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tags/tag1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318"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3003213" cy="9756775"/>
  <p:notesSz cx="6858000" cy="9144000"/>
  <p:embeddedFontLst>
    <p:embeddedFont>
      <p:font typeface="Calibri" panose="020F0502020204030204" pitchFamily="34" charset="0"/>
      <p:regular r:id="rId68"/>
      <p:bold r:id="rId69"/>
      <p:italic r:id="rId70"/>
      <p:boldItalic r:id="rId71"/>
    </p:embeddedFont>
    <p:embeddedFont>
      <p:font typeface="Gill Sans" panose="020B0502020104020203" pitchFamily="34" charset="-79"/>
      <p:regular r:id="rId72"/>
      <p:bold r:id="rId73"/>
    </p:embeddedFont>
    <p:embeddedFont>
      <p:font typeface="Lato Light" panose="020F0302020204030203" pitchFamily="34" charset="77"/>
      <p:regular r:id="rId74"/>
      <p:bold r:id="rId75"/>
      <p:italic r:id="rId76"/>
      <p:boldItalic r:id="rId77"/>
    </p:embeddedFont>
    <p:embeddedFont>
      <p:font typeface="Merriweather Sans" pitchFamily="2" charset="77"/>
      <p:regular r:id="rId78"/>
      <p:bold r:id="rId79"/>
      <p:italic r:id="rId80"/>
      <p:boldItalic r:id="rId81"/>
    </p:embeddedFont>
    <p:embeddedFont>
      <p:font typeface="Montserrat" pitchFamily="2" charset="77"/>
      <p:regular r:id="rId82"/>
      <p:bold r:id="rId83"/>
      <p:italic r:id="rId84"/>
      <p:boldItalic r:id="rId85"/>
    </p:embeddedFont>
  </p:embeddedFontLst>
  <p:custDataLst>
    <p:tags r:id="rId86"/>
  </p:custData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http://customooxmlschemas.google.com/">
      <go:slidesCustomData xmlns:go="http://customooxmlschemas.google.com/" xmlns:v="urn:schemas-microsoft-com:vml" xmlns:pvml="urn:schemas-microsoft-com:office:powerpoint" xmlns:p15="http://schemas.microsoft.com/office/powerpoint/2012/main" xmlns:p14="http://schemas.microsoft.com/office/powerpoint/2010/main" xmlns:o="urn:schemas-microsoft-com:office:office" xmlns:mv="urn:schemas-microsoft-com:mac:vml" xmlns:mc="http://schemas.openxmlformats.org/markup-compatibility/2006" xmlns:dgm="http://schemas.openxmlformats.org/drawingml/2006/diagram" xmlns:com="http://schemas.openxmlformats.org/drawingml/2006/compatibility" xmlns:c="http://schemas.openxmlformats.org/drawingml/2006/chart" xmlns:ahyp="http://schemas.microsoft.com/office/drawing/2018/hyperlinkcolor" xmlns="" r:id="rId87" roundtripDataSignature="AMtx7mhERWXy+OHpu7TvuiIsP07WtNF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0" autoAdjust="0"/>
    <p:restoredTop sz="77614" autoAdjust="0"/>
  </p:normalViewPr>
  <p:slideViewPr>
    <p:cSldViewPr snapToGrid="0">
      <p:cViewPr>
        <p:scale>
          <a:sx n="50" d="100"/>
          <a:sy n="50" d="100"/>
        </p:scale>
        <p:origin x="1616" y="472"/>
      </p:cViewPr>
      <p:guideLst/>
    </p:cSldViewPr>
  </p:slideViewPr>
  <p:notesTextViewPr>
    <p:cViewPr>
      <p:scale>
        <a:sx n="1" d="1"/>
        <a:sy n="1" d="1"/>
      </p:scale>
      <p:origin x="0" y="0"/>
    </p:cViewPr>
  </p:notesTextViewPr>
  <p:sorterViewPr>
    <p:cViewPr varScale="1">
      <p:scale>
        <a:sx n="100" d="100"/>
        <a:sy n="100" d="100"/>
      </p:scale>
      <p:origin x="0" y="-33282"/>
    </p:cViewPr>
  </p:sorterViewPr>
  <p:notesViewPr>
    <p:cSldViewPr snapToGrid="0" showGuides="1">
      <p:cViewPr>
        <p:scale>
          <a:sx n="60" d="100"/>
          <a:sy n="60" d="100"/>
        </p:scale>
        <p:origin x="3312" y="10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customschemas.google.com/relationships/presentationmetadata" Target="metadata"/><Relationship Id="rId61" Type="http://schemas.openxmlformats.org/officeDocument/2006/relationships/slide" Target="slides/slide57.xml"/><Relationship Id="rId82" Type="http://schemas.openxmlformats.org/officeDocument/2006/relationships/font" Target="fonts/font15.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1373188" y="630237"/>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8" name="Google Shape;8;n"/>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228600" algn="l" rtl="0">
              <a:spcBef>
                <a:spcPts val="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04800" algn="l" rtl="0">
              <a:spcBef>
                <a:spcPts val="600"/>
              </a:spcBef>
              <a:spcAft>
                <a:spcPts val="0"/>
              </a:spcAft>
              <a:buClr>
                <a:schemeClr val="dk1"/>
              </a:buClr>
              <a:buSzPts val="1200"/>
              <a:buFont typeface="NTR"/>
              <a:buChar char="-"/>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3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3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34" b="0" i="0" u="none" strike="noStrike" cap="none">
                <a:solidFill>
                  <a:schemeClr val="dk1"/>
                </a:solidFill>
                <a:latin typeface="Calibri"/>
                <a:ea typeface="Calibri"/>
                <a:cs typeface="Calibri"/>
                <a:sym typeface="Calibri"/>
              </a:defRPr>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ur02.safelinks.protection.outlook.com/?url=https://www.youtube.com/watch?v%3DF6COkYChXO4&amp;data=04|01|jrumbach@iom.int|001832e9f65044a97bc808d8b0924c44|1588262d23fb43b4bd6ebce49c8e6186|1|0|637453490917396853|Unknown|TWFpbGZsb3d8eyJWIjoiMC4wLjAwMDAiLCJQIjoiV2luMzIiLCJBTiI6Ik1haWwiLCJXVCI6Mn0%3D|1000&amp;sdata=E8Hquk2bfq0%2BRESll5gXASoeD7OYtJumlUNBrtE/j/g%3D&amp;reserved=0" TargetMode="External"/><Relationship Id="rId3" Type="http://schemas.openxmlformats.org/officeDocument/2006/relationships/hyperlink" Target="http://null" TargetMode="External"/><Relationship Id="rId7" Type="http://schemas.openxmlformats.org/officeDocument/2006/relationships/hyperlink" Target="https://eur02.safelinks.protection.outlook.com/?url=https://www.youtube.com/watch?v%3DCpY0jmfZnfU&amp;data=04|01|jrumbach@iom.int|001832e9f65044a97bc808d8b0924c44|1588262d23fb43b4bd6ebce49c8e6186|1|0|637453490917376935|Unknown|TWFpbGZsb3d8eyJWIjoiMC4wLjAwMDAiLCJQIjoiV2luMzIiLCJBTiI6Ik1haWwiLCJXVCI6Mn0%3D|1000&amp;sdata=4SUF1F3RX0aOQI4I81lo5r2x0Y3CKQlzvzqu2jy19VA%3D&amp;reserved=0" TargetMode="External"/><Relationship Id="rId12" Type="http://schemas.openxmlformats.org/officeDocument/2006/relationships/hyperlink" Target="https://eur02.safelinks.protection.outlook.com/?url=https://www.youtube.com/watch?v%3Dae-dtvOANn0&amp;data=04|01|jrumbach@iom.int|001832e9f65044a97bc808d8b0924c44|1588262d23fb43b4bd6ebce49c8e6186|1|0|637453490917386902|Unknown|TWFpbGZsb3d8eyJWIjoiMC4wLjAwMDAiLCJQIjoiV2luMzIiLCJBTiI6Ik1haWwiLCJXVCI6Mn0%3D|1000&amp;sdata=yEHtSMeGYigDGmLPQ9tz8eb121Ameaz3nGch7w9vBcI%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youtube.com/watch?v=UrK_OiSciZo" TargetMode="External"/><Relationship Id="rId11" Type="http://schemas.openxmlformats.org/officeDocument/2006/relationships/hyperlink" Target="https://eur02.safelinks.protection.outlook.com/?url=https://www.youtube.com/watch?v%3Db-etHzPvToY%26feature%3Dyoutu.be&amp;data=04|01|jrumbach@iom.int|001832e9f65044a97bc808d8b0924c44|1588262d23fb43b4bd6ebce49c8e6186|1|0|637453490917366979|Unknown|TWFpbGZsb3d8eyJWIjoiMC4wLjAwMDAiLCJQIjoiV2luMzIiLCJBTiI6Ik1haWwiLCJXVCI6Mn0%3D|1000&amp;sdata=OxO2lOyULctg3AC0mwqqSlZnrwsorhWxZZ0e09KMJzM%3D&amp;reserved=0" TargetMode="External"/><Relationship Id="rId5" Type="http://schemas.openxmlformats.org/officeDocument/2006/relationships/hyperlink" Target="https://www.youtube.com/watch?v=mZJ_X9ysHSo" TargetMode="External"/><Relationship Id="rId10" Type="http://schemas.openxmlformats.org/officeDocument/2006/relationships/hyperlink" Target="https://eur02.safelinks.protection.outlook.com/?url=https://www.youtube.com/watch?v%3DUGYKTGRWlBg&amp;data=04|01|jrumbach@iom.int|001832e9f65044a97bc808d8b0924c44|1588262d23fb43b4bd6ebce49c8e6186|1|0|637453490917337111|Unknown|TWFpbGZsb3d8eyJWIjoiMC4wLjAwMDAiLCJQIjoiV2luMzIiLCJBTiI6Ik1haWwiLCJXVCI6Mn0%3D|1000&amp;sdata=oDKgsz3bru5WWNYEEW2zIIX1E1VO0/5YtkRUBVIu8OU%3D&amp;reserved=0" TargetMode="External"/><Relationship Id="rId4" Type="http://schemas.openxmlformats.org/officeDocument/2006/relationships/hyperlink" Target="https://www.youtube.com/watch?v=6AkVxI8xbQs" TargetMode="External"/><Relationship Id="rId9" Type="http://schemas.openxmlformats.org/officeDocument/2006/relationships/hyperlink" Target="https://www.youtube.com/watch?v=phxMD2hDdK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youtube.com/watch?v=s3bbqg9_4SA"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notes"/>
          <p:cNvSpPr txBox="1">
            <a:spLocks noGrp="1"/>
          </p:cNvSpPr>
          <p:nvPr>
            <p:ph type="body" idx="1"/>
          </p:nvPr>
        </p:nvSpPr>
        <p:spPr>
          <a:xfrm>
            <a:off x="685800" y="4035971"/>
            <a:ext cx="5486400" cy="490566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i="0" u="sng" dirty="0"/>
              <a:t>¡Importante! </a:t>
            </a:r>
            <a:endParaRPr b="1" u="sng" dirty="0"/>
          </a:p>
          <a:p>
            <a:pPr marL="0" marR="0" lvl="0" indent="0" algn="l" rtl="0">
              <a:lnSpc>
                <a:spcPct val="100000"/>
              </a:lnSpc>
              <a:spcBef>
                <a:spcPts val="0"/>
              </a:spcBef>
              <a:spcAft>
                <a:spcPts val="0"/>
              </a:spcAft>
              <a:buClr>
                <a:schemeClr val="dk1"/>
              </a:buClr>
              <a:buSzPts val="1200"/>
              <a:buFont typeface="Calibri"/>
              <a:buNone/>
            </a:pPr>
            <a:endParaRPr b="1" i="0" u="sng" dirty="0"/>
          </a:p>
          <a:p>
            <a:pPr marL="0" marR="0" lvl="0" indent="0" algn="l" rtl="0">
              <a:lnSpc>
                <a:spcPct val="100000"/>
              </a:lnSpc>
              <a:spcBef>
                <a:spcPts val="0"/>
              </a:spcBef>
              <a:spcAft>
                <a:spcPts val="0"/>
              </a:spcAft>
              <a:buClr>
                <a:schemeClr val="dk1"/>
              </a:buClr>
              <a:buSzPts val="1200"/>
              <a:buFont typeface="Calibri"/>
              <a:buNone/>
            </a:pPr>
            <a:r>
              <a:rPr lang="es" b="1" i="0" dirty="0"/>
              <a:t>Esta presentación incluye notas</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 dirty="0"/>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conjunto de actividades de capacitación e imprimirlas para usarlas como referencia durante la sesión. </a:t>
            </a:r>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dirty="0"/>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a:t>
            </a:r>
            <a:endParaRPr dirty="0"/>
          </a:p>
          <a:p>
            <a:pPr marL="0" lvl="0" indent="0" algn="l" rtl="0">
              <a:lnSpc>
                <a:spcPct val="100000"/>
              </a:lnSpc>
              <a:spcBef>
                <a:spcPts val="0"/>
              </a:spcBef>
              <a:spcAft>
                <a:spcPts val="0"/>
              </a:spcAft>
              <a:buClr>
                <a:schemeClr val="dk1"/>
              </a:buClr>
              <a:buSzPts val="1200"/>
              <a:buNone/>
            </a:pP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 dirty="0"/>
              <a:t>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endParaRPr lang="en-US" altLang="en-US" b="1" dirty="0">
              <a:ea typeface="MS PGothic" charset="-128"/>
            </a:endParaRPr>
          </a:p>
          <a:p>
            <a:pPr marL="0" lvl="0" indent="0" algn="l" rtl="0">
              <a:lnSpc>
                <a:spcPct val="100000"/>
              </a:lnSpc>
              <a:spcBef>
                <a:spcPts val="0"/>
              </a:spcBef>
              <a:spcAft>
                <a:spcPts val="0"/>
              </a:spcAft>
              <a:buClr>
                <a:schemeClr val="dk1"/>
              </a:buClr>
              <a:buSzPts val="1200"/>
              <a:buNone/>
            </a:pPr>
            <a:endParaRPr b="1" dirty="0"/>
          </a:p>
          <a:p>
            <a:pPr marL="0" lvl="0" indent="0" algn="l" rtl="0">
              <a:lnSpc>
                <a:spcPct val="100000"/>
              </a:lnSpc>
              <a:spcBef>
                <a:spcPts val="0"/>
              </a:spcBef>
              <a:spcAft>
                <a:spcPts val="0"/>
              </a:spcAft>
              <a:buClr>
                <a:schemeClr val="dk1"/>
              </a:buClr>
              <a:buSzPts val="1200"/>
              <a:buNone/>
            </a:pPr>
            <a:endParaRPr b="1" i="0" dirty="0"/>
          </a:p>
          <a:p>
            <a:pPr marL="0" lvl="0" indent="0" algn="l" rtl="0">
              <a:lnSpc>
                <a:spcPct val="100000"/>
              </a:lnSpc>
              <a:spcBef>
                <a:spcPts val="0"/>
              </a:spcBef>
              <a:spcAft>
                <a:spcPts val="0"/>
              </a:spcAft>
              <a:buClr>
                <a:schemeClr val="dk1"/>
              </a:buClr>
              <a:buSzPts val="1200"/>
              <a:buNone/>
            </a:pPr>
            <a:r>
              <a:rPr lang="es" b="1" i="0" dirty="0"/>
              <a:t>Cómo ocultar las diapositivas</a:t>
            </a:r>
            <a:br>
              <a:rPr lang="en-US" i="0" dirty="0"/>
            </a:br>
            <a:r>
              <a:rPr lang="es" i="0" dirty="0"/>
              <a:t>Si decide eliminar diapositivas de esta presentación —</a:t>
            </a:r>
            <a:r>
              <a:rPr lang="es" i="0" dirty="0">
                <a:ea typeface="MS PGothic" charset="-128"/>
              </a:rPr>
              <a:t>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a:t>
            </a:r>
            <a:r>
              <a:rPr lang="es" i="0" dirty="0"/>
              <a:t>. </a:t>
            </a:r>
            <a:endParaRPr i="0" dirty="0"/>
          </a:p>
          <a:p>
            <a:pPr marL="0" lvl="0" indent="0" algn="l" rtl="0">
              <a:lnSpc>
                <a:spcPct val="100000"/>
              </a:lnSpc>
              <a:spcBef>
                <a:spcPts val="0"/>
              </a:spcBef>
              <a:spcAft>
                <a:spcPts val="0"/>
              </a:spcAft>
              <a:buClr>
                <a:schemeClr val="dk1"/>
              </a:buClr>
              <a:buSzPts val="1200"/>
              <a:buNone/>
            </a:pPr>
            <a:endParaRPr dirty="0"/>
          </a:p>
        </p:txBody>
      </p:sp>
      <p:sp>
        <p:nvSpPr>
          <p:cNvPr id="400" name="Google Shape;400;p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0: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3" name="Google Shape;653;p10: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Terminología</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La primera sección de la jornada está dedicada a la </a:t>
            </a:r>
            <a:r>
              <a:rPr lang="es" sz="1200" b="1" dirty="0"/>
              <a:t>terminología</a:t>
            </a:r>
            <a:r>
              <a:rPr lang="es" sz="1200" dirty="0"/>
              <a:t>. Constituye la piedra angular de la capacitación porque es importante que todas las personas presentes utilicemos un </a:t>
            </a:r>
            <a:r>
              <a:rPr lang="es" sz="1200" b="0" dirty="0"/>
              <a:t>lenguaje </a:t>
            </a:r>
            <a:r>
              <a:rPr lang="es" sz="1200" b="1" dirty="0"/>
              <a:t>común</a:t>
            </a:r>
            <a:r>
              <a:rPr lang="es" sz="1200" dirty="0"/>
              <a:t> para hablar de cuestiones relacionadas con la SOGIESC.</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a:t>
            </a:r>
            <a:endParaRPr dirty="0"/>
          </a:p>
          <a:p>
            <a:pPr marL="0" lvl="0" indent="0" algn="l" rtl="0">
              <a:lnSpc>
                <a:spcPct val="100000"/>
              </a:lnSpc>
              <a:spcBef>
                <a:spcPts val="0"/>
              </a:spcBef>
              <a:spcAft>
                <a:spcPts val="0"/>
              </a:spcAft>
              <a:buClr>
                <a:schemeClr val="dk1"/>
              </a:buClr>
              <a:buSzPts val="1200"/>
              <a:buNone/>
            </a:pPr>
            <a:r>
              <a:rPr lang="es" sz="1200" dirty="0"/>
              <a:t> </a:t>
            </a:r>
            <a:endParaRPr sz="1200" b="1" i="1" dirty="0"/>
          </a:p>
          <a:p>
            <a:pPr marL="0" lvl="0" indent="0" algn="l" rtl="0">
              <a:lnSpc>
                <a:spcPct val="100000"/>
              </a:lnSpc>
              <a:spcBef>
                <a:spcPts val="0"/>
              </a:spcBef>
              <a:spcAft>
                <a:spcPts val="0"/>
              </a:spcAft>
              <a:buClr>
                <a:schemeClr val="dk1"/>
              </a:buClr>
              <a:buSzPts val="1200"/>
              <a:buNone/>
            </a:pPr>
            <a:r>
              <a:rPr lang="es" sz="1200" b="1" i="1" dirty="0"/>
              <a:t>Duración: </a:t>
            </a:r>
            <a:r>
              <a:rPr lang="es" sz="1200" b="0" i="1" dirty="0"/>
              <a:t>1 hora y 30 minutos</a:t>
            </a:r>
            <a:r>
              <a:rPr lang="es" sz="1200" i="1" dirty="0"/>
              <a:t>. </a:t>
            </a:r>
            <a:endParaRPr dirty="0"/>
          </a:p>
        </p:txBody>
      </p:sp>
      <p:sp>
        <p:nvSpPr>
          <p:cNvPr id="654" name="Google Shape;654;p10: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10</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11:notes"/>
          <p:cNvSpPr txBox="1">
            <a:spLocks noGrp="1"/>
          </p:cNvSpPr>
          <p:nvPr>
            <p:ph type="body" idx="1"/>
          </p:nvPr>
        </p:nvSpPr>
        <p:spPr>
          <a:xfrm>
            <a:off x="685800" y="4035972"/>
            <a:ext cx="5486400" cy="4385014"/>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Objetivos</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Repasemos los objetivos de la sección sobre terminología. Al terminar esta sección, podrán: </a:t>
            </a:r>
            <a:endParaRPr dirty="0"/>
          </a:p>
          <a:p>
            <a:pPr marL="0" lvl="0" indent="0" algn="l" rtl="0">
              <a:lnSpc>
                <a:spcPct val="100000"/>
              </a:lnSpc>
              <a:spcBef>
                <a:spcPts val="0"/>
              </a:spcBef>
              <a:spcAft>
                <a:spcPts val="0"/>
              </a:spcAft>
              <a:buClr>
                <a:schemeClr val="dk1"/>
              </a:buClr>
              <a:buSzPts val="1200"/>
              <a:buNone/>
            </a:pPr>
            <a:endParaRPr sz="1200" i="0" dirty="0"/>
          </a:p>
          <a:p>
            <a:pPr marL="350838" lvl="1" indent="-171450" algn="l" rtl="0">
              <a:lnSpc>
                <a:spcPct val="100000"/>
              </a:lnSpc>
              <a:spcBef>
                <a:spcPts val="600"/>
              </a:spcBef>
              <a:spcAft>
                <a:spcPts val="0"/>
              </a:spcAft>
              <a:buClr>
                <a:schemeClr val="dk1"/>
              </a:buClr>
              <a:buSzPts val="1200"/>
              <a:buFont typeface="Arial"/>
              <a:buChar char="•"/>
            </a:pPr>
            <a:r>
              <a:rPr lang="es" sz="1200" i="0" dirty="0"/>
              <a:t>Definir los </a:t>
            </a:r>
            <a:r>
              <a:rPr lang="es" sz="1200" b="1" i="0" dirty="0"/>
              <a:t>términos habituales</a:t>
            </a:r>
            <a:r>
              <a:rPr lang="es" sz="1200" i="0" dirty="0"/>
              <a:t> utilizados para hablar sobre la orientación sexual, la identidad de género, la expresión de género y las características sexuales tanto en un contexto internacional como en el contexto local. </a:t>
            </a:r>
            <a:endParaRPr dirty="0"/>
          </a:p>
          <a:p>
            <a:pPr marL="350838" lvl="1" indent="-171450" algn="l" rtl="0">
              <a:lnSpc>
                <a:spcPct val="100000"/>
              </a:lnSpc>
              <a:spcBef>
                <a:spcPts val="1200"/>
              </a:spcBef>
              <a:spcAft>
                <a:spcPts val="0"/>
              </a:spcAft>
              <a:buClr>
                <a:schemeClr val="dk1"/>
              </a:buClr>
              <a:buSzPts val="1200"/>
              <a:buFont typeface="Arial"/>
              <a:buChar char="•"/>
            </a:pPr>
            <a:r>
              <a:rPr lang="es" sz="1200" i="0" dirty="0"/>
              <a:t>Explicar los </a:t>
            </a:r>
            <a:r>
              <a:rPr lang="es" sz="1200" b="1" i="0" dirty="0"/>
              <a:t>conceptos básicos</a:t>
            </a:r>
            <a:r>
              <a:rPr lang="es" sz="1200" i="0" dirty="0"/>
              <a:t> de la orientación sexual, la identidad de género, la expresión de género y las características sexuales y en qué se diferencian. </a:t>
            </a:r>
            <a:endParaRPr dirty="0"/>
          </a:p>
          <a:p>
            <a:pPr marL="350838" lvl="1" indent="-171450" algn="l" rtl="0">
              <a:lnSpc>
                <a:spcPct val="100000"/>
              </a:lnSpc>
              <a:spcBef>
                <a:spcPts val="1200"/>
              </a:spcBef>
              <a:spcAft>
                <a:spcPts val="0"/>
              </a:spcAft>
              <a:buClr>
                <a:schemeClr val="dk1"/>
              </a:buClr>
              <a:buSzPts val="1200"/>
              <a:buFont typeface="Arial"/>
              <a:buChar char="•"/>
            </a:pPr>
            <a:r>
              <a:rPr lang="es" sz="1200" i="0" dirty="0"/>
              <a:t>Detallar las </a:t>
            </a:r>
            <a:r>
              <a:rPr lang="es" sz="1200" b="1" i="0" dirty="0"/>
              <a:t>palabras que debemos evitar </a:t>
            </a:r>
            <a:r>
              <a:rPr lang="es" sz="1200" i="0" dirty="0"/>
              <a:t>cuando hablemos con personas con SOGIESC diversa o sobre ellas, tanto en un contexto internacional como en su propio contexto.</a:t>
            </a:r>
            <a:endParaRPr dirty="0"/>
          </a:p>
          <a:p>
            <a:pPr marL="350838" lvl="1" indent="-95250" algn="l" rtl="0">
              <a:lnSpc>
                <a:spcPct val="100000"/>
              </a:lnSpc>
              <a:spcBef>
                <a:spcPts val="1200"/>
              </a:spcBef>
              <a:spcAft>
                <a:spcPts val="0"/>
              </a:spcAft>
              <a:buClr>
                <a:schemeClr val="dk1"/>
              </a:buClr>
              <a:buSzPts val="1200"/>
              <a:buFont typeface="Arial"/>
              <a:buNone/>
            </a:pPr>
            <a:endParaRPr sz="1200" dirty="0"/>
          </a:p>
          <a:p>
            <a:pPr marL="0" lvl="0" indent="0" algn="l" rtl="0">
              <a:lnSpc>
                <a:spcPct val="100000"/>
              </a:lnSpc>
              <a:spcBef>
                <a:spcPts val="600"/>
              </a:spcBef>
              <a:spcAft>
                <a:spcPts val="0"/>
              </a:spcAft>
              <a:buClr>
                <a:schemeClr val="dk1"/>
              </a:buClr>
              <a:buSzPts val="1200"/>
              <a:buNone/>
            </a:pPr>
            <a:r>
              <a:rPr lang="es" sz="1200" dirty="0"/>
              <a:t>----</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b="1" i="1" dirty="0"/>
              <a:t>Duración: </a:t>
            </a:r>
            <a:r>
              <a:rPr lang="es" sz="1200" b="0" i="1" dirty="0"/>
              <a:t>1</a:t>
            </a:r>
            <a:r>
              <a:rPr lang="es" sz="1200" i="1" dirty="0"/>
              <a:t> minuto.</a:t>
            </a:r>
            <a:endParaRPr dirty="0"/>
          </a:p>
        </p:txBody>
      </p:sp>
      <p:sp>
        <p:nvSpPr>
          <p:cNvPr id="674" name="Google Shape;674;p1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12:notes"/>
          <p:cNvSpPr>
            <a:spLocks noGrp="1" noRot="1" noChangeAspect="1"/>
          </p:cNvSpPr>
          <p:nvPr>
            <p:ph type="sldImg" idx="2"/>
          </p:nvPr>
        </p:nvSpPr>
        <p:spPr>
          <a:xfrm>
            <a:off x="1373188" y="608013"/>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12:notes"/>
          <p:cNvSpPr txBox="1">
            <a:spLocks noGrp="1"/>
          </p:cNvSpPr>
          <p:nvPr>
            <p:ph type="body" idx="1"/>
          </p:nvPr>
        </p:nvSpPr>
        <p:spPr>
          <a:xfrm>
            <a:off x="685800" y="4035971"/>
            <a:ext cx="5486400" cy="464924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i="0" u="sng" dirty="0"/>
              <a:t>Un apunte sobre el lenguaje: la importancia de las palabras</a:t>
            </a:r>
            <a:endParaRPr dirty="0"/>
          </a:p>
          <a:p>
            <a:pPr marL="0" lvl="0" indent="0" algn="l" rtl="0">
              <a:lnSpc>
                <a:spcPct val="100000"/>
              </a:lnSpc>
              <a:spcBef>
                <a:spcPts val="0"/>
              </a:spcBef>
              <a:spcAft>
                <a:spcPts val="0"/>
              </a:spcAft>
              <a:buClr>
                <a:schemeClr val="dk1"/>
              </a:buClr>
              <a:buSzPts val="1200"/>
              <a:buNone/>
            </a:pPr>
            <a:endParaRPr i="0" dirty="0"/>
          </a:p>
          <a:p>
            <a:pPr marL="0" lvl="0" indent="0" algn="l" rtl="0">
              <a:lnSpc>
                <a:spcPct val="100000"/>
              </a:lnSpc>
              <a:spcBef>
                <a:spcPts val="0"/>
              </a:spcBef>
              <a:spcAft>
                <a:spcPts val="0"/>
              </a:spcAft>
              <a:buClr>
                <a:schemeClr val="dk1"/>
              </a:buClr>
              <a:buSzPts val="1200"/>
              <a:buNone/>
            </a:pPr>
            <a:r>
              <a:rPr lang="es" i="0" dirty="0"/>
              <a:t>El lenguaje </a:t>
            </a:r>
            <a:r>
              <a:rPr lang="es" b="1" i="0" dirty="0"/>
              <a:t>define</a:t>
            </a:r>
            <a:r>
              <a:rPr lang="es" i="0" dirty="0"/>
              <a:t> nuestra visión del mundo. </a:t>
            </a:r>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i="0" dirty="0"/>
              <a:t>Las palabras que </a:t>
            </a:r>
            <a:r>
              <a:rPr lang="es" b="1" i="0" dirty="0"/>
              <a:t>usamos</a:t>
            </a:r>
            <a:r>
              <a:rPr lang="es" i="0" dirty="0"/>
              <a:t> y los significados que les atribuimos influyen en nuestros sentimientos, actitudes y convicciones. Podemos usar las palabras para lograr que las demás personas se sientan bien o para hacerles daño.</a:t>
            </a:r>
          </a:p>
          <a:p>
            <a:pPr marL="0" lvl="0" indent="0" algn="l" rtl="0">
              <a:lnSpc>
                <a:spcPct val="100000"/>
              </a:lnSpc>
              <a:spcBef>
                <a:spcPts val="0"/>
              </a:spcBef>
              <a:spcAft>
                <a:spcPts val="0"/>
              </a:spcAft>
              <a:buClr>
                <a:schemeClr val="dk1"/>
              </a:buClr>
              <a:buSzPts val="1200"/>
              <a:buNone/>
            </a:pPr>
            <a:endParaRPr dirty="0"/>
          </a:p>
          <a:p>
            <a:pPr marL="0" marR="0" lvl="0" indent="0" algn="l" rtl="0">
              <a:lnSpc>
                <a:spcPct val="100000"/>
              </a:lnSpc>
              <a:spcBef>
                <a:spcPts val="0"/>
              </a:spcBef>
              <a:spcAft>
                <a:spcPts val="0"/>
              </a:spcAft>
              <a:buClr>
                <a:schemeClr val="dk1"/>
              </a:buClr>
              <a:buSzPts val="1200"/>
              <a:buFont typeface="Calibri"/>
              <a:buNone/>
            </a:pPr>
            <a:r>
              <a:rPr lang="es" i="0" dirty="0"/>
              <a:t>Muchos de los </a:t>
            </a:r>
            <a:r>
              <a:rPr lang="es" b="1" i="0" dirty="0"/>
              <a:t>prejuicios</a:t>
            </a:r>
            <a:r>
              <a:rPr lang="es" i="0" dirty="0"/>
              <a:t> inconscientes que tenemos sobre nuestro mundo se desarrollan a través del lenguaje que escuchamos y usamos en relación con las personas y las cosas que nos rodean. Podemos cambiar algunos de estos prejuicios si también cambiamos nuestro lenguaje.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Todas las personas </a:t>
            </a:r>
            <a:r>
              <a:rPr lang="es" b="1" i="0" dirty="0"/>
              <a:t>aprendemos</a:t>
            </a:r>
            <a:r>
              <a:rPr lang="es" i="0" dirty="0"/>
              <a:t> las palabras que usamos desde el momento en que nuestras familias comienzan a hablarnos en nuestra lengua. En la infancia, solemos usar esas palabras sin pensar, pero como personas adultas tenemos mayor libertad para elegir deliberadamente las palabras que utilizamos para describirnos a nosotras mismas y a las demás.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Estas elecciones de lenguaje tienen un profundo efecto en el modo en que las personas </a:t>
            </a:r>
            <a:r>
              <a:rPr lang="es" b="1" i="0" dirty="0"/>
              <a:t>interactúan</a:t>
            </a:r>
            <a:r>
              <a:rPr lang="es" i="0" dirty="0"/>
              <a:t> unas con otras. En el entorno de esta capacitación, es importante que tengamos el cuenta el lenguaje que elegimos usar, el significado de esas palabras y qué sentimientos despiertan en las demás personas.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b="1" i="1" dirty="0"/>
              <a:t>Duración: </a:t>
            </a:r>
            <a:r>
              <a:rPr lang="es" b="0" i="1" dirty="0"/>
              <a:t>6</a:t>
            </a:r>
            <a:r>
              <a:rPr lang="es" i="1" dirty="0"/>
              <a:t> minutos para “Un apunte sobre el lenguaje” (aproximadamente 2 minutos para esta diapositiva).</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s" sz="1200" i="1" dirty="0">
                <a:solidFill>
                  <a:schemeClr val="dk1"/>
                </a:solidFill>
              </a:rPr>
              <a:t>[Descripción de la imagen: dos personas se miran mientras se comunican. Una de ellas sonríe y la otra asiente con la cabeza como si entendiera el sentido de la frase]</a:t>
            </a:r>
            <a:endParaRPr i="0"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endParaRPr i="0" dirty="0"/>
          </a:p>
          <a:p>
            <a:pPr marL="0" lvl="0" indent="0" algn="l" rtl="0">
              <a:lnSpc>
                <a:spcPct val="100000"/>
              </a:lnSpc>
              <a:spcBef>
                <a:spcPts val="0"/>
              </a:spcBef>
              <a:spcAft>
                <a:spcPts val="0"/>
              </a:spcAft>
              <a:buClr>
                <a:schemeClr val="dk1"/>
              </a:buClr>
              <a:buSzPts val="1200"/>
              <a:buNone/>
            </a:pPr>
            <a:endParaRPr i="0" dirty="0"/>
          </a:p>
        </p:txBody>
      </p:sp>
      <p:sp>
        <p:nvSpPr>
          <p:cNvPr id="707" name="Google Shape;707;p1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13:notes"/>
          <p:cNvSpPr>
            <a:spLocks noGrp="1" noRot="1" noChangeAspect="1"/>
          </p:cNvSpPr>
          <p:nvPr>
            <p:ph type="sldImg" idx="2"/>
          </p:nvPr>
        </p:nvSpPr>
        <p:spPr>
          <a:xfrm>
            <a:off x="1373188" y="608013"/>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13:notes"/>
          <p:cNvSpPr txBox="1">
            <a:spLocks noGrp="1"/>
          </p:cNvSpPr>
          <p:nvPr>
            <p:ph type="body" idx="1"/>
          </p:nvPr>
        </p:nvSpPr>
        <p:spPr>
          <a:xfrm>
            <a:off x="685800" y="4035971"/>
            <a:ext cx="5486400" cy="464924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i="0" u="sng" dirty="0"/>
              <a:t>Un apunte sobre el lenguaje: la importancia de las palabras</a:t>
            </a:r>
            <a:endParaRPr dirty="0"/>
          </a:p>
          <a:p>
            <a:pPr marL="0" lvl="0" indent="0" algn="l" rtl="0">
              <a:lnSpc>
                <a:spcPct val="100000"/>
              </a:lnSpc>
              <a:spcBef>
                <a:spcPts val="0"/>
              </a:spcBef>
              <a:spcAft>
                <a:spcPts val="0"/>
              </a:spcAft>
              <a:buClr>
                <a:schemeClr val="dk1"/>
              </a:buClr>
              <a:buSzPts val="1200"/>
              <a:buNone/>
            </a:pPr>
            <a:endParaRPr i="0" dirty="0"/>
          </a:p>
          <a:p>
            <a:pPr marL="0" lvl="0" indent="0" algn="l" rtl="0">
              <a:lnSpc>
                <a:spcPct val="100000"/>
              </a:lnSpc>
              <a:spcBef>
                <a:spcPts val="0"/>
              </a:spcBef>
              <a:spcAft>
                <a:spcPts val="0"/>
              </a:spcAft>
              <a:buClr>
                <a:schemeClr val="dk1"/>
              </a:buClr>
              <a:buSzPts val="1200"/>
              <a:buNone/>
            </a:pPr>
            <a:r>
              <a:rPr lang="es" i="0" dirty="0"/>
              <a:t>El lenguaje </a:t>
            </a:r>
            <a:r>
              <a:rPr lang="es" b="1" i="0" dirty="0"/>
              <a:t>define</a:t>
            </a:r>
            <a:r>
              <a:rPr lang="es" i="0" dirty="0"/>
              <a:t> nuestra visión del mundo. </a:t>
            </a:r>
            <a:endParaRPr dirty="0"/>
          </a:p>
          <a:p>
            <a:pPr marL="0" lvl="0" indent="0" algn="l" rtl="0">
              <a:lnSpc>
                <a:spcPct val="100000"/>
              </a:lnSpc>
              <a:spcBef>
                <a:spcPts val="0"/>
              </a:spcBef>
              <a:spcAft>
                <a:spcPts val="0"/>
              </a:spcAft>
              <a:buClr>
                <a:schemeClr val="dk1"/>
              </a:buClr>
              <a:buSzPts val="1200"/>
              <a:buNone/>
            </a:pPr>
            <a:endParaRPr i="0" dirty="0"/>
          </a:p>
          <a:p>
            <a:pPr marL="0" lvl="0" indent="0" algn="l" rtl="0">
              <a:lnSpc>
                <a:spcPct val="100000"/>
              </a:lnSpc>
              <a:spcBef>
                <a:spcPts val="0"/>
              </a:spcBef>
              <a:spcAft>
                <a:spcPts val="0"/>
              </a:spcAft>
              <a:buClr>
                <a:schemeClr val="dk1"/>
              </a:buClr>
              <a:buSzPts val="1200"/>
              <a:buNone/>
            </a:pPr>
            <a:r>
              <a:rPr lang="es" i="0" dirty="0"/>
              <a:t>Las palabras que </a:t>
            </a:r>
            <a:r>
              <a:rPr lang="es" b="1" i="0" dirty="0"/>
              <a:t>usamos</a:t>
            </a:r>
            <a:r>
              <a:rPr lang="es" i="0" dirty="0"/>
              <a:t> y los significados que les atribuimos influyen en nuestros sentimientos, actitudes y convicciones. Podemos usar las palabras para lograr que las demás personas se sientan bien o para hacerles daño.</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Muchos de los </a:t>
            </a:r>
            <a:r>
              <a:rPr lang="es" b="1" i="0" dirty="0"/>
              <a:t>prejuicios</a:t>
            </a:r>
            <a:r>
              <a:rPr lang="es" i="0" dirty="0"/>
              <a:t> inconscientes que tenemos sobre nuestro mundo se desarrollan a través del lenguaje que escuchamos y usamos en relación con las personas y las cosas que nos rodean. Podemos cambiar algunos de estos prejuicios si también cambiamos nuestro lenguaje.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Todas las personas </a:t>
            </a:r>
            <a:r>
              <a:rPr lang="es" b="1" i="0" dirty="0"/>
              <a:t>aprendemos</a:t>
            </a:r>
            <a:r>
              <a:rPr lang="es" i="0" dirty="0"/>
              <a:t> las palabras que usamos desde el momento en que nuestras familias comienzan a hablarnos en nuestra lengua. En la infancia, solemos usar esas palabras sin pensar, pero como personas adultas tenemos mayor libertad para elegir deliberadamente las palabras que utilizamos para describirnos a nosotras mismas y a las demás.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Estas elecciones de lenguaje tienen un profundo efecto en el modo en que las personas </a:t>
            </a:r>
            <a:r>
              <a:rPr lang="es" b="1" i="0" dirty="0"/>
              <a:t>interactúan</a:t>
            </a:r>
            <a:r>
              <a:rPr lang="es" i="0" dirty="0"/>
              <a:t> unas con otras. En el entorno de esta capacitación, es importante que tengamos el cuenta el lenguaje que elegimos usar, el significado de esas palabras y qué sentimientos despiertan en las demás personas. </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b="1" i="1" dirty="0"/>
              <a:t>Duración: </a:t>
            </a:r>
            <a:r>
              <a:rPr lang="es" b="0" i="1" dirty="0"/>
              <a:t>6</a:t>
            </a:r>
            <a:r>
              <a:rPr lang="es" i="1" dirty="0"/>
              <a:t> minutos para “Un apunte sobre el lenguaje” (aproximadamente 2 minutos para esta diapositiva).</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sz="1200" i="1" dirty="0">
                <a:solidFill>
                  <a:schemeClr val="dk1"/>
                </a:solidFill>
              </a:rPr>
              <a:t>[Descripción de la imagen: una libreta abierta con texto manuscrito y una pluma estilográfica moderna cuidadosamente colocada sobre la página]</a:t>
            </a:r>
            <a:endParaRPr i="0" dirty="0"/>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endParaRPr i="0" dirty="0"/>
          </a:p>
          <a:p>
            <a:pPr marL="0" lvl="0" indent="0" algn="l" rtl="0">
              <a:lnSpc>
                <a:spcPct val="100000"/>
              </a:lnSpc>
              <a:spcBef>
                <a:spcPts val="0"/>
              </a:spcBef>
              <a:spcAft>
                <a:spcPts val="0"/>
              </a:spcAft>
              <a:buClr>
                <a:schemeClr val="dk1"/>
              </a:buClr>
              <a:buSzPts val="1200"/>
              <a:buNone/>
            </a:pPr>
            <a:endParaRPr i="0" dirty="0"/>
          </a:p>
        </p:txBody>
      </p:sp>
      <p:sp>
        <p:nvSpPr>
          <p:cNvPr id="733" name="Google Shape;733;p13: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1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4" name="Google Shape;764;p14:notes"/>
          <p:cNvSpPr txBox="1">
            <a:spLocks noGrp="1"/>
          </p:cNvSpPr>
          <p:nvPr>
            <p:ph type="body" idx="1"/>
          </p:nvPr>
        </p:nvSpPr>
        <p:spPr>
          <a:xfrm>
            <a:off x="685800" y="4035971"/>
            <a:ext cx="5486400" cy="4433472"/>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u="sng" dirty="0"/>
              <a:t>Ejercicio: Juego de mesa sobre terminología</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sz="1200" dirty="0">
                <a:solidFill>
                  <a:schemeClr val="dk1"/>
                </a:solidFill>
                <a:latin typeface="Calibri"/>
                <a:ea typeface="Calibri"/>
                <a:cs typeface="Calibri"/>
                <a:sym typeface="Calibri"/>
              </a:rPr>
              <a:t>Aprenderemos más sobre terminología utilizando el </a:t>
            </a:r>
            <a:r>
              <a:rPr lang="es" sz="1200" b="1" dirty="0">
                <a:solidFill>
                  <a:schemeClr val="dk1"/>
                </a:solidFill>
                <a:latin typeface="Calibri"/>
                <a:ea typeface="Calibri"/>
                <a:cs typeface="Calibri"/>
                <a:sym typeface="Calibri"/>
              </a:rPr>
              <a:t>juego de mesa sobre terminología</a:t>
            </a:r>
            <a:r>
              <a:rPr lang="es" sz="1200" dirty="0">
                <a:solidFill>
                  <a:schemeClr val="dk1"/>
                </a:solidFill>
                <a:latin typeface="Calibri"/>
                <a:ea typeface="Calibri"/>
                <a:cs typeface="Calibri"/>
                <a:sym typeface="Calibri"/>
              </a:rPr>
              <a:t>. Divídanse en equipos de tres o cuatro personas cada uno. Pueden formar equipo con las personas que estén más cerca. Cada equipo debe tener un </a:t>
            </a:r>
            <a:r>
              <a:rPr lang="es" sz="1200" b="0" dirty="0">
                <a:solidFill>
                  <a:schemeClr val="dk1"/>
                </a:solidFill>
                <a:latin typeface="Calibri"/>
                <a:ea typeface="Calibri"/>
                <a:cs typeface="Calibri"/>
                <a:sym typeface="Calibri"/>
              </a:rPr>
              <a:t>juego de mesa sobre terminología </a:t>
            </a:r>
            <a:r>
              <a:rPr lang="es" sz="1200" dirty="0">
                <a:solidFill>
                  <a:schemeClr val="dk1"/>
                </a:solidFill>
                <a:latin typeface="Calibri"/>
                <a:ea typeface="Calibri"/>
                <a:cs typeface="Calibri"/>
                <a:sym typeface="Calibri"/>
              </a:rPr>
              <a:t>en la mesa más próxima. </a:t>
            </a:r>
            <a:endParaRPr dirty="0"/>
          </a:p>
          <a:p>
            <a:pPr marL="0" lvl="0" indent="0" algn="l" rtl="0">
              <a:lnSpc>
                <a:spcPct val="100000"/>
              </a:lnSpc>
              <a:spcBef>
                <a:spcPts val="0"/>
              </a:spcBef>
              <a:spcAft>
                <a:spcPts val="0"/>
              </a:spcAft>
              <a:buClr>
                <a:schemeClr val="dk1"/>
              </a:buClr>
              <a:buSzPts val="12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dirty="0">
                <a:solidFill>
                  <a:schemeClr val="dk1"/>
                </a:solidFill>
                <a:latin typeface="Calibri"/>
                <a:ea typeface="Calibri"/>
                <a:cs typeface="Calibri"/>
                <a:sym typeface="Calibri"/>
              </a:rPr>
              <a:t>El juego consiste en un </a:t>
            </a:r>
            <a:r>
              <a:rPr lang="es" sz="1200" b="1" dirty="0">
                <a:solidFill>
                  <a:schemeClr val="dk1"/>
                </a:solidFill>
                <a:latin typeface="Calibri"/>
                <a:ea typeface="Calibri"/>
                <a:cs typeface="Calibri"/>
                <a:sym typeface="Calibri"/>
              </a:rPr>
              <a:t>tablero</a:t>
            </a:r>
            <a:r>
              <a:rPr lang="es" sz="1200" dirty="0">
                <a:solidFill>
                  <a:schemeClr val="dk1"/>
                </a:solidFill>
                <a:latin typeface="Calibri"/>
                <a:ea typeface="Calibri"/>
                <a:cs typeface="Calibri"/>
                <a:sym typeface="Calibri"/>
              </a:rPr>
              <a:t> y una baraja de cartas. Las </a:t>
            </a:r>
            <a:r>
              <a:rPr lang="es" sz="1200" b="0" dirty="0">
                <a:solidFill>
                  <a:schemeClr val="dk1"/>
                </a:solidFill>
                <a:latin typeface="Calibri"/>
                <a:ea typeface="Calibri"/>
                <a:cs typeface="Calibri"/>
                <a:sym typeface="Calibri"/>
              </a:rPr>
              <a:t>reglas son sencillas</a:t>
            </a:r>
            <a:r>
              <a:rPr lang="es" sz="1200" dirty="0">
                <a:solidFill>
                  <a:schemeClr val="dk1"/>
                </a:solidFill>
                <a:latin typeface="Calibri"/>
                <a:ea typeface="Calibri"/>
                <a:cs typeface="Calibri"/>
                <a:sym typeface="Calibri"/>
              </a:rPr>
              <a:t>. El tablero muestra las definiciones. Las cartas tienen palabras escritas en ellas. Deben emparejar cada palabra con su definición correspondiente. </a:t>
            </a:r>
            <a:r>
              <a:rPr lang="es" sz="1200" b="0" dirty="0">
                <a:solidFill>
                  <a:schemeClr val="dk1"/>
                </a:solidFill>
                <a:latin typeface="Calibri"/>
                <a:ea typeface="Calibri"/>
                <a:cs typeface="Calibri"/>
                <a:sym typeface="Calibri"/>
              </a:rPr>
              <a:t>No es una prueba de velocidad, por lo que pueden tomarse su tiempo para decidir dónde van a colocar las cartas. Me acercaré y les ayudaré mientras juegan. Cuando todo el mundo haya terminado, comprobaremos las palabras entre todos los equipos. </a:t>
            </a:r>
            <a:endParaRPr dirty="0"/>
          </a:p>
          <a:p>
            <a:pPr marL="0" lvl="0" indent="0" algn="l" rtl="0">
              <a:lnSpc>
                <a:spcPct val="100000"/>
              </a:lnSpc>
              <a:spcBef>
                <a:spcPts val="0"/>
              </a:spcBef>
              <a:spcAft>
                <a:spcPts val="0"/>
              </a:spcAft>
              <a:buClr>
                <a:schemeClr val="dk1"/>
              </a:buClr>
              <a:buSzPts val="12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i="1" dirty="0">
                <a:solidFill>
                  <a:schemeClr val="dk1"/>
                </a:solidFill>
                <a:latin typeface="Calibri"/>
                <a:ea typeface="Calibri"/>
                <a:cs typeface="Calibri"/>
                <a:sym typeface="Calibri"/>
              </a:rPr>
              <a:t>Mientras los equipos se dedican a completar sus tableros, </a:t>
            </a:r>
            <a:r>
              <a:rPr lang="es" sz="1200" b="1" i="1" dirty="0">
                <a:solidFill>
                  <a:schemeClr val="dk1"/>
                </a:solidFill>
                <a:latin typeface="Calibri"/>
                <a:ea typeface="Calibri"/>
                <a:cs typeface="Calibri"/>
                <a:sym typeface="Calibri"/>
              </a:rPr>
              <a:t>ayúdeles</a:t>
            </a:r>
            <a:r>
              <a:rPr lang="es" sz="1200" b="0" i="1" dirty="0">
                <a:solidFill>
                  <a:schemeClr val="dk1"/>
                </a:solidFill>
                <a:latin typeface="Calibri"/>
                <a:ea typeface="Calibri"/>
                <a:cs typeface="Calibri"/>
                <a:sym typeface="Calibri"/>
              </a:rPr>
              <a:t> </a:t>
            </a:r>
            <a:r>
              <a:rPr lang="es" sz="1200" i="1" dirty="0">
                <a:solidFill>
                  <a:schemeClr val="dk1"/>
                </a:solidFill>
                <a:latin typeface="Calibri"/>
                <a:ea typeface="Calibri"/>
                <a:cs typeface="Calibri"/>
                <a:sym typeface="Calibri"/>
              </a:rPr>
              <a:t>señalando cuáles son las cartas que están en el lugar equivocado o dándoles pistas acerca de dónde podrían colocarlas. Indique a los equipos que hayan terminado que completen los ejercicios adicionales del Cuaderno mientras los demás equipos acaban. </a:t>
            </a:r>
            <a:endParaRPr dirty="0"/>
          </a:p>
          <a:p>
            <a:pPr marL="0" lvl="0" indent="0" algn="l" rtl="0">
              <a:lnSpc>
                <a:spcPct val="100000"/>
              </a:lnSpc>
              <a:spcBef>
                <a:spcPts val="0"/>
              </a:spcBef>
              <a:spcAft>
                <a:spcPts val="0"/>
              </a:spcAft>
              <a:buClr>
                <a:schemeClr val="dk1"/>
              </a:buClr>
              <a:buSzPts val="1200"/>
              <a:buNone/>
            </a:pPr>
            <a:endParaRPr sz="1200" i="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i="1" dirty="0">
                <a:solidFill>
                  <a:schemeClr val="dk1"/>
                </a:solidFill>
                <a:latin typeface="Calibri"/>
                <a:ea typeface="Calibri"/>
                <a:cs typeface="Calibri"/>
                <a:sym typeface="Calibri"/>
              </a:rPr>
              <a:t>Una vez todos los equipos hayan completado sus tableros: </a:t>
            </a:r>
            <a:r>
              <a:rPr lang="es" sz="1200" dirty="0">
                <a:solidFill>
                  <a:schemeClr val="dk1"/>
                </a:solidFill>
                <a:latin typeface="Calibri"/>
                <a:ea typeface="Calibri"/>
                <a:cs typeface="Calibri"/>
                <a:sym typeface="Calibri"/>
              </a:rPr>
              <a:t>Ahora que todo el mundo ha </a:t>
            </a:r>
            <a:r>
              <a:rPr lang="es" sz="1200" b="1" dirty="0">
                <a:solidFill>
                  <a:schemeClr val="dk1"/>
                </a:solidFill>
                <a:latin typeface="Calibri"/>
                <a:ea typeface="Calibri"/>
                <a:cs typeface="Calibri"/>
                <a:sym typeface="Calibri"/>
              </a:rPr>
              <a:t>completado </a:t>
            </a:r>
            <a:r>
              <a:rPr lang="es" sz="1200" b="0" dirty="0">
                <a:solidFill>
                  <a:schemeClr val="dk1"/>
                </a:solidFill>
                <a:latin typeface="Calibri"/>
                <a:ea typeface="Calibri"/>
                <a:cs typeface="Calibri"/>
                <a:sym typeface="Calibri"/>
              </a:rPr>
              <a:t>su tablero</a:t>
            </a:r>
            <a:r>
              <a:rPr lang="es" sz="1200" b="1" dirty="0">
                <a:solidFill>
                  <a:schemeClr val="dk1"/>
                </a:solidFill>
                <a:latin typeface="Calibri"/>
                <a:ea typeface="Calibri"/>
                <a:cs typeface="Calibri"/>
                <a:sym typeface="Calibri"/>
              </a:rPr>
              <a:t>, </a:t>
            </a:r>
            <a:r>
              <a:rPr lang="es" sz="1200" dirty="0">
                <a:solidFill>
                  <a:schemeClr val="dk1"/>
                </a:solidFill>
                <a:latin typeface="Calibri"/>
                <a:ea typeface="Calibri"/>
                <a:cs typeface="Calibri"/>
                <a:sym typeface="Calibri"/>
              </a:rPr>
              <a:t>vamos a comprobarlos entre todos los equipos.</a:t>
            </a:r>
            <a:r>
              <a:rPr lang="es" sz="1200" b="1" dirty="0">
                <a:solidFill>
                  <a:schemeClr val="dk1"/>
                </a:solidFill>
                <a:latin typeface="Calibri"/>
                <a:ea typeface="Calibri"/>
                <a:cs typeface="Calibri"/>
                <a:sym typeface="Calibri"/>
              </a:rPr>
              <a:t> </a:t>
            </a:r>
            <a:r>
              <a:rPr lang="es" sz="1200" dirty="0">
                <a:solidFill>
                  <a:schemeClr val="dk1"/>
                </a:solidFill>
                <a:latin typeface="Calibri"/>
                <a:ea typeface="Calibri"/>
                <a:cs typeface="Calibri"/>
                <a:sym typeface="Calibri"/>
              </a:rPr>
              <a:t>Comenzaremos por el cuadrado de la esquina superior izquierda, en el que dice: “La capacidad duradera que tienen todas las personas para albergar sentimientos profundos de índole romántica...” ¿Qué tarjeta han situado en este punto del tablero? ¿Por qué han elegido esta palabra para esta definición?</a:t>
            </a:r>
            <a:endParaRPr dirty="0"/>
          </a:p>
          <a:p>
            <a:pPr marL="0" lvl="0" indent="0" algn="l" rtl="0">
              <a:lnSpc>
                <a:spcPct val="100000"/>
              </a:lnSpc>
              <a:spcBef>
                <a:spcPts val="0"/>
              </a:spcBef>
              <a:spcAft>
                <a:spcPts val="0"/>
              </a:spcAft>
              <a:buClr>
                <a:schemeClr val="dk1"/>
              </a:buClr>
              <a:buSzPts val="12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i="1" dirty="0">
                <a:solidFill>
                  <a:schemeClr val="dk1"/>
                </a:solidFill>
                <a:latin typeface="Calibri"/>
                <a:ea typeface="Calibri"/>
                <a:cs typeface="Calibri"/>
                <a:sym typeface="Calibri"/>
              </a:rPr>
              <a:t>Repase el tablero </a:t>
            </a:r>
            <a:r>
              <a:rPr lang="es" sz="1200" b="1" i="1" dirty="0">
                <a:solidFill>
                  <a:schemeClr val="dk1"/>
                </a:solidFill>
                <a:latin typeface="Calibri"/>
                <a:ea typeface="Calibri"/>
                <a:cs typeface="Calibri"/>
                <a:sym typeface="Calibri"/>
              </a:rPr>
              <a:t>término a término</a:t>
            </a:r>
            <a:r>
              <a:rPr lang="es" sz="1200" i="1" dirty="0">
                <a:solidFill>
                  <a:schemeClr val="dk1"/>
                </a:solidFill>
                <a:latin typeface="Calibri"/>
                <a:ea typeface="Calibri"/>
                <a:cs typeface="Calibri"/>
                <a:sym typeface="Calibri"/>
              </a:rPr>
              <a:t>, comenzando por la parte superior izquierda hasta el final de la fila y luego pasando a la fila siguiente. Utilizando la clave destinada a la persona facilitadora en la Guía de facilitación, formule preguntas sobre cada término y utilice las respuestas que siguen para complementar las respuestas que den las personas participantes. Puede que quiera facilitar las respuestas de los ejercicios adicionales a las personas participantes que los hayan completado.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sz="1200" i="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i="1"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dirty="0"/>
          </a:p>
          <a:p>
            <a:pPr marL="0" marR="0" lvl="0" indent="0" algn="l" rtl="0">
              <a:lnSpc>
                <a:spcPct val="100000"/>
              </a:lnSpc>
              <a:spcBef>
                <a:spcPts val="360"/>
              </a:spcBef>
              <a:spcAft>
                <a:spcPts val="0"/>
              </a:spcAft>
              <a:buClr>
                <a:schemeClr val="dk1"/>
              </a:buClr>
              <a:buSzPts val="1200"/>
              <a:buFont typeface="Calibri"/>
              <a:buNone/>
            </a:pPr>
            <a:r>
              <a:rPr lang="es" b="1" i="1" dirty="0"/>
              <a:t>Nota de facilitación: </a:t>
            </a:r>
            <a:r>
              <a:rPr lang="es" i="1" dirty="0"/>
              <a:t>En la </a:t>
            </a:r>
            <a:r>
              <a:rPr lang="es" b="1" i="1" dirty="0"/>
              <a:t>página 93 </a:t>
            </a:r>
            <a:r>
              <a:rPr lang="es" i="1" dirty="0"/>
              <a:t>de la Guía de facilitación encontrará información sobre este ejercicio, ideas alternativas para la facilitación, el juego de mesa imprimible, la clave para la persona facilitadora y las respuestas correspondientes a los ejercicios adicionales. </a:t>
            </a:r>
            <a:endParaRPr dirty="0"/>
          </a:p>
          <a:p>
            <a:pPr marL="0" lvl="0" indent="0" algn="l" rtl="0">
              <a:lnSpc>
                <a:spcPct val="100000"/>
              </a:lnSpc>
              <a:spcBef>
                <a:spcPts val="0"/>
              </a:spcBef>
              <a:spcAft>
                <a:spcPts val="0"/>
              </a:spcAft>
              <a:buClr>
                <a:schemeClr val="dk1"/>
              </a:buClr>
              <a:buSzPts val="1200"/>
              <a:buNone/>
            </a:pPr>
            <a:endParaRPr b="1" i="1" dirty="0"/>
          </a:p>
          <a:p>
            <a:pPr marL="0" lvl="0" indent="0" algn="l" rtl="0">
              <a:lnSpc>
                <a:spcPct val="100000"/>
              </a:lnSpc>
              <a:spcBef>
                <a:spcPts val="0"/>
              </a:spcBef>
              <a:spcAft>
                <a:spcPts val="0"/>
              </a:spcAft>
              <a:buClr>
                <a:schemeClr val="dk1"/>
              </a:buClr>
              <a:buSzPts val="1200"/>
              <a:buNone/>
            </a:pPr>
            <a:r>
              <a:rPr lang="es" b="1" i="1" dirty="0"/>
              <a:t>Duración: </a:t>
            </a:r>
            <a:r>
              <a:rPr lang="es" b="0" i="1" dirty="0"/>
              <a:t>60</a:t>
            </a:r>
            <a:r>
              <a:rPr lang="es" i="1" dirty="0"/>
              <a:t> minutos. 20 minutos para la introducción y la actividad, y 40 minutos para el debate.</a:t>
            </a:r>
            <a:endParaRPr dirty="0"/>
          </a:p>
        </p:txBody>
      </p:sp>
      <p:sp>
        <p:nvSpPr>
          <p:cNvPr id="765" name="Google Shape;765;p14: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14</a:t>
            </a:fld>
            <a:endParaRPr sz="120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1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4" name="Google Shape;794;p15:notes"/>
          <p:cNvSpPr txBox="1">
            <a:spLocks noGrp="1"/>
          </p:cNvSpPr>
          <p:nvPr>
            <p:ph type="body" idx="1"/>
          </p:nvPr>
        </p:nvSpPr>
        <p:spPr>
          <a:xfrm>
            <a:off x="685800" y="4035972"/>
            <a:ext cx="5486400" cy="45019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u="sng" dirty="0">
                <a:solidFill>
                  <a:schemeClr val="dk1"/>
                </a:solidFill>
                <a:latin typeface="Calibri"/>
                <a:ea typeface="Calibri"/>
                <a:cs typeface="Calibri"/>
                <a:sym typeface="Calibri"/>
              </a:rPr>
              <a:t>Debate en grupo: La terminología en su contexto</a:t>
            </a:r>
            <a:endParaRPr dirty="0"/>
          </a:p>
          <a:p>
            <a:pPr marL="0" marR="0" lvl="0" indent="0" algn="l" rtl="0">
              <a:lnSpc>
                <a:spcPct val="100000"/>
              </a:lnSpc>
              <a:spcBef>
                <a:spcPts val="36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None/>
            </a:pPr>
            <a:r>
              <a:rPr lang="es" dirty="0"/>
              <a:t>Ya hemos aprendido parte de la terminología que se utiliza en el contexto </a:t>
            </a:r>
            <a:r>
              <a:rPr lang="es" b="1" dirty="0"/>
              <a:t>internacional</a:t>
            </a:r>
            <a:r>
              <a:rPr lang="es" b="0" dirty="0"/>
              <a:t>.</a:t>
            </a:r>
            <a:r>
              <a:rPr lang="es" dirty="0"/>
              <a:t> Vamos a hablar de la terminología en su contexto. </a:t>
            </a:r>
            <a:endParaRPr dirty="0"/>
          </a:p>
          <a:p>
            <a:pPr marL="0" lvl="0" indent="0" algn="l" rtl="0">
              <a:lnSpc>
                <a:spcPct val="100000"/>
              </a:lnSpc>
              <a:spcBef>
                <a:spcPts val="0"/>
              </a:spcBef>
              <a:spcAft>
                <a:spcPts val="0"/>
              </a:spcAft>
              <a:buClr>
                <a:schemeClr val="dk1"/>
              </a:buClr>
              <a:buSzPts val="1200"/>
              <a:buNone/>
            </a:pPr>
            <a:endParaRPr dirty="0"/>
          </a:p>
          <a:p>
            <a:pPr marL="350838" lvl="1" indent="-171450" algn="l" rtl="0">
              <a:lnSpc>
                <a:spcPct val="100000"/>
              </a:lnSpc>
              <a:spcBef>
                <a:spcPts val="600"/>
              </a:spcBef>
              <a:spcAft>
                <a:spcPts val="0"/>
              </a:spcAft>
              <a:buClr>
                <a:schemeClr val="dk1"/>
              </a:buClr>
              <a:buSzPts val="1200"/>
              <a:buFont typeface="Arial"/>
              <a:buChar char="•"/>
            </a:pPr>
            <a:r>
              <a:rPr lang="es" dirty="0"/>
              <a:t>¿Qué </a:t>
            </a:r>
            <a:r>
              <a:rPr lang="es" b="1" dirty="0"/>
              <a:t>terminología</a:t>
            </a:r>
            <a:r>
              <a:rPr lang="es" dirty="0"/>
              <a:t> </a:t>
            </a:r>
            <a:r>
              <a:rPr lang="es" b="0" dirty="0"/>
              <a:t> </a:t>
            </a:r>
            <a:r>
              <a:rPr lang="es" dirty="0"/>
              <a:t>se utiliza para describir la orientación sexual, la identidad de género, la expresión de género y las características sexuales en los idiomas que se hablan aquí? </a:t>
            </a:r>
            <a:endParaRPr dirty="0"/>
          </a:p>
          <a:p>
            <a:pPr marL="350838" lvl="1" indent="-171450" algn="l" rtl="0">
              <a:lnSpc>
                <a:spcPct val="100000"/>
              </a:lnSpc>
              <a:spcBef>
                <a:spcPts val="1200"/>
              </a:spcBef>
              <a:spcAft>
                <a:spcPts val="0"/>
              </a:spcAft>
              <a:buClr>
                <a:schemeClr val="dk1"/>
              </a:buClr>
              <a:buSzPts val="1200"/>
              <a:buFont typeface="Arial"/>
              <a:buChar char="•"/>
            </a:pPr>
            <a:r>
              <a:rPr lang="es" dirty="0"/>
              <a:t>¿Cómo </a:t>
            </a:r>
            <a:r>
              <a:rPr lang="es" b="1" dirty="0"/>
              <a:t>varían </a:t>
            </a:r>
            <a:r>
              <a:rPr lang="es" b="0" dirty="0"/>
              <a:t>esos términos entre regiones y</a:t>
            </a:r>
            <a:r>
              <a:rPr lang="es" dirty="0"/>
              <a:t> comunidades y entre diferentes grupos socioeconómicos y de edad? ¿Las expresiones relativas a las personas con SOGIESC diversa son </a:t>
            </a:r>
            <a:r>
              <a:rPr lang="es" b="0" dirty="0"/>
              <a:t>positivas o negativas?</a:t>
            </a:r>
            <a:r>
              <a:rPr lang="es" b="1" dirty="0"/>
              <a:t> </a:t>
            </a:r>
            <a:endParaRPr dirty="0"/>
          </a:p>
          <a:p>
            <a:pPr marL="350838" marR="0" lvl="1" indent="-171450" algn="l" rtl="0">
              <a:lnSpc>
                <a:spcPct val="100000"/>
              </a:lnSpc>
              <a:spcBef>
                <a:spcPts val="960"/>
              </a:spcBef>
              <a:spcAft>
                <a:spcPts val="0"/>
              </a:spcAft>
              <a:buClr>
                <a:schemeClr val="dk1"/>
              </a:buClr>
              <a:buSzPts val="1200"/>
              <a:buFont typeface="Arial"/>
              <a:buChar char="•"/>
            </a:pPr>
            <a:r>
              <a:rPr lang="es" sz="1200" dirty="0">
                <a:solidFill>
                  <a:schemeClr val="dk1"/>
                </a:solidFill>
                <a:latin typeface="Calibri"/>
                <a:ea typeface="Calibri"/>
                <a:cs typeface="Calibri"/>
                <a:sym typeface="Calibri"/>
              </a:rPr>
              <a:t>¿Qué términos emplean las </a:t>
            </a:r>
            <a:r>
              <a:rPr lang="es" sz="1200" b="1" dirty="0">
                <a:solidFill>
                  <a:schemeClr val="dk1"/>
                </a:solidFill>
                <a:latin typeface="Calibri"/>
                <a:ea typeface="Calibri"/>
                <a:cs typeface="Calibri"/>
                <a:sym typeface="Calibri"/>
              </a:rPr>
              <a:t>personas</a:t>
            </a:r>
            <a:r>
              <a:rPr lang="es" sz="1200" dirty="0">
                <a:solidFill>
                  <a:schemeClr val="dk1"/>
                </a:solidFill>
                <a:latin typeface="Calibri"/>
                <a:ea typeface="Calibri"/>
                <a:cs typeface="Calibri"/>
                <a:sym typeface="Calibri"/>
              </a:rPr>
              <a:t> con SOGIESC diversa en su contexto para describirse a sí mismas? ¿Cómo explican esas personas los conceptos relacionados con la SOGIESC?</a:t>
            </a:r>
            <a:endParaRPr dirty="0"/>
          </a:p>
          <a:p>
            <a:pPr marL="350838" lvl="1" indent="-171450" algn="l" rtl="0">
              <a:lnSpc>
                <a:spcPct val="100000"/>
              </a:lnSpc>
              <a:spcBef>
                <a:spcPts val="600"/>
              </a:spcBef>
              <a:spcAft>
                <a:spcPts val="0"/>
              </a:spcAft>
              <a:buClr>
                <a:schemeClr val="dk1"/>
              </a:buClr>
              <a:buSzPts val="1200"/>
              <a:buFont typeface="Arial"/>
              <a:buChar char="•"/>
            </a:pPr>
            <a:r>
              <a:rPr lang="es" sz="1200" dirty="0">
                <a:solidFill>
                  <a:schemeClr val="dk1"/>
                </a:solidFill>
                <a:latin typeface="Calibri"/>
                <a:ea typeface="Calibri"/>
                <a:cs typeface="Calibri"/>
                <a:sym typeface="Calibri"/>
              </a:rPr>
              <a:t>¿Hay alguna </a:t>
            </a:r>
            <a:r>
              <a:rPr lang="es" sz="1200" b="1" dirty="0">
                <a:solidFill>
                  <a:schemeClr val="dk1"/>
                </a:solidFill>
                <a:latin typeface="Calibri"/>
                <a:ea typeface="Calibri"/>
                <a:cs typeface="Calibri"/>
                <a:sym typeface="Calibri"/>
              </a:rPr>
              <a:t>diferencia </a:t>
            </a:r>
            <a:r>
              <a:rPr lang="es" sz="1200" dirty="0">
                <a:solidFill>
                  <a:schemeClr val="dk1"/>
                </a:solidFill>
                <a:latin typeface="Calibri"/>
                <a:ea typeface="Calibri"/>
                <a:cs typeface="Calibri"/>
                <a:sym typeface="Calibri"/>
              </a:rPr>
              <a:t>en la forma de conceptualizar la SOGIESC en su contexto en comparación con el contexto internacional?</a:t>
            </a:r>
            <a:endParaRPr dirty="0"/>
          </a:p>
          <a:p>
            <a:pPr marL="350838" lvl="1" indent="-171450" algn="l" rtl="0">
              <a:lnSpc>
                <a:spcPct val="100000"/>
              </a:lnSpc>
              <a:spcBef>
                <a:spcPts val="1200"/>
              </a:spcBef>
              <a:spcAft>
                <a:spcPts val="0"/>
              </a:spcAft>
              <a:buClr>
                <a:schemeClr val="dk1"/>
              </a:buClr>
              <a:buSzPts val="1200"/>
              <a:buFont typeface="Arial"/>
              <a:buChar char="•"/>
            </a:pPr>
            <a:r>
              <a:rPr lang="es" sz="1200" dirty="0">
                <a:solidFill>
                  <a:schemeClr val="dk1"/>
                </a:solidFill>
                <a:latin typeface="Calibri"/>
                <a:ea typeface="Calibri"/>
                <a:cs typeface="Calibri"/>
                <a:sym typeface="Calibri"/>
              </a:rPr>
              <a:t>¿La forma de </a:t>
            </a:r>
            <a:r>
              <a:rPr lang="es" sz="1200" b="1" dirty="0">
                <a:solidFill>
                  <a:schemeClr val="dk1"/>
                </a:solidFill>
                <a:latin typeface="Calibri"/>
                <a:ea typeface="Calibri"/>
                <a:cs typeface="Calibri"/>
                <a:sym typeface="Calibri"/>
              </a:rPr>
              <a:t>conceptualizar</a:t>
            </a:r>
            <a:r>
              <a:rPr lang="es" sz="1200" dirty="0">
                <a:solidFill>
                  <a:schemeClr val="dk1"/>
                </a:solidFill>
                <a:latin typeface="Calibri"/>
                <a:ea typeface="Calibri"/>
                <a:cs typeface="Calibri"/>
                <a:sym typeface="Calibri"/>
              </a:rPr>
              <a:t> la SOGIESC entre la sociedad en general y los medios de comunicación dominantes es diferente de la forma en la que las mismas personas con SOGIESC diversa la conceptualizan?  </a:t>
            </a:r>
            <a:endParaRPr dirty="0"/>
          </a:p>
          <a:p>
            <a:pPr marL="350838" lvl="1" indent="-171450" algn="l" rtl="0">
              <a:lnSpc>
                <a:spcPct val="100000"/>
              </a:lnSpc>
              <a:spcBef>
                <a:spcPts val="1200"/>
              </a:spcBef>
              <a:spcAft>
                <a:spcPts val="0"/>
              </a:spcAft>
              <a:buClr>
                <a:schemeClr val="dk1"/>
              </a:buClr>
              <a:buSzPts val="1200"/>
              <a:buFont typeface="Arial"/>
              <a:buChar char="•"/>
            </a:pPr>
            <a:r>
              <a:rPr lang="es" dirty="0"/>
              <a:t>¿Todo el mundo conoce los términos </a:t>
            </a:r>
            <a:r>
              <a:rPr lang="es" b="1" dirty="0"/>
              <a:t>despectivos</a:t>
            </a:r>
            <a:r>
              <a:rPr lang="es" dirty="0"/>
              <a:t> en su idioma? </a:t>
            </a:r>
            <a:endParaRPr dirty="0"/>
          </a:p>
          <a:p>
            <a:pPr marL="350838" lvl="1" indent="-171450" algn="l" rtl="0">
              <a:lnSpc>
                <a:spcPct val="100000"/>
              </a:lnSpc>
              <a:spcBef>
                <a:spcPts val="1200"/>
              </a:spcBef>
              <a:spcAft>
                <a:spcPts val="0"/>
              </a:spcAft>
              <a:buClr>
                <a:schemeClr val="dk1"/>
              </a:buClr>
              <a:buSzPts val="1200"/>
              <a:buFont typeface="Arial"/>
              <a:buChar char="•"/>
            </a:pPr>
            <a:r>
              <a:rPr lang="es" sz="1200" dirty="0">
                <a:solidFill>
                  <a:schemeClr val="dk1"/>
                </a:solidFill>
                <a:latin typeface="Calibri"/>
                <a:ea typeface="Calibri"/>
                <a:cs typeface="Calibri"/>
                <a:sym typeface="Calibri"/>
              </a:rPr>
              <a:t>¿Qué términos usan para referirse a las personas LGBTIQ+ a las que brindan </a:t>
            </a:r>
            <a:r>
              <a:rPr lang="es" sz="1200" b="1" dirty="0">
                <a:solidFill>
                  <a:schemeClr val="dk1"/>
                </a:solidFill>
                <a:latin typeface="Calibri"/>
                <a:ea typeface="Calibri"/>
                <a:cs typeface="Calibri"/>
                <a:sym typeface="Calibri"/>
              </a:rPr>
              <a:t>asistencia</a:t>
            </a:r>
            <a:r>
              <a:rPr lang="es" sz="1200" dirty="0">
                <a:solidFill>
                  <a:schemeClr val="dk1"/>
                </a:solidFill>
                <a:latin typeface="Calibri"/>
                <a:ea typeface="Calibri"/>
                <a:cs typeface="Calibri"/>
                <a:sym typeface="Calibri"/>
              </a:rPr>
              <a:t> en sus oficinas? ¿Se trata de términos adecuados y respetuosos? Si utilizan términos específicos para referirse a las personas con SOGIESC diversa, ¿utilizan también términos específicos para referirse a otras poblaciones vulnerables? </a:t>
            </a:r>
            <a:endParaRPr dirty="0"/>
          </a:p>
          <a:p>
            <a:pPr marL="0" marR="0" lvl="0" indent="0" algn="l" rtl="0">
              <a:lnSpc>
                <a:spcPct val="100000"/>
              </a:lnSpc>
              <a:spcBef>
                <a:spcPts val="60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s" i="0" dirty="0"/>
              <a:t>----</a:t>
            </a:r>
            <a:endParaRPr dirty="0"/>
          </a:p>
          <a:p>
            <a:pPr marL="0" marR="0" lvl="0" indent="0" algn="l" rtl="0">
              <a:lnSpc>
                <a:spcPct val="100000"/>
              </a:lnSpc>
              <a:spcBef>
                <a:spcPts val="0"/>
              </a:spcBef>
              <a:spcAft>
                <a:spcPts val="0"/>
              </a:spcAft>
              <a:buClr>
                <a:schemeClr val="dk1"/>
              </a:buClr>
              <a:buSzPts val="1200"/>
              <a:buFont typeface="Calibri"/>
              <a:buNone/>
            </a:pPr>
            <a:endParaRPr i="0" dirty="0"/>
          </a:p>
          <a:p>
            <a:pPr marL="0" lvl="0" indent="0" algn="l" rtl="0">
              <a:lnSpc>
                <a:spcPct val="100000"/>
              </a:lnSpc>
              <a:spcBef>
                <a:spcPts val="0"/>
              </a:spcBef>
              <a:spcAft>
                <a:spcPts val="0"/>
              </a:spcAft>
              <a:buClr>
                <a:schemeClr val="dk1"/>
              </a:buClr>
              <a:buSzPts val="1200"/>
              <a:buNone/>
            </a:pPr>
            <a:r>
              <a:rPr lang="es" b="1" i="1" dirty="0"/>
              <a:t>Nota de facilitación: </a:t>
            </a:r>
            <a:r>
              <a:rPr lang="es" i="1" dirty="0"/>
              <a:t>Ver la </a:t>
            </a:r>
            <a:r>
              <a:rPr lang="es" b="1" i="1" dirty="0"/>
              <a:t>página 95 </a:t>
            </a:r>
            <a:r>
              <a:rPr lang="es" i="1" dirty="0"/>
              <a:t>de la Guía de facilitación para encontrar consejos sobre cómo debatir acerca de la terminología SOGIESC en su contexto.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b="1" i="1" dirty="0"/>
              <a:t>Información adicional: </a:t>
            </a:r>
            <a:r>
              <a:rPr lang="es" i="1" dirty="0"/>
              <a:t>La pregunta “¿Qué términos usan para referirse a las personas LGBTIQ+ a las que brindan ayuda en sus oficinas?” tiene su origen en situaciones en las que el personal de las oficinas de la OIM y el ACNUR utilizaron expresiones despectivas al hablar sobre las personas LGBTIQ+. Por ejemplo, en una oficina, se llamaba shoga a todas las personas LGBTIQ+ que acudían a la oficina, un epíteto que se aplica a las personas gais en la lengua swahili de Kenya. En otra oficina, el personal utilizaba “LQ” para referirse de forma abreviada a las personas LGBTIQ+. En ambas oficinas, ningún miembro del personal utilizó epítetos para describir a otros grupos vulnerables, como las personas con discapacidad o las sobrevivientes de la violencia de género. Por tanto, es importante preguntar si en las oficinas se utilizan términos específicos para referirse a las personas con SOGIESC diversa y así sacar a relucir los prejuicios inconscientes que dan lugar a esta práctica y lo ofensivos que pueden llegar a ser. Trazar paralelismos con otros grupos marginados y vulnerables puede ser útil.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b="1" i="1" dirty="0"/>
              <a:t>Duración:</a:t>
            </a:r>
            <a:r>
              <a:rPr lang="es" i="1" dirty="0"/>
              <a:t> 15 minutos.</a:t>
            </a:r>
            <a:endParaRPr dirty="0"/>
          </a:p>
        </p:txBody>
      </p:sp>
      <p:sp>
        <p:nvSpPr>
          <p:cNvPr id="795" name="Google Shape;795;p15: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15</a:t>
            </a:fld>
            <a:endParaRPr sz="1200">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6:notes"/>
          <p:cNvSpPr>
            <a:spLocks noGrp="1" noRot="1" noChangeAspect="1"/>
          </p:cNvSpPr>
          <p:nvPr>
            <p:ph type="sldImg" idx="2"/>
          </p:nvPr>
        </p:nvSpPr>
        <p:spPr>
          <a:xfrm>
            <a:off x="1144588" y="685800"/>
            <a:ext cx="4568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16:notes"/>
          <p:cNvSpPr txBox="1">
            <a:spLocks noGrp="1"/>
          </p:cNvSpPr>
          <p:nvPr>
            <p:ph type="body" idx="1"/>
          </p:nvPr>
        </p:nvSpPr>
        <p:spPr>
          <a:xfrm>
            <a:off x="674556" y="4414344"/>
            <a:ext cx="5441431" cy="4410679"/>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Video</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Vamos a </a:t>
            </a:r>
            <a:r>
              <a:rPr lang="es" sz="1200" b="1" i="0" u="none" strike="noStrike" cap="none" dirty="0">
                <a:solidFill>
                  <a:srgbClr val="000000"/>
                </a:solidFill>
                <a:latin typeface="Calibri"/>
                <a:ea typeface="Calibri"/>
                <a:cs typeface="Calibri"/>
                <a:sym typeface="Calibri"/>
              </a:rPr>
              <a:t>concluir </a:t>
            </a:r>
            <a:r>
              <a:rPr lang="es" sz="1200" b="0" i="0" u="none" strike="noStrike" cap="none" dirty="0">
                <a:solidFill>
                  <a:srgbClr val="000000"/>
                </a:solidFill>
                <a:latin typeface="Calibri"/>
                <a:ea typeface="Calibri"/>
                <a:cs typeface="Calibri"/>
                <a:sym typeface="Calibri"/>
              </a:rPr>
              <a:t>la sección sobre terminología conociendo más de cerca algunas experiencias de personas con SOGIESC diversa. En este video aparecen personas de todo Oriente Medio y África Septentrional.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Enlace al video: </a:t>
            </a:r>
            <a:r>
              <a:rPr lang="es" sz="1200" b="0" i="1"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https://www.youtube.com/watch?v=WfsypgPeMpw&amp;feature=emb_logo</a:t>
            </a:r>
            <a:r>
              <a:rPr lang="es" sz="1200" b="0" i="1" u="sng" strike="noStrike" cap="none" dirty="0">
                <a:solidFill>
                  <a:srgbClr val="000000"/>
                </a:solidFill>
                <a:latin typeface="Calibri"/>
                <a:ea typeface="Calibri"/>
                <a:cs typeface="Calibri"/>
                <a:sym typeface="Calibri"/>
              </a:rPr>
              <a:t> (en árabe con subtítulos en inglés; la versión en árabe con subtítulos en francés puede verse en: </a:t>
            </a:r>
            <a:r>
              <a:rPr lang="es" sz="1200" b="0" i="1" u="none" strike="noStrike" cap="none" dirty="0">
                <a:solidFill>
                  <a:srgbClr val="000000"/>
                </a:solidFill>
                <a:latin typeface="Calibri"/>
                <a:ea typeface="Calibri"/>
                <a:cs typeface="Calibri"/>
                <a:sym typeface="Calibri"/>
              </a:rPr>
              <a:t>https://www.youtube.com/watch?v=6AkVxI8xbQs</a:t>
            </a:r>
            <a:r>
              <a:rPr lang="es" sz="1200" b="0" i="1"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endParaRPr dirty="0"/>
          </a:p>
          <a:p>
            <a:pPr marL="0" marR="0" lvl="0" indent="0" algn="l" rtl="0">
              <a:lnSpc>
                <a:spcPct val="100000"/>
              </a:lnSpc>
              <a:spcBef>
                <a:spcPts val="36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7 minutos.</a:t>
            </a:r>
            <a:endParaRPr dirty="0"/>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Videos alternativos: </a:t>
            </a:r>
            <a:r>
              <a:rPr lang="es" sz="1200" b="0" i="1" u="none" strike="noStrike" cap="none" dirty="0">
                <a:solidFill>
                  <a:srgbClr val="000000"/>
                </a:solidFill>
                <a:latin typeface="Calibri"/>
                <a:ea typeface="Calibri"/>
                <a:cs typeface="Calibri"/>
                <a:sym typeface="Calibri"/>
              </a:rPr>
              <a:t>A continuación se indican varios videos alternativos que se pueden utilizar en lugar del video propuesto. Esta lista se actualizará a medida que se disponga de nuevos videos. </a:t>
            </a:r>
            <a:endParaRPr dirty="0"/>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Videos alternativos en inglés o con subtítulos en inglés</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historia de Sogi: las personas LGBTI en África (Comisión de Derechos Humanos de Australia, en inglés, 2:40) </a:t>
            </a:r>
            <a:r>
              <a:rPr lang="es" sz="1200" b="0" i="1"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https://www.youtube.com/watch?v=mZJ_X9ysHSo</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Una mirada al Grupo de Derechos LGBT+ de Ghana (LGBT Rights Ghana, en inglés, 3:50) </a:t>
            </a:r>
            <a:r>
              <a:rPr lang="es" sz="1200" b="0" i="1" u="sng" strike="noStrike" cap="none" dirty="0">
                <a:solidFill>
                  <a:srgbClr val="000000"/>
                </a:solidFill>
                <a:latin typeface="Calibri"/>
                <a:ea typeface="Calibri"/>
                <a:cs typeface="Calibri"/>
                <a:sym typeface="Calibri"/>
              </a:rPr>
              <a:t>https://www.youtube.com/watch?v=XCb2nkjJEIk</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Soy quien digo ser: bienvenidos a Alemania (Universidad de Sussex, en inglés, 4:27) </a:t>
            </a:r>
            <a:r>
              <a:rPr lang="es" sz="1200" b="0" i="1" u="sng" strike="noStrike" cap="none" dirty="0">
                <a:solidFill>
                  <a:srgbClr val="000000"/>
                </a:solidFill>
                <a:latin typeface="Calibri"/>
                <a:ea typeface="Calibri"/>
                <a:cs typeface="Calibri"/>
                <a:sym typeface="Calibri"/>
              </a:rPr>
              <a:t>https://www.youtube.com/watch?v=50urPcZ0fY8&amp;feature=emb_logo</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Dando voz a la juventud LGBTI en Kinshasa (República Democrática del Congo) (Children’s Radio Foundation, en francés con subtítulos en inglés, 3:12) </a:t>
            </a:r>
            <a:r>
              <a:rPr lang="es" sz="1200" b="0" i="1"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https://www.youtube.com/watch?v=UrK_OiSciZo</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Refugiados LGTB atrapados en Lesbos: entrevista con Ovil, 2018 (Comisión Española de Ayuda al Refugiado, en inglés con subtítulos en español, 5:17) </a:t>
            </a:r>
            <a:r>
              <a:rPr lang="es" sz="1200" b="0" i="1"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https://www.youtube.com/watch?v=CpY0jmfZnfU</a:t>
            </a:r>
            <a:endParaRPr sz="1200" b="0" i="1" u="sng"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El Líbano: los refugiados LGBTI (trans) cuentan su historia, 2016 (ACNUR y MOSAIC, en árabe con subtítulos en inglés, 1:11) </a:t>
            </a:r>
            <a:r>
              <a:rPr lang="es" sz="1200" b="0" i="1"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https://www.youtube.com/watch?v=F6COkYChXO4</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1" i="1" u="none" strike="noStrike" cap="none" dirty="0">
                <a:solidFill>
                  <a:srgbClr val="000000"/>
                </a:solidFill>
                <a:latin typeface="Calibri"/>
                <a:ea typeface="Calibri"/>
                <a:cs typeface="Calibri"/>
                <a:sym typeface="Calibri"/>
              </a:rPr>
              <a:t>Videos alternativos en francés:</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Dando voz a la juventud LGBTI en Kinshasa (República Democrática del Congo) (Children’s Radio Foundation, en francés con subtítulos en inglés, 3:12) </a:t>
            </a:r>
            <a:r>
              <a:rPr lang="es" sz="1200" b="0" i="1"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https://www.youtube.com/watch?v=UrK_OiSciZo</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Trans-identité et non-binarité : Vers un image positive de soi | Dans la tête d’un trans, 2020 (Radio Télévision Suisse (RTS), en francés, 3:25) </a:t>
            </a:r>
            <a:r>
              <a:rPr lang="es" sz="1200" b="0" i="1"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https://www.youtube.com/watch?v=phxMD2hDdK4</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Africains et Homosexuels, l’exil pour seul horizon – un document à découvrir sur InfoMigrants, 2018 (France 24, en francés, 8:50) </a:t>
            </a:r>
            <a:r>
              <a:rPr lang="es" sz="1200" b="0" i="1" u="sng" strike="noStrike" cap="non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https://www.youtube.com/watch?v=UGYKTGRWlBg</a:t>
            </a:r>
            <a:endParaRPr sz="1200" b="0" i="1"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r>
              <a:rPr lang="es" sz="1200" b="1"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Videos alternativos en español o con subtítulos en español</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Historias de refugiados: refugiados LGBTI, 2018 (Comité Español del ACNUR, en español, 1:00) </a:t>
            </a:r>
            <a:r>
              <a:rPr lang="es" sz="1200" b="0" i="1" u="sng" strike="noStrike" cap="none" dirty="0">
                <a:solidFill>
                  <a:srgbClr val="000000"/>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https://www.youtube.com/watch?v=b-etHzPvToY&amp;feature=youtu.be</a:t>
            </a:r>
            <a:endParaRPr sz="1200" b="0" i="1" u="sng"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Refugiados LGTB atrapados en Lesbos: entrevista con Ovil, 2018 (Comisión Española de Ayuda al Refugiado, en inglés con subtítulos en español, 5:17) </a:t>
            </a:r>
            <a:r>
              <a:rPr lang="es" sz="1200" b="0" i="1"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https://www.youtube.com/watch?v=CpY0jmfZnfU</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Videos alternativos en portugués:</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Lara Lopes : “Brasil não tem mais estabilidade para refugiados LGBT como antes” | ellora e ela, 2019 (Carta Capital, 18:47) </a:t>
            </a:r>
            <a:r>
              <a:rPr lang="es" sz="1200" b="0" i="1" u="sng" strike="noStrike" cap="none" dirty="0">
                <a:solidFill>
                  <a:srgbClr val="000000"/>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https://www.youtube.com/watch?v=ae-dtvOANn0</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Videos alternativos en árabe:</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El Líbano: los refugiados LGBTI (trans) cuentan su historia, 2016 (ACNUR y MOSAIC, en árabe con subtítulos en inglés, 1:11) </a:t>
            </a:r>
            <a:r>
              <a:rPr lang="es" sz="1200" b="0" i="1"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https://www.youtube.com/watch?v=F6COkYChXO4</a:t>
            </a:r>
            <a:endParaRPr sz="1200" b="0" i="1" u="none" strike="noStrike" cap="none" dirty="0">
              <a:solidFill>
                <a:srgbClr val="000000"/>
              </a:solidFill>
              <a:latin typeface="Calibri"/>
              <a:ea typeface="Calibri"/>
              <a:cs typeface="Calibri"/>
              <a:sym typeface="Calibri"/>
            </a:endParaRPr>
          </a:p>
        </p:txBody>
      </p:sp>
      <p:sp>
        <p:nvSpPr>
          <p:cNvPr id="811" name="Google Shape;811;p16: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1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6" name="Google Shape;826;p17: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Ahora repasaremos los </a:t>
            </a:r>
            <a:r>
              <a:rPr lang="es" sz="1200" b="1" i="0" u="none" strike="noStrike" cap="none" dirty="0">
                <a:solidFill>
                  <a:srgbClr val="000000"/>
                </a:solidFill>
                <a:latin typeface="Calibri"/>
                <a:ea typeface="Calibri"/>
                <a:cs typeface="Calibri"/>
                <a:sym typeface="Calibri"/>
              </a:rPr>
              <a:t>puntos clave de aprendizaje</a:t>
            </a:r>
            <a:r>
              <a:rPr lang="es" sz="1200" b="0" i="0" u="none" strike="noStrike" cap="none" dirty="0">
                <a:solidFill>
                  <a:srgbClr val="000000"/>
                </a:solidFill>
                <a:latin typeface="Calibri"/>
                <a:ea typeface="Calibri"/>
                <a:cs typeface="Calibri"/>
                <a:sym typeface="Calibri"/>
              </a:rPr>
              <a:t> de la sección de terminología.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La orientación sexual, la identidad de género, la expresión de género y las características sexuales son componentes </a:t>
            </a:r>
            <a:r>
              <a:rPr lang="es" sz="1200" b="1" i="0" u="none" strike="noStrike" cap="none" dirty="0">
                <a:solidFill>
                  <a:srgbClr val="000000"/>
                </a:solidFill>
                <a:latin typeface="Calibri"/>
                <a:ea typeface="Calibri"/>
                <a:cs typeface="Calibri"/>
                <a:sym typeface="Calibri"/>
              </a:rPr>
              <a:t>distintos</a:t>
            </a:r>
            <a:r>
              <a:rPr lang="es" sz="1200" b="0" i="0" u="none" strike="noStrike" cap="none" dirty="0">
                <a:solidFill>
                  <a:srgbClr val="000000"/>
                </a:solidFill>
                <a:latin typeface="Calibri"/>
                <a:ea typeface="Calibri"/>
                <a:cs typeface="Calibri"/>
                <a:sym typeface="Calibri"/>
              </a:rPr>
              <a:t> del acrónimo SOGIESC, y no podemos presuponer nada sobre otras personas basándonos en nuestro conocimiento de algunos de esos componentes.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No es posible saber si alguien es una persona LGBTIQ+ juzgándola por su </a:t>
            </a:r>
            <a:r>
              <a:rPr lang="es" sz="1200" b="1" i="0" u="none" strike="noStrike" cap="none" dirty="0">
                <a:solidFill>
                  <a:srgbClr val="000000"/>
                </a:solidFill>
                <a:latin typeface="Calibri"/>
                <a:ea typeface="Calibri"/>
                <a:cs typeface="Calibri"/>
                <a:sym typeface="Calibri"/>
              </a:rPr>
              <a:t>apariencia</a:t>
            </a:r>
            <a:r>
              <a:rPr lang="es" sz="1200" b="0" i="0" u="none" strike="noStrike" cap="none" dirty="0">
                <a:solidFill>
                  <a:srgbClr val="000000"/>
                </a:solidFill>
                <a:latin typeface="Calibri"/>
                <a:ea typeface="Calibri"/>
                <a:cs typeface="Calibri"/>
                <a:sym typeface="Calibri"/>
              </a:rPr>
              <a:t> o haciendo suposiciones. Tiene que decírnoslo.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El modo en el que las personas </a:t>
            </a:r>
            <a:r>
              <a:rPr lang="es" sz="1200" b="1" i="0" u="none" strike="noStrike" cap="none" dirty="0">
                <a:solidFill>
                  <a:srgbClr val="000000"/>
                </a:solidFill>
                <a:latin typeface="Calibri"/>
                <a:ea typeface="Calibri"/>
                <a:cs typeface="Calibri"/>
                <a:sym typeface="Calibri"/>
              </a:rPr>
              <a:t>se identifican </a:t>
            </a:r>
            <a:r>
              <a:rPr lang="es" sz="1200" b="0" i="0" u="none" strike="noStrike" cap="none" dirty="0">
                <a:solidFill>
                  <a:srgbClr val="000000"/>
                </a:solidFill>
                <a:latin typeface="Calibri"/>
                <a:ea typeface="Calibri"/>
                <a:cs typeface="Calibri"/>
                <a:sym typeface="Calibri"/>
              </a:rPr>
              <a:t>dependerá de los términos que utilizan localmente y en la concepción de la SOGIESC determinada por la cultura.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Esta capacitación aplica un enfoque de la SOGIESC basado en la dignidad humana. Con independencia de cómo se formen, las características de la SOGIESC son una parte tan fundamental de la dignidad humana que la vulneración del derecho de las personas a expresarlas puede ser motivo para acogerse a la protección internacional. </a:t>
            </a:r>
            <a:endParaRPr dirty="0"/>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Calibri"/>
              <a:ea typeface="Calibri"/>
              <a:cs typeface="Calibri"/>
              <a:sym typeface="Calibri"/>
            </a:endParaRPr>
          </a:p>
          <a:p>
            <a:pPr marL="0" marR="0" lvl="0" indent="0" algn="l" rtl="0">
              <a:lnSpc>
                <a:spcPct val="80000"/>
              </a:lnSpc>
              <a:spcBef>
                <a:spcPts val="2400"/>
              </a:spcBef>
              <a:spcAft>
                <a:spcPts val="0"/>
              </a:spcAft>
              <a:buClr>
                <a:srgbClr val="AF1D38"/>
              </a:buClr>
              <a:buSzPts val="1200"/>
              <a:buFont typeface="Arial"/>
              <a:buNone/>
            </a:pPr>
            <a:r>
              <a:rPr lang="es" sz="1200" b="1" i="0" u="none" strike="noStrike" cap="none" dirty="0">
                <a:solidFill>
                  <a:srgbClr val="000000"/>
                </a:solidFill>
                <a:latin typeface="Calibri"/>
                <a:ea typeface="Calibri"/>
                <a:cs typeface="Calibri"/>
                <a:sym typeface="Calibri"/>
              </a:rPr>
              <a:t>----</a:t>
            </a:r>
            <a:endParaRPr dirty="0"/>
          </a:p>
          <a:p>
            <a:pPr marL="0" marR="0" lvl="0" indent="0" algn="l" rtl="0">
              <a:lnSpc>
                <a:spcPct val="80000"/>
              </a:lnSpc>
              <a:spcBef>
                <a:spcPts val="2400"/>
              </a:spcBef>
              <a:spcAft>
                <a:spcPts val="0"/>
              </a:spcAft>
              <a:buClr>
                <a:srgbClr val="AF1D38"/>
              </a:buClr>
              <a:buSzPts val="1200"/>
              <a:buFont typeface="Arial"/>
              <a:buNone/>
            </a:pPr>
            <a:endParaRPr sz="1200" b="1" i="0" u="none" strike="noStrike" cap="none" dirty="0">
              <a:solidFill>
                <a:srgbClr val="000000"/>
              </a:solidFill>
              <a:latin typeface="Calibri"/>
              <a:ea typeface="Calibri"/>
              <a:cs typeface="Calibri"/>
              <a:sym typeface="Calibri"/>
            </a:endParaRPr>
          </a:p>
          <a:p>
            <a:pPr marL="0" marR="0" lvl="0" indent="0" algn="l" rtl="0">
              <a:lnSpc>
                <a:spcPct val="80000"/>
              </a:lnSpc>
              <a:spcBef>
                <a:spcPts val="2400"/>
              </a:spcBef>
              <a:spcAft>
                <a:spcPts val="0"/>
              </a:spcAft>
              <a:buClr>
                <a:srgbClr val="AF1D38"/>
              </a:buClr>
              <a:buSzPts val="1200"/>
              <a:buFont typeface="Arial"/>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1 minuto. </a:t>
            </a:r>
            <a:endParaRPr dirty="0"/>
          </a:p>
        </p:txBody>
      </p:sp>
      <p:sp>
        <p:nvSpPr>
          <p:cNvPr id="827" name="Google Shape;827;p17: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17</a:t>
            </a:fld>
            <a:endParaRPr sz="1200">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5" name="Google Shape;865;p18: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Panorama mundial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segunda sección de hoy está dedicada al </a:t>
            </a:r>
            <a:r>
              <a:rPr lang="es" sz="1200" b="1" i="0" u="none" strike="noStrike" cap="none" dirty="0">
                <a:solidFill>
                  <a:srgbClr val="000000"/>
                </a:solidFill>
                <a:latin typeface="Calibri"/>
                <a:ea typeface="Calibri"/>
                <a:cs typeface="Calibri"/>
                <a:sym typeface="Calibri"/>
              </a:rPr>
              <a:t>Panorama mundial</a:t>
            </a:r>
            <a:r>
              <a:rPr lang="es" sz="1200" b="0" i="0" u="none" strike="noStrike" cap="none" dirty="0">
                <a:solidFill>
                  <a:srgbClr val="000000"/>
                </a:solidFill>
                <a:latin typeface="Calibri"/>
                <a:ea typeface="Calibri"/>
                <a:cs typeface="Calibri"/>
                <a:sym typeface="Calibri"/>
              </a:rPr>
              <a:t> Esta sección nos ayudará a adquirir una </a:t>
            </a:r>
            <a:r>
              <a:rPr lang="es" sz="1200" b="1" i="0" u="none" strike="noStrike" cap="none" dirty="0">
                <a:solidFill>
                  <a:srgbClr val="000000"/>
                </a:solidFill>
                <a:latin typeface="Calibri"/>
                <a:ea typeface="Calibri"/>
                <a:cs typeface="Calibri"/>
                <a:sym typeface="Calibri"/>
              </a:rPr>
              <a:t>perspectiva </a:t>
            </a:r>
            <a:r>
              <a:rPr lang="es" sz="1200" b="0" i="0" u="none" strike="noStrike" cap="none" dirty="0">
                <a:solidFill>
                  <a:srgbClr val="000000"/>
                </a:solidFill>
                <a:latin typeface="Calibri"/>
                <a:ea typeface="Calibri"/>
                <a:cs typeface="Calibri"/>
                <a:sym typeface="Calibri"/>
              </a:rPr>
              <a:t>global sobre los problemas que afectan a las personas con SOGIESC diversa en todo el mundo, incluidas aquellas que reciben ayuda de la OIM, el ACNUR y otras organizaciones humanitarias.</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hora. </a:t>
            </a:r>
            <a:endParaRPr dirty="0"/>
          </a:p>
        </p:txBody>
      </p:sp>
      <p:sp>
        <p:nvSpPr>
          <p:cNvPr id="866" name="Google Shape;866;p18: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18</a:t>
            </a:fld>
            <a:endParaRPr sz="120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7" name="Google Shape;887;p19:notes"/>
          <p:cNvSpPr txBox="1">
            <a:spLocks noGrp="1"/>
          </p:cNvSpPr>
          <p:nvPr>
            <p:ph type="body" idx="1"/>
          </p:nvPr>
        </p:nvSpPr>
        <p:spPr>
          <a:xfrm>
            <a:off x="685800" y="4035972"/>
            <a:ext cx="5486400" cy="4385014"/>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Objetivos del Panorama mundial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 los </a:t>
            </a:r>
            <a:r>
              <a:rPr lang="es" sz="1200" b="1" i="0" u="none" strike="noStrike" cap="none" dirty="0">
                <a:solidFill>
                  <a:srgbClr val="000000"/>
                </a:solidFill>
                <a:latin typeface="Calibri"/>
                <a:ea typeface="Calibri"/>
                <a:cs typeface="Calibri"/>
                <a:sym typeface="Calibri"/>
              </a:rPr>
              <a:t>objetivos</a:t>
            </a:r>
            <a:r>
              <a:rPr lang="es" sz="1200" b="0" i="0" u="none" strike="noStrike" cap="none" dirty="0">
                <a:solidFill>
                  <a:srgbClr val="000000"/>
                </a:solidFill>
                <a:latin typeface="Calibri"/>
                <a:ea typeface="Calibri"/>
                <a:cs typeface="Calibri"/>
                <a:sym typeface="Calibri"/>
              </a:rPr>
              <a:t> de esta sección.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Al terminar esta sección, podrán:</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Describir los </a:t>
            </a:r>
            <a:r>
              <a:rPr lang="es" sz="1200" b="1" i="0" u="none" strike="noStrike" cap="none" dirty="0">
                <a:solidFill>
                  <a:srgbClr val="000000"/>
                </a:solidFill>
                <a:latin typeface="Calibri"/>
                <a:ea typeface="Calibri"/>
                <a:cs typeface="Calibri"/>
                <a:sym typeface="Calibri"/>
              </a:rPr>
              <a:t>problemas</a:t>
            </a:r>
            <a:r>
              <a:rPr lang="es" sz="1200" b="0" i="0" u="none" strike="noStrike" cap="none" dirty="0">
                <a:solidFill>
                  <a:srgbClr val="000000"/>
                </a:solidFill>
                <a:latin typeface="Calibri"/>
                <a:ea typeface="Calibri"/>
                <a:cs typeface="Calibri"/>
                <a:sym typeface="Calibri"/>
              </a:rPr>
              <a:t> que las personas con SOGIESC diversa afrontan en diversos países de todo el mundo.</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Identificar a los </a:t>
            </a:r>
            <a:r>
              <a:rPr lang="es" sz="1200" b="1" i="0" u="none" strike="noStrike" cap="none" dirty="0">
                <a:solidFill>
                  <a:srgbClr val="000000"/>
                </a:solidFill>
                <a:latin typeface="Calibri"/>
                <a:ea typeface="Calibri"/>
                <a:cs typeface="Calibri"/>
                <a:sym typeface="Calibri"/>
              </a:rPr>
              <a:t>agentes</a:t>
            </a:r>
            <a:r>
              <a:rPr lang="es" sz="1200" b="0" i="0" u="none" strike="noStrike" cap="none" dirty="0">
                <a:solidFill>
                  <a:srgbClr val="000000"/>
                </a:solidFill>
                <a:latin typeface="Calibri"/>
                <a:ea typeface="Calibri"/>
                <a:cs typeface="Calibri"/>
                <a:sym typeface="Calibri"/>
              </a:rPr>
              <a:t>, tanto estatales como no estatales, que discriminan y persiguen a las personas con SOGIESC diversa.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1" i="0" u="none" strike="noStrike" cap="none" dirty="0">
                <a:solidFill>
                  <a:srgbClr val="000000"/>
                </a:solidFill>
                <a:latin typeface="Calibri"/>
                <a:ea typeface="Calibri"/>
                <a:cs typeface="Calibri"/>
                <a:sym typeface="Calibri"/>
              </a:rPr>
              <a:t>Contextualizar</a:t>
            </a:r>
            <a:r>
              <a:rPr lang="es" sz="1200" b="0" i="0" u="none" strike="noStrike" cap="none" dirty="0">
                <a:solidFill>
                  <a:srgbClr val="000000"/>
                </a:solidFill>
                <a:latin typeface="Calibri"/>
                <a:ea typeface="Calibri"/>
                <a:cs typeface="Calibri"/>
                <a:sym typeface="Calibri"/>
              </a:rPr>
              <a:t> a las personas con SOGIESC diversa en las poblaciones a las que prestamos asistencia.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Aprenderemos sobre los problemas mundiales realizando un breve </a:t>
            </a:r>
            <a:r>
              <a:rPr lang="es" sz="1200" b="1" i="0" u="none" strike="noStrike" cap="none" dirty="0">
                <a:solidFill>
                  <a:srgbClr val="000000"/>
                </a:solidFill>
                <a:latin typeface="Calibri"/>
                <a:ea typeface="Calibri"/>
                <a:cs typeface="Calibri"/>
                <a:sym typeface="Calibri"/>
              </a:rPr>
              <a:t>test</a:t>
            </a:r>
            <a:r>
              <a:rPr lang="es" sz="1200" b="0" i="0" u="none" strike="noStrike" cap="none" dirty="0">
                <a:solidFill>
                  <a:srgbClr val="000000"/>
                </a:solidFill>
                <a:latin typeface="Calibri"/>
                <a:ea typeface="Calibri"/>
                <a:cs typeface="Calibri"/>
                <a:sym typeface="Calibri"/>
              </a:rPr>
              <a:t> para luego debatir las respuestas en grupo.</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888" name="Google Shape;888;p19: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19</a:t>
            </a:fld>
            <a:endParaRPr sz="12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1" name="Google Shape;411;p2: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u="sng" dirty="0"/>
              <a:t>Introducción</a:t>
            </a:r>
            <a:endParaRPr u="sng" dirty="0"/>
          </a:p>
          <a:p>
            <a:pPr marL="0" lvl="0" indent="0" algn="l" rtl="0">
              <a:lnSpc>
                <a:spcPct val="100000"/>
              </a:lnSpc>
              <a:spcBef>
                <a:spcPts val="0"/>
              </a:spcBef>
              <a:spcAft>
                <a:spcPts val="0"/>
              </a:spcAft>
              <a:buClr>
                <a:schemeClr val="dk1"/>
              </a:buClr>
              <a:buSzPts val="1200"/>
              <a:buNone/>
            </a:pPr>
            <a:endParaRPr b="0" u="sng" dirty="0"/>
          </a:p>
          <a:p>
            <a:pPr marL="0" lvl="0" indent="0" algn="l" rtl="0">
              <a:lnSpc>
                <a:spcPct val="100000"/>
              </a:lnSpc>
              <a:spcBef>
                <a:spcPts val="0"/>
              </a:spcBef>
              <a:spcAft>
                <a:spcPts val="0"/>
              </a:spcAft>
              <a:buClr>
                <a:schemeClr val="dk1"/>
              </a:buClr>
              <a:buSzPts val="1200"/>
              <a:buNone/>
            </a:pPr>
            <a:r>
              <a:rPr lang="es" b="0" dirty="0"/>
              <a:t>Les damos la bienvenida</a:t>
            </a:r>
            <a:r>
              <a:rPr lang="es" dirty="0"/>
              <a:t> a la sesión de síntesis sobre la </a:t>
            </a:r>
            <a:r>
              <a:rPr lang="es" i="1" dirty="0"/>
              <a:t>Orientación sexual, identidad de género, expresión de género y características sexuales (SOGIESC) durante el desplazamiento forzado y la migración</a:t>
            </a:r>
            <a:r>
              <a:rPr lang="es" dirty="0"/>
              <a:t>. Es </a:t>
            </a:r>
            <a:r>
              <a:rPr lang="es" b="0" dirty="0"/>
              <a:t>un verdadero placer </a:t>
            </a:r>
            <a:r>
              <a:rPr lang="es" dirty="0"/>
              <a:t>contar hoy con su presencia.</a:t>
            </a:r>
            <a:br>
              <a:rPr lang="en-US" dirty="0"/>
            </a:br>
            <a:endParaRPr dirty="0"/>
          </a:p>
          <a:p>
            <a:pPr marL="0" lvl="0" indent="0" algn="l" rtl="0">
              <a:lnSpc>
                <a:spcPct val="100000"/>
              </a:lnSpc>
              <a:spcBef>
                <a:spcPts val="0"/>
              </a:spcBef>
              <a:spcAft>
                <a:spcPts val="0"/>
              </a:spcAft>
              <a:buClr>
                <a:schemeClr val="dk1"/>
              </a:buClr>
              <a:buSzPts val="1200"/>
              <a:buNone/>
            </a:pPr>
            <a:r>
              <a:rPr lang="es" dirty="0"/>
              <a:t>----</a:t>
            </a:r>
            <a:endParaRPr dirty="0"/>
          </a:p>
          <a:p>
            <a:pPr marL="0" lvl="0" indent="0" algn="l" rtl="0">
              <a:lnSpc>
                <a:spcPct val="100000"/>
              </a:lnSpc>
              <a:spcBef>
                <a:spcPts val="0"/>
              </a:spcBef>
              <a:spcAft>
                <a:spcPts val="0"/>
              </a:spcAft>
              <a:buClr>
                <a:schemeClr val="dk1"/>
              </a:buClr>
              <a:buSzPts val="1200"/>
              <a:buNone/>
            </a:pPr>
            <a:endParaRPr b="1" i="1" dirty="0"/>
          </a:p>
          <a:p>
            <a:pPr marL="0" lvl="0" indent="0" algn="l" rtl="0">
              <a:lnSpc>
                <a:spcPct val="100000"/>
              </a:lnSpc>
              <a:spcBef>
                <a:spcPts val="0"/>
              </a:spcBef>
              <a:spcAft>
                <a:spcPts val="0"/>
              </a:spcAft>
              <a:buClr>
                <a:schemeClr val="dk1"/>
              </a:buClr>
              <a:buSzPts val="1200"/>
              <a:buNone/>
            </a:pPr>
            <a:r>
              <a:rPr lang="es" b="1" i="1" dirty="0"/>
              <a:t>Duración de la introducción: </a:t>
            </a:r>
            <a:r>
              <a:rPr lang="es" b="0" i="1" dirty="0"/>
              <a:t>15</a:t>
            </a:r>
            <a:r>
              <a:rPr lang="es" i="1" dirty="0"/>
              <a:t> minutos.</a:t>
            </a:r>
            <a:endParaRPr dirty="0"/>
          </a:p>
          <a:p>
            <a:pPr marL="0" lvl="0" indent="0" algn="l" rtl="0">
              <a:lnSpc>
                <a:spcPct val="100000"/>
              </a:lnSpc>
              <a:spcBef>
                <a:spcPts val="0"/>
              </a:spcBef>
              <a:spcAft>
                <a:spcPts val="0"/>
              </a:spcAft>
              <a:buClr>
                <a:schemeClr val="dk1"/>
              </a:buClr>
              <a:buSzPts val="1200"/>
              <a:buNone/>
            </a:pPr>
            <a:endParaRPr i="1" dirty="0"/>
          </a:p>
          <a:p>
            <a:pPr marL="0" lvl="0" indent="0" algn="l" rtl="0">
              <a:lnSpc>
                <a:spcPct val="100000"/>
              </a:lnSpc>
              <a:spcBef>
                <a:spcPts val="0"/>
              </a:spcBef>
              <a:spcAft>
                <a:spcPts val="0"/>
              </a:spcAft>
              <a:buClr>
                <a:schemeClr val="dk1"/>
              </a:buClr>
              <a:buSzPts val="1200"/>
              <a:buNone/>
            </a:pPr>
            <a:r>
              <a:rPr lang="es" b="1" i="1" dirty="0"/>
              <a:t>Duración total de la sesión de síntesis: </a:t>
            </a:r>
            <a:r>
              <a:rPr lang="es" i="1" dirty="0"/>
              <a:t>4 horas (Introducción, 15 minutos; Terminología, 90 minutos; Panorama mundial, 60 minutos; Comunicación inclusiva, 45 minutos; y Espacios seguros, 30 minutos).</a:t>
            </a:r>
            <a:endParaRPr dirty="0"/>
          </a:p>
          <a:p>
            <a:pPr marL="0" lvl="0" indent="0" algn="l" rtl="0">
              <a:lnSpc>
                <a:spcPct val="100000"/>
              </a:lnSpc>
              <a:spcBef>
                <a:spcPts val="0"/>
              </a:spcBef>
              <a:spcAft>
                <a:spcPts val="0"/>
              </a:spcAft>
              <a:buClr>
                <a:schemeClr val="dk1"/>
              </a:buClr>
              <a:buSzPts val="1200"/>
              <a:buNone/>
            </a:pPr>
            <a:endParaRPr b="0" u="sng" dirty="0"/>
          </a:p>
          <a:p>
            <a:pPr marL="0" marR="0" lvl="0" indent="0" algn="l" rtl="0">
              <a:lnSpc>
                <a:spcPct val="100000"/>
              </a:lnSpc>
              <a:spcBef>
                <a:spcPts val="0"/>
              </a:spcBef>
              <a:spcAft>
                <a:spcPts val="0"/>
              </a:spcAft>
              <a:buClr>
                <a:schemeClr val="dk1"/>
              </a:buClr>
              <a:buSzPts val="1200"/>
              <a:buFont typeface="Arial"/>
              <a:buNone/>
            </a:pPr>
            <a:r>
              <a:rPr lang="es" sz="1200" b="0" i="0" dirty="0">
                <a:solidFill>
                  <a:schemeClr val="dk1"/>
                </a:solidFill>
                <a:latin typeface="Calibri"/>
                <a:ea typeface="Calibri"/>
                <a:cs typeface="Calibri"/>
                <a:sym typeface="Calibri"/>
              </a:rPr>
              <a:t>[</a:t>
            </a:r>
            <a:r>
              <a:rPr lang="es" sz="1200" b="0" i="1" dirty="0">
                <a:solidFill>
                  <a:schemeClr val="dk1"/>
                </a:solidFill>
                <a:latin typeface="Calibri"/>
                <a:ea typeface="Calibri"/>
                <a:cs typeface="Calibri"/>
                <a:sym typeface="Calibri"/>
              </a:rPr>
              <a:t>Descripción de la imagen: una persona sentada en una silla sonríe a la cámara; a la derecha, una cortina amarilla filtra la luz del sol].</a:t>
            </a: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i="1" dirty="0"/>
          </a:p>
        </p:txBody>
      </p:sp>
      <p:sp>
        <p:nvSpPr>
          <p:cNvPr id="412" name="Google Shape;412;p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a:t>
            </a:fld>
            <a:endParaRPr sz="120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0:notes"/>
          <p:cNvSpPr>
            <a:spLocks noGrp="1" noRot="1" noChangeAspect="1"/>
          </p:cNvSpPr>
          <p:nvPr>
            <p:ph type="sldImg" idx="2"/>
          </p:nvPr>
        </p:nvSpPr>
        <p:spPr>
          <a:xfrm>
            <a:off x="1144588" y="685800"/>
            <a:ext cx="4568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20:notes"/>
          <p:cNvSpPr txBox="1">
            <a:spLocks noGrp="1"/>
          </p:cNvSpPr>
          <p:nvPr>
            <p:ph type="body" idx="1"/>
          </p:nvPr>
        </p:nvSpPr>
        <p:spPr>
          <a:xfrm>
            <a:off x="674556" y="4414344"/>
            <a:ext cx="5441431" cy="4410679"/>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a:solidFill>
                  <a:srgbClr val="000000"/>
                </a:solidFill>
                <a:latin typeface="Calibri"/>
                <a:ea typeface="Calibri"/>
                <a:cs typeface="Calibri"/>
                <a:sym typeface="Calibri"/>
              </a:rPr>
              <a:t>Video</a:t>
            </a:r>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a:solidFill>
                  <a:srgbClr val="000000"/>
                </a:solidFill>
                <a:latin typeface="Calibri"/>
                <a:ea typeface="Calibri"/>
                <a:cs typeface="Calibri"/>
                <a:sym typeface="Calibri"/>
              </a:rPr>
              <a:t>Antes de comenzar con el ejercicio de esta sección, vamos a ver </a:t>
            </a:r>
            <a:r>
              <a:rPr lang="es" sz="1200" b="1" i="0" u="none" strike="noStrike" cap="none">
                <a:solidFill>
                  <a:srgbClr val="000000"/>
                </a:solidFill>
                <a:latin typeface="Calibri"/>
                <a:ea typeface="Calibri"/>
                <a:cs typeface="Calibri"/>
                <a:sym typeface="Calibri"/>
              </a:rPr>
              <a:t>un video </a:t>
            </a:r>
            <a:r>
              <a:rPr lang="es" sz="1200" b="0" i="0" u="none" strike="noStrike" cap="none">
                <a:solidFill>
                  <a:srgbClr val="000000"/>
                </a:solidFill>
                <a:latin typeface="Calibri"/>
                <a:ea typeface="Calibri"/>
                <a:cs typeface="Calibri"/>
                <a:sym typeface="Calibri"/>
              </a:rPr>
              <a:t>acerca de la postura de las Naciones Unidas en relación con los derechos de las personas LGBT. Este video se produjo en 2013, antes de que muchos organismos de las Naciones Unidas (incluida la OIM) ampliaran las siglas a LGBTIQ+. Presten mucha</a:t>
            </a:r>
            <a:r>
              <a:rPr lang="es" sz="1200" b="1" i="0" u="none" strike="noStrike" cap="none">
                <a:solidFill>
                  <a:srgbClr val="000000"/>
                </a:solidFill>
                <a:latin typeface="Calibri"/>
                <a:ea typeface="Calibri"/>
                <a:cs typeface="Calibri"/>
                <a:sym typeface="Calibri"/>
              </a:rPr>
              <a:t> </a:t>
            </a:r>
            <a:r>
              <a:rPr lang="es" sz="1200" b="0" i="0" u="none" strike="noStrike" cap="none">
                <a:solidFill>
                  <a:srgbClr val="000000"/>
                </a:solidFill>
                <a:latin typeface="Calibri"/>
                <a:ea typeface="Calibri"/>
                <a:cs typeface="Calibri"/>
                <a:sym typeface="Calibri"/>
              </a:rPr>
              <a:t> atención, porque algunas de las respuestas del test que vamos a hacer están en el video.</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a:solidFill>
                  <a:srgbClr val="000000"/>
                </a:solidFill>
                <a:latin typeface="Calibri"/>
                <a:ea typeface="Calibri"/>
                <a:cs typeface="Calibri"/>
                <a:sym typeface="Calibri"/>
              </a:rPr>
              <a:t>Enlace al video: </a:t>
            </a:r>
            <a:r>
              <a:rPr lang="es" sz="1200" b="0" i="1" u="sng" strike="noStrike" cap="none">
                <a:solidFill>
                  <a:srgbClr val="000000"/>
                </a:solidFill>
                <a:latin typeface="Calibri"/>
                <a:ea typeface="Calibri"/>
                <a:cs typeface="Calibri"/>
                <a:sym typeface="Calibri"/>
              </a:rPr>
              <a:t>https://www.youtube.com/watch?v=sYFNfW1-sM8</a:t>
            </a:r>
            <a:endParaRPr/>
          </a:p>
          <a:p>
            <a:pPr marL="0" marR="0" lvl="0" indent="0" algn="l" rtl="0">
              <a:lnSpc>
                <a:spcPct val="100000"/>
              </a:lnSpc>
              <a:spcBef>
                <a:spcPts val="360"/>
              </a:spcBef>
              <a:spcAft>
                <a:spcPts val="0"/>
              </a:spcAft>
              <a:buClr>
                <a:schemeClr val="dk1"/>
              </a:buClr>
              <a:buSzPts val="1200"/>
              <a:buFont typeface="Calibri"/>
              <a:buNone/>
            </a:pPr>
            <a:endParaRPr sz="1200" b="1" i="1"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a:solidFill>
                  <a:srgbClr val="000000"/>
                </a:solidFill>
                <a:latin typeface="Calibri"/>
                <a:ea typeface="Calibri"/>
                <a:cs typeface="Calibri"/>
                <a:sym typeface="Calibri"/>
              </a:rPr>
              <a:t>Duración:</a:t>
            </a:r>
            <a:r>
              <a:rPr lang="es" sz="1200" b="0" i="1" u="none" strike="noStrike" cap="none">
                <a:solidFill>
                  <a:srgbClr val="000000"/>
                </a:solidFill>
                <a:latin typeface="Calibri"/>
                <a:ea typeface="Calibri"/>
                <a:cs typeface="Calibri"/>
                <a:sym typeface="Calibri"/>
              </a:rPr>
              <a:t> 3 minutos.</a:t>
            </a:r>
            <a:endParaRPr/>
          </a:p>
        </p:txBody>
      </p:sp>
      <p:sp>
        <p:nvSpPr>
          <p:cNvPr id="921" name="Google Shape;921;p20: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6" name="Google Shape;936;p21:notes"/>
          <p:cNvSpPr txBox="1">
            <a:spLocks noGrp="1"/>
          </p:cNvSpPr>
          <p:nvPr>
            <p:ph type="body" idx="1"/>
          </p:nvPr>
        </p:nvSpPr>
        <p:spPr>
          <a:xfrm>
            <a:off x="685800" y="4035971"/>
            <a:ext cx="5486400" cy="44334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Abran el Cuaderno en la página que aparece en pantalla. Este ejercicio puede hacerse </a:t>
            </a:r>
            <a:r>
              <a:rPr lang="es" sz="1200" b="1" i="0" u="none" strike="noStrike" cap="none" dirty="0">
                <a:solidFill>
                  <a:srgbClr val="000000"/>
                </a:solidFill>
                <a:latin typeface="Calibri"/>
                <a:ea typeface="Calibri"/>
                <a:cs typeface="Calibri"/>
                <a:sym typeface="Calibri"/>
              </a:rPr>
              <a:t>individualmente</a:t>
            </a:r>
            <a:r>
              <a:rPr lang="es" sz="1200" b="0" i="0" u="none" strike="noStrike" cap="none" dirty="0">
                <a:solidFill>
                  <a:srgbClr val="000000"/>
                </a:solidFill>
                <a:latin typeface="Calibri"/>
                <a:ea typeface="Calibri"/>
                <a:cs typeface="Calibri"/>
                <a:sym typeface="Calibri"/>
              </a:rPr>
              <a:t> o por parejas con la persona más cercana, y disponen de 15 minutos para terminarlo. Rodeen con un círculo las respuestas que consideren correctas para cada pregunta. En muchas de las preguntas pueden marcar con un círculo tantas respuestas como deseen.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Si lo estiman conveniente, pueden consultar la </a:t>
            </a:r>
            <a:r>
              <a:rPr lang="es" sz="1200" b="1" i="0" u="none" strike="noStrike" cap="none" dirty="0">
                <a:solidFill>
                  <a:srgbClr val="000000"/>
                </a:solidFill>
                <a:latin typeface="Calibri"/>
                <a:ea typeface="Calibri"/>
                <a:cs typeface="Calibri"/>
                <a:sym typeface="Calibri"/>
              </a:rPr>
              <a:t>orientación</a:t>
            </a:r>
            <a:r>
              <a:rPr lang="es" sz="1200" b="0" i="0" u="none" strike="noStrike" cap="none" dirty="0">
                <a:solidFill>
                  <a:srgbClr val="000000"/>
                </a:solidFill>
                <a:latin typeface="Calibri"/>
                <a:ea typeface="Calibri"/>
                <a:cs typeface="Calibri"/>
                <a:sym typeface="Calibri"/>
              </a:rPr>
              <a:t>, que puede ser de ayuda para completar el test. Recuerden también lo que acaban de aprender con el video. Si terminan el test antes que el resto, comiencen el test adicional. Una vez todo el mundo haya terminado el test, lo revisaremos conjuntamente. </a:t>
            </a:r>
            <a:endParaRPr dirty="0"/>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Cuando las personas participantes hayan terminado el test: </a:t>
            </a:r>
            <a:r>
              <a:rPr lang="es" sz="1200" b="0" i="0" u="none" strike="noStrike" cap="none" dirty="0">
                <a:solidFill>
                  <a:srgbClr val="000000"/>
                </a:solidFill>
                <a:latin typeface="Calibri"/>
                <a:ea typeface="Calibri"/>
                <a:cs typeface="Calibri"/>
                <a:sym typeface="Calibri"/>
              </a:rPr>
              <a:t>Ahora que ya han </a:t>
            </a:r>
            <a:r>
              <a:rPr lang="es" sz="1200" b="1" i="0" u="none" strike="noStrike" cap="none" dirty="0">
                <a:solidFill>
                  <a:srgbClr val="000000"/>
                </a:solidFill>
                <a:latin typeface="Calibri"/>
                <a:ea typeface="Calibri"/>
                <a:cs typeface="Calibri"/>
                <a:sym typeface="Calibri"/>
              </a:rPr>
              <a:t>terminado </a:t>
            </a:r>
            <a:r>
              <a:rPr lang="es" sz="1200" b="0" i="0" u="none" strike="noStrike" cap="none" dirty="0">
                <a:solidFill>
                  <a:srgbClr val="000000"/>
                </a:solidFill>
                <a:latin typeface="Calibri"/>
                <a:ea typeface="Calibri"/>
                <a:cs typeface="Calibri"/>
                <a:sym typeface="Calibri"/>
              </a:rPr>
              <a:t>con el test, vamos a ver las respuestas y cuántas han acertado.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En la </a:t>
            </a:r>
            <a:r>
              <a:rPr lang="es" sz="1200" b="1" i="1" u="none" strike="noStrike" cap="none" dirty="0">
                <a:solidFill>
                  <a:srgbClr val="000000"/>
                </a:solidFill>
                <a:latin typeface="Calibri"/>
                <a:ea typeface="Calibri"/>
                <a:cs typeface="Calibri"/>
                <a:sym typeface="Calibri"/>
              </a:rPr>
              <a:t>página 104</a:t>
            </a:r>
            <a:r>
              <a:rPr lang="es" sz="1200" b="0" i="1" u="none" strike="noStrike" cap="none" dirty="0">
                <a:solidFill>
                  <a:srgbClr val="000000"/>
                </a:solidFill>
                <a:latin typeface="Calibri"/>
                <a:ea typeface="Calibri"/>
                <a:cs typeface="Calibri"/>
                <a:sym typeface="Calibri"/>
              </a:rPr>
              <a:t> de la Guía de facilitación encontrará más información sobre este ejercicio, junto con ideas alternativas para la facilitación.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15 minutos.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937" name="Google Shape;937;p2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21</a:t>
            </a:fld>
            <a:endParaRPr sz="1200">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2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22: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a:solidFill>
                  <a:srgbClr val="000000"/>
                </a:solidFill>
                <a:latin typeface="Calibri"/>
                <a:ea typeface="Calibri"/>
                <a:cs typeface="Calibri"/>
                <a:sym typeface="Calibri"/>
              </a:rPr>
              <a:t>Test sobre el panorama mundial, pregunta 1</a:t>
            </a:r>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a:solidFill>
                  <a:srgbClr val="000000"/>
                </a:solidFill>
                <a:latin typeface="Calibri"/>
                <a:ea typeface="Calibri"/>
                <a:cs typeface="Calibri"/>
                <a:sym typeface="Calibri"/>
              </a:rPr>
              <a:t>La primera </a:t>
            </a:r>
            <a:r>
              <a:rPr lang="es" sz="1200" b="1" i="0" u="none" strike="noStrike" cap="none">
                <a:solidFill>
                  <a:srgbClr val="000000"/>
                </a:solidFill>
                <a:latin typeface="Calibri"/>
                <a:ea typeface="Calibri"/>
                <a:cs typeface="Calibri"/>
                <a:sym typeface="Calibri"/>
              </a:rPr>
              <a:t>pregunta</a:t>
            </a:r>
            <a:r>
              <a:rPr lang="es" sz="1200" b="0" i="0" u="none" strike="noStrike" cap="none">
                <a:solidFill>
                  <a:srgbClr val="000000"/>
                </a:solidFill>
                <a:latin typeface="Calibri"/>
                <a:ea typeface="Calibri"/>
                <a:cs typeface="Calibri"/>
                <a:sym typeface="Calibri"/>
              </a:rPr>
              <a:t> es: </a:t>
            </a:r>
            <a:r>
              <a:rPr lang="es" sz="1200" b="0" i="1" u="none" strike="noStrike" cap="none">
                <a:solidFill>
                  <a:srgbClr val="000000"/>
                </a:solidFill>
                <a:latin typeface="Calibri"/>
                <a:ea typeface="Calibri"/>
                <a:cs typeface="Calibri"/>
                <a:sym typeface="Calibri"/>
              </a:rPr>
              <a:t>¿Dónde hay personas con SOGIESC diversa? </a:t>
            </a:r>
            <a:r>
              <a:rPr lang="es" sz="1200" b="0" i="0" u="none" strike="noStrike" cap="none">
                <a:solidFill>
                  <a:srgbClr val="000000"/>
                </a:solidFill>
                <a:latin typeface="Calibri"/>
                <a:ea typeface="Calibri"/>
                <a:cs typeface="Calibri"/>
                <a:sym typeface="Calibri"/>
              </a:rPr>
              <a:t>¿Cuál fue su respuesta?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a:solidFill>
                  <a:srgbClr val="000000"/>
                </a:solidFill>
                <a:latin typeface="Calibri"/>
                <a:ea typeface="Calibri"/>
                <a:cs typeface="Calibri"/>
                <a:sym typeface="Calibri"/>
              </a:rPr>
              <a:t>Haga una pausa para que las personas participantes compartan sus respuestas. </a:t>
            </a:r>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a:solidFill>
                  <a:srgbClr val="000000"/>
                </a:solidFill>
                <a:latin typeface="Calibri"/>
                <a:ea typeface="Calibri"/>
                <a:cs typeface="Calibri"/>
                <a:sym typeface="Calibri"/>
              </a:rPr>
              <a:t>Pase a la diapositiva siguiente para ver las respuestas.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a:solidFill>
                  <a:srgbClr val="000000"/>
                </a:solidFill>
                <a:latin typeface="Calibri"/>
                <a:ea typeface="Calibri"/>
                <a:cs typeface="Calibri"/>
                <a:sym typeface="Calibri"/>
              </a:rPr>
              <a:t>Duración: </a:t>
            </a:r>
            <a:r>
              <a:rPr lang="es" sz="1200" b="0" i="1" u="none" strike="noStrike" cap="none">
                <a:solidFill>
                  <a:srgbClr val="000000"/>
                </a:solidFill>
                <a:latin typeface="Calibri"/>
                <a:ea typeface="Calibri"/>
                <a:cs typeface="Calibri"/>
                <a:sym typeface="Calibri"/>
              </a:rPr>
              <a:t>1 minuto. </a:t>
            </a:r>
            <a:endParaRPr/>
          </a:p>
          <a:p>
            <a:pPr marL="0" lvl="0" indent="0" algn="l" rtl="0">
              <a:lnSpc>
                <a:spcPct val="100000"/>
              </a:lnSpc>
              <a:spcBef>
                <a:spcPts val="0"/>
              </a:spcBef>
              <a:spcAft>
                <a:spcPts val="0"/>
              </a:spcAft>
              <a:buClr>
                <a:schemeClr val="dk1"/>
              </a:buClr>
              <a:buSzPts val="1200"/>
              <a:buNone/>
            </a:pPr>
            <a:endParaRPr sz="1200"/>
          </a:p>
          <a:p>
            <a:pPr marL="0" lvl="0" indent="0" algn="l" rtl="0">
              <a:lnSpc>
                <a:spcPct val="100000"/>
              </a:lnSpc>
              <a:spcBef>
                <a:spcPts val="0"/>
              </a:spcBef>
              <a:spcAft>
                <a:spcPts val="0"/>
              </a:spcAft>
              <a:buClr>
                <a:schemeClr val="dk1"/>
              </a:buClr>
              <a:buSzPts val="1200"/>
              <a:buNone/>
            </a:pPr>
            <a:endParaRPr/>
          </a:p>
        </p:txBody>
      </p:sp>
      <p:sp>
        <p:nvSpPr>
          <p:cNvPr id="957" name="Google Shape;957;p2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23: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23: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1</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b) En todo el mundo, en todos los países, estados, ciudades, pueblos, comunidades y poblaciones a las que atendemos</a:t>
            </a: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personas con SOGIESC diversa </a:t>
            </a:r>
            <a:r>
              <a:rPr lang="es" sz="1200" b="1" i="0" u="none" strike="noStrike" cap="none" dirty="0">
                <a:solidFill>
                  <a:srgbClr val="000000"/>
                </a:solidFill>
                <a:latin typeface="Calibri"/>
                <a:ea typeface="Calibri"/>
                <a:cs typeface="Calibri"/>
                <a:sym typeface="Calibri"/>
              </a:rPr>
              <a:t>existen</a:t>
            </a:r>
            <a:r>
              <a:rPr lang="es" sz="1200" b="0" i="0" u="none" strike="noStrike" cap="none" dirty="0">
                <a:solidFill>
                  <a:srgbClr val="000000"/>
                </a:solidFill>
                <a:latin typeface="Calibri"/>
                <a:ea typeface="Calibri"/>
                <a:cs typeface="Calibri"/>
                <a:sym typeface="Calibri"/>
              </a:rPr>
              <a:t> en todas las comunidades de todos los países del mundo. Es posible que haya quien se </a:t>
            </a:r>
            <a:r>
              <a:rPr lang="es" sz="1200" b="1" i="0" u="none" strike="noStrike" cap="none" dirty="0">
                <a:solidFill>
                  <a:srgbClr val="000000"/>
                </a:solidFill>
                <a:latin typeface="Calibri"/>
                <a:ea typeface="Calibri"/>
                <a:cs typeface="Calibri"/>
                <a:sym typeface="Calibri"/>
              </a:rPr>
              <a:t>sorprenda</a:t>
            </a:r>
            <a:r>
              <a:rPr lang="es" sz="1200" b="0" i="0" u="none" strike="noStrike" cap="none" dirty="0">
                <a:solidFill>
                  <a:srgbClr val="000000"/>
                </a:solidFill>
                <a:latin typeface="Calibri"/>
                <a:ea typeface="Calibri"/>
                <a:cs typeface="Calibri"/>
                <a:sym typeface="Calibri"/>
              </a:rPr>
              <a:t> al saberlo. Quizá piensen que nunca se han encontrado con</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personas con SOGIESC diversa, ni les han prestado asistencia.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Esto se debe a que </a:t>
            </a:r>
            <a:r>
              <a:rPr lang="es" sz="1200" b="1" i="0" u="none" strike="noStrike" cap="none" dirty="0">
                <a:solidFill>
                  <a:srgbClr val="000000"/>
                </a:solidFill>
                <a:latin typeface="Calibri"/>
                <a:ea typeface="Calibri"/>
                <a:cs typeface="Calibri"/>
                <a:sym typeface="Calibri"/>
              </a:rPr>
              <a:t>creemos </a:t>
            </a:r>
            <a:r>
              <a:rPr lang="es" sz="1200" b="0" i="0" u="none" strike="noStrike" cap="none" dirty="0">
                <a:solidFill>
                  <a:srgbClr val="000000"/>
                </a:solidFill>
                <a:latin typeface="Calibri"/>
                <a:ea typeface="Calibri"/>
                <a:cs typeface="Calibri"/>
                <a:sym typeface="Calibri"/>
              </a:rPr>
              <a:t>que las personas con SOGIESC diversa tienen un aspecto particular o actúan, se visten o hablan de cierta manera. Por este motivo, a menudo no nos damos cuenta de que estamos asistiendo a estas personas. Y por esto, es posible que alguna vez hayan oído referirse a estas personas como “invisibles” en el contexto de nuestro trabajo. Forman parte de las</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poblaciones a las que asistimos y trabajamos con ellas a diario, pero eso no significa que las “veamos”.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r>
              <a:rPr lang="es" sz="1200" b="0" i="1" u="none" strike="noStrike" cap="none" dirty="0">
                <a:solidFill>
                  <a:srgbClr val="000000"/>
                </a:solidFill>
                <a:latin typeface="Calibri"/>
                <a:ea typeface="Calibri"/>
                <a:cs typeface="Calibri"/>
                <a:sym typeface="Calibri"/>
              </a:rPr>
              <a:t>La diversidad en cuanto a la orientación sexual, la identidad de género, la expresión de género y las características sexuales no se limita a una región del mundo o a la época contemporánea. Hay pruebas de la existencia de personas con SOGIESC diversa en todas las regiones del mundo a lo largo de la historia. La mención más antigua que se conoce es de la India, en torno al 5.000 a. C. Hoy en día, la visibilidad de las personas con SOGIESC diversa dentro de las comunidades puede variar. Las mujeres homosexuales y bisexuales y las personas transgénero pueden ser menos visibles que los hombres gais. Esto suele ser así porque los hombres viven de manera más expuesta al público y gozan de mayor independencia económica y movilidad. Las mujeres tienen más probabilidades de estar casadas con parejas de distinto género —a menudo obligadas por su familia o la sociedad— y son menos proclives a dar a conocer su SOGIESC.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a:p>
            <a:pPr marL="0" lvl="0" indent="0" algn="l" rtl="0">
              <a:lnSpc>
                <a:spcPct val="100000"/>
              </a:lnSpc>
              <a:spcBef>
                <a:spcPts val="0"/>
              </a:spcBef>
              <a:spcAft>
                <a:spcPts val="0"/>
              </a:spcAft>
              <a:buClr>
                <a:schemeClr val="dk1"/>
              </a:buClr>
              <a:buSzPts val="1200"/>
              <a:buNone/>
            </a:pPr>
            <a:endParaRPr dirty="0"/>
          </a:p>
        </p:txBody>
      </p:sp>
      <p:sp>
        <p:nvSpPr>
          <p:cNvPr id="966" name="Google Shape;966;p23: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2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24: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2</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segunda</a:t>
            </a:r>
            <a:r>
              <a:rPr lang="es" sz="1200" b="0" i="0" u="none" strike="noStrike" cap="none" dirty="0">
                <a:solidFill>
                  <a:srgbClr val="000000"/>
                </a:solidFill>
                <a:latin typeface="Calibri"/>
                <a:ea typeface="Calibri"/>
                <a:cs typeface="Calibri"/>
                <a:sym typeface="Calibri"/>
              </a:rPr>
              <a:t> pregunta es: </a:t>
            </a:r>
            <a:r>
              <a:rPr lang="es" sz="1200" b="0" i="1" u="none" strike="noStrike" cap="none" dirty="0">
                <a:solidFill>
                  <a:srgbClr val="000000"/>
                </a:solidFill>
                <a:latin typeface="Calibri"/>
                <a:ea typeface="Calibri"/>
                <a:cs typeface="Calibri"/>
                <a:sym typeface="Calibri"/>
              </a:rPr>
              <a:t>¿Dónde existen leyes que penalizan los actos sexuales consentidos entre personas del mismo género o las identidades de género diversas?</a:t>
            </a:r>
            <a:r>
              <a:rPr lang="es" sz="1200" b="0" i="0" u="none" strike="noStrike" cap="none" dirty="0">
                <a:solidFill>
                  <a:srgbClr val="000000"/>
                </a:solidFill>
                <a:latin typeface="Calibri"/>
                <a:ea typeface="Calibri"/>
                <a:cs typeface="Calibri"/>
                <a:sym typeface="Calibri"/>
              </a:rPr>
              <a:t> ¿Cuál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c) En 70 o más países, de los cuales al menos seis países aplican, en todo su territorio o parte de este, la pena de muerte como máximo castigo</a:t>
            </a:r>
            <a:r>
              <a:rPr lang="es" sz="1200" b="0" i="0" u="none" strike="noStrike" cap="none" dirty="0">
                <a:solidFill>
                  <a:srgbClr val="000000"/>
                </a:solidFill>
                <a:latin typeface="Calibri"/>
                <a:ea typeface="Calibri"/>
                <a:cs typeface="Calibri"/>
                <a:sym typeface="Calibri"/>
              </a:rPr>
              <a:t>.</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personas con SOGIESC diversa corren riesgo en buena parte del mundo. En este mapa se muestran los más de 70 países del mundo donde se </a:t>
            </a:r>
            <a:r>
              <a:rPr lang="es" sz="1200" b="1" i="0" u="none" strike="noStrike" cap="none" dirty="0">
                <a:solidFill>
                  <a:srgbClr val="000000"/>
                </a:solidFill>
                <a:latin typeface="Calibri"/>
                <a:ea typeface="Calibri"/>
                <a:cs typeface="Calibri"/>
                <a:sym typeface="Calibri"/>
              </a:rPr>
              <a:t>penalizan </a:t>
            </a:r>
            <a:r>
              <a:rPr lang="es" sz="1200" b="0" i="0" u="none" strike="noStrike" cap="none" dirty="0">
                <a:solidFill>
                  <a:srgbClr val="000000"/>
                </a:solidFill>
                <a:latin typeface="Calibri"/>
                <a:ea typeface="Calibri"/>
                <a:cs typeface="Calibri"/>
                <a:sym typeface="Calibri"/>
              </a:rPr>
              <a:t>los actos sexuales entre personas del mismo género.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Según Heartland Alliance, las personas con SOGIESC diversa son víctimas de abusos, traumas, asesinatos y detenciones arbitrarias sin protección del Estado en más de </a:t>
            </a:r>
            <a:r>
              <a:rPr lang="es" sz="1200" b="1" i="0" u="none" strike="noStrike" cap="none" dirty="0">
                <a:solidFill>
                  <a:srgbClr val="000000"/>
                </a:solidFill>
                <a:latin typeface="Calibri"/>
                <a:ea typeface="Calibri"/>
                <a:cs typeface="Calibri"/>
                <a:sym typeface="Calibri"/>
              </a:rPr>
              <a:t>130 países</a:t>
            </a:r>
            <a:r>
              <a:rPr lang="es" sz="1200" b="0" i="0" u="none" strike="noStrike" cap="none" dirty="0">
                <a:solidFill>
                  <a:srgbClr val="000000"/>
                </a:solidFill>
                <a:latin typeface="Calibri"/>
                <a:ea typeface="Calibri"/>
                <a:cs typeface="Calibri"/>
                <a:sym typeface="Calibri"/>
              </a:rPr>
              <a:t>. En muchos de estos países, las leyes de aplicación general —como las leyes de moralidad pública o de suplantación de identidad— pueden utilizarse de forma desproporcionada contra las personas con SOGIESC diversa.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¿Qué sucede con los países que tienen leyes penales, pero que en la práctica no se </a:t>
            </a:r>
            <a:r>
              <a:rPr lang="es" sz="1200" b="1" i="0" u="none" strike="noStrike" cap="none" dirty="0">
                <a:solidFill>
                  <a:srgbClr val="000000"/>
                </a:solidFill>
                <a:latin typeface="Calibri"/>
                <a:ea typeface="Calibri"/>
                <a:cs typeface="Calibri"/>
                <a:sym typeface="Calibri"/>
              </a:rPr>
              <a:t>aplican</a:t>
            </a:r>
            <a:r>
              <a:rPr lang="es" sz="1200" b="0" i="0" u="none" strike="noStrike" cap="none" dirty="0">
                <a:solidFill>
                  <a:srgbClr val="000000"/>
                </a:solidFill>
                <a:latin typeface="Calibri"/>
                <a:ea typeface="Calibri"/>
                <a:cs typeface="Calibri"/>
                <a:sym typeface="Calibri"/>
              </a:rPr>
              <a:t>? ¿Eso es importante? </a:t>
            </a:r>
            <a:r>
              <a:rPr lang="es" sz="1200" b="0" i="1" u="none" strike="noStrike" cap="none" dirty="0">
                <a:solidFill>
                  <a:srgbClr val="000000"/>
                </a:solidFill>
                <a:latin typeface="Calibri"/>
                <a:ea typeface="Calibri"/>
                <a:cs typeface="Calibri"/>
                <a:sym typeface="Calibri"/>
              </a:rPr>
              <a:t>(Haga una pausa para escuchar las respuestas). </a:t>
            </a:r>
            <a:r>
              <a:rPr lang="es" sz="1200" b="0" i="0" u="none" strike="noStrike" cap="none" dirty="0">
                <a:solidFill>
                  <a:srgbClr val="000000"/>
                </a:solidFill>
                <a:latin typeface="Calibri"/>
                <a:ea typeface="Calibri"/>
                <a:cs typeface="Calibri"/>
                <a:sym typeface="Calibri"/>
              </a:rPr>
              <a:t>La existencia de leyes penales contra los actos sexuales entre personas del mismo género o las identidades de género diversas puede generar sensación de impunidad en la sociedad, aunque no se apliquen.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endParaRPr dirty="0"/>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Según el informe </a:t>
            </a:r>
            <a:r>
              <a:rPr lang="es" sz="1200" b="1" i="1" u="none" strike="noStrike" cap="none" dirty="0">
                <a:solidFill>
                  <a:srgbClr val="000000"/>
                </a:solidFill>
                <a:latin typeface="Calibri"/>
                <a:ea typeface="Calibri"/>
                <a:cs typeface="Calibri"/>
                <a:sym typeface="Calibri"/>
              </a:rPr>
              <a:t>Homofobia de Estado 2020</a:t>
            </a:r>
            <a:r>
              <a:rPr lang="es" sz="1200" b="0" i="1" u="none" strike="noStrike" cap="none" dirty="0">
                <a:solidFill>
                  <a:srgbClr val="000000"/>
                </a:solidFill>
                <a:latin typeface="Calibri"/>
                <a:ea typeface="Calibri"/>
                <a:cs typeface="Calibri"/>
                <a:sym typeface="Calibri"/>
              </a:rPr>
              <a:t> de ILGA World: “En resumen, podemos concluir que actualmente hay 67 Estados Miembros de Naciones Unidas con disposiciones que penalizan los actos sexuales consensuales entre personas adultas del mismo sexo, y otros dos Estados Miembros de Naciones Unidas tienen una criminalización de facto. Además, hay una jurisdicción no independiente donde esta penalización sigue vigente (Islas Cook). Entre los países que penalizan, tenemos la plena seguridad jurídica de que la pena de muerte es el castigo prescrito legalmente para los actos sexuales consentidos entre personas adultas del mismo sexo en seis Estados Miembros de Naciones Unidas, a saber: Arabia Saudita, Brunei, Irán, Mauritania, Nigeria (solo 12 estados del Norte) y Yemen. También hay otros cinco Estados Miembros de Naciones Unidas en los que ciertas fuentes indican que podría potencialmente imponerse la pena de muerte por actos sexuales consentidos entre personas adultas del mismo sexo, pero en los que hay menos certeza jurídica al respecto. Estos países son: Afganistán, Emiratos Árabes Unidos, Pakistán, Qatar y Somalia (incluida Somalilandia)”.</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En algunos países, las leyes que penalizan los actos sexuales entre personas del mismo género o las identidades de género diversas no se han aplicado desde hace muchos años. Aun así, la existencia de dichas leyes contribuye a una cultura de la intolerancia que puede tener como consecuencia abusos y discriminación, como el maltrato y la devolución de personas refugiadas. También crean un entorno permisivo en el que las comunidades y los agentes estatales y no estatales pueden acosar, discriminar y atacar violentamente a las personas con SOGIESC diversa con impunidad. El chantaje y la extorsión se pueden dar de manera recurrente, ya que, debido al entorno en el que vive la víctima, esta cree que no puede denunciar el delito.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2 minutos. </a:t>
            </a:r>
            <a:endParaRPr sz="1200" b="0" i="0" u="none" strike="noStrike" cap="none" dirty="0">
              <a:solidFill>
                <a:srgbClr val="000000"/>
              </a:solidFill>
              <a:latin typeface="Calibri"/>
              <a:ea typeface="Calibri"/>
              <a:cs typeface="Calibri"/>
              <a:sym typeface="Calibri"/>
            </a:endParaRPr>
          </a:p>
        </p:txBody>
      </p:sp>
      <p:sp>
        <p:nvSpPr>
          <p:cNvPr id="1067" name="Google Shape;1067;p24: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25: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3, A y B</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tercera</a:t>
            </a:r>
            <a:r>
              <a:rPr lang="es" sz="1200" b="0" i="0" u="none" strike="noStrike" cap="none" dirty="0">
                <a:solidFill>
                  <a:srgbClr val="000000"/>
                </a:solidFill>
                <a:latin typeface="Calibri"/>
                <a:ea typeface="Calibri"/>
                <a:cs typeface="Calibri"/>
                <a:sym typeface="Calibri"/>
              </a:rPr>
              <a:t> pregunta es: </a:t>
            </a:r>
            <a:r>
              <a:rPr lang="es" sz="1200" b="0" i="1" u="none" strike="noStrike" cap="none" dirty="0">
                <a:solidFill>
                  <a:srgbClr val="000000"/>
                </a:solidFill>
                <a:latin typeface="Calibri"/>
                <a:ea typeface="Calibri"/>
                <a:cs typeface="Calibri"/>
                <a:sym typeface="Calibri"/>
              </a:rPr>
              <a:t>¿Cuál de las siguientes formas de discriminación y persecución sufren personas de todas las regiones del mundo debido a su orientación sexual, identidad de género, expresión de género o características sexuales reales o percibidas?</a:t>
            </a:r>
            <a:r>
              <a:rPr lang="es" sz="1200" b="0" i="0" u="none" strike="noStrike" cap="none" dirty="0">
                <a:solidFill>
                  <a:srgbClr val="000000"/>
                </a:solidFill>
                <a:latin typeface="Calibri"/>
                <a:ea typeface="Calibri"/>
                <a:cs typeface="Calibri"/>
                <a:sym typeface="Calibri"/>
              </a:rPr>
              <a:t> ¿Cuál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todas ellas</a:t>
            </a:r>
            <a:r>
              <a:rPr lang="es" sz="1200" b="0" i="0" u="none" strike="noStrike" cap="none" dirty="0">
                <a:solidFill>
                  <a:srgbClr val="000000"/>
                </a:solidFill>
                <a:latin typeface="Calibri"/>
                <a:ea typeface="Calibri"/>
                <a:cs typeface="Calibri"/>
                <a:sym typeface="Calibri"/>
              </a:rPr>
              <a:t>.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2011, las Naciones Unidas publicaron el </a:t>
            </a:r>
            <a:r>
              <a:rPr lang="es" sz="1200" b="1" i="0" u="none" strike="noStrike" cap="none" dirty="0">
                <a:solidFill>
                  <a:srgbClr val="000000"/>
                </a:solidFill>
                <a:latin typeface="Calibri"/>
                <a:ea typeface="Calibri"/>
                <a:cs typeface="Calibri"/>
                <a:sym typeface="Calibri"/>
              </a:rPr>
              <a:t>informe</a:t>
            </a:r>
            <a:r>
              <a:rPr lang="es" sz="1200" b="0" i="0" u="none" strike="noStrike" cap="none" dirty="0">
                <a:solidFill>
                  <a:srgbClr val="000000"/>
                </a:solidFill>
                <a:latin typeface="Calibri"/>
                <a:ea typeface="Calibri"/>
                <a:cs typeface="Calibri"/>
                <a:sym typeface="Calibri"/>
              </a:rPr>
              <a:t> </a:t>
            </a:r>
            <a:r>
              <a:rPr lang="es" sz="1200" b="0" i="1" u="none" strike="noStrike" cap="none" dirty="0">
                <a:solidFill>
                  <a:srgbClr val="000000"/>
                </a:solidFill>
                <a:latin typeface="Calibri"/>
                <a:ea typeface="Calibri"/>
                <a:cs typeface="Calibri"/>
                <a:sym typeface="Calibri"/>
              </a:rPr>
              <a:t>“Leyes y prácticas discriminatorias y actos de violencia cometidos contra personas por su orientación sexual e identidad de género”.</a:t>
            </a:r>
            <a:r>
              <a:rPr lang="es" sz="1200" b="0" i="0" u="none" strike="noStrike" cap="none" dirty="0">
                <a:solidFill>
                  <a:srgbClr val="000000"/>
                </a:solidFill>
                <a:latin typeface="Calibri"/>
                <a:ea typeface="Calibri"/>
                <a:cs typeface="Calibri"/>
                <a:sym typeface="Calibri"/>
              </a:rPr>
              <a:t> Este informe, su continuación de 2015 y el informe de 2018 del Experto Independiente de las Naciones Unidas sobre protección contra la discriminación y violencia por motivos de orientación sexual e identidad de género aumentaron</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la atención prestada por las Naciones Unidas y los gobiernos a las cuestiones de derechos humanos relacionadas con las personas con SOGIESC diversa. Sus conclusiones fueron significativas y la gravedad</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y el alcance de dichas conclusiones fueron causa de consternación, ya que en él se determinó que las personas con SOGIESC diversa padecen cada uno de los elementos de esta lista en todas las regiones del mundo.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 más detenidamente algunos de ellos.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El primero “A” es “Asesinato”.</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el informe de las Naciones Unidas de 2015, se registraron asesinatos en todas las regiones y en numerosos países del mundo. En algunos casos, adoptaron la forma de pena de muerte para castigar relaciones consentidas entre adultos del mismo género, pero en la mayoría de los casos se trató de asesinatos motivados por prejuicios por parte de agentes tanto estatales como no estatales, lo que incluye a familiares y miembros de la comunidad.</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 modo de ejemplo, en pantalla podemos ver un gráfico elaborado por el Trans Murder Monitoring Project, que hace un seguimiento del número de asesinatos de personas transgénero y de género disidente notificado en todo el mundo. Este gráfico indica que el proyecto registró 3.314 asesinatos en todo el mundo entre 2008 y 2019. Si comparamos el mapa de este gráfico con el mapa que vimos anteriormente sobre la criminalización, podemos comprobar que no existe ninguna correlación entre la existencia de leyes favorables en torno a las relaciones con personas del mismo género, o la ausencia de leyes penales, con la seguridad de las personas transgénero. De hecho, los índices más altos de asesinatos de personas transgénero o de género diverso se dan en el Brasil, que cuenta con amplias protecciones contra la discriminación.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A. Asesinato: </a:t>
            </a:r>
            <a:r>
              <a:rPr lang="es" sz="1200" b="0" i="1" u="none" strike="noStrike" cap="none" dirty="0">
                <a:solidFill>
                  <a:srgbClr val="000000"/>
                </a:solidFill>
                <a:latin typeface="Calibri"/>
                <a:ea typeface="Calibri"/>
                <a:cs typeface="Calibri"/>
                <a:sym typeface="Calibri"/>
              </a:rPr>
              <a:t>Es probable que las estadísticas de asesinatos de personas con SOGIESC diversa sean mucho más altas que las registradas. Por ejemplo, los familiares pueden intervenir tras la muerte de una persona transgénero para asegurarse de que solo quede constancia de su nombre de nacimiento, borrando así su identidad transgénero. En muchos lugares no existen mecanismos de denuncia. En 2020, 350 personas transgénero fueron asesinadas en todo el mundo según el informe del Día de la Memoria Trans. La edad media de las personas asesinadas fue de 31 años, y la más joven tenía tan solo 15 años. El 22 % fueron asesinadas en su propio hogar. La mayoría de las muertes (287) tuvieron lugar en América Central y América del Sur, siendo el Brasil donde se contabilizó el 43 % (152 personas).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B. Humillación pública y estigmatización, estereotipos negativos, acoso, revelación pública de la SOGIESC, abusos o delitos de odio: </a:t>
            </a:r>
            <a:r>
              <a:rPr lang="es" sz="1200" b="0" i="1" u="none" strike="noStrike" cap="none" dirty="0">
                <a:solidFill>
                  <a:srgbClr val="000000"/>
                </a:solidFill>
                <a:latin typeface="Calibri"/>
                <a:ea typeface="Calibri"/>
                <a:cs typeface="Calibri"/>
                <a:sym typeface="Calibri"/>
              </a:rPr>
              <a:t>La humillación pública, los estereotipos negativos y el acoso son endémicos en todo el mundo. Otros hechos generalizados son la revelación pública de la SOGIESC de una persona y las amenazas de descubrir a la víctima ante la familia, la comunidad y la escuela. Se han denunciado abusos y delitos de odio en todas las regiones del mundo.</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4 minutos. </a:t>
            </a:r>
            <a:endParaRPr sz="1200" b="1" i="1" u="none" strike="noStrike" cap="none" dirty="0">
              <a:solidFill>
                <a:srgbClr val="000000"/>
              </a:solidFill>
              <a:latin typeface="Calibri"/>
              <a:ea typeface="Calibri"/>
              <a:cs typeface="Calibri"/>
              <a:sym typeface="Calibri"/>
            </a:endParaRPr>
          </a:p>
        </p:txBody>
      </p:sp>
      <p:sp>
        <p:nvSpPr>
          <p:cNvPr id="1080" name="Google Shape;1080;p25: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26: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26: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3, C</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El siguiente aspecto que vamos a examinar es el C (tortura)</a:t>
            </a:r>
            <a:endParaRPr sz="1200" b="0"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el informe de las Naciones Unidas de 2015 se llegó a la conclusión de que las personas con SOGIESC diversa tienen más probabilidades de haber sufrido torturas. La violación se considera una forma de tortura, igual que determinadas prácticas médicas que se llevan a cabo con personas con SOGIESC diversa, incluidas las operaciones quirúrgicas de “normalización genital”, la esterilización forzosa y las terapias de conversión, se consideran tortura o malos tratos. La terapia de conversión está particularmente extendida por todo el mundo e incluye </a:t>
            </a:r>
            <a:r>
              <a:rPr lang="es" sz="1200" b="1" i="0" u="none" strike="noStrike" cap="none" dirty="0">
                <a:solidFill>
                  <a:srgbClr val="000000"/>
                </a:solidFill>
                <a:latin typeface="Calibri"/>
                <a:ea typeface="Calibri"/>
                <a:cs typeface="Calibri"/>
                <a:sym typeface="Calibri"/>
              </a:rPr>
              <a:t>actos</a:t>
            </a:r>
            <a:r>
              <a:rPr lang="es" sz="1200" b="0" i="0" u="none" strike="noStrike" cap="none" dirty="0">
                <a:solidFill>
                  <a:srgbClr val="000000"/>
                </a:solidFill>
                <a:latin typeface="Calibri"/>
                <a:ea typeface="Calibri"/>
                <a:cs typeface="Calibri"/>
                <a:sym typeface="Calibri"/>
              </a:rPr>
              <a:t> tales como enseñar a las personas a sentir vergüenza, culpa y autodesprecio por ser como son; exorcismos; medicamentos; y condicionamiento aversivo, como la terapia con descargas eléctricas.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Pueden consultar la </a:t>
            </a:r>
            <a:r>
              <a:rPr lang="es" sz="1200" b="1" i="0" u="none" strike="noStrike" cap="none" dirty="0">
                <a:solidFill>
                  <a:srgbClr val="000000"/>
                </a:solidFill>
                <a:latin typeface="Calibri"/>
                <a:ea typeface="Calibri"/>
                <a:cs typeface="Calibri"/>
                <a:sym typeface="Calibri"/>
              </a:rPr>
              <a:t>página 35</a:t>
            </a:r>
            <a:r>
              <a:rPr lang="es" sz="1200" b="0" i="0" u="none" strike="noStrike" cap="none" dirty="0">
                <a:solidFill>
                  <a:srgbClr val="000000"/>
                </a:solidFill>
                <a:latin typeface="Calibri"/>
                <a:ea typeface="Calibri"/>
                <a:cs typeface="Calibri"/>
                <a:sym typeface="Calibri"/>
              </a:rPr>
              <a:t> del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para encontrar más información sobre la terapia de conversión.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C. Tortura: </a:t>
            </a:r>
            <a:r>
              <a:rPr lang="es" sz="1200" b="0" i="1" u="none" strike="noStrike" cap="none" dirty="0">
                <a:solidFill>
                  <a:srgbClr val="000000"/>
                </a:solidFill>
                <a:latin typeface="Calibri"/>
                <a:ea typeface="Calibri"/>
                <a:cs typeface="Calibri"/>
                <a:sym typeface="Calibri"/>
              </a:rPr>
              <a:t>Para obtener más información sobre el tratamiento médico forzoso, consultar el Informe del Relator Especial de las Naciones Unidas sobre la tortura y otros tratos o penas crueles, inhumanos o degradantes, Juan E. Méndez, de 1 de febrero de 2013: </a:t>
            </a:r>
            <a:r>
              <a:rPr lang="es" sz="1200" b="0" i="1" u="sng" strike="noStrike" cap="none" dirty="0">
                <a:solidFill>
                  <a:srgbClr val="000000"/>
                </a:solidFill>
                <a:latin typeface="Calibri"/>
                <a:ea typeface="Calibri"/>
                <a:cs typeface="Calibri"/>
                <a:sym typeface="Calibri"/>
              </a:rPr>
              <a:t> </a:t>
            </a:r>
            <a:r>
              <a:rPr lang="es" sz="1200" b="0" i="1" u="none" strike="noStrike" cap="none" dirty="0">
                <a:solidFill>
                  <a:srgbClr val="000000"/>
                </a:solidFill>
                <a:latin typeface="Calibri"/>
                <a:ea typeface="Calibri"/>
                <a:cs typeface="Calibri"/>
                <a:sym typeface="Calibri"/>
              </a:rPr>
              <a:t>https://digitallibrary.un.org/record/745862/files/A_HRC_22_53-ES.pdf. Para obtener más información sobre la terapia de conversión, ver el ejemplo de China en </a:t>
            </a:r>
            <a:r>
              <a:rPr lang="es" sz="1200" b="0" i="1" u="sng" strike="noStrike" cap="none" dirty="0">
                <a:solidFill>
                  <a:srgbClr val="000000"/>
                </a:solidFill>
                <a:latin typeface="Calibri"/>
                <a:ea typeface="Calibri"/>
                <a:cs typeface="Calibri"/>
                <a:sym typeface="Calibri"/>
              </a:rPr>
              <a:t>https://www.hrw.org/report/2017/11/15/have-you-considered-your-parents-happiness/conversion-therapy-against-lgbt-people#</a:t>
            </a:r>
            <a:r>
              <a:rPr lang="es" sz="1200" b="0" i="1" u="none" strike="noStrike" cap="none" dirty="0">
                <a:solidFill>
                  <a:srgbClr val="000000"/>
                </a:solidFill>
                <a:latin typeface="Calibri"/>
                <a:ea typeface="Calibri"/>
                <a:cs typeface="Calibri"/>
                <a:sym typeface="Calibri"/>
              </a:rPr>
              <a:t> y este resumen de The Trevor Project </a:t>
            </a:r>
            <a:r>
              <a:rPr lang="es" sz="1200" b="0" i="1" u="sng" strike="noStrike" cap="none" dirty="0">
                <a:solidFill>
                  <a:srgbClr val="000000"/>
                </a:solidFill>
                <a:latin typeface="Calibri"/>
                <a:ea typeface="Calibri"/>
                <a:cs typeface="Calibri"/>
                <a:sym typeface="Calibri"/>
              </a:rPr>
              <a:t>https://www.thetrevorproject.org/get-involved/trevor-advocacy/50-bills-50-states/about-conversion-therapy/</a:t>
            </a:r>
            <a:r>
              <a:rPr lang="es" sz="1200" b="0" i="1" u="none" strike="noStrike" cap="none" dirty="0">
                <a:solidFill>
                  <a:srgbClr val="000000"/>
                </a:solidFill>
                <a:latin typeface="Calibri"/>
                <a:ea typeface="Calibri"/>
                <a:cs typeface="Calibri"/>
                <a:sym typeface="Calibri"/>
              </a:rPr>
              <a:t>.</a:t>
            </a:r>
            <a:endParaRPr sz="1200" b="0" i="1"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1 minuto. </a:t>
            </a:r>
            <a:endParaRPr sz="1200" b="1" i="1" u="none" strike="noStrike" cap="none" dirty="0">
              <a:solidFill>
                <a:srgbClr val="000000"/>
              </a:solidFill>
              <a:latin typeface="Calibri"/>
              <a:ea typeface="Calibri"/>
              <a:cs typeface="Calibri"/>
              <a:sym typeface="Calibri"/>
            </a:endParaRPr>
          </a:p>
        </p:txBody>
      </p:sp>
      <p:sp>
        <p:nvSpPr>
          <p:cNvPr id="1092" name="Google Shape;1092;p26: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2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27: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3, E a L</a:t>
            </a:r>
            <a:endParaRPr dirty="0"/>
          </a:p>
          <a:p>
            <a:pPr marL="0" marR="0" lvl="0" indent="0" algn="l" rtl="0">
              <a:lnSpc>
                <a:spcPct val="100000"/>
              </a:lnSpc>
              <a:spcBef>
                <a:spcPts val="360"/>
              </a:spcBef>
              <a:spcAft>
                <a:spcPts val="0"/>
              </a:spcAft>
              <a:buClr>
                <a:schemeClr val="dk1"/>
              </a:buClr>
              <a:buSzPts val="1200"/>
              <a:buFont typeface="Calibri"/>
              <a:buNone/>
            </a:pP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Ahora vamos a ver:</a:t>
            </a:r>
            <a:br>
              <a:rPr lang="en-US" sz="1200" b="1" i="0" u="sng" strike="noStrike" cap="none" dirty="0">
                <a:solidFill>
                  <a:srgbClr val="000000"/>
                </a:solidFill>
                <a:latin typeface="Calibri"/>
                <a:ea typeface="Calibri"/>
                <a:cs typeface="Calibri"/>
                <a:sym typeface="Calibri"/>
              </a:rPr>
            </a:br>
            <a:r>
              <a:rPr lang="es" sz="1200" b="1" i="0" u="sng" strike="noStrike" cap="none" dirty="0">
                <a:solidFill>
                  <a:srgbClr val="000000"/>
                </a:solidFill>
                <a:latin typeface="Calibri"/>
                <a:ea typeface="Calibri"/>
                <a:cs typeface="Calibri"/>
                <a:sym typeface="Calibri"/>
              </a:rPr>
              <a:t>H. Arresto y detención arbitrarios, abusos durante la detención o el encarcelamiento y la denegación del derecho a un juicio imparcial</a:t>
            </a:r>
            <a:r>
              <a:rPr lang="es" sz="1200" b="0" i="0" u="none" strike="noStrike" cap="none" dirty="0">
                <a:solidFill>
                  <a:srgbClr val="000000"/>
                </a:solidFill>
                <a:latin typeface="Calibri"/>
                <a:ea typeface="Calibri"/>
                <a:cs typeface="Calibri"/>
                <a:sym typeface="Calibri"/>
              </a:rPr>
              <a:t>.</a:t>
            </a:r>
            <a:r>
              <a:rPr lang="es" sz="1200" b="0" i="1" u="none" strike="noStrike" cap="none" dirty="0">
                <a:solidFill>
                  <a:srgbClr val="000000"/>
                </a:solidFill>
                <a:latin typeface="Calibri"/>
                <a:ea typeface="Calibri"/>
                <a:cs typeface="Calibri"/>
                <a:sym typeface="Calibri"/>
              </a:rPr>
              <a:t>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¿Qué significa la palabra </a:t>
            </a:r>
            <a:r>
              <a:rPr lang="es" sz="1200" b="1" i="0" u="none" strike="noStrike" cap="none" dirty="0">
                <a:solidFill>
                  <a:srgbClr val="000000"/>
                </a:solidFill>
                <a:latin typeface="Calibri"/>
                <a:ea typeface="Calibri"/>
                <a:cs typeface="Calibri"/>
                <a:sym typeface="Calibri"/>
              </a:rPr>
              <a:t>“arbitrario”</a:t>
            </a:r>
            <a:r>
              <a:rPr lang="es" sz="1200" b="0" i="0" u="none" strike="noStrike" cap="none" dirty="0">
                <a:solidFill>
                  <a:srgbClr val="000000"/>
                </a:solidFill>
                <a:latin typeface="Calibri"/>
                <a:ea typeface="Calibri"/>
                <a:cs typeface="Calibri"/>
                <a:sym typeface="Calibri"/>
              </a:rPr>
              <a:t>? </a:t>
            </a:r>
            <a:r>
              <a:rPr lang="es" sz="1200" b="0" i="1" u="none" strike="noStrike" cap="none" dirty="0">
                <a:solidFill>
                  <a:srgbClr val="000000"/>
                </a:solidFill>
                <a:latin typeface="Calibri"/>
                <a:ea typeface="Calibri"/>
                <a:cs typeface="Calibri"/>
                <a:sym typeface="Calibri"/>
              </a:rPr>
              <a:t>(Haga una pausa para escuchar las respuestas de las personas participantes). </a:t>
            </a:r>
            <a:endParaRPr dirty="0"/>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palabra “arbitrario” significa “aleatorio” o “sin control en el uso de la autoridad”. Las personas con SOGIESC diversa pueden ser objeto de arresto y detención </a:t>
            </a:r>
            <a:r>
              <a:rPr lang="es" sz="1200" b="1" i="0" u="none" strike="noStrike" cap="none" dirty="0">
                <a:solidFill>
                  <a:srgbClr val="000000"/>
                </a:solidFill>
                <a:latin typeface="Calibri"/>
                <a:ea typeface="Calibri"/>
                <a:cs typeface="Calibri"/>
                <a:sym typeface="Calibri"/>
              </a:rPr>
              <a:t>arbitrarios</a:t>
            </a:r>
            <a:r>
              <a:rPr lang="es" sz="1200" b="0" i="0" u="none" strike="noStrike" cap="none" dirty="0">
                <a:solidFill>
                  <a:srgbClr val="000000"/>
                </a:solidFill>
                <a:latin typeface="Calibri"/>
                <a:ea typeface="Calibri"/>
                <a:cs typeface="Calibri"/>
                <a:sym typeface="Calibri"/>
              </a:rPr>
              <a:t>, y está bien documentado que hacen frente a mayores índices de abuso, incluida la violencia sexual, en casos de detención y encarcelamiento. Esto es especialmente cierto en el caso de las personas transgénero. En la pantalla se destaca una cita del </a:t>
            </a:r>
            <a:r>
              <a:rPr lang="es" sz="1200" b="0" i="1" u="none" strike="noStrike" cap="none" dirty="0">
                <a:solidFill>
                  <a:srgbClr val="000000"/>
                </a:solidFill>
                <a:latin typeface="Calibri"/>
                <a:ea typeface="Calibri"/>
                <a:cs typeface="Calibri"/>
                <a:sym typeface="Calibri"/>
              </a:rPr>
              <a:t>Informe de Mapeo Legal Trans</a:t>
            </a:r>
            <a:r>
              <a:rPr lang="es" sz="1200" b="0" i="0" u="none" strike="noStrike" cap="none" dirty="0">
                <a:solidFill>
                  <a:srgbClr val="000000"/>
                </a:solidFill>
                <a:latin typeface="Calibri"/>
                <a:ea typeface="Calibri"/>
                <a:cs typeface="Calibri"/>
                <a:sym typeface="Calibri"/>
              </a:rPr>
              <a:t> de ILGA World de 2020: “las personas trans, especialmente las mujeres trans, son perseguidas de manera desproporcionada por las instituciones oficiales en casi todos los países del mundo, y uno de los métodos usados para esa persecución es a través de las leyes, el arresto y la detención”.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E. Criminalización: </a:t>
            </a:r>
            <a:r>
              <a:rPr lang="es" sz="1200" b="0" i="1" u="none" strike="noStrike" cap="none" dirty="0">
                <a:solidFill>
                  <a:srgbClr val="000000"/>
                </a:solidFill>
                <a:latin typeface="Calibri"/>
                <a:ea typeface="Calibri"/>
                <a:cs typeface="Calibri"/>
                <a:sym typeface="Calibri"/>
              </a:rPr>
              <a:t>Esta cuestión se abordó en la segunda pregunta del test. Para obtener más información sobre la criminalización, ver el informe de ILGA World</a:t>
            </a:r>
            <a:r>
              <a:rPr lang="es" sz="1200" b="0" i="0" u="none" strike="noStrike" cap="none" dirty="0">
                <a:solidFill>
                  <a:srgbClr val="000000"/>
                </a:solidFill>
                <a:latin typeface="Calibri"/>
                <a:ea typeface="Calibri"/>
                <a:cs typeface="Calibri"/>
                <a:sym typeface="Calibri"/>
              </a:rPr>
              <a:t> </a:t>
            </a:r>
            <a:r>
              <a:rPr lang="es" sz="1200" b="0" i="1" u="sng" strike="noStrike" cap="none" dirty="0">
                <a:solidFill>
                  <a:srgbClr val="000000"/>
                </a:solidFill>
                <a:latin typeface="Calibri"/>
                <a:ea typeface="Calibri"/>
                <a:cs typeface="Calibri"/>
                <a:sym typeface="Calibri"/>
              </a:rPr>
              <a:t> Homofobia de Estado </a:t>
            </a:r>
            <a:r>
              <a:rPr lang="es" sz="1200" b="0" i="1" u="none" strike="noStrike" cap="none" dirty="0">
                <a:solidFill>
                  <a:srgbClr val="000000"/>
                </a:solidFill>
                <a:latin typeface="Calibri"/>
                <a:ea typeface="Calibri"/>
                <a:cs typeface="Calibri"/>
                <a:sym typeface="Calibri"/>
              </a:rPr>
              <a:t>de 2019 (https://ilga.org/downloads/ILGA_Homofobia_de_Estado_2019.pdf), que contiene información sobre cada ley en concreto. Si la capacitación se imparte en 2021 o en años posteriores, se recomienda buscar las versiones actualizadas del informe, que se publica anualmente. </a:t>
            </a:r>
            <a:endParaRPr dirty="0"/>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F. Acceso limitado o falta de acceso a la protección o asistencia policiales: </a:t>
            </a:r>
            <a:r>
              <a:rPr lang="es" sz="1200" b="0" i="1" u="none" strike="noStrike" cap="none" dirty="0">
                <a:solidFill>
                  <a:srgbClr val="000000"/>
                </a:solidFill>
                <a:latin typeface="Calibri"/>
                <a:ea typeface="Calibri"/>
                <a:cs typeface="Calibri"/>
                <a:sym typeface="Calibri"/>
              </a:rPr>
              <a:t>Debido a la criminalización y la discriminación, es frecuente que las personas con SOGIESC diversa tengan poco o ningún acceso a la protección o asistencia policial si son víctimas de un delito relacionado con su SOGIESC. </a:t>
            </a:r>
            <a:endParaRPr dirty="0"/>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G. Acceso limitado o falta de acceso a mecanismos de denuncia de violaciones de los derechos humanos y de acceso a la justicia: </a:t>
            </a:r>
            <a:r>
              <a:rPr lang="es" sz="1200" b="0" i="1" u="none" strike="noStrike" cap="none" dirty="0">
                <a:solidFill>
                  <a:srgbClr val="000000"/>
                </a:solidFill>
                <a:latin typeface="Calibri"/>
                <a:ea typeface="Calibri"/>
                <a:cs typeface="Calibri"/>
                <a:sym typeface="Calibri"/>
              </a:rPr>
              <a:t>Las personas con SOGIESC diversa pueden tener poco o ningún acceso a los diversos mecanismos de los que otras personas disponen para denunciar violaciones de los derechos humanos y acceder a la justicia. </a:t>
            </a:r>
            <a:endParaRPr sz="1200" b="1" i="1" u="sng"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 Persecución a través de redes sociales y aplicaciones que activan la función de ubicación GPS, incluida la persecución por parte de los servicios de seguridad gubernamentales: </a:t>
            </a:r>
            <a:r>
              <a:rPr lang="es" sz="1200" b="0" i="1" u="none" strike="noStrike" cap="none" dirty="0">
                <a:solidFill>
                  <a:srgbClr val="000000"/>
                </a:solidFill>
                <a:latin typeface="Calibri"/>
                <a:ea typeface="Calibri"/>
                <a:cs typeface="Calibri"/>
                <a:sym typeface="Calibri"/>
              </a:rPr>
              <a:t>En algunos países, se ha convertido en blanco de persecución a personas a través de redes sociales o aplicaciones de cita como Grindr por parte de personal de los servicios de seguridad que se hace pasar por civiles. Normalmente se concierta una cita en la que la persona es agredida o detenida; en otros casos, se han llevado a cabo redadas en fiestas o eventos.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L. Acoso en la escuela o en el lugar de trabajo</a:t>
            </a:r>
            <a:r>
              <a:rPr lang="es" sz="1200" b="0" i="1" u="none" strike="noStrike" cap="none" dirty="0">
                <a:solidFill>
                  <a:srgbClr val="000000"/>
                </a:solidFill>
                <a:latin typeface="Calibri"/>
                <a:ea typeface="Calibri"/>
                <a:cs typeface="Calibri"/>
                <a:sym typeface="Calibri"/>
              </a:rPr>
              <a:t>: El acoso a niños, niñas y adolescentes con SOGIESC diversa real o aparente es un problema prevalente en todo el mundo. En algunos países, el alumnado ha denunciado un grado extremo de acoso que le ha llevado a abandonar la escuela. Las personas adultas también pueden padecer acoso en el lugar de trabajo. Cabe señalar que el acoso también es prevalente en las redes sociales, donde se ha expuesto públicamente, acosado y amenazado de muerte a personas con SOGIESC diversa. Las empresas propietarias de las redes sociales rara vez prohíben estos mensajes.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1 minuto. </a:t>
            </a:r>
            <a:endParaRPr sz="1200" b="0" i="0" u="none" strike="noStrike" cap="none" dirty="0">
              <a:solidFill>
                <a:srgbClr val="000000"/>
              </a:solidFill>
              <a:latin typeface="Calibri"/>
              <a:ea typeface="Calibri"/>
              <a:cs typeface="Calibri"/>
              <a:sym typeface="Calibri"/>
            </a:endParaRPr>
          </a:p>
        </p:txBody>
      </p:sp>
      <p:sp>
        <p:nvSpPr>
          <p:cNvPr id="1116" name="Google Shape;111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2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28: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3, N a 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último, veamos las letras N y 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La “N” es violencia familiar, incluidos los abusos, el matrimonio forzado, los asesinatos por honor y el incesto</a:t>
            </a: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qué la familia supone un peligro para las personas con SOGIESC diversa? </a:t>
            </a:r>
            <a:r>
              <a:rPr lang="es" sz="1200" b="0" i="1" u="none" strike="noStrike" cap="none" dirty="0">
                <a:solidFill>
                  <a:srgbClr val="000000"/>
                </a:solidFill>
                <a:latin typeface="Calibri"/>
                <a:ea typeface="Calibri"/>
                <a:cs typeface="Calibri"/>
                <a:sym typeface="Calibri"/>
              </a:rPr>
              <a:t>(Haga una pausa para escuchar las respuestas de las personas participantes).</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familia puede ser uno de los entornos más peligrosos para una persona con SOGIESC diversa. Esta es una de las razones por las que muchas personas con SOGIESC diversa viven alejadas de sus familias en sus países de asilo o migración.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Incluso después de haber abandonado su país de origen, sus familiares pueden seguir siendo una amenaza. El ACNUR ha documentado casos en los que los familiares de personas provenientes del Iraq, Malí o el Pakistán utilizaron las redes de la diáspora para buscarlas fuera de sus fronteras y traerlas de vuelta con el fin de castigarlas o someterlas a una supuesta terapia de conversión.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La “S” es Negación del derecho de las parejas del mismo sexo a convivir, casarse y formar una familia en paz y condiciones de seguridad</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El mapa que observamos en pantalla es del informe de ILGA World de 2019. Podemos ver que hay 26 países en el mundo donde el matrimonio entre personas del mismo género es legal, la mayoría de ellos en Europa y América.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un buen número de países, las parejas del mismo género encuentran dificultades para vivir juntas a causa de las normas culturales. En muchos países, no tienen derecho a casarse ni a formar una familia. Las parejas que no han tenido oportunidad de legalizar su relación pueden encontrar dificultades a la hora de solicitar protección internacional (incluidas las solicitudes de asilo y de la condición de persona refugiada) porque no disponen de documentos que puedan demostrar esa relación. Las parejas del mismo género pueden tener problemas para migrar a otros países, bien porque no tienen ningún documento jurídico que confirme su relación, o bien porque el país al que migran no reconoce las parejas del mismo género.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P. Chantaje y extorsión: </a:t>
            </a:r>
            <a:r>
              <a:rPr lang="es" sz="1200" b="0" i="1" u="none" strike="noStrike" cap="none" dirty="0">
                <a:solidFill>
                  <a:srgbClr val="000000"/>
                </a:solidFill>
                <a:latin typeface="Calibri"/>
                <a:ea typeface="Calibri"/>
                <a:cs typeface="Calibri"/>
                <a:sym typeface="Calibri"/>
              </a:rPr>
              <a:t>La extorsión implica obtener algo por la fuerza. El chantaje consiste en obtenerlo mediante amenazas. El chantaje y la extorsión se suelen cometer impunemente. El perpetrador puede causar daño físico, o amenazar con hacerlo, así como amenazar con descubrir a la víctima ante sus familiares, la comunidad o la policía, o decir que acusará a la víctima de estar propagando el VIH/sida. Esto supone un trauma desde el punto de vista psicológico, físico y económico. Las redes sociales y las plataformas en línea se utilizan cada vez con mayor frecuencia para identificar y chantajear a personas con SOGIESC diversa, a veces bajo la apariencia de una aplicación de citas o un evento social. Las personas cuyos familiares o amistades, es decir, las personas más importantes en sus vidas, conocen su SOGIESC diversa están mejor preparadas para hacer frente a chantajistas.</a:t>
            </a: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Q. Desplazamiento: </a:t>
            </a:r>
            <a:r>
              <a:rPr lang="es" sz="1200" b="0" i="1" u="none" strike="noStrike" cap="none" dirty="0">
                <a:solidFill>
                  <a:srgbClr val="000000"/>
                </a:solidFill>
                <a:latin typeface="Calibri"/>
                <a:ea typeface="Calibri"/>
                <a:cs typeface="Calibri"/>
                <a:sym typeface="Calibri"/>
              </a:rPr>
              <a:t>El desplazamiento afecta a las personas con SOGIESC diversa de maneras muy diferentes. Algunas pueden verse desplazadas, ya sea internamente o a través de una frontera internacional, a causa de su SOGIESC diversa. Otras veces el desplazamiento puede tener otras causas —por ejemplo, un conflicto o un desastre natural—, pero esas personas encuentran problemas una vez en situación de desplazamiento debido a su SOGIESC diversa. Las personas con SOGIESC diversa en países de asilo y migración pueden, además, ser deportadas con mayor frecuencia al ser arrestadas y detenidas en mayor proporción. En determinados países, las leyes que restringen los desplazamientos de personas extranjeras seropositivas pueden afectar a las personas con SOGIESC diversa.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R. Negación del derecho a la libertad religiosa y de culto: </a:t>
            </a:r>
            <a:r>
              <a:rPr lang="es" sz="1200" b="0" i="1" u="none" strike="noStrike" cap="none" dirty="0">
                <a:solidFill>
                  <a:srgbClr val="000000"/>
                </a:solidFill>
                <a:latin typeface="Calibri"/>
                <a:ea typeface="Calibri"/>
                <a:cs typeface="Calibri"/>
                <a:sym typeface="Calibri"/>
              </a:rPr>
              <a:t>En algunos casos, puede negarse el acceso de las personas con SOGIESC diversa a las comunidades religiosas, lugares de culto o instituciones religiosas por ese solo motivo. En ocasiones, se niega el bautismo o la admisión en la comunidad religiosa a los hijos de padres con SOGIESC diversa. </a:t>
            </a:r>
            <a:endParaRPr dirty="0"/>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T. Limitación de los derechos a la adopción y la gestación subrogada: </a:t>
            </a:r>
            <a:r>
              <a:rPr lang="es" sz="1200" b="0" i="1" u="none" strike="noStrike" cap="none" dirty="0">
                <a:solidFill>
                  <a:srgbClr val="000000"/>
                </a:solidFill>
                <a:latin typeface="Calibri"/>
                <a:ea typeface="Calibri"/>
                <a:cs typeface="Calibri"/>
                <a:sym typeface="Calibri"/>
              </a:rPr>
              <a:t>En muchos países, las personas con SOGIESC diversa no pueden adoptar ni recurrir a la gestación subrogada. También existe constancia de casos de progenitores con SOGIESC diversa que han perdido la custodia de sus hijos o hijas. El informe </a:t>
            </a:r>
            <a:r>
              <a:rPr lang="es" sz="1200" b="0" i="1" u="sng" strike="noStrike" cap="none" dirty="0">
                <a:solidFill>
                  <a:srgbClr val="000000"/>
                </a:solidFill>
                <a:latin typeface="Calibri"/>
                <a:ea typeface="Calibri"/>
                <a:cs typeface="Calibri"/>
                <a:sym typeface="Calibri"/>
              </a:rPr>
              <a:t>Homofobia de Estado </a:t>
            </a:r>
            <a:r>
              <a:rPr lang="es" sz="1200" b="0" i="1" u="none" strike="noStrike" cap="none" dirty="0">
                <a:solidFill>
                  <a:srgbClr val="000000"/>
                </a:solidFill>
                <a:latin typeface="Calibri"/>
                <a:ea typeface="Calibri"/>
                <a:cs typeface="Calibri"/>
                <a:sym typeface="Calibri"/>
              </a:rPr>
              <a:t>de ILGA World de 2019 (https://ilga.org/downloads/ILGA_Homofobia_de_Estado_2019.pdf) contiene información sobre la adopción conjunta y de los hijos o hijas de la persona cónyuge en las páginas 301 a 312.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3 minutos. </a:t>
            </a:r>
            <a:endParaRPr sz="1200" b="0" i="0" u="none" strike="noStrike" cap="none" dirty="0">
              <a:solidFill>
                <a:srgbClr val="000000"/>
              </a:solidFill>
              <a:latin typeface="Calibri"/>
              <a:ea typeface="Calibri"/>
              <a:cs typeface="Calibri"/>
              <a:sym typeface="Calibri"/>
            </a:endParaRPr>
          </a:p>
        </p:txBody>
      </p:sp>
      <p:sp>
        <p:nvSpPr>
          <p:cNvPr id="1133" name="Google Shape;11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2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29: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4</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cuarta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¿Qué entidades en determinados países han convertido en blanco de agresiones organizadas a las personas con SOGIESC diversa?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expongan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todas ellas</a:t>
            </a:r>
            <a:r>
              <a:rPr lang="es" sz="1200" b="0" i="0" u="none" strike="noStrike" cap="none" dirty="0">
                <a:solidFill>
                  <a:srgbClr val="000000"/>
                </a:solidFill>
                <a:latin typeface="Calibri"/>
                <a:ea typeface="Calibri"/>
                <a:cs typeface="Calibri"/>
                <a:sym typeface="Calibri"/>
              </a:rPr>
              <a:t>. En el informe de las Naciones Unidas se llegó a la conclusión de que un gran número de agentes estatales y no estatales persigue a las personas con SOGIESC diversa.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Entre ellos, cabe citar: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Extremistas </a:t>
            </a:r>
            <a:r>
              <a:rPr lang="es" sz="1200" b="1" i="0" u="none" strike="noStrike" cap="none" dirty="0">
                <a:solidFill>
                  <a:srgbClr val="000000"/>
                </a:solidFill>
                <a:latin typeface="Calibri"/>
                <a:ea typeface="Calibri"/>
                <a:cs typeface="Calibri"/>
                <a:sym typeface="Calibri"/>
              </a:rPr>
              <a:t>religiosos</a:t>
            </a:r>
            <a:r>
              <a:rPr lang="es" sz="1200" b="0" i="0" u="none" strike="noStrike" cap="none" dirty="0">
                <a:solidFill>
                  <a:srgbClr val="000000"/>
                </a:solidFill>
                <a:latin typeface="Calibri"/>
                <a:ea typeface="Calibri"/>
                <a:cs typeface="Calibri"/>
                <a:sym typeface="Calibri"/>
              </a:rPr>
              <a:t> y extremistas nacionalistas.</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El</a:t>
            </a:r>
            <a:r>
              <a:rPr lang="es" sz="1200" b="1" i="0" u="none" strike="noStrike" cap="none" dirty="0">
                <a:solidFill>
                  <a:srgbClr val="000000"/>
                </a:solidFill>
                <a:latin typeface="Calibri"/>
                <a:ea typeface="Calibri"/>
                <a:cs typeface="Calibri"/>
                <a:sym typeface="Calibri"/>
              </a:rPr>
              <a:t> Gobierno</a:t>
            </a:r>
            <a:r>
              <a:rPr lang="es" sz="1200" b="0" i="0" u="none" strike="noStrike" cap="none" dirty="0">
                <a:solidFill>
                  <a:srgbClr val="000000"/>
                </a:solidFill>
                <a:latin typeface="Calibri"/>
                <a:ea typeface="Calibri"/>
                <a:cs typeface="Calibri"/>
                <a:sym typeface="Calibri"/>
              </a:rPr>
              <a:t> y agentes estatales.</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Las</a:t>
            </a:r>
            <a:r>
              <a:rPr lang="es" sz="1200" b="1" i="0" u="none" strike="noStrike" cap="none" dirty="0">
                <a:solidFill>
                  <a:srgbClr val="000000"/>
                </a:solidFill>
                <a:latin typeface="Calibri"/>
                <a:ea typeface="Calibri"/>
                <a:cs typeface="Calibri"/>
                <a:sym typeface="Calibri"/>
              </a:rPr>
              <a:t> familias</a:t>
            </a:r>
            <a:r>
              <a:rPr lang="es" sz="1200" b="0" i="0" u="none" strike="noStrike" cap="none" dirty="0">
                <a:solidFill>
                  <a:srgbClr val="000000"/>
                </a:solidFill>
                <a:latin typeface="Calibri"/>
                <a:ea typeface="Calibri"/>
                <a:cs typeface="Calibri"/>
                <a:sym typeface="Calibri"/>
              </a:rPr>
              <a:t> y las comunidades, que, como ya hemos visto, pueden ser entornos sumamente peligrosos para las personas con SOGIESC diversa.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Los</a:t>
            </a:r>
            <a:r>
              <a:rPr lang="es" sz="1200" b="1" i="0" u="none" strike="noStrike" cap="none" dirty="0">
                <a:solidFill>
                  <a:srgbClr val="000000"/>
                </a:solidFill>
                <a:latin typeface="Calibri"/>
                <a:ea typeface="Calibri"/>
                <a:cs typeface="Calibri"/>
                <a:sym typeface="Calibri"/>
              </a:rPr>
              <a:t> profesionales </a:t>
            </a:r>
            <a:r>
              <a:rPr lang="es" sz="1200" b="0" i="0" u="none" strike="noStrike" cap="none" dirty="0">
                <a:solidFill>
                  <a:srgbClr val="000000"/>
                </a:solidFill>
                <a:latin typeface="Calibri"/>
                <a:ea typeface="Calibri"/>
                <a:cs typeface="Calibri"/>
                <a:sym typeface="Calibri"/>
              </a:rPr>
              <a:t>médicos, que pueden participar activamente en la persecución de las personas administrando tratamientos médicos que tienen por objetivo “curar” o “arreglar” a la víctima.</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Los </a:t>
            </a:r>
            <a:r>
              <a:rPr lang="es" sz="1200" b="1" i="0" u="none" strike="noStrike" cap="none" dirty="0">
                <a:solidFill>
                  <a:srgbClr val="000000"/>
                </a:solidFill>
                <a:latin typeface="Calibri"/>
                <a:ea typeface="Calibri"/>
                <a:cs typeface="Calibri"/>
                <a:sym typeface="Calibri"/>
              </a:rPr>
              <a:t>medios de comunicación,</a:t>
            </a:r>
            <a:r>
              <a:rPr lang="es" sz="1200" b="0" i="0" u="none" strike="noStrike" cap="none" dirty="0">
                <a:solidFill>
                  <a:srgbClr val="000000"/>
                </a:solidFill>
                <a:latin typeface="Calibri"/>
                <a:ea typeface="Calibri"/>
                <a:cs typeface="Calibri"/>
                <a:sym typeface="Calibri"/>
              </a:rPr>
              <a:t> que en algunos países han sido cómplices en la revelación pública de la SOGIESC diversa de algunas personas.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Grupos</a:t>
            </a:r>
            <a:r>
              <a:rPr lang="es" sz="1200" b="1" i="0" u="none" strike="noStrike" cap="none" dirty="0">
                <a:solidFill>
                  <a:srgbClr val="000000"/>
                </a:solidFill>
                <a:latin typeface="Calibri"/>
                <a:ea typeface="Calibri"/>
                <a:cs typeface="Calibri"/>
                <a:sym typeface="Calibri"/>
              </a:rPr>
              <a:t> paramilitares</a:t>
            </a:r>
            <a:r>
              <a:rPr lang="es" sz="1200" b="0" i="0" u="none" strike="noStrike" cap="none" dirty="0">
                <a:solidFill>
                  <a:srgbClr val="000000"/>
                </a:solidFill>
                <a:latin typeface="Calibri"/>
                <a:ea typeface="Calibri"/>
                <a:cs typeface="Calibri"/>
                <a:sym typeface="Calibri"/>
              </a:rPr>
              <a:t> y de odio. Como ejemplo de ellos hablaremos de </a:t>
            </a:r>
            <a:r>
              <a:rPr lang="es" sz="1200" b="1" i="0" u="none" strike="noStrike" cap="none" dirty="0">
                <a:solidFill>
                  <a:srgbClr val="000000"/>
                </a:solidFill>
                <a:latin typeface="Calibri"/>
                <a:ea typeface="Calibri"/>
                <a:cs typeface="Calibri"/>
                <a:sym typeface="Calibri"/>
              </a:rPr>
              <a:t>neonazis</a:t>
            </a:r>
            <a:r>
              <a:rPr lang="es" sz="1200" b="0" i="0" u="none" strike="noStrike" cap="none" dirty="0">
                <a:solidFill>
                  <a:srgbClr val="000000"/>
                </a:solidFill>
                <a:latin typeface="Calibri"/>
                <a:ea typeface="Calibri"/>
                <a:cs typeface="Calibri"/>
                <a:sym typeface="Calibri"/>
              </a:rPr>
              <a:t>, pero hay muchos otros grupos similares que cabría mencionar.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[Imágenes (en el sentido de las agujas del reloj, desde la parte superior izquierda): 1. Dos activistas LGBT se abrazan en San Petersburgo (Rusia) después de haber sido víctimas de agresión cuando se manifestaban contra la aprobación de una ley en 2013 en la que se criminalizaba el debate abierto de cuestiones relacionadas con la SOGIESC diversa delante de los niños. 2. El redactor jefe de la publicación ugandesa Rolling Stone sostiene un ejemplar de un número de noviembre de 2010 de un periódico que publicaba los nombres y direcciones de 14 hombres a los que señalaba como gais. 3. El rostro con moretones e hinchado de Damian Furtch después de sufrir una brutal agresión en Nueva York motivada por un delito de odio relacionado con su SOGIESC en 2011. 4. Manifestantes estadounidenses de raza blanca enarbolan carteles que rezan: “La homosexualidad es contraria a la voluntad de Dios”, “Un millón de exgais han conseguido cambiar, ¡tú también puedes hacerlo!” y “Dios te AMA, pero rechaza tus pecados”. 5. Amistades del activista hondureño de los derechos de las personas gais Walter Tróchez, que fue asesinado a tiros desde un vehículo en marcha, celebran una vigilia a la luz de las velas para conmemorar el tercer aniversario de su muerte en Tegucigalpa, en diciembre de 2012. 6. Saif Ayadi, activista de los derechos de las personas LGBT y trabajador social en Damj (Túnez), rodeado de manifestantes, levanta una mano y hace el signo de la paz con los dedos el 6 de octubre de 2020]. </a:t>
            </a:r>
            <a:endParaRPr dirty="0"/>
          </a:p>
        </p:txBody>
      </p:sp>
      <p:sp>
        <p:nvSpPr>
          <p:cNvPr id="1145" name="Google Shape;114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5" name="Google Shape;425;p3:notes"/>
          <p:cNvSpPr txBox="1">
            <a:spLocks noGrp="1"/>
          </p:cNvSpPr>
          <p:nvPr>
            <p:ph type="body" idx="1"/>
          </p:nvPr>
        </p:nvSpPr>
        <p:spPr>
          <a:xfrm>
            <a:off x="685800" y="4035972"/>
            <a:ext cx="5486400" cy="4268056"/>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u="sng" dirty="0"/>
              <a:t>Presentaciones</a:t>
            </a:r>
            <a:endParaRPr dirty="0"/>
          </a:p>
          <a:p>
            <a:pPr marL="0" lvl="0" indent="0" algn="l" rtl="0">
              <a:lnSpc>
                <a:spcPct val="100000"/>
              </a:lnSpc>
              <a:spcBef>
                <a:spcPts val="0"/>
              </a:spcBef>
              <a:spcAft>
                <a:spcPts val="0"/>
              </a:spcAft>
              <a:buClr>
                <a:schemeClr val="dk1"/>
              </a:buClr>
              <a:buSzPts val="1200"/>
              <a:buNone/>
            </a:pPr>
            <a:endParaRPr b="1" u="sng" dirty="0"/>
          </a:p>
          <a:p>
            <a:pPr marL="0" lvl="0" indent="0" algn="l" rtl="0">
              <a:lnSpc>
                <a:spcPct val="100000"/>
              </a:lnSpc>
              <a:spcBef>
                <a:spcPts val="0"/>
              </a:spcBef>
              <a:spcAft>
                <a:spcPts val="0"/>
              </a:spcAft>
              <a:buClr>
                <a:schemeClr val="dk1"/>
              </a:buClr>
              <a:buSzPts val="1200"/>
              <a:buNone/>
            </a:pPr>
            <a:r>
              <a:rPr lang="es" dirty="0"/>
              <a:t>Antes de brindar </a:t>
            </a:r>
            <a:r>
              <a:rPr lang="es" b="1" dirty="0"/>
              <a:t>información </a:t>
            </a:r>
            <a:r>
              <a:rPr lang="es" b="0" dirty="0"/>
              <a:t>acerca de la capacitación </a:t>
            </a:r>
            <a:r>
              <a:rPr lang="es" dirty="0"/>
              <a:t>y revisar el programa, me gustaría saber más acerca de ustedes. </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dirty="0"/>
              <a:t>Por favor, </a:t>
            </a:r>
            <a:r>
              <a:rPr lang="es" b="0" dirty="0"/>
              <a:t>preséntense</a:t>
            </a:r>
            <a:r>
              <a:rPr lang="es" b="1" dirty="0"/>
              <a:t> </a:t>
            </a:r>
            <a:r>
              <a:rPr lang="es" dirty="0"/>
              <a:t>al resto de participantes de su mesa facilitando la información siguiente. Pueden mencionar su nombre, puesto, </a:t>
            </a:r>
            <a:r>
              <a:rPr lang="es" b="0" dirty="0"/>
              <a:t>experiencia</a:t>
            </a:r>
            <a:r>
              <a:rPr lang="es" b="1" dirty="0"/>
              <a:t> previa en el trabajo con personas LGBTIQ+, cualquier </a:t>
            </a:r>
            <a:r>
              <a:rPr lang="es" dirty="0"/>
              <a:t>capacitación que hayan recibido </a:t>
            </a:r>
            <a:r>
              <a:rPr lang="es" b="0" dirty="0"/>
              <a:t>anteriormente sobre este tema y cualquier </a:t>
            </a:r>
            <a:r>
              <a:rPr lang="es" dirty="0"/>
              <a:t>reto </a:t>
            </a:r>
            <a:r>
              <a:rPr lang="es" b="1" dirty="0"/>
              <a:t>que hayan observado </a:t>
            </a:r>
            <a:r>
              <a:rPr lang="es" b="0" dirty="0"/>
              <a:t>en su propio entorno de trabajo y que les gustaría debatir durante la capacitación.</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dirty="0"/>
              <a:t>----</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b="1" i="1" dirty="0"/>
              <a:t>Nota de facilitación: </a:t>
            </a:r>
            <a:r>
              <a:rPr lang="es" b="0" i="1" dirty="0"/>
              <a:t>Ver la </a:t>
            </a:r>
            <a:r>
              <a:rPr lang="es" b="1" i="1" dirty="0"/>
              <a:t>página 60</a:t>
            </a:r>
            <a:r>
              <a:rPr lang="es" b="0" i="1" dirty="0"/>
              <a:t> de la Guía de facilitación para encontrar sugerencias acerca del modo de dar inicio a una sesión de capacitación, incluidas formas alternativas de facilitar las presentaciones. </a:t>
            </a:r>
            <a:endParaRPr b="1" i="1" dirty="0"/>
          </a:p>
          <a:p>
            <a:pPr marL="0" lvl="0" indent="0" algn="l" rtl="0">
              <a:lnSpc>
                <a:spcPct val="100000"/>
              </a:lnSpc>
              <a:spcBef>
                <a:spcPts val="0"/>
              </a:spcBef>
              <a:spcAft>
                <a:spcPts val="0"/>
              </a:spcAft>
              <a:buClr>
                <a:schemeClr val="dk1"/>
              </a:buClr>
              <a:buSzPts val="1200"/>
              <a:buFont typeface="Arial"/>
              <a:buNone/>
            </a:pPr>
            <a:endParaRPr b="1" i="1" dirty="0"/>
          </a:p>
          <a:p>
            <a:pPr marL="0" lvl="0" indent="0" algn="l" rtl="0">
              <a:lnSpc>
                <a:spcPct val="100000"/>
              </a:lnSpc>
              <a:spcBef>
                <a:spcPts val="0"/>
              </a:spcBef>
              <a:spcAft>
                <a:spcPts val="0"/>
              </a:spcAft>
              <a:buClr>
                <a:schemeClr val="dk1"/>
              </a:buClr>
              <a:buSzPts val="1200"/>
              <a:buFont typeface="Arial"/>
              <a:buNone/>
            </a:pPr>
            <a:r>
              <a:rPr lang="es" b="1" i="1" dirty="0"/>
              <a:t>Duración:</a:t>
            </a:r>
            <a:r>
              <a:rPr lang="es" b="0" i="1" dirty="0"/>
              <a:t> aproximadamente 8 minutos para un grupo de hasta 40 personas participantes, dependiendo del tamaño de las mesas. </a:t>
            </a:r>
            <a:endParaRPr dirty="0"/>
          </a:p>
          <a:p>
            <a:pPr marL="0" lvl="0" indent="0" algn="l" rtl="0">
              <a:lnSpc>
                <a:spcPct val="100000"/>
              </a:lnSpc>
              <a:spcBef>
                <a:spcPts val="0"/>
              </a:spcBef>
              <a:spcAft>
                <a:spcPts val="0"/>
              </a:spcAft>
              <a:buClr>
                <a:schemeClr val="dk1"/>
              </a:buClr>
              <a:buSzPts val="1200"/>
              <a:buFont typeface="Arial"/>
              <a:buNone/>
            </a:pPr>
            <a:endParaRPr b="0" i="1" dirty="0"/>
          </a:p>
          <a:p>
            <a:pPr marL="0" marR="0" lvl="0" indent="0" algn="l" rtl="0">
              <a:lnSpc>
                <a:spcPct val="100000"/>
              </a:lnSpc>
              <a:spcBef>
                <a:spcPts val="0"/>
              </a:spcBef>
              <a:spcAft>
                <a:spcPts val="0"/>
              </a:spcAft>
              <a:buClr>
                <a:schemeClr val="dk1"/>
              </a:buClr>
              <a:buSzPts val="1200"/>
              <a:buFont typeface="Arial"/>
              <a:buNone/>
            </a:pPr>
            <a:r>
              <a:rPr lang="es" dirty="0"/>
              <a:t>[</a:t>
            </a:r>
            <a:r>
              <a:rPr lang="es" i="1" dirty="0"/>
              <a:t>Descripción de la imagen: una persona que parece ser un educador está de pie ante un grupo de personas sentadas a su alrededor que escuchan con interés las instrucciones que están recibiendo].</a:t>
            </a:r>
            <a:endParaRPr dirty="0"/>
          </a:p>
        </p:txBody>
      </p:sp>
      <p:sp>
        <p:nvSpPr>
          <p:cNvPr id="426" name="Google Shape;426;p3: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a:t>
            </a:fld>
            <a:endParaRPr sz="1200">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30: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p30: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4</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0" i="0" u="none" strike="noStrike" cap="none" dirty="0">
                <a:solidFill>
                  <a:srgbClr val="000000"/>
                </a:solidFill>
                <a:latin typeface="Calibri"/>
                <a:ea typeface="Calibri"/>
                <a:cs typeface="Calibri"/>
                <a:sym typeface="Calibri"/>
              </a:rPr>
              <a:t>Para terminar, vamos a hablar de las </a:t>
            </a:r>
            <a:r>
              <a:rPr lang="es" sz="1200" b="1" i="0" u="none" strike="noStrike" cap="none" dirty="0">
                <a:solidFill>
                  <a:srgbClr val="000000"/>
                </a:solidFill>
                <a:latin typeface="Calibri"/>
                <a:ea typeface="Calibri"/>
                <a:cs typeface="Calibri"/>
                <a:sym typeface="Calibri"/>
              </a:rPr>
              <a:t>organizaciones humanitarias</a:t>
            </a:r>
            <a:r>
              <a:rPr lang="es" sz="1200" b="0" i="0" u="none" strike="noStrike" cap="none" dirty="0">
                <a:solidFill>
                  <a:srgbClr val="000000"/>
                </a:solidFill>
                <a:latin typeface="Calibri"/>
                <a:ea typeface="Calibri"/>
                <a:cs typeface="Calibri"/>
                <a:sym typeface="Calibri"/>
              </a:rPr>
              <a:t>. Sabemos que las organizaciones humanitarias han protagonizado agresiones porque hemos visto cómo esto sucedía en nuestras propias organizaciones. ¿De qué forma han causado daños las organizaciones humanitarias a personas con SOGIESC diversa? </a:t>
            </a:r>
            <a:r>
              <a:rPr lang="es" sz="1200" b="0" i="1" u="none" strike="noStrike" cap="none" dirty="0">
                <a:solidFill>
                  <a:srgbClr val="000000"/>
                </a:solidFill>
                <a:latin typeface="Calibri"/>
                <a:ea typeface="Calibri"/>
                <a:cs typeface="Calibri"/>
                <a:sym typeface="Calibri"/>
              </a:rPr>
              <a:t>(Haga una pausa para escuchar las respuestas). </a:t>
            </a:r>
            <a:endParaRPr dirty="0"/>
          </a:p>
          <a:p>
            <a:pPr marL="0" marR="0" lvl="0" indent="0" algn="l" rtl="0">
              <a:lnSpc>
                <a:spcPct val="100000"/>
              </a:lnSpc>
              <a:spcBef>
                <a:spcPts val="360"/>
              </a:spcBef>
              <a:spcAft>
                <a:spcPts val="0"/>
              </a:spcAft>
              <a:buClr>
                <a:schemeClr val="dk1"/>
              </a:buClr>
              <a:buSzPts val="1200"/>
              <a:buFont typeface="Arial"/>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0" i="0" u="none" strike="noStrike" cap="none" dirty="0">
                <a:solidFill>
                  <a:srgbClr val="000000"/>
                </a:solidFill>
                <a:latin typeface="Calibri"/>
                <a:ea typeface="Calibri"/>
                <a:cs typeface="Calibri"/>
                <a:sym typeface="Calibri"/>
              </a:rPr>
              <a:t>Las agresiones infligidas en el seno de las organizaciones humanitarias no solo han tenido como blanco a las personas a las que debemos </a:t>
            </a:r>
            <a:r>
              <a:rPr lang="es" sz="1200" b="0" i="0" u="none" strike="noStrike" kern="1200" cap="none" spc="0" normalizeH="0" noProof="0" dirty="0">
                <a:ln>
                  <a:noFill/>
                </a:ln>
                <a:solidFill>
                  <a:prstClr val="black"/>
                </a:solidFill>
                <a:effectLst/>
                <a:uLnTx/>
                <a:uFillTx/>
                <a:latin typeface="Calibri"/>
                <a:ea typeface="MS PGothic" pitchFamily="34" charset="-128"/>
                <a:cs typeface="MS PGothic" charset="0"/>
                <a:sym typeface="Calibri"/>
              </a:rPr>
              <a:t>prestar asistencia</a:t>
            </a:r>
            <a:r>
              <a:rPr lang="es" sz="1200" b="0" i="0" u="none" strike="noStrike" cap="none" dirty="0">
                <a:solidFill>
                  <a:srgbClr val="000000"/>
                </a:solidFill>
                <a:latin typeface="Calibri"/>
                <a:ea typeface="Calibri"/>
                <a:cs typeface="Calibri"/>
                <a:sym typeface="Calibri"/>
              </a:rPr>
              <a:t>, sino también a nuestro propio </a:t>
            </a:r>
            <a:r>
              <a:rPr lang="es" sz="1200" b="1" i="0" u="none" strike="noStrike" cap="none" dirty="0">
                <a:solidFill>
                  <a:srgbClr val="000000"/>
                </a:solidFill>
                <a:latin typeface="Calibri"/>
                <a:ea typeface="Calibri"/>
                <a:cs typeface="Calibri"/>
                <a:sym typeface="Calibri"/>
              </a:rPr>
              <a:t>personal.</a:t>
            </a:r>
            <a:r>
              <a:rPr lang="es" sz="1200" b="0" i="0" u="none" strike="noStrike" cap="none" dirty="0">
                <a:solidFill>
                  <a:srgbClr val="000000"/>
                </a:solidFill>
                <a:latin typeface="Calibri"/>
                <a:ea typeface="Calibri"/>
                <a:cs typeface="Calibri"/>
                <a:sym typeface="Calibri"/>
              </a:rPr>
              <a:t> Un informe de la Universidad Tufts de 2017 concluyó que existían “niveles inquietantes” de violencia en el seno de las organizaciones humanitarias contra los trabajadores LGBT, que son víctima de amenazas, chantaje, acoso, agresiones y violación correctiva a manos de sus compañeros y compañeras y del personal de seguridad. En muchos casos estos hechos suceden en países con legislaciones restrictivas, por lo que resulta imposible denunciarlos a las autoridades.  </a:t>
            </a:r>
            <a:endParaRPr dirty="0"/>
          </a:p>
          <a:p>
            <a:pPr marL="0" marR="0" lvl="0" indent="0" algn="l" rtl="0">
              <a:lnSpc>
                <a:spcPct val="100000"/>
              </a:lnSpc>
              <a:spcBef>
                <a:spcPts val="36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0" i="0" u="none" strike="noStrike" cap="none" dirty="0">
                <a:solidFill>
                  <a:srgbClr val="000000"/>
                </a:solidFill>
                <a:latin typeface="Calibri"/>
                <a:ea typeface="Calibri"/>
                <a:cs typeface="Calibri"/>
                <a:sym typeface="Calibri"/>
              </a:rPr>
              <a:t>En la </a:t>
            </a:r>
            <a:r>
              <a:rPr lang="es" sz="1200" b="1" i="0" u="none" strike="noStrike" cap="none" dirty="0">
                <a:solidFill>
                  <a:srgbClr val="000000"/>
                </a:solidFill>
                <a:latin typeface="Calibri"/>
                <a:ea typeface="Calibri"/>
                <a:cs typeface="Calibri"/>
                <a:sym typeface="Calibri"/>
              </a:rPr>
              <a:t>encuesta sobre espacios seguros de las Naciones Unidas de Deloitte </a:t>
            </a:r>
            <a:r>
              <a:rPr lang="es" sz="1200" b="0" i="0" u="none" strike="noStrike" cap="none" dirty="0">
                <a:solidFill>
                  <a:srgbClr val="000000"/>
                </a:solidFill>
                <a:latin typeface="Calibri"/>
                <a:ea typeface="Calibri"/>
                <a:cs typeface="Calibri"/>
                <a:sym typeface="Calibri"/>
              </a:rPr>
              <a:t>realizada en 2019 se determinó que las personas encuestadas que se identificaban como lesbianas, gais, transgénero, queer y de género disidente comunicaban los mayores porcentajes de acoso sexual. Entre el 48,4 % y el 53 % afirmaron haber sido víctimas de acoso durante los dos años anteriores.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r>
              <a:rPr lang="es" sz="1200" b="0" i="1" u="none" strike="noStrike" cap="none" dirty="0">
                <a:solidFill>
                  <a:srgbClr val="000000"/>
                </a:solidFill>
                <a:latin typeface="Calibri"/>
                <a:ea typeface="Calibri"/>
                <a:cs typeface="Calibri"/>
                <a:sym typeface="Calibri"/>
              </a:rPr>
              <a:t>Ver la sección de orientación del </a:t>
            </a:r>
            <a:r>
              <a:rPr lang="es" sz="1200" b="0" i="1" u="none" strike="noStrike" cap="none" noProof="0" dirty="0">
                <a:solidFill>
                  <a:srgbClr val="000000"/>
                </a:solidFill>
                <a:latin typeface="Calibri"/>
                <a:ea typeface="Calibri"/>
                <a:cs typeface="Calibri"/>
                <a:sym typeface="Calibri"/>
              </a:rPr>
              <a:t>Cuaderno</a:t>
            </a:r>
            <a:r>
              <a:rPr lang="es" sz="1200" b="0" i="1" u="none" strike="noStrike" cap="none" dirty="0">
                <a:solidFill>
                  <a:srgbClr val="000000"/>
                </a:solidFill>
                <a:latin typeface="Calibri"/>
                <a:ea typeface="Calibri"/>
                <a:cs typeface="Calibri"/>
                <a:sym typeface="Calibri"/>
              </a:rPr>
              <a:t> para el módulo 2 y </a:t>
            </a:r>
            <a:r>
              <a:rPr lang="es" sz="1200" b="0" i="1" u="sng" strike="noStrike" cap="none" dirty="0">
                <a:solidFill>
                  <a:srgbClr val="000000"/>
                </a:solidFill>
                <a:latin typeface="Calibri"/>
                <a:ea typeface="Calibri"/>
                <a:cs typeface="Calibri"/>
                <a:sym typeface="Calibri"/>
              </a:rPr>
              <a:t>https://www.devex.com/news/lgbt-female-aid-workers-at-risk-of-sexual-assault-report-finds-90428</a:t>
            </a:r>
            <a:r>
              <a:rPr lang="es" sz="1200" b="0" i="1" u="none" strike="noStrike" cap="none" dirty="0">
                <a:solidFill>
                  <a:srgbClr val="000000"/>
                </a:solidFill>
                <a:latin typeface="Calibri"/>
                <a:ea typeface="Calibri"/>
                <a:cs typeface="Calibri"/>
                <a:sym typeface="Calibri"/>
              </a:rPr>
              <a:t> para obtener más información sobre agresiones contra miembros LGBTIQ+ del personal de las organizaciones humanitarias.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p:txBody>
      </p:sp>
      <p:sp>
        <p:nvSpPr>
          <p:cNvPr id="1162" name="Google Shape;116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3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31: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4</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0" i="0" u="none" strike="noStrike" cap="none" dirty="0">
                <a:solidFill>
                  <a:srgbClr val="000000"/>
                </a:solidFill>
                <a:latin typeface="Calibri"/>
                <a:ea typeface="Calibri"/>
                <a:cs typeface="Calibri"/>
                <a:sym typeface="Calibri"/>
              </a:rPr>
              <a:t>El </a:t>
            </a:r>
            <a:r>
              <a:rPr lang="es" sz="1200" b="1" i="0" u="none" strike="noStrike" cap="none" dirty="0">
                <a:solidFill>
                  <a:srgbClr val="000000"/>
                </a:solidFill>
                <a:latin typeface="Calibri"/>
                <a:ea typeface="Calibri"/>
                <a:cs typeface="Calibri"/>
                <a:sym typeface="Calibri"/>
              </a:rPr>
              <a:t>daño</a:t>
            </a:r>
            <a:r>
              <a:rPr lang="es" sz="1200" b="0" i="0" u="none" strike="noStrike" cap="none" dirty="0">
                <a:solidFill>
                  <a:srgbClr val="000000"/>
                </a:solidFill>
                <a:latin typeface="Calibri"/>
                <a:ea typeface="Calibri"/>
                <a:cs typeface="Calibri"/>
                <a:sym typeface="Calibri"/>
              </a:rPr>
              <a:t> causado por las organizaciones humanitarias a las personas a las que se supone debemos asistir puede ser explícito —como la exclusión intencionada de personas vulnerables debido a sus características de diversidad— o implícito, arraigado en las estructuras de la organización y en los miembros del personal a causa de prejuicios inconscientes. </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Los sesgos en las organizaciones humanitarias nos llevan a: </a:t>
            </a:r>
            <a:endParaRPr dirty="0"/>
          </a:p>
          <a:p>
            <a:pPr marL="457200" marR="0" lvl="0" indent="-45720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Ignorar la existencia de personas con SOGIESC diversa.</a:t>
            </a:r>
            <a:endParaRPr dirty="0"/>
          </a:p>
          <a:p>
            <a:pPr marL="457200" marR="0" lvl="0" indent="-45720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Construir programas y estructuras que no las incluyen. </a:t>
            </a:r>
            <a:endParaRPr dirty="0"/>
          </a:p>
          <a:p>
            <a:pPr marL="457200" marR="0" lvl="0" indent="-45720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Diseñar políticas y prácticas estándar que no son inclusivas para las personas con SOGIESC diversa; y</a:t>
            </a:r>
            <a:endParaRPr dirty="0"/>
          </a:p>
          <a:p>
            <a:pPr marL="457200" marR="0" lvl="0" indent="-45720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No capacitar al personal para tratar a esas personas con dignidad y respeto u ofrecerles una respuesta adecuada. </a:t>
            </a:r>
            <a:endParaRPr dirty="0"/>
          </a:p>
          <a:p>
            <a:pPr marL="0" marR="0" lvl="0" indent="0" algn="l" rtl="0">
              <a:lnSpc>
                <a:spcPct val="100000"/>
              </a:lnSpc>
              <a:spcBef>
                <a:spcPts val="36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r>
              <a:rPr lang="es" sz="1200" b="0" i="1" u="none" strike="noStrike" cap="none" dirty="0">
                <a:solidFill>
                  <a:srgbClr val="000000"/>
                </a:solidFill>
                <a:latin typeface="Calibri"/>
                <a:ea typeface="Calibri"/>
                <a:cs typeface="Calibri"/>
                <a:sym typeface="Calibri"/>
              </a:rPr>
              <a:t>Ver la sección de orientación del </a:t>
            </a:r>
            <a:r>
              <a:rPr lang="es" sz="1200" b="0" i="1" u="none" strike="noStrike" cap="none" noProof="0" dirty="0">
                <a:solidFill>
                  <a:srgbClr val="000000"/>
                </a:solidFill>
                <a:latin typeface="Calibri"/>
                <a:ea typeface="Calibri"/>
                <a:cs typeface="Calibri"/>
                <a:sym typeface="Calibri"/>
              </a:rPr>
              <a:t>Cuaderno</a:t>
            </a:r>
            <a:r>
              <a:rPr lang="es" sz="1200" b="0" i="1" u="none" strike="noStrike" cap="none" dirty="0">
                <a:solidFill>
                  <a:srgbClr val="000000"/>
                </a:solidFill>
                <a:latin typeface="Calibri"/>
                <a:ea typeface="Calibri"/>
                <a:cs typeface="Calibri"/>
                <a:sym typeface="Calibri"/>
              </a:rPr>
              <a:t> para el módulo 2 y </a:t>
            </a:r>
            <a:r>
              <a:rPr lang="es" sz="1200" b="0" i="1" u="sng" strike="noStrike" cap="none" dirty="0">
                <a:solidFill>
                  <a:srgbClr val="000000"/>
                </a:solidFill>
                <a:latin typeface="Calibri"/>
                <a:ea typeface="Calibri"/>
                <a:cs typeface="Calibri"/>
                <a:sym typeface="Calibri"/>
              </a:rPr>
              <a:t>https://www.devex.com/news/lgbt-female-aid-workers-at-risk-of-sexual-assault-report-finds-90428</a:t>
            </a:r>
            <a:r>
              <a:rPr lang="es" sz="1200" b="0" i="1" u="none" strike="noStrike" cap="none" dirty="0">
                <a:solidFill>
                  <a:srgbClr val="000000"/>
                </a:solidFill>
                <a:latin typeface="Calibri"/>
                <a:ea typeface="Calibri"/>
                <a:cs typeface="Calibri"/>
                <a:sym typeface="Calibri"/>
              </a:rPr>
              <a:t> para obtener más información sobre agresiones contra miembros LGBTIQ+ del personal de las organizaciones humanitarias.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p:txBody>
      </p:sp>
      <p:sp>
        <p:nvSpPr>
          <p:cNvPr id="1179" name="Google Shape;117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3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32: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5</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quinta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Según un informe de la Organización para la Seguridad y la Cooperación en Europa, las agresiones contra personas con SOGIESC diversa tienden a ser “especialmente brutales”. ¿Por qué razones no se denuncian las agresiones?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expresen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todas ellas</a:t>
            </a: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tres razones son respuestas válidas. Crecer en un entorno en el que solo recibimos mensajes negativos acerca de nuestra orientación sexual, identidad de género o características sexuales tiene un efecto psicológico muy profundo. Puede suscitar </a:t>
            </a:r>
            <a:r>
              <a:rPr lang="es" sz="1200" b="1" i="0" u="none" strike="noStrike" cap="none" dirty="0">
                <a:solidFill>
                  <a:srgbClr val="000000"/>
                </a:solidFill>
                <a:latin typeface="Calibri"/>
                <a:ea typeface="Calibri"/>
                <a:cs typeface="Calibri"/>
                <a:sym typeface="Calibri"/>
              </a:rPr>
              <a:t>sentimientos </a:t>
            </a:r>
            <a:r>
              <a:rPr lang="es" sz="1200" b="0" i="0" u="none" strike="noStrike" cap="none" dirty="0">
                <a:solidFill>
                  <a:srgbClr val="000000"/>
                </a:solidFill>
                <a:latin typeface="Calibri"/>
                <a:ea typeface="Calibri"/>
                <a:cs typeface="Calibri"/>
                <a:sym typeface="Calibri"/>
              </a:rPr>
              <a:t>de vergüenza sobre nuestra identidad y sobre cualquier delito que se cometa en contra de nuestras persona.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Esto recibe el nombre en ocasiones de “</a:t>
            </a:r>
            <a:r>
              <a:rPr lang="es" sz="1200" b="1" i="0" u="none" strike="noStrike" cap="none" dirty="0">
                <a:solidFill>
                  <a:srgbClr val="000000"/>
                </a:solidFill>
                <a:latin typeface="Calibri"/>
                <a:ea typeface="Calibri"/>
                <a:cs typeface="Calibri"/>
                <a:sym typeface="Calibri"/>
              </a:rPr>
              <a:t>fobia </a:t>
            </a:r>
            <a:r>
              <a:rPr lang="es" sz="1200" b="0" i="0" u="none" strike="noStrike" cap="none" dirty="0">
                <a:solidFill>
                  <a:srgbClr val="000000"/>
                </a:solidFill>
                <a:latin typeface="Calibri"/>
                <a:ea typeface="Calibri"/>
                <a:cs typeface="Calibri"/>
                <a:sym typeface="Calibri"/>
              </a:rPr>
              <a:t>interiorizada” y puede tratarse de homofobia, bifobia, transfobia o intersexfobia interiorizadas. También podemos sentirnos incapaces de denunciar un delito porque las autoridades podrían acosarnos aún más o revelar nuestra SOGIESC a nuestra familia o comunidad, dando lugar a un daño mayor.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[Descripción de la imagen: silueta oscurecida de una persona migrante venezolana con la cabeza apoyada sobre las manos].</a:t>
            </a:r>
            <a:endParaRPr sz="1200" b="0" i="0" u="none" strike="noStrike" cap="none" dirty="0">
              <a:solidFill>
                <a:srgbClr val="000000"/>
              </a:solidFill>
              <a:latin typeface="Calibri"/>
              <a:ea typeface="Calibri"/>
              <a:cs typeface="Calibri"/>
              <a:sym typeface="Calibri"/>
            </a:endParaRPr>
          </a:p>
        </p:txBody>
      </p:sp>
      <p:sp>
        <p:nvSpPr>
          <p:cNvPr id="1196" name="Google Shape;119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33: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33: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6</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sexta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La persecución de las personas con SOGIESC diversa se puede producir en la intersección entre su SOGIESC y su género. Entre otras cosas, ¿por cuál de las razones siguientes es posible que se persiga a algunas personas?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todas ellas</a:t>
            </a: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agresiones contra las personas con SOGIESC diversa son una forma de violencia de género. Un </a:t>
            </a:r>
            <a:r>
              <a:rPr lang="es" sz="1200" b="1" i="0" u="none" strike="noStrike" cap="none" dirty="0">
                <a:solidFill>
                  <a:srgbClr val="000000"/>
                </a:solidFill>
                <a:latin typeface="Calibri"/>
                <a:ea typeface="Calibri"/>
                <a:cs typeface="Calibri"/>
                <a:sym typeface="Calibri"/>
              </a:rPr>
              <a:t>elemento </a:t>
            </a:r>
            <a:r>
              <a:rPr lang="es" sz="1200" b="0" i="0" u="none" strike="noStrike" cap="none" dirty="0">
                <a:solidFill>
                  <a:srgbClr val="000000"/>
                </a:solidFill>
                <a:latin typeface="Calibri"/>
                <a:ea typeface="Calibri"/>
                <a:cs typeface="Calibri"/>
                <a:sym typeface="Calibri"/>
              </a:rPr>
              <a:t>fundamental del daño que sufren las personas con SOGIESC diversa es que no cumplen las normas de género sociales ni las expectativas asociadas a los roles de género que se les han asignado. Las personas pueden ser de género disidente no solo en cuanto a su apariencia, ademanes, indumentaria y maquillaje (o falta de este), sino también en lo que se refiere a sus actividades sociales, intereses, modalidades de vida, relaciones y elección de empleo. </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personas con SOGIESC diversa corren un </a:t>
            </a:r>
            <a:r>
              <a:rPr lang="es" sz="1200" b="1" i="0" u="none" strike="noStrike" cap="none" dirty="0">
                <a:solidFill>
                  <a:srgbClr val="000000"/>
                </a:solidFill>
                <a:latin typeface="Calibri"/>
                <a:ea typeface="Calibri"/>
                <a:cs typeface="Calibri"/>
                <a:sym typeface="Calibri"/>
              </a:rPr>
              <a:t>riesgo grave </a:t>
            </a:r>
            <a:r>
              <a:rPr lang="es" sz="1200" b="0" i="0" u="none" strike="noStrike" cap="none" dirty="0">
                <a:solidFill>
                  <a:srgbClr val="000000"/>
                </a:solidFill>
                <a:latin typeface="Calibri"/>
                <a:ea typeface="Calibri"/>
                <a:cs typeface="Calibri"/>
                <a:sym typeface="Calibri"/>
              </a:rPr>
              <a:t>de ser objeto de violencia de género, que se puede producir cuando se percibe que no cumplen las normas. La violencia de género incluye el acoso, la discriminación, los abusos y las agresiones.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p:txBody>
      </p:sp>
      <p:sp>
        <p:nvSpPr>
          <p:cNvPr id="1208" name="Google Shape;120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34: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7</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séptima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¿En qué país es legal cambiar el marcador de género en los documentos oficiales sin necesidad de satisfacer requisitos prohibitivos desde 2020?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a) Pakistán</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el Pakistán es </a:t>
            </a:r>
            <a:r>
              <a:rPr lang="es" sz="1200" b="1" i="0" u="none" strike="noStrike" cap="none" dirty="0">
                <a:solidFill>
                  <a:srgbClr val="000000"/>
                </a:solidFill>
                <a:latin typeface="Calibri"/>
                <a:ea typeface="Calibri"/>
                <a:cs typeface="Calibri"/>
                <a:sym typeface="Calibri"/>
              </a:rPr>
              <a:t>legal </a:t>
            </a:r>
            <a:r>
              <a:rPr lang="es" sz="1200" b="0" i="0" u="none" strike="noStrike" cap="none" dirty="0">
                <a:solidFill>
                  <a:srgbClr val="000000"/>
                </a:solidFill>
                <a:latin typeface="Calibri"/>
                <a:ea typeface="Calibri"/>
                <a:cs typeface="Calibri"/>
                <a:sym typeface="Calibri"/>
              </a:rPr>
              <a:t>cambiar el marcador de género en los documentos oficiales sin necesidad de satisfacer requisitos prohibitivos desde 2020. El Pakistán también es uno de los pocos países que ofrece la opción de elegir un tercer género en sus pasaportes. En Botswana, cambiar el marcador de género es técnicamente legal, pero la práctica es sumamente difícil. A partir de mayo de 2020, ya no es legal cambiar el marcador de género en Hungría.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Información adicional: </a:t>
            </a:r>
            <a:r>
              <a:rPr lang="es" sz="1200" b="0" i="1" u="none" strike="noStrike" cap="none" dirty="0">
                <a:solidFill>
                  <a:srgbClr val="000000"/>
                </a:solidFill>
                <a:latin typeface="Calibri"/>
                <a:ea typeface="Calibri"/>
                <a:cs typeface="Calibri"/>
                <a:sym typeface="Calibri"/>
              </a:rPr>
              <a:t>Según el Informe de Mapeo Legal Trans de ILGA World de 2019 (https://ilga.org/downloads/ILGA_Mundo_Informe_de_Mapeo_Legal_Trans_2019_ES.pdf), en Pakistán “se aprobó el Proyecto de Ley sobre los Derechos de las Personas Trans que estaba en revisión en 2017 y que permite ostensiblemente cambiar el indicador de género sin requisitos prohibitivos, en función de la Ley de 2018 sobre (Protección de los Derechos de) las Personas Trans. La sociedad civil informa de que las personas trans masculinas y quienes tienen una expresión de género no convencional tienen dificultades para acceder al cambio de indicador de género a través de un proceso de autodeterminación. Sin embargo, los avances logrados por la Ley son innegables”. La opción de un tercer género en los pasaportes de Pakistán es una “X”.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El Informe de Mapeo Legal Trans de ILGA World de 2019 señala que, en teoría, en Botswana es posible cambiar el propio marcador de género, pero los requisitos son prohibitivos. Como se relata en el informe: “En 2017, en dos casos separados ante el Tribunal Superior de Botsuana, un hombre trans y una mujer trans cuestionaron con éxito la negativa del Funcionarie del Registro Nacional de cambiar el indicador de género en sus documentos de identidad. Ambos solicitantes se basaron en la Ley Nacional de Registros, la cual brinda el marco para que le Funcionarie pueda cambiar los datos particulares de una persona inscripta y emitirle a esa persona un nuevo documento de identidad si hubiere habido un cambio sustancial en sus circunstancias. Estos casos han sentado un precedente para otras personas trans que desean cambiar el indicador de género en sus documentos de identidad. Luego de los fallos del Tribunal, por lo menos 10 personas trans pudieron cambiar su indicador de género legal sin tener que presentarse ante el Tribunal. Sin embargo, en la actualidad no existe ninguna política gubernamental específica sobre el reconocimiento legal de género”.</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En Hungría, de acuerdo con el informe de ILGA World: “En mayo de 2020, el parlamento de Hungría aprobó una ley que incluía un artículo que enmendaba la categoría ‘sexo’ en los documentos del registro civil. En lugar de ‘sexo’, estos documentos ahora tendrán el marcador ‘sexo asignado al nacer’, lo cual ha tornado imposible el cambio de indicador de género y, por ende, cortó al acceso al reconocimiento legal de género en Hungría. Todavía quedan por verse cuáles son las impugnaciones judiciales que suscitará esta decisión, pero en vista de que incumple con la Convención Europea de Derechos Humanos (Goodwin &amp; I v United Kingdom, 2002), muy probablemente se impugnará”. Antes de este cambio legislativo, era posible cambiar el marcador de género si la persona era soltera y contaba con el respaldo de un psiquiatra y un ginecólogo.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[Descripción de la imagen: nacional del Pakistán con un pañuelo rosa con flores naranja y violeta bordadas muestra una página de su pasaporte donde figura una “X” en el apartado “Sexo”].</a:t>
            </a:r>
            <a:endParaRPr dirty="0"/>
          </a:p>
        </p:txBody>
      </p:sp>
      <p:sp>
        <p:nvSpPr>
          <p:cNvPr id="1233" name="Google Shape;123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3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35: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8</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octava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¿En cuál de las siguientes situaciones puede el personal de las Naciones Unidas y las organizaciones no gubernamentales encontrarse con personas con SOGIESC diversa?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todas ellas</a:t>
            </a:r>
            <a:r>
              <a:rPr lang="es" sz="1200" b="0" i="0" u="none" strike="noStrike" cap="none" dirty="0">
                <a:solidFill>
                  <a:srgbClr val="000000"/>
                </a:solidFill>
                <a:latin typeface="Calibri"/>
                <a:ea typeface="Calibri"/>
                <a:cs typeface="Calibri"/>
                <a:sym typeface="Calibri"/>
              </a:rPr>
              <a:t>.</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Hay personas con SOGIESC diversa </a:t>
            </a:r>
            <a:r>
              <a:rPr lang="es" sz="1200" b="1" i="0" u="none" strike="noStrike" cap="none" dirty="0">
                <a:solidFill>
                  <a:srgbClr val="000000"/>
                </a:solidFill>
                <a:latin typeface="Calibri"/>
                <a:ea typeface="Calibri"/>
                <a:cs typeface="Calibri"/>
                <a:sym typeface="Calibri"/>
              </a:rPr>
              <a:t>en todas partes</a:t>
            </a:r>
            <a:r>
              <a:rPr lang="es" sz="1200" b="0" i="0" u="none" strike="noStrike" cap="none" dirty="0">
                <a:solidFill>
                  <a:srgbClr val="000000"/>
                </a:solidFill>
                <a:latin typeface="Calibri"/>
                <a:ea typeface="Calibri"/>
                <a:cs typeface="Calibri"/>
                <a:sym typeface="Calibri"/>
              </a:rPr>
              <a:t> y participando en todos los proyectos que emprendemos. Como ya hemos comentado, es posible que no se den cuenta de que están asistiendo a personas con SOGIESC diversa porque dan por supuesto que tendrán un aspecto particular o actuarán de una forma determinada. Debemos abordar todo nuestro trabajo pensando en las personas con SOGIESC diversa, al igual que integramos el género, la edad y la discapacidad.</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b="0" i="1" dirty="0">
                <a:solidFill>
                  <a:schemeClr val="dk1"/>
                </a:solidFill>
                <a:latin typeface="Calibri"/>
                <a:ea typeface="Calibri"/>
                <a:cs typeface="Calibri"/>
                <a:sym typeface="Calibri"/>
              </a:rPr>
              <a:t>[Descripción de la imagen: miembro del personal de la OIM sobre el terreno habla con dos migrantes al tiempo que sostiene unos documentos].</a:t>
            </a:r>
            <a:endParaRPr sz="1200" b="0" i="1" u="none" strike="noStrike" cap="none" dirty="0">
              <a:solidFill>
                <a:srgbClr val="000000"/>
              </a:solidFill>
              <a:latin typeface="Calibri"/>
              <a:ea typeface="Calibri"/>
              <a:cs typeface="Calibri"/>
              <a:sym typeface="Calibri"/>
            </a:endParaRPr>
          </a:p>
        </p:txBody>
      </p:sp>
      <p:sp>
        <p:nvSpPr>
          <p:cNvPr id="1244" name="Google Shape;124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36: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36: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i="0" u="sng" dirty="0"/>
              <a:t>Test sobre el panorama mundial, pregunta 9</a:t>
            </a:r>
            <a:endParaRPr dirty="0"/>
          </a:p>
          <a:p>
            <a:pPr marL="0" lvl="0" indent="0" algn="l" rtl="0">
              <a:lnSpc>
                <a:spcPct val="100000"/>
              </a:lnSpc>
              <a:spcBef>
                <a:spcPts val="0"/>
              </a:spcBef>
              <a:spcAft>
                <a:spcPts val="0"/>
              </a:spcAft>
              <a:buClr>
                <a:schemeClr val="dk1"/>
              </a:buClr>
              <a:buSzPts val="1200"/>
              <a:buNone/>
            </a:pPr>
            <a:endParaRPr sz="1200" b="1" i="1" dirty="0"/>
          </a:p>
          <a:p>
            <a:pPr marL="0" lvl="0" indent="0" algn="l" rtl="0">
              <a:lnSpc>
                <a:spcPct val="100000"/>
              </a:lnSpc>
              <a:spcBef>
                <a:spcPts val="0"/>
              </a:spcBef>
              <a:spcAft>
                <a:spcPts val="0"/>
              </a:spcAft>
              <a:buClr>
                <a:schemeClr val="dk1"/>
              </a:buClr>
              <a:buSzPts val="1200"/>
              <a:buNone/>
            </a:pPr>
            <a:r>
              <a:rPr lang="es" sz="1200" b="0" i="0" dirty="0"/>
              <a:t>La novena </a:t>
            </a:r>
            <a:r>
              <a:rPr lang="es" sz="1200" b="1" i="0" dirty="0"/>
              <a:t>pregunta</a:t>
            </a:r>
            <a:r>
              <a:rPr lang="es" sz="1200" b="0" i="0" dirty="0"/>
              <a:t> es: </a:t>
            </a:r>
            <a:r>
              <a:rPr lang="es" sz="1200" b="0" dirty="0">
                <a:solidFill>
                  <a:schemeClr val="dk1"/>
                </a:solidFill>
                <a:latin typeface="Calibri"/>
                <a:ea typeface="Calibri"/>
                <a:cs typeface="Calibri"/>
                <a:sym typeface="Calibri"/>
              </a:rPr>
              <a:t>¿Las personas con</a:t>
            </a:r>
            <a:r>
              <a:rPr lang="es" sz="1200" b="0" i="1" dirty="0">
                <a:solidFill>
                  <a:schemeClr val="dk1"/>
                </a:solidFill>
                <a:latin typeface="Calibri"/>
                <a:ea typeface="Calibri"/>
                <a:cs typeface="Calibri"/>
                <a:sym typeface="Calibri"/>
              </a:rPr>
              <a:t> SOGIESC diversa…? </a:t>
            </a:r>
            <a:r>
              <a:rPr lang="es" sz="1200" b="0" i="0" dirty="0">
                <a:solidFill>
                  <a:schemeClr val="dk1"/>
                </a:solidFill>
                <a:latin typeface="Calibri"/>
                <a:ea typeface="Calibri"/>
                <a:cs typeface="Calibri"/>
                <a:sym typeface="Calibri"/>
              </a:rPr>
              <a:t>¿Qué respuestas han elegido? </a:t>
            </a:r>
            <a:endParaRPr dirty="0"/>
          </a:p>
          <a:p>
            <a:pPr marL="0" lvl="0" indent="0" algn="l" rtl="0">
              <a:lnSpc>
                <a:spcPct val="100000"/>
              </a:lnSpc>
              <a:spcBef>
                <a:spcPts val="0"/>
              </a:spcBef>
              <a:spcAft>
                <a:spcPts val="0"/>
              </a:spcAft>
              <a:buClr>
                <a:schemeClr val="dk1"/>
              </a:buClr>
              <a:buSzPts val="12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b="0" i="1" dirty="0">
                <a:solidFill>
                  <a:schemeClr val="dk1"/>
                </a:solidFill>
                <a:latin typeface="Calibri"/>
                <a:ea typeface="Calibri"/>
                <a:cs typeface="Calibri"/>
                <a:sym typeface="Calibri"/>
              </a:rPr>
              <a:t>Haga una pausa para que las personas participantes compartan sus respuestas. </a:t>
            </a:r>
            <a:endParaRPr dirty="0"/>
          </a:p>
          <a:p>
            <a:pPr marL="0" lvl="0" indent="0" algn="l" rtl="0">
              <a:lnSpc>
                <a:spcPct val="100000"/>
              </a:lnSpc>
              <a:spcBef>
                <a:spcPts val="0"/>
              </a:spcBef>
              <a:spcAft>
                <a:spcPts val="0"/>
              </a:spcAft>
              <a:buClr>
                <a:schemeClr val="dk1"/>
              </a:buClr>
              <a:buSzPts val="1200"/>
              <a:buNone/>
            </a:pPr>
            <a:endParaRPr sz="1200" b="0" i="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b="0" i="0" dirty="0">
                <a:solidFill>
                  <a:schemeClr val="dk1"/>
                </a:solidFill>
                <a:latin typeface="Calibri"/>
                <a:ea typeface="Calibri"/>
                <a:cs typeface="Calibri"/>
                <a:sym typeface="Calibri"/>
              </a:rPr>
              <a:t>Las </a:t>
            </a:r>
            <a:r>
              <a:rPr lang="es" sz="1200" b="1" i="0" dirty="0">
                <a:solidFill>
                  <a:schemeClr val="dk1"/>
                </a:solidFill>
                <a:latin typeface="Calibri"/>
                <a:ea typeface="Calibri"/>
                <a:cs typeface="Calibri"/>
                <a:sym typeface="Calibri"/>
              </a:rPr>
              <a:t>respuestas</a:t>
            </a:r>
            <a:r>
              <a:rPr lang="es" sz="1200" b="0" i="0" dirty="0">
                <a:solidFill>
                  <a:schemeClr val="dk1"/>
                </a:solidFill>
                <a:latin typeface="Calibri"/>
                <a:ea typeface="Calibri"/>
                <a:cs typeface="Calibri"/>
                <a:sym typeface="Calibri"/>
              </a:rPr>
              <a:t> son: </a:t>
            </a:r>
            <a:endParaRPr dirty="0"/>
          </a:p>
          <a:p>
            <a:pPr marL="0" lvl="0" indent="0" algn="l" rtl="0">
              <a:lnSpc>
                <a:spcPct val="100000"/>
              </a:lnSpc>
              <a:spcBef>
                <a:spcPts val="0"/>
              </a:spcBef>
              <a:spcAft>
                <a:spcPts val="0"/>
              </a:spcAft>
              <a:buClr>
                <a:schemeClr val="dk1"/>
              </a:buClr>
              <a:buSzPts val="1200"/>
              <a:buNone/>
            </a:pPr>
            <a:r>
              <a:rPr lang="es" sz="1200" b="0" i="0" u="sng" dirty="0">
                <a:solidFill>
                  <a:schemeClr val="dk1"/>
                </a:solidFill>
                <a:latin typeface="Calibri"/>
                <a:ea typeface="Calibri"/>
                <a:cs typeface="Calibri"/>
                <a:sym typeface="Calibri"/>
              </a:rPr>
              <a:t>b) </a:t>
            </a:r>
            <a:r>
              <a:rPr lang="es" sz="1200" u="sng" dirty="0">
                <a:solidFill>
                  <a:schemeClr val="dk1"/>
                </a:solidFill>
                <a:latin typeface="Calibri"/>
                <a:ea typeface="Calibri"/>
                <a:cs typeface="Calibri"/>
                <a:sym typeface="Calibri"/>
              </a:rPr>
              <a:t>pueden desconfiar de las autoridades al ser blanco de la policía o el Gobierno o de las organizaciones que prestan asistencia; </a:t>
            </a:r>
            <a:endParaRPr dirty="0"/>
          </a:p>
          <a:p>
            <a:pPr marL="0" lvl="0" indent="0" algn="l" rtl="0">
              <a:lnSpc>
                <a:spcPct val="100000"/>
              </a:lnSpc>
              <a:spcBef>
                <a:spcPts val="0"/>
              </a:spcBef>
              <a:spcAft>
                <a:spcPts val="0"/>
              </a:spcAft>
              <a:buClr>
                <a:schemeClr val="dk1"/>
              </a:buClr>
              <a:buSzPts val="1200"/>
              <a:buNone/>
            </a:pPr>
            <a:r>
              <a:rPr lang="es" sz="1200" u="sng" dirty="0">
                <a:solidFill>
                  <a:schemeClr val="dk1"/>
                </a:solidFill>
                <a:latin typeface="Calibri"/>
                <a:ea typeface="Calibri"/>
                <a:cs typeface="Calibri"/>
                <a:sym typeface="Calibri"/>
              </a:rPr>
              <a:t>c) pueden ser objeto de abusos o del rechazo de sus familias y padecer tasas elevadas de agresiones físicas y sexuales; </a:t>
            </a:r>
            <a:endParaRPr dirty="0"/>
          </a:p>
          <a:p>
            <a:pPr marL="0" lvl="0" indent="0" algn="l" rtl="0">
              <a:lnSpc>
                <a:spcPct val="100000"/>
              </a:lnSpc>
              <a:spcBef>
                <a:spcPts val="0"/>
              </a:spcBef>
              <a:spcAft>
                <a:spcPts val="0"/>
              </a:spcAft>
              <a:buClr>
                <a:schemeClr val="dk1"/>
              </a:buClr>
              <a:buSzPts val="1200"/>
              <a:buNone/>
            </a:pPr>
            <a:r>
              <a:rPr lang="es" sz="1200" u="sng" dirty="0">
                <a:solidFill>
                  <a:schemeClr val="dk1"/>
                </a:solidFill>
                <a:latin typeface="Calibri"/>
                <a:ea typeface="Calibri"/>
                <a:cs typeface="Calibri"/>
                <a:sym typeface="Calibri"/>
              </a:rPr>
              <a:t>d) pueden verse aisladas de sus familias, comunidades culturales y comunidades de acogida; y </a:t>
            </a:r>
            <a:endParaRPr dirty="0"/>
          </a:p>
          <a:p>
            <a:pPr marL="0" lvl="0" indent="0" algn="l" rtl="0">
              <a:lnSpc>
                <a:spcPct val="100000"/>
              </a:lnSpc>
              <a:spcBef>
                <a:spcPts val="0"/>
              </a:spcBef>
              <a:spcAft>
                <a:spcPts val="0"/>
              </a:spcAft>
              <a:buClr>
                <a:schemeClr val="dk1"/>
              </a:buClr>
              <a:buSzPts val="1200"/>
              <a:buNone/>
            </a:pPr>
            <a:r>
              <a:rPr lang="es" sz="1200" u="sng" dirty="0">
                <a:solidFill>
                  <a:schemeClr val="dk1"/>
                </a:solidFill>
                <a:latin typeface="Calibri"/>
                <a:ea typeface="Calibri"/>
                <a:cs typeface="Calibri"/>
                <a:sym typeface="Calibri"/>
              </a:rPr>
              <a:t>e) pueden creer que dar a conocer su SOGIESC diversa podría impedirles el acceso a la ayuda.</a:t>
            </a:r>
            <a:endParaRPr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Suele ser </a:t>
            </a:r>
            <a:r>
              <a:rPr lang="es" sz="1200" b="1" dirty="0"/>
              <a:t>difícil</a:t>
            </a:r>
            <a:r>
              <a:rPr lang="es" sz="1200" dirty="0"/>
              <a:t> para las personas con SOGIESC diversa vivir abiertamente en sus países de asilo, migración o reasentamiento, con frecuencia porque aún siguen conectadas a sus comunidades culturales o familias y necesitan su apoyo. También pueden sentirse inseguras al mostrarse abiertamente en un país a causa de las actitudes sociales o por ser personas foráneas.</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En la mayoría de los contextos, tanto nosotros y nosotras como nuestros socios </a:t>
            </a:r>
            <a:r>
              <a:rPr lang="es" sz="1200" b="1" dirty="0"/>
              <a:t>no facilitamos</a:t>
            </a:r>
            <a:r>
              <a:rPr lang="es" sz="1200" dirty="0"/>
              <a:t> recursos especiales a personas con SOGIESC diversa. Esto se debe en parte a que carecemos de ellos en muchos lugares, y en parte a que solo podemos facilitar recursos a las personas que nos comuniquen su SOGIESC diversa. Esto significa que la gran mayoría de las personas con SOGIESC diversa que no nos comunique su condición con nosotros no tendrá acceso a dichos recursos. </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a:t>
            </a:r>
            <a:endParaRPr dirty="0"/>
          </a:p>
          <a:p>
            <a:pPr marL="0" lvl="0" indent="0" algn="l" rtl="0">
              <a:lnSpc>
                <a:spcPct val="100000"/>
              </a:lnSpc>
              <a:spcBef>
                <a:spcPts val="0"/>
              </a:spcBef>
              <a:spcAft>
                <a:spcPts val="0"/>
              </a:spcAft>
              <a:buClr>
                <a:schemeClr val="dk1"/>
              </a:buClr>
              <a:buSzPts val="1200"/>
              <a:buNone/>
            </a:pPr>
            <a:endParaRPr sz="1200" i="1" dirty="0"/>
          </a:p>
          <a:p>
            <a:pPr marL="0" lvl="0" indent="0" algn="l" rtl="0">
              <a:lnSpc>
                <a:spcPct val="100000"/>
              </a:lnSpc>
              <a:spcBef>
                <a:spcPts val="0"/>
              </a:spcBef>
              <a:spcAft>
                <a:spcPts val="0"/>
              </a:spcAft>
              <a:buClr>
                <a:schemeClr val="dk1"/>
              </a:buClr>
              <a:buSzPts val="1200"/>
              <a:buNone/>
            </a:pPr>
            <a:r>
              <a:rPr lang="es" sz="1200" b="1" i="1" dirty="0"/>
              <a:t>Duración: </a:t>
            </a:r>
            <a:r>
              <a:rPr lang="es" sz="1200" b="0" i="1" dirty="0"/>
              <a:t>2</a:t>
            </a:r>
            <a:r>
              <a:rPr lang="es" sz="1200" i="1" dirty="0"/>
              <a:t> minutos. </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b="0" i="1" dirty="0">
                <a:solidFill>
                  <a:schemeClr val="dk1"/>
                </a:solidFill>
                <a:latin typeface="Calibri"/>
                <a:ea typeface="Calibri"/>
                <a:cs typeface="Calibri"/>
                <a:sym typeface="Calibri"/>
              </a:rPr>
              <a:t>[Descripción de la imagen: primer plano del uniforme y el equipo de protección de un agente armado de las fuerzas del orden].</a:t>
            </a:r>
            <a:endParaRPr dirty="0"/>
          </a:p>
          <a:p>
            <a:pPr marL="0" lvl="0" indent="0" algn="l" rtl="0">
              <a:lnSpc>
                <a:spcPct val="100000"/>
              </a:lnSpc>
              <a:spcBef>
                <a:spcPts val="0"/>
              </a:spcBef>
              <a:spcAft>
                <a:spcPts val="0"/>
              </a:spcAft>
              <a:buClr>
                <a:schemeClr val="dk1"/>
              </a:buClr>
              <a:buSzPts val="1200"/>
              <a:buNone/>
            </a:pPr>
            <a:endParaRPr sz="1200" i="1" dirty="0"/>
          </a:p>
        </p:txBody>
      </p:sp>
      <p:sp>
        <p:nvSpPr>
          <p:cNvPr id="1255" name="Google Shape;125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3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37: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Test sobre el panorama mundial, pregunta 10</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décima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 es: </a:t>
            </a:r>
            <a:r>
              <a:rPr lang="es" sz="1200" b="0" i="1" u="none" strike="noStrike" cap="none" dirty="0">
                <a:solidFill>
                  <a:srgbClr val="000000"/>
                </a:solidFill>
                <a:latin typeface="Calibri"/>
                <a:ea typeface="Calibri"/>
                <a:cs typeface="Calibri"/>
                <a:sym typeface="Calibri"/>
              </a:rPr>
              <a:t>¿Cuál es la postura de las Naciones Unidas en relación con los derechos de las personas con SOGIESC diversa? </a:t>
            </a:r>
            <a:r>
              <a:rPr lang="es" sz="1200" b="0" i="0" u="none" strike="noStrike" cap="none" dirty="0">
                <a:solidFill>
                  <a:srgbClr val="000000"/>
                </a:solidFill>
                <a:latin typeface="Calibri"/>
                <a:ea typeface="Calibri"/>
                <a:cs typeface="Calibri"/>
                <a:sym typeface="Calibri"/>
              </a:rPr>
              <a:t>¿Cuál fue su respuesta?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Haga una pausa para que las personas participantes compartan sus respuestas.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a:t>
            </a:r>
            <a:r>
              <a:rPr lang="es" sz="1200" b="1" i="0" u="none" strike="noStrike" cap="none" dirty="0">
                <a:solidFill>
                  <a:srgbClr val="000000"/>
                </a:solidFill>
                <a:latin typeface="Calibri"/>
                <a:ea typeface="Calibri"/>
                <a:cs typeface="Calibri"/>
                <a:sym typeface="Calibri"/>
              </a:rPr>
              <a:t>respuesta</a:t>
            </a:r>
            <a:r>
              <a:rPr lang="es" sz="1200" b="0" i="0" u="none" strike="noStrike" cap="none" dirty="0">
                <a:solidFill>
                  <a:srgbClr val="000000"/>
                </a:solidFill>
                <a:latin typeface="Calibri"/>
                <a:ea typeface="Calibri"/>
                <a:cs typeface="Calibri"/>
                <a:sym typeface="Calibri"/>
              </a:rPr>
              <a:t> es </a:t>
            </a:r>
            <a:r>
              <a:rPr lang="es" sz="1200" b="0" i="0" u="sng" strike="noStrike" cap="none" dirty="0">
                <a:solidFill>
                  <a:srgbClr val="000000"/>
                </a:solidFill>
                <a:latin typeface="Calibri"/>
                <a:ea typeface="Calibri"/>
                <a:cs typeface="Calibri"/>
                <a:sym typeface="Calibri"/>
              </a:rPr>
              <a:t>b) Las personas con SOGIESC diversa tienen los mismos derechos humanos que el resto de las personas. Los Estados con leyes o prácticas discriminatorias deben introducir reformas adecuadas para proteger íntegramente a toda su ciudadanía</a:t>
            </a: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posición de las Naciones Unidas es que las personas con SOGIESC diversa tienen derecho a las</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mismas protecciones de los derechos humanos que el resto de las personas, sin distinción de orientación sexual, identidad de género, expresión de género o características sexuales. Estos derechos están consagrados en los instrumentos jurídicos internacionales de derechos humanos. </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Naciones Unidas creen que los Estados deben proteger a</a:t>
            </a:r>
            <a:r>
              <a:rPr lang="es" sz="1200" b="1" i="0" u="none" strike="noStrike" cap="none" dirty="0">
                <a:solidFill>
                  <a:srgbClr val="000000"/>
                </a:solidFill>
                <a:latin typeface="Calibri"/>
                <a:ea typeface="Calibri"/>
                <a:cs typeface="Calibri"/>
                <a:sym typeface="Calibri"/>
              </a:rPr>
              <a:t> todas las personas</a:t>
            </a:r>
            <a:r>
              <a:rPr lang="es" sz="1200" b="0" i="0" u="none" strike="noStrike" cap="none" dirty="0">
                <a:solidFill>
                  <a:srgbClr val="000000"/>
                </a:solidFill>
                <a:latin typeface="Calibri"/>
                <a:ea typeface="Calibri"/>
                <a:cs typeface="Calibri"/>
                <a:sym typeface="Calibri"/>
              </a:rPr>
              <a:t> contra las violaciones de los derechos humanos, independientemente de su SOGIESC; derogar sus leyes discriminatorias en contra de la ciudadanía con SOGIESC diversa; y ofrecer protección frente al daño y la discriminación a manos de agentes no estatales. No es necesario un instrumento jurídico especial para reforzar los derechos existentes.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dirty="0"/>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b="0" i="1" dirty="0">
                <a:solidFill>
                  <a:schemeClr val="dk1"/>
                </a:solidFill>
                <a:latin typeface="Calibri"/>
                <a:ea typeface="Calibri"/>
                <a:cs typeface="Calibri"/>
                <a:sym typeface="Calibri"/>
              </a:rPr>
              <a:t>[Descripción de la imagen: fotografía del ex Secretario General de las Naciones Unidas Ban Ki-moon].</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1266" name="Google Shape;126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3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38: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Presentación/debate: la historia de los derechos en XXXXX</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200"/>
              <a:buNone/>
            </a:pPr>
            <a:r>
              <a:rPr lang="es" sz="1200" i="1" dirty="0">
                <a:solidFill>
                  <a:schemeClr val="dk1"/>
                </a:solidFill>
                <a:latin typeface="Calibri"/>
                <a:ea typeface="Calibri"/>
                <a:cs typeface="Calibri"/>
                <a:sym typeface="Calibri"/>
              </a:rPr>
              <a:t>Utilice esta diapositiva para insertar información sobre la historia de los derechos LGBTIQ+ en la localidad, el país o la región en que esté impartiendo la capacitación. Puede aprovechar esta diapositiva para hacer una presentación, un debate o un ejercicio.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Esta diapositiva es opcional y su inclusión dependerá del lugar en que lleve a cabo la capacitación.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por determinar.</a:t>
            </a:r>
            <a:endParaRPr b="0" dirty="0"/>
          </a:p>
        </p:txBody>
      </p:sp>
      <p:sp>
        <p:nvSpPr>
          <p:cNvPr id="1277" name="Google Shape;1277;p38: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3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5" name="Google Shape;1285;p39:notes"/>
          <p:cNvSpPr txBox="1">
            <a:spLocks noGrp="1"/>
          </p:cNvSpPr>
          <p:nvPr>
            <p:ph type="body" idx="1"/>
          </p:nvPr>
        </p:nvSpPr>
        <p:spPr>
          <a:xfrm>
            <a:off x="685800" y="4035971"/>
            <a:ext cx="5486400" cy="44334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Ejercicio: Realizar un análisis local</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Con el test hemos obtenido gran cantidad de </a:t>
            </a:r>
            <a:r>
              <a:rPr lang="es" sz="1200" b="1" i="0" u="none" strike="noStrike" cap="none" dirty="0">
                <a:solidFill>
                  <a:srgbClr val="000000"/>
                </a:solidFill>
                <a:latin typeface="Calibri"/>
                <a:ea typeface="Calibri"/>
                <a:cs typeface="Calibri"/>
                <a:sym typeface="Calibri"/>
              </a:rPr>
              <a:t>información general </a:t>
            </a:r>
            <a:r>
              <a:rPr lang="es" sz="1200" b="0" i="0" u="none" strike="noStrike" cap="none" dirty="0">
                <a:solidFill>
                  <a:srgbClr val="000000"/>
                </a:solidFill>
                <a:latin typeface="Calibri"/>
                <a:ea typeface="Calibri"/>
                <a:cs typeface="Calibri"/>
                <a:sym typeface="Calibri"/>
              </a:rPr>
              <a:t>sobre la situación de las personas con SOGIESC diversa en todo el mundo. Pero la realidad es que la mayoría de quienes aquí estamos trabajamos en el plano local. Dediquen unos momentos a leer el estudio de caso que aparece en la pantalla (situado en la página 45 de su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En la </a:t>
            </a:r>
            <a:r>
              <a:rPr lang="es" sz="1200" b="1" i="1" u="none" strike="noStrike" cap="none" dirty="0">
                <a:solidFill>
                  <a:srgbClr val="000000"/>
                </a:solidFill>
                <a:latin typeface="Calibri"/>
                <a:ea typeface="Calibri"/>
                <a:cs typeface="Calibri"/>
                <a:sym typeface="Calibri"/>
              </a:rPr>
              <a:t>página 108 </a:t>
            </a:r>
            <a:r>
              <a:rPr lang="es" sz="1200" b="0" i="1" u="none" strike="noStrike" cap="none" dirty="0">
                <a:solidFill>
                  <a:srgbClr val="000000"/>
                </a:solidFill>
                <a:latin typeface="Calibri"/>
                <a:ea typeface="Calibri"/>
                <a:cs typeface="Calibri"/>
                <a:sym typeface="Calibri"/>
              </a:rPr>
              <a:t>de la Guía de facilitación encontrará más información sobre este ejercicio, junto con ideas alternativas para la facilitación.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10 minutos para realizar un análisis local.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1286" name="Google Shape;1286;p39: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39</a:t>
            </a:fld>
            <a:endParaRPr sz="120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notes"/>
          <p:cNvSpPr txBox="1">
            <a:spLocks noGrp="1"/>
          </p:cNvSpPr>
          <p:nvPr>
            <p:ph type="body" idx="1"/>
          </p:nvPr>
        </p:nvSpPr>
        <p:spPr>
          <a:xfrm>
            <a:off x="685800" y="4035972"/>
            <a:ext cx="5486400" cy="427490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i="0" u="sng" strike="noStrike" cap="none" dirty="0">
                <a:solidFill>
                  <a:schemeClr val="dk1"/>
                </a:solidFill>
                <a:latin typeface="Calibri"/>
                <a:ea typeface="Calibri"/>
                <a:cs typeface="Calibri"/>
                <a:sym typeface="Calibri"/>
              </a:rPr>
              <a:t>Objetivos de la capacitación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b="0" i="0" u="none" strike="noStrike" cap="none" dirty="0">
                <a:solidFill>
                  <a:schemeClr val="dk1"/>
                </a:solidFill>
                <a:latin typeface="Calibri"/>
                <a:ea typeface="Calibri"/>
                <a:cs typeface="Calibri"/>
                <a:sym typeface="Calibri"/>
              </a:rPr>
              <a:t>Ahora me gustaría revisar nuestros </a:t>
            </a:r>
            <a:r>
              <a:rPr lang="es" sz="1200" b="1" i="0" u="none" strike="noStrike" cap="none" dirty="0">
                <a:solidFill>
                  <a:schemeClr val="dk1"/>
                </a:solidFill>
                <a:latin typeface="Calibri"/>
                <a:ea typeface="Calibri"/>
                <a:cs typeface="Calibri"/>
                <a:sym typeface="Calibri"/>
              </a:rPr>
              <a:t>objetivos</a:t>
            </a:r>
            <a:r>
              <a:rPr lang="es" sz="1200" b="0" i="0" u="none" strike="noStrike" cap="none" dirty="0">
                <a:solidFill>
                  <a:schemeClr val="dk1"/>
                </a:solidFill>
                <a:latin typeface="Calibri"/>
                <a:ea typeface="Calibri"/>
                <a:cs typeface="Calibri"/>
                <a:sym typeface="Calibri"/>
              </a:rPr>
              <a:t> de aprendizaje. Al terminar esta capacitación, podrán:</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chemeClr val="dk1"/>
              </a:solidFill>
              <a:latin typeface="Calibri"/>
              <a:ea typeface="Calibri"/>
              <a:cs typeface="Calibri"/>
              <a:sym typeface="Calibri"/>
            </a:endParaRPr>
          </a:p>
          <a:p>
            <a:pPr marL="287338" lvl="2" indent="-171450" algn="l" rtl="0">
              <a:spcBef>
                <a:spcPts val="0"/>
              </a:spcBef>
              <a:spcAft>
                <a:spcPts val="0"/>
              </a:spcAft>
              <a:buClr>
                <a:schemeClr val="dk1"/>
              </a:buClr>
              <a:buSzPts val="1200"/>
              <a:buChar char="•"/>
            </a:pPr>
            <a:r>
              <a:rPr lang="es" b="0" i="0" u="none" strike="noStrike" cap="none" dirty="0">
                <a:solidFill>
                  <a:schemeClr val="dk1"/>
                </a:solidFill>
                <a:latin typeface="Calibri"/>
                <a:ea typeface="Calibri"/>
                <a:cs typeface="Calibri"/>
                <a:sym typeface="Calibri"/>
              </a:rPr>
              <a:t>Describir en qué consiste la </a:t>
            </a:r>
            <a:r>
              <a:rPr lang="es" b="1" i="0" u="none" strike="noStrike" cap="none" dirty="0">
                <a:solidFill>
                  <a:schemeClr val="dk1"/>
                </a:solidFill>
                <a:latin typeface="Calibri"/>
                <a:ea typeface="Calibri"/>
                <a:cs typeface="Calibri"/>
                <a:sym typeface="Calibri"/>
              </a:rPr>
              <a:t>terminología</a:t>
            </a:r>
            <a:r>
              <a:rPr lang="es" b="0" i="0" u="none" strike="noStrike" cap="none" dirty="0">
                <a:solidFill>
                  <a:schemeClr val="dk1"/>
                </a:solidFill>
                <a:latin typeface="Calibri"/>
                <a:ea typeface="Calibri"/>
                <a:cs typeface="Calibri"/>
                <a:sym typeface="Calibri"/>
              </a:rPr>
              <a:t> respetuosa y dar ejemplos de supuestos problemáticos que afectan a la prestación de una asistencia eficaz.</a:t>
            </a:r>
            <a:endParaRPr dirty="0"/>
          </a:p>
          <a:p>
            <a:pPr marL="287338" lvl="2" indent="-171450" algn="l" rtl="0">
              <a:spcBef>
                <a:spcPts val="0"/>
              </a:spcBef>
              <a:spcAft>
                <a:spcPts val="0"/>
              </a:spcAft>
              <a:buClr>
                <a:schemeClr val="dk1"/>
              </a:buClr>
              <a:buSzPts val="1200"/>
              <a:buChar char="•"/>
            </a:pPr>
            <a:r>
              <a:rPr lang="es" b="0" i="0" u="none" strike="noStrike" cap="none" dirty="0">
                <a:solidFill>
                  <a:schemeClr val="dk1"/>
                </a:solidFill>
                <a:latin typeface="Calibri"/>
                <a:ea typeface="Calibri"/>
                <a:cs typeface="Calibri"/>
                <a:sym typeface="Calibri"/>
              </a:rPr>
              <a:t>Describir algunos </a:t>
            </a:r>
            <a:r>
              <a:rPr lang="es" b="1" i="0" u="none" strike="noStrike" cap="none" dirty="0">
                <a:solidFill>
                  <a:schemeClr val="dk1"/>
                </a:solidFill>
                <a:latin typeface="Calibri"/>
                <a:ea typeface="Calibri"/>
                <a:cs typeface="Calibri"/>
                <a:sym typeface="Calibri"/>
              </a:rPr>
              <a:t>retos y vulnerabilidades</a:t>
            </a:r>
            <a:r>
              <a:rPr lang="es" b="0" i="0" u="none" strike="noStrike" cap="none" dirty="0">
                <a:solidFill>
                  <a:schemeClr val="dk1"/>
                </a:solidFill>
                <a:latin typeface="Calibri"/>
                <a:ea typeface="Calibri"/>
                <a:cs typeface="Calibri"/>
                <a:sym typeface="Calibri"/>
              </a:rPr>
              <a:t> particulares en materia de protección a los que se enfrentan las personas con SOGIESC diversa. </a:t>
            </a:r>
            <a:endParaRPr dirty="0"/>
          </a:p>
          <a:p>
            <a:pPr marL="287338" lvl="2" indent="-171450" algn="l" rtl="0">
              <a:spcBef>
                <a:spcPts val="0"/>
              </a:spcBef>
              <a:spcAft>
                <a:spcPts val="0"/>
              </a:spcAft>
              <a:buClr>
                <a:schemeClr val="dk1"/>
              </a:buClr>
              <a:buSzPts val="1200"/>
              <a:buChar char="•"/>
            </a:pPr>
            <a:r>
              <a:rPr lang="es" dirty="0">
                <a:latin typeface="Calibri"/>
                <a:ea typeface="Calibri"/>
                <a:cs typeface="Calibri"/>
                <a:sym typeface="Calibri"/>
              </a:rPr>
              <a:t>Facilitar interacciones </a:t>
            </a:r>
            <a:r>
              <a:rPr lang="es" b="1" dirty="0">
                <a:latin typeface="Calibri"/>
                <a:ea typeface="Calibri"/>
                <a:cs typeface="Calibri"/>
                <a:sym typeface="Calibri"/>
              </a:rPr>
              <a:t>eficaces y respetuosas </a:t>
            </a:r>
            <a:r>
              <a:rPr lang="es" dirty="0">
                <a:latin typeface="Calibri"/>
                <a:ea typeface="Calibri"/>
                <a:cs typeface="Calibri"/>
                <a:sym typeface="Calibri"/>
              </a:rPr>
              <a:t>con personas con SOGIESC diversa y obtener información de un modo que preserve su dignidad y humanidad</a:t>
            </a:r>
            <a:r>
              <a:rPr lang="es" i="0" dirty="0">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b="0" i="1"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Arial"/>
              <a:buNone/>
            </a:pP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s" sz="1200" b="1" i="1" u="none" strike="noStrike" cap="none" dirty="0">
                <a:solidFill>
                  <a:schemeClr val="tx1"/>
                </a:solidFill>
                <a:latin typeface="Calibri"/>
                <a:ea typeface="Calibri"/>
                <a:cs typeface="Calibri"/>
                <a:sym typeface="Calibri"/>
              </a:rPr>
              <a:t>Nota de facilitación: </a:t>
            </a:r>
            <a:r>
              <a:rPr lang="es" sz="1200" b="0" i="1" u="none" strike="noStrike" cap="none" dirty="0">
                <a:solidFill>
                  <a:schemeClr val="tx1"/>
                </a:solidFill>
                <a:latin typeface="Calibri"/>
                <a:ea typeface="Calibri"/>
                <a:cs typeface="Calibri"/>
                <a:sym typeface="Calibri"/>
              </a:rPr>
              <a:t>Ver la </a:t>
            </a:r>
            <a:r>
              <a:rPr lang="es" sz="1200" b="1" i="1" u="none" strike="noStrike" cap="none" dirty="0">
                <a:solidFill>
                  <a:schemeClr val="tx1"/>
                </a:solidFill>
                <a:latin typeface="Calibri"/>
                <a:ea typeface="Calibri"/>
                <a:cs typeface="Calibri"/>
                <a:sym typeface="Calibri"/>
              </a:rPr>
              <a:t>página 60</a:t>
            </a:r>
            <a:r>
              <a:rPr lang="es" sz="1200" b="0" i="1" u="none" strike="noStrike" cap="none" dirty="0">
                <a:solidFill>
                  <a:schemeClr val="tx1"/>
                </a:solidFill>
                <a:latin typeface="Calibri"/>
                <a:ea typeface="Calibri"/>
                <a:cs typeface="Calibri"/>
                <a:sym typeface="Calibri"/>
              </a:rPr>
              <a:t> de la Guía de facilitación para encontrar formas alternativas de facilitar los objetivos. </a:t>
            </a:r>
            <a:endParaRPr dirty="0">
              <a:solidFill>
                <a:schemeClr val="tx1"/>
              </a:solidFill>
            </a:endParaRPr>
          </a:p>
          <a:p>
            <a:pPr marL="0" marR="0" lvl="0" indent="0" algn="l" rtl="0">
              <a:lnSpc>
                <a:spcPct val="100000"/>
              </a:lnSpc>
              <a:spcBef>
                <a:spcPts val="0"/>
              </a:spcBef>
              <a:spcAft>
                <a:spcPts val="0"/>
              </a:spcAft>
              <a:buClr>
                <a:schemeClr val="dk1"/>
              </a:buClr>
              <a:buSzPts val="1200"/>
              <a:buFont typeface="Arial"/>
              <a:buNone/>
            </a:pPr>
            <a:endParaRPr sz="1200" b="1" i="1"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b="1" i="1" dirty="0"/>
              <a:t>Duración: </a:t>
            </a:r>
            <a:r>
              <a:rPr lang="es" b="0" i="1" dirty="0"/>
              <a:t>1 minuto para la diapositiva 4. </a:t>
            </a:r>
            <a:endParaRPr b="1" i="1"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 sz="1200" b="0" i="1" u="none" strike="noStrike" cap="none" dirty="0">
                <a:solidFill>
                  <a:schemeClr val="dk1"/>
                </a:solidFill>
                <a:latin typeface="Calibri"/>
                <a:ea typeface="Calibri"/>
                <a:cs typeface="Calibri"/>
                <a:sym typeface="Calibri"/>
              </a:rPr>
              <a:t>[Descripción de la imagen: Un grupo de personas con indumentaria profesional sentadas en una mesa señalan una hoja de papel].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63" name="Google Shape;463;p4: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40: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p40: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Ejercicio: Realizar un análisis local</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En el país X estalla un conflicto que empuja a varios miles de personas a huir al país Y. Levantan un asentamiento temporal a las afueras de una gran ciudad y el Gobierno pide ayuda al ACNUR y a la OIM. Ambos organismos envían equipos de respuesta que suministran artículos de primera necesidad y llevan a cabo diagnósticos de vulnerabilidad para determinar quién necesita un apoyo más específico. Los equipos cuentan con expertos de género que se coordinan con las organizaciones locales para asegurarse de que se tiene en cuenta a las mujeres y a las niñas en cada momento. Varias semanas después de iniciada la respuesta, las ONG internacionales de derechos de las personas refugiadas comienzan a informar de que varias personas refugiadas gais y lesbianas del país X han sido agredidas en la ciudad mientras buscaban cobijo y auxilio. Al no haber recibido ninguna atención por parte de las Naciones Unidas y el Gobierno, estas personas ahora han acudido a la prensa en busca de ayuda.</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su opinión, ¿qué </a:t>
            </a:r>
            <a:r>
              <a:rPr lang="es" sz="1200" b="1" i="0" u="none" strike="noStrike" cap="none" dirty="0">
                <a:solidFill>
                  <a:srgbClr val="000000"/>
                </a:solidFill>
                <a:latin typeface="Calibri"/>
                <a:ea typeface="Calibri"/>
                <a:cs typeface="Calibri"/>
                <a:sym typeface="Calibri"/>
              </a:rPr>
              <a:t>falta </a:t>
            </a:r>
            <a:r>
              <a:rPr lang="es" sz="1200" b="0" i="0" u="none" strike="noStrike" cap="none" dirty="0">
                <a:solidFill>
                  <a:srgbClr val="000000"/>
                </a:solidFill>
                <a:latin typeface="Calibri"/>
                <a:ea typeface="Calibri"/>
                <a:cs typeface="Calibri"/>
                <a:sym typeface="Calibri"/>
              </a:rPr>
              <a:t>de información o conocimientos en esta situación ocasionó que el ACNUR y la OIM ignoraran a estas personas vulnerables?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información y conocimientos que faltaban: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conciencia general de que en todos los flujos de personas refugiadas hay personas con una SOGIESC diversa, aunque permanezcan “invisibles” para los organismos que prestan asistencia;</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con SOGIESC diversa en el país X que podría haber llevado al ACNUR y la OIM a plantearse la posibilidad de que ciertas personas con una SOGIESC diversa se hayan asentado al margen del flujo principal de personas refugiadas por motivos de seguridad;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con SOGIESC diversa en el país Y que podría haber llevado al ACNUR y la OIM a considerar los obstáculos de cualquier persona con una SOGIESC diversa del país X que viva en el país Y; y</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extranjeras de SOGIESC diversa en la ciudad (¿qué desafíos se plantean? ¿Hay ya poblaciones? ¿Existen recursos?).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esta situación, un </a:t>
            </a:r>
            <a:r>
              <a:rPr lang="es" sz="1200" b="1" i="0" u="none" strike="noStrike" cap="none" dirty="0">
                <a:solidFill>
                  <a:srgbClr val="000000"/>
                </a:solidFill>
                <a:latin typeface="Calibri"/>
                <a:ea typeface="Calibri"/>
                <a:cs typeface="Calibri"/>
                <a:sym typeface="Calibri"/>
              </a:rPr>
              <a:t>análisis local </a:t>
            </a:r>
            <a:r>
              <a:rPr lang="es" sz="1200" b="0" i="0" u="none" strike="noStrike" cap="none" dirty="0">
                <a:solidFill>
                  <a:srgbClr val="000000"/>
                </a:solidFill>
                <a:latin typeface="Calibri"/>
                <a:ea typeface="Calibri"/>
                <a:cs typeface="Calibri"/>
                <a:sym typeface="Calibri"/>
              </a:rPr>
              <a:t>es crucial para que la organización asista a las personas con SOGIESC diversa. Un análisis local es un resumen de las cuestiones y la historia pertinente para un contexto específico. ¿Qué tipo de información se debe incluir en un análisis local?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Las respuestas deben incluir la información indicada a continuación. Si las personas participantes no mencionan algún punto, asegúrese de resumirlo.</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jurisprudencia pertinente sobre las relaciones y parejas formadas por personas del mismo sexo, la identidad de género y los delitos de odio, y un breve historial de la aplicación de dichas leyes.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Las actitudes y creencias sociales, institucionales y gubernamentales en relación con las personas con SOGIESC diversa.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seguridad y el acceso a la justicia de las personas con SOGIESC diversa.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Los incidentes recientes destacables, como los delitos de odio o los arrestos relacionados con estos, y respuesta del Estado y la sociedad.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El acceso a documentación, vivienda o alojamiento, medios de vida, educación, atención de la salud, servicios sociales y formación de familia, lo que incluye el matrimonio y las uniones civiles, y los servicios de fecundidad, acogimiento familiar, adopción y gestación subrogada.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Los sistemas de apoyo a disposición de las personas con SOGIESC diversa, lo que incluye a las organizaciones de defensa, organizaciones jurídicas, centros comunitarios y servicios especializados de atención de la salud, con información sobre los sistemas de apoyo específicos para los niños, las personas mayores y las personas con discapacidad.</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Las organizaciones locales y nacionales de defensa del colectivo LGBTIQ+ o de las personas con SOGIESC diversa.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Señale algunas de las maneras en las que debe </a:t>
            </a:r>
            <a:r>
              <a:rPr lang="es" sz="1200" b="1" i="0" u="none" strike="noStrike" cap="none" dirty="0">
                <a:solidFill>
                  <a:srgbClr val="000000"/>
                </a:solidFill>
                <a:latin typeface="Calibri"/>
                <a:ea typeface="Calibri"/>
                <a:cs typeface="Calibri"/>
                <a:sym typeface="Calibri"/>
              </a:rPr>
              <a:t>llevar a cabo</a:t>
            </a:r>
            <a:r>
              <a:rPr lang="es" sz="1200" b="0" i="0" u="none" strike="noStrike" cap="none" dirty="0">
                <a:solidFill>
                  <a:srgbClr val="000000"/>
                </a:solidFill>
                <a:latin typeface="Calibri"/>
                <a:ea typeface="Calibri"/>
                <a:cs typeface="Calibri"/>
                <a:sym typeface="Calibri"/>
              </a:rPr>
              <a:t> un análisis local.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Las respuestas deben incluir la información indicada a continuación. Si las personas participantes no mencionan algún punto, asegúrese de resumirlo.</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Las poblaciones afectadas, a través de entrevistas privadas, grupos focales y encuestas.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Las organizaciones LGBTIQ+, en particular las dirigidas por personas migrantes o refugiadas.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Las organizaciones de derechos humanos, incluidas las centradas en cuestiones de género y salud.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OIM, el ACNUR y otros organismos de las Naciones Unidas y organizaciones internacionales en esa ubicación, en especial sus puntos focales sobre LGBTIQ+, oficiales de género y de derechos humanos; y los informes del ACNUR sobre las condiciones del país.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Artículos periodísticos, organizaciones de medios de comunicación y periodistas.</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Jurisprudencia nacional y análisis jurídicos.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Oficiales de embajada para cuestiones de política y derechos humanos, e informes de embajada. </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Organizaciones regionales e internacionales como ILGA y Human Rights Watch.</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información se debe obtener </a:t>
            </a:r>
            <a:r>
              <a:rPr lang="es" sz="1200" b="1" i="0" u="none" strike="noStrike" cap="none" dirty="0">
                <a:solidFill>
                  <a:srgbClr val="000000"/>
                </a:solidFill>
                <a:latin typeface="Calibri"/>
                <a:ea typeface="Calibri"/>
                <a:cs typeface="Calibri"/>
                <a:sym typeface="Calibri"/>
              </a:rPr>
              <a:t>en primer lugar y principalmente </a:t>
            </a:r>
            <a:r>
              <a:rPr lang="es" sz="1200" b="0" i="0" u="none" strike="noStrike" cap="none" dirty="0">
                <a:solidFill>
                  <a:srgbClr val="000000"/>
                </a:solidFill>
                <a:latin typeface="Calibri"/>
                <a:ea typeface="Calibri"/>
                <a:cs typeface="Calibri"/>
                <a:sym typeface="Calibri"/>
              </a:rPr>
              <a:t>de las personas con SOGIESC diversa que viven en la comunidad. Es crucial que el informe deje constancia de sus experiencias y que el análisis no refleje solo las opiniones de la mayoría cisgénero, heterosexual y endosexual. Asimismo, es esencial que estén representadas una diversidad de voces —como, entre otras, las de personas gais y lesbianas, personas transgénero y no binarias, y personas intersexuales—, y que se escuche a las personas con discapacidad, las personas mayores, los niños, niñas y adolescentes y las personas de otros grupos marginados.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¿De qué manera puede ser útil un análisis local en </a:t>
            </a:r>
            <a:r>
              <a:rPr lang="es" sz="1200" b="1" i="0" u="none" strike="noStrike" cap="none" dirty="0">
                <a:solidFill>
                  <a:srgbClr val="000000"/>
                </a:solidFill>
                <a:latin typeface="Calibri"/>
                <a:ea typeface="Calibri"/>
                <a:cs typeface="Calibri"/>
                <a:sym typeface="Calibri"/>
              </a:rPr>
              <a:t>su</a:t>
            </a:r>
            <a:r>
              <a:rPr lang="es" sz="1200" b="0" i="0" u="none" strike="noStrike" cap="none" dirty="0">
                <a:solidFill>
                  <a:srgbClr val="000000"/>
                </a:solidFill>
                <a:latin typeface="Calibri"/>
                <a:ea typeface="Calibri"/>
                <a:cs typeface="Calibri"/>
                <a:sym typeface="Calibri"/>
              </a:rPr>
              <a:t> trabajo?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Les animamos a que </a:t>
            </a:r>
            <a:r>
              <a:rPr lang="es" sz="1200" b="1" i="0" u="none" strike="noStrike" cap="none" dirty="0">
                <a:solidFill>
                  <a:srgbClr val="000000"/>
                </a:solidFill>
                <a:latin typeface="Calibri"/>
                <a:ea typeface="Calibri"/>
                <a:cs typeface="Calibri"/>
                <a:sym typeface="Calibri"/>
              </a:rPr>
              <a:t>comenten</a:t>
            </a:r>
            <a:r>
              <a:rPr lang="es" sz="1200" b="0" i="0" u="none" strike="noStrike" cap="none" dirty="0">
                <a:solidFill>
                  <a:srgbClr val="000000"/>
                </a:solidFill>
                <a:latin typeface="Calibri"/>
                <a:ea typeface="Calibri"/>
                <a:cs typeface="Calibri"/>
                <a:sym typeface="Calibri"/>
              </a:rPr>
              <a:t> la ejecución de un análisis local con su oficina y a que utilicen la información para fundamentar sus programas y su trabajo en adelante. Encontrarán más información en la página 40 de su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a la que pueden remitirse tras esta sesión de capacitación.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Tenga en cuenta que en los módulos 9 y 10 sobre protección se abordan más detenidamente diversos aspectos de los tres escenarios. Este ejercicio tiene como propósito descubrir qué información falta y qué podría aportar un análisis local, no analizar qué se debe hacer para asistir a estas poblaciones en los escenarios.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En la pantalla aparece un estudio de caso sobre personas refugiadas. Si el grupo de capacitación trabaja con migrantes o poblaciones afectadas por crisis, utilice en su lugar uno de los siguientes casos de estudio. Para ello, simplemente copie y pegue en la pantalla. Además, puede modificar los casos de estudio para adecuarlos a su grupo, o crear un nuevo caso de estudio que se ajuste a sus necesidades.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Personas migrantes</a:t>
            </a:r>
            <a:endParaRPr dirty="0"/>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La OIM está ofreciendo asistencia a migrantes laborales en un país afectado por una crisis para que vuelvan a su hogar. Muchos de ellos están en una instalación de tránsito de la OIM cerca de la frontera esperando para coger un vuelo. El personal que asiste a los migrantes se encuentra desbordado. Recopilan datos básicos sobre las personas y comparten información mínima sobre las circunstancias del país de origen. Se asume que la situación allí es mejor que la del país afectado por una crisis, y que todos las personas migrantes que desean marcharse quieren volver a casa. Tras varias semanas de trabajo en la labor de respuesta, las organizaciones de derechos humanos comunican que hay un grupo numeroso de personas migrantes LGBTIQ+ atrapadas cerca de la frontera. Estas personas temen quedarse en el país, pero no pueden volver a casa debido a su criminalización y persecución en el pasado. Al sentir que la OIM no las tenía en cuenta, se han dirigido a las ONG en busca de ayuda.    </a:t>
            </a:r>
            <a:endParaRPr dirty="0"/>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información y conocimientos que faltaban: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conciencia general de que en todos los flujos de migrantes hay personas con una SOGIESC diversa, aunque permanezcan “invisibles” para la OIM;</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con una SOGIESC diversa en el país de retorno que podría haber llevado a la OIM a plantearse la posibilidad de que ciertas personas con SOGIESC diversa necesiten otras rutas de protección diferentes del retorno;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con SOGIESC diversa en el país actual, incluidos los recursos existentes en el contexto actual, si los hay; y</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qué están haciendo otras agencias sobre el terreno para asistir a las personas con SOGIESC diversa, principalmente el ACNUR, y si es posible remitirles a las personas que necesitan recurrir a la protección internacional. Si el ACNUR no está presente todavía, ¿qué otras vías hay?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Poblaciones afectadas por crisis</a:t>
            </a:r>
            <a:endParaRPr dirty="0"/>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Se produce una emergencia en un emplazamiento con oficina de la OIM. El equipo de emergencia que llega para coordinar la labor de respuesta de la OIM pone en marcha una programación integral dirigida a facilitar artículos de primera necesidad a las personas más vulnerables. El equipo cuenta con personal experto en cuestiones de género que se coordina con las organizaciones locales para asegurarse de que se tiene en cuenta a las mujeres y a las niñas en cada momento. Tras varias semanas de trabajo en la respuesta, la prensa internacional empieza a informar de que los campamentos improvisados de personas transgénero levantados en varias ubicaciones de la comunidad carecen de agua limpia, alimentos, atención médica y saneamiento, y además han sufrido agresiones a manos de miembros de la comunidad que les culpan del desastre. Al no haber recibido atención por parte de las Naciones Unidas ni el Gobierno, los residentes han acudido a la prensa en busca de ayuda.</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información y conocimientos que faltaban: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conciencia general de que en todas las comunidades afectadas por crisis hay personas con SOGIESC diversa, aunque permanezcan “invisibles” para la OIM, y que esas personas afrontan dificultades en distintos niveles en el contexto de emergencia;</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la situación de las personas con una SOGIESC diversa en el país que podría haber llevado a la OIM a plantearse la posibilidad de que ciertas personas con SOGIESC diversa hagan frente a otras dificultades después de la emergencia debido a su estigmatización por la comunidad, y, en consecuencia, necesitan atención especial;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qué están haciendo las organizaciones locales que trabajan con personas LGBTIQ+ para responder dentro de sus comunidades, y si ellas mismas se han visto afectadas por la emergencia y necesitan apoyo; y</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la información sobre qué están haciendo otras agencias sobre el terreno para asistir a las personas con SOGIESC diversa.  </a:t>
            </a:r>
            <a:endParaRPr sz="1200" b="0" i="1"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dirty="0"/>
          </a:p>
        </p:txBody>
      </p:sp>
      <p:sp>
        <p:nvSpPr>
          <p:cNvPr id="1304" name="Google Shape;1304;p40: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4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2" name="Google Shape;1312;p41: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los puntos clave de aprendizaje de esta sección.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Las personas con SOGIESC diversa encaran </a:t>
            </a:r>
            <a:r>
              <a:rPr lang="es" sz="1200" b="1" i="0" u="none" strike="noStrike" cap="none" dirty="0">
                <a:solidFill>
                  <a:srgbClr val="000000"/>
                </a:solidFill>
                <a:latin typeface="Calibri"/>
                <a:ea typeface="Calibri"/>
                <a:cs typeface="Calibri"/>
                <a:sym typeface="Calibri"/>
              </a:rPr>
              <a:t>multitud de formas</a:t>
            </a:r>
            <a:r>
              <a:rPr lang="es" sz="1200" b="0" i="0" u="none" strike="noStrike" cap="none" dirty="0">
                <a:solidFill>
                  <a:srgbClr val="000000"/>
                </a:solidFill>
                <a:latin typeface="Calibri"/>
                <a:ea typeface="Calibri"/>
                <a:cs typeface="Calibri"/>
                <a:sym typeface="Calibri"/>
              </a:rPr>
              <a:t> </a:t>
            </a:r>
            <a:r>
              <a:rPr lang="es" sz="1200" b="0" i="0" u="none" strike="noStrike" cap="none" dirty="0">
                <a:solidFill>
                  <a:srgbClr val="262626"/>
                </a:solidFill>
                <a:latin typeface="Calibri"/>
                <a:ea typeface="Calibri"/>
                <a:cs typeface="Calibri"/>
                <a:sym typeface="Calibri"/>
              </a:rPr>
              <a:t>de discriminación y persecución, </a:t>
            </a:r>
            <a:r>
              <a:rPr lang="es" sz="1200" b="0" i="0" u="none" strike="noStrike" cap="none" dirty="0">
                <a:solidFill>
                  <a:srgbClr val="000000"/>
                </a:solidFill>
                <a:latin typeface="Calibri"/>
                <a:ea typeface="Calibri"/>
                <a:cs typeface="Calibri"/>
                <a:sym typeface="Calibri"/>
              </a:rPr>
              <a:t>tanto durante el desplazamiento forzado como la migración.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62626"/>
              </a:buClr>
              <a:buSzPts val="1200"/>
              <a:buFont typeface="Calibri"/>
              <a:buNone/>
            </a:pPr>
            <a:r>
              <a:rPr lang="es" sz="1200" b="0" i="0" u="none" strike="noStrike" cap="none" dirty="0">
                <a:solidFill>
                  <a:srgbClr val="262626"/>
                </a:solidFill>
                <a:latin typeface="Calibri"/>
                <a:ea typeface="Calibri"/>
                <a:cs typeface="Calibri"/>
                <a:sym typeface="Calibri"/>
              </a:rPr>
              <a:t>Las personas con SOGIESC diversa </a:t>
            </a:r>
            <a:r>
              <a:rPr lang="es" sz="1200" b="1" i="0" u="none" strike="noStrike" cap="none" dirty="0">
                <a:solidFill>
                  <a:srgbClr val="262626"/>
                </a:solidFill>
                <a:latin typeface="Calibri"/>
                <a:ea typeface="Calibri"/>
                <a:cs typeface="Calibri"/>
                <a:sym typeface="Calibri"/>
              </a:rPr>
              <a:t>existen</a:t>
            </a:r>
            <a:r>
              <a:rPr lang="es" sz="1200" b="0" i="0" u="none" strike="noStrike" cap="none" dirty="0">
                <a:solidFill>
                  <a:srgbClr val="262626"/>
                </a:solidFill>
                <a:latin typeface="Calibri"/>
                <a:ea typeface="Calibri"/>
                <a:cs typeface="Calibri"/>
                <a:sym typeface="Calibri"/>
              </a:rPr>
              <a:t> y reciben asistencia del personal de la OIM, el ACNUR y otros organismos de las Naciones Unidas en todo el mundo, incluidos todos y todas ustedes. </a:t>
            </a:r>
            <a:endParaRPr sz="12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persecución se puede dar en la </a:t>
            </a:r>
            <a:r>
              <a:rPr lang="es" sz="1200" b="1" i="0" u="none" strike="noStrike" cap="none" dirty="0">
                <a:solidFill>
                  <a:srgbClr val="000000"/>
                </a:solidFill>
                <a:latin typeface="Calibri"/>
                <a:ea typeface="Calibri"/>
                <a:cs typeface="Calibri"/>
                <a:sym typeface="Calibri"/>
              </a:rPr>
              <a:t>intersección</a:t>
            </a:r>
            <a:r>
              <a:rPr lang="es" sz="1200" b="0" i="0" u="none" strike="noStrike" cap="none" dirty="0">
                <a:solidFill>
                  <a:srgbClr val="000000"/>
                </a:solidFill>
                <a:latin typeface="Calibri"/>
                <a:ea typeface="Calibri"/>
                <a:cs typeface="Calibri"/>
                <a:sym typeface="Calibri"/>
              </a:rPr>
              <a:t> de la</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SOGIESC y el género. Esto significa que las personas pueden sufrir persecución no solo por su orientación sexual, identidad de género o características sexuales en sí, sino por el modo en que expresan visiblemente su género en la sociedad.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El personal de las organizaciones humanitarias suele causar </a:t>
            </a:r>
            <a:r>
              <a:rPr lang="es" sz="1200" b="1" i="0" u="none" strike="noStrike" cap="none" dirty="0">
                <a:solidFill>
                  <a:srgbClr val="000000"/>
                </a:solidFill>
                <a:latin typeface="Calibri"/>
                <a:ea typeface="Calibri"/>
                <a:cs typeface="Calibri"/>
                <a:sym typeface="Calibri"/>
              </a:rPr>
              <a:t>daños</a:t>
            </a:r>
            <a:r>
              <a:rPr lang="es" sz="1200" b="0" i="0" u="none" strike="noStrike" cap="none" dirty="0">
                <a:solidFill>
                  <a:srgbClr val="000000"/>
                </a:solidFill>
                <a:latin typeface="Calibri"/>
                <a:ea typeface="Calibri"/>
                <a:cs typeface="Calibri"/>
                <a:sym typeface="Calibri"/>
              </a:rPr>
              <a:t>, bien por sus sesgos, bien por su falta de capacitación, o por ambas cosas juntas. Uno de los objetivos de la presente sesión de capacitación es informar al personal de su obligación de reconocer y abordar sus propios sesgos.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p:txBody>
      </p:sp>
      <p:sp>
        <p:nvSpPr>
          <p:cNvPr id="1313" name="Google Shape;1313;p4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41</a:t>
            </a:fld>
            <a:endParaRPr sz="1200">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4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9" name="Google Shape;1359;p42: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Comunicación inclusiva</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tercera sección trata sobre la </a:t>
            </a:r>
            <a:r>
              <a:rPr lang="es" sz="1200" b="1" i="0" u="none" strike="noStrike" cap="none" dirty="0">
                <a:solidFill>
                  <a:srgbClr val="000000"/>
                </a:solidFill>
                <a:latin typeface="Calibri"/>
                <a:ea typeface="Calibri"/>
                <a:cs typeface="Calibri"/>
                <a:sym typeface="Calibri"/>
              </a:rPr>
              <a:t>comunicación inclusiva</a:t>
            </a:r>
            <a:r>
              <a:rPr lang="es" sz="1200" b="0" i="0" u="none" strike="noStrike" cap="none" dirty="0">
                <a:solidFill>
                  <a:srgbClr val="000000"/>
                </a:solidFill>
                <a:latin typeface="Calibri"/>
                <a:ea typeface="Calibri"/>
                <a:cs typeface="Calibri"/>
                <a:sym typeface="Calibri"/>
              </a:rPr>
              <a:t>. En esta sección, aprenderemos las competencias básicas de una comunicación inclusiva y examinaremos más detenidamente cómo operan los sesgos inconscientes en nuestro trabajo.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45 minutos.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1360" name="Google Shape;1360;p4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42</a:t>
            </a:fld>
            <a:endParaRPr sz="1200">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43: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1" name="Google Shape;1381;p43:notes"/>
          <p:cNvSpPr txBox="1">
            <a:spLocks noGrp="1"/>
          </p:cNvSpPr>
          <p:nvPr>
            <p:ph type="body" idx="1"/>
          </p:nvPr>
        </p:nvSpPr>
        <p:spPr>
          <a:xfrm>
            <a:off x="685800" y="4035972"/>
            <a:ext cx="5486400" cy="4385014"/>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Objetivos</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 los </a:t>
            </a:r>
            <a:r>
              <a:rPr lang="es" sz="1200" b="1" i="0" u="none" strike="noStrike" cap="none" dirty="0">
                <a:solidFill>
                  <a:srgbClr val="000000"/>
                </a:solidFill>
                <a:latin typeface="Calibri"/>
                <a:ea typeface="Calibri"/>
                <a:cs typeface="Calibri"/>
                <a:sym typeface="Calibri"/>
              </a:rPr>
              <a:t>objetivos</a:t>
            </a:r>
            <a:r>
              <a:rPr lang="es" sz="1200" b="0" i="0" u="none" strike="noStrike" cap="none" dirty="0">
                <a:solidFill>
                  <a:srgbClr val="000000"/>
                </a:solidFill>
                <a:latin typeface="Calibri"/>
                <a:ea typeface="Calibri"/>
                <a:cs typeface="Calibri"/>
                <a:sym typeface="Calibri"/>
              </a:rPr>
              <a:t> de esta sección.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Al terminar esta sección, podrán:</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Enumerar tres acciones que pueden adoptar para mantener interacciones </a:t>
            </a:r>
            <a:r>
              <a:rPr lang="es" sz="1200" b="1" i="1" u="none" strike="noStrike" cap="none" dirty="0">
                <a:solidFill>
                  <a:srgbClr val="BC1D5A"/>
                </a:solidFill>
                <a:latin typeface="Calibri"/>
                <a:ea typeface="Calibri"/>
                <a:cs typeface="Calibri"/>
                <a:sym typeface="Calibri"/>
              </a:rPr>
              <a:t>positivas y respetuosas</a:t>
            </a:r>
            <a:r>
              <a:rPr lang="es" sz="1200" b="0" i="1" u="none" strike="noStrike" cap="none" dirty="0">
                <a:solidFill>
                  <a:srgbClr val="000000"/>
                </a:solidFill>
                <a:latin typeface="Calibri"/>
                <a:ea typeface="Calibri"/>
                <a:cs typeface="Calibri"/>
                <a:sym typeface="Calibri"/>
              </a:rPr>
              <a:t> con personas con SOGIESC diversa.</a:t>
            </a:r>
            <a:endParaRPr sz="1200" b="0" i="1"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Resumir las formas en las que se puede causar</a:t>
            </a:r>
            <a:r>
              <a:rPr lang="es" sz="1200" b="1" i="1" u="none" strike="noStrike" cap="none" dirty="0">
                <a:solidFill>
                  <a:srgbClr val="000000"/>
                </a:solidFill>
                <a:latin typeface="Calibri"/>
                <a:ea typeface="Calibri"/>
                <a:cs typeface="Calibri"/>
                <a:sym typeface="Calibri"/>
              </a:rPr>
              <a:t> daño </a:t>
            </a:r>
            <a:r>
              <a:rPr lang="es" sz="1200" b="0" i="1" u="none" strike="noStrike" cap="none" dirty="0">
                <a:solidFill>
                  <a:srgbClr val="000000"/>
                </a:solidFill>
                <a:latin typeface="Calibri"/>
                <a:ea typeface="Calibri"/>
                <a:cs typeface="Calibri"/>
                <a:sym typeface="Calibri"/>
              </a:rPr>
              <a:t>a través de la comunicación verbal y el lenguaje corporal</a:t>
            </a:r>
            <a:r>
              <a:rPr lang="es" sz="1200" b="0" i="0" u="none" strike="noStrike" cap="none" dirty="0">
                <a:solidFill>
                  <a:srgbClr val="000000"/>
                </a:solidFill>
                <a:latin typeface="Calibri"/>
                <a:ea typeface="Calibri"/>
                <a:cs typeface="Calibri"/>
                <a:sym typeface="Calibri"/>
              </a:rPr>
              <a:t>.</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1" u="none" strike="noStrike" cap="none" dirty="0">
                <a:solidFill>
                  <a:srgbClr val="000000"/>
                </a:solidFill>
                <a:latin typeface="Calibri"/>
                <a:ea typeface="Calibri"/>
                <a:cs typeface="Calibri"/>
                <a:sym typeface="Calibri"/>
              </a:rPr>
              <a:t>Poner en común ejemplos de </a:t>
            </a:r>
            <a:r>
              <a:rPr lang="es" sz="1200" b="1" i="1" u="none" strike="noStrike" cap="none" dirty="0">
                <a:solidFill>
                  <a:srgbClr val="000000"/>
                </a:solidFill>
                <a:latin typeface="Calibri"/>
                <a:ea typeface="Calibri"/>
                <a:cs typeface="Calibri"/>
                <a:sym typeface="Calibri"/>
              </a:rPr>
              <a:t>preguntas</a:t>
            </a:r>
            <a:r>
              <a:rPr lang="es" sz="1200" b="0" i="1" u="none" strike="noStrike" cap="none" dirty="0">
                <a:solidFill>
                  <a:srgbClr val="000000"/>
                </a:solidFill>
                <a:latin typeface="Calibri"/>
                <a:ea typeface="Calibri"/>
                <a:cs typeface="Calibri"/>
                <a:sym typeface="Calibri"/>
              </a:rPr>
              <a:t> simples y respetuosas que se pueden formular para recopilar la información necesaria durante una interacción. </a:t>
            </a:r>
            <a:endParaRPr dirty="0"/>
          </a:p>
          <a:p>
            <a:pPr marL="285750" marR="0" lvl="0" indent="-209550" algn="l" rtl="0">
              <a:lnSpc>
                <a:spcPct val="100000"/>
              </a:lnSpc>
              <a:spcBef>
                <a:spcPts val="360"/>
              </a:spcBef>
              <a:spcAft>
                <a:spcPts val="0"/>
              </a:spcAft>
              <a:buClr>
                <a:schemeClr val="dk1"/>
              </a:buClr>
              <a:buSzPts val="1200"/>
              <a:buFont typeface="Arial"/>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Arial"/>
              <a:buNone/>
            </a:pPr>
            <a:r>
              <a:rPr lang="es" sz="1200" b="0" i="0" u="none" strike="noStrike" cap="none" dirty="0">
                <a:solidFill>
                  <a:srgbClr val="000000"/>
                </a:solidFill>
                <a:latin typeface="Calibri"/>
                <a:ea typeface="Calibri"/>
                <a:cs typeface="Calibri"/>
                <a:sym typeface="Calibri"/>
              </a:rPr>
              <a:t>Puede que algunas personas no estén familiarizadas con el término “inclusivo”. En la </a:t>
            </a:r>
            <a:r>
              <a:rPr lang="es" sz="1200" b="1" i="0" u="none" strike="noStrike" cap="none" dirty="0">
                <a:solidFill>
                  <a:srgbClr val="000000"/>
                </a:solidFill>
                <a:latin typeface="Calibri"/>
                <a:ea typeface="Calibri"/>
                <a:cs typeface="Calibri"/>
                <a:sym typeface="Calibri"/>
              </a:rPr>
              <a:t>página 70 </a:t>
            </a:r>
            <a:r>
              <a:rPr lang="es" sz="1200" b="0" i="0" u="none" strike="noStrike" cap="none" dirty="0">
                <a:solidFill>
                  <a:srgbClr val="000000"/>
                </a:solidFill>
                <a:latin typeface="Calibri"/>
                <a:ea typeface="Calibri"/>
                <a:cs typeface="Calibri"/>
                <a:sym typeface="Calibri"/>
              </a:rPr>
              <a:t>de su </a:t>
            </a:r>
            <a:r>
              <a:rPr lang="en-US" sz="1200" b="0" i="0" u="none" strike="noStrike" cap="none" dirty="0" err="1">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encontrarán una definición y algunos puntos sobre la comunicación inclusiva. Si este es un concepto nuevo para ustedes, dediquen unos momentos a leer dicha información mientras nos preparamos para el próximo ejercicio.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a:t>
            </a:r>
            <a:endParaRPr dirty="0"/>
          </a:p>
        </p:txBody>
      </p:sp>
      <p:sp>
        <p:nvSpPr>
          <p:cNvPr id="1382" name="Google Shape;1382;p43: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43</a:t>
            </a:fld>
            <a:endParaRPr sz="1200">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4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4" name="Google Shape;1414;p44:notes"/>
          <p:cNvSpPr txBox="1">
            <a:spLocks noGrp="1"/>
          </p:cNvSpPr>
          <p:nvPr>
            <p:ph type="body" idx="1"/>
          </p:nvPr>
        </p:nvSpPr>
        <p:spPr>
          <a:xfrm>
            <a:off x="685800" y="4035971"/>
            <a:ext cx="5486400" cy="44334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Ejercicio: Guion simulado</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Pasemos ahora al </a:t>
            </a:r>
            <a:r>
              <a:rPr lang="es" sz="1200" b="1" i="0" u="none" strike="noStrike" cap="none" dirty="0">
                <a:solidFill>
                  <a:srgbClr val="000000"/>
                </a:solidFill>
                <a:latin typeface="Calibri"/>
                <a:ea typeface="Calibri"/>
                <a:cs typeface="Calibri"/>
                <a:sym typeface="Calibri"/>
              </a:rPr>
              <a:t>ejercicio</a:t>
            </a:r>
            <a:r>
              <a:rPr lang="es" sz="1200" b="0" i="0" u="none" strike="noStrike" cap="none" dirty="0">
                <a:solidFill>
                  <a:srgbClr val="000000"/>
                </a:solidFill>
                <a:latin typeface="Calibri"/>
                <a:ea typeface="Calibri"/>
                <a:cs typeface="Calibri"/>
                <a:sym typeface="Calibri"/>
              </a:rPr>
              <a:t>: Guion simulado. Abran su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por la página indicada en la pantalla. Necesitaré dos personas voluntarias: una leerá el papel del miembro del personal, y otra, el de la persona que acude a la oficina.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Una vez que tenga dos personas voluntarias: </a:t>
            </a:r>
            <a:r>
              <a:rPr lang="es" sz="1200" b="0" i="0" u="none" strike="noStrike" cap="none" dirty="0">
                <a:solidFill>
                  <a:srgbClr val="000000"/>
                </a:solidFill>
                <a:latin typeface="Calibri"/>
                <a:ea typeface="Calibri"/>
                <a:cs typeface="Calibri"/>
                <a:sym typeface="Calibri"/>
              </a:rPr>
              <a:t>Sitúense </a:t>
            </a:r>
            <a:r>
              <a:rPr lang="es" sz="1200" b="1" i="0" u="none" strike="noStrike" cap="none" dirty="0">
                <a:solidFill>
                  <a:srgbClr val="000000"/>
                </a:solidFill>
                <a:latin typeface="Calibri"/>
                <a:ea typeface="Calibri"/>
                <a:cs typeface="Calibri"/>
                <a:sym typeface="Calibri"/>
              </a:rPr>
              <a:t>delante </a:t>
            </a:r>
            <a:r>
              <a:rPr lang="es" sz="1200" b="0" i="0" u="none" strike="noStrike" cap="none" dirty="0">
                <a:solidFill>
                  <a:srgbClr val="000000"/>
                </a:solidFill>
                <a:latin typeface="Calibri"/>
                <a:ea typeface="Calibri"/>
                <a:cs typeface="Calibri"/>
                <a:sym typeface="Calibri"/>
              </a:rPr>
              <a:t>del grupo de participantes, sentadas una frente a otra. Voy a leer la introducción del guion y, a continuación, pueden comenzar.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Mientras escuchan el guion, </a:t>
            </a:r>
            <a:r>
              <a:rPr lang="es" sz="1200" b="1" i="0" u="none" strike="noStrike" cap="none" dirty="0">
                <a:solidFill>
                  <a:srgbClr val="000000"/>
                </a:solidFill>
                <a:latin typeface="Calibri"/>
                <a:ea typeface="Calibri"/>
                <a:cs typeface="Calibri"/>
                <a:sym typeface="Calibri"/>
              </a:rPr>
              <a:t>señalen </a:t>
            </a:r>
            <a:r>
              <a:rPr lang="es" sz="1200" b="0" i="0" u="none" strike="noStrike" cap="none" dirty="0">
                <a:solidFill>
                  <a:srgbClr val="000000"/>
                </a:solidFill>
                <a:latin typeface="Calibri"/>
                <a:ea typeface="Calibri"/>
                <a:cs typeface="Calibri"/>
                <a:sym typeface="Calibri"/>
              </a:rPr>
              <a:t>las cosas que el miembro del personal dice que consideren inapropiadas o que podrían haberse planteado mejor. Las comentaremos al final de la lectura.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Cuando las personas voluntarias hayan terminado de leer el guion, agradézcales su contribución y pídales que vuelvan a su sitio.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 ahora línea por línea qué dijo el miembro del personal para determinar si sus declaraciones fueron apropiadas o inapropiadas, o podrían </a:t>
            </a:r>
            <a:r>
              <a:rPr lang="es" sz="1200" b="1" i="0" u="none" strike="noStrike" cap="none" dirty="0">
                <a:solidFill>
                  <a:srgbClr val="000000"/>
                </a:solidFill>
                <a:latin typeface="Calibri"/>
                <a:ea typeface="Calibri"/>
                <a:cs typeface="Calibri"/>
                <a:sym typeface="Calibri"/>
              </a:rPr>
              <a:t>mejorarse</a:t>
            </a:r>
            <a:r>
              <a:rPr lang="es" sz="1200" b="0" i="0" u="none" strike="noStrike" cap="none" dirty="0">
                <a:solidFill>
                  <a:srgbClr val="000000"/>
                </a:solidFill>
                <a:latin typeface="Calibri"/>
                <a:ea typeface="Calibri"/>
                <a:cs typeface="Calibri"/>
                <a:sym typeface="Calibri"/>
              </a:rPr>
              <a:t>, y por qué.</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Realicen el debate sobre el ejercicio de acuerdo con las claves de facilitación disponibles en la Guía de facilitación. </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En la </a:t>
            </a:r>
            <a:r>
              <a:rPr lang="es" sz="1200" b="1" i="1" u="none" strike="noStrike" cap="none" dirty="0">
                <a:solidFill>
                  <a:srgbClr val="000000"/>
                </a:solidFill>
                <a:latin typeface="Calibri"/>
                <a:ea typeface="Calibri"/>
                <a:cs typeface="Calibri"/>
                <a:sym typeface="Calibri"/>
              </a:rPr>
              <a:t>página 133</a:t>
            </a:r>
            <a:r>
              <a:rPr lang="es" sz="1200" b="0" i="1" u="none" strike="noStrike" cap="none" dirty="0">
                <a:solidFill>
                  <a:srgbClr val="000000"/>
                </a:solidFill>
                <a:latin typeface="Calibri"/>
                <a:ea typeface="Calibri"/>
                <a:cs typeface="Calibri"/>
                <a:sym typeface="Calibri"/>
              </a:rPr>
              <a:t> de la Guía de facilitación encontrará más información sobre este ejercicio, junto con ideas alternativas para la facilitación y claves adicionales.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25 minutos parala lectura del guion y el debate posterior.</a:t>
            </a:r>
            <a:endParaRPr dirty="0"/>
          </a:p>
        </p:txBody>
      </p:sp>
      <p:sp>
        <p:nvSpPr>
          <p:cNvPr id="1415" name="Google Shape;1415;p44: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44</a:t>
            </a:fld>
            <a:endParaRPr sz="120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4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45: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Prejuicios y microagresiones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Examinemos más detenidamente las palabras y acciones del miembro del personal. ¿De qué maneras causó </a:t>
            </a:r>
            <a:r>
              <a:rPr lang="es" sz="1200" b="1" i="0" u="none" strike="noStrike" cap="none" dirty="0">
                <a:solidFill>
                  <a:srgbClr val="000000"/>
                </a:solidFill>
                <a:latin typeface="Calibri"/>
                <a:ea typeface="Calibri"/>
                <a:cs typeface="Calibri"/>
                <a:sym typeface="Calibri"/>
              </a:rPr>
              <a:t>daño</a:t>
            </a:r>
            <a:r>
              <a:rPr lang="es" sz="1200" b="0" i="0" u="none" strike="noStrike" cap="none" dirty="0">
                <a:solidFill>
                  <a:srgbClr val="000000"/>
                </a:solidFill>
                <a:latin typeface="Calibri"/>
                <a:ea typeface="Calibri"/>
                <a:cs typeface="Calibri"/>
                <a:sym typeface="Calibri"/>
              </a:rPr>
              <a:t> el miembro del personal a Neel con sus palabras y su lenguaje corporal? </a:t>
            </a:r>
            <a:endParaRPr dirty="0"/>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no hizo caso a Neel cuando le dijo que deseaba hablar en privado; interrumpió a Neel cuando hablaba; se rio de Neel y le preguntó si se vestía como un hombre; se equivocó de nombre al dirigirse a Neel.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¿Cómo creen que esto hizo </a:t>
            </a:r>
            <a:r>
              <a:rPr lang="es" sz="1200" b="1" i="0" u="none" strike="noStrike" cap="none" dirty="0">
                <a:solidFill>
                  <a:srgbClr val="000000"/>
                </a:solidFill>
                <a:latin typeface="Calibri"/>
                <a:ea typeface="Calibri"/>
                <a:cs typeface="Calibri"/>
                <a:sym typeface="Calibri"/>
              </a:rPr>
              <a:t>sentir </a:t>
            </a:r>
            <a:r>
              <a:rPr lang="es" sz="1200" b="0" i="0" u="none" strike="noStrike" cap="none" dirty="0">
                <a:solidFill>
                  <a:srgbClr val="000000"/>
                </a:solidFill>
                <a:latin typeface="Calibri"/>
                <a:ea typeface="Calibri"/>
                <a:cs typeface="Calibri"/>
                <a:sym typeface="Calibri"/>
              </a:rPr>
              <a:t>a Neel? </a:t>
            </a:r>
            <a:endParaRPr dirty="0"/>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disgustado, enfadado, avergonzado, incómodo, despreciado, ignorado, desesperanzado.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la pantalla verán los términos </a:t>
            </a:r>
            <a:r>
              <a:rPr lang="es" sz="1200" b="1" i="0" u="none" strike="noStrike" cap="none" dirty="0">
                <a:solidFill>
                  <a:srgbClr val="000000"/>
                </a:solidFill>
                <a:latin typeface="Calibri"/>
                <a:ea typeface="Calibri"/>
                <a:cs typeface="Calibri"/>
                <a:sym typeface="Calibri"/>
              </a:rPr>
              <a:t>sesgos inconscientes </a:t>
            </a:r>
            <a:r>
              <a:rPr lang="es" sz="1200" b="0" i="0" u="none" strike="noStrike" cap="none" dirty="0">
                <a:solidFill>
                  <a:srgbClr val="000000"/>
                </a:solidFill>
                <a:latin typeface="Calibri"/>
                <a:ea typeface="Calibri"/>
                <a:cs typeface="Calibri"/>
                <a:sym typeface="Calibri"/>
              </a:rPr>
              <a:t>y </a:t>
            </a:r>
            <a:r>
              <a:rPr lang="es" sz="1200" b="1" i="0" u="none" strike="noStrike" cap="none" dirty="0">
                <a:solidFill>
                  <a:srgbClr val="000000"/>
                </a:solidFill>
                <a:latin typeface="Calibri"/>
                <a:ea typeface="Calibri"/>
                <a:cs typeface="Calibri"/>
                <a:sym typeface="Calibri"/>
              </a:rPr>
              <a:t>microagresión</a:t>
            </a:r>
            <a:r>
              <a:rPr lang="es" sz="1200" b="0" i="0" u="none" strike="noStrike" cap="none" dirty="0">
                <a:solidFill>
                  <a:srgbClr val="000000"/>
                </a:solidFill>
                <a:latin typeface="Calibri"/>
                <a:ea typeface="Calibri"/>
                <a:cs typeface="Calibri"/>
                <a:sym typeface="Calibri"/>
              </a:rPr>
              <a:t>. Una microagresión consiste en lenguaje corporal o expresiones verbales que transmiten estereotipos o mensajes hostiles sobre las personas, y es resultado de un sesgo. Las microagresiones son nocivas porque transmiten mensajes claros de exclusión, estigma y hostilidad hacia las personas que asistimos.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¿Qué </a:t>
            </a:r>
            <a:r>
              <a:rPr lang="es" sz="1200" b="1" i="0" u="none" strike="noStrike" cap="none" dirty="0">
                <a:solidFill>
                  <a:srgbClr val="000000"/>
                </a:solidFill>
                <a:latin typeface="Calibri"/>
                <a:ea typeface="Calibri"/>
                <a:cs typeface="Calibri"/>
                <a:sym typeface="Calibri"/>
              </a:rPr>
              <a:t>ejemplos </a:t>
            </a:r>
            <a:r>
              <a:rPr lang="es" sz="1200" b="0" i="0" u="none" strike="noStrike" cap="none" dirty="0">
                <a:solidFill>
                  <a:srgbClr val="000000"/>
                </a:solidFill>
                <a:latin typeface="Calibri"/>
                <a:ea typeface="Calibri"/>
                <a:cs typeface="Calibri"/>
                <a:sym typeface="Calibri"/>
              </a:rPr>
              <a:t>de microagresión aparecen en el guion que acabamos de leer? </a:t>
            </a:r>
            <a:endParaRPr dirty="0"/>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el lenguaje corporal utilizado por el/la miembro del personal; sus expresiones faciales y palabras de nerviosismo o burla; su tono y lenguaje despectivo.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Como podemos ver en este guion, los </a:t>
            </a:r>
            <a:r>
              <a:rPr lang="es" sz="1200" b="1" i="0" u="none" strike="noStrike" cap="none" dirty="0">
                <a:solidFill>
                  <a:srgbClr val="000000"/>
                </a:solidFill>
                <a:latin typeface="Calibri"/>
                <a:ea typeface="Calibri"/>
                <a:cs typeface="Calibri"/>
                <a:sym typeface="Calibri"/>
              </a:rPr>
              <a:t>sesgos</a:t>
            </a:r>
            <a:r>
              <a:rPr lang="es" sz="1200" b="0" i="0" u="none" strike="noStrike" cap="none" dirty="0">
                <a:solidFill>
                  <a:srgbClr val="000000"/>
                </a:solidFill>
                <a:latin typeface="Calibri"/>
                <a:ea typeface="Calibri"/>
                <a:cs typeface="Calibri"/>
                <a:sym typeface="Calibri"/>
              </a:rPr>
              <a:t> en nuestro trabajo:</a:t>
            </a:r>
            <a:endParaRPr dirty="0"/>
          </a:p>
          <a:p>
            <a:pPr marL="457200" marR="0" lvl="0" indent="-45720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Se manifiestan en forma de microagresiones.</a:t>
            </a:r>
            <a:endParaRPr dirty="0"/>
          </a:p>
          <a:p>
            <a:pPr marL="457200" marR="0" lvl="0" indent="-45720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Dan lugar a desigualdades en la atención.</a:t>
            </a:r>
            <a:endParaRPr dirty="0"/>
          </a:p>
          <a:p>
            <a:pPr marL="457200" marR="0" lvl="0" indent="-45720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Menoscaban nuestras obligaciones básicas, los principios de protección y los mensajes sobre espacios seguros.</a:t>
            </a:r>
            <a:endParaRPr dirty="0"/>
          </a:p>
          <a:p>
            <a:pPr marL="457200" marR="0" lvl="0" indent="-45720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Se suman a los mensajes negativos que las personas con SOGIESC diversa ya de por sí reciben, lo que aumenta el estrés que padecen y empeora su situación.</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5 minutos.</a:t>
            </a:r>
            <a:endParaRPr sz="1200" b="0" i="1"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dirty="0"/>
          </a:p>
        </p:txBody>
      </p:sp>
      <p:sp>
        <p:nvSpPr>
          <p:cNvPr id="1443" name="Google Shape;1443;p45: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46: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1" name="Google Shape;1471;p46:notes"/>
          <p:cNvSpPr txBox="1">
            <a:spLocks noGrp="1"/>
          </p:cNvSpPr>
          <p:nvPr>
            <p:ph type="body" idx="1"/>
          </p:nvPr>
        </p:nvSpPr>
        <p:spPr>
          <a:xfrm>
            <a:off x="685800" y="4035972"/>
            <a:ext cx="5486400" cy="45019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La transición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el guion, Neel mencionó que había realizado el proceso de </a:t>
            </a:r>
            <a:r>
              <a:rPr lang="es" sz="1200" b="1" i="0" u="none" strike="noStrike" cap="none" dirty="0">
                <a:solidFill>
                  <a:srgbClr val="000000"/>
                </a:solidFill>
                <a:latin typeface="Calibri"/>
                <a:ea typeface="Calibri"/>
                <a:cs typeface="Calibri"/>
                <a:sym typeface="Calibri"/>
              </a:rPr>
              <a:t>transición</a:t>
            </a:r>
            <a:r>
              <a:rPr lang="es" sz="1200" b="0" i="0" u="none" strike="noStrike" cap="none" dirty="0">
                <a:solidFill>
                  <a:srgbClr val="000000"/>
                </a:solidFill>
                <a:latin typeface="Calibri"/>
                <a:ea typeface="Calibri"/>
                <a:cs typeface="Calibri"/>
                <a:sym typeface="Calibri"/>
              </a:rPr>
              <a:t> a hombre. Dediquemos unos minutos a hablar sobre la transición y por qué es importante para nuestro trabajo.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¿Puede alguien </a:t>
            </a:r>
            <a:r>
              <a:rPr lang="es" sz="1200" b="1" i="0" u="none" strike="noStrike" cap="none" dirty="0">
                <a:solidFill>
                  <a:srgbClr val="000000"/>
                </a:solidFill>
                <a:latin typeface="Calibri"/>
                <a:ea typeface="Calibri"/>
                <a:cs typeface="Calibri"/>
                <a:sym typeface="Calibri"/>
              </a:rPr>
              <a:t>definir </a:t>
            </a:r>
            <a:r>
              <a:rPr lang="es" sz="1200" b="0" i="0" u="none" strike="noStrike" cap="none" dirty="0">
                <a:solidFill>
                  <a:srgbClr val="000000"/>
                </a:solidFill>
                <a:latin typeface="Calibri"/>
                <a:ea typeface="Calibri"/>
                <a:cs typeface="Calibri"/>
                <a:sym typeface="Calibri"/>
              </a:rPr>
              <a:t>el término “transición”? ¿Qué implica la transición?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Cabe recordar que la transición es el </a:t>
            </a:r>
            <a:r>
              <a:rPr lang="es" sz="1200" b="1" i="0" u="none" strike="noStrike" cap="none" dirty="0">
                <a:solidFill>
                  <a:srgbClr val="000000"/>
                </a:solidFill>
                <a:latin typeface="Calibri"/>
                <a:ea typeface="Calibri"/>
                <a:cs typeface="Calibri"/>
                <a:sym typeface="Calibri"/>
              </a:rPr>
              <a:t>proceso</a:t>
            </a:r>
            <a:r>
              <a:rPr lang="es" sz="1200" b="0" i="0" u="none" strike="noStrike" cap="none" dirty="0">
                <a:solidFill>
                  <a:srgbClr val="000000"/>
                </a:solidFill>
                <a:latin typeface="Calibri"/>
                <a:ea typeface="Calibri"/>
                <a:cs typeface="Calibri"/>
                <a:sym typeface="Calibri"/>
              </a:rPr>
              <a:t> que tiene por objetivo cambiar la propia presentación externa de género para que esté más en consonancia con la identidad de género. La transición se suele realizar durante un período de tiempo prolongado y puede incluir revelarlo a la propia familia, amistades y compañeros y compañeras de trabajo; usar un nombre, pronombre o tratamiento diferente; vestirse de modo distinto; cambiar el nombre o el sexo en los documentos jurídicos; y someterse a un tratamiento hormonal o de otro tipo. El tratamiento de confirmación de género o tratamiento de afirmación de género alude a las intervenciones médicas que pueden ser parte de una transición. No todas las personas eligen o pueden permitirse intervenciones médicas como el tratamiento hormonal o la cirugía. En algunos países, la cirugía es un requisito para el reconocimiento jurídico del género, lo que representa una violación de las normas de las Naciones Unidas sobre los derechos humanos.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La transición es un asunto</a:t>
            </a:r>
            <a:r>
              <a:rPr lang="es" sz="1200" b="1" i="0" u="none" strike="noStrike" cap="none" dirty="0">
                <a:solidFill>
                  <a:srgbClr val="000000"/>
                </a:solidFill>
                <a:latin typeface="Calibri"/>
                <a:ea typeface="Calibri"/>
                <a:cs typeface="Calibri"/>
                <a:sym typeface="Calibri"/>
              </a:rPr>
              <a:t> privado</a:t>
            </a:r>
            <a:r>
              <a:rPr lang="es" sz="1200" b="0" i="0" u="none" strike="noStrike" cap="none" dirty="0">
                <a:solidFill>
                  <a:srgbClr val="000000"/>
                </a:solidFill>
                <a:latin typeface="Calibri"/>
                <a:ea typeface="Calibri"/>
                <a:cs typeface="Calibri"/>
                <a:sym typeface="Calibri"/>
              </a:rPr>
              <a:t>; la decisión de realizar la transición y cómo depende de cada persona, y cada transición es diferente. A menos que tenga una importancia directa para nuestro trabajo, no debemos preguntar a nadie si se encuentra en proceso de transición o si tiene pensado realizarla.</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¿Qué situaciones </a:t>
            </a:r>
            <a:r>
              <a:rPr lang="es" sz="1200" b="1" i="0" u="none" strike="noStrike" cap="none" dirty="0">
                <a:solidFill>
                  <a:srgbClr val="000000"/>
                </a:solidFill>
                <a:latin typeface="Calibri"/>
                <a:ea typeface="Calibri"/>
                <a:cs typeface="Calibri"/>
                <a:sym typeface="Calibri"/>
              </a:rPr>
              <a:t>serían</a:t>
            </a:r>
            <a:r>
              <a:rPr lang="es" sz="1200" b="0" i="0" u="none" strike="noStrike" cap="none" dirty="0">
                <a:solidFill>
                  <a:srgbClr val="000000"/>
                </a:solidFill>
                <a:latin typeface="Calibri"/>
                <a:ea typeface="Calibri"/>
                <a:cs typeface="Calibri"/>
                <a:sym typeface="Calibri"/>
              </a:rPr>
              <a:t> un ejemplo de ocasiones en las que es importante para la labor de nuestras organizaciones y, en concreto, para la función que ustedes desempeñan? </a:t>
            </a:r>
            <a:endParaRPr dirty="0"/>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 Es posible que una persona en proceso de transición necesite: actualizar sus datos respecto de los que ya disponemos; asistencia sanitaria o asesoramiento; asistencia con la documentación; disposiciones de alojamiento diferentes; y asistencia durante el viaje, o algún otro tipo de apoyo. La transición se puede realizar durante un período prolongado y la situación de las personas puede cambiar a lo largo de este proceso. La transición lleva aparejada una mayor visibilidad, lo que puede dar pie a un aumento de las inquietudes relacionadas con la protección.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5 minutos. </a:t>
            </a:r>
            <a:endParaRPr dirty="0"/>
          </a:p>
        </p:txBody>
      </p:sp>
      <p:sp>
        <p:nvSpPr>
          <p:cNvPr id="1472" name="Google Shape;1472;p46: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46</a:t>
            </a:fld>
            <a:endParaRPr sz="1200">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4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4" name="Google Shape;1484;p47:notes"/>
          <p:cNvSpPr txBox="1">
            <a:spLocks noGrp="1"/>
          </p:cNvSpPr>
          <p:nvPr>
            <p:ph type="body" idx="1"/>
          </p:nvPr>
        </p:nvSpPr>
        <p:spPr>
          <a:xfrm>
            <a:off x="685800" y="4035972"/>
            <a:ext cx="5486400" cy="45019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Ejercicio: Guiones simulados - Tres acciones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Pensemos ahora en algunas </a:t>
            </a:r>
            <a:r>
              <a:rPr lang="es" sz="1200" b="1" i="0" u="none" strike="noStrike" cap="none" dirty="0">
                <a:solidFill>
                  <a:srgbClr val="000000"/>
                </a:solidFill>
                <a:latin typeface="Calibri"/>
                <a:ea typeface="Calibri"/>
                <a:cs typeface="Calibri"/>
                <a:sym typeface="Calibri"/>
              </a:rPr>
              <a:t>acciones </a:t>
            </a:r>
            <a:r>
              <a:rPr lang="es" sz="1200" b="0" i="0" u="none" strike="noStrike" cap="none" dirty="0">
                <a:solidFill>
                  <a:srgbClr val="000000"/>
                </a:solidFill>
                <a:latin typeface="Calibri"/>
                <a:ea typeface="Calibri"/>
                <a:cs typeface="Calibri"/>
                <a:sym typeface="Calibri"/>
              </a:rPr>
              <a:t>que podemos introducir en nuestra forma de comunicación durante nuestra labor diaria. Estas tres acciones sencillas ayudarán a velar por que su forma de comunicar sea inclusiva: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200"/>
              <a:buFont typeface="Calibri"/>
              <a:buAutoNum type="arabicPeriod"/>
            </a:pPr>
            <a:r>
              <a:rPr lang="es" sz="1200" b="0" i="0" u="none" strike="noStrike" cap="none" dirty="0">
                <a:solidFill>
                  <a:srgbClr val="000000"/>
                </a:solidFill>
                <a:latin typeface="Calibri"/>
                <a:ea typeface="Calibri"/>
                <a:cs typeface="Calibri"/>
                <a:sym typeface="Calibri"/>
              </a:rPr>
              <a:t>Tenga presente que </a:t>
            </a:r>
            <a:r>
              <a:rPr lang="es" sz="1200" b="1" i="0" u="none" strike="noStrike" cap="none" dirty="0">
                <a:solidFill>
                  <a:srgbClr val="000000"/>
                </a:solidFill>
                <a:latin typeface="Calibri"/>
                <a:ea typeface="Calibri"/>
                <a:cs typeface="Calibri"/>
                <a:sym typeface="Calibri"/>
              </a:rPr>
              <a:t>cualquier persona </a:t>
            </a:r>
            <a:r>
              <a:rPr lang="es" sz="1200" b="0" i="0" u="none" strike="noStrike" cap="none" dirty="0">
                <a:solidFill>
                  <a:srgbClr val="000000"/>
                </a:solidFill>
                <a:latin typeface="Calibri"/>
                <a:ea typeface="Calibri"/>
                <a:cs typeface="Calibri"/>
                <a:sym typeface="Calibri"/>
              </a:rPr>
              <a:t>con quien trata puede tener una SOGIESC diversa y comuníquese en consecuencia. Esto significa escribir y hablar con un lenguaje neutro, no dar por sentado que alguien es heterosexual, ni su identidad de género o sus pronombres, y asegúrese de compartir recursos inclusivos con toda persona que entra por la puerta.</a:t>
            </a:r>
            <a:endParaRPr sz="1200" b="0" i="0" u="none" strike="noStrike" cap="none"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200"/>
              <a:buFont typeface="Calibri"/>
              <a:buAutoNum type="arabicPeriod"/>
            </a:pPr>
            <a:r>
              <a:rPr lang="es" sz="1200" b="0" i="0" u="none" strike="noStrike" cap="none" dirty="0">
                <a:solidFill>
                  <a:srgbClr val="000000"/>
                </a:solidFill>
                <a:latin typeface="Calibri"/>
                <a:ea typeface="Calibri"/>
                <a:cs typeface="Calibri"/>
                <a:sym typeface="Calibri"/>
              </a:rPr>
              <a:t>Cuando alguien le comunique que tiene una SOGIESC diversa,</a:t>
            </a:r>
            <a:r>
              <a:rPr lang="es" sz="1200" b="1" i="0" u="none" strike="noStrike" cap="none" dirty="0">
                <a:solidFill>
                  <a:srgbClr val="000000"/>
                </a:solidFill>
                <a:latin typeface="Calibri"/>
                <a:ea typeface="Calibri"/>
                <a:cs typeface="Calibri"/>
                <a:sym typeface="Calibri"/>
              </a:rPr>
              <a:t> agradézcale</a:t>
            </a:r>
            <a:r>
              <a:rPr lang="es" sz="1200" b="0" i="0" u="none" strike="noStrike" cap="none" dirty="0">
                <a:solidFill>
                  <a:srgbClr val="000000"/>
                </a:solidFill>
                <a:latin typeface="Calibri"/>
                <a:ea typeface="Calibri"/>
                <a:cs typeface="Calibri"/>
                <a:sym typeface="Calibri"/>
              </a:rPr>
              <a:t> que se lo haya contado, y asegúrese de mantener un tono de voz y un lenguaje corporal neutros o positivos. </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s" sz="1200" b="0" i="0" u="none" strike="noStrike" cap="none" dirty="0">
                <a:solidFill>
                  <a:srgbClr val="000000"/>
                </a:solidFill>
                <a:latin typeface="Calibri"/>
                <a:ea typeface="Calibri"/>
                <a:cs typeface="Calibri"/>
                <a:sym typeface="Calibri"/>
              </a:rPr>
              <a:t>Después de que una persona le haya comunicado que tiene una SOGIESC diversa, haga </a:t>
            </a:r>
            <a:r>
              <a:rPr lang="es" sz="1200" b="1" i="0" u="none" strike="noStrike" cap="none" dirty="0">
                <a:solidFill>
                  <a:srgbClr val="000000"/>
                </a:solidFill>
                <a:latin typeface="Calibri"/>
                <a:ea typeface="Calibri"/>
                <a:cs typeface="Calibri"/>
                <a:sym typeface="Calibri"/>
              </a:rPr>
              <a:t>preguntas</a:t>
            </a:r>
            <a:r>
              <a:rPr lang="es" sz="1200" b="0" i="0" u="none" strike="noStrike" cap="none" dirty="0">
                <a:solidFill>
                  <a:srgbClr val="000000"/>
                </a:solidFill>
                <a:latin typeface="Calibri"/>
                <a:ea typeface="Calibri"/>
                <a:cs typeface="Calibri"/>
                <a:sym typeface="Calibri"/>
              </a:rPr>
              <a:t> simples y respetuosas con el fin de reunir la información necesaria para dar los siguientes pasos.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Indiquen algunos </a:t>
            </a:r>
            <a:r>
              <a:rPr lang="es" sz="1200" b="1" i="0" u="none" strike="noStrike" cap="none" dirty="0">
                <a:solidFill>
                  <a:srgbClr val="000000"/>
                </a:solidFill>
                <a:latin typeface="Calibri"/>
                <a:ea typeface="Calibri"/>
                <a:cs typeface="Calibri"/>
                <a:sym typeface="Calibri"/>
              </a:rPr>
              <a:t>ejemplos</a:t>
            </a:r>
            <a:r>
              <a:rPr lang="es" sz="1200" b="0" i="0" u="none" strike="noStrike" cap="none" dirty="0">
                <a:solidFill>
                  <a:srgbClr val="000000"/>
                </a:solidFill>
                <a:latin typeface="Calibri"/>
                <a:ea typeface="Calibri"/>
                <a:cs typeface="Calibri"/>
                <a:sym typeface="Calibri"/>
              </a:rPr>
              <a:t> de preguntas simples y respetuosas que pueden formular para recopilar información básica.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su </a:t>
            </a:r>
            <a:r>
              <a:rPr lang="en-US" sz="1200" b="1" i="0" u="none" strike="noStrike" cap="none" dirty="0" err="1">
                <a:solidFill>
                  <a:srgbClr val="000000"/>
                </a:solidFill>
                <a:latin typeface="Calibri"/>
                <a:ea typeface="Calibri"/>
                <a:cs typeface="Calibri"/>
                <a:sym typeface="Calibri"/>
              </a:rPr>
              <a:t>Cuaderno</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encontrarán estas acciones, junto con una lista de mejores prácticas en materia de comunicación. Además, pueden consultar la ficha de consejos de la OIM</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sobre comunicación inclusiva en cuanto al género (en inglés), que se facilita por separado y ofrece orientación detallada sobre comunicación verbal y escrita.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p:txBody>
      </p:sp>
      <p:sp>
        <p:nvSpPr>
          <p:cNvPr id="1485" name="Google Shape;1485;p47: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47</a:t>
            </a:fld>
            <a:endParaRPr sz="1200">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4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8" name="Google Shape;1498;p48: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2F6CC2"/>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a:t>
            </a:r>
            <a:endParaRPr dirty="0"/>
          </a:p>
          <a:p>
            <a:pPr marL="0" marR="0" lvl="0" indent="0" algn="l" rtl="0">
              <a:lnSpc>
                <a:spcPct val="100000"/>
              </a:lnSpc>
              <a:spcBef>
                <a:spcPts val="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Para concluir la sección sobre comunicación inclusiva, vamos a responder a </a:t>
            </a:r>
            <a:r>
              <a:rPr lang="es" sz="1200" b="1" i="0" u="none" strike="noStrike" cap="none" dirty="0">
                <a:solidFill>
                  <a:srgbClr val="000000"/>
                </a:solidFill>
                <a:latin typeface="Calibri"/>
                <a:ea typeface="Calibri"/>
                <a:cs typeface="Calibri"/>
                <a:sym typeface="Calibri"/>
              </a:rPr>
              <a:t>ocho </a:t>
            </a:r>
            <a:r>
              <a:rPr lang="es" sz="1200" b="0" i="0" u="none" strike="noStrike" cap="none" dirty="0">
                <a:solidFill>
                  <a:srgbClr val="000000"/>
                </a:solidFill>
                <a:latin typeface="Calibri"/>
                <a:ea typeface="Calibri"/>
                <a:cs typeface="Calibri"/>
                <a:sym typeface="Calibri"/>
              </a:rPr>
              <a:t>preguntas fundamentales sobre las comunicaciones. Yo iré planteando las preguntas de una en una y ustedes deben indicar en voz alta sus respuestas. </a:t>
            </a:r>
            <a:endParaRPr dirty="0"/>
          </a:p>
          <a:p>
            <a:pPr marL="0" marR="0" lvl="0" indent="0" algn="l" rtl="0">
              <a:lnSpc>
                <a:spcPct val="100000"/>
              </a:lnSpc>
              <a:spcBef>
                <a:spcPts val="0"/>
              </a:spcBef>
              <a:spcAft>
                <a:spcPts val="0"/>
              </a:spcAft>
              <a:buClr>
                <a:srgbClr val="2F6CC2"/>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1. </a:t>
            </a:r>
            <a:r>
              <a:rPr lang="es" sz="1200" b="0" i="0" u="none" strike="noStrike" cap="none" dirty="0">
                <a:solidFill>
                  <a:srgbClr val="000000"/>
                </a:solidFill>
                <a:latin typeface="Calibri"/>
                <a:ea typeface="Calibri"/>
                <a:cs typeface="Calibri"/>
                <a:sym typeface="Calibri"/>
              </a:rPr>
              <a:t>¿Cómo podemos </a:t>
            </a:r>
            <a:r>
              <a:rPr lang="es" sz="1200" b="1" i="0" u="none" strike="noStrike" cap="none" dirty="0">
                <a:solidFill>
                  <a:srgbClr val="000000"/>
                </a:solidFill>
                <a:latin typeface="Calibri"/>
                <a:ea typeface="Calibri"/>
                <a:cs typeface="Calibri"/>
                <a:sym typeface="Calibri"/>
              </a:rPr>
              <a:t>saber</a:t>
            </a:r>
            <a:r>
              <a:rPr lang="es" sz="1200" b="0" i="0" u="none" strike="noStrike" cap="none" dirty="0">
                <a:solidFill>
                  <a:srgbClr val="000000"/>
                </a:solidFill>
                <a:latin typeface="Calibri"/>
                <a:ea typeface="Calibri"/>
                <a:cs typeface="Calibri"/>
                <a:sym typeface="Calibri"/>
              </a:rPr>
              <a:t> cuál es la orientación sexual, identidad de género, el significado de la expresión de género o las características sexuales de una persona? ¿Deberíamos preguntarle?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Normalmente, no preguntaremos a nadie por su SOGIESC directamente. Hay muchas razones para ello, entre otras, la necesidad de velar por la confidencialidad y el deseo de evitar que personal sin la capacitación adecuada solicite información que luego no sepa cómo gestionar. Debe salir de las personas contárnoslo, por eso es tan importante crear espacios seguros.</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2. </a:t>
            </a:r>
            <a:r>
              <a:rPr lang="es" sz="1200" b="0" i="0" u="none" strike="noStrike" cap="none" dirty="0">
                <a:solidFill>
                  <a:srgbClr val="000000"/>
                </a:solidFill>
                <a:latin typeface="Calibri"/>
                <a:ea typeface="Calibri"/>
                <a:cs typeface="Calibri"/>
                <a:sym typeface="Calibri"/>
              </a:rPr>
              <a:t>¿Cómo debería </a:t>
            </a:r>
            <a:r>
              <a:rPr lang="es" sz="1200" b="1" i="0" u="none" strike="noStrike" cap="none" dirty="0">
                <a:solidFill>
                  <a:srgbClr val="000000"/>
                </a:solidFill>
                <a:latin typeface="Calibri"/>
                <a:ea typeface="Calibri"/>
                <a:cs typeface="Calibri"/>
                <a:sym typeface="Calibri"/>
              </a:rPr>
              <a:t>responder</a:t>
            </a:r>
            <a:r>
              <a:rPr lang="es" sz="1200" b="0" i="0" u="none" strike="noStrike" cap="none" dirty="0">
                <a:solidFill>
                  <a:srgbClr val="000000"/>
                </a:solidFill>
                <a:latin typeface="Calibri"/>
                <a:ea typeface="Calibri"/>
                <a:cs typeface="Calibri"/>
                <a:sym typeface="Calibri"/>
              </a:rPr>
              <a:t> cuando una persona manifiesta tener una SOGIESC diversa?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Lo mejor es responder diciendo: “Gracias por contármelo”. Si no esperaba que la persona le hablara de su SOGIESC, esto puede darle un instante para organizar sus ideas.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3.</a:t>
            </a:r>
            <a:r>
              <a:rPr lang="es" sz="1200" b="0" i="0" u="none" strike="noStrike" cap="none" dirty="0">
                <a:solidFill>
                  <a:srgbClr val="000000"/>
                </a:solidFill>
                <a:latin typeface="Calibri"/>
                <a:ea typeface="Calibri"/>
                <a:cs typeface="Calibri"/>
                <a:sym typeface="Calibri"/>
              </a:rPr>
              <a:t> ¿Cómo puede estar seguro de que </a:t>
            </a:r>
            <a:r>
              <a:rPr lang="es" sz="1200" b="1" i="0" u="none" strike="noStrike" cap="none" dirty="0">
                <a:solidFill>
                  <a:srgbClr val="000000"/>
                </a:solidFill>
                <a:latin typeface="Calibri"/>
                <a:ea typeface="Calibri"/>
                <a:cs typeface="Calibri"/>
                <a:sym typeface="Calibri"/>
              </a:rPr>
              <a:t>entiende</a:t>
            </a:r>
            <a:r>
              <a:rPr lang="es" sz="1200" b="0" i="0" u="none" strike="noStrike" cap="none" dirty="0">
                <a:solidFill>
                  <a:srgbClr val="000000"/>
                </a:solidFill>
                <a:latin typeface="Calibri"/>
                <a:ea typeface="Calibri"/>
                <a:cs typeface="Calibri"/>
                <a:sym typeface="Calibri"/>
              </a:rPr>
              <a:t> lo que una persona quiere decir cuando utiliza terminología SOGIESC?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Debe pedirle que describa</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qué significan esos términos para ella.</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4.</a:t>
            </a:r>
            <a:r>
              <a:rPr lang="es" sz="1200" b="0" i="0" u="none" strike="noStrike" cap="none" dirty="0">
                <a:solidFill>
                  <a:srgbClr val="000000"/>
                </a:solidFill>
                <a:latin typeface="Calibri"/>
                <a:ea typeface="Calibri"/>
                <a:cs typeface="Calibri"/>
                <a:sym typeface="Calibri"/>
              </a:rPr>
              <a:t> ¿Cómo </a:t>
            </a:r>
            <a:r>
              <a:rPr lang="es" sz="1200" b="1" i="0" u="none" strike="noStrike" cap="none" dirty="0">
                <a:solidFill>
                  <a:srgbClr val="000000"/>
                </a:solidFill>
                <a:latin typeface="Calibri"/>
                <a:ea typeface="Calibri"/>
                <a:cs typeface="Calibri"/>
                <a:sym typeface="Calibri"/>
              </a:rPr>
              <a:t>nos dirigimos</a:t>
            </a:r>
            <a:r>
              <a:rPr lang="es" sz="1200" b="0" i="0" u="none" strike="noStrike" cap="none" dirty="0">
                <a:solidFill>
                  <a:srgbClr val="000000"/>
                </a:solidFill>
                <a:latin typeface="Calibri"/>
                <a:ea typeface="Calibri"/>
                <a:cs typeface="Calibri"/>
                <a:sym typeface="Calibri"/>
              </a:rPr>
              <a:t> a una persona con identidad o expresión de género diversa?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Nos dirigimos a ella por el nombre y los pronombres que nos piden que utilicemos.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3 minutos en total (aproximadamente 1,5 minutos para esta diapositiva). </a:t>
            </a:r>
            <a:endParaRPr dirty="0"/>
          </a:p>
        </p:txBody>
      </p:sp>
      <p:sp>
        <p:nvSpPr>
          <p:cNvPr id="1499" name="Google Shape;1499;p48: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48</a:t>
            </a:fld>
            <a:endParaRPr sz="1200">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4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2" name="Google Shape;1522;p49: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2F6CC2"/>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 (continuación)</a:t>
            </a:r>
            <a:endParaRPr dirty="0"/>
          </a:p>
          <a:p>
            <a:pPr marL="0" marR="0" lvl="0" indent="0" algn="l" rtl="0">
              <a:lnSpc>
                <a:spcPct val="100000"/>
              </a:lnSpc>
              <a:spcBef>
                <a:spcPts val="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5. </a:t>
            </a:r>
            <a:r>
              <a:rPr lang="es" sz="1200" b="0" i="0" u="none" strike="noStrike" cap="none" dirty="0">
                <a:solidFill>
                  <a:srgbClr val="000000"/>
                </a:solidFill>
                <a:latin typeface="Calibri"/>
                <a:ea typeface="Calibri"/>
                <a:cs typeface="Calibri"/>
                <a:sym typeface="Calibri"/>
              </a:rPr>
              <a:t>¿Debemos preguntar qué </a:t>
            </a:r>
            <a:r>
              <a:rPr lang="es" sz="1200" b="1" i="0" u="none" strike="noStrike" cap="none" dirty="0">
                <a:solidFill>
                  <a:srgbClr val="000000"/>
                </a:solidFill>
                <a:latin typeface="Calibri"/>
                <a:ea typeface="Calibri"/>
                <a:cs typeface="Calibri"/>
                <a:sym typeface="Calibri"/>
              </a:rPr>
              <a:t>nombre y pronombres</a:t>
            </a:r>
            <a:r>
              <a:rPr lang="es" sz="1200" b="0" i="0" u="none" strike="noStrike" cap="none" dirty="0">
                <a:solidFill>
                  <a:srgbClr val="000000"/>
                </a:solidFill>
                <a:latin typeface="Calibri"/>
                <a:ea typeface="Calibri"/>
                <a:cs typeface="Calibri"/>
                <a:sym typeface="Calibri"/>
              </a:rPr>
              <a:t> utiliza una persona, o esperar a que ella nos lo diga?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Es útil preguntar qué nombre y pronombres utiliza alguien si nos ha contado que tienen una identidad o expresión de género diversa. La clave es obtener esta información de manera segura y confidencial para evitar que la persona corra el riesgo de quedar expuesta o sufrir daños.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6. </a:t>
            </a:r>
            <a:r>
              <a:rPr lang="es" sz="1200" b="0" i="0" u="none" strike="noStrike" cap="none" dirty="0">
                <a:solidFill>
                  <a:srgbClr val="000000"/>
                </a:solidFill>
                <a:latin typeface="Calibri"/>
                <a:ea typeface="Calibri"/>
                <a:cs typeface="Calibri"/>
                <a:sym typeface="Calibri"/>
              </a:rPr>
              <a:t>¿Qué debemos hacer si utiliza </a:t>
            </a:r>
            <a:r>
              <a:rPr lang="es" sz="1200" b="1" i="0" u="none" strike="noStrike" cap="none" dirty="0">
                <a:solidFill>
                  <a:srgbClr val="000000"/>
                </a:solidFill>
                <a:latin typeface="Calibri"/>
                <a:ea typeface="Calibri"/>
                <a:cs typeface="Calibri"/>
                <a:sym typeface="Calibri"/>
              </a:rPr>
              <a:t>accidentalmente</a:t>
            </a:r>
            <a:r>
              <a:rPr lang="es" sz="1200" b="0" i="0" u="none" strike="noStrike" cap="none" dirty="0">
                <a:solidFill>
                  <a:srgbClr val="000000"/>
                </a:solidFill>
                <a:latin typeface="Calibri"/>
                <a:ea typeface="Calibri"/>
                <a:cs typeface="Calibri"/>
                <a:sym typeface="Calibri"/>
              </a:rPr>
              <a:t> el nombre o el pronombre erróneo de una persona?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Corregirnos y seguir hablando. Continuar hablando como si no hubiera pasado nada no es una respuesta apropiada. Podría dañar la relación que han establecido con la persona. Parar y pedir disculpas y explicar que están intentando aprender tampoco es una respuesta apropiada, ya que esto impone a la otra persona la carga de disculpar el error que ustedes han cometido, lo cual no es su responsabilidad. Recuerden que utilizar el nombre y los pronombres equivocados es algo que puede ocurrir, sobre todo si se tienen enfrente documentos que indican el sexo o género y el nombre asociado con los documentos de identidad de la persona. No pasa nada por cometer un error. Hagan lo posible por utilizar el lenguaje correcto.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0" u="none" strike="noStrike" cap="none" dirty="0">
                <a:solidFill>
                  <a:srgbClr val="000000"/>
                </a:solidFill>
                <a:latin typeface="Calibri"/>
                <a:ea typeface="Calibri"/>
                <a:cs typeface="Calibri"/>
                <a:sym typeface="Calibri"/>
              </a:rPr>
              <a:t>7. </a:t>
            </a:r>
            <a:r>
              <a:rPr lang="es" sz="1200" b="0" i="0" u="none" strike="noStrike" cap="none" dirty="0">
                <a:solidFill>
                  <a:srgbClr val="000000"/>
                </a:solidFill>
                <a:latin typeface="Calibri"/>
                <a:ea typeface="Calibri"/>
                <a:cs typeface="Calibri"/>
                <a:sym typeface="Calibri"/>
              </a:rPr>
              <a:t>¿Cómo podemos evitar el lenguaje </a:t>
            </a:r>
            <a:r>
              <a:rPr lang="es" sz="1200" b="1" i="0" u="none" strike="noStrike" cap="none" dirty="0">
                <a:solidFill>
                  <a:srgbClr val="000000"/>
                </a:solidFill>
                <a:latin typeface="Calibri"/>
                <a:ea typeface="Calibri"/>
                <a:cs typeface="Calibri"/>
                <a:sym typeface="Calibri"/>
              </a:rPr>
              <a:t>heterosexista</a:t>
            </a:r>
            <a:r>
              <a:rPr lang="es" sz="1200" b="0" i="0" u="none" strike="noStrike" cap="none" dirty="0">
                <a:solidFill>
                  <a:srgbClr val="000000"/>
                </a:solidFill>
                <a:latin typeface="Calibri"/>
                <a:ea typeface="Calibri"/>
                <a:cs typeface="Calibri"/>
                <a:sym typeface="Calibri"/>
              </a:rPr>
              <a:t> y</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cissexista? No olviden que el lenguaje heterosexista y cissexista refleja la creencia de que todas las personas son heterosexuales o cisgénero, o de que ser heterosexual o cisgénero es señal de superioridad.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Podemos evitar el lenguaje heterosexista o cissexista utilizando el término “pareja” o “cónyuge”</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en lugar de “marido” o “esposa” y evitar utilizar el lenguaje con marca de género, como él/ella. No debemos dar por sentado que la persona con quien hablamos es heterosexual o cisgénero, o que se identifican con los pronombres binarios masculinos o femeninos.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8. ¿Cómo podemos asegurarnos de que nuestros </a:t>
            </a:r>
            <a:r>
              <a:rPr lang="es" sz="1200" b="1" i="0" u="none" strike="noStrike" cap="none" dirty="0">
                <a:solidFill>
                  <a:srgbClr val="000000"/>
                </a:solidFill>
                <a:latin typeface="Calibri"/>
                <a:ea typeface="Calibri"/>
                <a:cs typeface="Calibri"/>
                <a:sym typeface="Calibri"/>
              </a:rPr>
              <a:t>formularios y sistemas </a:t>
            </a:r>
            <a:r>
              <a:rPr lang="es" sz="1200" b="0" i="0" u="none" strike="noStrike" cap="none" dirty="0">
                <a:solidFill>
                  <a:srgbClr val="000000"/>
                </a:solidFill>
                <a:latin typeface="Calibri"/>
                <a:ea typeface="Calibri"/>
                <a:cs typeface="Calibri"/>
                <a:sym typeface="Calibri"/>
              </a:rPr>
              <a:t>son inclusivos?</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Asegurándonos de que hay opciones de género apropiadas, no solo “hombre” y “mujer”, y añadiendo una pregunta sobre variaciones intersexuales en la categoría “sexo”. Encontrarán más orientación en la ficha de consejos sobre comunicación inclusiva en cuanto al género (en inglés) de su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Si tienen presentes estas </a:t>
            </a:r>
            <a:r>
              <a:rPr lang="es" sz="1200" b="1" i="0" u="none" strike="noStrike" cap="none" dirty="0">
                <a:solidFill>
                  <a:srgbClr val="000000"/>
                </a:solidFill>
                <a:latin typeface="Calibri"/>
                <a:ea typeface="Calibri"/>
                <a:cs typeface="Calibri"/>
                <a:sym typeface="Calibri"/>
              </a:rPr>
              <a:t>ocho </a:t>
            </a:r>
            <a:r>
              <a:rPr lang="es" sz="1200" b="0" i="0" u="none" strike="noStrike" cap="none" dirty="0">
                <a:solidFill>
                  <a:srgbClr val="000000"/>
                </a:solidFill>
                <a:latin typeface="Calibri"/>
                <a:ea typeface="Calibri"/>
                <a:cs typeface="Calibri"/>
                <a:sym typeface="Calibri"/>
              </a:rPr>
              <a:t>preguntas y respuestas fundamentales durante la comunicación con personas con una SOGIESC diversa, podrán comunicarse con mayor confianza y de manera más eficaz.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3 minutos en total (aproximadamente 1,5 minutos para esta diapositiva). </a:t>
            </a:r>
            <a:endParaRPr dirty="0"/>
          </a:p>
        </p:txBody>
      </p:sp>
      <p:sp>
        <p:nvSpPr>
          <p:cNvPr id="1523" name="Google Shape;1523;p49: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49</a:t>
            </a:fld>
            <a:endParaRPr sz="120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p5:notes"/>
          <p:cNvSpPr txBox="1">
            <a:spLocks noGrp="1"/>
          </p:cNvSpPr>
          <p:nvPr>
            <p:ph type="body" idx="1"/>
          </p:nvPr>
        </p:nvSpPr>
        <p:spPr>
          <a:xfrm>
            <a:off x="685800" y="4035971"/>
            <a:ext cx="5486400" cy="4172363"/>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solidFill>
                  <a:schemeClr val="dk1"/>
                </a:solidFill>
              </a:rPr>
              <a:t>Entorno de la capacitación</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s" sz="1200" dirty="0">
                <a:solidFill>
                  <a:schemeClr val="dk1"/>
                </a:solidFill>
              </a:rPr>
              <a:t>Hablemos ahora acerca </a:t>
            </a:r>
            <a:r>
              <a:rPr lang="es" sz="1200" b="0" dirty="0">
                <a:solidFill>
                  <a:schemeClr val="dk1"/>
                </a:solidFill>
              </a:rPr>
              <a:t>del </a:t>
            </a:r>
            <a:r>
              <a:rPr lang="es" sz="1200" b="1" dirty="0">
                <a:solidFill>
                  <a:schemeClr val="dk1"/>
                </a:solidFill>
              </a:rPr>
              <a:t>entorno</a:t>
            </a:r>
            <a:r>
              <a:rPr lang="es" sz="1200" dirty="0">
                <a:solidFill>
                  <a:schemeClr val="dk1"/>
                </a:solidFill>
              </a:rPr>
              <a:t> de la capacitación. </a:t>
            </a:r>
            <a:endParaRPr dirty="0"/>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s" sz="1200" dirty="0">
                <a:solidFill>
                  <a:schemeClr val="dk1"/>
                </a:solidFill>
              </a:rPr>
              <a:t>Cuando hablamos sobre ayudar a las personas con SOGIESC diversa, a menudo nos referimos a </a:t>
            </a:r>
            <a:r>
              <a:rPr lang="es" sz="1200" b="1" dirty="0">
                <a:solidFill>
                  <a:schemeClr val="dk1"/>
                </a:solidFill>
              </a:rPr>
              <a:t>crear </a:t>
            </a:r>
            <a:r>
              <a:rPr lang="es" sz="1200" b="0" dirty="0">
                <a:solidFill>
                  <a:schemeClr val="dk1"/>
                </a:solidFill>
              </a:rPr>
              <a:t>espacios seguros</a:t>
            </a:r>
            <a:r>
              <a:rPr lang="es" sz="1200" dirty="0">
                <a:solidFill>
                  <a:schemeClr val="dk1"/>
                </a:solidFill>
              </a:rPr>
              <a:t>. Esto significa </a:t>
            </a:r>
            <a:r>
              <a:rPr lang="es" sz="1200" b="0" dirty="0">
                <a:solidFill>
                  <a:schemeClr val="dk1"/>
                </a:solidFill>
              </a:rPr>
              <a:t>crear un entorno </a:t>
            </a:r>
            <a:r>
              <a:rPr lang="es" sz="1200" dirty="0">
                <a:solidFill>
                  <a:schemeClr val="dk1"/>
                </a:solidFill>
              </a:rPr>
              <a:t>en el que las personas se sientan seguras compartiendo información con nosotros, sabiendo que mantendremos su </a:t>
            </a:r>
            <a:r>
              <a:rPr lang="es" sz="1200" b="0" dirty="0">
                <a:solidFill>
                  <a:schemeClr val="dk1"/>
                </a:solidFill>
              </a:rPr>
              <a:t>confidencialidad y respetaremos </a:t>
            </a:r>
            <a:r>
              <a:rPr lang="es" sz="1200" dirty="0">
                <a:solidFill>
                  <a:schemeClr val="dk1"/>
                </a:solidFill>
              </a:rPr>
              <a:t>lo que compartan. </a:t>
            </a:r>
            <a:endParaRPr dirty="0"/>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s" sz="1200" dirty="0">
                <a:solidFill>
                  <a:schemeClr val="dk1"/>
                </a:solidFill>
              </a:rPr>
              <a:t>También nos gusta pensar que </a:t>
            </a:r>
            <a:r>
              <a:rPr lang="es" sz="1200" b="0" dirty="0">
                <a:solidFill>
                  <a:schemeClr val="dk1"/>
                </a:solidFill>
              </a:rPr>
              <a:t>esta capacitación es un </a:t>
            </a:r>
            <a:r>
              <a:rPr lang="es" sz="1200" b="1" dirty="0">
                <a:solidFill>
                  <a:schemeClr val="dk1"/>
                </a:solidFill>
              </a:rPr>
              <a:t>espacio seguro</a:t>
            </a:r>
            <a:r>
              <a:rPr lang="es" sz="1200" b="0" dirty="0">
                <a:solidFill>
                  <a:schemeClr val="dk1"/>
                </a:solidFill>
              </a:rPr>
              <a:t>. Esto significa que deberían sentirse en total seguridad compartiendo sus opiniones y al formular cualquier pregunta, sabiendo que respetaremos lo que tengan para decirnos. </a:t>
            </a:r>
            <a:r>
              <a:rPr lang="es" sz="1200" dirty="0">
                <a:solidFill>
                  <a:schemeClr val="dk1"/>
                </a:solidFill>
              </a:rPr>
              <a:t>Esta es su </a:t>
            </a:r>
            <a:r>
              <a:rPr lang="es" sz="1200" b="0" dirty="0">
                <a:solidFill>
                  <a:schemeClr val="dk1"/>
                </a:solidFill>
              </a:rPr>
              <a:t>oportunidad de preguntar </a:t>
            </a:r>
            <a:r>
              <a:rPr lang="es" sz="1200" dirty="0">
                <a:solidFill>
                  <a:schemeClr val="dk1"/>
                </a:solidFill>
              </a:rPr>
              <a:t>todo lo que siempre han querido saber acerca de esta materia. </a:t>
            </a:r>
            <a:endParaRPr dirty="0"/>
          </a:p>
          <a:p>
            <a:pPr marL="0" lvl="0" indent="0" algn="l" rtl="0">
              <a:lnSpc>
                <a:spcPct val="100000"/>
              </a:lnSpc>
              <a:spcBef>
                <a:spcPts val="0"/>
              </a:spcBef>
              <a:spcAft>
                <a:spcPts val="0"/>
              </a:spcAft>
              <a:buClr>
                <a:schemeClr val="dk1"/>
              </a:buClr>
              <a:buSzPts val="1200"/>
              <a:buNone/>
            </a:pPr>
            <a:endParaRPr sz="1200" b="0" i="1" dirty="0">
              <a:solidFill>
                <a:schemeClr val="dk1"/>
              </a:solidFill>
            </a:endParaRPr>
          </a:p>
          <a:p>
            <a:pPr marL="0" lvl="0" indent="0" algn="l" rtl="0">
              <a:lnSpc>
                <a:spcPct val="100000"/>
              </a:lnSpc>
              <a:spcBef>
                <a:spcPts val="0"/>
              </a:spcBef>
              <a:spcAft>
                <a:spcPts val="0"/>
              </a:spcAft>
              <a:buClr>
                <a:schemeClr val="dk1"/>
              </a:buClr>
              <a:buSzPts val="1200"/>
              <a:buNone/>
            </a:pPr>
            <a:r>
              <a:rPr lang="es" sz="1200" b="0" i="1" dirty="0">
                <a:solidFill>
                  <a:schemeClr val="dk1"/>
                </a:solidFill>
              </a:rPr>
              <a:t>----</a:t>
            </a:r>
            <a:endParaRPr dirty="0"/>
          </a:p>
          <a:p>
            <a:pPr marL="0" lvl="0" indent="0" algn="l" rtl="0">
              <a:lnSpc>
                <a:spcPct val="100000"/>
              </a:lnSpc>
              <a:spcBef>
                <a:spcPts val="0"/>
              </a:spcBef>
              <a:spcAft>
                <a:spcPts val="0"/>
              </a:spcAft>
              <a:buClr>
                <a:schemeClr val="dk1"/>
              </a:buClr>
              <a:buSzPts val="1200"/>
              <a:buNone/>
            </a:pPr>
            <a:endParaRPr sz="1200" b="0" i="1" dirty="0">
              <a:solidFill>
                <a:schemeClr val="dk1"/>
              </a:solidFill>
            </a:endParaRPr>
          </a:p>
          <a:p>
            <a:pPr marL="0" marR="0" lvl="0" indent="0" algn="l" rtl="0">
              <a:lnSpc>
                <a:spcPct val="100000"/>
              </a:lnSpc>
              <a:spcBef>
                <a:spcPts val="0"/>
              </a:spcBef>
              <a:spcAft>
                <a:spcPts val="0"/>
              </a:spcAft>
              <a:buClr>
                <a:schemeClr val="dk1"/>
              </a:buClr>
              <a:buSzPts val="1200"/>
              <a:buFont typeface="Arial"/>
              <a:buNone/>
            </a:pPr>
            <a:r>
              <a:rPr lang="es" sz="1200" b="1" i="1" dirty="0">
                <a:solidFill>
                  <a:schemeClr val="dk1"/>
                </a:solidFill>
              </a:rPr>
              <a:t>Nota de facilitación: </a:t>
            </a:r>
            <a:r>
              <a:rPr lang="es" sz="1200" b="0" i="1" dirty="0">
                <a:solidFill>
                  <a:schemeClr val="dk1"/>
                </a:solidFill>
              </a:rPr>
              <a:t>Ver la </a:t>
            </a:r>
            <a:r>
              <a:rPr lang="es" sz="1200" b="1" i="1" u="none" strike="noStrike" cap="none" dirty="0">
                <a:solidFill>
                  <a:schemeClr val="dk1"/>
                </a:solidFill>
                <a:latin typeface="Calibri"/>
                <a:ea typeface="Calibri"/>
                <a:cs typeface="Calibri"/>
                <a:sym typeface="Calibri"/>
              </a:rPr>
              <a:t>página 60 </a:t>
            </a:r>
            <a:r>
              <a:rPr lang="es" sz="1200" b="0" i="1" dirty="0">
                <a:solidFill>
                  <a:schemeClr val="dk1"/>
                </a:solidFill>
              </a:rPr>
              <a:t>de la Guía de facilitación para encontrar más información sobre la sección dedicada al entorno de la capacitación. </a:t>
            </a:r>
            <a:endParaRPr dirty="0"/>
          </a:p>
          <a:p>
            <a:pPr marL="0" lvl="0" indent="0" algn="l" rtl="0">
              <a:lnSpc>
                <a:spcPct val="100000"/>
              </a:lnSpc>
              <a:spcBef>
                <a:spcPts val="0"/>
              </a:spcBef>
              <a:spcAft>
                <a:spcPts val="0"/>
              </a:spcAft>
              <a:buClr>
                <a:schemeClr val="dk1"/>
              </a:buClr>
              <a:buSzPts val="1200"/>
              <a:buFont typeface="Arial"/>
              <a:buNone/>
            </a:pPr>
            <a:endParaRPr sz="1200" b="1" i="1" dirty="0">
              <a:solidFill>
                <a:schemeClr val="dk1"/>
              </a:solidFill>
            </a:endParaRPr>
          </a:p>
          <a:p>
            <a:pPr marL="0" lvl="0" indent="0" algn="l" rtl="0">
              <a:lnSpc>
                <a:spcPct val="100000"/>
              </a:lnSpc>
              <a:spcBef>
                <a:spcPts val="0"/>
              </a:spcBef>
              <a:spcAft>
                <a:spcPts val="0"/>
              </a:spcAft>
              <a:buClr>
                <a:schemeClr val="dk1"/>
              </a:buClr>
              <a:buSzPts val="1200"/>
              <a:buNone/>
            </a:pPr>
            <a:r>
              <a:rPr lang="es" b="1" i="1" dirty="0"/>
              <a:t>Duración: </a:t>
            </a:r>
            <a:r>
              <a:rPr lang="es" b="0" i="1" dirty="0"/>
              <a:t>6 minutos para las diapositivas 5 a 9.</a:t>
            </a:r>
            <a:endParaRPr b="1" i="1" dirty="0"/>
          </a:p>
        </p:txBody>
      </p:sp>
      <p:sp>
        <p:nvSpPr>
          <p:cNvPr id="493" name="Google Shape;493;p5: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a:t>
            </a:fld>
            <a:endParaRPr sz="1200">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50:notes"/>
          <p:cNvSpPr>
            <a:spLocks noGrp="1" noRot="1" noChangeAspect="1"/>
          </p:cNvSpPr>
          <p:nvPr>
            <p:ph type="sldImg" idx="2"/>
          </p:nvPr>
        </p:nvSpPr>
        <p:spPr>
          <a:xfrm>
            <a:off x="1144588" y="685800"/>
            <a:ext cx="4568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p50:notes"/>
          <p:cNvSpPr txBox="1">
            <a:spLocks noGrp="1"/>
          </p:cNvSpPr>
          <p:nvPr>
            <p:ph type="body" idx="1"/>
          </p:nvPr>
        </p:nvSpPr>
        <p:spPr>
          <a:xfrm>
            <a:off x="674556" y="4414344"/>
            <a:ext cx="5441431" cy="4410679"/>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Video</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Antes de concluir esta sección, dedicaremos unos minutos a </a:t>
            </a:r>
            <a:r>
              <a:rPr lang="es" sz="1200" b="1" i="0" u="none" strike="noStrike" cap="none" dirty="0">
                <a:solidFill>
                  <a:srgbClr val="000000"/>
                </a:solidFill>
                <a:latin typeface="Calibri"/>
                <a:ea typeface="Calibri"/>
                <a:cs typeface="Calibri"/>
                <a:sym typeface="Calibri"/>
              </a:rPr>
              <a:t>conocer</a:t>
            </a:r>
            <a:r>
              <a:rPr lang="es" sz="1200" b="0" i="0" u="none" strike="noStrike" cap="none" dirty="0">
                <a:solidFill>
                  <a:srgbClr val="000000"/>
                </a:solidFill>
                <a:latin typeface="Calibri"/>
                <a:ea typeface="Calibri"/>
                <a:cs typeface="Calibri"/>
                <a:sym typeface="Calibri"/>
              </a:rPr>
              <a:t> más de cerca algunas experiencias de personas con SOGIESC diversa. Este video trata sobre Dennis, que es migrante de Honduras y vive en Costa Rica.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Enlace al video: </a:t>
            </a:r>
            <a:r>
              <a:rPr lang="es" sz="1200" b="0" i="1" u="sng" strike="noStrike" cap="none" dirty="0">
                <a:solidFill>
                  <a:srgbClr val="000000"/>
                </a:solidFill>
                <a:latin typeface="Calibri"/>
                <a:ea typeface="Calibri"/>
                <a:cs typeface="Calibri"/>
                <a:sym typeface="Calibri"/>
                <a:hlinkClick r:id="rId3" invalidUrl="https:///"/>
              </a:rPr>
              <a:t>https://</a:t>
            </a:r>
            <a:r>
              <a:rPr lang="es" sz="1200" b="0" i="1" u="sng" strike="noStrike" kern="1200" cap="none" spc="0" normalizeH="0" noProof="0" dirty="0">
                <a:ln>
                  <a:noFill/>
                </a:ln>
                <a:solidFill>
                  <a:prstClr val="black"/>
                </a:solidFill>
                <a:effectLst/>
                <a:uLnTx/>
                <a:uFillTx/>
                <a:latin typeface="Calibri"/>
                <a:ea typeface="MS PGothic" pitchFamily="34" charset="-128"/>
                <a:cs typeface="MS PGothic" charset="0"/>
                <a:sym typeface="Calibri"/>
                <a:hlinkClick r:id="rId4"/>
              </a:rPr>
              <a:t>www.youtube.com/watch?v=s3bbqg9_4SA</a:t>
            </a:r>
            <a:endParaRPr lang="es" sz="1200" b="0" i="1" u="sng" strike="noStrike" kern="1200" cap="none" spc="0" normalizeH="0" noProof="0" dirty="0">
              <a:ln>
                <a:noFill/>
              </a:ln>
              <a:solidFill>
                <a:prstClr val="black"/>
              </a:solidFill>
              <a:effectLst/>
              <a:uLnTx/>
              <a:uFillTx/>
              <a:latin typeface="Calibri"/>
              <a:ea typeface="MS PGothic" pitchFamily="34" charset="-128"/>
              <a:cs typeface="MS PGothic" charset="0"/>
              <a:sym typeface="Calibri"/>
            </a:endParaRPr>
          </a:p>
          <a:p>
            <a:pPr marL="0" marR="0" lvl="0" indent="0" algn="l" rtl="0">
              <a:lnSpc>
                <a:spcPct val="100000"/>
              </a:lnSpc>
              <a:spcBef>
                <a:spcPts val="360"/>
              </a:spcBef>
              <a:spcAft>
                <a:spcPts val="0"/>
              </a:spcAft>
              <a:buClr>
                <a:srgbClr val="000000"/>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a:t>
            </a:r>
            <a:r>
              <a:rPr lang="es" sz="1200" b="0" i="1" u="none" strike="noStrike" cap="none" dirty="0">
                <a:solidFill>
                  <a:srgbClr val="000000"/>
                </a:solidFill>
                <a:latin typeface="Calibri"/>
                <a:ea typeface="Calibri"/>
                <a:cs typeface="Calibri"/>
                <a:sym typeface="Calibri"/>
              </a:rPr>
              <a:t> 3 minutos.</a:t>
            </a:r>
            <a:endParaRPr dirty="0"/>
          </a:p>
        </p:txBody>
      </p:sp>
      <p:sp>
        <p:nvSpPr>
          <p:cNvPr id="1547" name="Google Shape;1547;p50: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5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2" name="Google Shape;1562;p51: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 (continuación)</a:t>
            </a:r>
            <a:endParaRPr dirty="0"/>
          </a:p>
          <a:p>
            <a:pPr marL="0" marR="0" lvl="0" indent="0" algn="l" rtl="0">
              <a:lnSpc>
                <a:spcPct val="100000"/>
              </a:lnSpc>
              <a:spcBef>
                <a:spcPts val="0"/>
              </a:spcBef>
              <a:spcAft>
                <a:spcPts val="0"/>
              </a:spcAft>
              <a:buClr>
                <a:schemeClr val="dk1"/>
              </a:buClr>
              <a:buSzPts val="1200"/>
              <a:buFont typeface="Calibri"/>
              <a:buNone/>
            </a:pP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último, hay que tener presentes también los siguientes </a:t>
            </a:r>
            <a:r>
              <a:rPr lang="es" sz="1200" b="1" i="0" u="none" strike="noStrike" cap="none" dirty="0">
                <a:solidFill>
                  <a:srgbClr val="000000"/>
                </a:solidFill>
                <a:latin typeface="Calibri"/>
                <a:ea typeface="Calibri"/>
                <a:cs typeface="Calibri"/>
                <a:sym typeface="Calibri"/>
              </a:rPr>
              <a:t>puntos clave de aprendizaje</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Nuestras </a:t>
            </a:r>
            <a:r>
              <a:rPr lang="es" sz="1200" b="1" i="0" u="none" strike="noStrike" cap="none" dirty="0">
                <a:solidFill>
                  <a:srgbClr val="000000"/>
                </a:solidFill>
                <a:latin typeface="Calibri"/>
                <a:ea typeface="Calibri"/>
                <a:cs typeface="Calibri"/>
                <a:sym typeface="Calibri"/>
              </a:rPr>
              <a:t>obligaciones básicas </a:t>
            </a:r>
            <a:r>
              <a:rPr lang="es" sz="1200" b="0" i="0" u="none" strike="noStrike" cap="none" dirty="0">
                <a:solidFill>
                  <a:srgbClr val="000000"/>
                </a:solidFill>
                <a:latin typeface="Calibri"/>
                <a:ea typeface="Calibri"/>
                <a:cs typeface="Calibri"/>
                <a:sym typeface="Calibri"/>
              </a:rPr>
              <a:t>de empatizar, generar confianza, escuchar, hacerlo mejor, contrarrestar y actuar</a:t>
            </a:r>
            <a:r>
              <a:rPr lang="es" sz="1200" b="1" i="0" u="none" strike="noStrike" cap="none" dirty="0">
                <a:solidFill>
                  <a:srgbClr val="000000"/>
                </a:solidFill>
                <a:latin typeface="Calibri"/>
                <a:ea typeface="Calibri"/>
                <a:cs typeface="Calibri"/>
                <a:sym typeface="Calibri"/>
              </a:rPr>
              <a:t> </a:t>
            </a:r>
            <a:r>
              <a:rPr lang="es" sz="1200" b="0" i="0" u="none" strike="noStrike" cap="none" dirty="0">
                <a:solidFill>
                  <a:srgbClr val="000000"/>
                </a:solidFill>
                <a:latin typeface="Calibri"/>
                <a:ea typeface="Calibri"/>
                <a:cs typeface="Calibri"/>
                <a:sym typeface="Calibri"/>
              </a:rPr>
              <a:t> deben constituir la base de toda nuestra comunicación. </a:t>
            </a:r>
            <a:endParaRPr dirty="0"/>
          </a:p>
          <a:p>
            <a:pPr marL="285750" marR="0" lvl="0" indent="-285750" algn="l" rtl="0">
              <a:lnSpc>
                <a:spcPct val="100000"/>
              </a:lnSpc>
              <a:spcBef>
                <a:spcPts val="360"/>
              </a:spcBef>
              <a:spcAft>
                <a:spcPts val="0"/>
              </a:spcAft>
              <a:buClr>
                <a:srgbClr val="FFFFFF"/>
              </a:buClr>
              <a:buSzPts val="1200"/>
              <a:buFont typeface="Arial"/>
              <a:buChar char="•"/>
            </a:pPr>
            <a:r>
              <a:rPr lang="es" sz="1200" b="0" i="0" u="none" strike="noStrike" cap="none" dirty="0">
                <a:solidFill>
                  <a:srgbClr val="FFFFFF"/>
                </a:solidFill>
                <a:latin typeface="Calibri"/>
                <a:ea typeface="Calibri"/>
                <a:cs typeface="Calibri"/>
                <a:sym typeface="Calibri"/>
              </a:rPr>
              <a:t>Los sesgos en nuestro trabajo se manifiestan en forma de </a:t>
            </a:r>
            <a:r>
              <a:rPr lang="es" sz="1200" b="1" i="0" u="none" strike="noStrike" cap="none" dirty="0">
                <a:solidFill>
                  <a:srgbClr val="FFFFFF"/>
                </a:solidFill>
                <a:latin typeface="Calibri"/>
                <a:ea typeface="Calibri"/>
                <a:cs typeface="Calibri"/>
                <a:sym typeface="Calibri"/>
              </a:rPr>
              <a:t>microagresiones,</a:t>
            </a:r>
            <a:r>
              <a:rPr lang="es" sz="1200" b="0" i="0" u="none" strike="noStrike" cap="none" dirty="0">
                <a:solidFill>
                  <a:srgbClr val="FFFFFF"/>
                </a:solidFill>
                <a:latin typeface="Calibri"/>
                <a:ea typeface="Calibri"/>
                <a:cs typeface="Calibri"/>
                <a:sym typeface="Calibri"/>
              </a:rPr>
              <a:t> lo que da pie a desigualdades en la atención y menoscaba nuestras obligaciones básicas.</a:t>
            </a:r>
            <a:endParaRPr dirty="0"/>
          </a:p>
          <a:p>
            <a:pPr marL="285750" marR="0" lvl="0" indent="-285750" algn="l" rtl="0">
              <a:lnSpc>
                <a:spcPct val="100000"/>
              </a:lnSpc>
              <a:spcBef>
                <a:spcPts val="360"/>
              </a:spcBef>
              <a:spcAft>
                <a:spcPts val="0"/>
              </a:spcAft>
              <a:buClr>
                <a:srgbClr val="FFFFFF"/>
              </a:buClr>
              <a:buSzPts val="1200"/>
              <a:buFont typeface="Arial"/>
              <a:buChar char="•"/>
            </a:pPr>
            <a:r>
              <a:rPr lang="es" sz="1200" b="0" i="0" u="none" strike="noStrike" cap="none" dirty="0">
                <a:solidFill>
                  <a:srgbClr val="FFFFFF"/>
                </a:solidFill>
                <a:latin typeface="Calibri"/>
                <a:ea typeface="Calibri"/>
                <a:cs typeface="Calibri"/>
                <a:sym typeface="Calibri"/>
              </a:rPr>
              <a:t>Recuerden las </a:t>
            </a:r>
            <a:r>
              <a:rPr lang="es" sz="1200" b="1" i="0" u="none" strike="noStrike" cap="none" dirty="0">
                <a:solidFill>
                  <a:srgbClr val="FFFFFF"/>
                </a:solidFill>
                <a:latin typeface="Calibri"/>
                <a:ea typeface="Calibri"/>
                <a:cs typeface="Calibri"/>
                <a:sym typeface="Calibri"/>
              </a:rPr>
              <a:t>tres acciones</a:t>
            </a:r>
            <a:r>
              <a:rPr lang="es" sz="1200" b="0" i="0" u="none" strike="noStrike" cap="none" dirty="0">
                <a:solidFill>
                  <a:srgbClr val="FFFFFF"/>
                </a:solidFill>
                <a:latin typeface="Calibri"/>
                <a:ea typeface="Calibri"/>
                <a:cs typeface="Calibri"/>
                <a:sym typeface="Calibri"/>
              </a:rPr>
              <a:t>: tener presente la posibilidad de que cualquier persona tenga una SOGIESC diversa; agradecer la revelación voluntaria de la información y hacer preguntas simples y respetuosas. </a:t>
            </a:r>
            <a:endParaRPr dirty="0"/>
          </a:p>
          <a:p>
            <a:pPr marL="285750" marR="0" lvl="0" indent="-285750" algn="l" rtl="0">
              <a:lnSpc>
                <a:spcPct val="100000"/>
              </a:lnSpc>
              <a:spcBef>
                <a:spcPts val="360"/>
              </a:spcBef>
              <a:spcAft>
                <a:spcPts val="0"/>
              </a:spcAft>
              <a:buClr>
                <a:srgbClr val="FFFFFF"/>
              </a:buClr>
              <a:buSzPts val="1200"/>
              <a:buFont typeface="Arial"/>
              <a:buChar char="•"/>
            </a:pPr>
            <a:r>
              <a:rPr lang="es" sz="1200" b="0" i="0" u="none" strike="noStrike" cap="none" dirty="0">
                <a:solidFill>
                  <a:srgbClr val="FFFFFF"/>
                </a:solidFill>
                <a:latin typeface="Calibri"/>
                <a:ea typeface="Calibri"/>
                <a:cs typeface="Calibri"/>
                <a:sym typeface="Calibri"/>
              </a:rPr>
              <a:t>Asegúrense de que su lenguaje corporal es </a:t>
            </a:r>
            <a:r>
              <a:rPr lang="es" sz="1200" b="1" i="0" u="none" strike="noStrike" cap="none" dirty="0">
                <a:solidFill>
                  <a:srgbClr val="FFFFFF"/>
                </a:solidFill>
                <a:latin typeface="Calibri"/>
                <a:ea typeface="Calibri"/>
                <a:cs typeface="Calibri"/>
                <a:sym typeface="Calibri"/>
              </a:rPr>
              <a:t>positivo</a:t>
            </a:r>
            <a:r>
              <a:rPr lang="es" sz="1200" b="0" i="0" u="none" strike="noStrike" cap="none" dirty="0">
                <a:solidFill>
                  <a:srgbClr val="FFFFFF"/>
                </a:solidFill>
                <a:latin typeface="Calibri"/>
                <a:ea typeface="Calibri"/>
                <a:cs typeface="Calibri"/>
                <a:sym typeface="Calibri"/>
              </a:rPr>
              <a:t> o neutral al comunicarse con otras personas. </a:t>
            </a:r>
            <a:endParaRPr dirty="0"/>
          </a:p>
          <a:p>
            <a:pPr marL="285750" marR="0" lvl="0" indent="-285750" algn="l" rtl="0">
              <a:lnSpc>
                <a:spcPct val="100000"/>
              </a:lnSpc>
              <a:spcBef>
                <a:spcPts val="360"/>
              </a:spcBef>
              <a:spcAft>
                <a:spcPts val="0"/>
              </a:spcAft>
              <a:buClr>
                <a:srgbClr val="FFFFFF"/>
              </a:buClr>
              <a:buSzPts val="1200"/>
              <a:buFont typeface="Arial"/>
              <a:buChar char="•"/>
            </a:pPr>
            <a:r>
              <a:rPr lang="es" sz="1200" b="0" i="0" u="none" strike="noStrike" cap="none" dirty="0">
                <a:solidFill>
                  <a:srgbClr val="FFFFFF"/>
                </a:solidFill>
                <a:latin typeface="Calibri"/>
                <a:ea typeface="Calibri"/>
                <a:cs typeface="Calibri"/>
                <a:sym typeface="Calibri"/>
              </a:rPr>
              <a:t>Si cometen un error, simplemente </a:t>
            </a:r>
            <a:r>
              <a:rPr lang="es" sz="1200" b="1" i="0" u="none" strike="noStrike" cap="none" dirty="0">
                <a:solidFill>
                  <a:srgbClr val="FFFFFF"/>
                </a:solidFill>
                <a:latin typeface="Calibri"/>
                <a:ea typeface="Calibri"/>
                <a:cs typeface="Calibri"/>
                <a:sym typeface="Calibri"/>
              </a:rPr>
              <a:t>corríjanse </a:t>
            </a:r>
            <a:r>
              <a:rPr lang="es" sz="1200" b="0" i="0" u="none" strike="noStrike" cap="none" dirty="0">
                <a:solidFill>
                  <a:srgbClr val="FFFFFF"/>
                </a:solidFill>
                <a:latin typeface="Calibri"/>
                <a:ea typeface="Calibri"/>
                <a:cs typeface="Calibri"/>
                <a:sym typeface="Calibri"/>
              </a:rPr>
              <a:t>y continúe, e intente hacerlo mejor la próxima vez.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p:txBody>
      </p:sp>
      <p:sp>
        <p:nvSpPr>
          <p:cNvPr id="1563" name="Google Shape;1563;p5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51</a:t>
            </a:fld>
            <a:endParaRPr sz="1200">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5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9" name="Google Shape;1609;p52: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a:solidFill>
                  <a:srgbClr val="000000"/>
                </a:solidFill>
                <a:latin typeface="Calibri"/>
                <a:ea typeface="Calibri"/>
                <a:cs typeface="Calibri"/>
                <a:sym typeface="Calibri"/>
              </a:rPr>
              <a:t>Espacios seguros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a:solidFill>
                  <a:srgbClr val="000000"/>
                </a:solidFill>
                <a:latin typeface="Calibri"/>
                <a:ea typeface="Calibri"/>
                <a:cs typeface="Calibri"/>
                <a:sym typeface="Calibri"/>
              </a:rPr>
              <a:t>La última sección está dedicada a los </a:t>
            </a:r>
            <a:r>
              <a:rPr lang="es" sz="1200" b="1" i="0" u="none" strike="noStrike" cap="none">
                <a:solidFill>
                  <a:srgbClr val="000000"/>
                </a:solidFill>
                <a:latin typeface="Calibri"/>
                <a:ea typeface="Calibri"/>
                <a:cs typeface="Calibri"/>
                <a:sym typeface="Calibri"/>
              </a:rPr>
              <a:t>espacios seguros</a:t>
            </a:r>
            <a:r>
              <a:rPr lang="es" sz="1200" b="0" i="0" u="none" strike="noStrike" cap="none">
                <a:solidFill>
                  <a:srgbClr val="000000"/>
                </a:solidFill>
                <a:latin typeface="Calibri"/>
                <a:ea typeface="Calibri"/>
                <a:cs typeface="Calibri"/>
                <a:sym typeface="Calibri"/>
              </a:rPr>
              <a:t>. En esta sección aprenderemos cómo hacer que nuestros espacios sean seguros para las personas con SOGIESC diversa.</a:t>
            </a:r>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a:solidFill>
                  <a:srgbClr val="000000"/>
                </a:solidFill>
                <a:latin typeface="Calibri"/>
                <a:ea typeface="Calibri"/>
                <a:cs typeface="Calibri"/>
                <a:sym typeface="Calibri"/>
              </a:rPr>
              <a:t>Duración: </a:t>
            </a:r>
            <a:r>
              <a:rPr lang="es" sz="1200" b="0" i="1" u="none" strike="noStrike" cap="none">
                <a:solidFill>
                  <a:srgbClr val="000000"/>
                </a:solidFill>
                <a:latin typeface="Calibri"/>
                <a:ea typeface="Calibri"/>
                <a:cs typeface="Calibri"/>
                <a:sym typeface="Calibri"/>
              </a:rPr>
              <a:t>30 minutos. </a:t>
            </a:r>
            <a:endParaRPr/>
          </a:p>
        </p:txBody>
      </p:sp>
      <p:sp>
        <p:nvSpPr>
          <p:cNvPr id="1610" name="Google Shape;1610;p5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52</a:t>
            </a:fld>
            <a:endParaRPr sz="1200">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53: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30" name="Google Shape;1630;p53:notes"/>
          <p:cNvSpPr txBox="1">
            <a:spLocks noGrp="1"/>
          </p:cNvSpPr>
          <p:nvPr>
            <p:ph type="body" idx="1"/>
          </p:nvPr>
        </p:nvSpPr>
        <p:spPr>
          <a:xfrm>
            <a:off x="685800" y="4035972"/>
            <a:ext cx="5486400" cy="4385014"/>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Objetivos</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Veamos los </a:t>
            </a:r>
            <a:r>
              <a:rPr lang="es" sz="1200" b="1" i="0" u="none" strike="noStrike" cap="none" dirty="0">
                <a:solidFill>
                  <a:srgbClr val="000000"/>
                </a:solidFill>
                <a:latin typeface="Calibri"/>
                <a:ea typeface="Calibri"/>
                <a:cs typeface="Calibri"/>
                <a:sym typeface="Calibri"/>
              </a:rPr>
              <a:t>objetivos</a:t>
            </a:r>
            <a:r>
              <a:rPr lang="es" sz="1200" b="0" i="0" u="none" strike="noStrike" cap="none" dirty="0">
                <a:solidFill>
                  <a:srgbClr val="000000"/>
                </a:solidFill>
                <a:latin typeface="Calibri"/>
                <a:ea typeface="Calibri"/>
                <a:cs typeface="Calibri"/>
                <a:sym typeface="Calibri"/>
              </a:rPr>
              <a:t> de esta sección.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Al terminar esta sección, podrán:</a:t>
            </a:r>
            <a:r>
              <a:rPr lang="es" sz="1200" b="0" i="1"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Describir cuáles son los </a:t>
            </a:r>
            <a:r>
              <a:rPr lang="es" sz="1200" b="1" i="0" u="none" strike="noStrike" cap="none" dirty="0">
                <a:solidFill>
                  <a:srgbClr val="000000"/>
                </a:solidFill>
                <a:latin typeface="Calibri"/>
                <a:ea typeface="Calibri"/>
                <a:cs typeface="Calibri"/>
                <a:sym typeface="Calibri"/>
              </a:rPr>
              <a:t>obstáculos </a:t>
            </a:r>
            <a:r>
              <a:rPr lang="es" sz="1200" b="0" i="0" u="none" strike="noStrike" cap="none" dirty="0">
                <a:solidFill>
                  <a:srgbClr val="000000"/>
                </a:solidFill>
                <a:latin typeface="Calibri"/>
                <a:ea typeface="Calibri"/>
                <a:cs typeface="Calibri"/>
                <a:sym typeface="Calibri"/>
              </a:rPr>
              <a:t>y cómo afectan a la inclusión y la accesibilidad en los espacios seguros. </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Determinar qué </a:t>
            </a:r>
            <a:r>
              <a:rPr lang="es" sz="1200" b="1" i="0" u="none" strike="noStrike" cap="none" dirty="0">
                <a:solidFill>
                  <a:srgbClr val="000000"/>
                </a:solidFill>
                <a:latin typeface="Calibri"/>
                <a:ea typeface="Calibri"/>
                <a:cs typeface="Calibri"/>
                <a:sym typeface="Calibri"/>
              </a:rPr>
              <a:t>obstáculos </a:t>
            </a:r>
            <a:r>
              <a:rPr lang="es" sz="1200" b="0" i="0" u="none" strike="noStrike" cap="none" dirty="0">
                <a:solidFill>
                  <a:srgbClr val="000000"/>
                </a:solidFill>
                <a:latin typeface="Calibri"/>
                <a:ea typeface="Calibri"/>
                <a:cs typeface="Calibri"/>
                <a:sym typeface="Calibri"/>
              </a:rPr>
              <a:t>afrontan las personas con SOGIESC diversa en su oficina y sus programas.</a:t>
            </a:r>
            <a:endParaRPr dirty="0"/>
          </a:p>
          <a:p>
            <a:pPr marL="285750" marR="0" lvl="0" indent="-285750" algn="l" rtl="0">
              <a:lnSpc>
                <a:spcPct val="100000"/>
              </a:lnSpc>
              <a:spcBef>
                <a:spcPts val="36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Utilizar </a:t>
            </a:r>
            <a:r>
              <a:rPr lang="es" sz="1200" b="1" i="0" u="none" strike="noStrike" cap="none" dirty="0">
                <a:solidFill>
                  <a:srgbClr val="000000"/>
                </a:solidFill>
                <a:latin typeface="Calibri"/>
                <a:ea typeface="Calibri"/>
                <a:cs typeface="Calibri"/>
                <a:sym typeface="Calibri"/>
              </a:rPr>
              <a:t>herramientas </a:t>
            </a:r>
            <a:r>
              <a:rPr lang="es" sz="1200" b="0" i="0" u="none" strike="noStrike" cap="none" dirty="0">
                <a:solidFill>
                  <a:srgbClr val="000000"/>
                </a:solidFill>
                <a:latin typeface="Calibri"/>
                <a:ea typeface="Calibri"/>
                <a:cs typeface="Calibri"/>
                <a:sym typeface="Calibri"/>
              </a:rPr>
              <a:t>como cartelería, chapas, impresos y el lenguaje para hacer que las personas con SOGIESC diversa accedan a los servicios con mayor tranquilidad.</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a:t>
            </a:r>
            <a:endParaRPr dirty="0"/>
          </a:p>
        </p:txBody>
      </p:sp>
      <p:sp>
        <p:nvSpPr>
          <p:cNvPr id="1631" name="Google Shape;1631;p53: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53</a:t>
            </a:fld>
            <a:endParaRPr sz="1200">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54: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3" name="Google Shape;1663;p54: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Preguntas para reflexionar: Espacios seguros</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Vamos a comenzar comentando brevemente qué son los espacios </a:t>
            </a:r>
            <a:r>
              <a:rPr lang="es" sz="1200" b="1" i="0" u="none" strike="noStrike" cap="none" dirty="0">
                <a:solidFill>
                  <a:srgbClr val="000000"/>
                </a:solidFill>
                <a:latin typeface="Calibri"/>
                <a:ea typeface="Calibri"/>
                <a:cs typeface="Calibri"/>
                <a:sym typeface="Calibri"/>
              </a:rPr>
              <a:t>seguros</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¿Qué es un </a:t>
            </a:r>
            <a:r>
              <a:rPr lang="es" sz="1200" b="1" i="0" u="none" strike="noStrike" cap="none" dirty="0">
                <a:solidFill>
                  <a:srgbClr val="000000"/>
                </a:solidFill>
                <a:latin typeface="Calibri"/>
                <a:ea typeface="Calibri"/>
                <a:cs typeface="Calibri"/>
                <a:sym typeface="Calibri"/>
              </a:rPr>
              <a:t>espacio seguro</a:t>
            </a:r>
            <a:r>
              <a:rPr lang="es" sz="1200" b="0" i="0" u="none" strike="noStrike" cap="none" dirty="0">
                <a:solidFill>
                  <a:srgbClr val="000000"/>
                </a:solidFill>
                <a:latin typeface="Calibri"/>
                <a:ea typeface="Calibri"/>
                <a:cs typeface="Calibri"/>
                <a:sym typeface="Calibri"/>
              </a:rPr>
              <a:t>?</a:t>
            </a:r>
            <a:r>
              <a:rPr lang="es" sz="1200" b="0" i="1"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Un “espacio seguro” es cualquier espacio al que las personas pueden acceder de forma sencilla y segura y donde puedan ser ellas mismas sin ser juzgadas ni sufrir represalias, como foros en línea, espacios virtuales, comunidades, redes o familias (ya sea la biológica o una elegida), relaciones, conversaciones o lugares físicos concretos. En nuestras oficinas, los espacios seguros son accesibles e inclusivos; están diseñados a conciencia; son confidenciales; ofrecen recursos y cuentan con personal capacitado. En ellos predomina una política de tolerancia cero hacia la discriminación y se debaten abiertamente los sesgos y las microagresiones, se muestran mensajes en apoyo de la diversidad y la inclusión. Asimismo, disponen de mecanismos para que tanto los miembros del personal como las personas a las que asisten puedan informar de problemas y presentar quejas anónimas; y es un espacio en el que se apoya al personal con SOGIESC diversa.  </a:t>
            </a:r>
            <a:endParaRPr dirty="0"/>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qué queremos que las personas se sientan cómodas cuando </a:t>
            </a:r>
            <a:r>
              <a:rPr lang="es" sz="1200" b="1" i="0" u="none" strike="noStrike" cap="none" dirty="0">
                <a:solidFill>
                  <a:srgbClr val="000000"/>
                </a:solidFill>
                <a:latin typeface="Calibri"/>
                <a:ea typeface="Calibri"/>
                <a:cs typeface="Calibri"/>
                <a:sym typeface="Calibri"/>
              </a:rPr>
              <a:t>revelan</a:t>
            </a:r>
            <a:r>
              <a:rPr lang="es" sz="1200" b="0" i="0" u="none" strike="noStrike" cap="none" dirty="0">
                <a:solidFill>
                  <a:srgbClr val="000000"/>
                </a:solidFill>
                <a:latin typeface="Calibri"/>
                <a:ea typeface="Calibri"/>
                <a:cs typeface="Calibri"/>
                <a:sym typeface="Calibri"/>
              </a:rPr>
              <a:t> su SOGIESC?</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La SOGIESC de una persona puede ser importante por muchos motivos. Puede que sea una de las razones por las que migraron o huyeron de su país de origen. Puede que esté relacionada con inquietudes sobre la familia o la protección en su país actual. Puede ser un factor de la asistencia que buscan. Conocer este dato, puede ayudarnos a recomendar remisiones con conocimiento de causa e identificar las formas más adecuadas de asistencia. Asimismo, puede ser importante a la hora de ayudar a una persona a identificar soluciones a largo plazo para solucionar los problemas que le afligen.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qué iba a querer una persona </a:t>
            </a:r>
            <a:r>
              <a:rPr lang="es" sz="1200" b="1" i="0" u="none" strike="noStrike" cap="none" dirty="0">
                <a:solidFill>
                  <a:srgbClr val="000000"/>
                </a:solidFill>
                <a:latin typeface="Calibri"/>
                <a:ea typeface="Calibri"/>
                <a:cs typeface="Calibri"/>
                <a:sym typeface="Calibri"/>
              </a:rPr>
              <a:t>revelar</a:t>
            </a:r>
            <a:r>
              <a:rPr lang="es" sz="1200" b="0" i="0" u="none" strike="noStrike" cap="none" dirty="0">
                <a:solidFill>
                  <a:srgbClr val="000000"/>
                </a:solidFill>
                <a:latin typeface="Calibri"/>
                <a:ea typeface="Calibri"/>
                <a:cs typeface="Calibri"/>
                <a:sym typeface="Calibri"/>
              </a:rPr>
              <a:t> esta información? ¿Por qué querría ocultarla?</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En general, las personas revelan su SOGIESC diversa cuando tienen preocupaciones urgentes, como problemas de protección, necesidades de salud, una posible deportación, detención o preocupaciones sobre su familia. También pueden revelarla cuando tienen la seguridad de que su información se tratará de forma confidencial y de que el personal velará por sus intereses. Puede que no den el paso si la oficina tiene fama de ser poco acogedora, si perciben que el riesgo de compartir esa información es mayor que cualquier beneficio potencial o si deben usar los servicios de intérpretes. </a:t>
            </a: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qué es importante que el </a:t>
            </a:r>
            <a:r>
              <a:rPr lang="es" sz="1200" b="1" i="0" u="none" strike="noStrike" cap="none" dirty="0">
                <a:solidFill>
                  <a:srgbClr val="000000"/>
                </a:solidFill>
                <a:latin typeface="Calibri"/>
                <a:ea typeface="Calibri"/>
                <a:cs typeface="Calibri"/>
                <a:sym typeface="Calibri"/>
              </a:rPr>
              <a:t>lugar de trabajo</a:t>
            </a:r>
            <a:r>
              <a:rPr lang="es" sz="1200" b="0" i="0" u="none" strike="noStrike" cap="none" dirty="0">
                <a:solidFill>
                  <a:srgbClr val="000000"/>
                </a:solidFill>
                <a:latin typeface="Calibri"/>
                <a:ea typeface="Calibri"/>
                <a:cs typeface="Calibri"/>
                <a:sym typeface="Calibri"/>
              </a:rPr>
              <a:t> sea inclusivo?</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Ejemplos de respuestas: Una organización que promueva la inclusión de personas con SOGIESC diversa debe apoyar igualmente a su personal con SOGIESC diversa. Un lugar de trabajo inclusivo es aquel en el que el personal con SOGIESC diversa puede dar a conocer esa información —ya sea de forma confidencial o pública— sin temor a la revelación no deseada de la identidad sexual ni a sufrir represalias, acoso, discriminación o violencia, y en el que existen políticas prácticas y comunicaciones inclusivas y de apoyo por parte de la dirección. En las Naciones Unidas, debemos lidiar con una gran variedad de dificultades en materia de inclusión en el lugar de trabajo, como las microagresiones, la intimidación, el acoso, la discriminación durante la contratación, la revelación de la identidad sexual ocasionada por el personal de recursos humanos y que se denuncie al personal con SOGIESC diversa ante los servicios de seguridad. Todos estos problemas hacen que nuestro lugar de trabajo sea hostil para las personas con SOGIESC diversa y socavan nuestra capacidad para tratar con dignidad y respeto a las personas a las que asistimos.</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36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8 minutos.</a:t>
            </a:r>
            <a:endParaRPr dirty="0"/>
          </a:p>
        </p:txBody>
      </p:sp>
      <p:sp>
        <p:nvSpPr>
          <p:cNvPr id="1664" name="Google Shape;1664;p54: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54</a:t>
            </a:fld>
            <a:endParaRPr sz="1200">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55: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4" name="Google Shape;1704;p55: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2F6CC2"/>
              </a:buClr>
              <a:buSzPts val="1200"/>
              <a:buFont typeface="Calibri"/>
              <a:buNone/>
            </a:pPr>
            <a:r>
              <a:rPr lang="es" sz="1200" b="1" i="0" u="sng" strike="noStrike" cap="none" dirty="0">
                <a:solidFill>
                  <a:srgbClr val="000000"/>
                </a:solidFill>
                <a:latin typeface="Calibri"/>
                <a:ea typeface="Calibri"/>
                <a:cs typeface="Calibri"/>
                <a:sym typeface="Calibri"/>
              </a:rPr>
              <a:t>Inclusividad, accesibilidad y obstáculos</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última instancia, todo el mundo tiene las </a:t>
            </a:r>
            <a:r>
              <a:rPr lang="es" sz="1200" b="1" i="0" u="none" strike="noStrike" cap="none" dirty="0">
                <a:solidFill>
                  <a:srgbClr val="000000"/>
                </a:solidFill>
                <a:latin typeface="Calibri"/>
                <a:ea typeface="Calibri"/>
                <a:cs typeface="Calibri"/>
                <a:sym typeface="Calibri"/>
              </a:rPr>
              <a:t>mismas</a:t>
            </a:r>
            <a:r>
              <a:rPr lang="es" sz="1200" b="0" i="0" u="none" strike="noStrike" cap="none" dirty="0">
                <a:solidFill>
                  <a:srgbClr val="000000"/>
                </a:solidFill>
                <a:latin typeface="Calibri"/>
                <a:ea typeface="Calibri"/>
                <a:cs typeface="Calibri"/>
                <a:sym typeface="Calibri"/>
              </a:rPr>
              <a:t> necesidades en la vida, como el acceso a un refugio, alimentos, agua, ropa, educación, medios de vida, seguridad y un sentido de pertenencia a una comunidad y conexión con otras personas. </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En lo que respecta a nuestra </a:t>
            </a:r>
            <a:r>
              <a:rPr lang="es" sz="1200" b="1" i="0" u="none" strike="noStrike" cap="none" dirty="0">
                <a:solidFill>
                  <a:srgbClr val="000000"/>
                </a:solidFill>
                <a:latin typeface="Calibri"/>
                <a:ea typeface="Calibri"/>
                <a:cs typeface="Calibri"/>
                <a:sym typeface="Calibri"/>
              </a:rPr>
              <a:t>labor</a:t>
            </a:r>
            <a:r>
              <a:rPr lang="es" sz="1200" b="0" i="0" u="none" strike="noStrike" cap="none" dirty="0">
                <a:solidFill>
                  <a:srgbClr val="000000"/>
                </a:solidFill>
                <a:latin typeface="Calibri"/>
                <a:ea typeface="Calibri"/>
                <a:cs typeface="Calibri"/>
                <a:sym typeface="Calibri"/>
              </a:rPr>
              <a:t>, las personas necesitan sentir que se las trata con respeto, que su información se protege adecuadamente y que pueden acceder a todos nuestros programas y servicios, los cuales tienen en cuenta sus circunstancias. Esto se aplica a todas las personas a las que brindamos asistencia. Que podamos satisfacer o no las necesidades de una persona depende del tipo de obstáculos presentes en una situación dada.</a:t>
            </a:r>
            <a:endParaRPr dirty="0"/>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Por tanto, cuando hablamos de espacios seguros para las personas con SOGIESC diversa, nos referimos a </a:t>
            </a:r>
            <a:r>
              <a:rPr lang="es" sz="1200" b="1" i="0" u="none" strike="noStrike" cap="none" dirty="0">
                <a:solidFill>
                  <a:srgbClr val="000000"/>
                </a:solidFill>
                <a:latin typeface="Calibri"/>
                <a:ea typeface="Calibri"/>
                <a:cs typeface="Calibri"/>
                <a:sym typeface="Calibri"/>
              </a:rPr>
              <a:t>la accesibilidad, la inclusión y los obstáculos.</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¿Qué significa el término </a:t>
            </a:r>
            <a:r>
              <a:rPr lang="es" sz="1200" b="1" i="0" u="none" strike="noStrike" cap="none" dirty="0">
                <a:solidFill>
                  <a:srgbClr val="000000"/>
                </a:solidFill>
                <a:latin typeface="Calibri"/>
                <a:ea typeface="Calibri"/>
                <a:cs typeface="Calibri"/>
                <a:sym typeface="Calibri"/>
              </a:rPr>
              <a:t>accesible</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rgbClr val="2F6CC2"/>
              </a:buClr>
              <a:buSzPts val="1200"/>
              <a:buFont typeface="Calibri"/>
              <a:buNone/>
            </a:pPr>
            <a:r>
              <a:rPr lang="es" sz="1200" b="0" i="1" u="none" strike="noStrike" cap="none" dirty="0">
                <a:solidFill>
                  <a:srgbClr val="000000"/>
                </a:solidFill>
                <a:latin typeface="Calibri"/>
                <a:ea typeface="Calibri"/>
                <a:cs typeface="Calibri"/>
                <a:sym typeface="Calibri"/>
              </a:rPr>
              <a:t>Respuesta: Accesible significa que es posible llegar y acceder a ellos y entender su propósito. </a:t>
            </a:r>
            <a:endParaRPr dirty="0"/>
          </a:p>
          <a:p>
            <a:pPr marL="0" marR="0" lvl="0" indent="0" algn="l" rtl="0">
              <a:lnSpc>
                <a:spcPct val="100000"/>
              </a:lnSpc>
              <a:spcBef>
                <a:spcPts val="360"/>
              </a:spcBef>
              <a:spcAft>
                <a:spcPts val="0"/>
              </a:spcAft>
              <a:buClr>
                <a:srgbClr val="2F6CC2"/>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¿Qué significa el término </a:t>
            </a:r>
            <a:r>
              <a:rPr lang="es" sz="1200" b="1" i="0" u="none" strike="noStrike" cap="none" dirty="0">
                <a:solidFill>
                  <a:srgbClr val="000000"/>
                </a:solidFill>
                <a:latin typeface="Calibri"/>
                <a:ea typeface="Calibri"/>
                <a:cs typeface="Calibri"/>
                <a:sym typeface="Calibri"/>
              </a:rPr>
              <a:t>inclusivo</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rgbClr val="2F6CC2"/>
              </a:buClr>
              <a:buSzPts val="1200"/>
              <a:buFont typeface="Calibri"/>
              <a:buNone/>
            </a:pPr>
            <a:r>
              <a:rPr lang="es" sz="1200" b="0" i="1" u="none" strike="noStrike" cap="none" dirty="0">
                <a:solidFill>
                  <a:srgbClr val="000000"/>
                </a:solidFill>
                <a:latin typeface="Calibri"/>
                <a:ea typeface="Calibri"/>
                <a:cs typeface="Calibri"/>
                <a:sym typeface="Calibri"/>
              </a:rPr>
              <a:t>Respuesta: Un espacio inclusivo ofrece igualdad de oportunidades, recursos y acceso a personas marginadas, así como un trato justo y respetuoso. </a:t>
            </a:r>
            <a:endParaRPr dirty="0"/>
          </a:p>
          <a:p>
            <a:pPr marL="0" marR="0" lvl="0" indent="0" algn="l" rtl="0">
              <a:lnSpc>
                <a:spcPct val="100000"/>
              </a:lnSpc>
              <a:spcBef>
                <a:spcPts val="360"/>
              </a:spcBef>
              <a:spcAft>
                <a:spcPts val="0"/>
              </a:spcAft>
              <a:buClr>
                <a:srgbClr val="2F6CC2"/>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¿Qué son los </a:t>
            </a:r>
            <a:r>
              <a:rPr lang="es" sz="1200" b="1" i="0" u="none" strike="noStrike" cap="none" dirty="0">
                <a:solidFill>
                  <a:srgbClr val="000000"/>
                </a:solidFill>
                <a:latin typeface="Calibri"/>
                <a:ea typeface="Calibri"/>
                <a:cs typeface="Calibri"/>
                <a:sym typeface="Calibri"/>
              </a:rPr>
              <a:t>obstáculos</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360"/>
              </a:spcBef>
              <a:spcAft>
                <a:spcPts val="0"/>
              </a:spcAft>
              <a:buClr>
                <a:srgbClr val="2F6CC2"/>
              </a:buClr>
              <a:buSzPts val="1200"/>
              <a:buFont typeface="Calibri"/>
              <a:buNone/>
            </a:pPr>
            <a:r>
              <a:rPr lang="es" sz="1200" b="0" i="1" u="none" strike="noStrike" cap="none" dirty="0">
                <a:solidFill>
                  <a:srgbClr val="000000"/>
                </a:solidFill>
                <a:latin typeface="Calibri"/>
                <a:ea typeface="Calibri"/>
                <a:cs typeface="Calibri"/>
                <a:sym typeface="Calibri"/>
              </a:rPr>
              <a:t>Respuesta: El modelo de inclusión de la discapacidad define los obstáculos como aquellas condiciones, políticas o actitudes que impiden o dificultan el uso y disfrute de nuestros servicios e información. Pueden ser actitudinales, institucionales o ambientales.   </a:t>
            </a:r>
            <a:endParaRPr dirty="0"/>
          </a:p>
          <a:p>
            <a:pPr marL="0" marR="0" lvl="0" indent="0" algn="l" rtl="0">
              <a:lnSpc>
                <a:spcPct val="100000"/>
              </a:lnSpc>
              <a:spcBef>
                <a:spcPts val="36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360"/>
              </a:spcBef>
              <a:spcAft>
                <a:spcPts val="0"/>
              </a:spcAft>
              <a:buClr>
                <a:srgbClr val="2F6CC2"/>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2F6CC2"/>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4 minutos.</a:t>
            </a:r>
            <a:endParaRPr dirty="0"/>
          </a:p>
        </p:txBody>
      </p:sp>
      <p:sp>
        <p:nvSpPr>
          <p:cNvPr id="1705" name="Google Shape;1705;p55: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55</a:t>
            </a:fld>
            <a:endParaRPr sz="1200">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56: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8" name="Google Shape;1748;p56: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2F6CC2"/>
              </a:buClr>
              <a:buSzPts val="1200"/>
              <a:buFont typeface="Calibri"/>
              <a:buNone/>
            </a:pPr>
            <a:r>
              <a:rPr lang="es" sz="1200" b="1" i="0" u="sng" strike="noStrike" cap="none" dirty="0">
                <a:solidFill>
                  <a:srgbClr val="000000"/>
                </a:solidFill>
                <a:latin typeface="Calibri"/>
                <a:ea typeface="Calibri"/>
                <a:cs typeface="Calibri"/>
                <a:sym typeface="Calibri"/>
              </a:rPr>
              <a:t>Inclusividad, accesibilidad y obstáculos (continuación)</a:t>
            </a:r>
            <a:endParaRPr dirty="0"/>
          </a:p>
          <a:p>
            <a:pPr marL="0" marR="0" lvl="0" indent="0" algn="l" rtl="0">
              <a:lnSpc>
                <a:spcPct val="100000"/>
              </a:lnSpc>
              <a:spcBef>
                <a:spcPts val="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2F6CC2"/>
              </a:buClr>
              <a:buSzPts val="1200"/>
              <a:buFont typeface="Arial"/>
              <a:buChar char="•"/>
            </a:pPr>
            <a:r>
              <a:rPr lang="es" sz="1200" b="1" i="0" u="none" strike="noStrike" cap="none" dirty="0">
                <a:solidFill>
                  <a:srgbClr val="000000"/>
                </a:solidFill>
                <a:latin typeface="Calibri"/>
                <a:ea typeface="Calibri"/>
                <a:cs typeface="Calibri"/>
                <a:sym typeface="Calibri"/>
              </a:rPr>
              <a:t>Los obstáculos </a:t>
            </a:r>
            <a:r>
              <a:rPr lang="es" sz="1200" b="0" i="0" u="none" strike="noStrike" cap="none" dirty="0">
                <a:solidFill>
                  <a:srgbClr val="000000"/>
                </a:solidFill>
                <a:latin typeface="Calibri"/>
                <a:ea typeface="Calibri"/>
                <a:cs typeface="Calibri"/>
                <a:sym typeface="Calibri"/>
              </a:rPr>
              <a:t>actitudinales incluyen el estigma y los estereotipos que acaban provocando acciones discriminatorias. ¿Qué situaciones son ejemplo de obstáculos actitudinales? (</a:t>
            </a:r>
            <a:r>
              <a:rPr lang="es" sz="1200" b="0" i="1" u="none" strike="noStrike" cap="none" dirty="0">
                <a:solidFill>
                  <a:srgbClr val="000000"/>
                </a:solidFill>
                <a:latin typeface="Calibri"/>
                <a:ea typeface="Calibri"/>
                <a:cs typeface="Calibri"/>
                <a:sym typeface="Calibri"/>
              </a:rPr>
              <a:t>Por ejemplo, trabajadores que se burlan de las personas con SOGIESC diversa o que se niegan a prestarles asistenciq</a:t>
            </a:r>
            <a:r>
              <a:rPr lang="es" sz="1200" b="0" i="0" u="none" strike="noStrike" cap="none" dirty="0">
                <a:solidFill>
                  <a:srgbClr val="000000"/>
                </a:solidFill>
                <a:latin typeface="Calibri"/>
                <a:ea typeface="Calibri"/>
                <a:cs typeface="Calibri"/>
                <a:sym typeface="Calibri"/>
              </a:rPr>
              <a:t>).</a:t>
            </a:r>
            <a:endParaRPr dirty="0"/>
          </a:p>
          <a:p>
            <a:pPr marL="285750" marR="0" lvl="0" indent="-285750" algn="l" rtl="0">
              <a:lnSpc>
                <a:spcPct val="100000"/>
              </a:lnSpc>
              <a:spcBef>
                <a:spcPts val="0"/>
              </a:spcBef>
              <a:spcAft>
                <a:spcPts val="0"/>
              </a:spcAft>
              <a:buClr>
                <a:srgbClr val="2F6CC2"/>
              </a:buClr>
              <a:buSzPts val="1200"/>
              <a:buFont typeface="Arial"/>
              <a:buChar char="•"/>
            </a:pPr>
            <a:r>
              <a:rPr lang="es" sz="1200" b="1" i="0" u="none" strike="noStrike" cap="none" dirty="0">
                <a:solidFill>
                  <a:srgbClr val="000000"/>
                </a:solidFill>
                <a:latin typeface="Calibri"/>
                <a:ea typeface="Calibri"/>
                <a:cs typeface="Calibri"/>
                <a:sym typeface="Calibri"/>
              </a:rPr>
              <a:t>Los obstáculos </a:t>
            </a:r>
            <a:r>
              <a:rPr lang="es" sz="1200" b="0" i="0" u="none" strike="noStrike" cap="none" dirty="0">
                <a:solidFill>
                  <a:srgbClr val="000000"/>
                </a:solidFill>
                <a:latin typeface="Calibri"/>
                <a:ea typeface="Calibri"/>
                <a:cs typeface="Calibri"/>
                <a:sym typeface="Calibri"/>
              </a:rPr>
              <a:t>institucionales comprenden las políticas, estrategias o prácticas discriminatorias. </a:t>
            </a:r>
            <a:br>
              <a:rPr lang="en-US" sz="1200" b="0" i="0" u="none" strike="noStrike" cap="none" dirty="0">
                <a:solidFill>
                  <a:srgbClr val="000000"/>
                </a:solidFill>
                <a:latin typeface="Calibri"/>
                <a:ea typeface="Calibri"/>
                <a:cs typeface="Calibri"/>
                <a:sym typeface="Calibri"/>
              </a:rPr>
            </a:br>
            <a:r>
              <a:rPr lang="es" sz="1200" b="0" i="0" u="none" strike="noStrike" cap="none" dirty="0">
                <a:solidFill>
                  <a:srgbClr val="000000"/>
                </a:solidFill>
                <a:latin typeface="Calibri"/>
                <a:ea typeface="Calibri"/>
                <a:cs typeface="Calibri"/>
                <a:sym typeface="Calibri"/>
              </a:rPr>
              <a:t>(</a:t>
            </a:r>
            <a:r>
              <a:rPr lang="es" sz="1200" b="0" i="1" u="none" strike="noStrike" cap="none" dirty="0">
                <a:solidFill>
                  <a:srgbClr val="000000"/>
                </a:solidFill>
                <a:latin typeface="Calibri"/>
                <a:ea typeface="Calibri"/>
                <a:cs typeface="Calibri"/>
                <a:sym typeface="Calibri"/>
              </a:rPr>
              <a:t>Algunos ejemplos son las políticas de seguridad que establecen que la expresión de género de todas las personas que visiten una oficina debe coincidir con la que figura en su documentación y que deben ser registradas por alguien del género que se muestre en su identificación</a:t>
            </a:r>
            <a:r>
              <a:rPr lang="es" sz="1200" b="0" i="0" u="none" strike="noStrike" cap="none" dirty="0">
                <a:solidFill>
                  <a:srgbClr val="000000"/>
                </a:solidFill>
                <a:latin typeface="Calibri"/>
                <a:ea typeface="Calibri"/>
                <a:cs typeface="Calibri"/>
                <a:sym typeface="Calibri"/>
              </a:rPr>
              <a:t>).</a:t>
            </a:r>
            <a:endParaRPr dirty="0"/>
          </a:p>
          <a:p>
            <a:pPr marL="285750" marR="0" lvl="0" indent="-285750" algn="l" rtl="0">
              <a:lnSpc>
                <a:spcPct val="100000"/>
              </a:lnSpc>
              <a:spcBef>
                <a:spcPts val="0"/>
              </a:spcBef>
              <a:spcAft>
                <a:spcPts val="0"/>
              </a:spcAft>
              <a:buClr>
                <a:srgbClr val="2F6CC2"/>
              </a:buClr>
              <a:buSzPts val="1200"/>
              <a:buFont typeface="Arial"/>
              <a:buChar char="•"/>
            </a:pPr>
            <a:r>
              <a:rPr lang="es" sz="1200" b="1" i="0" u="none" strike="noStrike" cap="none" dirty="0">
                <a:solidFill>
                  <a:srgbClr val="000000"/>
                </a:solidFill>
                <a:latin typeface="Calibri"/>
                <a:ea typeface="Calibri"/>
                <a:cs typeface="Calibri"/>
                <a:sym typeface="Calibri"/>
              </a:rPr>
              <a:t>Los obstáculos </a:t>
            </a:r>
            <a:r>
              <a:rPr lang="es" sz="1200" b="0" i="0" u="none" strike="noStrike" cap="none" dirty="0">
                <a:solidFill>
                  <a:srgbClr val="000000"/>
                </a:solidFill>
                <a:latin typeface="Calibri"/>
                <a:ea typeface="Calibri"/>
                <a:cs typeface="Calibri"/>
                <a:sym typeface="Calibri"/>
              </a:rPr>
              <a:t>ambientales son aspectos del entorno físico que impiden usar algún elemento de ese entorno. </a:t>
            </a:r>
            <a:br>
              <a:rPr lang="en-US" sz="1200" b="0" i="0" u="none" strike="noStrike" cap="none" dirty="0">
                <a:solidFill>
                  <a:srgbClr val="000000"/>
                </a:solidFill>
                <a:latin typeface="Calibri"/>
                <a:ea typeface="Calibri"/>
                <a:cs typeface="Calibri"/>
                <a:sym typeface="Calibri"/>
              </a:rPr>
            </a:br>
            <a:r>
              <a:rPr lang="es" sz="1200" b="0" i="0" u="none" strike="noStrike" cap="none" dirty="0">
                <a:solidFill>
                  <a:srgbClr val="000000"/>
                </a:solidFill>
                <a:latin typeface="Calibri"/>
                <a:ea typeface="Calibri"/>
                <a:cs typeface="Calibri"/>
                <a:sym typeface="Calibri"/>
              </a:rPr>
              <a:t>(</a:t>
            </a:r>
            <a:r>
              <a:rPr lang="es" sz="1200" b="0" i="1" u="none" strike="noStrike" cap="none" dirty="0">
                <a:solidFill>
                  <a:srgbClr val="000000"/>
                </a:solidFill>
                <a:latin typeface="Calibri"/>
                <a:ea typeface="Calibri"/>
                <a:cs typeface="Calibri"/>
                <a:sym typeface="Calibri"/>
              </a:rPr>
              <a:t>Por ejemplo, la falta de retretes de género neutro, no tener una computadora propia para consultar información sobre las políticas de la oficina o que una oficina se encuentre en una zona insegura para personas con SOGIESC diversa</a:t>
            </a: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2F6CC2"/>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En suma, las personas con SOGIESC diversa no tienen </a:t>
            </a:r>
            <a:r>
              <a:rPr lang="es" sz="1200" b="1" i="0" u="none" strike="noStrike" cap="none" dirty="0">
                <a:solidFill>
                  <a:srgbClr val="000000"/>
                </a:solidFill>
                <a:latin typeface="Calibri"/>
                <a:ea typeface="Calibri"/>
                <a:cs typeface="Calibri"/>
                <a:sym typeface="Calibri"/>
              </a:rPr>
              <a:t>necesidades especiales</a:t>
            </a:r>
            <a:r>
              <a:rPr lang="es" sz="1200" b="0" i="0" u="none" strike="noStrike" cap="none" dirty="0">
                <a:solidFill>
                  <a:srgbClr val="000000"/>
                </a:solidFill>
                <a:latin typeface="Calibri"/>
                <a:ea typeface="Calibri"/>
                <a:cs typeface="Calibri"/>
                <a:sym typeface="Calibri"/>
              </a:rPr>
              <a:t>: tienen las mismas necesidades que todo el mundo, pero se enfrentan a obstáculos diferentes. A fin de satisfacer sus necesidades, tenemos la responsabilidad de garantizar que nuestros espacios sean accesibles e inclusivos y estén libres de obstáculos. </a:t>
            </a:r>
            <a:endParaRPr dirty="0"/>
          </a:p>
          <a:p>
            <a:pPr marL="0" marR="0" lvl="0" indent="0" algn="l" rtl="0">
              <a:lnSpc>
                <a:spcPct val="100000"/>
              </a:lnSpc>
              <a:spcBef>
                <a:spcPts val="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6CC2"/>
              </a:buClr>
              <a:buSzPts val="1200"/>
              <a:buFont typeface="Calibri"/>
              <a:buNone/>
            </a:pPr>
            <a:r>
              <a:rPr lang="es" sz="1200" b="0" i="0" u="none" strike="noStrike" cap="none" dirty="0">
                <a:solidFill>
                  <a:srgbClr val="000000"/>
                </a:solidFill>
                <a:latin typeface="Calibri"/>
                <a:ea typeface="Calibri"/>
                <a:cs typeface="Calibri"/>
                <a:sym typeface="Calibri"/>
              </a:rPr>
              <a:t>Al considerar si los espacios son seguros, debemos </a:t>
            </a:r>
            <a:r>
              <a:rPr lang="es" sz="1200" b="1" i="0" u="none" strike="noStrike" cap="none" dirty="0">
                <a:solidFill>
                  <a:srgbClr val="000000"/>
                </a:solidFill>
                <a:latin typeface="Calibri"/>
                <a:ea typeface="Calibri"/>
                <a:cs typeface="Calibri"/>
                <a:sym typeface="Calibri"/>
              </a:rPr>
              <a:t>preguntarnos</a:t>
            </a:r>
            <a:r>
              <a:rPr lang="es" sz="1200" b="0" i="0" u="none" strike="noStrike" cap="none" dirty="0">
                <a:solidFill>
                  <a:srgbClr val="000000"/>
                </a:solidFill>
                <a:latin typeface="Calibri"/>
                <a:ea typeface="Calibri"/>
                <a:cs typeface="Calibri"/>
                <a:sym typeface="Calibri"/>
              </a:rPr>
              <a:t>: ¿Se está invitando a las personas con SOGIESC diversa a nuestros espacios? ¿Tienen la posibilidad de llegar hasta ellos? ¿Pueden entrar en ellos? ¿Se satisfacen sus necesidades básicas mientras están allí? ¿Se encuentran en un entorno de confianza y confidencialidad? </a:t>
            </a:r>
            <a:endParaRPr dirty="0"/>
          </a:p>
          <a:p>
            <a:pPr marL="0" marR="0" lvl="0" indent="0" algn="l" rtl="0">
              <a:lnSpc>
                <a:spcPct val="100000"/>
              </a:lnSpc>
              <a:spcBef>
                <a:spcPts val="0"/>
              </a:spcBef>
              <a:spcAft>
                <a:spcPts val="0"/>
              </a:spcAft>
              <a:buClr>
                <a:srgbClr val="2F6CC2"/>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6CC2"/>
              </a:buClr>
              <a:buSzPts val="1200"/>
              <a:buFont typeface="Calibri"/>
              <a:buNone/>
            </a:pPr>
            <a:r>
              <a:rPr lang="es" sz="1200" b="0" i="1"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2F6CC2"/>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6CC2"/>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2 minutos. </a:t>
            </a:r>
            <a:endParaRPr dirty="0"/>
          </a:p>
        </p:txBody>
      </p:sp>
      <p:sp>
        <p:nvSpPr>
          <p:cNvPr id="1749" name="Google Shape;1749;p56: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56</a:t>
            </a:fld>
            <a:endParaRPr sz="1200">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5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9" name="Google Shape;1779;p57: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b="1" u="sng" dirty="0"/>
              <a:t>Materiales de espacio seguro (continuación)</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dirty="0"/>
              <a:t>Las </a:t>
            </a:r>
            <a:r>
              <a:rPr lang="es" b="1" dirty="0"/>
              <a:t>chapas o botones, pegatinas y carteles</a:t>
            </a:r>
            <a:r>
              <a:rPr lang="es" dirty="0"/>
              <a:t>, como los que aparecen en pantalla, ofrecen una manera de compartir mensajes sobre espacios seguros. Estos forman parte de una amplia variedad de materiales visuales de la OIM disponibles en la intranet </a:t>
            </a:r>
            <a:r>
              <a:rPr lang="es" sz="1200" i="0" u="none" dirty="0">
                <a:solidFill>
                  <a:schemeClr val="dk1"/>
                </a:solidFill>
                <a:latin typeface="Calibri"/>
                <a:ea typeface="Calibri"/>
                <a:cs typeface="Calibri"/>
                <a:sym typeface="Calibri"/>
              </a:rPr>
              <a:t>en “About Us” [Acerca de la OIM] y “Diversity and Inclusion in IOM Programming” [Diversidad e inclusión en la programación de la OIM]</a:t>
            </a:r>
            <a:r>
              <a:rPr lang="es" dirty="0"/>
              <a:t>. Están disponibles en francés, inglés y español y tienen un formato adecuado para su impresión en las impresoras de nuestras oficinas o en reprografías profesionales. </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s" sz="1200" i="0" dirty="0">
                <a:solidFill>
                  <a:schemeClr val="dk1"/>
                </a:solidFill>
                <a:latin typeface="Calibri"/>
                <a:ea typeface="Calibri"/>
                <a:cs typeface="Calibri"/>
                <a:sym typeface="Calibri"/>
              </a:rPr>
              <a:t>Al elaborar materiales sobre espacios seguros, tengan presente que en muchas </a:t>
            </a:r>
            <a:r>
              <a:rPr lang="es" sz="1200" b="1" i="0" dirty="0">
                <a:solidFill>
                  <a:schemeClr val="dk1"/>
                </a:solidFill>
                <a:latin typeface="Calibri"/>
                <a:ea typeface="Calibri"/>
                <a:cs typeface="Calibri"/>
                <a:sym typeface="Calibri"/>
              </a:rPr>
              <a:t>culturas </a:t>
            </a:r>
            <a:r>
              <a:rPr lang="es" sz="1200" i="0" dirty="0">
                <a:solidFill>
                  <a:schemeClr val="dk1"/>
                </a:solidFill>
                <a:latin typeface="Calibri"/>
                <a:ea typeface="Calibri"/>
                <a:cs typeface="Calibri"/>
                <a:sym typeface="Calibri"/>
              </a:rPr>
              <a:t>no se reconoce la bandera del arcoíris como símbolo de la SOGIESC diversa; y que es preciso incluir también a las personas que no saben leer, o que leen en un idioma no disponible en sus materiales. Por ese motivo, es importante diversificar el mensaje utilizando también el formato verbal, como en videos, anuncios e introducciones de las entrevistas y reuniones.  </a:t>
            </a:r>
            <a:endParaRPr dirty="0"/>
          </a:p>
          <a:p>
            <a:pPr marL="0" lvl="0" indent="0" algn="l" rtl="0">
              <a:lnSpc>
                <a:spcPct val="100000"/>
              </a:lnSpc>
              <a:spcBef>
                <a:spcPts val="0"/>
              </a:spcBef>
              <a:spcAft>
                <a:spcPts val="0"/>
              </a:spcAft>
              <a:buClr>
                <a:schemeClr val="dk1"/>
              </a:buClr>
              <a:buSzPts val="1200"/>
              <a:buNone/>
            </a:pPr>
            <a:endParaRPr sz="120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r>
              <a:rPr lang="es" sz="1200" i="0" dirty="0">
                <a:solidFill>
                  <a:schemeClr val="dk1"/>
                </a:solidFill>
                <a:latin typeface="Calibri"/>
                <a:ea typeface="Calibri"/>
                <a:cs typeface="Calibri"/>
                <a:sym typeface="Calibri"/>
              </a:rPr>
              <a:t>En los lugares donde este sea un tema </a:t>
            </a:r>
            <a:r>
              <a:rPr lang="es" sz="1200" b="1" i="0" dirty="0">
                <a:solidFill>
                  <a:schemeClr val="dk1"/>
                </a:solidFill>
                <a:latin typeface="Calibri"/>
                <a:ea typeface="Calibri"/>
                <a:cs typeface="Calibri"/>
                <a:sym typeface="Calibri"/>
              </a:rPr>
              <a:t>muy delicado</a:t>
            </a:r>
            <a:r>
              <a:rPr lang="es" sz="1200" i="0" dirty="0">
                <a:solidFill>
                  <a:schemeClr val="dk1"/>
                </a:solidFill>
                <a:latin typeface="Calibri"/>
                <a:ea typeface="Calibri"/>
                <a:cs typeface="Calibri"/>
                <a:sym typeface="Calibri"/>
              </a:rPr>
              <a:t> y mostrar materiales de espacio seguro pueda colocar a la oficina de la OIM en situación de riesgo, pueden en su lugar compartir los mensajes verbalmente durante las conversaciones con personas colaboradoras y migrantes, mencionando la inclusividad de la oficina de todo tipo de personas, como, entre otras, de distinto género, identidad, religión, historial político, sistemas de creencias y distintos tipos de familia. Pueden hacer hincapié en que su personal está capacitado para trabajar con todo tipo de personas y que se mantendrá la confidencialidad de la información compartida. </a:t>
            </a:r>
            <a:endParaRPr sz="1200" i="0" dirty="0">
              <a:solidFill>
                <a:schemeClr val="dk1"/>
              </a:solidFill>
              <a:latin typeface="Calibri"/>
              <a:ea typeface="Calibri"/>
              <a:cs typeface="Calibri"/>
              <a:sym typeface="Calibri"/>
            </a:endParaRPr>
          </a:p>
          <a:p>
            <a:pPr marL="285750" marR="0" lvl="0" indent="-209550" algn="l" rtl="0">
              <a:lnSpc>
                <a:spcPct val="100000"/>
              </a:lnSpc>
              <a:spcBef>
                <a:spcPts val="360"/>
              </a:spcBef>
              <a:spcAft>
                <a:spcPts val="0"/>
              </a:spcAft>
              <a:buClr>
                <a:schemeClr val="dk1"/>
              </a:buClr>
              <a:buSzPts val="1200"/>
              <a:buFont typeface="Arial"/>
              <a:buNone/>
            </a:pPr>
            <a:endParaRPr sz="1200" i="0"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Arial"/>
              <a:buNone/>
            </a:pPr>
            <a:r>
              <a:rPr lang="es" sz="1200" i="0" dirty="0">
                <a:solidFill>
                  <a:schemeClr val="dk1"/>
                </a:solidFill>
                <a:latin typeface="Calibri"/>
                <a:ea typeface="Calibri"/>
                <a:cs typeface="Calibri"/>
                <a:sym typeface="Calibri"/>
              </a:rPr>
              <a:t>----</a:t>
            </a:r>
            <a:endParaRPr dirty="0"/>
          </a:p>
          <a:p>
            <a:pPr marL="0" marR="0" lvl="0" indent="0" algn="l" rtl="0">
              <a:lnSpc>
                <a:spcPct val="100000"/>
              </a:lnSpc>
              <a:spcBef>
                <a:spcPts val="360"/>
              </a:spcBef>
              <a:spcAft>
                <a:spcPts val="0"/>
              </a:spcAft>
              <a:buClr>
                <a:schemeClr val="dk1"/>
              </a:buClr>
              <a:buSzPts val="1200"/>
              <a:buFont typeface="Arial"/>
              <a:buNone/>
            </a:pPr>
            <a:endParaRPr sz="1200" i="0"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Arial"/>
              <a:buNone/>
            </a:pPr>
            <a:r>
              <a:rPr lang="es" sz="1200" b="1" i="1" dirty="0">
                <a:solidFill>
                  <a:schemeClr val="dk1"/>
                </a:solidFill>
                <a:latin typeface="Calibri"/>
                <a:ea typeface="Calibri"/>
                <a:cs typeface="Calibri"/>
                <a:sym typeface="Calibri"/>
              </a:rPr>
              <a:t>Duración: </a:t>
            </a:r>
            <a:r>
              <a:rPr lang="es" sz="1200" b="0" i="1" dirty="0">
                <a:solidFill>
                  <a:schemeClr val="dk1"/>
                </a:solidFill>
                <a:latin typeface="Calibri"/>
                <a:ea typeface="Calibri"/>
                <a:cs typeface="Calibri"/>
                <a:sym typeface="Calibri"/>
              </a:rPr>
              <a:t>2</a:t>
            </a:r>
            <a:r>
              <a:rPr lang="es" i="1" dirty="0"/>
              <a:t> minutos.</a:t>
            </a: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sz="120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s" sz="1200" b="0" i="1" dirty="0">
                <a:solidFill>
                  <a:schemeClr val="dk1"/>
                </a:solidFill>
                <a:latin typeface="Calibri"/>
                <a:ea typeface="Calibri"/>
                <a:cs typeface="Calibri"/>
                <a:sym typeface="Calibri"/>
              </a:rPr>
              <a:t>[Descripción de la imagen: mensajes sobre espacio seguro de la OIM situados en la pared detrás de un miembro del personal de la OIM sonriente que está en su escritorio y habla con una persona migrante].</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1780" name="Google Shape;1780;p57: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57</a:t>
            </a:fld>
            <a:endParaRPr sz="1200">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5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0" name="Google Shape;1800;p58:notes"/>
          <p:cNvSpPr txBox="1">
            <a:spLocks noGrp="1"/>
          </p:cNvSpPr>
          <p:nvPr>
            <p:ph type="body" idx="1"/>
          </p:nvPr>
        </p:nvSpPr>
        <p:spPr>
          <a:xfrm>
            <a:off x="685800" y="4035971"/>
            <a:ext cx="5486400" cy="4433472"/>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Ejercicio: Plan de acción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Concluiremos hoy la sección sobre espacios seguros con un ejercicio sobre la elaboración de un </a:t>
            </a:r>
            <a:r>
              <a:rPr lang="es" sz="1200" b="1" i="0" u="none" strike="noStrike" cap="none" dirty="0">
                <a:solidFill>
                  <a:srgbClr val="000000"/>
                </a:solidFill>
                <a:latin typeface="Calibri"/>
                <a:ea typeface="Calibri"/>
                <a:cs typeface="Calibri"/>
                <a:sym typeface="Calibri"/>
              </a:rPr>
              <a:t>plan de acción rápido</a:t>
            </a:r>
            <a:r>
              <a:rPr lang="es" sz="1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Para ello, aplicaremos el método de </a:t>
            </a:r>
            <a:r>
              <a:rPr lang="es" sz="1200" b="1" i="0" u="none" strike="noStrike" cap="none" dirty="0">
                <a:solidFill>
                  <a:srgbClr val="000000"/>
                </a:solidFill>
                <a:latin typeface="Calibri"/>
                <a:ea typeface="Calibri"/>
                <a:cs typeface="Calibri"/>
                <a:sym typeface="Calibri"/>
              </a:rPr>
              <a:t>dejar de hacer, empezar a hacer y seguir haciendo</a:t>
            </a:r>
            <a:r>
              <a:rPr lang="es" sz="1200" b="0" i="0" u="none" strike="noStrike" cap="none" dirty="0">
                <a:solidFill>
                  <a:srgbClr val="000000"/>
                </a:solidFill>
                <a:latin typeface="Calibri"/>
                <a:ea typeface="Calibri"/>
                <a:cs typeface="Calibri"/>
                <a:sym typeface="Calibri"/>
              </a:rPr>
              <a:t>. Este ejercicio tiene como propósito examinar su trabajo actual y planificar los pasos siguientes mediante la consideración de qué hay que empezar a hacer, qué hay que dejar de hacer y qué hay que seguir haciendo.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Formen equipos de acuerdo con la </a:t>
            </a:r>
            <a:r>
              <a:rPr lang="es" sz="1200" b="1" i="0" u="none" strike="noStrike" cap="none" dirty="0">
                <a:solidFill>
                  <a:srgbClr val="000000"/>
                </a:solidFill>
                <a:latin typeface="Calibri"/>
                <a:ea typeface="Calibri"/>
                <a:cs typeface="Calibri"/>
                <a:sym typeface="Calibri"/>
              </a:rPr>
              <a:t>esfera de trabajo</a:t>
            </a:r>
            <a:r>
              <a:rPr lang="es" sz="1200" b="0" i="0" u="none" strike="noStrike" cap="none" dirty="0">
                <a:solidFill>
                  <a:srgbClr val="000000"/>
                </a:solidFill>
                <a:latin typeface="Calibri"/>
                <a:ea typeface="Calibri"/>
                <a:cs typeface="Calibri"/>
                <a:sym typeface="Calibri"/>
              </a:rPr>
              <a:t>. Únanse a otras personas que trabajen en el mismo programa, actividad o suboficina. Planificarán de manera conjunta una serie de medidas prácticas y concretas que pueden tomar tras la sesión de capacitación. Si alguien es la única persona representante de una esfera de trabajo, díganmelo para que pueda formar un grupo con otras personas en la misma situación. A continuación pueden trabajar en las medidas de manera independiente y compartirlas con el grupo para obtener comentarios.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1" u="none" strike="noStrike" cap="none" dirty="0">
                <a:solidFill>
                  <a:srgbClr val="000000"/>
                </a:solidFill>
                <a:latin typeface="Calibri"/>
                <a:ea typeface="Calibri"/>
                <a:cs typeface="Calibri"/>
                <a:sym typeface="Calibri"/>
              </a:rPr>
              <a:t>Una vez formados los equipos: </a:t>
            </a:r>
            <a:r>
              <a:rPr lang="es" sz="1200" b="0" i="0" u="none" strike="noStrike" cap="none" dirty="0">
                <a:solidFill>
                  <a:srgbClr val="000000"/>
                </a:solidFill>
                <a:latin typeface="Calibri"/>
                <a:ea typeface="Calibri"/>
                <a:cs typeface="Calibri"/>
                <a:sym typeface="Calibri"/>
              </a:rPr>
              <a:t>En sus mesas encontrarán una hoja grande de </a:t>
            </a:r>
            <a:r>
              <a:rPr lang="es" sz="1200" b="1" i="0" u="none" strike="noStrike" cap="none" dirty="0">
                <a:solidFill>
                  <a:srgbClr val="000000"/>
                </a:solidFill>
                <a:latin typeface="Calibri"/>
                <a:ea typeface="Calibri"/>
                <a:cs typeface="Calibri"/>
                <a:sym typeface="Calibri"/>
              </a:rPr>
              <a:t>papel de rotafolio</a:t>
            </a:r>
            <a:r>
              <a:rPr lang="es" sz="1200" b="0" i="0" u="none" strike="noStrike" cap="none" dirty="0">
                <a:solidFill>
                  <a:srgbClr val="000000"/>
                </a:solidFill>
                <a:latin typeface="Calibri"/>
                <a:ea typeface="Calibri"/>
                <a:cs typeface="Calibri"/>
                <a:sym typeface="Calibri"/>
              </a:rPr>
              <a:t> y marcadores. Ahora deben reflexionar sobre las tres preguntas de su </a:t>
            </a:r>
            <a:r>
              <a:rPr lang="es" sz="1200" b="0" i="0" u="none" strike="noStrike" cap="none" noProof="0" dirty="0">
                <a:solidFill>
                  <a:srgbClr val="000000"/>
                </a:solidFill>
                <a:latin typeface="Calibri"/>
                <a:ea typeface="Calibri"/>
                <a:cs typeface="Calibri"/>
                <a:sym typeface="Calibri"/>
              </a:rPr>
              <a:t>Cuaderno</a:t>
            </a:r>
            <a:r>
              <a:rPr lang="es" sz="1200" b="0" i="0" u="none" strike="noStrike" cap="none" dirty="0">
                <a:solidFill>
                  <a:srgbClr val="000000"/>
                </a:solidFill>
                <a:latin typeface="Calibri"/>
                <a:ea typeface="Calibri"/>
                <a:cs typeface="Calibri"/>
                <a:sym typeface="Calibri"/>
              </a:rPr>
              <a:t> y, por turnos, compartir sus sugerencias con su grupo. Tras mencionar una sugerencia en cada una de las tres categorías, se pasará a la siguiente persona. Pueden hacer más rondas hasta que se hayan agotado todas las ideas. A continuación, pueden revisarlas y asegurarse de que no desean añadir, eliminar o cambiar algo. Tienen diez minutos para realizar el ejercicio.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a:t>
            </a:r>
            <a:r>
              <a:rPr lang="es" sz="1200" b="0" i="1" u="none" strike="noStrike" cap="none" dirty="0">
                <a:solidFill>
                  <a:srgbClr val="000000"/>
                </a:solidFill>
                <a:latin typeface="Calibri"/>
                <a:ea typeface="Calibri"/>
                <a:cs typeface="Calibri"/>
                <a:sym typeface="Calibri"/>
              </a:rPr>
              <a:t> En la </a:t>
            </a:r>
            <a:r>
              <a:rPr lang="es" sz="1200" b="1" i="1" u="none" strike="noStrike" cap="none" dirty="0">
                <a:solidFill>
                  <a:srgbClr val="000000"/>
                </a:solidFill>
                <a:latin typeface="Calibri"/>
                <a:ea typeface="Calibri"/>
                <a:cs typeface="Calibri"/>
                <a:sym typeface="Calibri"/>
              </a:rPr>
              <a:t>página 146 </a:t>
            </a:r>
            <a:r>
              <a:rPr lang="es" sz="1200" b="0" i="1" u="none" strike="noStrike" cap="none" dirty="0">
                <a:solidFill>
                  <a:srgbClr val="000000"/>
                </a:solidFill>
                <a:latin typeface="Calibri"/>
                <a:ea typeface="Calibri"/>
                <a:cs typeface="Calibri"/>
                <a:sym typeface="Calibri"/>
              </a:rPr>
              <a:t>de la Guía de facilitación encontrará más información sobre este ejercicio, junto con ideas alternativas y las claves de facilitación. </a:t>
            </a:r>
            <a:endParaRPr dirty="0"/>
          </a:p>
          <a:p>
            <a:pPr marL="0" marR="0" lvl="0" indent="0" algn="l" rtl="0">
              <a:lnSpc>
                <a:spcPct val="100000"/>
              </a:lnSpc>
              <a:spcBef>
                <a:spcPts val="0"/>
              </a:spcBef>
              <a:spcAft>
                <a:spcPts val="0"/>
              </a:spcAft>
              <a:buClr>
                <a:schemeClr val="dk1"/>
              </a:buClr>
              <a:buSzPts val="1200"/>
              <a:buFont typeface="Calibri"/>
              <a:buNone/>
            </a:pPr>
            <a:endParaRPr sz="1200" b="1"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12 minutos. 2 minutos para las instrucciones y 10 para que los equipos realicen el ejercicio. </a:t>
            </a:r>
            <a:endParaRPr dirty="0"/>
          </a:p>
        </p:txBody>
      </p:sp>
      <p:sp>
        <p:nvSpPr>
          <p:cNvPr id="1801" name="Google Shape;1801;p58: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58</a:t>
            </a:fld>
            <a:endParaRPr sz="1200">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5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8" name="Google Shape;1818;p59:notes"/>
          <p:cNvSpPr txBox="1">
            <a:spLocks noGrp="1"/>
          </p:cNvSpPr>
          <p:nvPr>
            <p:ph type="body" idx="1"/>
          </p:nvPr>
        </p:nvSpPr>
        <p:spPr>
          <a:xfrm>
            <a:off x="685800" y="4035971"/>
            <a:ext cx="5486400" cy="49804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Puntos clave de aprendizaje</a:t>
            </a:r>
            <a:endParaRPr dirty="0"/>
          </a:p>
          <a:p>
            <a:pPr marL="0" marR="0" lvl="0" indent="0" algn="l" rtl="0">
              <a:lnSpc>
                <a:spcPct val="100000"/>
              </a:lnSpc>
              <a:spcBef>
                <a:spcPts val="0"/>
              </a:spcBef>
              <a:spcAft>
                <a:spcPts val="0"/>
              </a:spcAft>
              <a:buClr>
                <a:schemeClr val="dk1"/>
              </a:buClr>
              <a:buSzPts val="1200"/>
              <a:buFont typeface="Calibri"/>
              <a:buNone/>
            </a:pPr>
            <a:endParaRPr sz="1200" b="1"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Mostramos aquí una serie de </a:t>
            </a:r>
            <a:r>
              <a:rPr lang="es" sz="1200" b="1" i="0" u="none" strike="noStrike" cap="none" dirty="0">
                <a:solidFill>
                  <a:srgbClr val="000000"/>
                </a:solidFill>
                <a:latin typeface="Calibri"/>
                <a:ea typeface="Calibri"/>
                <a:cs typeface="Calibri"/>
                <a:sym typeface="Calibri"/>
              </a:rPr>
              <a:t>puntos clave de aprendizaje </a:t>
            </a:r>
            <a:r>
              <a:rPr lang="es" sz="1200" b="0" i="0" u="none" strike="noStrike" cap="none" dirty="0">
                <a:solidFill>
                  <a:srgbClr val="000000"/>
                </a:solidFill>
                <a:latin typeface="Calibri"/>
                <a:ea typeface="Calibri"/>
                <a:cs typeface="Calibri"/>
                <a:sym typeface="Calibri"/>
              </a:rPr>
              <a:t>de esta sección que se han de tener presentes: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360"/>
              </a:spcBef>
              <a:spcAft>
                <a:spcPts val="0"/>
              </a:spcAft>
              <a:buClr>
                <a:srgbClr val="FFFFFF"/>
              </a:buClr>
              <a:buSzPts val="1200"/>
              <a:buFont typeface="Arial"/>
              <a:buChar char="•"/>
            </a:pPr>
            <a:r>
              <a:rPr lang="es" sz="1200" b="0" i="0" u="none" strike="noStrike" cap="none" dirty="0">
                <a:solidFill>
                  <a:srgbClr val="FFFFFF"/>
                </a:solidFill>
                <a:latin typeface="Calibri"/>
                <a:ea typeface="Calibri"/>
                <a:cs typeface="Calibri"/>
                <a:sym typeface="Calibri"/>
              </a:rPr>
              <a:t>Un </a:t>
            </a:r>
            <a:r>
              <a:rPr lang="es" sz="1200" b="1" i="0" u="none" strike="noStrike" cap="none" dirty="0">
                <a:solidFill>
                  <a:srgbClr val="FFFFFF"/>
                </a:solidFill>
                <a:latin typeface="Calibri"/>
                <a:ea typeface="Calibri"/>
                <a:cs typeface="Calibri"/>
                <a:sym typeface="Calibri"/>
              </a:rPr>
              <a:t>espacio seguro </a:t>
            </a:r>
            <a:r>
              <a:rPr lang="es" sz="1200" b="0" i="0" u="none" strike="noStrike" cap="none" dirty="0">
                <a:solidFill>
                  <a:srgbClr val="FFFFFF"/>
                </a:solidFill>
                <a:latin typeface="Calibri"/>
                <a:ea typeface="Calibri"/>
                <a:cs typeface="Calibri"/>
                <a:sym typeface="Calibri"/>
              </a:rPr>
              <a:t>es cualquier espacio que sea accesible e inclusivo para las personas con SOGIESC diversa, ya sea un lugar físico, la familia (biológica o elegida) o un foro en línea</a:t>
            </a:r>
            <a:r>
              <a:rPr lang="es" sz="1200" b="0" i="0" u="none" strike="noStrike" cap="none" dirty="0">
                <a:solidFill>
                  <a:srgbClr val="000000"/>
                </a:solidFill>
                <a:latin typeface="Calibri"/>
                <a:ea typeface="Calibri"/>
                <a:cs typeface="Calibri"/>
                <a:sym typeface="Calibri"/>
              </a:rPr>
              <a:t>. </a:t>
            </a:r>
            <a:endParaRPr dirty="0"/>
          </a:p>
          <a:p>
            <a:pPr marL="285750" marR="0" lvl="0" indent="-285750" algn="l" rtl="0">
              <a:lnSpc>
                <a:spcPct val="100000"/>
              </a:lnSpc>
              <a:spcBef>
                <a:spcPts val="0"/>
              </a:spcBef>
              <a:spcAft>
                <a:spcPts val="0"/>
              </a:spcAft>
              <a:buClr>
                <a:srgbClr val="000000"/>
              </a:buClr>
              <a:buSzPts val="1200"/>
              <a:buFont typeface="Arial"/>
              <a:buChar char="•"/>
            </a:pPr>
            <a:r>
              <a:rPr lang="es" sz="1200" b="0" i="0" u="none" strike="noStrike" cap="none" dirty="0">
                <a:solidFill>
                  <a:srgbClr val="000000"/>
                </a:solidFill>
                <a:latin typeface="Calibri"/>
                <a:ea typeface="Calibri"/>
                <a:cs typeface="Calibri"/>
                <a:sym typeface="Calibri"/>
              </a:rPr>
              <a:t>Los espacios seguros garantizan la </a:t>
            </a:r>
            <a:r>
              <a:rPr lang="es" sz="1200" b="1" i="0" u="none" strike="noStrike" cap="none" dirty="0">
                <a:solidFill>
                  <a:srgbClr val="000000"/>
                </a:solidFill>
                <a:latin typeface="Calibri"/>
                <a:ea typeface="Calibri"/>
                <a:cs typeface="Calibri"/>
                <a:sym typeface="Calibri"/>
              </a:rPr>
              <a:t>confidencialidad</a:t>
            </a:r>
            <a:r>
              <a:rPr lang="es" sz="1200" b="0" i="0" u="none" strike="noStrike" cap="none" dirty="0">
                <a:solidFill>
                  <a:srgbClr val="000000"/>
                </a:solidFill>
                <a:latin typeface="Calibri"/>
                <a:ea typeface="Calibri"/>
                <a:cs typeface="Calibri"/>
                <a:sym typeface="Calibri"/>
              </a:rPr>
              <a:t> y el respeto. </a:t>
            </a:r>
            <a:endParaRPr dirty="0"/>
          </a:p>
          <a:p>
            <a:pPr marL="285750" marR="0" lvl="0" indent="-285750" algn="l" rtl="0">
              <a:lnSpc>
                <a:spcPct val="100000"/>
              </a:lnSpc>
              <a:spcBef>
                <a:spcPts val="360"/>
              </a:spcBef>
              <a:spcAft>
                <a:spcPts val="0"/>
              </a:spcAft>
              <a:buClr>
                <a:srgbClr val="AF1D38"/>
              </a:buClr>
              <a:buSzPts val="1200"/>
              <a:buFont typeface="Arial"/>
              <a:buChar char="•"/>
            </a:pPr>
            <a:r>
              <a:rPr lang="es" sz="1200" b="1" i="0" u="none" strike="noStrike" cap="none" dirty="0">
                <a:solidFill>
                  <a:srgbClr val="FFFFFF"/>
                </a:solidFill>
                <a:latin typeface="Calibri"/>
                <a:ea typeface="Calibri"/>
                <a:cs typeface="Calibri"/>
                <a:sym typeface="Calibri"/>
              </a:rPr>
              <a:t>Entre los </a:t>
            </a:r>
            <a:r>
              <a:rPr lang="es" sz="1200" b="0" i="0" u="none" strike="noStrike" cap="none" dirty="0">
                <a:solidFill>
                  <a:srgbClr val="FFFFFF"/>
                </a:solidFill>
                <a:latin typeface="Calibri"/>
                <a:ea typeface="Calibri"/>
                <a:cs typeface="Calibri"/>
                <a:sym typeface="Calibri"/>
              </a:rPr>
              <a:t>obstáculos </a:t>
            </a:r>
            <a:r>
              <a:rPr lang="es" sz="1200" b="0" i="0" u="none" strike="noStrike" cap="none" dirty="0">
                <a:solidFill>
                  <a:srgbClr val="000000"/>
                </a:solidFill>
                <a:latin typeface="Calibri"/>
                <a:ea typeface="Calibri"/>
                <a:cs typeface="Calibri"/>
                <a:sym typeface="Calibri"/>
              </a:rPr>
              <a:t>para la creación de espacios seguros pueden incluirse las actitudes, las políticas y prácticas institucionales, y los factores ambientales.</a:t>
            </a:r>
            <a:endParaRPr dirty="0"/>
          </a:p>
          <a:p>
            <a:pPr marL="285750" marR="0" lvl="0" indent="-285750" algn="l" rtl="0">
              <a:lnSpc>
                <a:spcPct val="100000"/>
              </a:lnSpc>
              <a:spcBef>
                <a:spcPts val="360"/>
              </a:spcBef>
              <a:spcAft>
                <a:spcPts val="0"/>
              </a:spcAft>
              <a:buClr>
                <a:srgbClr val="AF1D38"/>
              </a:buClr>
              <a:buSzPts val="1200"/>
              <a:buFont typeface="Arial"/>
              <a:buChar char="•"/>
            </a:pPr>
            <a:r>
              <a:rPr lang="es" sz="1200" b="0" i="0" u="none" strike="noStrike" cap="none" dirty="0">
                <a:solidFill>
                  <a:srgbClr val="FFFFFF"/>
                </a:solidFill>
                <a:latin typeface="Calibri"/>
                <a:ea typeface="Calibri"/>
                <a:cs typeface="Calibri"/>
                <a:sym typeface="Calibri"/>
              </a:rPr>
              <a:t>Es igualmente importante garantizar que se ofrece un </a:t>
            </a:r>
            <a:r>
              <a:rPr lang="es" sz="1200" b="1" i="0" u="none" strike="noStrike" cap="none" dirty="0">
                <a:solidFill>
                  <a:srgbClr val="FFFFFF"/>
                </a:solidFill>
                <a:latin typeface="Calibri"/>
                <a:ea typeface="Calibri"/>
                <a:cs typeface="Calibri"/>
                <a:sym typeface="Calibri"/>
              </a:rPr>
              <a:t>lugar de trabajo</a:t>
            </a:r>
            <a:r>
              <a:rPr lang="es" sz="1200" b="0" i="0" u="none" strike="noStrike" cap="none" dirty="0">
                <a:solidFill>
                  <a:srgbClr val="FFFFFF"/>
                </a:solidFill>
                <a:latin typeface="Calibri"/>
                <a:ea typeface="Calibri"/>
                <a:cs typeface="Calibri"/>
                <a:sym typeface="Calibri"/>
              </a:rPr>
              <a:t> acogedor e inclusivo al personal con SOGIESC diversa.</a:t>
            </a:r>
            <a:endParaRPr dirty="0"/>
          </a:p>
          <a:p>
            <a:pPr marL="0" marR="0" lvl="0" indent="0" algn="l" rtl="0">
              <a:lnSpc>
                <a:spcPct val="100000"/>
              </a:lnSpc>
              <a:spcBef>
                <a:spcPts val="360"/>
              </a:spcBef>
              <a:spcAft>
                <a:spcPts val="0"/>
              </a:spcAft>
              <a:buClr>
                <a:srgbClr val="AF1D38"/>
              </a:buClr>
              <a:buSzPts val="1200"/>
              <a:buFont typeface="Arial"/>
              <a:buNone/>
            </a:pPr>
            <a:endParaRPr sz="1200" b="0"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Duración: </a:t>
            </a:r>
            <a:r>
              <a:rPr lang="es" sz="1200" b="0" i="1" u="none" strike="noStrike" cap="none" dirty="0">
                <a:solidFill>
                  <a:srgbClr val="000000"/>
                </a:solidFill>
                <a:latin typeface="Calibri"/>
                <a:ea typeface="Calibri"/>
                <a:cs typeface="Calibri"/>
                <a:sym typeface="Calibri"/>
              </a:rPr>
              <a:t>1 minuto. </a:t>
            </a:r>
            <a:endParaRPr dirty="0"/>
          </a:p>
          <a:p>
            <a:pPr marL="0" marR="0" lvl="0" indent="0" algn="l" rtl="0">
              <a:lnSpc>
                <a:spcPct val="100000"/>
              </a:lnSpc>
              <a:spcBef>
                <a:spcPts val="0"/>
              </a:spcBef>
              <a:spcAft>
                <a:spcPts val="0"/>
              </a:spcAft>
              <a:buClr>
                <a:srgbClr val="AF1D38"/>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1819" name="Google Shape;1819;p59: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59</a:t>
            </a:fld>
            <a:endParaRPr sz="120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6" name="Google Shape;506;p6: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Entorno de la capacitación (continuación)</a:t>
            </a:r>
            <a:endParaRPr sz="1200"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Una vez dicho esto, debemos comprometernos a que nuestras preguntas y comentarios </a:t>
            </a:r>
            <a:r>
              <a:rPr lang="es" sz="1200" b="1" dirty="0"/>
              <a:t>no salgan </a:t>
            </a:r>
            <a:r>
              <a:rPr lang="es" sz="1200" b="0" dirty="0"/>
              <a:t>de esta sala de capacitación</a:t>
            </a:r>
            <a:r>
              <a:rPr lang="es" sz="1200" dirty="0"/>
              <a:t>. </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Si bien me encantaría que </a:t>
            </a:r>
            <a:r>
              <a:rPr lang="es" sz="1200" b="1" dirty="0"/>
              <a:t>compartieran</a:t>
            </a:r>
            <a:r>
              <a:rPr lang="es" sz="1200" b="0" dirty="0"/>
              <a:t> lo que </a:t>
            </a:r>
            <a:r>
              <a:rPr lang="es" sz="1200" dirty="0"/>
              <a:t>aprendan en esta capacitación con otras personas, es mejor que nos abstengamos de mencionar lo que </a:t>
            </a:r>
            <a:r>
              <a:rPr lang="es" sz="1200" b="0" dirty="0"/>
              <a:t>una persona concreta dijo </a:t>
            </a:r>
            <a:r>
              <a:rPr lang="es" sz="1200" dirty="0"/>
              <a:t>o preguntó durante la capacitación. </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De este modo, todas las personas presentes podremos </a:t>
            </a:r>
            <a:r>
              <a:rPr lang="es" sz="1200" b="0" dirty="0"/>
              <a:t>usar con </a:t>
            </a:r>
            <a:r>
              <a:rPr lang="es" sz="1200" b="1" dirty="0"/>
              <a:t>confianza </a:t>
            </a:r>
            <a:r>
              <a:rPr lang="es" sz="1200" dirty="0"/>
              <a:t>esta sesión de capacitación como foro donde debatir y preguntar. </a:t>
            </a:r>
            <a:endParaRPr dirty="0"/>
          </a:p>
          <a:p>
            <a:pPr marL="0" lvl="0" indent="0" algn="l" rtl="0">
              <a:lnSpc>
                <a:spcPct val="100000"/>
              </a:lnSpc>
              <a:spcBef>
                <a:spcPts val="0"/>
              </a:spcBef>
              <a:spcAft>
                <a:spcPts val="0"/>
              </a:spcAft>
              <a:buClr>
                <a:schemeClr val="dk1"/>
              </a:buClr>
              <a:buSzPts val="1200"/>
              <a:buNone/>
            </a:pPr>
            <a:endParaRPr sz="1200" b="0" i="1" dirty="0"/>
          </a:p>
          <a:p>
            <a:pPr marL="0" lvl="0" indent="0" algn="l" rtl="0">
              <a:lnSpc>
                <a:spcPct val="100000"/>
              </a:lnSpc>
              <a:spcBef>
                <a:spcPts val="0"/>
              </a:spcBef>
              <a:spcAft>
                <a:spcPts val="0"/>
              </a:spcAft>
              <a:buClr>
                <a:schemeClr val="dk1"/>
              </a:buClr>
              <a:buSzPts val="1200"/>
              <a:buNone/>
            </a:pPr>
            <a:r>
              <a:rPr lang="es" sz="1200" b="0" i="1" dirty="0"/>
              <a:t>----</a:t>
            </a:r>
            <a:endParaRPr dirty="0"/>
          </a:p>
          <a:p>
            <a:pPr marL="0" lvl="0" indent="0" algn="l" rtl="0">
              <a:lnSpc>
                <a:spcPct val="100000"/>
              </a:lnSpc>
              <a:spcBef>
                <a:spcPts val="0"/>
              </a:spcBef>
              <a:spcAft>
                <a:spcPts val="0"/>
              </a:spcAft>
              <a:buClr>
                <a:schemeClr val="dk1"/>
              </a:buClr>
              <a:buSzPts val="1200"/>
              <a:buNone/>
            </a:pPr>
            <a:endParaRPr sz="1200" b="0" i="1" dirty="0"/>
          </a:p>
          <a:p>
            <a:pPr marL="0" marR="0" lvl="0" indent="0" algn="l" rtl="0">
              <a:lnSpc>
                <a:spcPct val="100000"/>
              </a:lnSpc>
              <a:spcBef>
                <a:spcPts val="0"/>
              </a:spcBef>
              <a:spcAft>
                <a:spcPts val="0"/>
              </a:spcAft>
              <a:buClr>
                <a:schemeClr val="dk1"/>
              </a:buClr>
              <a:buSzPts val="1200"/>
              <a:buFont typeface="Arial"/>
              <a:buNone/>
            </a:pPr>
            <a:r>
              <a:rPr lang="es" sz="1200" b="1" i="1" dirty="0"/>
              <a:t>Nota de facilitación: </a:t>
            </a:r>
            <a:r>
              <a:rPr lang="es" sz="1200" b="0" i="1" dirty="0"/>
              <a:t>Ver la </a:t>
            </a:r>
            <a:r>
              <a:rPr lang="es" sz="1200" b="1" i="1" u="none" strike="noStrike" cap="none" dirty="0">
                <a:solidFill>
                  <a:schemeClr val="dk1"/>
                </a:solidFill>
                <a:latin typeface="Calibri"/>
                <a:ea typeface="Calibri"/>
                <a:cs typeface="Calibri"/>
                <a:sym typeface="Calibri"/>
              </a:rPr>
              <a:t>página 60 </a:t>
            </a:r>
            <a:r>
              <a:rPr lang="es" sz="1200" b="0" i="1" dirty="0"/>
              <a:t>de la Guía de facilitación para encontrar más información sobre la sección dedicada al entorno de la capacitación. </a:t>
            </a:r>
            <a:endParaRPr dirty="0"/>
          </a:p>
          <a:p>
            <a:pPr marL="0" lvl="0" indent="0" algn="l" rtl="0">
              <a:lnSpc>
                <a:spcPct val="100000"/>
              </a:lnSpc>
              <a:spcBef>
                <a:spcPts val="0"/>
              </a:spcBef>
              <a:spcAft>
                <a:spcPts val="0"/>
              </a:spcAft>
              <a:buClr>
                <a:schemeClr val="dk1"/>
              </a:buClr>
              <a:buSzPts val="1200"/>
              <a:buFont typeface="Arial"/>
              <a:buNone/>
            </a:pPr>
            <a:endParaRPr sz="1200" b="1" i="1" dirty="0"/>
          </a:p>
          <a:p>
            <a:pPr marL="0" lvl="0" indent="0" algn="l" rtl="0">
              <a:lnSpc>
                <a:spcPct val="100000"/>
              </a:lnSpc>
              <a:spcBef>
                <a:spcPts val="0"/>
              </a:spcBef>
              <a:spcAft>
                <a:spcPts val="0"/>
              </a:spcAft>
              <a:buClr>
                <a:schemeClr val="dk1"/>
              </a:buClr>
              <a:buSzPts val="1200"/>
              <a:buNone/>
            </a:pPr>
            <a:r>
              <a:rPr lang="es" b="1" i="1" dirty="0"/>
              <a:t>Duración: </a:t>
            </a:r>
            <a:r>
              <a:rPr lang="es" b="0" i="1" dirty="0"/>
              <a:t>6 minutos para las diapositivas 5 a 9.</a:t>
            </a:r>
            <a:endParaRPr b="1" i="1" dirty="0"/>
          </a:p>
          <a:p>
            <a:pPr marL="0" lvl="0" indent="0" algn="l" rtl="0">
              <a:lnSpc>
                <a:spcPct val="100000"/>
              </a:lnSpc>
              <a:spcBef>
                <a:spcPts val="0"/>
              </a:spcBef>
              <a:spcAft>
                <a:spcPts val="0"/>
              </a:spcAft>
              <a:buClr>
                <a:schemeClr val="dk1"/>
              </a:buClr>
              <a:buSzPts val="1200"/>
              <a:buNone/>
            </a:pPr>
            <a:endParaRPr sz="1200" dirty="0"/>
          </a:p>
        </p:txBody>
      </p:sp>
      <p:sp>
        <p:nvSpPr>
          <p:cNvPr id="507" name="Google Shape;507;p6: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6</a:t>
            </a:fld>
            <a:endParaRPr sz="1200">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60: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7" name="Google Shape;1857;p60: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s" sz="1200" b="1" i="0" u="sng" strike="noStrike" cap="none" dirty="0">
                <a:solidFill>
                  <a:srgbClr val="000000"/>
                </a:solidFill>
                <a:latin typeface="Calibri"/>
                <a:ea typeface="Calibri"/>
                <a:cs typeface="Calibri"/>
                <a:sym typeface="Calibri"/>
              </a:rPr>
              <a:t>Conclusión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Hemos llegado al final de los temas fundamentales. ¿Alguna </a:t>
            </a:r>
            <a:r>
              <a:rPr lang="es" sz="1200" b="1" i="0" u="none" strike="noStrike" cap="none" dirty="0">
                <a:solidFill>
                  <a:srgbClr val="000000"/>
                </a:solidFill>
                <a:latin typeface="Calibri"/>
                <a:ea typeface="Calibri"/>
                <a:cs typeface="Calibri"/>
                <a:sym typeface="Calibri"/>
              </a:rPr>
              <a:t>pregunta</a:t>
            </a: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s" sz="1200" b="1" i="1" u="none" strike="noStrike" cap="none" dirty="0">
                <a:solidFill>
                  <a:srgbClr val="000000"/>
                </a:solidFill>
                <a:latin typeface="Calibri"/>
                <a:ea typeface="Calibri"/>
                <a:cs typeface="Calibri"/>
                <a:sym typeface="Calibri"/>
              </a:rPr>
              <a:t>Nota de facilitación: </a:t>
            </a:r>
            <a:r>
              <a:rPr lang="es" sz="1200" b="0" i="1" u="none" strike="noStrike" cap="none" dirty="0">
                <a:solidFill>
                  <a:srgbClr val="000000"/>
                </a:solidFill>
                <a:latin typeface="Calibri"/>
                <a:ea typeface="Calibri"/>
                <a:cs typeface="Calibri"/>
                <a:sym typeface="Calibri"/>
              </a:rPr>
              <a:t>Si se recopilaron preguntas al comienzo de la sesión de capacitación, ahora es un buen momento para repasarlas y determinar cuáles se han contestado ya en los contenidos y cuáles requieren más atención una vez se ha llegado a este punto. Encontrará más orientaciones en la Guía de facilitación; más concretamente, en las secciones “Preguntas frecuentes” y “Cómo responder preguntas difíciles o inesperadas”. </a:t>
            </a:r>
            <a:endParaRPr dirty="0"/>
          </a:p>
          <a:p>
            <a:pPr marL="0" marR="0" lvl="0" indent="0" algn="l" rtl="0">
              <a:lnSpc>
                <a:spcPct val="100000"/>
              </a:lnSpc>
              <a:spcBef>
                <a:spcPts val="36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p:txBody>
      </p:sp>
      <p:sp>
        <p:nvSpPr>
          <p:cNvPr id="1858" name="Google Shape;1858;p60:notes"/>
          <p:cNvSpPr txBox="1">
            <a:spLocks noGrp="1"/>
          </p:cNvSpPr>
          <p:nvPr>
            <p:ph type="sldNum" idx="12"/>
          </p:nvPr>
        </p:nvSpPr>
        <p:spPr>
          <a:xfrm>
            <a:off x="3884613" y="8685213"/>
            <a:ext cx="2660566"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61: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8" name="Google Shape;1878;p61: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s" sz="1200" i="1" dirty="0">
                <a:solidFill>
                  <a:schemeClr val="lt1"/>
                </a:solidFill>
                <a:latin typeface="Calibri"/>
                <a:ea typeface="Calibri"/>
                <a:cs typeface="Calibri"/>
                <a:sym typeface="Calibri"/>
              </a:rPr>
              <a:t>La creación de este paquete de capacitación ha sido posible gracias al generoso apoyo del pueblo de los Estados Unidos de América recibido a través de la </a:t>
            </a:r>
            <a:r>
              <a:rPr lang="es" sz="1200" b="1" i="1" dirty="0">
                <a:solidFill>
                  <a:schemeClr val="lt1"/>
                </a:solidFill>
                <a:latin typeface="Calibri"/>
                <a:ea typeface="Calibri"/>
                <a:cs typeface="Calibri"/>
                <a:sym typeface="Calibri"/>
              </a:rPr>
              <a:t>Oficina de Población, Refugiados y Migración del Departamento de Estado de los Estados Unidos</a:t>
            </a:r>
            <a:r>
              <a:rPr lang="es" sz="1200" i="1" dirty="0">
                <a:solidFill>
                  <a:schemeClr val="lt1"/>
                </a:solidFill>
                <a:latin typeface="Calibri"/>
                <a:ea typeface="Calibri"/>
                <a:cs typeface="Calibri"/>
                <a:sym typeface="Calibri"/>
              </a:rPr>
              <a:t> como parte del proyecto “Sensitization and Adjudication Training on Refugees Fleeing Persecution Based on Sexual Orientation and Gender Identity” (Capacitación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endParaRPr dirty="0"/>
          </a:p>
          <a:p>
            <a:pPr marL="0" lvl="0" indent="0" algn="l" rtl="0">
              <a:lnSpc>
                <a:spcPct val="100000"/>
              </a:lnSpc>
              <a:spcBef>
                <a:spcPts val="0"/>
              </a:spcBef>
              <a:spcAft>
                <a:spcPts val="0"/>
              </a:spcAft>
              <a:buClr>
                <a:schemeClr val="dk1"/>
              </a:buClr>
              <a:buSzPts val="1200"/>
              <a:buNone/>
            </a:pPr>
            <a:endParaRPr sz="1200" i="1" dirty="0"/>
          </a:p>
        </p:txBody>
      </p:sp>
      <p:sp>
        <p:nvSpPr>
          <p:cNvPr id="1879" name="Google Shape;1879;p61: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62: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8" name="Google Shape;1888;p62:notes"/>
          <p:cNvSpPr txBox="1">
            <a:spLocks noGrp="1"/>
          </p:cNvSpPr>
          <p:nvPr>
            <p:ph type="body" idx="1"/>
          </p:nvPr>
        </p:nvSpPr>
        <p:spPr>
          <a:xfrm>
            <a:off x="685800" y="4219073"/>
            <a:ext cx="5486400" cy="425922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1889" name="Google Shape;1889;p62: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7: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8" name="Google Shape;528;p7:notes"/>
          <p:cNvSpPr txBox="1">
            <a:spLocks noGrp="1"/>
          </p:cNvSpPr>
          <p:nvPr>
            <p:ph type="body" idx="1"/>
          </p:nvPr>
        </p:nvSpPr>
        <p:spPr>
          <a:xfrm>
            <a:off x="685800" y="4035972"/>
            <a:ext cx="5486400" cy="39650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Entorno de la capacitación (continuación)</a:t>
            </a:r>
            <a:endParaRPr sz="1200"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También quiero pedirles que</a:t>
            </a:r>
            <a:r>
              <a:rPr lang="es" sz="1200" b="0" dirty="0"/>
              <a:t> </a:t>
            </a:r>
            <a:r>
              <a:rPr lang="es" sz="1200" b="1" dirty="0"/>
              <a:t> </a:t>
            </a:r>
            <a:r>
              <a:rPr lang="es" sz="1200" b="0" dirty="0"/>
              <a:t>respondan a las demás personas con respeto cuando hablen. </a:t>
            </a:r>
            <a:endParaRPr dirty="0"/>
          </a:p>
          <a:p>
            <a:pPr marL="0" lvl="0" indent="0" algn="l" rtl="0">
              <a:lnSpc>
                <a:spcPct val="100000"/>
              </a:lnSpc>
              <a:spcBef>
                <a:spcPts val="0"/>
              </a:spcBef>
              <a:spcAft>
                <a:spcPts val="0"/>
              </a:spcAft>
              <a:buClr>
                <a:schemeClr val="dk1"/>
              </a:buClr>
              <a:buSzPts val="1200"/>
              <a:buNone/>
            </a:pPr>
            <a:endParaRPr sz="1200" b="0" dirty="0"/>
          </a:p>
          <a:p>
            <a:pPr marL="0" lvl="0" indent="0" algn="l" rtl="0">
              <a:lnSpc>
                <a:spcPct val="100000"/>
              </a:lnSpc>
              <a:spcBef>
                <a:spcPts val="0"/>
              </a:spcBef>
              <a:spcAft>
                <a:spcPts val="0"/>
              </a:spcAft>
              <a:buClr>
                <a:schemeClr val="dk1"/>
              </a:buClr>
              <a:buSzPts val="1200"/>
              <a:buNone/>
            </a:pPr>
            <a:r>
              <a:rPr lang="es" sz="1200" b="0" dirty="0"/>
              <a:t>Este puede ser un tema </a:t>
            </a:r>
            <a:r>
              <a:rPr lang="es" sz="1200" b="1" dirty="0"/>
              <a:t>nuevo</a:t>
            </a:r>
            <a:r>
              <a:rPr lang="es" sz="1200" b="0" dirty="0"/>
              <a:t> o difícil para muchas personas que estamos aquí. Es posible que no tengamos costumbre de hablar sobre la orientación sexual, la identidad de género, la expresión de género y las características sexuales en la oficina. </a:t>
            </a:r>
            <a:endParaRPr dirty="0"/>
          </a:p>
          <a:p>
            <a:pPr marL="0" lvl="0" indent="0" algn="l" rtl="0">
              <a:lnSpc>
                <a:spcPct val="100000"/>
              </a:lnSpc>
              <a:spcBef>
                <a:spcPts val="0"/>
              </a:spcBef>
              <a:spcAft>
                <a:spcPts val="0"/>
              </a:spcAft>
              <a:buClr>
                <a:schemeClr val="dk1"/>
              </a:buClr>
              <a:buSzPts val="1200"/>
              <a:buNone/>
            </a:pPr>
            <a:endParaRPr sz="1200" b="0" dirty="0"/>
          </a:p>
          <a:p>
            <a:pPr marL="0" lvl="0" indent="0" algn="l" rtl="0">
              <a:lnSpc>
                <a:spcPct val="100000"/>
              </a:lnSpc>
              <a:spcBef>
                <a:spcPts val="0"/>
              </a:spcBef>
              <a:spcAft>
                <a:spcPts val="0"/>
              </a:spcAft>
              <a:buClr>
                <a:schemeClr val="dk1"/>
              </a:buClr>
              <a:buSzPts val="1200"/>
              <a:buNone/>
            </a:pPr>
            <a:r>
              <a:rPr lang="es" sz="1200" b="0" dirty="0"/>
              <a:t>En esta sala hay diversidad de </a:t>
            </a:r>
            <a:r>
              <a:rPr lang="es" sz="1200" b="1" dirty="0"/>
              <a:t>opiniones</a:t>
            </a:r>
            <a:r>
              <a:rPr lang="es" sz="1200" b="0" dirty="0"/>
              <a:t> y sentimientos sobre esta materia porque provenimos de orígenes culturales, religiosos y sociales diversos. </a:t>
            </a:r>
            <a:endParaRPr dirty="0"/>
          </a:p>
          <a:p>
            <a:pPr marL="0" lvl="0" indent="0" algn="l" rtl="0">
              <a:lnSpc>
                <a:spcPct val="100000"/>
              </a:lnSpc>
              <a:spcBef>
                <a:spcPts val="0"/>
              </a:spcBef>
              <a:spcAft>
                <a:spcPts val="0"/>
              </a:spcAft>
              <a:buClr>
                <a:schemeClr val="dk1"/>
              </a:buClr>
              <a:buSzPts val="1200"/>
              <a:buNone/>
            </a:pPr>
            <a:endParaRPr sz="1200" b="0" dirty="0"/>
          </a:p>
          <a:p>
            <a:pPr marL="0" lvl="0" indent="0" algn="l" rtl="0">
              <a:lnSpc>
                <a:spcPct val="100000"/>
              </a:lnSpc>
              <a:spcBef>
                <a:spcPts val="0"/>
              </a:spcBef>
              <a:spcAft>
                <a:spcPts val="0"/>
              </a:spcAft>
              <a:buClr>
                <a:schemeClr val="dk1"/>
              </a:buClr>
              <a:buSzPts val="1200"/>
              <a:buNone/>
            </a:pPr>
            <a:r>
              <a:rPr lang="es" sz="1200" b="0" dirty="0"/>
              <a:t>Les pido que nos respetemos y </a:t>
            </a:r>
            <a:r>
              <a:rPr lang="es" sz="1200" b="1" dirty="0"/>
              <a:t>apoyemos </a:t>
            </a:r>
            <a:r>
              <a:rPr lang="es" sz="1200" b="0" dirty="0"/>
              <a:t>mutuamente </a:t>
            </a:r>
            <a:r>
              <a:rPr lang="es" sz="1200" dirty="0"/>
              <a:t>cuando expresemos estas opiniones y sentimientos durante la sesión de capacitación.</a:t>
            </a:r>
            <a:endParaRPr dirty="0"/>
          </a:p>
          <a:p>
            <a:pPr marL="0" lvl="0" indent="0" algn="l" rtl="0">
              <a:lnSpc>
                <a:spcPct val="100000"/>
              </a:lnSpc>
              <a:spcBef>
                <a:spcPts val="0"/>
              </a:spcBef>
              <a:spcAft>
                <a:spcPts val="0"/>
              </a:spcAft>
              <a:buClr>
                <a:schemeClr val="dk1"/>
              </a:buClr>
              <a:buSzPts val="1200"/>
              <a:buNone/>
            </a:pPr>
            <a:endParaRPr sz="1200" b="0" i="1" dirty="0"/>
          </a:p>
          <a:p>
            <a:pPr marL="0" lvl="0" indent="0" algn="l" rtl="0">
              <a:lnSpc>
                <a:spcPct val="100000"/>
              </a:lnSpc>
              <a:spcBef>
                <a:spcPts val="0"/>
              </a:spcBef>
              <a:spcAft>
                <a:spcPts val="0"/>
              </a:spcAft>
              <a:buClr>
                <a:schemeClr val="dk1"/>
              </a:buClr>
              <a:buSzPts val="1200"/>
              <a:buNone/>
            </a:pPr>
            <a:r>
              <a:rPr lang="es" sz="1200" b="0" i="1" dirty="0"/>
              <a:t>----</a:t>
            </a:r>
            <a:endParaRPr dirty="0"/>
          </a:p>
          <a:p>
            <a:pPr marL="0" lvl="0" indent="0" algn="l" rtl="0">
              <a:lnSpc>
                <a:spcPct val="100000"/>
              </a:lnSpc>
              <a:spcBef>
                <a:spcPts val="0"/>
              </a:spcBef>
              <a:spcAft>
                <a:spcPts val="0"/>
              </a:spcAft>
              <a:buClr>
                <a:schemeClr val="dk1"/>
              </a:buClr>
              <a:buSzPts val="1200"/>
              <a:buNone/>
            </a:pPr>
            <a:endParaRPr sz="1200" b="0" i="1" dirty="0"/>
          </a:p>
          <a:p>
            <a:pPr marL="0" marR="0" lvl="0" indent="0" algn="l" rtl="0">
              <a:lnSpc>
                <a:spcPct val="100000"/>
              </a:lnSpc>
              <a:spcBef>
                <a:spcPts val="0"/>
              </a:spcBef>
              <a:spcAft>
                <a:spcPts val="0"/>
              </a:spcAft>
              <a:buClr>
                <a:schemeClr val="dk1"/>
              </a:buClr>
              <a:buSzPts val="1200"/>
              <a:buFont typeface="Arial"/>
              <a:buNone/>
            </a:pPr>
            <a:r>
              <a:rPr lang="es" sz="1200" b="1" i="1" dirty="0"/>
              <a:t>Nota de facilitación: </a:t>
            </a:r>
            <a:r>
              <a:rPr lang="es" sz="1200" b="0" i="1" dirty="0"/>
              <a:t>Ver la </a:t>
            </a:r>
            <a:r>
              <a:rPr lang="es" sz="1200" b="1" i="1" u="none" strike="noStrike" cap="none" dirty="0">
                <a:solidFill>
                  <a:schemeClr val="dk1"/>
                </a:solidFill>
                <a:latin typeface="Calibri"/>
                <a:ea typeface="Calibri"/>
                <a:cs typeface="Calibri"/>
                <a:sym typeface="Calibri"/>
              </a:rPr>
              <a:t>página 60 </a:t>
            </a:r>
            <a:r>
              <a:rPr lang="es" sz="1200" b="0" i="1" dirty="0"/>
              <a:t>de la Guía de facilitación para encontrar más información sobre la sección dedicada al entorno de la capacitación. </a:t>
            </a:r>
            <a:endParaRPr dirty="0"/>
          </a:p>
          <a:p>
            <a:pPr marL="0" lvl="0" indent="0" algn="l" rtl="0">
              <a:lnSpc>
                <a:spcPct val="100000"/>
              </a:lnSpc>
              <a:spcBef>
                <a:spcPts val="0"/>
              </a:spcBef>
              <a:spcAft>
                <a:spcPts val="0"/>
              </a:spcAft>
              <a:buClr>
                <a:schemeClr val="dk1"/>
              </a:buClr>
              <a:buSzPts val="1200"/>
              <a:buFont typeface="Arial"/>
              <a:buNone/>
            </a:pPr>
            <a:endParaRPr sz="1200" b="1" i="1" dirty="0"/>
          </a:p>
          <a:p>
            <a:pPr marL="0" lvl="0" indent="0" algn="l" rtl="0">
              <a:lnSpc>
                <a:spcPct val="100000"/>
              </a:lnSpc>
              <a:spcBef>
                <a:spcPts val="0"/>
              </a:spcBef>
              <a:spcAft>
                <a:spcPts val="0"/>
              </a:spcAft>
              <a:buClr>
                <a:schemeClr val="dk1"/>
              </a:buClr>
              <a:buSzPts val="1200"/>
              <a:buNone/>
            </a:pPr>
            <a:r>
              <a:rPr lang="es" b="1" i="1" dirty="0"/>
              <a:t>Duración: </a:t>
            </a:r>
            <a:r>
              <a:rPr lang="es" b="0" i="1" dirty="0"/>
              <a:t>6 minutos para las diapositivas 5 a 9.</a:t>
            </a:r>
            <a:endParaRPr b="1" i="1" dirty="0"/>
          </a:p>
          <a:p>
            <a:pPr marL="0" lvl="0" indent="0" algn="l" rtl="0">
              <a:lnSpc>
                <a:spcPct val="100000"/>
              </a:lnSpc>
              <a:spcBef>
                <a:spcPts val="0"/>
              </a:spcBef>
              <a:spcAft>
                <a:spcPts val="0"/>
              </a:spcAft>
              <a:buClr>
                <a:schemeClr val="dk1"/>
              </a:buClr>
              <a:buSzPts val="1200"/>
              <a:buNone/>
            </a:pPr>
            <a:endParaRPr sz="1200" dirty="0"/>
          </a:p>
        </p:txBody>
      </p:sp>
      <p:sp>
        <p:nvSpPr>
          <p:cNvPr id="529" name="Google Shape;529;p7: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7</a:t>
            </a:fld>
            <a:endParaRPr sz="120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8: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8" name="Google Shape;568;p8:notes"/>
          <p:cNvSpPr txBox="1">
            <a:spLocks noGrp="1"/>
          </p:cNvSpPr>
          <p:nvPr>
            <p:ph type="body" idx="1"/>
          </p:nvPr>
        </p:nvSpPr>
        <p:spPr>
          <a:xfrm>
            <a:off x="685800" y="4035971"/>
            <a:ext cx="5486400" cy="4493173"/>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Entorno de la capacitación (continuación)</a:t>
            </a:r>
            <a:endParaRPr sz="1200"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Por último, me gustaría que </a:t>
            </a:r>
            <a:r>
              <a:rPr lang="es" sz="1200" b="1" dirty="0"/>
              <a:t>reconociéramos </a:t>
            </a:r>
            <a:r>
              <a:rPr lang="es" sz="1200" dirty="0"/>
              <a:t>que puede resultar difícil conciliar las convicciones personales con nuestras obligaciones profesionales, y que reconozcamos </a:t>
            </a:r>
            <a:r>
              <a:rPr lang="es" sz="1200" b="0" dirty="0"/>
              <a:t>nuestros propios prejuicios </a:t>
            </a:r>
            <a:r>
              <a:rPr lang="es" sz="1200" dirty="0"/>
              <a:t>durante el desempeño de dichas obligaciones. </a:t>
            </a:r>
            <a:endParaRPr sz="1200" b="1" dirty="0"/>
          </a:p>
          <a:p>
            <a:pPr marL="0" lvl="0" indent="0" algn="l" rtl="0">
              <a:lnSpc>
                <a:spcPct val="100000"/>
              </a:lnSpc>
              <a:spcBef>
                <a:spcPts val="0"/>
              </a:spcBef>
              <a:spcAft>
                <a:spcPts val="0"/>
              </a:spcAft>
              <a:buClr>
                <a:schemeClr val="dk1"/>
              </a:buClr>
              <a:buSzPts val="1200"/>
              <a:buNone/>
            </a:pPr>
            <a:endParaRPr sz="1200" b="0" dirty="0"/>
          </a:p>
          <a:p>
            <a:pPr marL="0" lvl="0" indent="0" algn="l" rtl="0">
              <a:lnSpc>
                <a:spcPct val="100000"/>
              </a:lnSpc>
              <a:spcBef>
                <a:spcPts val="0"/>
              </a:spcBef>
              <a:spcAft>
                <a:spcPts val="0"/>
              </a:spcAft>
              <a:buClr>
                <a:schemeClr val="dk1"/>
              </a:buClr>
              <a:buSzPts val="1200"/>
              <a:buNone/>
            </a:pPr>
            <a:r>
              <a:rPr lang="es" sz="1200" b="0" dirty="0"/>
              <a:t>Conciliar </a:t>
            </a:r>
            <a:r>
              <a:rPr lang="es" sz="1200" dirty="0"/>
              <a:t>nuestras convicciones personales, culturales, religiosas y sociales </a:t>
            </a:r>
            <a:r>
              <a:rPr lang="es" sz="1200" b="0" dirty="0"/>
              <a:t>con nuestras</a:t>
            </a:r>
            <a:r>
              <a:rPr lang="es" sz="1200" b="1" dirty="0"/>
              <a:t> obligaciones </a:t>
            </a:r>
            <a:r>
              <a:rPr lang="es" sz="1200" dirty="0"/>
              <a:t>profesionales es algo que ya hacemos regularmente, por lo que este tema no es una excepción. Quiero recalcar que, dependiendo de nuestro origen, pensar en la </a:t>
            </a:r>
            <a:r>
              <a:rPr lang="es" sz="1200" b="0" dirty="0"/>
              <a:t>orientación sexual, la identidad de género, la expresión de género y las características sexuales </a:t>
            </a:r>
            <a:r>
              <a:rPr lang="es" sz="1200" dirty="0"/>
              <a:t>en un </a:t>
            </a:r>
            <a:r>
              <a:rPr lang="es" sz="1200" b="0" dirty="0"/>
              <a:t>contexto profesional </a:t>
            </a:r>
            <a:r>
              <a:rPr lang="es" sz="1200" dirty="0"/>
              <a:t>puede ser algo nuevo y difícil. </a:t>
            </a:r>
            <a:endParaRPr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El fin de esta capacitación es </a:t>
            </a:r>
            <a:r>
              <a:rPr lang="es" sz="1200" b="0" dirty="0"/>
              <a:t>ayudarlos a superar este </a:t>
            </a:r>
            <a:r>
              <a:rPr lang="es" sz="1200" b="1" dirty="0"/>
              <a:t>reto </a:t>
            </a:r>
            <a:r>
              <a:rPr lang="es" sz="1200" dirty="0"/>
              <a:t>y a comprender el tema desde la perspectiva de los derechos humanos. También ha sido creada para proporcionarles las </a:t>
            </a:r>
            <a:r>
              <a:rPr lang="es" sz="1200" b="0" dirty="0"/>
              <a:t>herramientas que necesitan</a:t>
            </a:r>
            <a:r>
              <a:rPr lang="es" sz="1200" b="1" dirty="0"/>
              <a:t> </a:t>
            </a:r>
            <a:r>
              <a:rPr lang="es" sz="1200" dirty="0"/>
              <a:t> para llevar a cabo su labor lo mejor posible.</a:t>
            </a:r>
            <a:endParaRPr dirty="0"/>
          </a:p>
          <a:p>
            <a:pPr marL="0" lvl="0" indent="0" algn="l" rtl="0">
              <a:lnSpc>
                <a:spcPct val="100000"/>
              </a:lnSpc>
              <a:spcBef>
                <a:spcPts val="0"/>
              </a:spcBef>
              <a:spcAft>
                <a:spcPts val="0"/>
              </a:spcAft>
              <a:buClr>
                <a:schemeClr val="dk1"/>
              </a:buClr>
              <a:buSzPts val="1200"/>
              <a:buNone/>
            </a:pPr>
            <a:endParaRPr sz="1200" b="0" i="1" dirty="0"/>
          </a:p>
          <a:p>
            <a:pPr marL="0" lvl="0" indent="0" algn="l" rtl="0">
              <a:lnSpc>
                <a:spcPct val="100000"/>
              </a:lnSpc>
              <a:spcBef>
                <a:spcPts val="0"/>
              </a:spcBef>
              <a:spcAft>
                <a:spcPts val="0"/>
              </a:spcAft>
              <a:buClr>
                <a:schemeClr val="dk1"/>
              </a:buClr>
              <a:buSzPts val="1200"/>
              <a:buNone/>
            </a:pPr>
            <a:r>
              <a:rPr lang="es" sz="1200" b="0" i="1" dirty="0"/>
              <a:t>----</a:t>
            </a:r>
            <a:endParaRPr dirty="0"/>
          </a:p>
          <a:p>
            <a:pPr marL="0" lvl="0" indent="0" algn="l" rtl="0">
              <a:lnSpc>
                <a:spcPct val="100000"/>
              </a:lnSpc>
              <a:spcBef>
                <a:spcPts val="0"/>
              </a:spcBef>
              <a:spcAft>
                <a:spcPts val="0"/>
              </a:spcAft>
              <a:buClr>
                <a:schemeClr val="dk1"/>
              </a:buClr>
              <a:buSzPts val="1200"/>
              <a:buNone/>
            </a:pPr>
            <a:endParaRPr sz="1200" b="0" i="1" dirty="0"/>
          </a:p>
          <a:p>
            <a:pPr marL="0" marR="0" lvl="0" indent="0" algn="l" rtl="0">
              <a:lnSpc>
                <a:spcPct val="100000"/>
              </a:lnSpc>
              <a:spcBef>
                <a:spcPts val="0"/>
              </a:spcBef>
              <a:spcAft>
                <a:spcPts val="0"/>
              </a:spcAft>
              <a:buClr>
                <a:schemeClr val="dk1"/>
              </a:buClr>
              <a:buSzPts val="1200"/>
              <a:buFont typeface="Arial"/>
              <a:buNone/>
            </a:pPr>
            <a:r>
              <a:rPr lang="es" sz="1200" b="1" i="1" dirty="0"/>
              <a:t>Nota de facilitación: </a:t>
            </a:r>
            <a:r>
              <a:rPr lang="es" sz="1200" b="0" i="1" dirty="0"/>
              <a:t>Ver la </a:t>
            </a:r>
            <a:r>
              <a:rPr lang="es" sz="1200" b="1" i="1" u="none" strike="noStrike" cap="none" dirty="0">
                <a:solidFill>
                  <a:schemeClr val="dk1"/>
                </a:solidFill>
                <a:latin typeface="Calibri"/>
                <a:ea typeface="Calibri"/>
                <a:cs typeface="Calibri"/>
                <a:sym typeface="Calibri"/>
              </a:rPr>
              <a:t>página 60 </a:t>
            </a:r>
            <a:r>
              <a:rPr lang="es" sz="1200" b="0" i="1" dirty="0"/>
              <a:t>de la Guía de facilitación para encontrar más información sobre la sección dedicada al entorno de la capacitación. </a:t>
            </a:r>
            <a:endParaRPr dirty="0"/>
          </a:p>
          <a:p>
            <a:pPr marL="0" lvl="0" indent="0" algn="l" rtl="0">
              <a:lnSpc>
                <a:spcPct val="100000"/>
              </a:lnSpc>
              <a:spcBef>
                <a:spcPts val="0"/>
              </a:spcBef>
              <a:spcAft>
                <a:spcPts val="0"/>
              </a:spcAft>
              <a:buClr>
                <a:schemeClr val="dk1"/>
              </a:buClr>
              <a:buSzPts val="1200"/>
              <a:buFont typeface="Arial"/>
              <a:buNone/>
            </a:pPr>
            <a:endParaRPr sz="1200" b="0" i="1" dirty="0"/>
          </a:p>
          <a:p>
            <a:pPr marL="0" lvl="0" indent="0" algn="l" rtl="0">
              <a:lnSpc>
                <a:spcPct val="100000"/>
              </a:lnSpc>
              <a:spcBef>
                <a:spcPts val="0"/>
              </a:spcBef>
              <a:spcAft>
                <a:spcPts val="0"/>
              </a:spcAft>
              <a:buClr>
                <a:schemeClr val="dk1"/>
              </a:buClr>
              <a:buSzPts val="1200"/>
              <a:buNone/>
            </a:pPr>
            <a:r>
              <a:rPr lang="es" b="1" i="1" dirty="0"/>
              <a:t>Duración: </a:t>
            </a:r>
            <a:r>
              <a:rPr lang="es" b="0" i="1" dirty="0"/>
              <a:t>6 minutos para las diapositivas 5 a 9.</a:t>
            </a:r>
            <a:endParaRPr b="1" i="1" dirty="0"/>
          </a:p>
          <a:p>
            <a:pPr marL="0" lvl="0" indent="0" algn="l" rtl="0">
              <a:lnSpc>
                <a:spcPct val="100000"/>
              </a:lnSpc>
              <a:spcBef>
                <a:spcPts val="0"/>
              </a:spcBef>
              <a:spcAft>
                <a:spcPts val="0"/>
              </a:spcAft>
              <a:buClr>
                <a:schemeClr val="dk1"/>
              </a:buClr>
              <a:buSzPts val="1200"/>
              <a:buNone/>
            </a:pPr>
            <a:endParaRPr sz="1200" dirty="0"/>
          </a:p>
        </p:txBody>
      </p:sp>
      <p:sp>
        <p:nvSpPr>
          <p:cNvPr id="569" name="Google Shape;569;p8: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8</a:t>
            </a:fld>
            <a:endParaRPr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9:notes"/>
          <p:cNvSpPr>
            <a:spLocks noGrp="1" noRot="1" noChangeAspect="1"/>
          </p:cNvSpPr>
          <p:nvPr>
            <p:ph type="sldImg" idx="2"/>
          </p:nvPr>
        </p:nvSpPr>
        <p:spPr>
          <a:xfrm>
            <a:off x="1373188" y="630238"/>
            <a:ext cx="41116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6" name="Google Shape;616;p9:notes"/>
          <p:cNvSpPr txBox="1">
            <a:spLocks noGrp="1"/>
          </p:cNvSpPr>
          <p:nvPr>
            <p:ph type="body" idx="1"/>
          </p:nvPr>
        </p:nvSpPr>
        <p:spPr>
          <a:xfrm>
            <a:off x="685800" y="4035972"/>
            <a:ext cx="5486400" cy="4193628"/>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None/>
            </a:pPr>
            <a:r>
              <a:rPr lang="es" sz="1200" b="1" u="sng" dirty="0"/>
              <a:t>Nuestras obligaciones básicas</a:t>
            </a:r>
            <a:endParaRPr sz="1200" dirty="0"/>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r>
              <a:rPr lang="es" sz="1200" dirty="0"/>
              <a:t>Al </a:t>
            </a:r>
            <a:r>
              <a:rPr lang="es" sz="1200" b="1" dirty="0"/>
              <a:t>conciliar </a:t>
            </a:r>
            <a:r>
              <a:rPr lang="es" sz="1200" b="0" dirty="0"/>
              <a:t>nuestras convicciones personales, culturales y sociales </a:t>
            </a:r>
            <a:r>
              <a:rPr lang="es" sz="1200" dirty="0"/>
              <a:t>con nuestras obligaciones profesionales, es útil recordar que tenemos un conjunto de </a:t>
            </a:r>
            <a:r>
              <a:rPr lang="es" sz="1200" b="0" dirty="0"/>
              <a:t>obligaciones básicas para con todas las personas que acuden a nuestra organización en busca de ayuda. </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s" sz="1200" dirty="0"/>
              <a:t>Dichas obligaciones son los </a:t>
            </a:r>
            <a:r>
              <a:rPr lang="es" sz="1200" b="1" dirty="0"/>
              <a:t>principios básicos </a:t>
            </a:r>
            <a:r>
              <a:rPr lang="es" sz="1200" dirty="0"/>
              <a:t>sobre los que se apoya nuestro trabajo y que deberían guiar todas nuestras interacciones con las demás personas y servir de fundamento de nuestras acciones, actitudes y comportamientos. </a:t>
            </a:r>
            <a:endParaRPr sz="1200" b="0" dirty="0"/>
          </a:p>
          <a:p>
            <a:pPr marL="0" lvl="0" indent="0" algn="l" rtl="0">
              <a:lnSpc>
                <a:spcPct val="100000"/>
              </a:lnSpc>
              <a:spcBef>
                <a:spcPts val="0"/>
              </a:spcBef>
              <a:spcAft>
                <a:spcPts val="0"/>
              </a:spcAft>
              <a:buClr>
                <a:schemeClr val="dk1"/>
              </a:buClr>
              <a:buSzPts val="1200"/>
              <a:buNone/>
            </a:pPr>
            <a:endParaRPr sz="1200" dirty="0"/>
          </a:p>
          <a:p>
            <a:pPr marL="0" lvl="0" indent="0" algn="l" rtl="0">
              <a:lnSpc>
                <a:spcPct val="100000"/>
              </a:lnSpc>
              <a:spcBef>
                <a:spcPts val="0"/>
              </a:spcBef>
              <a:spcAft>
                <a:spcPts val="0"/>
              </a:spcAft>
              <a:buClr>
                <a:schemeClr val="dk1"/>
              </a:buClr>
              <a:buSzPts val="1200"/>
              <a:buNone/>
            </a:pPr>
            <a:r>
              <a:rPr lang="es" sz="1200" dirty="0"/>
              <a:t>En nuestro trabajo, nos </a:t>
            </a:r>
            <a:r>
              <a:rPr lang="es" sz="1200" b="0" dirty="0"/>
              <a:t>esforzamos</a:t>
            </a:r>
            <a:r>
              <a:rPr lang="es" sz="1200" dirty="0"/>
              <a:t> en los siguientes aspectos: </a:t>
            </a:r>
            <a:endParaRPr dirty="0"/>
          </a:p>
          <a:p>
            <a:pPr marL="344487" marR="0" lvl="0" indent="-171449"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s" sz="1200" b="1" dirty="0"/>
              <a:t>Empatizar: </a:t>
            </a:r>
            <a:r>
              <a:rPr lang="es" sz="1200" dirty="0"/>
              <a:t>iniciar cada interacción mostrando empatía, comprensión y una mentalidad abierta. </a:t>
            </a:r>
            <a:endParaRPr dirty="0"/>
          </a:p>
          <a:p>
            <a:pPr marL="344487" lvl="0" indent="-171449" algn="l" rtl="0">
              <a:lnSpc>
                <a:spcPct val="100000"/>
              </a:lnSpc>
              <a:spcBef>
                <a:spcPts val="0"/>
              </a:spcBef>
              <a:spcAft>
                <a:spcPts val="0"/>
              </a:spcAft>
              <a:buClr>
                <a:schemeClr val="dk1"/>
              </a:buClr>
              <a:buSzPts val="1200"/>
              <a:buFont typeface="Arial"/>
              <a:buChar char="•"/>
            </a:pPr>
            <a:r>
              <a:rPr lang="es" sz="1200" b="1" dirty="0"/>
              <a:t>Infundir confianza: </a:t>
            </a:r>
            <a:r>
              <a:rPr lang="es" sz="1200" dirty="0"/>
              <a:t>establecer relaciones de confianza con las personas.</a:t>
            </a:r>
            <a:endParaRPr dirty="0"/>
          </a:p>
          <a:p>
            <a:pPr marL="344487" lvl="0" indent="-171449" algn="l" rtl="0">
              <a:lnSpc>
                <a:spcPct val="100000"/>
              </a:lnSpc>
              <a:spcBef>
                <a:spcPts val="0"/>
              </a:spcBef>
              <a:spcAft>
                <a:spcPts val="0"/>
              </a:spcAft>
              <a:buClr>
                <a:schemeClr val="dk1"/>
              </a:buClr>
              <a:buSzPts val="1200"/>
              <a:buFont typeface="Arial"/>
              <a:buChar char="•"/>
            </a:pPr>
            <a:r>
              <a:rPr lang="es" sz="1200" b="1" dirty="0"/>
              <a:t>Escuchar: </a:t>
            </a:r>
            <a:r>
              <a:rPr lang="es" sz="1200" dirty="0"/>
              <a:t>escuchar con franqueza, sin criticar ni emitir juicios.</a:t>
            </a:r>
            <a:endParaRPr dirty="0"/>
          </a:p>
          <a:p>
            <a:pPr marL="344487" lvl="0" indent="-171449" algn="l" rtl="0">
              <a:lnSpc>
                <a:spcPct val="100000"/>
              </a:lnSpc>
              <a:spcBef>
                <a:spcPts val="0"/>
              </a:spcBef>
              <a:spcAft>
                <a:spcPts val="0"/>
              </a:spcAft>
              <a:buClr>
                <a:schemeClr val="dk1"/>
              </a:buClr>
              <a:buSzPts val="1200"/>
              <a:buFont typeface="Arial"/>
              <a:buChar char="•"/>
            </a:pPr>
            <a:r>
              <a:rPr lang="es" sz="1200" b="1" dirty="0"/>
              <a:t>Hacerlo mejor: </a:t>
            </a:r>
            <a:r>
              <a:rPr lang="es" sz="1200" dirty="0"/>
              <a:t>evitar reproducir las actitudes y comportamientos negativos y poco favorables que la persona puede haber encontrado en otros lugares.</a:t>
            </a:r>
            <a:endParaRPr dirty="0"/>
          </a:p>
          <a:p>
            <a:pPr marL="344487" lvl="0" indent="-171449" algn="l" rtl="0">
              <a:lnSpc>
                <a:spcPct val="100000"/>
              </a:lnSpc>
              <a:spcBef>
                <a:spcPts val="0"/>
              </a:spcBef>
              <a:spcAft>
                <a:spcPts val="0"/>
              </a:spcAft>
              <a:buClr>
                <a:schemeClr val="dk1"/>
              </a:buClr>
              <a:buSzPts val="1200"/>
              <a:buFont typeface="Arial"/>
              <a:buChar char="•"/>
            </a:pPr>
            <a:r>
              <a:rPr lang="es" sz="1200" b="1" dirty="0"/>
              <a:t>Contrarrestar: </a:t>
            </a:r>
            <a:r>
              <a:rPr lang="es" sz="1200" dirty="0"/>
              <a:t>Contrarrestar la exclusión, la discriminación y el estigma predominantes en la sociedad o en otras organizaciones que prestan asistencia.</a:t>
            </a:r>
            <a:endParaRPr dirty="0"/>
          </a:p>
          <a:p>
            <a:pPr marL="344487" lvl="0" indent="-171449" algn="l" rtl="0">
              <a:lnSpc>
                <a:spcPct val="100000"/>
              </a:lnSpc>
              <a:spcBef>
                <a:spcPts val="0"/>
              </a:spcBef>
              <a:spcAft>
                <a:spcPts val="0"/>
              </a:spcAft>
              <a:buClr>
                <a:schemeClr val="dk1"/>
              </a:buClr>
              <a:buSzPts val="1200"/>
              <a:buFont typeface="Arial"/>
              <a:buChar char="•"/>
            </a:pPr>
            <a:r>
              <a:rPr lang="es" sz="1200" b="1" dirty="0"/>
              <a:t>Actuar: </a:t>
            </a:r>
            <a:r>
              <a:rPr lang="es" sz="1200" dirty="0"/>
              <a:t>ofrecer respuestas oportunas y asistencia concreta.</a:t>
            </a:r>
            <a:endParaRPr dirty="0"/>
          </a:p>
          <a:p>
            <a:pPr marL="0" lvl="0" indent="0" algn="l" rtl="0">
              <a:lnSpc>
                <a:spcPct val="100000"/>
              </a:lnSpc>
              <a:spcBef>
                <a:spcPts val="0"/>
              </a:spcBef>
              <a:spcAft>
                <a:spcPts val="0"/>
              </a:spcAft>
              <a:buClr>
                <a:schemeClr val="dk1"/>
              </a:buClr>
              <a:buSzPts val="1200"/>
              <a:buNone/>
            </a:pPr>
            <a:endParaRPr sz="1200" i="1" dirty="0"/>
          </a:p>
          <a:p>
            <a:pPr marL="0" lvl="0" indent="0" algn="l" rtl="0">
              <a:lnSpc>
                <a:spcPct val="100000"/>
              </a:lnSpc>
              <a:spcBef>
                <a:spcPts val="0"/>
              </a:spcBef>
              <a:spcAft>
                <a:spcPts val="0"/>
              </a:spcAft>
              <a:buClr>
                <a:schemeClr val="dk1"/>
              </a:buClr>
              <a:buSzPts val="1200"/>
              <a:buNone/>
            </a:pPr>
            <a:r>
              <a:rPr lang="es" sz="1200" i="0" dirty="0"/>
              <a:t>¿Alguien quiere </a:t>
            </a:r>
            <a:r>
              <a:rPr lang="es" sz="1200" b="0" i="0" dirty="0"/>
              <a:t>añadir</a:t>
            </a:r>
            <a:r>
              <a:rPr lang="es" sz="1200" b="1" i="0" dirty="0"/>
              <a:t> </a:t>
            </a:r>
            <a:r>
              <a:rPr lang="es" sz="1200" b="0" i="0" dirty="0"/>
              <a:t>otras obligaciones adicionales o </a:t>
            </a:r>
            <a:r>
              <a:rPr lang="es" sz="1200" b="1" i="0" dirty="0"/>
              <a:t>hacer un comentario</a:t>
            </a:r>
            <a:r>
              <a:rPr lang="es" sz="1200" i="0" dirty="0"/>
              <a:t> sobre estas obligaciones?</a:t>
            </a:r>
            <a:endParaRPr dirty="0"/>
          </a:p>
          <a:p>
            <a:pPr marL="0" lvl="0" indent="0" algn="l" rtl="0">
              <a:lnSpc>
                <a:spcPct val="100000"/>
              </a:lnSpc>
              <a:spcBef>
                <a:spcPts val="0"/>
              </a:spcBef>
              <a:spcAft>
                <a:spcPts val="0"/>
              </a:spcAft>
              <a:buClr>
                <a:schemeClr val="dk1"/>
              </a:buClr>
              <a:buSzPts val="1200"/>
              <a:buNone/>
            </a:pPr>
            <a:endParaRPr sz="1200" dirty="0"/>
          </a:p>
          <a:p>
            <a:pPr marL="0" marR="0" lvl="0" indent="0" algn="l" rtl="0">
              <a:lnSpc>
                <a:spcPct val="100000"/>
              </a:lnSpc>
              <a:spcBef>
                <a:spcPts val="0"/>
              </a:spcBef>
              <a:spcAft>
                <a:spcPts val="0"/>
              </a:spcAft>
              <a:buClr>
                <a:schemeClr val="dk1"/>
              </a:buClr>
              <a:buSzPts val="1200"/>
              <a:buFont typeface="Calibri"/>
              <a:buNone/>
            </a:pPr>
            <a:r>
              <a:rPr lang="es" sz="1200" dirty="0"/>
              <a:t>----</a:t>
            </a:r>
            <a:endParaRPr dirty="0"/>
          </a:p>
          <a:p>
            <a:pPr marL="0" lvl="0" indent="0" algn="l" rtl="0">
              <a:lnSpc>
                <a:spcPct val="100000"/>
              </a:lnSpc>
              <a:spcBef>
                <a:spcPts val="0"/>
              </a:spcBef>
              <a:spcAft>
                <a:spcPts val="0"/>
              </a:spcAft>
              <a:buClr>
                <a:schemeClr val="dk1"/>
              </a:buClr>
              <a:buSzPts val="1200"/>
              <a:buNone/>
            </a:pPr>
            <a:endParaRPr sz="1200" i="0" dirty="0"/>
          </a:p>
          <a:p>
            <a:pPr marL="0" lvl="0" indent="0" algn="l" rtl="0">
              <a:lnSpc>
                <a:spcPct val="100000"/>
              </a:lnSpc>
              <a:spcBef>
                <a:spcPts val="0"/>
              </a:spcBef>
              <a:spcAft>
                <a:spcPts val="0"/>
              </a:spcAft>
              <a:buClr>
                <a:schemeClr val="dk1"/>
              </a:buClr>
              <a:buSzPts val="1200"/>
              <a:buNone/>
            </a:pPr>
            <a:r>
              <a:rPr lang="es" b="1" i="1" dirty="0"/>
              <a:t>Duración: </a:t>
            </a:r>
            <a:r>
              <a:rPr lang="es" b="0" i="1" dirty="0"/>
              <a:t>6 minutos para las diapositivas 5 a 9.</a:t>
            </a:r>
            <a:endParaRPr b="1" i="1" dirty="0"/>
          </a:p>
          <a:p>
            <a:pPr marL="0" lvl="0" indent="0" algn="l" rtl="0">
              <a:lnSpc>
                <a:spcPct val="100000"/>
              </a:lnSpc>
              <a:spcBef>
                <a:spcPts val="0"/>
              </a:spcBef>
              <a:spcAft>
                <a:spcPts val="0"/>
              </a:spcAft>
              <a:buClr>
                <a:schemeClr val="dk1"/>
              </a:buClr>
              <a:buSzPts val="1200"/>
              <a:buNone/>
            </a:pPr>
            <a:endParaRPr sz="1200" i="0" dirty="0"/>
          </a:p>
        </p:txBody>
      </p:sp>
      <p:sp>
        <p:nvSpPr>
          <p:cNvPr id="617" name="Google Shape;617;p9:notes"/>
          <p:cNvSpPr txBox="1">
            <a:spLocks noGrp="1"/>
          </p:cNvSpPr>
          <p:nvPr>
            <p:ph type="sldNum" idx="12"/>
          </p:nvPr>
        </p:nvSpPr>
        <p:spPr>
          <a:xfrm>
            <a:off x="4120440" y="8685213"/>
            <a:ext cx="2500145"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0_Title Slide">
  <p:cSld name="80_Title Slide">
    <p:spTree>
      <p:nvGrpSpPr>
        <p:cNvPr id="1" name="Shape 13"/>
        <p:cNvGrpSpPr/>
        <p:nvPr/>
      </p:nvGrpSpPr>
      <p:grpSpPr>
        <a:xfrm>
          <a:off x="0" y="0"/>
          <a:ext cx="0" cy="0"/>
          <a:chOff x="0" y="0"/>
          <a:chExt cx="0" cy="0"/>
        </a:xfrm>
      </p:grpSpPr>
      <p:sp>
        <p:nvSpPr>
          <p:cNvPr id="14" name="Google Shape;14;p64"/>
          <p:cNvSpPr>
            <a:spLocks noGrp="1"/>
          </p:cNvSpPr>
          <p:nvPr>
            <p:ph type="pic" idx="2"/>
          </p:nvPr>
        </p:nvSpPr>
        <p:spPr>
          <a:xfrm>
            <a:off x="7725197" y="-1"/>
            <a:ext cx="5278017" cy="9756775"/>
          </a:xfrm>
          <a:prstGeom prst="rect">
            <a:avLst/>
          </a:prstGeom>
          <a:noFill/>
          <a:ln>
            <a:noFill/>
          </a:ln>
        </p:spPr>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lobal quiz">
  <p:cSld name="global quiz">
    <p:spTree>
      <p:nvGrpSpPr>
        <p:cNvPr id="1" name="Shape 128"/>
        <p:cNvGrpSpPr/>
        <p:nvPr/>
      </p:nvGrpSpPr>
      <p:grpSpPr>
        <a:xfrm>
          <a:off x="0" y="0"/>
          <a:ext cx="0" cy="0"/>
          <a:chOff x="0" y="0"/>
          <a:chExt cx="0" cy="0"/>
        </a:xfrm>
      </p:grpSpPr>
      <p:sp>
        <p:nvSpPr>
          <p:cNvPr id="129" name="Google Shape;129;p73"/>
          <p:cNvSpPr/>
          <p:nvPr/>
        </p:nvSpPr>
        <p:spPr>
          <a:xfrm>
            <a:off x="2237589" y="0"/>
            <a:ext cx="1880533" cy="1371600"/>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30" name="Google Shape;130;p73"/>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lvl1pPr lvl="0" algn="l">
              <a:lnSpc>
                <a:spcPct val="80000"/>
              </a:lnSpc>
              <a:spcBef>
                <a:spcPts val="0"/>
              </a:spcBef>
              <a:spcAft>
                <a:spcPts val="0"/>
              </a:spcAft>
              <a:buSzPts val="1400"/>
              <a:buNone/>
              <a:defRPr sz="4000">
                <a:solidFill>
                  <a:srgbClr val="26262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131" name="Google Shape;131;p73"/>
          <p:cNvGrpSpPr/>
          <p:nvPr/>
        </p:nvGrpSpPr>
        <p:grpSpPr>
          <a:xfrm>
            <a:off x="1" y="9409620"/>
            <a:ext cx="13003214" cy="432065"/>
            <a:chOff x="0" y="9426435"/>
            <a:chExt cx="13004801" cy="472939"/>
          </a:xfrm>
        </p:grpSpPr>
        <p:sp>
          <p:nvSpPr>
            <p:cNvPr id="132" name="Google Shape;132;p73"/>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3" name="Google Shape;133;p73"/>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4" name="Google Shape;134;p73"/>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5" name="Google Shape;135;p73"/>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6" name="Google Shape;136;p73"/>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7" name="Google Shape;137;p73"/>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38" name="Google Shape;138;p73"/>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139" name="Google Shape;139;p73"/>
          <p:cNvSpPr/>
          <p:nvPr/>
        </p:nvSpPr>
        <p:spPr>
          <a:xfrm>
            <a:off x="0" y="0"/>
            <a:ext cx="2317897" cy="1371600"/>
          </a:xfrm>
          <a:prstGeom prst="rect">
            <a:avLst/>
          </a:prstGeom>
          <a:solidFill>
            <a:srgbClr val="D8D8D8"/>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grpSp>
        <p:nvGrpSpPr>
          <p:cNvPr id="140" name="Google Shape;140;p73"/>
          <p:cNvGrpSpPr/>
          <p:nvPr/>
        </p:nvGrpSpPr>
        <p:grpSpPr>
          <a:xfrm>
            <a:off x="1800226" y="206999"/>
            <a:ext cx="1030261" cy="1030260"/>
            <a:chOff x="6074504" y="5568057"/>
            <a:chExt cx="933399" cy="933398"/>
          </a:xfrm>
        </p:grpSpPr>
        <p:sp>
          <p:nvSpPr>
            <p:cNvPr id="141" name="Google Shape;141;p73"/>
            <p:cNvSpPr/>
            <p:nvPr/>
          </p:nvSpPr>
          <p:spPr>
            <a:xfrm>
              <a:off x="6074504" y="5568057"/>
              <a:ext cx="933399" cy="933398"/>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42" name="Google Shape;142;p73"/>
            <p:cNvGrpSpPr/>
            <p:nvPr/>
          </p:nvGrpSpPr>
          <p:grpSpPr>
            <a:xfrm>
              <a:off x="6267353" y="5738459"/>
              <a:ext cx="550305" cy="550305"/>
              <a:chOff x="3882593" y="2338848"/>
              <a:chExt cx="572348" cy="572348"/>
            </a:xfrm>
          </p:grpSpPr>
          <p:sp>
            <p:nvSpPr>
              <p:cNvPr id="143" name="Google Shape;143;p73"/>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44" name="Google Shape;144;p73"/>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145" name="Google Shape;145;p7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146" name="Google Shape;146;p73"/>
          <p:cNvGrpSpPr/>
          <p:nvPr/>
        </p:nvGrpSpPr>
        <p:grpSpPr>
          <a:xfrm>
            <a:off x="5509581" y="8936492"/>
            <a:ext cx="2041918" cy="473126"/>
            <a:chOff x="5582387" y="8894626"/>
            <a:chExt cx="2041918" cy="473126"/>
          </a:xfrm>
        </p:grpSpPr>
        <p:pic>
          <p:nvPicPr>
            <p:cNvPr id="147" name="Google Shape;147;p73"/>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148" name="Google Shape;148;p73"/>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149" name="Google Shape;149;p73"/>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lobal quiz2">
  <p:cSld name="global quiz2">
    <p:spTree>
      <p:nvGrpSpPr>
        <p:cNvPr id="1" name="Shape 150"/>
        <p:cNvGrpSpPr/>
        <p:nvPr/>
      </p:nvGrpSpPr>
      <p:grpSpPr>
        <a:xfrm>
          <a:off x="0" y="0"/>
          <a:ext cx="0" cy="0"/>
          <a:chOff x="0" y="0"/>
          <a:chExt cx="0" cy="0"/>
        </a:xfrm>
      </p:grpSpPr>
      <p:sp>
        <p:nvSpPr>
          <p:cNvPr id="151" name="Google Shape;151;p74"/>
          <p:cNvSpPr/>
          <p:nvPr/>
        </p:nvSpPr>
        <p:spPr>
          <a:xfrm>
            <a:off x="2237589" y="0"/>
            <a:ext cx="1880533" cy="1371600"/>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52" name="Google Shape;152;p74"/>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lvl1pPr lvl="0" algn="l">
              <a:lnSpc>
                <a:spcPct val="80000"/>
              </a:lnSpc>
              <a:spcBef>
                <a:spcPts val="0"/>
              </a:spcBef>
              <a:spcAft>
                <a:spcPts val="0"/>
              </a:spcAft>
              <a:buSzPts val="1400"/>
              <a:buNone/>
              <a:defRPr sz="4000">
                <a:solidFill>
                  <a:srgbClr val="26262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153" name="Google Shape;153;p74"/>
          <p:cNvGrpSpPr/>
          <p:nvPr/>
        </p:nvGrpSpPr>
        <p:grpSpPr>
          <a:xfrm>
            <a:off x="1" y="9409620"/>
            <a:ext cx="13003214" cy="432065"/>
            <a:chOff x="0" y="9426435"/>
            <a:chExt cx="13004801" cy="472939"/>
          </a:xfrm>
        </p:grpSpPr>
        <p:sp>
          <p:nvSpPr>
            <p:cNvPr id="154" name="Google Shape;154;p74"/>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55" name="Google Shape;155;p74"/>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56" name="Google Shape;156;p74"/>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57" name="Google Shape;157;p74"/>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58" name="Google Shape;158;p74"/>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59" name="Google Shape;159;p74"/>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60" name="Google Shape;160;p74"/>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161" name="Google Shape;161;p74"/>
          <p:cNvSpPr/>
          <p:nvPr/>
        </p:nvSpPr>
        <p:spPr>
          <a:xfrm>
            <a:off x="0" y="0"/>
            <a:ext cx="2317897" cy="1371600"/>
          </a:xfrm>
          <a:prstGeom prst="rect">
            <a:avLst/>
          </a:prstGeom>
          <a:solidFill>
            <a:srgbClr val="D8D8D8"/>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grpSp>
        <p:nvGrpSpPr>
          <p:cNvPr id="162" name="Google Shape;162;p74"/>
          <p:cNvGrpSpPr/>
          <p:nvPr/>
        </p:nvGrpSpPr>
        <p:grpSpPr>
          <a:xfrm>
            <a:off x="1800226" y="206999"/>
            <a:ext cx="1030261" cy="1030260"/>
            <a:chOff x="6074504" y="5568057"/>
            <a:chExt cx="933399" cy="933398"/>
          </a:xfrm>
        </p:grpSpPr>
        <p:sp>
          <p:nvSpPr>
            <p:cNvPr id="163" name="Google Shape;163;p74"/>
            <p:cNvSpPr/>
            <p:nvPr/>
          </p:nvSpPr>
          <p:spPr>
            <a:xfrm>
              <a:off x="6074504" y="5568057"/>
              <a:ext cx="933399" cy="933398"/>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64" name="Google Shape;164;p74"/>
            <p:cNvGrpSpPr/>
            <p:nvPr/>
          </p:nvGrpSpPr>
          <p:grpSpPr>
            <a:xfrm>
              <a:off x="6267353" y="5738459"/>
              <a:ext cx="550305" cy="550305"/>
              <a:chOff x="3882593" y="2338848"/>
              <a:chExt cx="572348" cy="572348"/>
            </a:xfrm>
          </p:grpSpPr>
          <p:sp>
            <p:nvSpPr>
              <p:cNvPr id="165" name="Google Shape;165;p74"/>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66" name="Google Shape;166;p74"/>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167" name="Google Shape;167;p74"/>
          <p:cNvSpPr txBox="1">
            <a:spLocks noGrp="1"/>
          </p:cNvSpPr>
          <p:nvPr>
            <p:ph type="body" idx="1"/>
          </p:nvPr>
        </p:nvSpPr>
        <p:spPr>
          <a:xfrm>
            <a:off x="2012950" y="2999875"/>
            <a:ext cx="9088438" cy="4427620"/>
          </a:xfrm>
          <a:prstGeom prst="rect">
            <a:avLst/>
          </a:prstGeom>
          <a:noFill/>
          <a:ln>
            <a:noFill/>
          </a:ln>
        </p:spPr>
        <p:txBody>
          <a:bodyPr spcFirstLastPara="1" wrap="square" lIns="91425" tIns="45700" rIns="91425" bIns="45700" rtlCol="0" anchor="ctr" anchorCtr="0">
            <a:normAutofit/>
          </a:bodyPr>
          <a:lstStyle>
            <a:lvl1pPr marL="457200" lvl="0" indent="-228600" algn="ctr">
              <a:lnSpc>
                <a:spcPct val="90000"/>
              </a:lnSpc>
              <a:spcBef>
                <a:spcPts val="1800"/>
              </a:spcBef>
              <a:spcAft>
                <a:spcPts val="0"/>
              </a:spcAft>
              <a:buSzPts val="1400"/>
              <a:buNone/>
              <a:defRPr sz="3600">
                <a:solidFill>
                  <a:schemeClr val="dk1"/>
                </a:solidFill>
                <a:latin typeface="Calibri"/>
                <a:ea typeface="Calibri"/>
                <a:cs typeface="Calibri"/>
                <a:sym typeface="Calibri"/>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168" name="Google Shape;168;p7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169" name="Google Shape;169;p74"/>
          <p:cNvGrpSpPr/>
          <p:nvPr/>
        </p:nvGrpSpPr>
        <p:grpSpPr>
          <a:xfrm>
            <a:off x="5509581" y="8936492"/>
            <a:ext cx="2041918" cy="473126"/>
            <a:chOff x="5582387" y="8894626"/>
            <a:chExt cx="2041918" cy="473126"/>
          </a:xfrm>
        </p:grpSpPr>
        <p:pic>
          <p:nvPicPr>
            <p:cNvPr id="170" name="Google Shape;170;p74"/>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171" name="Google Shape;171;p74"/>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172" name="Google Shape;172;p74"/>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xcersise">
  <p:cSld name="excersise">
    <p:spTree>
      <p:nvGrpSpPr>
        <p:cNvPr id="1" name="Shape 173"/>
        <p:cNvGrpSpPr/>
        <p:nvPr/>
      </p:nvGrpSpPr>
      <p:grpSpPr>
        <a:xfrm>
          <a:off x="0" y="0"/>
          <a:ext cx="0" cy="0"/>
          <a:chOff x="0" y="0"/>
          <a:chExt cx="0" cy="0"/>
        </a:xfrm>
      </p:grpSpPr>
      <p:grpSp>
        <p:nvGrpSpPr>
          <p:cNvPr id="174" name="Google Shape;174;p75"/>
          <p:cNvGrpSpPr/>
          <p:nvPr/>
        </p:nvGrpSpPr>
        <p:grpSpPr>
          <a:xfrm>
            <a:off x="1" y="9409620"/>
            <a:ext cx="13003214" cy="432065"/>
            <a:chOff x="0" y="9426435"/>
            <a:chExt cx="13004801" cy="472939"/>
          </a:xfrm>
        </p:grpSpPr>
        <p:sp>
          <p:nvSpPr>
            <p:cNvPr id="175" name="Google Shape;175;p75"/>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76" name="Google Shape;176;p75"/>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77" name="Google Shape;177;p75"/>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78" name="Google Shape;178;p75"/>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79" name="Google Shape;179;p75"/>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0" name="Google Shape;180;p75"/>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1" name="Google Shape;181;p75"/>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grpSp>
        <p:nvGrpSpPr>
          <p:cNvPr id="182" name="Google Shape;182;p75"/>
          <p:cNvGrpSpPr/>
          <p:nvPr/>
        </p:nvGrpSpPr>
        <p:grpSpPr>
          <a:xfrm>
            <a:off x="1" y="9409620"/>
            <a:ext cx="13003214" cy="432065"/>
            <a:chOff x="0" y="9426435"/>
            <a:chExt cx="13004801" cy="472939"/>
          </a:xfrm>
        </p:grpSpPr>
        <p:sp>
          <p:nvSpPr>
            <p:cNvPr id="183" name="Google Shape;183;p75"/>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4" name="Google Shape;184;p75"/>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5" name="Google Shape;185;p75"/>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 name="Google Shape;186;p75"/>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 name="Google Shape;187;p75"/>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 name="Google Shape;188;p75"/>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9" name="Google Shape;189;p75"/>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90" name="Google Shape;190;p75"/>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191" name="Google Shape;191;p75"/>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192" name="Google Shape;192;p75"/>
          <p:cNvSpPr txBox="1">
            <a:spLocks noGrp="1"/>
          </p:cNvSpPr>
          <p:nvPr>
            <p:ph type="body" idx="1"/>
          </p:nvPr>
        </p:nvSpPr>
        <p:spPr>
          <a:xfrm>
            <a:off x="1348346" y="435041"/>
            <a:ext cx="11271363" cy="656799"/>
          </a:xfrm>
          <a:prstGeom prst="rect">
            <a:avLst/>
          </a:prstGeom>
          <a:noFill/>
          <a:ln>
            <a:noFill/>
          </a:ln>
        </p:spPr>
        <p:txBody>
          <a:bodyPr spcFirstLastPara="1" wrap="square" lIns="91425" tIns="45700" rIns="91425" bIns="45700" rtlCol="0" anchor="ctr" anchorCtr="0">
            <a:normAutofit/>
          </a:bodyPr>
          <a:lstStyle>
            <a:lvl1pPr marL="457200" lvl="0" indent="-228600" algn="l">
              <a:lnSpc>
                <a:spcPct val="90000"/>
              </a:lnSpc>
              <a:spcBef>
                <a:spcPts val="1800"/>
              </a:spcBef>
              <a:spcAft>
                <a:spcPts val="0"/>
              </a:spcAft>
              <a:buSzPts val="1400"/>
              <a:buNone/>
              <a:defRPr sz="4000" b="0" i="0" cap="none">
                <a:solidFill>
                  <a:schemeClr val="dk1"/>
                </a:solidFill>
                <a:latin typeface="Calibri"/>
                <a:ea typeface="Calibri"/>
                <a:cs typeface="Calibri"/>
                <a:sym typeface="Calibri"/>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193" name="Google Shape;193;p7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194" name="Google Shape;194;p75"/>
          <p:cNvGrpSpPr/>
          <p:nvPr/>
        </p:nvGrpSpPr>
        <p:grpSpPr>
          <a:xfrm>
            <a:off x="481059" y="353304"/>
            <a:ext cx="792043" cy="792042"/>
            <a:chOff x="4482547" y="-161527"/>
            <a:chExt cx="656376" cy="656375"/>
          </a:xfrm>
        </p:grpSpPr>
        <p:sp>
          <p:nvSpPr>
            <p:cNvPr id="195" name="Google Shape;195;p75"/>
            <p:cNvSpPr/>
            <p:nvPr/>
          </p:nvSpPr>
          <p:spPr>
            <a:xfrm>
              <a:off x="4482547" y="-161527"/>
              <a:ext cx="656376" cy="656375"/>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96" name="Google Shape;196;p75"/>
            <p:cNvGrpSpPr/>
            <p:nvPr/>
          </p:nvGrpSpPr>
          <p:grpSpPr>
            <a:xfrm flipH="1">
              <a:off x="4629664" y="-59711"/>
              <a:ext cx="367521" cy="403735"/>
              <a:chOff x="9064625" y="4037013"/>
              <a:chExt cx="434976" cy="477838"/>
            </a:xfrm>
          </p:grpSpPr>
          <p:sp>
            <p:nvSpPr>
              <p:cNvPr id="197" name="Google Shape;197;p75"/>
              <p:cNvSpPr/>
              <p:nvPr/>
            </p:nvSpPr>
            <p:spPr>
              <a:xfrm>
                <a:off x="9136063" y="4110038"/>
                <a:ext cx="292100" cy="404813"/>
              </a:xfrm>
              <a:custGeom>
                <a:avLst/>
                <a:gdLst/>
                <a:ahLst/>
                <a:cxnLst/>
                <a:rect l="l" t="t" r="r" b="b"/>
                <a:pathLst>
                  <a:path w="2029" h="2800" extrusionOk="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98" name="Google Shape;198;p75"/>
              <p:cNvSpPr/>
              <p:nvPr/>
            </p:nvSpPr>
            <p:spPr>
              <a:xfrm>
                <a:off x="9272588" y="4037013"/>
                <a:ext cx="19050" cy="46038"/>
              </a:xfrm>
              <a:custGeom>
                <a:avLst/>
                <a:gdLst/>
                <a:ahLst/>
                <a:cxnLst/>
                <a:rect l="l" t="t" r="r" b="b"/>
                <a:pathLst>
                  <a:path w="127" h="318" extrusionOk="0">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99" name="Google Shape;199;p75"/>
              <p:cNvSpPr/>
              <p:nvPr/>
            </p:nvSpPr>
            <p:spPr>
              <a:xfrm>
                <a:off x="9169400" y="4065588"/>
                <a:ext cx="31750" cy="41275"/>
              </a:xfrm>
              <a:custGeom>
                <a:avLst/>
                <a:gdLst/>
                <a:ahLst/>
                <a:cxnLst/>
                <a:rect l="l" t="t" r="r" b="b"/>
                <a:pathLst>
                  <a:path w="224" h="293" extrusionOk="0">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0" name="Google Shape;200;p75"/>
              <p:cNvSpPr/>
              <p:nvPr/>
            </p:nvSpPr>
            <p:spPr>
              <a:xfrm>
                <a:off x="9093200" y="4140200"/>
                <a:ext cx="41275" cy="33338"/>
              </a:xfrm>
              <a:custGeom>
                <a:avLst/>
                <a:gdLst/>
                <a:ahLst/>
                <a:cxnLst/>
                <a:rect l="l" t="t" r="r" b="b"/>
                <a:pathLst>
                  <a:path w="294" h="222" extrusionOk="0">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1" name="Google Shape;201;p75"/>
              <p:cNvSpPr/>
              <p:nvPr/>
            </p:nvSpPr>
            <p:spPr>
              <a:xfrm>
                <a:off x="9064625" y="4243388"/>
                <a:ext cx="46038" cy="19050"/>
              </a:xfrm>
              <a:custGeom>
                <a:avLst/>
                <a:gdLst/>
                <a:ahLst/>
                <a:cxnLst/>
                <a:rect l="l" t="t" r="r" b="b"/>
                <a:pathLst>
                  <a:path w="321" h="128" extrusionOk="0">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2" name="Google Shape;202;p75"/>
              <p:cNvSpPr/>
              <p:nvPr/>
            </p:nvSpPr>
            <p:spPr>
              <a:xfrm>
                <a:off x="9093200" y="4333875"/>
                <a:ext cx="41275" cy="31750"/>
              </a:xfrm>
              <a:custGeom>
                <a:avLst/>
                <a:gdLst/>
                <a:ahLst/>
                <a:cxnLst/>
                <a:rect l="l" t="t" r="r" b="b"/>
                <a:pathLst>
                  <a:path w="294" h="224" extrusionOk="0">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3" name="Google Shape;203;p75"/>
              <p:cNvSpPr/>
              <p:nvPr/>
            </p:nvSpPr>
            <p:spPr>
              <a:xfrm>
                <a:off x="9429750" y="4333875"/>
                <a:ext cx="41275" cy="31750"/>
              </a:xfrm>
              <a:custGeom>
                <a:avLst/>
                <a:gdLst/>
                <a:ahLst/>
                <a:cxnLst/>
                <a:rect l="l" t="t" r="r" b="b"/>
                <a:pathLst>
                  <a:path w="294" h="224" extrusionOk="0">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4" name="Google Shape;204;p75"/>
              <p:cNvSpPr/>
              <p:nvPr/>
            </p:nvSpPr>
            <p:spPr>
              <a:xfrm>
                <a:off x="9453563" y="4243388"/>
                <a:ext cx="46038" cy="19050"/>
              </a:xfrm>
              <a:custGeom>
                <a:avLst/>
                <a:gdLst/>
                <a:ahLst/>
                <a:cxnLst/>
                <a:rect l="l" t="t" r="r" b="b"/>
                <a:pathLst>
                  <a:path w="321" h="128" extrusionOk="0">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5" name="Google Shape;205;p75"/>
              <p:cNvSpPr/>
              <p:nvPr/>
            </p:nvSpPr>
            <p:spPr>
              <a:xfrm>
                <a:off x="9429750" y="4140200"/>
                <a:ext cx="41275" cy="33338"/>
              </a:xfrm>
              <a:custGeom>
                <a:avLst/>
                <a:gdLst/>
                <a:ahLst/>
                <a:cxnLst/>
                <a:rect l="l" t="t" r="r" b="b"/>
                <a:pathLst>
                  <a:path w="294" h="222" extrusionOk="0">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6" name="Google Shape;206;p75"/>
              <p:cNvSpPr/>
              <p:nvPr/>
            </p:nvSpPr>
            <p:spPr>
              <a:xfrm>
                <a:off x="9363075" y="4065588"/>
                <a:ext cx="31750" cy="41275"/>
              </a:xfrm>
              <a:custGeom>
                <a:avLst/>
                <a:gdLst/>
                <a:ahLst/>
                <a:cxnLst/>
                <a:rect l="l" t="t" r="r" b="b"/>
                <a:pathLst>
                  <a:path w="224" h="292" extrusionOk="0">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7" name="Google Shape;207;p75"/>
              <p:cNvSpPr/>
              <p:nvPr/>
            </p:nvSpPr>
            <p:spPr>
              <a:xfrm>
                <a:off x="9259888" y="4176713"/>
                <a:ext cx="44450" cy="142875"/>
              </a:xfrm>
              <a:custGeom>
                <a:avLst/>
                <a:gdLst/>
                <a:ahLst/>
                <a:cxnLst/>
                <a:rect l="l" t="t" r="r" b="b"/>
                <a:pathLst>
                  <a:path w="308" h="991" extrusionOk="0">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208" name="Google Shape;208;p75"/>
              <p:cNvSpPr/>
              <p:nvPr/>
            </p:nvSpPr>
            <p:spPr>
              <a:xfrm>
                <a:off x="9258300" y="4337050"/>
                <a:ext cx="47625" cy="46038"/>
              </a:xfrm>
              <a:custGeom>
                <a:avLst/>
                <a:gdLst/>
                <a:ahLst/>
                <a:cxnLst/>
                <a:rect l="l" t="t" r="r" b="b"/>
                <a:pathLst>
                  <a:path w="321" h="319" extrusionOk="0">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grpSp>
      </p:grpSp>
      <p:grpSp>
        <p:nvGrpSpPr>
          <p:cNvPr id="209" name="Google Shape;209;p75"/>
          <p:cNvGrpSpPr/>
          <p:nvPr/>
        </p:nvGrpSpPr>
        <p:grpSpPr>
          <a:xfrm>
            <a:off x="5509581" y="8936492"/>
            <a:ext cx="2041918" cy="473126"/>
            <a:chOff x="5582387" y="8894626"/>
            <a:chExt cx="2041918" cy="473126"/>
          </a:xfrm>
        </p:grpSpPr>
        <p:pic>
          <p:nvPicPr>
            <p:cNvPr id="210" name="Google Shape;210;p75"/>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211" name="Google Shape;211;p75"/>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212" name="Google Shape;212;p75"/>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xcercize debrief discussion">
  <p:cSld name="excercize debrief discussion">
    <p:bg>
      <p:bgPr>
        <a:solidFill>
          <a:schemeClr val="lt1"/>
        </a:solidFill>
        <a:effectLst/>
      </p:bgPr>
    </p:bg>
    <p:spTree>
      <p:nvGrpSpPr>
        <p:cNvPr id="1" name="Shape 213"/>
        <p:cNvGrpSpPr/>
        <p:nvPr/>
      </p:nvGrpSpPr>
      <p:grpSpPr>
        <a:xfrm>
          <a:off x="0" y="0"/>
          <a:ext cx="0" cy="0"/>
          <a:chOff x="0" y="0"/>
          <a:chExt cx="0" cy="0"/>
        </a:xfrm>
      </p:grpSpPr>
      <p:sp>
        <p:nvSpPr>
          <p:cNvPr id="214" name="Google Shape;214;p76"/>
          <p:cNvSpPr/>
          <p:nvPr/>
        </p:nvSpPr>
        <p:spPr>
          <a:xfrm>
            <a:off x="0" y="6635159"/>
            <a:ext cx="13003213" cy="3097796"/>
          </a:xfrm>
          <a:prstGeom prst="rect">
            <a:avLst/>
          </a:prstGeom>
          <a:gradFill>
            <a:gsLst>
              <a:gs pos="0">
                <a:srgbClr val="2F4B89"/>
              </a:gs>
              <a:gs pos="100000">
                <a:srgbClr val="1F325B"/>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chemeClr val="dk1"/>
              </a:solidFill>
              <a:latin typeface="Calibri"/>
              <a:ea typeface="Calibri"/>
              <a:cs typeface="Calibri"/>
              <a:sym typeface="Calibri"/>
            </a:endParaRPr>
          </a:p>
        </p:txBody>
      </p:sp>
      <p:grpSp>
        <p:nvGrpSpPr>
          <p:cNvPr id="215" name="Google Shape;215;p76"/>
          <p:cNvGrpSpPr/>
          <p:nvPr/>
        </p:nvGrpSpPr>
        <p:grpSpPr>
          <a:xfrm>
            <a:off x="1" y="9409620"/>
            <a:ext cx="13003214" cy="432065"/>
            <a:chOff x="0" y="9426435"/>
            <a:chExt cx="13004801" cy="472939"/>
          </a:xfrm>
        </p:grpSpPr>
        <p:sp>
          <p:nvSpPr>
            <p:cNvPr id="216" name="Google Shape;216;p76"/>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7" name="Google Shape;217;p76"/>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76"/>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9" name="Google Shape;219;p76"/>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0" name="Google Shape;220;p76"/>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1" name="Google Shape;221;p76"/>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2" name="Google Shape;222;p76"/>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223" name="Google Shape;223;p76"/>
          <p:cNvSpPr txBox="1">
            <a:spLocks noGrp="1"/>
          </p:cNvSpPr>
          <p:nvPr>
            <p:ph type="ctrTitle"/>
          </p:nvPr>
        </p:nvSpPr>
        <p:spPr>
          <a:xfrm>
            <a:off x="1827059" y="283199"/>
            <a:ext cx="10860241" cy="1030260"/>
          </a:xfrm>
          <a:prstGeom prst="rect">
            <a:avLst/>
          </a:prstGeom>
          <a:noFill/>
          <a:ln>
            <a:noFill/>
          </a:ln>
        </p:spPr>
        <p:txBody>
          <a:bodyPr spcFirstLastPara="1" wrap="square" lIns="91425" tIns="45700" rIns="91425" bIns="45700" rtlCol="0" anchor="ctr" anchorCtr="0">
            <a:normAutofit/>
          </a:bodyPr>
          <a:lstStyle>
            <a:lvl1pPr lvl="0" algn="l">
              <a:spcBef>
                <a:spcPts val="0"/>
              </a:spcBef>
              <a:spcAft>
                <a:spcPts val="0"/>
              </a:spcAft>
              <a:buSzPts val="1400"/>
              <a:buNone/>
              <a:defRPr sz="4400" b="0" cap="none">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sp>
        <p:nvSpPr>
          <p:cNvPr id="224" name="Google Shape;224;p76"/>
          <p:cNvSpPr txBox="1">
            <a:spLocks noGrp="1"/>
          </p:cNvSpPr>
          <p:nvPr>
            <p:ph type="subTitle" idx="1"/>
          </p:nvPr>
        </p:nvSpPr>
        <p:spPr>
          <a:xfrm>
            <a:off x="1020763" y="1836878"/>
            <a:ext cx="4274251" cy="863793"/>
          </a:xfrm>
          <a:prstGeom prst="rect">
            <a:avLst/>
          </a:prstGeom>
          <a:noFill/>
          <a:ln>
            <a:noFill/>
          </a:ln>
        </p:spPr>
        <p:txBody>
          <a:bodyPr spcFirstLastPara="1" wrap="square" lIns="91425" tIns="45700" rIns="91425" bIns="45700" rtlCol="0" anchor="ctr" anchorCtr="0">
            <a:noAutofit/>
          </a:bodyPr>
          <a:lstStyle>
            <a:lvl1pPr lvl="0" algn="l">
              <a:lnSpc>
                <a:spcPct val="90000"/>
              </a:lnSpc>
              <a:spcBef>
                <a:spcPts val="1800"/>
              </a:spcBef>
              <a:spcAft>
                <a:spcPts val="0"/>
              </a:spcAft>
              <a:buClr>
                <a:schemeClr val="lt1"/>
              </a:buClr>
              <a:buSzPts val="3600"/>
              <a:buFont typeface="Calibri"/>
              <a:buNone/>
              <a:defRPr sz="3600" b="1" cap="none">
                <a:solidFill>
                  <a:schemeClr val="lt1"/>
                </a:solidFill>
                <a:latin typeface="Calibri"/>
                <a:ea typeface="Calibri"/>
                <a:cs typeface="Calibri"/>
                <a:sym typeface="Calibri"/>
              </a:defRPr>
            </a:lvl1pPr>
            <a:lvl2pPr lvl="1" algn="ctr">
              <a:lnSpc>
                <a:spcPct val="90000"/>
              </a:lnSpc>
              <a:spcBef>
                <a:spcPts val="1800"/>
              </a:spcBef>
              <a:spcAft>
                <a:spcPts val="0"/>
              </a:spcAft>
              <a:buClr>
                <a:srgbClr val="5B5B5B"/>
              </a:buClr>
              <a:buSzPts val="2844"/>
              <a:buFont typeface="Calibri"/>
              <a:buNone/>
              <a:defRPr sz="2844"/>
            </a:lvl2pPr>
            <a:lvl3pPr lvl="2" algn="ctr">
              <a:lnSpc>
                <a:spcPct val="90000"/>
              </a:lnSpc>
              <a:spcBef>
                <a:spcPts val="1800"/>
              </a:spcBef>
              <a:spcAft>
                <a:spcPts val="0"/>
              </a:spcAft>
              <a:buClr>
                <a:srgbClr val="5B5B5B"/>
              </a:buClr>
              <a:buSzPts val="2560"/>
              <a:buFont typeface="Calibri"/>
              <a:buNone/>
              <a:defRPr sz="2560"/>
            </a:lvl3pPr>
            <a:lvl4pPr lvl="3" algn="ctr">
              <a:lnSpc>
                <a:spcPct val="90000"/>
              </a:lnSpc>
              <a:spcBef>
                <a:spcPts val="1800"/>
              </a:spcBef>
              <a:spcAft>
                <a:spcPts val="0"/>
              </a:spcAft>
              <a:buSzPts val="2276"/>
              <a:buNone/>
              <a:defRPr sz="2276"/>
            </a:lvl4pPr>
            <a:lvl5pPr lvl="4" algn="ctr">
              <a:lnSpc>
                <a:spcPct val="90000"/>
              </a:lnSpc>
              <a:spcBef>
                <a:spcPts val="1800"/>
              </a:spcBef>
              <a:spcAft>
                <a:spcPts val="0"/>
              </a:spcAft>
              <a:buClr>
                <a:srgbClr val="5B5B5B"/>
              </a:buClr>
              <a:buSzPts val="2276"/>
              <a:buFont typeface="Calibri"/>
              <a:buNone/>
              <a:defRPr sz="2276"/>
            </a:lvl5pPr>
            <a:lvl6pPr lvl="5" algn="ctr">
              <a:spcBef>
                <a:spcPts val="0"/>
              </a:spcBef>
              <a:spcAft>
                <a:spcPts val="0"/>
              </a:spcAft>
              <a:buClr>
                <a:schemeClr val="dk1"/>
              </a:buClr>
              <a:buSzPts val="2276"/>
              <a:buFont typeface="Calibri"/>
              <a:buNone/>
              <a:defRPr sz="2276"/>
            </a:lvl6pPr>
            <a:lvl7pPr lvl="6" algn="ctr">
              <a:spcBef>
                <a:spcPts val="0"/>
              </a:spcBef>
              <a:spcAft>
                <a:spcPts val="0"/>
              </a:spcAft>
              <a:buClr>
                <a:schemeClr val="dk1"/>
              </a:buClr>
              <a:buSzPts val="2276"/>
              <a:buFont typeface="Calibri"/>
              <a:buNone/>
              <a:defRPr sz="2276"/>
            </a:lvl7pPr>
            <a:lvl8pPr lvl="7" algn="ctr">
              <a:spcBef>
                <a:spcPts val="0"/>
              </a:spcBef>
              <a:spcAft>
                <a:spcPts val="0"/>
              </a:spcAft>
              <a:buClr>
                <a:schemeClr val="dk1"/>
              </a:buClr>
              <a:buSzPts val="2276"/>
              <a:buFont typeface="Calibri"/>
              <a:buNone/>
              <a:defRPr sz="2276"/>
            </a:lvl8pPr>
            <a:lvl9pPr lvl="8" algn="ctr">
              <a:spcBef>
                <a:spcPts val="0"/>
              </a:spcBef>
              <a:spcAft>
                <a:spcPts val="0"/>
              </a:spcAft>
              <a:buClr>
                <a:schemeClr val="dk1"/>
              </a:buClr>
              <a:buSzPts val="2276"/>
              <a:buFont typeface="Calibri"/>
              <a:buNone/>
              <a:defRPr sz="2276"/>
            </a:lvl9pPr>
          </a:lstStyle>
          <a:p>
            <a:pPr rtl="0"/>
            <a:endParaRPr/>
          </a:p>
        </p:txBody>
      </p:sp>
      <p:sp>
        <p:nvSpPr>
          <p:cNvPr id="225" name="Google Shape;225;p7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
        <p:nvSpPr>
          <p:cNvPr id="226" name="Google Shape;226;p76"/>
          <p:cNvSpPr txBox="1">
            <a:spLocks noGrp="1"/>
          </p:cNvSpPr>
          <p:nvPr>
            <p:ph type="body" idx="2"/>
          </p:nvPr>
        </p:nvSpPr>
        <p:spPr>
          <a:xfrm>
            <a:off x="1020763" y="2871530"/>
            <a:ext cx="11271250" cy="3422650"/>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800"/>
              </a:spcBef>
              <a:spcAft>
                <a:spcPts val="0"/>
              </a:spcAft>
              <a:buSzPts val="1400"/>
              <a:buNone/>
              <a:defRPr sz="3000"/>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grpSp>
        <p:nvGrpSpPr>
          <p:cNvPr id="227" name="Google Shape;227;p76"/>
          <p:cNvGrpSpPr/>
          <p:nvPr/>
        </p:nvGrpSpPr>
        <p:grpSpPr>
          <a:xfrm>
            <a:off x="692763" y="333999"/>
            <a:ext cx="942974" cy="942973"/>
            <a:chOff x="1800226" y="206999"/>
            <a:chExt cx="1030261" cy="1030260"/>
          </a:xfrm>
        </p:grpSpPr>
        <p:sp>
          <p:nvSpPr>
            <p:cNvPr id="228" name="Google Shape;228;p76"/>
            <p:cNvSpPr/>
            <p:nvPr/>
          </p:nvSpPr>
          <p:spPr>
            <a:xfrm>
              <a:off x="1800226" y="206999"/>
              <a:ext cx="1030261" cy="1030260"/>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229" name="Google Shape;229;p76"/>
            <p:cNvPicPr preferRelativeResize="0"/>
            <p:nvPr/>
          </p:nvPicPr>
          <p:blipFill rotWithShape="1">
            <a:blip r:embed="rId2">
              <a:alphaModFix/>
            </a:blip>
            <a:srcRect/>
            <a:stretch/>
          </p:blipFill>
          <p:spPr>
            <a:xfrm>
              <a:off x="1890854" y="261449"/>
              <a:ext cx="875837" cy="869712"/>
            </a:xfrm>
            <a:prstGeom prst="rect">
              <a:avLst/>
            </a:prstGeom>
            <a:noFill/>
            <a:ln>
              <a:noFill/>
            </a:ln>
          </p:spPr>
        </p:pic>
      </p:grpSp>
      <p:sp>
        <p:nvSpPr>
          <p:cNvPr id="230" name="Google Shape;230;p76"/>
          <p:cNvSpPr txBox="1"/>
          <p:nvPr/>
        </p:nvSpPr>
        <p:spPr>
          <a:xfrm>
            <a:off x="1092200" y="-6858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gal/mock scripts">
  <p:cSld name="legal/mock scripts">
    <p:spTree>
      <p:nvGrpSpPr>
        <p:cNvPr id="1" name="Shape 231"/>
        <p:cNvGrpSpPr/>
        <p:nvPr/>
      </p:nvGrpSpPr>
      <p:grpSpPr>
        <a:xfrm>
          <a:off x="0" y="0"/>
          <a:ext cx="0" cy="0"/>
          <a:chOff x="0" y="0"/>
          <a:chExt cx="0" cy="0"/>
        </a:xfrm>
      </p:grpSpPr>
      <p:sp>
        <p:nvSpPr>
          <p:cNvPr id="232" name="Google Shape;232;p77"/>
          <p:cNvSpPr txBox="1">
            <a:spLocks noGrp="1"/>
          </p:cNvSpPr>
          <p:nvPr>
            <p:ph type="title"/>
          </p:nvPr>
        </p:nvSpPr>
        <p:spPr>
          <a:xfrm>
            <a:off x="1483611" y="312946"/>
            <a:ext cx="10907527" cy="873823"/>
          </a:xfrm>
          <a:prstGeom prst="rect">
            <a:avLst/>
          </a:prstGeom>
          <a:noFill/>
          <a:ln>
            <a:noFill/>
          </a:ln>
        </p:spPr>
        <p:txBody>
          <a:bodyPr spcFirstLastPara="1" wrap="square" lIns="91425" tIns="45700" rIns="91425" bIns="45700" rtlCol="0" anchor="ctr" anchorCtr="0">
            <a:normAutofit/>
          </a:bodyPr>
          <a:lstStyle>
            <a:lvl1pPr lvl="0" algn="l">
              <a:lnSpc>
                <a:spcPct val="80000"/>
              </a:lnSpc>
              <a:spcBef>
                <a:spcPts val="0"/>
              </a:spcBef>
              <a:spcAft>
                <a:spcPts val="0"/>
              </a:spcAft>
              <a:buSzPts val="1400"/>
              <a:buNone/>
              <a:defRPr sz="4400">
                <a:solidFill>
                  <a:srgbClr val="26262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233" name="Google Shape;233;p77"/>
          <p:cNvGrpSpPr/>
          <p:nvPr/>
        </p:nvGrpSpPr>
        <p:grpSpPr>
          <a:xfrm>
            <a:off x="1" y="9409620"/>
            <a:ext cx="13003214" cy="432065"/>
            <a:chOff x="0" y="9426435"/>
            <a:chExt cx="13004801" cy="472939"/>
          </a:xfrm>
        </p:grpSpPr>
        <p:sp>
          <p:nvSpPr>
            <p:cNvPr id="234" name="Google Shape;234;p77"/>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5" name="Google Shape;235;p77"/>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6" name="Google Shape;236;p77"/>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7" name="Google Shape;237;p77"/>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8" name="Google Shape;238;p77"/>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9" name="Google Shape;239;p77"/>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40" name="Google Shape;240;p77"/>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grpSp>
        <p:nvGrpSpPr>
          <p:cNvPr id="241" name="Google Shape;241;p77"/>
          <p:cNvGrpSpPr/>
          <p:nvPr/>
        </p:nvGrpSpPr>
        <p:grpSpPr>
          <a:xfrm>
            <a:off x="393974" y="280862"/>
            <a:ext cx="921480" cy="922046"/>
            <a:chOff x="1865827" y="178540"/>
            <a:chExt cx="1060972" cy="1061623"/>
          </a:xfrm>
        </p:grpSpPr>
        <p:sp>
          <p:nvSpPr>
            <p:cNvPr id="242" name="Google Shape;242;p77"/>
            <p:cNvSpPr/>
            <p:nvPr/>
          </p:nvSpPr>
          <p:spPr>
            <a:xfrm>
              <a:off x="1865827" y="178540"/>
              <a:ext cx="1060972" cy="1061623"/>
            </a:xfrm>
            <a:prstGeom prst="ellipse">
              <a:avLst/>
            </a:prstGeom>
            <a:solidFill>
              <a:schemeClr val="accent2"/>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243" name="Google Shape;243;p77"/>
            <p:cNvSpPr/>
            <p:nvPr/>
          </p:nvSpPr>
          <p:spPr>
            <a:xfrm>
              <a:off x="2070962" y="391619"/>
              <a:ext cx="647597" cy="555096"/>
            </a:xfrm>
            <a:custGeom>
              <a:avLst/>
              <a:gdLst/>
              <a:ahLst/>
              <a:cxnLst/>
              <a:rect l="l" t="t" r="r" b="b"/>
              <a:pathLst>
                <a:path w="4066" h="3459" extrusionOk="0">
                  <a:moveTo>
                    <a:pt x="2034" y="3083"/>
                  </a:moveTo>
                  <a:lnTo>
                    <a:pt x="1989" y="3087"/>
                  </a:lnTo>
                  <a:lnTo>
                    <a:pt x="1949" y="3098"/>
                  </a:lnTo>
                  <a:lnTo>
                    <a:pt x="1912" y="3117"/>
                  </a:lnTo>
                  <a:lnTo>
                    <a:pt x="1877" y="3140"/>
                  </a:lnTo>
                  <a:lnTo>
                    <a:pt x="1847" y="3169"/>
                  </a:lnTo>
                  <a:lnTo>
                    <a:pt x="1823" y="3202"/>
                  </a:lnTo>
                  <a:lnTo>
                    <a:pt x="2244" y="3202"/>
                  </a:lnTo>
                  <a:lnTo>
                    <a:pt x="2219" y="3169"/>
                  </a:lnTo>
                  <a:lnTo>
                    <a:pt x="2189" y="3140"/>
                  </a:lnTo>
                  <a:lnTo>
                    <a:pt x="2155" y="3117"/>
                  </a:lnTo>
                  <a:lnTo>
                    <a:pt x="2118" y="3098"/>
                  </a:lnTo>
                  <a:lnTo>
                    <a:pt x="2077" y="3087"/>
                  </a:lnTo>
                  <a:lnTo>
                    <a:pt x="2034" y="3083"/>
                  </a:lnTo>
                  <a:close/>
                  <a:moveTo>
                    <a:pt x="3041" y="2116"/>
                  </a:moveTo>
                  <a:lnTo>
                    <a:pt x="3057" y="2164"/>
                  </a:lnTo>
                  <a:lnTo>
                    <a:pt x="3080" y="2209"/>
                  </a:lnTo>
                  <a:lnTo>
                    <a:pt x="3107" y="2249"/>
                  </a:lnTo>
                  <a:lnTo>
                    <a:pt x="3140" y="2287"/>
                  </a:lnTo>
                  <a:lnTo>
                    <a:pt x="3176" y="2319"/>
                  </a:lnTo>
                  <a:lnTo>
                    <a:pt x="3217" y="2347"/>
                  </a:lnTo>
                  <a:lnTo>
                    <a:pt x="3261" y="2369"/>
                  </a:lnTo>
                  <a:lnTo>
                    <a:pt x="3309" y="2385"/>
                  </a:lnTo>
                  <a:lnTo>
                    <a:pt x="3359" y="2396"/>
                  </a:lnTo>
                  <a:lnTo>
                    <a:pt x="3411" y="2399"/>
                  </a:lnTo>
                  <a:lnTo>
                    <a:pt x="3427" y="2399"/>
                  </a:lnTo>
                  <a:lnTo>
                    <a:pt x="3479" y="2396"/>
                  </a:lnTo>
                  <a:lnTo>
                    <a:pt x="3529" y="2385"/>
                  </a:lnTo>
                  <a:lnTo>
                    <a:pt x="3576" y="2369"/>
                  </a:lnTo>
                  <a:lnTo>
                    <a:pt x="3621" y="2347"/>
                  </a:lnTo>
                  <a:lnTo>
                    <a:pt x="3661" y="2319"/>
                  </a:lnTo>
                  <a:lnTo>
                    <a:pt x="3698" y="2287"/>
                  </a:lnTo>
                  <a:lnTo>
                    <a:pt x="3730" y="2249"/>
                  </a:lnTo>
                  <a:lnTo>
                    <a:pt x="3758" y="2209"/>
                  </a:lnTo>
                  <a:lnTo>
                    <a:pt x="3780" y="2164"/>
                  </a:lnTo>
                  <a:lnTo>
                    <a:pt x="3796" y="2116"/>
                  </a:lnTo>
                  <a:lnTo>
                    <a:pt x="3041" y="2116"/>
                  </a:lnTo>
                  <a:close/>
                  <a:moveTo>
                    <a:pt x="270" y="2116"/>
                  </a:moveTo>
                  <a:lnTo>
                    <a:pt x="286" y="2164"/>
                  </a:lnTo>
                  <a:lnTo>
                    <a:pt x="309" y="2209"/>
                  </a:lnTo>
                  <a:lnTo>
                    <a:pt x="336" y="2249"/>
                  </a:lnTo>
                  <a:lnTo>
                    <a:pt x="368" y="2287"/>
                  </a:lnTo>
                  <a:lnTo>
                    <a:pt x="405" y="2319"/>
                  </a:lnTo>
                  <a:lnTo>
                    <a:pt x="446" y="2347"/>
                  </a:lnTo>
                  <a:lnTo>
                    <a:pt x="490" y="2369"/>
                  </a:lnTo>
                  <a:lnTo>
                    <a:pt x="537" y="2385"/>
                  </a:lnTo>
                  <a:lnTo>
                    <a:pt x="588" y="2396"/>
                  </a:lnTo>
                  <a:lnTo>
                    <a:pt x="640" y="2399"/>
                  </a:lnTo>
                  <a:lnTo>
                    <a:pt x="656" y="2399"/>
                  </a:lnTo>
                  <a:lnTo>
                    <a:pt x="708" y="2396"/>
                  </a:lnTo>
                  <a:lnTo>
                    <a:pt x="758" y="2385"/>
                  </a:lnTo>
                  <a:lnTo>
                    <a:pt x="805" y="2369"/>
                  </a:lnTo>
                  <a:lnTo>
                    <a:pt x="850" y="2347"/>
                  </a:lnTo>
                  <a:lnTo>
                    <a:pt x="890" y="2319"/>
                  </a:lnTo>
                  <a:lnTo>
                    <a:pt x="927" y="2287"/>
                  </a:lnTo>
                  <a:lnTo>
                    <a:pt x="959" y="2249"/>
                  </a:lnTo>
                  <a:lnTo>
                    <a:pt x="987" y="2209"/>
                  </a:lnTo>
                  <a:lnTo>
                    <a:pt x="1009" y="2164"/>
                  </a:lnTo>
                  <a:lnTo>
                    <a:pt x="1025" y="2116"/>
                  </a:lnTo>
                  <a:lnTo>
                    <a:pt x="270" y="2116"/>
                  </a:lnTo>
                  <a:close/>
                  <a:moveTo>
                    <a:pt x="3419" y="1020"/>
                  </a:moveTo>
                  <a:lnTo>
                    <a:pt x="3108" y="1859"/>
                  </a:lnTo>
                  <a:lnTo>
                    <a:pt x="3729" y="1859"/>
                  </a:lnTo>
                  <a:lnTo>
                    <a:pt x="3419" y="1020"/>
                  </a:lnTo>
                  <a:close/>
                  <a:moveTo>
                    <a:pt x="648" y="1020"/>
                  </a:moveTo>
                  <a:lnTo>
                    <a:pt x="337" y="1859"/>
                  </a:lnTo>
                  <a:lnTo>
                    <a:pt x="958" y="1859"/>
                  </a:lnTo>
                  <a:lnTo>
                    <a:pt x="648" y="1020"/>
                  </a:lnTo>
                  <a:close/>
                  <a:moveTo>
                    <a:pt x="2034" y="0"/>
                  </a:moveTo>
                  <a:lnTo>
                    <a:pt x="2063" y="4"/>
                  </a:lnTo>
                  <a:lnTo>
                    <a:pt x="2089" y="14"/>
                  </a:lnTo>
                  <a:lnTo>
                    <a:pt x="2114" y="28"/>
                  </a:lnTo>
                  <a:lnTo>
                    <a:pt x="2134" y="48"/>
                  </a:lnTo>
                  <a:lnTo>
                    <a:pt x="2149" y="73"/>
                  </a:lnTo>
                  <a:lnTo>
                    <a:pt x="2159" y="100"/>
                  </a:lnTo>
                  <a:lnTo>
                    <a:pt x="2162" y="128"/>
                  </a:lnTo>
                  <a:lnTo>
                    <a:pt x="2162" y="459"/>
                  </a:lnTo>
                  <a:lnTo>
                    <a:pt x="2214" y="416"/>
                  </a:lnTo>
                  <a:lnTo>
                    <a:pt x="2271" y="379"/>
                  </a:lnTo>
                  <a:lnTo>
                    <a:pt x="2330" y="346"/>
                  </a:lnTo>
                  <a:lnTo>
                    <a:pt x="2393" y="317"/>
                  </a:lnTo>
                  <a:lnTo>
                    <a:pt x="2459" y="295"/>
                  </a:lnTo>
                  <a:lnTo>
                    <a:pt x="2527" y="279"/>
                  </a:lnTo>
                  <a:lnTo>
                    <a:pt x="2597" y="269"/>
                  </a:lnTo>
                  <a:lnTo>
                    <a:pt x="2670" y="267"/>
                  </a:lnTo>
                  <a:lnTo>
                    <a:pt x="2735" y="269"/>
                  </a:lnTo>
                  <a:lnTo>
                    <a:pt x="2799" y="278"/>
                  </a:lnTo>
                  <a:lnTo>
                    <a:pt x="2862" y="291"/>
                  </a:lnTo>
                  <a:lnTo>
                    <a:pt x="2924" y="310"/>
                  </a:lnTo>
                  <a:lnTo>
                    <a:pt x="2983" y="333"/>
                  </a:lnTo>
                  <a:lnTo>
                    <a:pt x="3041" y="363"/>
                  </a:lnTo>
                  <a:lnTo>
                    <a:pt x="3097" y="396"/>
                  </a:lnTo>
                  <a:lnTo>
                    <a:pt x="3149" y="435"/>
                  </a:lnTo>
                  <a:lnTo>
                    <a:pt x="3197" y="478"/>
                  </a:lnTo>
                  <a:lnTo>
                    <a:pt x="3243" y="525"/>
                  </a:lnTo>
                  <a:lnTo>
                    <a:pt x="3274" y="555"/>
                  </a:lnTo>
                  <a:lnTo>
                    <a:pt x="3307" y="577"/>
                  </a:lnTo>
                  <a:lnTo>
                    <a:pt x="3344" y="594"/>
                  </a:lnTo>
                  <a:lnTo>
                    <a:pt x="3383" y="606"/>
                  </a:lnTo>
                  <a:lnTo>
                    <a:pt x="3425" y="610"/>
                  </a:lnTo>
                  <a:lnTo>
                    <a:pt x="3463" y="609"/>
                  </a:lnTo>
                  <a:lnTo>
                    <a:pt x="3498" y="603"/>
                  </a:lnTo>
                  <a:lnTo>
                    <a:pt x="3532" y="592"/>
                  </a:lnTo>
                  <a:lnTo>
                    <a:pt x="3565" y="577"/>
                  </a:lnTo>
                  <a:lnTo>
                    <a:pt x="3595" y="557"/>
                  </a:lnTo>
                  <a:lnTo>
                    <a:pt x="3622" y="532"/>
                  </a:lnTo>
                  <a:lnTo>
                    <a:pt x="3642" y="516"/>
                  </a:lnTo>
                  <a:lnTo>
                    <a:pt x="3665" y="505"/>
                  </a:lnTo>
                  <a:lnTo>
                    <a:pt x="3688" y="498"/>
                  </a:lnTo>
                  <a:lnTo>
                    <a:pt x="3713" y="495"/>
                  </a:lnTo>
                  <a:lnTo>
                    <a:pt x="3738" y="498"/>
                  </a:lnTo>
                  <a:lnTo>
                    <a:pt x="3761" y="505"/>
                  </a:lnTo>
                  <a:lnTo>
                    <a:pt x="3784" y="516"/>
                  </a:lnTo>
                  <a:lnTo>
                    <a:pt x="3805" y="532"/>
                  </a:lnTo>
                  <a:lnTo>
                    <a:pt x="3821" y="553"/>
                  </a:lnTo>
                  <a:lnTo>
                    <a:pt x="3832" y="576"/>
                  </a:lnTo>
                  <a:lnTo>
                    <a:pt x="3839" y="599"/>
                  </a:lnTo>
                  <a:lnTo>
                    <a:pt x="3842" y="624"/>
                  </a:lnTo>
                  <a:lnTo>
                    <a:pt x="3839" y="648"/>
                  </a:lnTo>
                  <a:lnTo>
                    <a:pt x="3832" y="672"/>
                  </a:lnTo>
                  <a:lnTo>
                    <a:pt x="3821" y="694"/>
                  </a:lnTo>
                  <a:lnTo>
                    <a:pt x="3805" y="715"/>
                  </a:lnTo>
                  <a:lnTo>
                    <a:pt x="3766" y="749"/>
                  </a:lnTo>
                  <a:lnTo>
                    <a:pt x="3726" y="779"/>
                  </a:lnTo>
                  <a:lnTo>
                    <a:pt x="3682" y="805"/>
                  </a:lnTo>
                  <a:lnTo>
                    <a:pt x="3637" y="826"/>
                  </a:lnTo>
                  <a:lnTo>
                    <a:pt x="3590" y="844"/>
                  </a:lnTo>
                  <a:lnTo>
                    <a:pt x="3542" y="857"/>
                  </a:lnTo>
                  <a:lnTo>
                    <a:pt x="3912" y="1859"/>
                  </a:lnTo>
                  <a:lnTo>
                    <a:pt x="3938" y="1859"/>
                  </a:lnTo>
                  <a:lnTo>
                    <a:pt x="3968" y="1863"/>
                  </a:lnTo>
                  <a:lnTo>
                    <a:pt x="3995" y="1873"/>
                  </a:lnTo>
                  <a:lnTo>
                    <a:pt x="4018" y="1888"/>
                  </a:lnTo>
                  <a:lnTo>
                    <a:pt x="4038" y="1907"/>
                  </a:lnTo>
                  <a:lnTo>
                    <a:pt x="4054" y="1931"/>
                  </a:lnTo>
                  <a:lnTo>
                    <a:pt x="4063" y="1958"/>
                  </a:lnTo>
                  <a:lnTo>
                    <a:pt x="4066" y="1988"/>
                  </a:lnTo>
                  <a:lnTo>
                    <a:pt x="4066" y="2017"/>
                  </a:lnTo>
                  <a:lnTo>
                    <a:pt x="4063" y="2086"/>
                  </a:lnTo>
                  <a:lnTo>
                    <a:pt x="4052" y="2154"/>
                  </a:lnTo>
                  <a:lnTo>
                    <a:pt x="4034" y="2219"/>
                  </a:lnTo>
                  <a:lnTo>
                    <a:pt x="4010" y="2282"/>
                  </a:lnTo>
                  <a:lnTo>
                    <a:pt x="3979" y="2340"/>
                  </a:lnTo>
                  <a:lnTo>
                    <a:pt x="3943" y="2395"/>
                  </a:lnTo>
                  <a:lnTo>
                    <a:pt x="3902" y="2446"/>
                  </a:lnTo>
                  <a:lnTo>
                    <a:pt x="3855" y="2492"/>
                  </a:lnTo>
                  <a:lnTo>
                    <a:pt x="3805" y="2534"/>
                  </a:lnTo>
                  <a:lnTo>
                    <a:pt x="3749" y="2569"/>
                  </a:lnTo>
                  <a:lnTo>
                    <a:pt x="3691" y="2600"/>
                  </a:lnTo>
                  <a:lnTo>
                    <a:pt x="3629" y="2624"/>
                  </a:lnTo>
                  <a:lnTo>
                    <a:pt x="3564" y="2642"/>
                  </a:lnTo>
                  <a:lnTo>
                    <a:pt x="3497" y="2653"/>
                  </a:lnTo>
                  <a:lnTo>
                    <a:pt x="3427" y="2657"/>
                  </a:lnTo>
                  <a:lnTo>
                    <a:pt x="3411" y="2657"/>
                  </a:lnTo>
                  <a:lnTo>
                    <a:pt x="3342" y="2653"/>
                  </a:lnTo>
                  <a:lnTo>
                    <a:pt x="3274" y="2642"/>
                  </a:lnTo>
                  <a:lnTo>
                    <a:pt x="3209" y="2624"/>
                  </a:lnTo>
                  <a:lnTo>
                    <a:pt x="3146" y="2600"/>
                  </a:lnTo>
                  <a:lnTo>
                    <a:pt x="3088" y="2569"/>
                  </a:lnTo>
                  <a:lnTo>
                    <a:pt x="3033" y="2534"/>
                  </a:lnTo>
                  <a:lnTo>
                    <a:pt x="2982" y="2492"/>
                  </a:lnTo>
                  <a:lnTo>
                    <a:pt x="2936" y="2446"/>
                  </a:lnTo>
                  <a:lnTo>
                    <a:pt x="2894" y="2395"/>
                  </a:lnTo>
                  <a:lnTo>
                    <a:pt x="2859" y="2340"/>
                  </a:lnTo>
                  <a:lnTo>
                    <a:pt x="2828" y="2282"/>
                  </a:lnTo>
                  <a:lnTo>
                    <a:pt x="2804" y="2219"/>
                  </a:lnTo>
                  <a:lnTo>
                    <a:pt x="2786" y="2154"/>
                  </a:lnTo>
                  <a:lnTo>
                    <a:pt x="2775" y="2086"/>
                  </a:lnTo>
                  <a:lnTo>
                    <a:pt x="2771" y="2017"/>
                  </a:lnTo>
                  <a:lnTo>
                    <a:pt x="2771" y="1988"/>
                  </a:lnTo>
                  <a:lnTo>
                    <a:pt x="2775" y="1958"/>
                  </a:lnTo>
                  <a:lnTo>
                    <a:pt x="2785" y="1931"/>
                  </a:lnTo>
                  <a:lnTo>
                    <a:pt x="2799" y="1907"/>
                  </a:lnTo>
                  <a:lnTo>
                    <a:pt x="2819" y="1888"/>
                  </a:lnTo>
                  <a:lnTo>
                    <a:pt x="2843" y="1873"/>
                  </a:lnTo>
                  <a:lnTo>
                    <a:pt x="2870" y="1863"/>
                  </a:lnTo>
                  <a:lnTo>
                    <a:pt x="2899" y="1859"/>
                  </a:lnTo>
                  <a:lnTo>
                    <a:pt x="2925" y="1859"/>
                  </a:lnTo>
                  <a:lnTo>
                    <a:pt x="3300" y="850"/>
                  </a:lnTo>
                  <a:lnTo>
                    <a:pt x="3251" y="835"/>
                  </a:lnTo>
                  <a:lnTo>
                    <a:pt x="3207" y="815"/>
                  </a:lnTo>
                  <a:lnTo>
                    <a:pt x="3164" y="792"/>
                  </a:lnTo>
                  <a:lnTo>
                    <a:pt x="3123" y="763"/>
                  </a:lnTo>
                  <a:lnTo>
                    <a:pt x="3085" y="731"/>
                  </a:lnTo>
                  <a:lnTo>
                    <a:pt x="3050" y="695"/>
                  </a:lnTo>
                  <a:lnTo>
                    <a:pt x="3012" y="657"/>
                  </a:lnTo>
                  <a:lnTo>
                    <a:pt x="2970" y="623"/>
                  </a:lnTo>
                  <a:lnTo>
                    <a:pt x="2925" y="593"/>
                  </a:lnTo>
                  <a:lnTo>
                    <a:pt x="2878" y="568"/>
                  </a:lnTo>
                  <a:lnTo>
                    <a:pt x="2828" y="550"/>
                  </a:lnTo>
                  <a:lnTo>
                    <a:pt x="2777" y="535"/>
                  </a:lnTo>
                  <a:lnTo>
                    <a:pt x="2724" y="526"/>
                  </a:lnTo>
                  <a:lnTo>
                    <a:pt x="2670" y="524"/>
                  </a:lnTo>
                  <a:lnTo>
                    <a:pt x="2610" y="527"/>
                  </a:lnTo>
                  <a:lnTo>
                    <a:pt x="2554" y="537"/>
                  </a:lnTo>
                  <a:lnTo>
                    <a:pt x="2498" y="553"/>
                  </a:lnTo>
                  <a:lnTo>
                    <a:pt x="2446" y="576"/>
                  </a:lnTo>
                  <a:lnTo>
                    <a:pt x="2398" y="603"/>
                  </a:lnTo>
                  <a:lnTo>
                    <a:pt x="2352" y="635"/>
                  </a:lnTo>
                  <a:lnTo>
                    <a:pt x="2310" y="673"/>
                  </a:lnTo>
                  <a:lnTo>
                    <a:pt x="2273" y="714"/>
                  </a:lnTo>
                  <a:lnTo>
                    <a:pt x="2241" y="760"/>
                  </a:lnTo>
                  <a:lnTo>
                    <a:pt x="2214" y="808"/>
                  </a:lnTo>
                  <a:lnTo>
                    <a:pt x="2192" y="861"/>
                  </a:lnTo>
                  <a:lnTo>
                    <a:pt x="2176" y="915"/>
                  </a:lnTo>
                  <a:lnTo>
                    <a:pt x="2166" y="972"/>
                  </a:lnTo>
                  <a:lnTo>
                    <a:pt x="2162" y="1031"/>
                  </a:lnTo>
                  <a:lnTo>
                    <a:pt x="2162" y="2842"/>
                  </a:lnTo>
                  <a:lnTo>
                    <a:pt x="2219" y="2862"/>
                  </a:lnTo>
                  <a:lnTo>
                    <a:pt x="2272" y="2887"/>
                  </a:lnTo>
                  <a:lnTo>
                    <a:pt x="2323" y="2918"/>
                  </a:lnTo>
                  <a:lnTo>
                    <a:pt x="2368" y="2954"/>
                  </a:lnTo>
                  <a:lnTo>
                    <a:pt x="2409" y="2996"/>
                  </a:lnTo>
                  <a:lnTo>
                    <a:pt x="2446" y="3041"/>
                  </a:lnTo>
                  <a:lnTo>
                    <a:pt x="2477" y="3091"/>
                  </a:lnTo>
                  <a:lnTo>
                    <a:pt x="2502" y="3145"/>
                  </a:lnTo>
                  <a:lnTo>
                    <a:pt x="2520" y="3202"/>
                  </a:lnTo>
                  <a:lnTo>
                    <a:pt x="2670" y="3202"/>
                  </a:lnTo>
                  <a:lnTo>
                    <a:pt x="2699" y="3204"/>
                  </a:lnTo>
                  <a:lnTo>
                    <a:pt x="2727" y="3214"/>
                  </a:lnTo>
                  <a:lnTo>
                    <a:pt x="2750" y="3230"/>
                  </a:lnTo>
                  <a:lnTo>
                    <a:pt x="2770" y="3250"/>
                  </a:lnTo>
                  <a:lnTo>
                    <a:pt x="2785" y="3274"/>
                  </a:lnTo>
                  <a:lnTo>
                    <a:pt x="2794" y="3301"/>
                  </a:lnTo>
                  <a:lnTo>
                    <a:pt x="2798" y="3330"/>
                  </a:lnTo>
                  <a:lnTo>
                    <a:pt x="2794" y="3360"/>
                  </a:lnTo>
                  <a:lnTo>
                    <a:pt x="2785" y="3387"/>
                  </a:lnTo>
                  <a:lnTo>
                    <a:pt x="2770" y="3411"/>
                  </a:lnTo>
                  <a:lnTo>
                    <a:pt x="2750" y="3430"/>
                  </a:lnTo>
                  <a:lnTo>
                    <a:pt x="2727" y="3447"/>
                  </a:lnTo>
                  <a:lnTo>
                    <a:pt x="2699" y="3455"/>
                  </a:lnTo>
                  <a:lnTo>
                    <a:pt x="2670" y="3459"/>
                  </a:lnTo>
                  <a:lnTo>
                    <a:pt x="1397" y="3459"/>
                  </a:lnTo>
                  <a:lnTo>
                    <a:pt x="1368" y="3455"/>
                  </a:lnTo>
                  <a:lnTo>
                    <a:pt x="1341" y="3447"/>
                  </a:lnTo>
                  <a:lnTo>
                    <a:pt x="1316" y="3430"/>
                  </a:lnTo>
                  <a:lnTo>
                    <a:pt x="1297" y="3411"/>
                  </a:lnTo>
                  <a:lnTo>
                    <a:pt x="1282" y="3387"/>
                  </a:lnTo>
                  <a:lnTo>
                    <a:pt x="1272" y="3360"/>
                  </a:lnTo>
                  <a:lnTo>
                    <a:pt x="1268" y="3330"/>
                  </a:lnTo>
                  <a:lnTo>
                    <a:pt x="1272" y="3301"/>
                  </a:lnTo>
                  <a:lnTo>
                    <a:pt x="1282" y="3274"/>
                  </a:lnTo>
                  <a:lnTo>
                    <a:pt x="1297" y="3250"/>
                  </a:lnTo>
                  <a:lnTo>
                    <a:pt x="1316" y="3230"/>
                  </a:lnTo>
                  <a:lnTo>
                    <a:pt x="1341" y="3214"/>
                  </a:lnTo>
                  <a:lnTo>
                    <a:pt x="1368" y="3204"/>
                  </a:lnTo>
                  <a:lnTo>
                    <a:pt x="1397" y="3202"/>
                  </a:lnTo>
                  <a:lnTo>
                    <a:pt x="1546" y="3202"/>
                  </a:lnTo>
                  <a:lnTo>
                    <a:pt x="1565" y="3145"/>
                  </a:lnTo>
                  <a:lnTo>
                    <a:pt x="1590" y="3091"/>
                  </a:lnTo>
                  <a:lnTo>
                    <a:pt x="1621" y="3041"/>
                  </a:lnTo>
                  <a:lnTo>
                    <a:pt x="1657" y="2996"/>
                  </a:lnTo>
                  <a:lnTo>
                    <a:pt x="1698" y="2954"/>
                  </a:lnTo>
                  <a:lnTo>
                    <a:pt x="1745" y="2918"/>
                  </a:lnTo>
                  <a:lnTo>
                    <a:pt x="1794" y="2887"/>
                  </a:lnTo>
                  <a:lnTo>
                    <a:pt x="1847" y="2862"/>
                  </a:lnTo>
                  <a:lnTo>
                    <a:pt x="1904" y="2842"/>
                  </a:lnTo>
                  <a:lnTo>
                    <a:pt x="1904" y="1031"/>
                  </a:lnTo>
                  <a:lnTo>
                    <a:pt x="1902" y="972"/>
                  </a:lnTo>
                  <a:lnTo>
                    <a:pt x="1892" y="915"/>
                  </a:lnTo>
                  <a:lnTo>
                    <a:pt x="1875" y="861"/>
                  </a:lnTo>
                  <a:lnTo>
                    <a:pt x="1854" y="808"/>
                  </a:lnTo>
                  <a:lnTo>
                    <a:pt x="1825" y="760"/>
                  </a:lnTo>
                  <a:lnTo>
                    <a:pt x="1793" y="714"/>
                  </a:lnTo>
                  <a:lnTo>
                    <a:pt x="1756" y="673"/>
                  </a:lnTo>
                  <a:lnTo>
                    <a:pt x="1714" y="635"/>
                  </a:lnTo>
                  <a:lnTo>
                    <a:pt x="1670" y="603"/>
                  </a:lnTo>
                  <a:lnTo>
                    <a:pt x="1620" y="576"/>
                  </a:lnTo>
                  <a:lnTo>
                    <a:pt x="1568" y="553"/>
                  </a:lnTo>
                  <a:lnTo>
                    <a:pt x="1514" y="537"/>
                  </a:lnTo>
                  <a:lnTo>
                    <a:pt x="1456" y="527"/>
                  </a:lnTo>
                  <a:lnTo>
                    <a:pt x="1397" y="524"/>
                  </a:lnTo>
                  <a:lnTo>
                    <a:pt x="1344" y="526"/>
                  </a:lnTo>
                  <a:lnTo>
                    <a:pt x="1290" y="535"/>
                  </a:lnTo>
                  <a:lnTo>
                    <a:pt x="1239" y="550"/>
                  </a:lnTo>
                  <a:lnTo>
                    <a:pt x="1188" y="568"/>
                  </a:lnTo>
                  <a:lnTo>
                    <a:pt x="1141" y="593"/>
                  </a:lnTo>
                  <a:lnTo>
                    <a:pt x="1097" y="623"/>
                  </a:lnTo>
                  <a:lnTo>
                    <a:pt x="1055" y="657"/>
                  </a:lnTo>
                  <a:lnTo>
                    <a:pt x="1016" y="695"/>
                  </a:lnTo>
                  <a:lnTo>
                    <a:pt x="982" y="731"/>
                  </a:lnTo>
                  <a:lnTo>
                    <a:pt x="943" y="763"/>
                  </a:lnTo>
                  <a:lnTo>
                    <a:pt x="903" y="792"/>
                  </a:lnTo>
                  <a:lnTo>
                    <a:pt x="859" y="815"/>
                  </a:lnTo>
                  <a:lnTo>
                    <a:pt x="815" y="835"/>
                  </a:lnTo>
                  <a:lnTo>
                    <a:pt x="768" y="850"/>
                  </a:lnTo>
                  <a:lnTo>
                    <a:pt x="1141" y="1859"/>
                  </a:lnTo>
                  <a:lnTo>
                    <a:pt x="1167" y="1859"/>
                  </a:lnTo>
                  <a:lnTo>
                    <a:pt x="1197" y="1863"/>
                  </a:lnTo>
                  <a:lnTo>
                    <a:pt x="1224" y="1873"/>
                  </a:lnTo>
                  <a:lnTo>
                    <a:pt x="1247" y="1888"/>
                  </a:lnTo>
                  <a:lnTo>
                    <a:pt x="1267" y="1907"/>
                  </a:lnTo>
                  <a:lnTo>
                    <a:pt x="1283" y="1931"/>
                  </a:lnTo>
                  <a:lnTo>
                    <a:pt x="1292" y="1958"/>
                  </a:lnTo>
                  <a:lnTo>
                    <a:pt x="1295" y="1988"/>
                  </a:lnTo>
                  <a:lnTo>
                    <a:pt x="1295" y="2017"/>
                  </a:lnTo>
                  <a:lnTo>
                    <a:pt x="1292" y="2086"/>
                  </a:lnTo>
                  <a:lnTo>
                    <a:pt x="1281" y="2154"/>
                  </a:lnTo>
                  <a:lnTo>
                    <a:pt x="1263" y="2219"/>
                  </a:lnTo>
                  <a:lnTo>
                    <a:pt x="1239" y="2282"/>
                  </a:lnTo>
                  <a:lnTo>
                    <a:pt x="1208" y="2340"/>
                  </a:lnTo>
                  <a:lnTo>
                    <a:pt x="1172" y="2395"/>
                  </a:lnTo>
                  <a:lnTo>
                    <a:pt x="1130" y="2446"/>
                  </a:lnTo>
                  <a:lnTo>
                    <a:pt x="1084" y="2492"/>
                  </a:lnTo>
                  <a:lnTo>
                    <a:pt x="1034" y="2534"/>
                  </a:lnTo>
                  <a:lnTo>
                    <a:pt x="978" y="2569"/>
                  </a:lnTo>
                  <a:lnTo>
                    <a:pt x="920" y="2600"/>
                  </a:lnTo>
                  <a:lnTo>
                    <a:pt x="858" y="2624"/>
                  </a:lnTo>
                  <a:lnTo>
                    <a:pt x="793" y="2642"/>
                  </a:lnTo>
                  <a:lnTo>
                    <a:pt x="725" y="2653"/>
                  </a:lnTo>
                  <a:lnTo>
                    <a:pt x="656" y="2657"/>
                  </a:lnTo>
                  <a:lnTo>
                    <a:pt x="640" y="2657"/>
                  </a:lnTo>
                  <a:lnTo>
                    <a:pt x="571" y="2653"/>
                  </a:lnTo>
                  <a:lnTo>
                    <a:pt x="503" y="2642"/>
                  </a:lnTo>
                  <a:lnTo>
                    <a:pt x="437" y="2624"/>
                  </a:lnTo>
                  <a:lnTo>
                    <a:pt x="375" y="2600"/>
                  </a:lnTo>
                  <a:lnTo>
                    <a:pt x="317" y="2569"/>
                  </a:lnTo>
                  <a:lnTo>
                    <a:pt x="262" y="2534"/>
                  </a:lnTo>
                  <a:lnTo>
                    <a:pt x="211" y="2492"/>
                  </a:lnTo>
                  <a:lnTo>
                    <a:pt x="165" y="2446"/>
                  </a:lnTo>
                  <a:lnTo>
                    <a:pt x="123" y="2395"/>
                  </a:lnTo>
                  <a:lnTo>
                    <a:pt x="88" y="2340"/>
                  </a:lnTo>
                  <a:lnTo>
                    <a:pt x="57" y="2282"/>
                  </a:lnTo>
                  <a:lnTo>
                    <a:pt x="32" y="2219"/>
                  </a:lnTo>
                  <a:lnTo>
                    <a:pt x="15" y="2154"/>
                  </a:lnTo>
                  <a:lnTo>
                    <a:pt x="4" y="2086"/>
                  </a:lnTo>
                  <a:lnTo>
                    <a:pt x="0" y="2017"/>
                  </a:lnTo>
                  <a:lnTo>
                    <a:pt x="0" y="1988"/>
                  </a:lnTo>
                  <a:lnTo>
                    <a:pt x="4" y="1958"/>
                  </a:lnTo>
                  <a:lnTo>
                    <a:pt x="14" y="1931"/>
                  </a:lnTo>
                  <a:lnTo>
                    <a:pt x="28" y="1907"/>
                  </a:lnTo>
                  <a:lnTo>
                    <a:pt x="48" y="1888"/>
                  </a:lnTo>
                  <a:lnTo>
                    <a:pt x="72" y="1873"/>
                  </a:lnTo>
                  <a:lnTo>
                    <a:pt x="99" y="1863"/>
                  </a:lnTo>
                  <a:lnTo>
                    <a:pt x="128" y="1859"/>
                  </a:lnTo>
                  <a:lnTo>
                    <a:pt x="154" y="1859"/>
                  </a:lnTo>
                  <a:lnTo>
                    <a:pt x="525" y="857"/>
                  </a:lnTo>
                  <a:lnTo>
                    <a:pt x="477" y="844"/>
                  </a:lnTo>
                  <a:lnTo>
                    <a:pt x="430" y="826"/>
                  </a:lnTo>
                  <a:lnTo>
                    <a:pt x="384" y="805"/>
                  </a:lnTo>
                  <a:lnTo>
                    <a:pt x="341" y="779"/>
                  </a:lnTo>
                  <a:lnTo>
                    <a:pt x="300" y="749"/>
                  </a:lnTo>
                  <a:lnTo>
                    <a:pt x="263" y="715"/>
                  </a:lnTo>
                  <a:lnTo>
                    <a:pt x="246" y="694"/>
                  </a:lnTo>
                  <a:lnTo>
                    <a:pt x="235" y="672"/>
                  </a:lnTo>
                  <a:lnTo>
                    <a:pt x="227" y="648"/>
                  </a:lnTo>
                  <a:lnTo>
                    <a:pt x="225" y="624"/>
                  </a:lnTo>
                  <a:lnTo>
                    <a:pt x="227" y="599"/>
                  </a:lnTo>
                  <a:lnTo>
                    <a:pt x="235" y="576"/>
                  </a:lnTo>
                  <a:lnTo>
                    <a:pt x="246" y="553"/>
                  </a:lnTo>
                  <a:lnTo>
                    <a:pt x="263" y="532"/>
                  </a:lnTo>
                  <a:lnTo>
                    <a:pt x="283" y="516"/>
                  </a:lnTo>
                  <a:lnTo>
                    <a:pt x="305" y="505"/>
                  </a:lnTo>
                  <a:lnTo>
                    <a:pt x="328" y="498"/>
                  </a:lnTo>
                  <a:lnTo>
                    <a:pt x="353" y="495"/>
                  </a:lnTo>
                  <a:lnTo>
                    <a:pt x="378" y="498"/>
                  </a:lnTo>
                  <a:lnTo>
                    <a:pt x="403" y="505"/>
                  </a:lnTo>
                  <a:lnTo>
                    <a:pt x="425" y="516"/>
                  </a:lnTo>
                  <a:lnTo>
                    <a:pt x="445" y="532"/>
                  </a:lnTo>
                  <a:lnTo>
                    <a:pt x="472" y="557"/>
                  </a:lnTo>
                  <a:lnTo>
                    <a:pt x="503" y="577"/>
                  </a:lnTo>
                  <a:lnTo>
                    <a:pt x="535" y="592"/>
                  </a:lnTo>
                  <a:lnTo>
                    <a:pt x="569" y="603"/>
                  </a:lnTo>
                  <a:lnTo>
                    <a:pt x="604" y="609"/>
                  </a:lnTo>
                  <a:lnTo>
                    <a:pt x="641" y="610"/>
                  </a:lnTo>
                  <a:lnTo>
                    <a:pt x="683" y="605"/>
                  </a:lnTo>
                  <a:lnTo>
                    <a:pt x="722" y="594"/>
                  </a:lnTo>
                  <a:lnTo>
                    <a:pt x="759" y="577"/>
                  </a:lnTo>
                  <a:lnTo>
                    <a:pt x="794" y="555"/>
                  </a:lnTo>
                  <a:lnTo>
                    <a:pt x="824" y="525"/>
                  </a:lnTo>
                  <a:lnTo>
                    <a:pt x="869" y="478"/>
                  </a:lnTo>
                  <a:lnTo>
                    <a:pt x="917" y="435"/>
                  </a:lnTo>
                  <a:lnTo>
                    <a:pt x="971" y="396"/>
                  </a:lnTo>
                  <a:lnTo>
                    <a:pt x="1025" y="363"/>
                  </a:lnTo>
                  <a:lnTo>
                    <a:pt x="1083" y="333"/>
                  </a:lnTo>
                  <a:lnTo>
                    <a:pt x="1142" y="310"/>
                  </a:lnTo>
                  <a:lnTo>
                    <a:pt x="1204" y="291"/>
                  </a:lnTo>
                  <a:lnTo>
                    <a:pt x="1267" y="278"/>
                  </a:lnTo>
                  <a:lnTo>
                    <a:pt x="1331" y="269"/>
                  </a:lnTo>
                  <a:lnTo>
                    <a:pt x="1397" y="267"/>
                  </a:lnTo>
                  <a:lnTo>
                    <a:pt x="1469" y="269"/>
                  </a:lnTo>
                  <a:lnTo>
                    <a:pt x="1540" y="279"/>
                  </a:lnTo>
                  <a:lnTo>
                    <a:pt x="1608" y="295"/>
                  </a:lnTo>
                  <a:lnTo>
                    <a:pt x="1673" y="317"/>
                  </a:lnTo>
                  <a:lnTo>
                    <a:pt x="1736" y="346"/>
                  </a:lnTo>
                  <a:lnTo>
                    <a:pt x="1795" y="379"/>
                  </a:lnTo>
                  <a:lnTo>
                    <a:pt x="1852" y="416"/>
                  </a:lnTo>
                  <a:lnTo>
                    <a:pt x="1904" y="459"/>
                  </a:lnTo>
                  <a:lnTo>
                    <a:pt x="1904" y="128"/>
                  </a:lnTo>
                  <a:lnTo>
                    <a:pt x="1908" y="100"/>
                  </a:lnTo>
                  <a:lnTo>
                    <a:pt x="1918" y="73"/>
                  </a:lnTo>
                  <a:lnTo>
                    <a:pt x="1933" y="48"/>
                  </a:lnTo>
                  <a:lnTo>
                    <a:pt x="1952" y="28"/>
                  </a:lnTo>
                  <a:lnTo>
                    <a:pt x="1977" y="14"/>
                  </a:lnTo>
                  <a:lnTo>
                    <a:pt x="2004" y="4"/>
                  </a:lnTo>
                  <a:lnTo>
                    <a:pt x="2034" y="0"/>
                  </a:lnTo>
                  <a:close/>
                </a:path>
              </a:pathLst>
            </a:custGeom>
            <a:solidFill>
              <a:srgbClr val="FFFFFF"/>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sp>
        <p:nvSpPr>
          <p:cNvPr id="244" name="Google Shape;244;p7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245" name="Google Shape;245;p77"/>
          <p:cNvGrpSpPr/>
          <p:nvPr/>
        </p:nvGrpSpPr>
        <p:grpSpPr>
          <a:xfrm>
            <a:off x="5509581" y="8936492"/>
            <a:ext cx="2041918" cy="473126"/>
            <a:chOff x="5582387" y="8894626"/>
            <a:chExt cx="2041918" cy="473126"/>
          </a:xfrm>
        </p:grpSpPr>
        <p:pic>
          <p:nvPicPr>
            <p:cNvPr id="246" name="Google Shape;246;p77"/>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247" name="Google Shape;247;p77"/>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248" name="Google Shape;248;p77"/>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ext Slide">
  <p:cSld name="8_Text Slide">
    <p:spTree>
      <p:nvGrpSpPr>
        <p:cNvPr id="1" name="Shape 249"/>
        <p:cNvGrpSpPr/>
        <p:nvPr/>
      </p:nvGrpSpPr>
      <p:grpSpPr>
        <a:xfrm>
          <a:off x="0" y="0"/>
          <a:ext cx="0" cy="0"/>
          <a:chOff x="0" y="0"/>
          <a:chExt cx="0" cy="0"/>
        </a:xfrm>
      </p:grpSpPr>
      <p:grpSp>
        <p:nvGrpSpPr>
          <p:cNvPr id="250" name="Google Shape;250;p78"/>
          <p:cNvGrpSpPr/>
          <p:nvPr/>
        </p:nvGrpSpPr>
        <p:grpSpPr>
          <a:xfrm>
            <a:off x="1" y="9409620"/>
            <a:ext cx="13003214" cy="432065"/>
            <a:chOff x="0" y="9426435"/>
            <a:chExt cx="13004801" cy="472939"/>
          </a:xfrm>
        </p:grpSpPr>
        <p:sp>
          <p:nvSpPr>
            <p:cNvPr id="251" name="Google Shape;251;p78"/>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2" name="Google Shape;252;p78"/>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3" name="Google Shape;253;p78"/>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4" name="Google Shape;254;p78"/>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5" name="Google Shape;255;p78"/>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6" name="Google Shape;256;p78"/>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7" name="Google Shape;257;p78"/>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258" name="Google Shape;258;p78"/>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lvl1pPr lvl="0" algn="ctr">
              <a:spcBef>
                <a:spcPts val="0"/>
              </a:spcBef>
              <a:spcAft>
                <a:spcPts val="0"/>
              </a:spcAft>
              <a:buSzPts val="1400"/>
              <a:buNone/>
              <a:defRPr sz="4400" b="0" cap="none">
                <a:solidFill>
                  <a:schemeClr val="dk2"/>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259" name="Google Shape;259;p78"/>
          <p:cNvGrpSpPr/>
          <p:nvPr/>
        </p:nvGrpSpPr>
        <p:grpSpPr>
          <a:xfrm>
            <a:off x="1" y="9409620"/>
            <a:ext cx="13003214" cy="432065"/>
            <a:chOff x="0" y="9426435"/>
            <a:chExt cx="13004801" cy="472939"/>
          </a:xfrm>
        </p:grpSpPr>
        <p:sp>
          <p:nvSpPr>
            <p:cNvPr id="260" name="Google Shape;260;p78"/>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1" name="Google Shape;261;p78"/>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2" name="Google Shape;262;p78"/>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3" name="Google Shape;263;p78"/>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4" name="Google Shape;264;p78"/>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5" name="Google Shape;265;p78"/>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6" name="Google Shape;266;p78"/>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267" name="Google Shape;267;p78"/>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268" name="Google Shape;268;p78"/>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269" name="Google Shape;269;p78"/>
          <p:cNvSpPr txBox="1">
            <a:spLocks noGrp="1"/>
          </p:cNvSpPr>
          <p:nvPr>
            <p:ph type="body" idx="1"/>
          </p:nvPr>
        </p:nvSpPr>
        <p:spPr>
          <a:xfrm>
            <a:off x="1078524" y="2743200"/>
            <a:ext cx="10761052" cy="5767388"/>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sz="3200"/>
            </a:lvl1pPr>
            <a:lvl2pPr marL="914400" lvl="1" indent="-228600" algn="l">
              <a:lnSpc>
                <a:spcPct val="90000"/>
              </a:lnSpc>
              <a:spcBef>
                <a:spcPts val="1800"/>
              </a:spcBef>
              <a:spcAft>
                <a:spcPts val="0"/>
              </a:spcAft>
              <a:buClr>
                <a:schemeClr val="accent2"/>
              </a:buClr>
              <a:buSzPts val="3200"/>
              <a:buFont typeface="Arial"/>
              <a:buNone/>
              <a:defRPr sz="3200"/>
            </a:lvl2pPr>
            <a:lvl3pPr marL="1371600" lvl="2" indent="-228600" algn="l">
              <a:lnSpc>
                <a:spcPct val="90000"/>
              </a:lnSpc>
              <a:spcBef>
                <a:spcPts val="1800"/>
              </a:spcBef>
              <a:spcAft>
                <a:spcPts val="0"/>
              </a:spcAft>
              <a:buSzPts val="1400"/>
              <a:buNone/>
              <a:defRPr sz="2800"/>
            </a:lvl3pPr>
            <a:lvl4pPr marL="1828800" lvl="3" indent="-381000" algn="l">
              <a:lnSpc>
                <a:spcPct val="90000"/>
              </a:lnSpc>
              <a:spcBef>
                <a:spcPts val="1800"/>
              </a:spcBef>
              <a:spcAft>
                <a:spcPts val="0"/>
              </a:spcAft>
              <a:buSzPts val="2400"/>
              <a:buChar char="•"/>
              <a:defRPr sz="2400"/>
            </a:lvl4pPr>
            <a:lvl5pPr marL="2286000" lvl="4" indent="-228600" algn="l">
              <a:lnSpc>
                <a:spcPct val="90000"/>
              </a:lnSpc>
              <a:spcBef>
                <a:spcPts val="1800"/>
              </a:spcBef>
              <a:spcAft>
                <a:spcPts val="0"/>
              </a:spcAft>
              <a:buSzPts val="1400"/>
              <a:buNone/>
              <a:defRPr sz="2000"/>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270" name="Google Shape;270;p7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271" name="Google Shape;271;p78"/>
          <p:cNvGrpSpPr/>
          <p:nvPr/>
        </p:nvGrpSpPr>
        <p:grpSpPr>
          <a:xfrm>
            <a:off x="5509581" y="8936492"/>
            <a:ext cx="2041918" cy="473126"/>
            <a:chOff x="5582387" y="8894626"/>
            <a:chExt cx="2041918" cy="473126"/>
          </a:xfrm>
        </p:grpSpPr>
        <p:pic>
          <p:nvPicPr>
            <p:cNvPr id="272" name="Google Shape;272;p78"/>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273" name="Google Shape;273;p78"/>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274" name="Google Shape;274;p78"/>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_Unit Title Slide">
  <p:cSld name="01_Unit Title Slide">
    <p:spTree>
      <p:nvGrpSpPr>
        <p:cNvPr id="1" name="Shape 275"/>
        <p:cNvGrpSpPr/>
        <p:nvPr/>
      </p:nvGrpSpPr>
      <p:grpSpPr>
        <a:xfrm>
          <a:off x="0" y="0"/>
          <a:ext cx="0" cy="0"/>
          <a:chOff x="0" y="0"/>
          <a:chExt cx="0" cy="0"/>
        </a:xfrm>
      </p:grpSpPr>
      <p:sp>
        <p:nvSpPr>
          <p:cNvPr id="276" name="Google Shape;276;p79"/>
          <p:cNvSpPr/>
          <p:nvPr/>
        </p:nvSpPr>
        <p:spPr>
          <a:xfrm>
            <a:off x="0" y="0"/>
            <a:ext cx="13003213" cy="9756775"/>
          </a:xfrm>
          <a:prstGeom prst="rect">
            <a:avLst/>
          </a:prstGeom>
          <a:gradFill>
            <a:gsLst>
              <a:gs pos="0">
                <a:schemeClr val="accent1"/>
              </a:gs>
              <a:gs pos="1000">
                <a:schemeClr val="accent1"/>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chemeClr val="dk1"/>
              </a:solidFill>
              <a:latin typeface="Calibri"/>
              <a:ea typeface="Calibri"/>
              <a:cs typeface="Calibri"/>
              <a:sym typeface="Calibri"/>
            </a:endParaRPr>
          </a:p>
        </p:txBody>
      </p:sp>
      <p:sp>
        <p:nvSpPr>
          <p:cNvPr id="277" name="Google Shape;277;p79"/>
          <p:cNvSpPr txBox="1">
            <a:spLocks noGrp="1"/>
          </p:cNvSpPr>
          <p:nvPr>
            <p:ph type="body" idx="1"/>
          </p:nvPr>
        </p:nvSpPr>
        <p:spPr>
          <a:xfrm>
            <a:off x="780215" y="3137528"/>
            <a:ext cx="10565111" cy="1365750"/>
          </a:xfrm>
          <a:prstGeom prst="rect">
            <a:avLst/>
          </a:prstGeom>
          <a:noFill/>
          <a:ln>
            <a:noFill/>
          </a:ln>
        </p:spPr>
        <p:txBody>
          <a:bodyPr spcFirstLastPara="1" wrap="square" lIns="91425" tIns="45700" rIns="91425" bIns="45700" rtlCol="0" anchor="t" anchorCtr="0">
            <a:normAutofit/>
          </a:bodyPr>
          <a:lstStyle>
            <a:lvl1pPr marL="457200" lvl="0" indent="-228600" algn="l">
              <a:lnSpc>
                <a:spcPct val="80000"/>
              </a:lnSpc>
              <a:spcBef>
                <a:spcPts val="2400"/>
              </a:spcBef>
              <a:spcAft>
                <a:spcPts val="0"/>
              </a:spcAft>
              <a:buSzPts val="1400"/>
              <a:buNone/>
              <a:defRPr sz="16598" b="1">
                <a:solidFill>
                  <a:srgbClr val="FFFFFF"/>
                </a:solidFill>
              </a:defRPr>
            </a:lvl1pPr>
            <a:lvl2pPr marL="914400" lvl="1" indent="-228600" algn="ctr">
              <a:lnSpc>
                <a:spcPct val="90000"/>
              </a:lnSpc>
              <a:spcBef>
                <a:spcPts val="2400"/>
              </a:spcBef>
              <a:spcAft>
                <a:spcPts val="0"/>
              </a:spcAft>
              <a:buSzPts val="1400"/>
              <a:buNone/>
              <a:defRPr sz="6599">
                <a:solidFill>
                  <a:srgbClr val="5B5B5B"/>
                </a:solidFill>
              </a:defRPr>
            </a:lvl2pPr>
            <a:lvl3pPr marL="1371600" lvl="2" indent="-647636" algn="ctr">
              <a:lnSpc>
                <a:spcPct val="90000"/>
              </a:lnSpc>
              <a:spcBef>
                <a:spcPts val="2400"/>
              </a:spcBef>
              <a:spcAft>
                <a:spcPts val="0"/>
              </a:spcAft>
              <a:buClr>
                <a:schemeClr val="accent1"/>
              </a:buClr>
              <a:buSzPts val="6599"/>
              <a:buFont typeface="Arial"/>
              <a:buChar char="•"/>
              <a:defRPr sz="6599">
                <a:solidFill>
                  <a:srgbClr val="5B5B5B"/>
                </a:solidFill>
              </a:defRPr>
            </a:lvl3pPr>
            <a:lvl4pPr marL="1828800" lvl="3" indent="-609536" algn="ctr">
              <a:lnSpc>
                <a:spcPct val="90000"/>
              </a:lnSpc>
              <a:spcBef>
                <a:spcPts val="2400"/>
              </a:spcBef>
              <a:spcAft>
                <a:spcPts val="0"/>
              </a:spcAft>
              <a:buClr>
                <a:schemeClr val="accent1"/>
              </a:buClr>
              <a:buSzPts val="5999"/>
              <a:buFont typeface="Arial"/>
              <a:buChar char="•"/>
              <a:defRPr sz="5999">
                <a:solidFill>
                  <a:srgbClr val="5B5B5B"/>
                </a:solidFill>
              </a:defRPr>
            </a:lvl4pPr>
            <a:lvl5pPr marL="2286000" lvl="4" indent="-571436" algn="ctr">
              <a:lnSpc>
                <a:spcPct val="90000"/>
              </a:lnSpc>
              <a:spcBef>
                <a:spcPts val="2400"/>
              </a:spcBef>
              <a:spcAft>
                <a:spcPts val="0"/>
              </a:spcAft>
              <a:buClr>
                <a:schemeClr val="accent1"/>
              </a:buClr>
              <a:buSzPts val="5399"/>
              <a:buFont typeface="Merriweather Sans"/>
              <a:buChar char="-"/>
              <a:defRPr sz="5399">
                <a:solidFill>
                  <a:srgbClr val="5B5B5B"/>
                </a:solidFill>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278" name="Google Shape;278;p79"/>
          <p:cNvSpPr txBox="1">
            <a:spLocks noGrp="1"/>
          </p:cNvSpPr>
          <p:nvPr>
            <p:ph type="body" idx="2"/>
          </p:nvPr>
        </p:nvSpPr>
        <p:spPr>
          <a:xfrm>
            <a:off x="891319" y="5001945"/>
            <a:ext cx="10565111" cy="1365750"/>
          </a:xfrm>
          <a:prstGeom prst="rect">
            <a:avLst/>
          </a:prstGeom>
          <a:noFill/>
          <a:ln>
            <a:noFill/>
          </a:ln>
        </p:spPr>
        <p:txBody>
          <a:bodyPr spcFirstLastPara="1" wrap="square" lIns="91425" tIns="45700" rIns="91425" bIns="45700" rtlCol="0" anchor="t" anchorCtr="0">
            <a:normAutofit/>
          </a:bodyPr>
          <a:lstStyle>
            <a:lvl1pPr marL="457200" lvl="0" indent="-228600" algn="l">
              <a:lnSpc>
                <a:spcPct val="80000"/>
              </a:lnSpc>
              <a:spcBef>
                <a:spcPts val="2400"/>
              </a:spcBef>
              <a:spcAft>
                <a:spcPts val="0"/>
              </a:spcAft>
              <a:buSzPts val="1400"/>
              <a:buNone/>
              <a:defRPr sz="7999" b="0">
                <a:solidFill>
                  <a:srgbClr val="FFFFFF"/>
                </a:solidFill>
              </a:defRPr>
            </a:lvl1pPr>
            <a:lvl2pPr marL="914400" lvl="1" indent="-228600" algn="ctr">
              <a:lnSpc>
                <a:spcPct val="90000"/>
              </a:lnSpc>
              <a:spcBef>
                <a:spcPts val="2400"/>
              </a:spcBef>
              <a:spcAft>
                <a:spcPts val="0"/>
              </a:spcAft>
              <a:buSzPts val="1400"/>
              <a:buNone/>
              <a:defRPr sz="6599">
                <a:solidFill>
                  <a:srgbClr val="5B5B5B"/>
                </a:solidFill>
              </a:defRPr>
            </a:lvl2pPr>
            <a:lvl3pPr marL="1371600" lvl="2" indent="-647636" algn="ctr">
              <a:lnSpc>
                <a:spcPct val="90000"/>
              </a:lnSpc>
              <a:spcBef>
                <a:spcPts val="2400"/>
              </a:spcBef>
              <a:spcAft>
                <a:spcPts val="0"/>
              </a:spcAft>
              <a:buClr>
                <a:schemeClr val="accent1"/>
              </a:buClr>
              <a:buSzPts val="6599"/>
              <a:buFont typeface="Arial"/>
              <a:buChar char="•"/>
              <a:defRPr sz="6599">
                <a:solidFill>
                  <a:srgbClr val="5B5B5B"/>
                </a:solidFill>
              </a:defRPr>
            </a:lvl3pPr>
            <a:lvl4pPr marL="1828800" lvl="3" indent="-609536" algn="ctr">
              <a:lnSpc>
                <a:spcPct val="90000"/>
              </a:lnSpc>
              <a:spcBef>
                <a:spcPts val="2400"/>
              </a:spcBef>
              <a:spcAft>
                <a:spcPts val="0"/>
              </a:spcAft>
              <a:buClr>
                <a:schemeClr val="accent1"/>
              </a:buClr>
              <a:buSzPts val="5999"/>
              <a:buFont typeface="Arial"/>
              <a:buChar char="•"/>
              <a:defRPr sz="5999">
                <a:solidFill>
                  <a:srgbClr val="5B5B5B"/>
                </a:solidFill>
              </a:defRPr>
            </a:lvl4pPr>
            <a:lvl5pPr marL="2286000" lvl="4" indent="-571436" algn="ctr">
              <a:lnSpc>
                <a:spcPct val="90000"/>
              </a:lnSpc>
              <a:spcBef>
                <a:spcPts val="2400"/>
              </a:spcBef>
              <a:spcAft>
                <a:spcPts val="0"/>
              </a:spcAft>
              <a:buClr>
                <a:schemeClr val="accent1"/>
              </a:buClr>
              <a:buSzPts val="5399"/>
              <a:buFont typeface="Merriweather Sans"/>
              <a:buChar char="-"/>
              <a:defRPr sz="5399">
                <a:solidFill>
                  <a:srgbClr val="5B5B5B"/>
                </a:solidFill>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279" name="Google Shape;279;p7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_Text Slide">
  <p:cSld name="00_Text Slide">
    <p:spTree>
      <p:nvGrpSpPr>
        <p:cNvPr id="1" name="Shape 280"/>
        <p:cNvGrpSpPr/>
        <p:nvPr/>
      </p:nvGrpSpPr>
      <p:grpSpPr>
        <a:xfrm>
          <a:off x="0" y="0"/>
          <a:ext cx="0" cy="0"/>
          <a:chOff x="0" y="0"/>
          <a:chExt cx="0" cy="0"/>
        </a:xfrm>
      </p:grpSpPr>
      <p:grpSp>
        <p:nvGrpSpPr>
          <p:cNvPr id="281" name="Google Shape;281;p80"/>
          <p:cNvGrpSpPr/>
          <p:nvPr/>
        </p:nvGrpSpPr>
        <p:grpSpPr>
          <a:xfrm>
            <a:off x="1" y="9409620"/>
            <a:ext cx="13003214" cy="432065"/>
            <a:chOff x="0" y="9426435"/>
            <a:chExt cx="13004801" cy="472939"/>
          </a:xfrm>
        </p:grpSpPr>
        <p:sp>
          <p:nvSpPr>
            <p:cNvPr id="282" name="Google Shape;282;p80"/>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3" name="Google Shape;283;p80"/>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4" name="Google Shape;284;p80"/>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5" name="Google Shape;285;p80"/>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6" name="Google Shape;286;p80"/>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7" name="Google Shape;287;p80"/>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8" name="Google Shape;288;p80"/>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289" name="Google Shape;289;p80"/>
          <p:cNvSpPr txBox="1">
            <a:spLocks noGrp="1"/>
          </p:cNvSpPr>
          <p:nvPr>
            <p:ph type="body" idx="1"/>
          </p:nvPr>
        </p:nvSpPr>
        <p:spPr>
          <a:xfrm>
            <a:off x="1295242" y="3962103"/>
            <a:ext cx="10565111" cy="4649712"/>
          </a:xfrm>
          <a:prstGeom prst="rect">
            <a:avLst/>
          </a:prstGeom>
          <a:noFill/>
          <a:ln>
            <a:noFill/>
          </a:ln>
        </p:spPr>
        <p:txBody>
          <a:bodyPr spcFirstLastPara="1" wrap="square" lIns="91425" tIns="45700" rIns="91425" bIns="45700" rtlCol="0" anchor="t" anchorCtr="0">
            <a:normAutofit/>
          </a:bodyPr>
          <a:lstStyle>
            <a:lvl1pPr marL="457200" lvl="0" indent="-431800" algn="l">
              <a:lnSpc>
                <a:spcPct val="90000"/>
              </a:lnSpc>
              <a:spcBef>
                <a:spcPts val="2400"/>
              </a:spcBef>
              <a:spcAft>
                <a:spcPts val="0"/>
              </a:spcAft>
              <a:buClr>
                <a:srgbClr val="1A6108"/>
              </a:buClr>
              <a:buSzPts val="3200"/>
              <a:buFont typeface="Arial"/>
              <a:buChar char="•"/>
              <a:defRPr sz="3200" b="0">
                <a:solidFill>
                  <a:srgbClr val="595959"/>
                </a:solidFill>
                <a:latin typeface="Calibri"/>
                <a:ea typeface="Calibri"/>
                <a:cs typeface="Calibri"/>
                <a:sym typeface="Calibri"/>
              </a:defRPr>
            </a:lvl1pPr>
            <a:lvl2pPr marL="914400" lvl="1" indent="-406400" algn="l">
              <a:lnSpc>
                <a:spcPct val="90000"/>
              </a:lnSpc>
              <a:spcBef>
                <a:spcPts val="2400"/>
              </a:spcBef>
              <a:spcAft>
                <a:spcPts val="0"/>
              </a:spcAft>
              <a:buClr>
                <a:srgbClr val="1A6108"/>
              </a:buClr>
              <a:buSzPts val="2800"/>
              <a:buFont typeface="Arial"/>
              <a:buChar char="•"/>
              <a:defRPr sz="2800">
                <a:solidFill>
                  <a:srgbClr val="5B5B5B"/>
                </a:solidFill>
                <a:latin typeface="Calibri"/>
                <a:ea typeface="Calibri"/>
                <a:cs typeface="Calibri"/>
                <a:sym typeface="Calibri"/>
              </a:defRPr>
            </a:lvl2pPr>
            <a:lvl3pPr marL="1371600" lvl="2" indent="-381000" algn="l">
              <a:lnSpc>
                <a:spcPct val="90000"/>
              </a:lnSpc>
              <a:spcBef>
                <a:spcPts val="2400"/>
              </a:spcBef>
              <a:spcAft>
                <a:spcPts val="0"/>
              </a:spcAft>
              <a:buClr>
                <a:srgbClr val="1A6108"/>
              </a:buClr>
              <a:buSzPts val="2400"/>
              <a:buFont typeface="Arial"/>
              <a:buChar char="•"/>
              <a:defRPr sz="2400">
                <a:solidFill>
                  <a:srgbClr val="5B5B5B"/>
                </a:solidFill>
                <a:latin typeface="Calibri"/>
                <a:ea typeface="Calibri"/>
                <a:cs typeface="Calibri"/>
                <a:sym typeface="Calibri"/>
              </a:defRPr>
            </a:lvl3pPr>
            <a:lvl4pPr marL="1828800" lvl="3" indent="-355600" algn="l">
              <a:lnSpc>
                <a:spcPct val="90000"/>
              </a:lnSpc>
              <a:spcBef>
                <a:spcPts val="2400"/>
              </a:spcBef>
              <a:spcAft>
                <a:spcPts val="0"/>
              </a:spcAft>
              <a:buClr>
                <a:srgbClr val="1A6108"/>
              </a:buClr>
              <a:buSzPts val="2000"/>
              <a:buFont typeface="Arial"/>
              <a:buChar char="•"/>
              <a:defRPr sz="2000">
                <a:solidFill>
                  <a:srgbClr val="5B5B5B"/>
                </a:solidFill>
                <a:latin typeface="Calibri"/>
                <a:ea typeface="Calibri"/>
                <a:cs typeface="Calibri"/>
                <a:sym typeface="Calibri"/>
              </a:defRPr>
            </a:lvl4pPr>
            <a:lvl5pPr marL="2286000" lvl="4" indent="-406400" algn="l">
              <a:lnSpc>
                <a:spcPct val="90000"/>
              </a:lnSpc>
              <a:spcBef>
                <a:spcPts val="2400"/>
              </a:spcBef>
              <a:spcAft>
                <a:spcPts val="0"/>
              </a:spcAft>
              <a:buClr>
                <a:srgbClr val="1A6108"/>
              </a:buClr>
              <a:buSzPts val="2800"/>
              <a:buFont typeface="Merriweather Sans"/>
              <a:buChar char="-"/>
              <a:defRPr sz="2800">
                <a:solidFill>
                  <a:srgbClr val="5B5B5B"/>
                </a:solidFill>
                <a:latin typeface="Calibri"/>
                <a:ea typeface="Calibri"/>
                <a:cs typeface="Calibri"/>
                <a:sym typeface="Calibri"/>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grpSp>
        <p:nvGrpSpPr>
          <p:cNvPr id="290" name="Google Shape;290;p80"/>
          <p:cNvGrpSpPr/>
          <p:nvPr/>
        </p:nvGrpSpPr>
        <p:grpSpPr>
          <a:xfrm>
            <a:off x="1" y="9409620"/>
            <a:ext cx="13003214" cy="432065"/>
            <a:chOff x="0" y="9426435"/>
            <a:chExt cx="13004801" cy="472939"/>
          </a:xfrm>
        </p:grpSpPr>
        <p:sp>
          <p:nvSpPr>
            <p:cNvPr id="291" name="Google Shape;291;p80"/>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2" name="Google Shape;292;p80"/>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3" name="Google Shape;293;p80"/>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p80"/>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5" name="Google Shape;295;p80"/>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6" name="Google Shape;296;p80"/>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7" name="Google Shape;297;p80"/>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298" name="Google Shape;298;p8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299" name="Google Shape;299;p80"/>
          <p:cNvGrpSpPr/>
          <p:nvPr/>
        </p:nvGrpSpPr>
        <p:grpSpPr>
          <a:xfrm>
            <a:off x="5509581" y="8936492"/>
            <a:ext cx="2041918" cy="473126"/>
            <a:chOff x="5582387" y="8894626"/>
            <a:chExt cx="2041918" cy="473126"/>
          </a:xfrm>
        </p:grpSpPr>
        <p:pic>
          <p:nvPicPr>
            <p:cNvPr id="300" name="Google Shape;300;p80"/>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301" name="Google Shape;301;p80"/>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302" name="Google Shape;302;p80"/>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ext Slide">
  <p:cSld name="7_Text Slide">
    <p:spTree>
      <p:nvGrpSpPr>
        <p:cNvPr id="1" name="Shape 303"/>
        <p:cNvGrpSpPr/>
        <p:nvPr/>
      </p:nvGrpSpPr>
      <p:grpSpPr>
        <a:xfrm>
          <a:off x="0" y="0"/>
          <a:ext cx="0" cy="0"/>
          <a:chOff x="0" y="0"/>
          <a:chExt cx="0" cy="0"/>
        </a:xfrm>
      </p:grpSpPr>
      <p:grpSp>
        <p:nvGrpSpPr>
          <p:cNvPr id="304" name="Google Shape;304;p81"/>
          <p:cNvGrpSpPr/>
          <p:nvPr/>
        </p:nvGrpSpPr>
        <p:grpSpPr>
          <a:xfrm>
            <a:off x="1" y="9409620"/>
            <a:ext cx="13003214" cy="432065"/>
            <a:chOff x="0" y="9426435"/>
            <a:chExt cx="13004801" cy="472939"/>
          </a:xfrm>
        </p:grpSpPr>
        <p:sp>
          <p:nvSpPr>
            <p:cNvPr id="305" name="Google Shape;305;p81"/>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06" name="Google Shape;306;p81"/>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07" name="Google Shape;307;p81"/>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08" name="Google Shape;308;p81"/>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09" name="Google Shape;309;p81"/>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10" name="Google Shape;310;p81"/>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11" name="Google Shape;311;p81"/>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grpSp>
        <p:nvGrpSpPr>
          <p:cNvPr id="312" name="Google Shape;312;p81"/>
          <p:cNvGrpSpPr/>
          <p:nvPr/>
        </p:nvGrpSpPr>
        <p:grpSpPr>
          <a:xfrm>
            <a:off x="1" y="9409620"/>
            <a:ext cx="13003214" cy="432065"/>
            <a:chOff x="0" y="9426435"/>
            <a:chExt cx="13004801" cy="472939"/>
          </a:xfrm>
        </p:grpSpPr>
        <p:sp>
          <p:nvSpPr>
            <p:cNvPr id="313" name="Google Shape;313;p81"/>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4" name="Google Shape;314;p81"/>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5" name="Google Shape;315;p81"/>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6" name="Google Shape;316;p81"/>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7" name="Google Shape;317;p81"/>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8" name="Google Shape;318;p81"/>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9" name="Google Shape;319;p81"/>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320" name="Google Shape;320;p81"/>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321" name="Google Shape;321;p81"/>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322" name="Google Shape;322;p81"/>
          <p:cNvSpPr txBox="1">
            <a:spLocks noGrp="1"/>
          </p:cNvSpPr>
          <p:nvPr>
            <p:ph type="body" idx="1"/>
          </p:nvPr>
        </p:nvSpPr>
        <p:spPr>
          <a:xfrm>
            <a:off x="1827060" y="1987826"/>
            <a:ext cx="9444538" cy="5685183"/>
          </a:xfrm>
          <a:prstGeom prst="rect">
            <a:avLst/>
          </a:prstGeom>
          <a:noFill/>
          <a:ln>
            <a:noFill/>
          </a:ln>
        </p:spPr>
        <p:txBody>
          <a:bodyPr spcFirstLastPara="1" wrap="square" lIns="91425" tIns="45700" rIns="91425" bIns="45700" rtlCol="0" anchor="ctr" anchorCtr="0">
            <a:normAutofit/>
          </a:bodyPr>
          <a:lstStyle>
            <a:lvl1pPr marL="457200" lvl="0" indent="-228600" algn="ctr">
              <a:lnSpc>
                <a:spcPct val="90000"/>
              </a:lnSpc>
              <a:spcBef>
                <a:spcPts val="1800"/>
              </a:spcBef>
              <a:spcAft>
                <a:spcPts val="0"/>
              </a:spcAft>
              <a:buSzPts val="1400"/>
              <a:buNone/>
              <a:defRPr sz="4800">
                <a:solidFill>
                  <a:schemeClr val="dk1"/>
                </a:solidFill>
                <a:latin typeface="Calibri"/>
                <a:ea typeface="Calibri"/>
                <a:cs typeface="Calibri"/>
                <a:sym typeface="Calibri"/>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23" name="Google Shape;323;p8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324" name="Google Shape;324;p81"/>
          <p:cNvGrpSpPr/>
          <p:nvPr/>
        </p:nvGrpSpPr>
        <p:grpSpPr>
          <a:xfrm>
            <a:off x="5509581" y="8936492"/>
            <a:ext cx="2041918" cy="473126"/>
            <a:chOff x="5582387" y="8894626"/>
            <a:chExt cx="2041918" cy="473126"/>
          </a:xfrm>
        </p:grpSpPr>
        <p:pic>
          <p:nvPicPr>
            <p:cNvPr id="325" name="Google Shape;325;p81"/>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326" name="Google Shape;326;p81"/>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327" name="Google Shape;327;p81"/>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with questions slide">
  <p:cSld name="photo with questions slide">
    <p:spTree>
      <p:nvGrpSpPr>
        <p:cNvPr id="1" name="Shape 328"/>
        <p:cNvGrpSpPr/>
        <p:nvPr/>
      </p:nvGrpSpPr>
      <p:grpSpPr>
        <a:xfrm>
          <a:off x="0" y="0"/>
          <a:ext cx="0" cy="0"/>
          <a:chOff x="0" y="0"/>
          <a:chExt cx="0" cy="0"/>
        </a:xfrm>
      </p:grpSpPr>
      <p:sp>
        <p:nvSpPr>
          <p:cNvPr id="329" name="Google Shape;329;p82"/>
          <p:cNvSpPr txBox="1">
            <a:spLocks noGrp="1"/>
          </p:cNvSpPr>
          <p:nvPr>
            <p:ph type="title"/>
          </p:nvPr>
        </p:nvSpPr>
        <p:spPr>
          <a:xfrm>
            <a:off x="1428236" y="353304"/>
            <a:ext cx="11117398" cy="1138170"/>
          </a:xfrm>
          <a:prstGeom prst="rect">
            <a:avLst/>
          </a:prstGeom>
          <a:noFill/>
          <a:ln>
            <a:noFill/>
          </a:ln>
        </p:spPr>
        <p:txBody>
          <a:bodyPr spcFirstLastPara="1" wrap="square" lIns="91425" tIns="45700" rIns="91425" bIns="45700" rtlCol="0" anchor="t" anchorCtr="0">
            <a:normAutofit/>
          </a:bodyPr>
          <a:lstStyle>
            <a:lvl1pPr lvl="0" algn="l">
              <a:lnSpc>
                <a:spcPct val="80000"/>
              </a:lnSpc>
              <a:spcBef>
                <a:spcPts val="0"/>
              </a:spcBef>
              <a:spcAft>
                <a:spcPts val="0"/>
              </a:spcAft>
              <a:buSzPts val="1400"/>
              <a:buNone/>
              <a:defRPr sz="3400">
                <a:solidFill>
                  <a:srgbClr val="26262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330" name="Google Shape;330;p82"/>
          <p:cNvGrpSpPr/>
          <p:nvPr/>
        </p:nvGrpSpPr>
        <p:grpSpPr>
          <a:xfrm>
            <a:off x="1" y="9409620"/>
            <a:ext cx="13003214" cy="432065"/>
            <a:chOff x="0" y="9426435"/>
            <a:chExt cx="13004801" cy="472939"/>
          </a:xfrm>
        </p:grpSpPr>
        <p:sp>
          <p:nvSpPr>
            <p:cNvPr id="331" name="Google Shape;331;p82"/>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2" name="Google Shape;332;p82"/>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3" name="Google Shape;333;p82"/>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4" name="Google Shape;334;p82"/>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5" name="Google Shape;335;p82"/>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6" name="Google Shape;336;p82"/>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37" name="Google Shape;337;p82"/>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338" name="Google Shape;338;p8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
        <p:nvSpPr>
          <p:cNvPr id="339" name="Google Shape;339;p82"/>
          <p:cNvSpPr>
            <a:spLocks noGrp="1"/>
          </p:cNvSpPr>
          <p:nvPr>
            <p:ph type="pic" idx="2"/>
          </p:nvPr>
        </p:nvSpPr>
        <p:spPr>
          <a:xfrm>
            <a:off x="0" y="1802602"/>
            <a:ext cx="5732463" cy="6671087"/>
          </a:xfrm>
          <a:prstGeom prst="rect">
            <a:avLst/>
          </a:prstGeom>
          <a:noFill/>
          <a:ln>
            <a:noFill/>
          </a:ln>
        </p:spPr>
      </p:sp>
      <p:sp>
        <p:nvSpPr>
          <p:cNvPr id="340" name="Google Shape;340;p82"/>
          <p:cNvSpPr txBox="1">
            <a:spLocks noGrp="1"/>
          </p:cNvSpPr>
          <p:nvPr>
            <p:ph type="body" idx="1"/>
          </p:nvPr>
        </p:nvSpPr>
        <p:spPr>
          <a:xfrm>
            <a:off x="1374642" y="844124"/>
            <a:ext cx="11090782" cy="647350"/>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41" name="Google Shape;341;p82"/>
          <p:cNvSpPr txBox="1">
            <a:spLocks noGrp="1"/>
          </p:cNvSpPr>
          <p:nvPr>
            <p:ph type="body" idx="3"/>
          </p:nvPr>
        </p:nvSpPr>
        <p:spPr>
          <a:xfrm>
            <a:off x="6318326" y="1802602"/>
            <a:ext cx="6397549" cy="6671473"/>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grpSp>
        <p:nvGrpSpPr>
          <p:cNvPr id="342" name="Google Shape;342;p82"/>
          <p:cNvGrpSpPr/>
          <p:nvPr/>
        </p:nvGrpSpPr>
        <p:grpSpPr>
          <a:xfrm>
            <a:off x="481059" y="353304"/>
            <a:ext cx="792043" cy="792042"/>
            <a:chOff x="4482547" y="-161527"/>
            <a:chExt cx="656376" cy="656375"/>
          </a:xfrm>
        </p:grpSpPr>
        <p:sp>
          <p:nvSpPr>
            <p:cNvPr id="343" name="Google Shape;343;p82"/>
            <p:cNvSpPr/>
            <p:nvPr/>
          </p:nvSpPr>
          <p:spPr>
            <a:xfrm>
              <a:off x="4482547" y="-161527"/>
              <a:ext cx="656376" cy="656375"/>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344" name="Google Shape;344;p82"/>
            <p:cNvGrpSpPr/>
            <p:nvPr/>
          </p:nvGrpSpPr>
          <p:grpSpPr>
            <a:xfrm flipH="1">
              <a:off x="4629664" y="-59711"/>
              <a:ext cx="367521" cy="403735"/>
              <a:chOff x="9064625" y="4037013"/>
              <a:chExt cx="434976" cy="477838"/>
            </a:xfrm>
          </p:grpSpPr>
          <p:sp>
            <p:nvSpPr>
              <p:cNvPr id="345" name="Google Shape;345;p82"/>
              <p:cNvSpPr/>
              <p:nvPr/>
            </p:nvSpPr>
            <p:spPr>
              <a:xfrm>
                <a:off x="9136063" y="4110038"/>
                <a:ext cx="292100" cy="404813"/>
              </a:xfrm>
              <a:custGeom>
                <a:avLst/>
                <a:gdLst/>
                <a:ahLst/>
                <a:cxnLst/>
                <a:rect l="l" t="t" r="r" b="b"/>
                <a:pathLst>
                  <a:path w="2029" h="2800" extrusionOk="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46" name="Google Shape;346;p82"/>
              <p:cNvSpPr/>
              <p:nvPr/>
            </p:nvSpPr>
            <p:spPr>
              <a:xfrm>
                <a:off x="9272588" y="4037013"/>
                <a:ext cx="19050" cy="46038"/>
              </a:xfrm>
              <a:custGeom>
                <a:avLst/>
                <a:gdLst/>
                <a:ahLst/>
                <a:cxnLst/>
                <a:rect l="l" t="t" r="r" b="b"/>
                <a:pathLst>
                  <a:path w="127" h="318" extrusionOk="0">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47" name="Google Shape;347;p82"/>
              <p:cNvSpPr/>
              <p:nvPr/>
            </p:nvSpPr>
            <p:spPr>
              <a:xfrm>
                <a:off x="9169400" y="4065588"/>
                <a:ext cx="31750" cy="41275"/>
              </a:xfrm>
              <a:custGeom>
                <a:avLst/>
                <a:gdLst/>
                <a:ahLst/>
                <a:cxnLst/>
                <a:rect l="l" t="t" r="r" b="b"/>
                <a:pathLst>
                  <a:path w="224" h="293" extrusionOk="0">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48" name="Google Shape;348;p82"/>
              <p:cNvSpPr/>
              <p:nvPr/>
            </p:nvSpPr>
            <p:spPr>
              <a:xfrm>
                <a:off x="9093200" y="4140200"/>
                <a:ext cx="41275" cy="33338"/>
              </a:xfrm>
              <a:custGeom>
                <a:avLst/>
                <a:gdLst/>
                <a:ahLst/>
                <a:cxnLst/>
                <a:rect l="l" t="t" r="r" b="b"/>
                <a:pathLst>
                  <a:path w="294" h="222" extrusionOk="0">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49" name="Google Shape;349;p82"/>
              <p:cNvSpPr/>
              <p:nvPr/>
            </p:nvSpPr>
            <p:spPr>
              <a:xfrm>
                <a:off x="9064625" y="4243388"/>
                <a:ext cx="46038" cy="19050"/>
              </a:xfrm>
              <a:custGeom>
                <a:avLst/>
                <a:gdLst/>
                <a:ahLst/>
                <a:cxnLst/>
                <a:rect l="l" t="t" r="r" b="b"/>
                <a:pathLst>
                  <a:path w="321" h="128" extrusionOk="0">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0" name="Google Shape;350;p82"/>
              <p:cNvSpPr/>
              <p:nvPr/>
            </p:nvSpPr>
            <p:spPr>
              <a:xfrm>
                <a:off x="9093200" y="4333875"/>
                <a:ext cx="41275" cy="31750"/>
              </a:xfrm>
              <a:custGeom>
                <a:avLst/>
                <a:gdLst/>
                <a:ahLst/>
                <a:cxnLst/>
                <a:rect l="l" t="t" r="r" b="b"/>
                <a:pathLst>
                  <a:path w="294" h="224" extrusionOk="0">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1" name="Google Shape;351;p82"/>
              <p:cNvSpPr/>
              <p:nvPr/>
            </p:nvSpPr>
            <p:spPr>
              <a:xfrm>
                <a:off x="9429750" y="4333875"/>
                <a:ext cx="41275" cy="31750"/>
              </a:xfrm>
              <a:custGeom>
                <a:avLst/>
                <a:gdLst/>
                <a:ahLst/>
                <a:cxnLst/>
                <a:rect l="l" t="t" r="r" b="b"/>
                <a:pathLst>
                  <a:path w="294" h="224" extrusionOk="0">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2" name="Google Shape;352;p82"/>
              <p:cNvSpPr/>
              <p:nvPr/>
            </p:nvSpPr>
            <p:spPr>
              <a:xfrm>
                <a:off x="9453563" y="4243388"/>
                <a:ext cx="46038" cy="19050"/>
              </a:xfrm>
              <a:custGeom>
                <a:avLst/>
                <a:gdLst/>
                <a:ahLst/>
                <a:cxnLst/>
                <a:rect l="l" t="t" r="r" b="b"/>
                <a:pathLst>
                  <a:path w="321" h="128" extrusionOk="0">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3" name="Google Shape;353;p82"/>
              <p:cNvSpPr/>
              <p:nvPr/>
            </p:nvSpPr>
            <p:spPr>
              <a:xfrm>
                <a:off x="9429750" y="4140200"/>
                <a:ext cx="41275" cy="33338"/>
              </a:xfrm>
              <a:custGeom>
                <a:avLst/>
                <a:gdLst/>
                <a:ahLst/>
                <a:cxnLst/>
                <a:rect l="l" t="t" r="r" b="b"/>
                <a:pathLst>
                  <a:path w="294" h="222" extrusionOk="0">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4" name="Google Shape;354;p82"/>
              <p:cNvSpPr/>
              <p:nvPr/>
            </p:nvSpPr>
            <p:spPr>
              <a:xfrm>
                <a:off x="9363075" y="4065588"/>
                <a:ext cx="31750" cy="41275"/>
              </a:xfrm>
              <a:custGeom>
                <a:avLst/>
                <a:gdLst/>
                <a:ahLst/>
                <a:cxnLst/>
                <a:rect l="l" t="t" r="r" b="b"/>
                <a:pathLst>
                  <a:path w="224" h="292" extrusionOk="0">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5" name="Google Shape;355;p82"/>
              <p:cNvSpPr/>
              <p:nvPr/>
            </p:nvSpPr>
            <p:spPr>
              <a:xfrm>
                <a:off x="9259888" y="4176713"/>
                <a:ext cx="44450" cy="142875"/>
              </a:xfrm>
              <a:custGeom>
                <a:avLst/>
                <a:gdLst/>
                <a:ahLst/>
                <a:cxnLst/>
                <a:rect l="l" t="t" r="r" b="b"/>
                <a:pathLst>
                  <a:path w="308" h="991" extrusionOk="0">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356" name="Google Shape;356;p82"/>
              <p:cNvSpPr/>
              <p:nvPr/>
            </p:nvSpPr>
            <p:spPr>
              <a:xfrm>
                <a:off x="9258300" y="4337050"/>
                <a:ext cx="47625" cy="46038"/>
              </a:xfrm>
              <a:custGeom>
                <a:avLst/>
                <a:gdLst/>
                <a:ahLst/>
                <a:cxnLst/>
                <a:rect l="l" t="t" r="r" b="b"/>
                <a:pathLst>
                  <a:path w="321" h="319" extrusionOk="0">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grpSp>
      </p:grpSp>
      <p:grpSp>
        <p:nvGrpSpPr>
          <p:cNvPr id="357" name="Google Shape;357;p82"/>
          <p:cNvGrpSpPr/>
          <p:nvPr/>
        </p:nvGrpSpPr>
        <p:grpSpPr>
          <a:xfrm>
            <a:off x="5509581" y="8936492"/>
            <a:ext cx="2041918" cy="473126"/>
            <a:chOff x="5582387" y="8894626"/>
            <a:chExt cx="2041918" cy="473126"/>
          </a:xfrm>
        </p:grpSpPr>
        <p:pic>
          <p:nvPicPr>
            <p:cNvPr id="358" name="Google Shape;358;p82"/>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359" name="Google Shape;359;p82"/>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360" name="Google Shape;360;p82"/>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_Introduction Title Slide">
  <p:cSld name="00_Introduction Title Slide">
    <p:spTree>
      <p:nvGrpSpPr>
        <p:cNvPr id="1" name="Shape 15"/>
        <p:cNvGrpSpPr/>
        <p:nvPr/>
      </p:nvGrpSpPr>
      <p:grpSpPr>
        <a:xfrm>
          <a:off x="0" y="0"/>
          <a:ext cx="0" cy="0"/>
          <a:chOff x="0" y="0"/>
          <a:chExt cx="0" cy="0"/>
        </a:xfrm>
      </p:grpSpPr>
      <p:sp>
        <p:nvSpPr>
          <p:cNvPr id="16" name="Google Shape;16;p6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Introduction Title Slide">
  <p:cSld name="7_Introduction Title Slide">
    <p:spTree>
      <p:nvGrpSpPr>
        <p:cNvPr id="1" name="Shape 361"/>
        <p:cNvGrpSpPr/>
        <p:nvPr/>
      </p:nvGrpSpPr>
      <p:grpSpPr>
        <a:xfrm>
          <a:off x="0" y="0"/>
          <a:ext cx="0" cy="0"/>
          <a:chOff x="0" y="0"/>
          <a:chExt cx="0" cy="0"/>
        </a:xfrm>
      </p:grpSpPr>
      <p:grpSp>
        <p:nvGrpSpPr>
          <p:cNvPr id="362" name="Google Shape;362;p83"/>
          <p:cNvGrpSpPr/>
          <p:nvPr/>
        </p:nvGrpSpPr>
        <p:grpSpPr>
          <a:xfrm>
            <a:off x="1" y="9409620"/>
            <a:ext cx="13003214" cy="432065"/>
            <a:chOff x="0" y="9426435"/>
            <a:chExt cx="13004801" cy="472939"/>
          </a:xfrm>
        </p:grpSpPr>
        <p:sp>
          <p:nvSpPr>
            <p:cNvPr id="363" name="Google Shape;363;p83"/>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4" name="Google Shape;364;p83"/>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5" name="Google Shape;365;p83"/>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6" name="Google Shape;366;p83"/>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7" name="Google Shape;367;p83"/>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8" name="Google Shape;368;p83"/>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69" name="Google Shape;369;p83"/>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370" name="Google Shape;370;p83"/>
          <p:cNvSpPr>
            <a:spLocks noGrp="1"/>
          </p:cNvSpPr>
          <p:nvPr>
            <p:ph type="pic" idx="2"/>
          </p:nvPr>
        </p:nvSpPr>
        <p:spPr>
          <a:xfrm>
            <a:off x="0" y="1117600"/>
            <a:ext cx="7975600" cy="7112000"/>
          </a:xfrm>
          <a:prstGeom prst="rect">
            <a:avLst/>
          </a:prstGeom>
          <a:noFill/>
          <a:ln>
            <a:noFill/>
          </a:ln>
        </p:spPr>
      </p:sp>
      <p:sp>
        <p:nvSpPr>
          <p:cNvPr id="371" name="Google Shape;371;p83"/>
          <p:cNvSpPr txBox="1">
            <a:spLocks noGrp="1"/>
          </p:cNvSpPr>
          <p:nvPr>
            <p:ph type="body" idx="1"/>
          </p:nvPr>
        </p:nvSpPr>
        <p:spPr>
          <a:xfrm>
            <a:off x="8280947" y="1117600"/>
            <a:ext cx="4144926" cy="1921869"/>
          </a:xfrm>
          <a:prstGeom prst="rect">
            <a:avLst/>
          </a:prstGeom>
          <a:noFill/>
          <a:ln>
            <a:noFill/>
          </a:ln>
        </p:spPr>
        <p:txBody>
          <a:bodyPr spcFirstLastPara="1" wrap="square" lIns="91425" tIns="45700" rIns="91425" bIns="45700" rtlCol="0" anchor="t" anchorCtr="0">
            <a:normAutofit/>
          </a:bodyPr>
          <a:lstStyle>
            <a:lvl1pPr marL="457200" lvl="0" indent="-228600" algn="l">
              <a:lnSpc>
                <a:spcPct val="100000"/>
              </a:lnSpc>
              <a:spcBef>
                <a:spcPts val="1800"/>
              </a:spcBef>
              <a:spcAft>
                <a:spcPts val="0"/>
              </a:spcAft>
              <a:buSzPts val="1400"/>
              <a:buNone/>
              <a:defRPr sz="4000">
                <a:solidFill>
                  <a:schemeClr val="dk1"/>
                </a:solidFill>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grpSp>
        <p:nvGrpSpPr>
          <p:cNvPr id="372" name="Google Shape;372;p83"/>
          <p:cNvGrpSpPr/>
          <p:nvPr/>
        </p:nvGrpSpPr>
        <p:grpSpPr>
          <a:xfrm>
            <a:off x="1" y="9409620"/>
            <a:ext cx="13003214" cy="432065"/>
            <a:chOff x="0" y="9426435"/>
            <a:chExt cx="13004801" cy="472939"/>
          </a:xfrm>
        </p:grpSpPr>
        <p:sp>
          <p:nvSpPr>
            <p:cNvPr id="373" name="Google Shape;373;p83"/>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4" name="Google Shape;374;p83"/>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5" name="Google Shape;375;p83"/>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6" name="Google Shape;376;p83"/>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7" name="Google Shape;377;p83"/>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8" name="Google Shape;378;p83"/>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9" name="Google Shape;379;p83"/>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380" name="Google Shape;380;p8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381" name="Google Shape;381;p83"/>
          <p:cNvGrpSpPr/>
          <p:nvPr/>
        </p:nvGrpSpPr>
        <p:grpSpPr>
          <a:xfrm>
            <a:off x="5509581" y="8936492"/>
            <a:ext cx="2041918" cy="473126"/>
            <a:chOff x="5582387" y="8894626"/>
            <a:chExt cx="2041918" cy="473126"/>
          </a:xfrm>
        </p:grpSpPr>
        <p:pic>
          <p:nvPicPr>
            <p:cNvPr id="382" name="Google Shape;382;p83"/>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383" name="Google Shape;383;p83"/>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384" name="Google Shape;384;p83"/>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标题和内容">
  <p:cSld name="8_标题和内容">
    <p:spTree>
      <p:nvGrpSpPr>
        <p:cNvPr id="1" name="Shape 385"/>
        <p:cNvGrpSpPr/>
        <p:nvPr/>
      </p:nvGrpSpPr>
      <p:grpSpPr>
        <a:xfrm>
          <a:off x="0" y="0"/>
          <a:ext cx="0" cy="0"/>
          <a:chOff x="0" y="0"/>
          <a:chExt cx="0" cy="0"/>
        </a:xfrm>
      </p:grpSpPr>
      <p:sp>
        <p:nvSpPr>
          <p:cNvPr id="386" name="Google Shape;386;p84"/>
          <p:cNvSpPr>
            <a:spLocks noGrp="1"/>
          </p:cNvSpPr>
          <p:nvPr>
            <p:ph type="pic" idx="2"/>
          </p:nvPr>
        </p:nvSpPr>
        <p:spPr>
          <a:xfrm>
            <a:off x="2" y="0"/>
            <a:ext cx="6727750" cy="9756775"/>
          </a:xfrm>
          <a:prstGeom prst="rect">
            <a:avLst/>
          </a:prstGeom>
          <a:solidFill>
            <a:srgbClr val="BFBFBF"/>
          </a:solidFill>
          <a:ln w="9525" cap="flat" cmpd="sng">
            <a:solidFill>
              <a:srgbClr val="D8D8D8"/>
            </a:solidFill>
            <a:prstDash val="solid"/>
            <a:round/>
            <a:headEnd type="none" w="sm" len="sm"/>
            <a:tailEnd type="none" w="sm" len="sm"/>
          </a:ln>
        </p:spPr>
      </p:sp>
      <p:sp>
        <p:nvSpPr>
          <p:cNvPr id="387" name="Google Shape;387;p84"/>
          <p:cNvSpPr txBox="1">
            <a:spLocks noGrp="1"/>
          </p:cNvSpPr>
          <p:nvPr>
            <p:ph type="title"/>
          </p:nvPr>
        </p:nvSpPr>
        <p:spPr>
          <a:xfrm>
            <a:off x="2" y="3132839"/>
            <a:ext cx="6727750" cy="1359345"/>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SzPts val="1400"/>
              <a:buNone/>
              <a:defRPr sz="2560" b="0" i="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sp>
        <p:nvSpPr>
          <p:cNvPr id="388" name="Google Shape;388;p84"/>
          <p:cNvSpPr txBox="1">
            <a:spLocks noGrp="1"/>
          </p:cNvSpPr>
          <p:nvPr>
            <p:ph type="body" idx="1"/>
          </p:nvPr>
        </p:nvSpPr>
        <p:spPr>
          <a:xfrm>
            <a:off x="2" y="4105977"/>
            <a:ext cx="6727750" cy="1219598"/>
          </a:xfrm>
          <a:prstGeom prst="rect">
            <a:avLst/>
          </a:prstGeom>
          <a:noFill/>
          <a:ln>
            <a:noFill/>
          </a:ln>
        </p:spPr>
        <p:txBody>
          <a:bodyPr spcFirstLastPara="1" wrap="square" lIns="91425" tIns="45700" rIns="91425" bIns="45700" rtlCol="0" anchor="ctr" anchorCtr="0">
            <a:noAutofit/>
          </a:bodyPr>
          <a:lstStyle>
            <a:lvl1pPr marL="457200" lvl="0" indent="-228600" algn="ctr">
              <a:lnSpc>
                <a:spcPct val="90000"/>
              </a:lnSpc>
              <a:spcBef>
                <a:spcPts val="1800"/>
              </a:spcBef>
              <a:spcAft>
                <a:spcPts val="0"/>
              </a:spcAft>
              <a:buSzPts val="1400"/>
              <a:buNone/>
              <a:defRPr sz="4800" b="1" i="0" cap="none">
                <a:solidFill>
                  <a:schemeClr val="lt1"/>
                </a:solidFill>
                <a:latin typeface="Calibri"/>
                <a:ea typeface="Calibri"/>
                <a:cs typeface="Calibri"/>
                <a:sym typeface="Calibri"/>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89" name="Google Shape;389;p84"/>
          <p:cNvSpPr txBox="1">
            <a:spLocks noGrp="1"/>
          </p:cNvSpPr>
          <p:nvPr>
            <p:ph type="body" idx="3"/>
          </p:nvPr>
        </p:nvSpPr>
        <p:spPr>
          <a:xfrm>
            <a:off x="6986954" y="2532185"/>
            <a:ext cx="5752131" cy="6236677"/>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sz="4000" b="0" cap="none">
                <a:solidFill>
                  <a:schemeClr val="accent2"/>
                </a:solidFill>
              </a:defRPr>
            </a:lvl1pPr>
            <a:lvl2pPr marL="914400" lvl="1" indent="-228600" algn="l">
              <a:lnSpc>
                <a:spcPct val="90000"/>
              </a:lnSpc>
              <a:spcBef>
                <a:spcPts val="3698"/>
              </a:spcBef>
              <a:spcAft>
                <a:spcPts val="0"/>
              </a:spcAft>
              <a:buSzPts val="1400"/>
              <a:buNone/>
              <a:defRPr sz="2702"/>
            </a:lvl2pPr>
            <a:lvl3pPr marL="1371600" lvl="2" indent="-373125" algn="l">
              <a:lnSpc>
                <a:spcPct val="90000"/>
              </a:lnSpc>
              <a:spcBef>
                <a:spcPts val="2418"/>
              </a:spcBef>
              <a:spcAft>
                <a:spcPts val="0"/>
              </a:spcAft>
              <a:buClr>
                <a:schemeClr val="accent2"/>
              </a:buClr>
              <a:buSzPts val="2276"/>
              <a:buFont typeface="Arial"/>
              <a:buChar char="•"/>
              <a:defRPr sz="2276"/>
            </a:lvl3pPr>
            <a:lvl4pPr marL="1828800" lvl="3" indent="-402031" algn="l">
              <a:lnSpc>
                <a:spcPct val="90000"/>
              </a:lnSpc>
              <a:spcBef>
                <a:spcPts val="1800"/>
              </a:spcBef>
              <a:spcAft>
                <a:spcPts val="0"/>
              </a:spcAft>
              <a:buClr>
                <a:schemeClr val="accent1"/>
              </a:buClr>
              <a:buSzPts val="2731"/>
              <a:buChar char="•"/>
              <a:defRPr sz="2276">
                <a:solidFill>
                  <a:schemeClr val="dk2"/>
                </a:solidFill>
                <a:latin typeface="Calibri"/>
                <a:ea typeface="Calibri"/>
                <a:cs typeface="Calibri"/>
                <a:sym typeface="Calibri"/>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90" name="Google Shape;390;p8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91"/>
        <p:cNvGrpSpPr/>
        <p:nvPr/>
      </p:nvGrpSpPr>
      <p:grpSpPr>
        <a:xfrm>
          <a:off x="0" y="0"/>
          <a:ext cx="0" cy="0"/>
          <a:chOff x="0" y="0"/>
          <a:chExt cx="0" cy="0"/>
        </a:xfrm>
      </p:grpSpPr>
      <p:sp>
        <p:nvSpPr>
          <p:cNvPr id="392" name="Google Shape;392;p85"/>
          <p:cNvSpPr/>
          <p:nvPr/>
        </p:nvSpPr>
        <p:spPr>
          <a:xfrm>
            <a:off x="0" y="1"/>
            <a:ext cx="13003213" cy="9756775"/>
          </a:xfrm>
          <a:prstGeom prst="rect">
            <a:avLst/>
          </a:prstGeom>
          <a:gradFill>
            <a:gsLst>
              <a:gs pos="0">
                <a:schemeClr val="accent1"/>
              </a:gs>
              <a:gs pos="1000">
                <a:schemeClr val="accent1"/>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chemeClr val="dk1"/>
              </a:solidFill>
              <a:latin typeface="Calibri"/>
              <a:ea typeface="Calibri"/>
              <a:cs typeface="Calibri"/>
              <a:sym typeface="Calibri"/>
            </a:endParaRPr>
          </a:p>
        </p:txBody>
      </p:sp>
      <p:sp>
        <p:nvSpPr>
          <p:cNvPr id="393" name="Google Shape;393;p85"/>
          <p:cNvSpPr txBox="1">
            <a:spLocks noGrp="1"/>
          </p:cNvSpPr>
          <p:nvPr>
            <p:ph type="title"/>
          </p:nvPr>
        </p:nvSpPr>
        <p:spPr>
          <a:xfrm>
            <a:off x="350795" y="1719823"/>
            <a:ext cx="5934938" cy="938517"/>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SzPts val="1400"/>
              <a:buNone/>
              <a:defRPr sz="5399">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sp>
        <p:nvSpPr>
          <p:cNvPr id="394" name="Google Shape;394;p85"/>
          <p:cNvSpPr txBox="1">
            <a:spLocks noGrp="1"/>
          </p:cNvSpPr>
          <p:nvPr>
            <p:ph type="body" idx="1"/>
          </p:nvPr>
        </p:nvSpPr>
        <p:spPr>
          <a:xfrm>
            <a:off x="379367" y="1343462"/>
            <a:ext cx="2820643" cy="662203"/>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b="1">
                <a:solidFill>
                  <a:schemeClr val="lt1"/>
                </a:solidFill>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95" name="Google Shape;395;p85"/>
          <p:cNvSpPr txBox="1">
            <a:spLocks noGrp="1"/>
          </p:cNvSpPr>
          <p:nvPr>
            <p:ph type="body" idx="2"/>
          </p:nvPr>
        </p:nvSpPr>
        <p:spPr>
          <a:xfrm>
            <a:off x="379368" y="3349127"/>
            <a:ext cx="12350341" cy="5883603"/>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800"/>
              </a:spcBef>
              <a:spcAft>
                <a:spcPts val="0"/>
              </a:spcAft>
              <a:buSzPts val="1400"/>
              <a:buNone/>
              <a:defRPr sz="2800" b="1">
                <a:solidFill>
                  <a:schemeClr val="lt1"/>
                </a:solidFill>
              </a:defRPr>
            </a:lvl1pPr>
            <a:lvl2pPr marL="914400" lvl="1" indent="-228600" algn="l">
              <a:lnSpc>
                <a:spcPct val="90000"/>
              </a:lnSpc>
              <a:spcBef>
                <a:spcPts val="1200"/>
              </a:spcBef>
              <a:spcAft>
                <a:spcPts val="0"/>
              </a:spcAft>
              <a:buSzPts val="1400"/>
              <a:buNone/>
              <a:defRPr sz="2400">
                <a:solidFill>
                  <a:schemeClr val="lt1"/>
                </a:solidFill>
              </a:defRPr>
            </a:lvl2pPr>
            <a:lvl3pPr marL="1371600" lvl="2" indent="-228600" algn="l">
              <a:lnSpc>
                <a:spcPct val="90000"/>
              </a:lnSpc>
              <a:spcBef>
                <a:spcPts val="1800"/>
              </a:spcBef>
              <a:spcAft>
                <a:spcPts val="0"/>
              </a:spcAft>
              <a:buSzPts val="1400"/>
              <a:buNone/>
              <a:defRPr sz="2400">
                <a:solidFill>
                  <a:schemeClr val="lt1"/>
                </a:solidFill>
              </a:defRPr>
            </a:lvl3pPr>
            <a:lvl4pPr marL="1828800" lvl="3" indent="-355600" algn="l">
              <a:lnSpc>
                <a:spcPct val="90000"/>
              </a:lnSpc>
              <a:spcBef>
                <a:spcPts val="1800"/>
              </a:spcBef>
              <a:spcAft>
                <a:spcPts val="0"/>
              </a:spcAft>
              <a:buSzPts val="2000"/>
              <a:buChar char="•"/>
              <a:defRPr sz="2000"/>
            </a:lvl4pPr>
            <a:lvl5pPr marL="2286000" lvl="4" indent="-228600" algn="l">
              <a:lnSpc>
                <a:spcPct val="90000"/>
              </a:lnSpc>
              <a:spcBef>
                <a:spcPts val="1800"/>
              </a:spcBef>
              <a:spcAft>
                <a:spcPts val="0"/>
              </a:spcAft>
              <a:buSzPts val="1400"/>
              <a:buNone/>
              <a:defRPr sz="1800"/>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396" name="Google Shape;396;p8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标题和内容">
  <p:cSld name="9_标题和内容">
    <p:spTree>
      <p:nvGrpSpPr>
        <p:cNvPr id="1" name="Shape 17"/>
        <p:cNvGrpSpPr/>
        <p:nvPr/>
      </p:nvGrpSpPr>
      <p:grpSpPr>
        <a:xfrm>
          <a:off x="0" y="0"/>
          <a:ext cx="0" cy="0"/>
          <a:chOff x="0" y="0"/>
          <a:chExt cx="0" cy="0"/>
        </a:xfrm>
      </p:grpSpPr>
      <p:sp>
        <p:nvSpPr>
          <p:cNvPr id="18" name="Google Shape;18;p66"/>
          <p:cNvSpPr>
            <a:spLocks noGrp="1"/>
          </p:cNvSpPr>
          <p:nvPr>
            <p:ph type="pic" idx="2"/>
          </p:nvPr>
        </p:nvSpPr>
        <p:spPr>
          <a:xfrm>
            <a:off x="0" y="6704783"/>
            <a:ext cx="13003213" cy="3051992"/>
          </a:xfrm>
          <a:prstGeom prst="rect">
            <a:avLst/>
          </a:prstGeom>
          <a:solidFill>
            <a:srgbClr val="BFBFBF"/>
          </a:solidFill>
          <a:ln>
            <a:noFill/>
          </a:ln>
        </p:spPr>
      </p:sp>
      <p:sp>
        <p:nvSpPr>
          <p:cNvPr id="19" name="Google Shape;19;p66"/>
          <p:cNvSpPr txBox="1">
            <a:spLocks noGrp="1"/>
          </p:cNvSpPr>
          <p:nvPr>
            <p:ph type="body" idx="1"/>
          </p:nvPr>
        </p:nvSpPr>
        <p:spPr>
          <a:xfrm>
            <a:off x="0" y="1117965"/>
            <a:ext cx="13003213" cy="824710"/>
          </a:xfrm>
          <a:prstGeom prst="rect">
            <a:avLst/>
          </a:prstGeom>
          <a:noFill/>
          <a:ln>
            <a:noFill/>
          </a:ln>
        </p:spPr>
        <p:txBody>
          <a:bodyPr spcFirstLastPara="1" wrap="square" lIns="91425" tIns="45700" rIns="91425" bIns="45700" rtlCol="0" anchor="ctr" anchorCtr="0">
            <a:normAutofit/>
          </a:bodyPr>
          <a:lstStyle>
            <a:lvl1pPr marL="457200" lvl="0" indent="-228600" algn="ctr">
              <a:lnSpc>
                <a:spcPct val="90000"/>
              </a:lnSpc>
              <a:spcBef>
                <a:spcPts val="1800"/>
              </a:spcBef>
              <a:spcAft>
                <a:spcPts val="0"/>
              </a:spcAft>
              <a:buSzPts val="1400"/>
              <a:buNone/>
              <a:defRPr sz="2800">
                <a:solidFill>
                  <a:srgbClr val="7F7F7F"/>
                </a:solidFill>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20" name="Google Shape;20;p66"/>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lvl1pPr lvl="0" algn="ctr">
              <a:spcBef>
                <a:spcPts val="0"/>
              </a:spcBef>
              <a:spcAft>
                <a:spcPts val="0"/>
              </a:spcAft>
              <a:buSzPts val="1400"/>
              <a:buNone/>
              <a:defRPr sz="4400" b="0" cap="none">
                <a:solidFill>
                  <a:srgbClr val="1F325B"/>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sp>
        <p:nvSpPr>
          <p:cNvPr id="21" name="Google Shape;21;p6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22"/>
        <p:cNvGrpSpPr/>
        <p:nvPr/>
      </p:nvGrpSpPr>
      <p:grpSpPr>
        <a:xfrm>
          <a:off x="0" y="0"/>
          <a:ext cx="0" cy="0"/>
          <a:chOff x="0" y="0"/>
          <a:chExt cx="0" cy="0"/>
        </a:xfrm>
      </p:grpSpPr>
      <p:grpSp>
        <p:nvGrpSpPr>
          <p:cNvPr id="23" name="Google Shape;23;p67"/>
          <p:cNvGrpSpPr/>
          <p:nvPr/>
        </p:nvGrpSpPr>
        <p:grpSpPr>
          <a:xfrm>
            <a:off x="1" y="9409620"/>
            <a:ext cx="13003214" cy="432065"/>
            <a:chOff x="0" y="9426435"/>
            <a:chExt cx="13004801" cy="472939"/>
          </a:xfrm>
        </p:grpSpPr>
        <p:sp>
          <p:nvSpPr>
            <p:cNvPr id="24" name="Google Shape;24;p67"/>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5" name="Google Shape;25;p67"/>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6" name="Google Shape;26;p67"/>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7" name="Google Shape;27;p67"/>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8" name="Google Shape;28;p67"/>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9" name="Google Shape;29;p67"/>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0" name="Google Shape;30;p67"/>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31" name="Google Shape;31;p67"/>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lvl1pPr lvl="0" algn="ctr">
              <a:spcBef>
                <a:spcPts val="0"/>
              </a:spcBef>
              <a:spcAft>
                <a:spcPts val="0"/>
              </a:spcAft>
              <a:buSzPts val="1400"/>
              <a:buNone/>
              <a:defRPr sz="4400" b="0" cap="none">
                <a:solidFill>
                  <a:schemeClr val="dk2"/>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32" name="Google Shape;32;p67"/>
          <p:cNvGrpSpPr/>
          <p:nvPr/>
        </p:nvGrpSpPr>
        <p:grpSpPr>
          <a:xfrm>
            <a:off x="1" y="9409620"/>
            <a:ext cx="13003214" cy="432065"/>
            <a:chOff x="0" y="9426435"/>
            <a:chExt cx="13004801" cy="472939"/>
          </a:xfrm>
        </p:grpSpPr>
        <p:sp>
          <p:nvSpPr>
            <p:cNvPr id="33" name="Google Shape;33;p67"/>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 name="Google Shape;34;p67"/>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 name="Google Shape;35;p67"/>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 name="Google Shape;36;p67"/>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 name="Google Shape;37;p67"/>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 name="Google Shape;38;p67"/>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 name="Google Shape;39;p67"/>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40" name="Google Shape;40;p67"/>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41" name="Google Shape;41;p67"/>
          <p:cNvSpPr txBox="1"/>
          <p:nvPr/>
        </p:nvSpPr>
        <p:spPr>
          <a:xfrm>
            <a:off x="4828085" y="5103050"/>
            <a:ext cx="2229580" cy="882603"/>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b="0">
              <a:solidFill>
                <a:srgbClr val="262626"/>
              </a:solidFill>
              <a:latin typeface="Calibri"/>
              <a:ea typeface="Calibri"/>
              <a:cs typeface="Calibri"/>
              <a:sym typeface="Calibri"/>
            </a:endParaRPr>
          </a:p>
        </p:txBody>
      </p:sp>
      <p:sp>
        <p:nvSpPr>
          <p:cNvPr id="42" name="Google Shape;42;p6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43" name="Google Shape;43;p67"/>
          <p:cNvGrpSpPr/>
          <p:nvPr/>
        </p:nvGrpSpPr>
        <p:grpSpPr>
          <a:xfrm>
            <a:off x="5509581" y="8936492"/>
            <a:ext cx="2041918" cy="473126"/>
            <a:chOff x="5582387" y="8894626"/>
            <a:chExt cx="2041918" cy="473126"/>
          </a:xfrm>
        </p:grpSpPr>
        <p:pic>
          <p:nvPicPr>
            <p:cNvPr id="44" name="Google Shape;44;p67"/>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45" name="Google Shape;45;p67"/>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46" name="Google Shape;46;p67"/>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Unit Title Slide">
  <p:cSld name="3_Unit Title Slide">
    <p:spTree>
      <p:nvGrpSpPr>
        <p:cNvPr id="1" name="Shape 47"/>
        <p:cNvGrpSpPr/>
        <p:nvPr/>
      </p:nvGrpSpPr>
      <p:grpSpPr>
        <a:xfrm>
          <a:off x="0" y="0"/>
          <a:ext cx="0" cy="0"/>
          <a:chOff x="0" y="0"/>
          <a:chExt cx="0" cy="0"/>
        </a:xfrm>
      </p:grpSpPr>
      <p:sp>
        <p:nvSpPr>
          <p:cNvPr id="48" name="Google Shape;48;p68"/>
          <p:cNvSpPr/>
          <p:nvPr/>
        </p:nvSpPr>
        <p:spPr>
          <a:xfrm>
            <a:off x="0" y="0"/>
            <a:ext cx="13003213" cy="9756775"/>
          </a:xfrm>
          <a:prstGeom prst="rect">
            <a:avLst/>
          </a:prstGeom>
          <a:gradFill>
            <a:gsLst>
              <a:gs pos="0">
                <a:srgbClr val="2F4B89"/>
              </a:gs>
              <a:gs pos="100000">
                <a:srgbClr val="1F325B"/>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b="0" i="0">
              <a:solidFill>
                <a:schemeClr val="dk1"/>
              </a:solidFill>
              <a:latin typeface="Calibri"/>
              <a:ea typeface="Calibri"/>
              <a:cs typeface="Calibri"/>
              <a:sym typeface="Calibri"/>
            </a:endParaRPr>
          </a:p>
        </p:txBody>
      </p:sp>
      <p:sp>
        <p:nvSpPr>
          <p:cNvPr id="49" name="Google Shape;49;p68"/>
          <p:cNvSpPr txBox="1">
            <a:spLocks noGrp="1"/>
          </p:cNvSpPr>
          <p:nvPr>
            <p:ph type="body" idx="1"/>
          </p:nvPr>
        </p:nvSpPr>
        <p:spPr>
          <a:xfrm>
            <a:off x="5714301" y="1"/>
            <a:ext cx="1763271" cy="2286744"/>
          </a:xfrm>
          <a:prstGeom prst="rect">
            <a:avLst/>
          </a:prstGeom>
          <a:noFill/>
          <a:ln>
            <a:noFill/>
          </a:ln>
        </p:spPr>
        <p:txBody>
          <a:bodyPr spcFirstLastPara="1" wrap="square" lIns="91425" tIns="45700" rIns="91425" bIns="45700" rtlCol="0" anchor="ctr" anchorCtr="0">
            <a:normAutofit/>
          </a:bodyPr>
          <a:lstStyle>
            <a:lvl1pPr marL="457200" lvl="0" indent="-228600" algn="ctr">
              <a:lnSpc>
                <a:spcPct val="90000"/>
              </a:lnSpc>
              <a:spcBef>
                <a:spcPts val="2400"/>
              </a:spcBef>
              <a:spcAft>
                <a:spcPts val="0"/>
              </a:spcAft>
              <a:buSzPts val="1400"/>
              <a:buNone/>
              <a:defRPr sz="11499" b="1">
                <a:solidFill>
                  <a:srgbClr val="FFFFFF"/>
                </a:solidFill>
              </a:defRPr>
            </a:lvl1pPr>
            <a:lvl2pPr marL="914400" lvl="1" indent="-228600" algn="ctr">
              <a:lnSpc>
                <a:spcPct val="90000"/>
              </a:lnSpc>
              <a:spcBef>
                <a:spcPts val="2400"/>
              </a:spcBef>
              <a:spcAft>
                <a:spcPts val="0"/>
              </a:spcAft>
              <a:buSzPts val="1400"/>
              <a:buNone/>
              <a:defRPr sz="6599">
                <a:solidFill>
                  <a:srgbClr val="5B5B5B"/>
                </a:solidFill>
              </a:defRPr>
            </a:lvl2pPr>
            <a:lvl3pPr marL="1371600" lvl="2" indent="-647636" algn="ctr">
              <a:lnSpc>
                <a:spcPct val="90000"/>
              </a:lnSpc>
              <a:spcBef>
                <a:spcPts val="2400"/>
              </a:spcBef>
              <a:spcAft>
                <a:spcPts val="0"/>
              </a:spcAft>
              <a:buClr>
                <a:schemeClr val="accent1"/>
              </a:buClr>
              <a:buSzPts val="6599"/>
              <a:buFont typeface="Arial"/>
              <a:buChar char="•"/>
              <a:defRPr sz="6599">
                <a:solidFill>
                  <a:srgbClr val="5B5B5B"/>
                </a:solidFill>
              </a:defRPr>
            </a:lvl3pPr>
            <a:lvl4pPr marL="1828800" lvl="3" indent="-609536" algn="ctr">
              <a:lnSpc>
                <a:spcPct val="90000"/>
              </a:lnSpc>
              <a:spcBef>
                <a:spcPts val="2400"/>
              </a:spcBef>
              <a:spcAft>
                <a:spcPts val="0"/>
              </a:spcAft>
              <a:buClr>
                <a:schemeClr val="accent1"/>
              </a:buClr>
              <a:buSzPts val="5999"/>
              <a:buFont typeface="Arial"/>
              <a:buChar char="•"/>
              <a:defRPr sz="5999">
                <a:solidFill>
                  <a:srgbClr val="5B5B5B"/>
                </a:solidFill>
              </a:defRPr>
            </a:lvl4pPr>
            <a:lvl5pPr marL="2286000" lvl="4" indent="-571436" algn="ctr">
              <a:lnSpc>
                <a:spcPct val="90000"/>
              </a:lnSpc>
              <a:spcBef>
                <a:spcPts val="2400"/>
              </a:spcBef>
              <a:spcAft>
                <a:spcPts val="0"/>
              </a:spcAft>
              <a:buClr>
                <a:schemeClr val="accent1"/>
              </a:buClr>
              <a:buSzPts val="5399"/>
              <a:buFont typeface="Merriweather Sans"/>
              <a:buChar char="-"/>
              <a:defRPr sz="5399">
                <a:solidFill>
                  <a:srgbClr val="5B5B5B"/>
                </a:solidFill>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50" name="Google Shape;50;p68"/>
          <p:cNvSpPr txBox="1">
            <a:spLocks noGrp="1"/>
          </p:cNvSpPr>
          <p:nvPr>
            <p:ph type="body" idx="2"/>
          </p:nvPr>
        </p:nvSpPr>
        <p:spPr>
          <a:xfrm>
            <a:off x="2709002" y="4222128"/>
            <a:ext cx="8127008" cy="1773102"/>
          </a:xfrm>
          <a:prstGeom prst="rect">
            <a:avLst/>
          </a:prstGeom>
          <a:noFill/>
          <a:ln>
            <a:noFill/>
          </a:ln>
        </p:spPr>
        <p:txBody>
          <a:bodyPr spcFirstLastPara="1" wrap="square" lIns="91425" tIns="45700" rIns="91425" bIns="45700" rtlCol="0" anchor="ctr" anchorCtr="0">
            <a:normAutofit/>
          </a:bodyPr>
          <a:lstStyle>
            <a:lvl1pPr marL="457200" lvl="0" indent="-228600" algn="ctr">
              <a:lnSpc>
                <a:spcPct val="80000"/>
              </a:lnSpc>
              <a:spcBef>
                <a:spcPts val="2400"/>
              </a:spcBef>
              <a:spcAft>
                <a:spcPts val="0"/>
              </a:spcAft>
              <a:buSzPts val="1400"/>
              <a:buNone/>
              <a:defRPr sz="7999" b="0" cap="none">
                <a:solidFill>
                  <a:srgbClr val="FFFFFF"/>
                </a:solidFill>
              </a:defRPr>
            </a:lvl1pPr>
            <a:lvl2pPr marL="914400" lvl="1" indent="-228600" algn="ctr">
              <a:lnSpc>
                <a:spcPct val="90000"/>
              </a:lnSpc>
              <a:spcBef>
                <a:spcPts val="2400"/>
              </a:spcBef>
              <a:spcAft>
                <a:spcPts val="0"/>
              </a:spcAft>
              <a:buSzPts val="1400"/>
              <a:buNone/>
              <a:defRPr sz="6599">
                <a:solidFill>
                  <a:srgbClr val="5B5B5B"/>
                </a:solidFill>
              </a:defRPr>
            </a:lvl2pPr>
            <a:lvl3pPr marL="1371600" lvl="2" indent="-647636" algn="ctr">
              <a:lnSpc>
                <a:spcPct val="90000"/>
              </a:lnSpc>
              <a:spcBef>
                <a:spcPts val="2400"/>
              </a:spcBef>
              <a:spcAft>
                <a:spcPts val="0"/>
              </a:spcAft>
              <a:buClr>
                <a:schemeClr val="accent1"/>
              </a:buClr>
              <a:buSzPts val="6599"/>
              <a:buFont typeface="Arial"/>
              <a:buChar char="•"/>
              <a:defRPr sz="6599">
                <a:solidFill>
                  <a:srgbClr val="5B5B5B"/>
                </a:solidFill>
              </a:defRPr>
            </a:lvl3pPr>
            <a:lvl4pPr marL="1828800" lvl="3" indent="-609536" algn="ctr">
              <a:lnSpc>
                <a:spcPct val="90000"/>
              </a:lnSpc>
              <a:spcBef>
                <a:spcPts val="2400"/>
              </a:spcBef>
              <a:spcAft>
                <a:spcPts val="0"/>
              </a:spcAft>
              <a:buClr>
                <a:schemeClr val="accent1"/>
              </a:buClr>
              <a:buSzPts val="5999"/>
              <a:buFont typeface="Arial"/>
              <a:buChar char="•"/>
              <a:defRPr sz="5999">
                <a:solidFill>
                  <a:srgbClr val="5B5B5B"/>
                </a:solidFill>
              </a:defRPr>
            </a:lvl4pPr>
            <a:lvl5pPr marL="2286000" lvl="4" indent="-571436" algn="ctr">
              <a:lnSpc>
                <a:spcPct val="90000"/>
              </a:lnSpc>
              <a:spcBef>
                <a:spcPts val="2400"/>
              </a:spcBef>
              <a:spcAft>
                <a:spcPts val="0"/>
              </a:spcAft>
              <a:buClr>
                <a:schemeClr val="accent1"/>
              </a:buClr>
              <a:buSzPts val="5399"/>
              <a:buFont typeface="Merriweather Sans"/>
              <a:buChar char="-"/>
              <a:defRPr sz="5399">
                <a:solidFill>
                  <a:srgbClr val="5B5B5B"/>
                </a:solidFill>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51" name="Google Shape;51;p6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52"/>
        <p:cNvGrpSpPr/>
        <p:nvPr/>
      </p:nvGrpSpPr>
      <p:grpSpPr>
        <a:xfrm>
          <a:off x="0" y="0"/>
          <a:ext cx="0" cy="0"/>
          <a:chOff x="0" y="0"/>
          <a:chExt cx="0" cy="0"/>
        </a:xfrm>
      </p:grpSpPr>
      <p:pic>
        <p:nvPicPr>
          <p:cNvPr id="53" name="Google Shape;53;p69"/>
          <p:cNvPicPr preferRelativeResize="0"/>
          <p:nvPr/>
        </p:nvPicPr>
        <p:blipFill rotWithShape="1">
          <a:blip r:embed="rId2">
            <a:alphaModFix/>
          </a:blip>
          <a:srcRect/>
          <a:stretch/>
        </p:blipFill>
        <p:spPr>
          <a:xfrm>
            <a:off x="-16060" y="-34761"/>
            <a:ext cx="13019273" cy="3842663"/>
          </a:xfrm>
          <a:prstGeom prst="rect">
            <a:avLst/>
          </a:prstGeom>
          <a:noFill/>
          <a:ln>
            <a:noFill/>
          </a:ln>
        </p:spPr>
      </p:pic>
      <p:sp>
        <p:nvSpPr>
          <p:cNvPr id="54" name="Google Shape;54;p69"/>
          <p:cNvSpPr/>
          <p:nvPr/>
        </p:nvSpPr>
        <p:spPr>
          <a:xfrm>
            <a:off x="0" y="-26355"/>
            <a:ext cx="13020847" cy="3834257"/>
          </a:xfrm>
          <a:prstGeom prst="rect">
            <a:avLst/>
          </a:prstGeom>
          <a:solidFill>
            <a:srgbClr val="1C6AB1">
              <a:alpha val="52941"/>
            </a:srgbClr>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4200"/>
              <a:buFont typeface="Calibri"/>
              <a:buNone/>
            </a:pPr>
            <a:endParaRPr sz="4200" b="0" i="0" u="none" strike="noStrike" cap="none">
              <a:solidFill>
                <a:srgbClr val="000000"/>
              </a:solidFill>
              <a:latin typeface="Calibri"/>
              <a:ea typeface="Calibri"/>
              <a:cs typeface="Calibri"/>
              <a:sym typeface="Calibri"/>
            </a:endParaRPr>
          </a:p>
        </p:txBody>
      </p:sp>
      <p:pic>
        <p:nvPicPr>
          <p:cNvPr id="55" name="Google Shape;55;p69"/>
          <p:cNvPicPr preferRelativeResize="0"/>
          <p:nvPr/>
        </p:nvPicPr>
        <p:blipFill rotWithShape="1">
          <a:blip r:embed="rId2">
            <a:alphaModFix/>
          </a:blip>
          <a:srcRect/>
          <a:stretch/>
        </p:blipFill>
        <p:spPr>
          <a:xfrm>
            <a:off x="-16060" y="-34761"/>
            <a:ext cx="13019273" cy="3842663"/>
          </a:xfrm>
          <a:prstGeom prst="rect">
            <a:avLst/>
          </a:prstGeom>
          <a:noFill/>
          <a:ln>
            <a:noFill/>
          </a:ln>
        </p:spPr>
      </p:pic>
      <p:sp>
        <p:nvSpPr>
          <p:cNvPr id="56" name="Google Shape;56;p69"/>
          <p:cNvSpPr/>
          <p:nvPr/>
        </p:nvSpPr>
        <p:spPr>
          <a:xfrm>
            <a:off x="0" y="-26355"/>
            <a:ext cx="13020847" cy="3834257"/>
          </a:xfrm>
          <a:prstGeom prst="rect">
            <a:avLst/>
          </a:prstGeom>
          <a:solidFill>
            <a:srgbClr val="1C6AB1">
              <a:alpha val="52941"/>
            </a:srgbClr>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4200"/>
              <a:buFont typeface="Calibri"/>
              <a:buNone/>
            </a:pPr>
            <a:endParaRPr sz="4200" b="0" i="0" u="none" strike="noStrike" cap="none">
              <a:solidFill>
                <a:srgbClr val="000000"/>
              </a:solidFill>
              <a:latin typeface="Gill Sans"/>
              <a:ea typeface="Gill Sans"/>
              <a:cs typeface="Gill Sans"/>
              <a:sym typeface="Gill Sans"/>
            </a:endParaRPr>
          </a:p>
        </p:txBody>
      </p:sp>
      <p:sp>
        <p:nvSpPr>
          <p:cNvPr id="57" name="Google Shape;57;p69"/>
          <p:cNvSpPr txBox="1">
            <a:spLocks noGrp="1"/>
          </p:cNvSpPr>
          <p:nvPr>
            <p:ph type="body" idx="1"/>
          </p:nvPr>
        </p:nvSpPr>
        <p:spPr>
          <a:xfrm>
            <a:off x="231433" y="4642083"/>
            <a:ext cx="4963507" cy="2972767"/>
          </a:xfrm>
          <a:prstGeom prst="rect">
            <a:avLst/>
          </a:prstGeom>
          <a:noFill/>
          <a:ln>
            <a:noFill/>
          </a:ln>
        </p:spPr>
        <p:txBody>
          <a:bodyPr spcFirstLastPara="1" wrap="square" lIns="91425" tIns="45700" rIns="91425" bIns="45700" rtlCol="0" anchor="t" anchorCtr="0">
            <a:normAutofit/>
          </a:bodyPr>
          <a:lstStyle>
            <a:lvl1pPr marL="457200" lvl="0" indent="-228600" algn="ctr">
              <a:lnSpc>
                <a:spcPct val="100000"/>
              </a:lnSpc>
              <a:spcBef>
                <a:spcPts val="2400"/>
              </a:spcBef>
              <a:spcAft>
                <a:spcPts val="0"/>
              </a:spcAft>
              <a:buClr>
                <a:srgbClr val="E40277"/>
              </a:buClr>
              <a:buSzPts val="2400"/>
              <a:buFont typeface="Arial"/>
              <a:buNone/>
              <a:defRPr sz="2400" b="0">
                <a:solidFill>
                  <a:srgbClr val="595959"/>
                </a:solidFill>
                <a:latin typeface="Calibri"/>
                <a:ea typeface="Calibri"/>
                <a:cs typeface="Calibri"/>
                <a:sym typeface="Calibri"/>
              </a:defRPr>
            </a:lvl1pPr>
            <a:lvl2pPr marL="914400" lvl="1" indent="-228600" algn="ctr">
              <a:lnSpc>
                <a:spcPct val="90000"/>
              </a:lnSpc>
              <a:spcBef>
                <a:spcPts val="2400"/>
              </a:spcBef>
              <a:spcAft>
                <a:spcPts val="0"/>
              </a:spcAft>
              <a:buClr>
                <a:srgbClr val="E40277"/>
              </a:buClr>
              <a:buSzPts val="2800"/>
              <a:buFont typeface="Arial"/>
              <a:buNone/>
              <a:defRPr sz="2800">
                <a:solidFill>
                  <a:srgbClr val="5B5B5B"/>
                </a:solidFill>
                <a:latin typeface="Calibri"/>
                <a:ea typeface="Calibri"/>
                <a:cs typeface="Calibri"/>
                <a:sym typeface="Calibri"/>
              </a:defRPr>
            </a:lvl2pPr>
            <a:lvl3pPr marL="1371600" lvl="2" indent="-228600" algn="ctr">
              <a:lnSpc>
                <a:spcPct val="90000"/>
              </a:lnSpc>
              <a:spcBef>
                <a:spcPts val="2400"/>
              </a:spcBef>
              <a:spcAft>
                <a:spcPts val="0"/>
              </a:spcAft>
              <a:buClr>
                <a:srgbClr val="E40277"/>
              </a:buClr>
              <a:buSzPts val="2400"/>
              <a:buFont typeface="Arial"/>
              <a:buNone/>
              <a:defRPr sz="2400">
                <a:solidFill>
                  <a:srgbClr val="5B5B5B"/>
                </a:solidFill>
                <a:latin typeface="Calibri"/>
                <a:ea typeface="Calibri"/>
                <a:cs typeface="Calibri"/>
                <a:sym typeface="Calibri"/>
              </a:defRPr>
            </a:lvl3pPr>
            <a:lvl4pPr marL="1828800" lvl="3" indent="-228600" algn="ctr">
              <a:lnSpc>
                <a:spcPct val="90000"/>
              </a:lnSpc>
              <a:spcBef>
                <a:spcPts val="2400"/>
              </a:spcBef>
              <a:spcAft>
                <a:spcPts val="0"/>
              </a:spcAft>
              <a:buClr>
                <a:srgbClr val="E40277"/>
              </a:buClr>
              <a:buSzPts val="2000"/>
              <a:buFont typeface="Arial"/>
              <a:buNone/>
              <a:defRPr sz="2000">
                <a:solidFill>
                  <a:srgbClr val="5B5B5B"/>
                </a:solidFill>
                <a:latin typeface="Calibri"/>
                <a:ea typeface="Calibri"/>
                <a:cs typeface="Calibri"/>
                <a:sym typeface="Calibri"/>
              </a:defRPr>
            </a:lvl4pPr>
            <a:lvl5pPr marL="2286000" lvl="4" indent="-228600" algn="ctr">
              <a:lnSpc>
                <a:spcPct val="90000"/>
              </a:lnSpc>
              <a:spcBef>
                <a:spcPts val="2400"/>
              </a:spcBef>
              <a:spcAft>
                <a:spcPts val="0"/>
              </a:spcAft>
              <a:buClr>
                <a:srgbClr val="E40277"/>
              </a:buClr>
              <a:buSzPts val="2800"/>
              <a:buFont typeface="Merriweather Sans"/>
              <a:buNone/>
              <a:defRPr sz="2800">
                <a:solidFill>
                  <a:srgbClr val="5B5B5B"/>
                </a:solidFill>
                <a:latin typeface="Calibri"/>
                <a:ea typeface="Calibri"/>
                <a:cs typeface="Calibri"/>
                <a:sym typeface="Calibri"/>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sp>
        <p:nvSpPr>
          <p:cNvPr id="58" name="Google Shape;58;p69"/>
          <p:cNvSpPr txBox="1">
            <a:spLocks noGrp="1"/>
          </p:cNvSpPr>
          <p:nvPr>
            <p:ph type="title"/>
          </p:nvPr>
        </p:nvSpPr>
        <p:spPr>
          <a:xfrm>
            <a:off x="4197129" y="1"/>
            <a:ext cx="4645661" cy="820860"/>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sz="3200" b="0" i="0" cap="none">
                <a:solidFill>
                  <a:srgbClr val="F2F2F2"/>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59" name="Google Shape;59;p69"/>
          <p:cNvGrpSpPr/>
          <p:nvPr/>
        </p:nvGrpSpPr>
        <p:grpSpPr>
          <a:xfrm>
            <a:off x="1" y="9409620"/>
            <a:ext cx="13003214" cy="432065"/>
            <a:chOff x="0" y="9426435"/>
            <a:chExt cx="13004801" cy="472939"/>
          </a:xfrm>
        </p:grpSpPr>
        <p:sp>
          <p:nvSpPr>
            <p:cNvPr id="60" name="Google Shape;60;p69"/>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 name="Google Shape;61;p69"/>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 name="Google Shape;62;p69"/>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 name="Google Shape;63;p69"/>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 name="Google Shape;64;p69"/>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 name="Google Shape;65;p69"/>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 name="Google Shape;66;p69"/>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7" name="Google Shape;67;p69"/>
          <p:cNvSpPr txBox="1"/>
          <p:nvPr/>
        </p:nvSpPr>
        <p:spPr>
          <a:xfrm>
            <a:off x="12455306" y="9429505"/>
            <a:ext cx="374708" cy="298858"/>
          </a:xfrm>
          <a:prstGeom prst="rect">
            <a:avLst/>
          </a:prstGeom>
          <a:solidFill>
            <a:srgbClr val="404040"/>
          </a:solidFill>
          <a:ln>
            <a:noFill/>
          </a:ln>
        </p:spPr>
        <p:txBody>
          <a:bodyPr spcFirstLastPara="1" wrap="square" lIns="91425" tIns="45700" rIns="91425"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68" name="Google Shape;68;p69"/>
          <p:cNvGrpSpPr/>
          <p:nvPr/>
        </p:nvGrpSpPr>
        <p:grpSpPr>
          <a:xfrm>
            <a:off x="1" y="9409620"/>
            <a:ext cx="13003214" cy="432065"/>
            <a:chOff x="0" y="9426435"/>
            <a:chExt cx="13004801" cy="472939"/>
          </a:xfrm>
        </p:grpSpPr>
        <p:sp>
          <p:nvSpPr>
            <p:cNvPr id="69" name="Google Shape;69;p69"/>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0" name="Google Shape;70;p69"/>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1" name="Google Shape;71;p69"/>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2" name="Google Shape;72;p69"/>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3" name="Google Shape;73;p69"/>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4" name="Google Shape;74;p69"/>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75" name="Google Shape;75;p69"/>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76" name="Google Shape;76;p6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77" name="Google Shape;77;p69"/>
          <p:cNvGrpSpPr/>
          <p:nvPr/>
        </p:nvGrpSpPr>
        <p:grpSpPr>
          <a:xfrm>
            <a:off x="5509581" y="8936492"/>
            <a:ext cx="2041918" cy="473126"/>
            <a:chOff x="5582387" y="8894626"/>
            <a:chExt cx="2041918" cy="473126"/>
          </a:xfrm>
        </p:grpSpPr>
        <p:pic>
          <p:nvPicPr>
            <p:cNvPr id="78" name="Google Shape;78;p69"/>
            <p:cNvPicPr preferRelativeResize="0"/>
            <p:nvPr/>
          </p:nvPicPr>
          <p:blipFill rotWithShape="1">
            <a:blip r:embed="rId3">
              <a:alphaModFix/>
            </a:blip>
            <a:srcRect/>
            <a:stretch/>
          </p:blipFill>
          <p:spPr>
            <a:xfrm>
              <a:off x="5582387" y="8894626"/>
              <a:ext cx="817891" cy="473126"/>
            </a:xfrm>
            <a:prstGeom prst="rect">
              <a:avLst/>
            </a:prstGeom>
            <a:noFill/>
            <a:ln>
              <a:noFill/>
            </a:ln>
          </p:spPr>
        </p:pic>
        <p:cxnSp>
          <p:nvCxnSpPr>
            <p:cNvPr id="79" name="Google Shape;79;p69"/>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80" name="Google Shape;80;p69"/>
            <p:cNvPicPr preferRelativeResize="0"/>
            <p:nvPr/>
          </p:nvPicPr>
          <p:blipFill rotWithShape="1">
            <a:blip r:embed="rId4">
              <a:alphaModFix/>
            </a:blip>
            <a:srcRect/>
            <a:stretch/>
          </p:blipFill>
          <p:spPr>
            <a:xfrm>
              <a:off x="6486423" y="8984764"/>
              <a:ext cx="1137882" cy="29176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par>
                                <p:cTn id="12" presetID="10" presetClass="entr" presetSubtype="0"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Key Learning Points Slide">
  <p:cSld name="16_Key Learning Points Slide">
    <p:spTree>
      <p:nvGrpSpPr>
        <p:cNvPr id="1" name="Shape 81"/>
        <p:cNvGrpSpPr/>
        <p:nvPr/>
      </p:nvGrpSpPr>
      <p:grpSpPr>
        <a:xfrm>
          <a:off x="0" y="0"/>
          <a:ext cx="0" cy="0"/>
          <a:chOff x="0" y="0"/>
          <a:chExt cx="0" cy="0"/>
        </a:xfrm>
      </p:grpSpPr>
      <p:sp>
        <p:nvSpPr>
          <p:cNvPr id="82" name="Google Shape;82;p70"/>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lvl1pPr lvl="0" algn="l">
              <a:lnSpc>
                <a:spcPct val="80000"/>
              </a:lnSpc>
              <a:spcBef>
                <a:spcPts val="0"/>
              </a:spcBef>
              <a:spcAft>
                <a:spcPts val="0"/>
              </a:spcAft>
              <a:buSzPts val="1400"/>
              <a:buNone/>
              <a:defRPr sz="4400" b="0" cap="none">
                <a:solidFill>
                  <a:schemeClr val="dk2"/>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grpSp>
        <p:nvGrpSpPr>
          <p:cNvPr id="83" name="Google Shape;83;p70"/>
          <p:cNvGrpSpPr/>
          <p:nvPr/>
        </p:nvGrpSpPr>
        <p:grpSpPr>
          <a:xfrm>
            <a:off x="1" y="9409620"/>
            <a:ext cx="13003214" cy="432065"/>
            <a:chOff x="0" y="9426435"/>
            <a:chExt cx="13004801" cy="472939"/>
          </a:xfrm>
        </p:grpSpPr>
        <p:sp>
          <p:nvSpPr>
            <p:cNvPr id="84" name="Google Shape;84;p70"/>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85" name="Google Shape;85;p70"/>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86" name="Google Shape;86;p70"/>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87" name="Google Shape;87;p70"/>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88" name="Google Shape;88;p70"/>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89" name="Google Shape;89;p70"/>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90" name="Google Shape;90;p70"/>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91" name="Google Shape;91;p7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92" name="Google Shape;92;p70"/>
          <p:cNvGrpSpPr/>
          <p:nvPr/>
        </p:nvGrpSpPr>
        <p:grpSpPr>
          <a:xfrm>
            <a:off x="494229" y="332184"/>
            <a:ext cx="817512" cy="817511"/>
            <a:chOff x="1800226" y="206999"/>
            <a:chExt cx="1030261" cy="1030260"/>
          </a:xfrm>
        </p:grpSpPr>
        <p:sp>
          <p:nvSpPr>
            <p:cNvPr id="93" name="Google Shape;93;p70"/>
            <p:cNvSpPr/>
            <p:nvPr/>
          </p:nvSpPr>
          <p:spPr>
            <a:xfrm>
              <a:off x="1800226" y="206999"/>
              <a:ext cx="1030261" cy="1030260"/>
            </a:xfrm>
            <a:prstGeom prst="ellipse">
              <a:avLst/>
            </a:prstGeom>
            <a:solidFill>
              <a:srgbClr val="A5A5A5"/>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4" name="Google Shape;94;p70"/>
            <p:cNvSpPr/>
            <p:nvPr/>
          </p:nvSpPr>
          <p:spPr>
            <a:xfrm>
              <a:off x="2030435" y="397323"/>
              <a:ext cx="600122" cy="600106"/>
            </a:xfrm>
            <a:custGeom>
              <a:avLst/>
              <a:gdLst/>
              <a:ahLst/>
              <a:cxnLst/>
              <a:rect l="l" t="t"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a:noFill/>
            </a:ln>
          </p:spPr>
          <p:txBody>
            <a:bodyPr spcFirstLastPara="1" wrap="square" lIns="65000" tIns="65000" rIns="65000" bIns="65000" rtlCol="0" anchor="ctr" anchorCtr="0">
              <a:noAutofit/>
            </a:bodyPr>
            <a:lstStyle/>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grpSp>
      <p:grpSp>
        <p:nvGrpSpPr>
          <p:cNvPr id="95" name="Google Shape;95;p70"/>
          <p:cNvGrpSpPr/>
          <p:nvPr/>
        </p:nvGrpSpPr>
        <p:grpSpPr>
          <a:xfrm>
            <a:off x="5509581" y="8936492"/>
            <a:ext cx="2041918" cy="473126"/>
            <a:chOff x="5582387" y="8894626"/>
            <a:chExt cx="2041918" cy="473126"/>
          </a:xfrm>
        </p:grpSpPr>
        <p:pic>
          <p:nvPicPr>
            <p:cNvPr id="96" name="Google Shape;96;p70"/>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97" name="Google Shape;97;p70"/>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98" name="Google Shape;98;p70"/>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2_Content Topaz">
  <p:cSld name="22_Content Topaz">
    <p:bg>
      <p:bgPr>
        <a:solidFill>
          <a:schemeClr val="dk2"/>
        </a:solidFill>
        <a:effectLst/>
      </p:bgPr>
    </p:bg>
    <p:spTree>
      <p:nvGrpSpPr>
        <p:cNvPr id="1" name="Shape 99"/>
        <p:cNvGrpSpPr/>
        <p:nvPr/>
      </p:nvGrpSpPr>
      <p:grpSpPr>
        <a:xfrm>
          <a:off x="0" y="0"/>
          <a:ext cx="0" cy="0"/>
          <a:chOff x="0" y="0"/>
          <a:chExt cx="0" cy="0"/>
        </a:xfrm>
      </p:grpSpPr>
      <p:sp>
        <p:nvSpPr>
          <p:cNvPr id="100" name="Google Shape;100;p71"/>
          <p:cNvSpPr/>
          <p:nvPr/>
        </p:nvSpPr>
        <p:spPr>
          <a:xfrm>
            <a:off x="0" y="-23820"/>
            <a:ext cx="13003213" cy="9756775"/>
          </a:xfrm>
          <a:prstGeom prst="rect">
            <a:avLst/>
          </a:prstGeom>
          <a:gradFill>
            <a:gsLst>
              <a:gs pos="0">
                <a:srgbClr val="2F4B89"/>
              </a:gs>
              <a:gs pos="100000">
                <a:srgbClr val="1F325B"/>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chemeClr val="dk1"/>
              </a:solidFill>
              <a:latin typeface="Calibri"/>
              <a:ea typeface="Calibri"/>
              <a:cs typeface="Calibri"/>
              <a:sym typeface="Calibri"/>
            </a:endParaRPr>
          </a:p>
        </p:txBody>
      </p:sp>
      <p:sp>
        <p:nvSpPr>
          <p:cNvPr id="101" name="Google Shape;101;p71"/>
          <p:cNvSpPr txBox="1">
            <a:spLocks noGrp="1"/>
          </p:cNvSpPr>
          <p:nvPr>
            <p:ph type="ctrTitle"/>
          </p:nvPr>
        </p:nvSpPr>
        <p:spPr>
          <a:xfrm>
            <a:off x="2253068" y="3921569"/>
            <a:ext cx="8457168" cy="2151592"/>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SzPts val="1400"/>
              <a:buNone/>
              <a:defRPr sz="5399" b="1" cap="none">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pPr rtl="0"/>
            <a:endParaRPr/>
          </a:p>
        </p:txBody>
      </p:sp>
      <p:sp>
        <p:nvSpPr>
          <p:cNvPr id="102" name="Google Shape;102;p71"/>
          <p:cNvSpPr txBox="1">
            <a:spLocks noGrp="1"/>
          </p:cNvSpPr>
          <p:nvPr>
            <p:ph type="subTitle" idx="1"/>
          </p:nvPr>
        </p:nvSpPr>
        <p:spPr>
          <a:xfrm>
            <a:off x="4146951" y="1722474"/>
            <a:ext cx="4702055" cy="1339702"/>
          </a:xfrm>
          <a:prstGeom prst="rect">
            <a:avLst/>
          </a:prstGeom>
          <a:noFill/>
          <a:ln>
            <a:noFill/>
          </a:ln>
        </p:spPr>
        <p:txBody>
          <a:bodyPr spcFirstLastPara="1" wrap="square" lIns="91425" tIns="45700" rIns="91425" bIns="45700" rtlCol="0" anchor="ctr" anchorCtr="0">
            <a:noAutofit/>
          </a:bodyPr>
          <a:lstStyle>
            <a:lvl1pPr lvl="0" algn="ctr">
              <a:lnSpc>
                <a:spcPct val="90000"/>
              </a:lnSpc>
              <a:spcBef>
                <a:spcPts val="1800"/>
              </a:spcBef>
              <a:spcAft>
                <a:spcPts val="0"/>
              </a:spcAft>
              <a:buClr>
                <a:schemeClr val="dk1"/>
              </a:buClr>
              <a:buSzPts val="3600"/>
              <a:buFont typeface="Calibri"/>
              <a:buNone/>
              <a:defRPr sz="3600" b="1" cap="none">
                <a:solidFill>
                  <a:schemeClr val="dk1"/>
                </a:solidFill>
                <a:latin typeface="Calibri"/>
                <a:ea typeface="Calibri"/>
                <a:cs typeface="Calibri"/>
                <a:sym typeface="Calibri"/>
              </a:defRPr>
            </a:lvl1pPr>
            <a:lvl2pPr lvl="1" algn="ctr">
              <a:lnSpc>
                <a:spcPct val="90000"/>
              </a:lnSpc>
              <a:spcBef>
                <a:spcPts val="1800"/>
              </a:spcBef>
              <a:spcAft>
                <a:spcPts val="0"/>
              </a:spcAft>
              <a:buClr>
                <a:srgbClr val="5B5B5B"/>
              </a:buClr>
              <a:buSzPts val="2844"/>
              <a:buFont typeface="Calibri"/>
              <a:buNone/>
              <a:defRPr sz="2844"/>
            </a:lvl2pPr>
            <a:lvl3pPr lvl="2" algn="ctr">
              <a:lnSpc>
                <a:spcPct val="90000"/>
              </a:lnSpc>
              <a:spcBef>
                <a:spcPts val="1800"/>
              </a:spcBef>
              <a:spcAft>
                <a:spcPts val="0"/>
              </a:spcAft>
              <a:buClr>
                <a:srgbClr val="5B5B5B"/>
              </a:buClr>
              <a:buSzPts val="2560"/>
              <a:buFont typeface="Calibri"/>
              <a:buNone/>
              <a:defRPr sz="2560"/>
            </a:lvl3pPr>
            <a:lvl4pPr lvl="3" algn="ctr">
              <a:lnSpc>
                <a:spcPct val="90000"/>
              </a:lnSpc>
              <a:spcBef>
                <a:spcPts val="1800"/>
              </a:spcBef>
              <a:spcAft>
                <a:spcPts val="0"/>
              </a:spcAft>
              <a:buSzPts val="2276"/>
              <a:buNone/>
              <a:defRPr sz="2276"/>
            </a:lvl4pPr>
            <a:lvl5pPr lvl="4" algn="ctr">
              <a:lnSpc>
                <a:spcPct val="90000"/>
              </a:lnSpc>
              <a:spcBef>
                <a:spcPts val="1800"/>
              </a:spcBef>
              <a:spcAft>
                <a:spcPts val="0"/>
              </a:spcAft>
              <a:buClr>
                <a:srgbClr val="5B5B5B"/>
              </a:buClr>
              <a:buSzPts val="2276"/>
              <a:buFont typeface="Calibri"/>
              <a:buNone/>
              <a:defRPr sz="2276"/>
            </a:lvl5pPr>
            <a:lvl6pPr lvl="5" algn="ctr">
              <a:spcBef>
                <a:spcPts val="0"/>
              </a:spcBef>
              <a:spcAft>
                <a:spcPts val="0"/>
              </a:spcAft>
              <a:buClr>
                <a:schemeClr val="dk1"/>
              </a:buClr>
              <a:buSzPts val="2276"/>
              <a:buFont typeface="Calibri"/>
              <a:buNone/>
              <a:defRPr sz="2276"/>
            </a:lvl6pPr>
            <a:lvl7pPr lvl="6" algn="ctr">
              <a:spcBef>
                <a:spcPts val="0"/>
              </a:spcBef>
              <a:spcAft>
                <a:spcPts val="0"/>
              </a:spcAft>
              <a:buClr>
                <a:schemeClr val="dk1"/>
              </a:buClr>
              <a:buSzPts val="2276"/>
              <a:buFont typeface="Calibri"/>
              <a:buNone/>
              <a:defRPr sz="2276"/>
            </a:lvl7pPr>
            <a:lvl8pPr lvl="7" algn="ctr">
              <a:spcBef>
                <a:spcPts val="0"/>
              </a:spcBef>
              <a:spcAft>
                <a:spcPts val="0"/>
              </a:spcAft>
              <a:buClr>
                <a:schemeClr val="dk1"/>
              </a:buClr>
              <a:buSzPts val="2276"/>
              <a:buFont typeface="Calibri"/>
              <a:buNone/>
              <a:defRPr sz="2276"/>
            </a:lvl8pPr>
            <a:lvl9pPr lvl="8" algn="ctr">
              <a:spcBef>
                <a:spcPts val="0"/>
              </a:spcBef>
              <a:spcAft>
                <a:spcPts val="0"/>
              </a:spcAft>
              <a:buClr>
                <a:schemeClr val="dk1"/>
              </a:buClr>
              <a:buSzPts val="2276"/>
              <a:buFont typeface="Calibri"/>
              <a:buNone/>
              <a:defRPr sz="2276"/>
            </a:lvl9pPr>
          </a:lstStyle>
          <a:p>
            <a:pPr rtl="0"/>
            <a:endParaRPr/>
          </a:p>
        </p:txBody>
      </p:sp>
      <p:sp>
        <p:nvSpPr>
          <p:cNvPr id="103" name="Google Shape;103;p7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Introduction Title Slide">
  <p:cSld name="1_Introduction Title Slide">
    <p:spTree>
      <p:nvGrpSpPr>
        <p:cNvPr id="1" name="Shape 104"/>
        <p:cNvGrpSpPr/>
        <p:nvPr/>
      </p:nvGrpSpPr>
      <p:grpSpPr>
        <a:xfrm>
          <a:off x="0" y="0"/>
          <a:ext cx="0" cy="0"/>
          <a:chOff x="0" y="0"/>
          <a:chExt cx="0" cy="0"/>
        </a:xfrm>
      </p:grpSpPr>
      <p:grpSp>
        <p:nvGrpSpPr>
          <p:cNvPr id="105" name="Google Shape;105;p72"/>
          <p:cNvGrpSpPr/>
          <p:nvPr/>
        </p:nvGrpSpPr>
        <p:grpSpPr>
          <a:xfrm>
            <a:off x="1" y="9409620"/>
            <a:ext cx="13003214" cy="432065"/>
            <a:chOff x="0" y="9426435"/>
            <a:chExt cx="13004801" cy="472939"/>
          </a:xfrm>
        </p:grpSpPr>
        <p:sp>
          <p:nvSpPr>
            <p:cNvPr id="106" name="Google Shape;106;p72"/>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07" name="Google Shape;107;p72"/>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08" name="Google Shape;108;p72"/>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09" name="Google Shape;109;p72"/>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10" name="Google Shape;110;p72"/>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11" name="Google Shape;111;p72"/>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12" name="Google Shape;112;p72"/>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sp>
        <p:nvSpPr>
          <p:cNvPr id="113" name="Google Shape;113;p72"/>
          <p:cNvSpPr>
            <a:spLocks noGrp="1"/>
          </p:cNvSpPr>
          <p:nvPr>
            <p:ph type="pic" idx="2"/>
          </p:nvPr>
        </p:nvSpPr>
        <p:spPr>
          <a:xfrm>
            <a:off x="3168117" y="3467342"/>
            <a:ext cx="6718957" cy="4020414"/>
          </a:xfrm>
          <a:prstGeom prst="rect">
            <a:avLst/>
          </a:prstGeom>
          <a:noFill/>
          <a:ln>
            <a:noFill/>
          </a:ln>
        </p:spPr>
      </p:sp>
      <p:sp>
        <p:nvSpPr>
          <p:cNvPr id="114" name="Google Shape;114;p72"/>
          <p:cNvSpPr txBox="1">
            <a:spLocks noGrp="1"/>
          </p:cNvSpPr>
          <p:nvPr>
            <p:ph type="body" idx="1"/>
          </p:nvPr>
        </p:nvSpPr>
        <p:spPr>
          <a:xfrm>
            <a:off x="978195" y="1545473"/>
            <a:ext cx="11015331" cy="1921869"/>
          </a:xfrm>
          <a:prstGeom prst="rect">
            <a:avLst/>
          </a:prstGeom>
          <a:noFill/>
          <a:ln>
            <a:noFill/>
          </a:ln>
        </p:spPr>
        <p:txBody>
          <a:bodyPr spcFirstLastPara="1" wrap="square" lIns="91425" tIns="45700" rIns="91425" bIns="45700" rtlCol="0" anchor="t" anchorCtr="0">
            <a:normAutofit/>
          </a:bodyPr>
          <a:lstStyle>
            <a:lvl1pPr marL="457200" lvl="0" indent="-228600" algn="ctr">
              <a:lnSpc>
                <a:spcPct val="100000"/>
              </a:lnSpc>
              <a:spcBef>
                <a:spcPts val="1800"/>
              </a:spcBef>
              <a:spcAft>
                <a:spcPts val="0"/>
              </a:spcAft>
              <a:buSzPts val="1400"/>
              <a:buNone/>
              <a:defRPr sz="4800">
                <a:solidFill>
                  <a:schemeClr val="lt1"/>
                </a:solidFill>
              </a:defRPr>
            </a:lvl1pPr>
            <a:lvl2pPr marL="914400" lvl="1" indent="-228600" algn="l">
              <a:lnSpc>
                <a:spcPct val="90000"/>
              </a:lnSpc>
              <a:spcBef>
                <a:spcPts val="1800"/>
              </a:spcBef>
              <a:spcAft>
                <a:spcPts val="0"/>
              </a:spcAft>
              <a:buSzPts val="1400"/>
              <a:buNone/>
              <a:defRPr/>
            </a:lvl2pPr>
            <a:lvl3pPr marL="1371600" lvl="2" indent="-228600" algn="l">
              <a:lnSpc>
                <a:spcPct val="90000"/>
              </a:lnSpc>
              <a:spcBef>
                <a:spcPts val="1800"/>
              </a:spcBef>
              <a:spcAft>
                <a:spcPts val="0"/>
              </a:spcAft>
              <a:buSzPts val="1400"/>
              <a:buNone/>
              <a:defRPr/>
            </a:lvl3pPr>
            <a:lvl4pPr marL="1828800" lvl="3" indent="-342900" algn="l">
              <a:lnSpc>
                <a:spcPct val="90000"/>
              </a:lnSpc>
              <a:spcBef>
                <a:spcPts val="1800"/>
              </a:spcBef>
              <a:spcAft>
                <a:spcPts val="0"/>
              </a:spcAft>
              <a:buSzPts val="1800"/>
              <a:buChar char="•"/>
              <a:defRPr/>
            </a:lvl4pPr>
            <a:lvl5pPr marL="2286000" lvl="4" indent="-228600" algn="l">
              <a:lnSpc>
                <a:spcPct val="90000"/>
              </a:lnSpc>
              <a:spcBef>
                <a:spcPts val="1800"/>
              </a:spcBef>
              <a:spcAft>
                <a:spcPts val="0"/>
              </a:spcAft>
              <a:buSzPts val="1400"/>
              <a:buNone/>
              <a:defRPr/>
            </a:lvl5pPr>
            <a:lvl6pPr marL="2743200" lvl="5" indent="-228600" algn="ctr">
              <a:spcBef>
                <a:spcPts val="0"/>
              </a:spcBef>
              <a:spcAft>
                <a:spcPts val="0"/>
              </a:spcAft>
              <a:buSzPts val="1400"/>
              <a:buNone/>
              <a:defRPr/>
            </a:lvl6pPr>
            <a:lvl7pPr marL="3200400" lvl="6" indent="-228600" algn="ctr">
              <a:spcBef>
                <a:spcPts val="0"/>
              </a:spcBef>
              <a:spcAft>
                <a:spcPts val="0"/>
              </a:spcAft>
              <a:buSzPts val="1400"/>
              <a:buNone/>
              <a:defRPr/>
            </a:lvl7pPr>
            <a:lvl8pPr marL="3657600" lvl="7" indent="-228600" algn="ctr">
              <a:spcBef>
                <a:spcPts val="0"/>
              </a:spcBef>
              <a:spcAft>
                <a:spcPts val="0"/>
              </a:spcAft>
              <a:buSzPts val="1400"/>
              <a:buNone/>
              <a:defRPr/>
            </a:lvl8pPr>
            <a:lvl9pPr marL="4114800" lvl="8" indent="-228600" algn="ctr">
              <a:spcBef>
                <a:spcPts val="0"/>
              </a:spcBef>
              <a:spcAft>
                <a:spcPts val="0"/>
              </a:spcAft>
              <a:buSzPts val="1400"/>
              <a:buNone/>
              <a:defRPr/>
            </a:lvl9pPr>
          </a:lstStyle>
          <a:p>
            <a:pPr rtl="0"/>
            <a:endParaRPr/>
          </a:p>
        </p:txBody>
      </p:sp>
      <p:grpSp>
        <p:nvGrpSpPr>
          <p:cNvPr id="115" name="Google Shape;115;p72"/>
          <p:cNvGrpSpPr/>
          <p:nvPr/>
        </p:nvGrpSpPr>
        <p:grpSpPr>
          <a:xfrm>
            <a:off x="1" y="9409620"/>
            <a:ext cx="13003214" cy="432065"/>
            <a:chOff x="0" y="9426435"/>
            <a:chExt cx="13004801" cy="472939"/>
          </a:xfrm>
        </p:grpSpPr>
        <p:sp>
          <p:nvSpPr>
            <p:cNvPr id="116" name="Google Shape;116;p72"/>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 name="Google Shape;117;p72"/>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 name="Google Shape;118;p72"/>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 name="Google Shape;119;p72"/>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 name="Google Shape;120;p72"/>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 name="Google Shape;121;p72"/>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2" name="Google Shape;122;p72"/>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23" name="Google Shape;123;p7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a:t>
            </a:fld>
            <a:endParaRPr sz="1200" b="1">
              <a:solidFill>
                <a:schemeClr val="lt1"/>
              </a:solidFill>
              <a:latin typeface="Calibri"/>
              <a:ea typeface="Calibri"/>
              <a:cs typeface="Calibri"/>
              <a:sym typeface="Calibri"/>
            </a:endParaRPr>
          </a:p>
        </p:txBody>
      </p:sp>
      <p:grpSp>
        <p:nvGrpSpPr>
          <p:cNvPr id="124" name="Google Shape;124;p72"/>
          <p:cNvGrpSpPr/>
          <p:nvPr/>
        </p:nvGrpSpPr>
        <p:grpSpPr>
          <a:xfrm>
            <a:off x="5509581" y="8936492"/>
            <a:ext cx="2041918" cy="473126"/>
            <a:chOff x="5582387" y="8894626"/>
            <a:chExt cx="2041918" cy="473126"/>
          </a:xfrm>
        </p:grpSpPr>
        <p:pic>
          <p:nvPicPr>
            <p:cNvPr id="125" name="Google Shape;125;p72"/>
            <p:cNvPicPr preferRelativeResize="0"/>
            <p:nvPr/>
          </p:nvPicPr>
          <p:blipFill rotWithShape="1">
            <a:blip r:embed="rId2">
              <a:alphaModFix/>
            </a:blip>
            <a:srcRect/>
            <a:stretch/>
          </p:blipFill>
          <p:spPr>
            <a:xfrm>
              <a:off x="5582387" y="8894626"/>
              <a:ext cx="817891" cy="473126"/>
            </a:xfrm>
            <a:prstGeom prst="rect">
              <a:avLst/>
            </a:prstGeom>
            <a:noFill/>
            <a:ln>
              <a:noFill/>
            </a:ln>
          </p:spPr>
        </p:pic>
        <p:cxnSp>
          <p:nvCxnSpPr>
            <p:cNvPr id="126" name="Google Shape;126;p72"/>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127" name="Google Shape;127;p72"/>
            <p:cNvPicPr preferRelativeResize="0"/>
            <p:nvPr/>
          </p:nvPicPr>
          <p:blipFill rotWithShape="1">
            <a:blip r:embed="rId3">
              <a:alphaModFix/>
            </a:blip>
            <a:srcRect/>
            <a:stretch/>
          </p:blipFill>
          <p:spPr>
            <a:xfrm>
              <a:off x="6486423" y="8984764"/>
              <a:ext cx="1137882" cy="29176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93654" y="519282"/>
            <a:ext cx="11215906" cy="1330783"/>
          </a:xfrm>
          <a:prstGeom prst="rect">
            <a:avLst/>
          </a:prstGeom>
          <a:noFill/>
          <a:ln>
            <a:noFill/>
          </a:ln>
        </p:spPr>
        <p:txBody>
          <a:bodyPr spcFirstLastPara="1" wrap="square" lIns="91425" tIns="45700" rIns="91425" bIns="45700" rtlCol="0" anchor="ctr" anchorCtr="0">
            <a:normAutofit/>
          </a:bodyPr>
          <a:lstStyle>
            <a:lvl1pPr marR="0" lvl="0" algn="ctr" rtl="0">
              <a:spcBef>
                <a:spcPts val="0"/>
              </a:spcBef>
              <a:spcAft>
                <a:spcPts val="0"/>
              </a:spcAft>
              <a:buSzPts val="1400"/>
              <a:buNone/>
              <a:defRPr sz="48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999" b="1" i="0" u="none" strike="noStrike" cap="none">
                <a:solidFill>
                  <a:srgbClr val="5B5B5B"/>
                </a:solidFill>
                <a:latin typeface="Calibri"/>
                <a:ea typeface="Calibri"/>
                <a:cs typeface="Calibri"/>
                <a:sym typeface="Calibri"/>
              </a:defRPr>
            </a:lvl2pPr>
            <a:lvl3pPr marR="0" lvl="2" algn="l" rtl="0">
              <a:spcBef>
                <a:spcPts val="0"/>
              </a:spcBef>
              <a:spcAft>
                <a:spcPts val="0"/>
              </a:spcAft>
              <a:buSzPts val="1400"/>
              <a:buNone/>
              <a:defRPr sz="5999" b="1" i="0" u="none" strike="noStrike" cap="none">
                <a:solidFill>
                  <a:srgbClr val="5B5B5B"/>
                </a:solidFill>
                <a:latin typeface="Calibri"/>
                <a:ea typeface="Calibri"/>
                <a:cs typeface="Calibri"/>
                <a:sym typeface="Calibri"/>
              </a:defRPr>
            </a:lvl3pPr>
            <a:lvl4pPr marR="0" lvl="3" algn="l" rtl="0">
              <a:spcBef>
                <a:spcPts val="0"/>
              </a:spcBef>
              <a:spcAft>
                <a:spcPts val="0"/>
              </a:spcAft>
              <a:buSzPts val="1400"/>
              <a:buNone/>
              <a:defRPr sz="5999" b="1" i="0" u="none" strike="noStrike" cap="none">
                <a:solidFill>
                  <a:srgbClr val="5B5B5B"/>
                </a:solidFill>
                <a:latin typeface="Calibri"/>
                <a:ea typeface="Calibri"/>
                <a:cs typeface="Calibri"/>
                <a:sym typeface="Calibri"/>
              </a:defRPr>
            </a:lvl4pPr>
            <a:lvl5pPr marR="0" lvl="4" algn="l" rtl="0">
              <a:spcBef>
                <a:spcPts val="0"/>
              </a:spcBef>
              <a:spcAft>
                <a:spcPts val="0"/>
              </a:spcAft>
              <a:buSzPts val="1400"/>
              <a:buNone/>
              <a:defRPr sz="5999" b="1" i="0" u="none" strike="noStrike" cap="none">
                <a:solidFill>
                  <a:srgbClr val="5B5B5B"/>
                </a:solidFill>
                <a:latin typeface="Calibri"/>
                <a:ea typeface="Calibri"/>
                <a:cs typeface="Calibri"/>
                <a:sym typeface="Calibri"/>
              </a:defRPr>
            </a:lvl5pPr>
            <a:lvl6pPr marR="0" lvl="5" algn="ctr" rtl="0">
              <a:spcBef>
                <a:spcPts val="0"/>
              </a:spcBef>
              <a:spcAft>
                <a:spcPts val="0"/>
              </a:spcAft>
              <a:buSzPts val="1400"/>
              <a:buNone/>
              <a:defRPr sz="8399" b="0" i="0" u="none" strike="noStrike" cap="none">
                <a:solidFill>
                  <a:schemeClr val="dk1"/>
                </a:solidFill>
                <a:latin typeface="Gill Sans"/>
                <a:ea typeface="Gill Sans"/>
                <a:cs typeface="Gill Sans"/>
                <a:sym typeface="Gill Sans"/>
              </a:defRPr>
            </a:lvl6pPr>
            <a:lvl7pPr marR="0" lvl="6" algn="ctr" rtl="0">
              <a:spcBef>
                <a:spcPts val="0"/>
              </a:spcBef>
              <a:spcAft>
                <a:spcPts val="0"/>
              </a:spcAft>
              <a:buSzPts val="1400"/>
              <a:buNone/>
              <a:defRPr sz="8399" b="0" i="0" u="none" strike="noStrike" cap="none">
                <a:solidFill>
                  <a:schemeClr val="dk1"/>
                </a:solidFill>
                <a:latin typeface="Gill Sans"/>
                <a:ea typeface="Gill Sans"/>
                <a:cs typeface="Gill Sans"/>
                <a:sym typeface="Gill Sans"/>
              </a:defRPr>
            </a:lvl7pPr>
            <a:lvl8pPr marR="0" lvl="7" algn="ctr" rtl="0">
              <a:spcBef>
                <a:spcPts val="0"/>
              </a:spcBef>
              <a:spcAft>
                <a:spcPts val="0"/>
              </a:spcAft>
              <a:buSzPts val="1400"/>
              <a:buNone/>
              <a:defRPr sz="8399" b="0" i="0" u="none" strike="noStrike" cap="none">
                <a:solidFill>
                  <a:schemeClr val="dk1"/>
                </a:solidFill>
                <a:latin typeface="Gill Sans"/>
                <a:ea typeface="Gill Sans"/>
                <a:cs typeface="Gill Sans"/>
                <a:sym typeface="Gill Sans"/>
              </a:defRPr>
            </a:lvl8pPr>
            <a:lvl9pPr marR="0" lvl="8" algn="ctr" rtl="0">
              <a:spcBef>
                <a:spcPts val="0"/>
              </a:spcBef>
              <a:spcAft>
                <a:spcPts val="0"/>
              </a:spcAft>
              <a:buSzPts val="1400"/>
              <a:buNone/>
              <a:defRPr sz="8399" b="0" i="0" u="none" strike="noStrike" cap="none">
                <a:solidFill>
                  <a:schemeClr val="dk1"/>
                </a:solidFill>
                <a:latin typeface="Gill Sans"/>
                <a:ea typeface="Gill Sans"/>
                <a:cs typeface="Gill Sans"/>
                <a:sym typeface="Gill Sans"/>
              </a:defRPr>
            </a:lvl9pPr>
          </a:lstStyle>
          <a:p>
            <a:pPr rtl="0"/>
            <a:endParaRPr/>
          </a:p>
        </p:txBody>
      </p:sp>
      <p:sp>
        <p:nvSpPr>
          <p:cNvPr id="11" name="Google Shape;11;p63"/>
          <p:cNvSpPr txBox="1">
            <a:spLocks noGrp="1"/>
          </p:cNvSpPr>
          <p:nvPr>
            <p:ph type="body" idx="1"/>
          </p:nvPr>
        </p:nvSpPr>
        <p:spPr>
          <a:xfrm>
            <a:off x="893654" y="2597996"/>
            <a:ext cx="11215906" cy="6190089"/>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800"/>
              </a:spcBef>
              <a:spcAft>
                <a:spcPts val="0"/>
              </a:spcAft>
              <a:buSzPts val="1400"/>
              <a:buNone/>
              <a:defRPr sz="3200" b="0"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1800"/>
              </a:spcBef>
              <a:spcAft>
                <a:spcPts val="0"/>
              </a:spcAft>
              <a:buSzPts val="1400"/>
              <a:buNone/>
              <a:defRPr sz="3200" b="0" i="0" u="none" strike="noStrike" cap="none">
                <a:solidFill>
                  <a:srgbClr val="5B5B5B"/>
                </a:solidFill>
                <a:latin typeface="Calibri"/>
                <a:ea typeface="Calibri"/>
                <a:cs typeface="Calibri"/>
                <a:sym typeface="Calibri"/>
              </a:defRPr>
            </a:lvl2pPr>
            <a:lvl3pPr marL="1371600" marR="0" lvl="2" indent="-228600" algn="l" rtl="0">
              <a:lnSpc>
                <a:spcPct val="90000"/>
              </a:lnSpc>
              <a:spcBef>
                <a:spcPts val="1800"/>
              </a:spcBef>
              <a:spcAft>
                <a:spcPts val="0"/>
              </a:spcAft>
              <a:buSzPts val="1400"/>
              <a:buNone/>
              <a:defRPr sz="2800" b="0" i="0" u="none" strike="noStrike" cap="none">
                <a:solidFill>
                  <a:srgbClr val="5B5B5B"/>
                </a:solidFill>
                <a:latin typeface="Calibri"/>
                <a:ea typeface="Calibri"/>
                <a:cs typeface="Calibri"/>
                <a:sym typeface="Calibri"/>
              </a:defRPr>
            </a:lvl3pPr>
            <a:lvl4pPr marL="1828800" marR="0" lvl="3" indent="-381000" algn="l" rtl="0">
              <a:lnSpc>
                <a:spcPct val="90000"/>
              </a:lnSpc>
              <a:spcBef>
                <a:spcPts val="1800"/>
              </a:spcBef>
              <a:spcAft>
                <a:spcPts val="0"/>
              </a:spcAft>
              <a:buClr>
                <a:schemeClr val="accent2"/>
              </a:buClr>
              <a:buSzPts val="2400"/>
              <a:buFont typeface="Arial"/>
              <a:buChar char="•"/>
              <a:defRPr sz="2400" b="0" i="0" u="none" strike="noStrike" cap="none">
                <a:solidFill>
                  <a:srgbClr val="5B5B5B"/>
                </a:solidFill>
                <a:latin typeface="Calibri"/>
                <a:ea typeface="Calibri"/>
                <a:cs typeface="Calibri"/>
                <a:sym typeface="Calibri"/>
              </a:defRPr>
            </a:lvl4pPr>
            <a:lvl5pPr marL="2286000" marR="0" lvl="4" indent="-228600" algn="l" rtl="0">
              <a:lnSpc>
                <a:spcPct val="90000"/>
              </a:lnSpc>
              <a:spcBef>
                <a:spcPts val="1800"/>
              </a:spcBef>
              <a:spcAft>
                <a:spcPts val="0"/>
              </a:spcAft>
              <a:buSzPts val="1400"/>
              <a:buNone/>
              <a:defRPr sz="2400" b="0" i="0" u="none" strike="noStrike" cap="none">
                <a:solidFill>
                  <a:srgbClr val="5B5B5B"/>
                </a:solidFill>
                <a:latin typeface="Calibri"/>
                <a:ea typeface="Calibri"/>
                <a:cs typeface="Calibri"/>
                <a:sym typeface="Calibri"/>
              </a:defRPr>
            </a:lvl5pPr>
            <a:lvl6pPr marL="2743200" marR="0" lvl="5" indent="-228600" algn="ctr"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L="3200400" marR="0" lvl="6" indent="-228600" algn="ctr"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L="3657600" marR="0" lvl="7" indent="-228600" algn="ctr"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L="4114800" marR="0" lvl="8" indent="-228600" algn="ctr"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pPr rtl="0"/>
            <a:endParaRPr/>
          </a:p>
        </p:txBody>
      </p:sp>
      <p:sp>
        <p:nvSpPr>
          <p:cNvPr id="12" name="Google Shape;12;p6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4.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9.jpg"/><Relationship Id="rId7"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jpg"/><Relationship Id="rId7" Type="http://schemas.openxmlformats.org/officeDocument/2006/relationships/image" Target="../media/image58.png"/><Relationship Id="rId12" Type="http://schemas.openxmlformats.org/officeDocument/2006/relationships/image" Target="../media/image63.jp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hyperlink" Target="https://www.iom.int/es/la-inclusion-social-en-los-programas-de-la-oim" TargetMode="External"/><Relationship Id="rId5" Type="http://schemas.openxmlformats.org/officeDocument/2006/relationships/hyperlink" Target="mailto:hqts00@unhcr.org" TargetMode="External"/><Relationship Id="rId4" Type="http://schemas.openxmlformats.org/officeDocument/2006/relationships/hyperlink" Target="mailto:LGBTIFocalPoint@iom.in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
          <p:cNvSpPr/>
          <p:nvPr/>
        </p:nvSpPr>
        <p:spPr>
          <a:xfrm>
            <a:off x="-1" y="2182"/>
            <a:ext cx="13003213" cy="10158760"/>
          </a:xfrm>
          <a:prstGeom prst="rect">
            <a:avLst/>
          </a:prstGeom>
          <a:solidFill>
            <a:schemeClr val="accent1"/>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b="0" i="0" u="none" strike="noStrike" cap="none">
              <a:solidFill>
                <a:schemeClr val="dk1"/>
              </a:solidFill>
              <a:latin typeface="Calibri"/>
              <a:ea typeface="Calibri"/>
              <a:cs typeface="Calibri"/>
              <a:sym typeface="Calibri"/>
            </a:endParaRPr>
          </a:p>
        </p:txBody>
      </p:sp>
      <p:sp>
        <p:nvSpPr>
          <p:cNvPr id="403" name="Google Shape;403;p1"/>
          <p:cNvSpPr/>
          <p:nvPr/>
        </p:nvSpPr>
        <p:spPr>
          <a:xfrm>
            <a:off x="10509154" y="2182"/>
            <a:ext cx="2494059" cy="10158760"/>
          </a:xfrm>
          <a:prstGeom prst="rect">
            <a:avLst/>
          </a:prstGeom>
          <a:solidFill>
            <a:schemeClr val="accent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4480" b="0" i="0" u="none" strike="noStrike" cap="none">
              <a:solidFill>
                <a:schemeClr val="lt1"/>
              </a:solidFill>
              <a:latin typeface="Calibri"/>
              <a:ea typeface="Calibri"/>
              <a:cs typeface="Calibri"/>
              <a:sym typeface="Calibri"/>
            </a:endParaRPr>
          </a:p>
        </p:txBody>
      </p:sp>
      <p:sp>
        <p:nvSpPr>
          <p:cNvPr id="404" name="Google Shape;404;p1"/>
          <p:cNvSpPr txBox="1"/>
          <p:nvPr/>
        </p:nvSpPr>
        <p:spPr>
          <a:xfrm>
            <a:off x="1016901" y="827675"/>
            <a:ext cx="7932042" cy="64629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600" b="1" i="0" u="none" strike="noStrike" cap="none" dirty="0">
                <a:solidFill>
                  <a:schemeClr val="lt1"/>
                </a:solidFill>
                <a:latin typeface="Calibri"/>
                <a:ea typeface="Calibri"/>
                <a:cs typeface="Calibri"/>
                <a:sym typeface="Calibri"/>
              </a:rPr>
              <a:t>ESTA PRESENTACIÓN INCLUYE NOTAS</a:t>
            </a:r>
            <a:endParaRPr sz="1100" dirty="0"/>
          </a:p>
        </p:txBody>
      </p:sp>
      <p:sp>
        <p:nvSpPr>
          <p:cNvPr id="405" name="Google Shape;405;p1"/>
          <p:cNvSpPr txBox="1"/>
          <p:nvPr/>
        </p:nvSpPr>
        <p:spPr>
          <a:xfrm rot="5400000">
            <a:off x="7293040" y="4008265"/>
            <a:ext cx="8926290" cy="186182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1499" b="1">
                <a:solidFill>
                  <a:schemeClr val="lt1"/>
                </a:solidFill>
                <a:latin typeface="Calibri"/>
                <a:ea typeface="Calibri"/>
                <a:cs typeface="Calibri"/>
                <a:sym typeface="Calibri"/>
              </a:rPr>
              <a:t>IMPORTANTE</a:t>
            </a:r>
            <a:endParaRPr/>
          </a:p>
        </p:txBody>
      </p:sp>
      <p:sp>
        <p:nvSpPr>
          <p:cNvPr id="406" name="Google Shape;406;p1"/>
          <p:cNvSpPr txBox="1"/>
          <p:nvPr/>
        </p:nvSpPr>
        <p:spPr>
          <a:xfrm>
            <a:off x="1016902" y="1677821"/>
            <a:ext cx="8846400" cy="5213695"/>
          </a:xfrm>
          <a:prstGeom prst="rect">
            <a:avLst/>
          </a:prstGeom>
          <a:noFill/>
          <a:ln>
            <a:noFill/>
          </a:ln>
        </p:spPr>
        <p:txBody>
          <a:bodyPr spcFirstLastPara="1" wrap="square" lIns="91425" tIns="45700" rIns="91425" bIns="45700" rtlCol="0" anchor="t" anchorCtr="0">
            <a:spAutoFit/>
          </a:bodyPr>
          <a:lstStyle/>
          <a:p>
            <a:pPr>
              <a:lnSpc>
                <a:spcPct val="130000"/>
              </a:lnSpc>
            </a:pPr>
            <a:r>
              <a:rPr lang="es" sz="1600" dirty="0">
                <a:solidFill>
                  <a:schemeClr val="bg1"/>
                </a:solidFill>
                <a:latin typeface="Calibri" panose="020F0502020204030204" pitchFamily="34" charset="0"/>
              </a:rPr>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conjunto de actividades de capacitación e imprimirlas para usarlas como referencia durante la sesión. </a:t>
            </a:r>
          </a:p>
          <a:p>
            <a:pPr>
              <a:lnSpc>
                <a:spcPct val="130000"/>
              </a:lnSpc>
            </a:pPr>
            <a:r>
              <a:rPr lang="es" sz="1600" dirty="0">
                <a:solidFill>
                  <a:schemeClr val="bg1"/>
                </a:solidFill>
                <a:latin typeface="Calibri" panose="020F0502020204030204" pitchFamily="34" charset="0"/>
              </a:rPr>
              <a:t> </a:t>
            </a:r>
          </a:p>
          <a:p>
            <a:pPr>
              <a:lnSpc>
                <a:spcPct val="130000"/>
              </a:lnSpc>
            </a:pPr>
            <a:r>
              <a:rPr lang="es" sz="1600" dirty="0">
                <a:solidFill>
                  <a:schemeClr val="bg1"/>
                </a:solidFill>
                <a:latin typeface="Calibri" panose="020F0502020204030204" pitchFamily="34" charset="0"/>
              </a:rPr>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 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p>
        </p:txBody>
      </p:sp>
      <p:sp>
        <p:nvSpPr>
          <p:cNvPr id="407" name="Google Shape;407;p1"/>
          <p:cNvSpPr txBox="1"/>
          <p:nvPr/>
        </p:nvSpPr>
        <p:spPr>
          <a:xfrm>
            <a:off x="1016898" y="6858576"/>
            <a:ext cx="7932042" cy="70784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000" b="1" dirty="0">
                <a:solidFill>
                  <a:schemeClr val="lt1"/>
                </a:solidFill>
                <a:latin typeface="Calibri"/>
                <a:ea typeface="Calibri"/>
                <a:cs typeface="Calibri"/>
                <a:sym typeface="Calibri"/>
              </a:rPr>
              <a:t>CÓMO OCULTAR LAS DIAPOSITIVAS</a:t>
            </a:r>
            <a:endParaRPr sz="1200" dirty="0"/>
          </a:p>
        </p:txBody>
      </p:sp>
      <p:sp>
        <p:nvSpPr>
          <p:cNvPr id="408" name="Google Shape;408;p1"/>
          <p:cNvSpPr txBox="1"/>
          <p:nvPr/>
        </p:nvSpPr>
        <p:spPr>
          <a:xfrm>
            <a:off x="1016899" y="7520464"/>
            <a:ext cx="8846330" cy="2086685"/>
          </a:xfrm>
          <a:prstGeom prst="rect">
            <a:avLst/>
          </a:prstGeom>
          <a:noFill/>
          <a:ln>
            <a:noFill/>
          </a:ln>
        </p:spPr>
        <p:txBody>
          <a:bodyPr spcFirstLastPara="1" wrap="square" lIns="91425" tIns="45700" rIns="91425" bIns="45700" rtlCol="0" anchor="t" anchorCtr="0">
            <a:spAutoFit/>
          </a:bodyPr>
          <a:lstStyle/>
          <a:p>
            <a:pPr>
              <a:lnSpc>
                <a:spcPct val="130000"/>
              </a:lnSpc>
              <a:spcBef>
                <a:spcPct val="30000"/>
              </a:spcBef>
              <a:defRPr/>
            </a:pPr>
            <a:r>
              <a:rPr lang="es" sz="1600" dirty="0">
                <a:solidFill>
                  <a:schemeClr val="bg1"/>
                </a:solidFill>
                <a:latin typeface="Calibri" panose="020F0502020204030204" pitchFamily="34" charset="0"/>
                <a:ea typeface="MS PGothic" charset="-128"/>
                <a:cs typeface="Calibri" panose="020F0502020204030204" pitchFamily="34" charset="0"/>
              </a:rPr>
              <a:t>Si decide eliminar diapositivas de esta presentación —porque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 </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0"/>
          <p:cNvSpPr txBox="1"/>
          <p:nvPr/>
        </p:nvSpPr>
        <p:spPr>
          <a:xfrm>
            <a:off x="941456" y="4195389"/>
            <a:ext cx="11164403"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599"/>
              <a:buFont typeface="Arial"/>
              <a:buNone/>
            </a:pPr>
            <a:r>
              <a:rPr lang="es" sz="9599" cap="none">
                <a:solidFill>
                  <a:schemeClr val="lt1"/>
                </a:solidFill>
                <a:latin typeface="Calibri"/>
                <a:ea typeface="Calibri"/>
                <a:cs typeface="Calibri"/>
                <a:sym typeface="Calibri"/>
              </a:rPr>
              <a:t>TERMINOLOGÍA</a:t>
            </a:r>
            <a:endParaRPr/>
          </a:p>
        </p:txBody>
      </p:sp>
      <p:grpSp>
        <p:nvGrpSpPr>
          <p:cNvPr id="657" name="Google Shape;657;p10"/>
          <p:cNvGrpSpPr/>
          <p:nvPr/>
        </p:nvGrpSpPr>
        <p:grpSpPr>
          <a:xfrm>
            <a:off x="0" y="9407592"/>
            <a:ext cx="13003214" cy="431871"/>
            <a:chOff x="0" y="9426435"/>
            <a:chExt cx="13004801" cy="472939"/>
          </a:xfrm>
        </p:grpSpPr>
        <p:sp>
          <p:nvSpPr>
            <p:cNvPr id="658" name="Google Shape;658;p10"/>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9" name="Google Shape;659;p10"/>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0" name="Google Shape;660;p10"/>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1" name="Google Shape;661;p10"/>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2" name="Google Shape;662;p10"/>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3" name="Google Shape;663;p10"/>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4" name="Google Shape;664;p10"/>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65" name="Google Shape;665;p1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10</a:t>
            </a:fld>
            <a:endParaRPr sz="1200" b="1">
              <a:solidFill>
                <a:schemeClr val="lt1"/>
              </a:solidFill>
              <a:latin typeface="Calibri"/>
              <a:ea typeface="Calibri"/>
              <a:cs typeface="Calibri"/>
              <a:sym typeface="Calibri"/>
            </a:endParaRPr>
          </a:p>
        </p:txBody>
      </p:sp>
      <p:pic>
        <p:nvPicPr>
          <p:cNvPr id="666" name="Google Shape;666;p10"/>
          <p:cNvPicPr preferRelativeResize="0"/>
          <p:nvPr/>
        </p:nvPicPr>
        <p:blipFill rotWithShape="1">
          <a:blip r:embed="rId3">
            <a:alphaModFix/>
          </a:blip>
          <a:srcRect/>
          <a:stretch/>
        </p:blipFill>
        <p:spPr>
          <a:xfrm>
            <a:off x="9630061" y="5023372"/>
            <a:ext cx="3373153" cy="4570724"/>
          </a:xfrm>
          <a:prstGeom prst="rect">
            <a:avLst/>
          </a:prstGeom>
          <a:noFill/>
          <a:ln>
            <a:noFill/>
          </a:ln>
        </p:spPr>
      </p:pic>
      <p:grpSp>
        <p:nvGrpSpPr>
          <p:cNvPr id="667" name="Google Shape;667;p10"/>
          <p:cNvGrpSpPr/>
          <p:nvPr/>
        </p:nvGrpSpPr>
        <p:grpSpPr>
          <a:xfrm>
            <a:off x="5509581" y="8936492"/>
            <a:ext cx="2041918" cy="473126"/>
            <a:chOff x="5582387" y="8894626"/>
            <a:chExt cx="2041918" cy="473126"/>
          </a:xfrm>
        </p:grpSpPr>
        <p:pic>
          <p:nvPicPr>
            <p:cNvPr id="668" name="Google Shape;668;p10"/>
            <p:cNvPicPr preferRelativeResize="0"/>
            <p:nvPr/>
          </p:nvPicPr>
          <p:blipFill rotWithShape="1">
            <a:blip r:embed="rId4">
              <a:alphaModFix/>
              <a:biLevel thresh="25000"/>
            </a:blip>
            <a:srcRect/>
            <a:stretch/>
          </p:blipFill>
          <p:spPr>
            <a:xfrm>
              <a:off x="5582387" y="8894626"/>
              <a:ext cx="817891" cy="473126"/>
            </a:xfrm>
            <a:prstGeom prst="rect">
              <a:avLst/>
            </a:prstGeom>
            <a:noFill/>
            <a:ln>
              <a:noFill/>
            </a:ln>
          </p:spPr>
        </p:pic>
        <p:cxnSp>
          <p:nvCxnSpPr>
            <p:cNvPr id="669" name="Google Shape;669;p10"/>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670" name="Google Shape;670;p10"/>
            <p:cNvPicPr preferRelativeResize="0"/>
            <p:nvPr/>
          </p:nvPicPr>
          <p:blipFill rotWithShape="1">
            <a:blip r:embed="rId5">
              <a:alphaModFix/>
              <a:biLevel thresh="25000"/>
            </a:blip>
            <a:srcRect/>
            <a:stretch/>
          </p:blipFill>
          <p:spPr>
            <a:xfrm>
              <a:off x="6486423" y="8984764"/>
              <a:ext cx="1137882" cy="291764"/>
            </a:xfrm>
            <a:prstGeom prst="rect">
              <a:avLst/>
            </a:prstGeom>
            <a:noFill/>
            <a:ln>
              <a:noFill/>
            </a:ln>
          </p:spPr>
        </p:pic>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1"/>
          <p:cNvSpPr txBox="1"/>
          <p:nvPr/>
        </p:nvSpPr>
        <p:spPr>
          <a:xfrm>
            <a:off x="571430"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sp>
        <p:nvSpPr>
          <p:cNvPr id="677" name="Google Shape;677;p11"/>
          <p:cNvSpPr/>
          <p:nvPr/>
        </p:nvSpPr>
        <p:spPr>
          <a:xfrm>
            <a:off x="552383" y="9278400"/>
            <a:ext cx="46032" cy="46032"/>
          </a:xfrm>
          <a:prstGeom prst="ellipse">
            <a:avLst/>
          </a:prstGeom>
          <a:solidFill>
            <a:schemeClr val="lt1"/>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4200">
              <a:solidFill>
                <a:srgbClr val="000000"/>
              </a:solidFill>
              <a:latin typeface="Calibri"/>
              <a:ea typeface="Calibri"/>
              <a:cs typeface="Calibri"/>
              <a:sym typeface="Calibri"/>
            </a:endParaRPr>
          </a:p>
        </p:txBody>
      </p:sp>
      <p:sp>
        <p:nvSpPr>
          <p:cNvPr id="678" name="Google Shape;678;p11"/>
          <p:cNvSpPr txBox="1"/>
          <p:nvPr/>
        </p:nvSpPr>
        <p:spPr>
          <a:xfrm>
            <a:off x="333334"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cxnSp>
        <p:nvCxnSpPr>
          <p:cNvPr id="679" name="Google Shape;679;p11"/>
          <p:cNvCxnSpPr/>
          <p:nvPr/>
        </p:nvCxnSpPr>
        <p:spPr>
          <a:xfrm>
            <a:off x="4398913" y="3796188"/>
            <a:ext cx="0" cy="4833661"/>
          </a:xfrm>
          <a:prstGeom prst="straightConnector1">
            <a:avLst/>
          </a:prstGeom>
          <a:noFill/>
          <a:ln w="57150" cap="flat" cmpd="sng">
            <a:solidFill>
              <a:srgbClr val="D8D8D8"/>
            </a:solidFill>
            <a:prstDash val="solid"/>
            <a:round/>
            <a:headEnd type="none" w="sm" len="sm"/>
            <a:tailEnd type="none" w="sm" len="sm"/>
          </a:ln>
        </p:spPr>
      </p:cxnSp>
      <p:cxnSp>
        <p:nvCxnSpPr>
          <p:cNvPr id="680" name="Google Shape;680;p11"/>
          <p:cNvCxnSpPr/>
          <p:nvPr/>
        </p:nvCxnSpPr>
        <p:spPr>
          <a:xfrm>
            <a:off x="8738101" y="3761580"/>
            <a:ext cx="0" cy="4868268"/>
          </a:xfrm>
          <a:prstGeom prst="straightConnector1">
            <a:avLst/>
          </a:prstGeom>
          <a:noFill/>
          <a:ln w="57150" cap="flat" cmpd="sng">
            <a:solidFill>
              <a:srgbClr val="D8D8D8"/>
            </a:solidFill>
            <a:prstDash val="solid"/>
            <a:round/>
            <a:headEnd type="none" w="sm" len="sm"/>
            <a:tailEnd type="none" w="sm" len="sm"/>
          </a:ln>
        </p:spPr>
      </p:cxnSp>
      <p:cxnSp>
        <p:nvCxnSpPr>
          <p:cNvPr id="681" name="Google Shape;681;p11"/>
          <p:cNvCxnSpPr/>
          <p:nvPr/>
        </p:nvCxnSpPr>
        <p:spPr>
          <a:xfrm rot="10800000" flipH="1">
            <a:off x="-1" y="3796271"/>
            <a:ext cx="13003213" cy="1273"/>
          </a:xfrm>
          <a:prstGeom prst="straightConnector1">
            <a:avLst/>
          </a:prstGeom>
          <a:noFill/>
          <a:ln w="76200" cap="flat" cmpd="sng">
            <a:solidFill>
              <a:srgbClr val="A5A5A5"/>
            </a:solidFill>
            <a:prstDash val="solid"/>
            <a:round/>
            <a:headEnd type="none" w="sm" len="sm"/>
            <a:tailEnd type="none" w="sm" len="sm"/>
          </a:ln>
        </p:spPr>
      </p:cxnSp>
      <p:sp>
        <p:nvSpPr>
          <p:cNvPr id="682" name="Google Shape;682;p11"/>
          <p:cNvSpPr txBox="1"/>
          <p:nvPr/>
        </p:nvSpPr>
        <p:spPr>
          <a:xfrm>
            <a:off x="269965" y="5576802"/>
            <a:ext cx="3949260" cy="1905769"/>
          </a:xfrm>
          <a:prstGeom prst="rect">
            <a:avLst/>
          </a:prstGeom>
          <a:noFill/>
          <a:ln>
            <a:noFill/>
          </a:ln>
        </p:spPr>
        <p:txBody>
          <a:bodyPr spcFirstLastPara="1" wrap="square" lIns="91425" tIns="45700" rIns="91425" bIns="45700" rtlCol="0" anchor="t" anchorCtr="0">
            <a:noAutofit/>
          </a:bodyPr>
          <a:lstStyle/>
          <a:p>
            <a:pPr marL="0" marR="0" lvl="1" indent="0" algn="ctr" rtl="0">
              <a:lnSpc>
                <a:spcPct val="120000"/>
              </a:lnSpc>
              <a:spcBef>
                <a:spcPts val="0"/>
              </a:spcBef>
              <a:spcAft>
                <a:spcPts val="0"/>
              </a:spcAft>
              <a:buClr>
                <a:srgbClr val="E40277"/>
              </a:buClr>
              <a:buSzPts val="2200"/>
              <a:buFont typeface="Arial"/>
              <a:buNone/>
            </a:pPr>
            <a:r>
              <a:rPr lang="es" sz="2200" b="0" i="0" u="none" strike="noStrike" cap="none" dirty="0">
                <a:solidFill>
                  <a:srgbClr val="5B5B5B"/>
                </a:solidFill>
                <a:latin typeface="Calibri"/>
                <a:ea typeface="Calibri"/>
                <a:cs typeface="Calibri"/>
                <a:sym typeface="Calibri"/>
              </a:rPr>
              <a:t>Definir los</a:t>
            </a:r>
            <a:r>
              <a:rPr lang="es" sz="2200" b="1" i="0" u="none" strike="noStrike" cap="none" dirty="0">
                <a:solidFill>
                  <a:srgbClr val="404040"/>
                </a:solidFill>
                <a:latin typeface="Calibri"/>
                <a:ea typeface="Calibri"/>
                <a:cs typeface="Calibri"/>
                <a:sym typeface="Calibri"/>
              </a:rPr>
              <a:t> </a:t>
            </a:r>
            <a:r>
              <a:rPr lang="es" sz="2200" b="1" i="0" u="none" strike="noStrike" cap="none" dirty="0">
                <a:solidFill>
                  <a:schemeClr val="accent1"/>
                </a:solidFill>
                <a:latin typeface="Calibri"/>
                <a:ea typeface="Calibri"/>
                <a:cs typeface="Calibri"/>
                <a:sym typeface="Calibri"/>
              </a:rPr>
              <a:t>términos habituales </a:t>
            </a:r>
            <a:br>
              <a:rPr lang="en-US" sz="2200" b="1" i="0" u="none" strike="noStrike" cap="none" dirty="0">
                <a:solidFill>
                  <a:schemeClr val="accent1"/>
                </a:solidFill>
                <a:latin typeface="Calibri"/>
                <a:ea typeface="Calibri"/>
                <a:cs typeface="Calibri"/>
                <a:sym typeface="Calibri"/>
              </a:rPr>
            </a:br>
            <a:r>
              <a:rPr lang="es" sz="2200" b="0" i="0" u="none" strike="noStrike" cap="none" dirty="0">
                <a:solidFill>
                  <a:srgbClr val="5B5B5B"/>
                </a:solidFill>
                <a:latin typeface="Calibri"/>
                <a:ea typeface="Calibri"/>
                <a:cs typeface="Calibri"/>
                <a:sym typeface="Calibri"/>
              </a:rPr>
              <a:t>utilizados para hablar de orientación sexual, identidad de género, expresión de género y </a:t>
            </a:r>
            <a:br>
              <a:rPr lang="en-US" sz="2200" b="0" i="0" u="none" strike="noStrike" cap="none" dirty="0">
                <a:solidFill>
                  <a:srgbClr val="5B5B5B"/>
                </a:solidFill>
                <a:latin typeface="Calibri"/>
                <a:ea typeface="Calibri"/>
                <a:cs typeface="Calibri"/>
                <a:sym typeface="Calibri"/>
              </a:rPr>
            </a:br>
            <a:r>
              <a:rPr lang="es" sz="2200" b="0" i="0" u="none" strike="noStrike" cap="none" dirty="0">
                <a:solidFill>
                  <a:srgbClr val="5B5B5B"/>
                </a:solidFill>
                <a:latin typeface="Calibri"/>
                <a:ea typeface="Calibri"/>
                <a:cs typeface="Calibri"/>
                <a:sym typeface="Calibri"/>
              </a:rPr>
              <a:t>características sexuales. </a:t>
            </a:r>
            <a:endParaRPr dirty="0"/>
          </a:p>
          <a:p>
            <a:pPr marL="0" marR="0" lvl="0" indent="0" algn="ctr" rtl="0">
              <a:lnSpc>
                <a:spcPct val="120000"/>
              </a:lnSpc>
              <a:spcBef>
                <a:spcPts val="2400"/>
              </a:spcBef>
              <a:spcAft>
                <a:spcPts val="0"/>
              </a:spcAft>
              <a:buClr>
                <a:srgbClr val="E40277"/>
              </a:buClr>
              <a:buSzPts val="2200"/>
              <a:buFont typeface="Arial"/>
              <a:buNone/>
            </a:pPr>
            <a:endParaRPr sz="2200" b="0" dirty="0">
              <a:solidFill>
                <a:srgbClr val="595959"/>
              </a:solidFill>
              <a:latin typeface="Calibri"/>
              <a:ea typeface="Calibri"/>
              <a:cs typeface="Calibri"/>
              <a:sym typeface="Calibri"/>
            </a:endParaRPr>
          </a:p>
        </p:txBody>
      </p:sp>
      <p:sp>
        <p:nvSpPr>
          <p:cNvPr id="683" name="Google Shape;683;p11"/>
          <p:cNvSpPr txBox="1"/>
          <p:nvPr/>
        </p:nvSpPr>
        <p:spPr>
          <a:xfrm>
            <a:off x="8943199" y="5611820"/>
            <a:ext cx="3724562" cy="2667970"/>
          </a:xfrm>
          <a:prstGeom prst="rect">
            <a:avLst/>
          </a:prstGeom>
          <a:noFill/>
          <a:ln>
            <a:noFill/>
          </a:ln>
        </p:spPr>
        <p:txBody>
          <a:bodyPr spcFirstLastPara="1" wrap="square" lIns="91425" tIns="45700" rIns="91425" bIns="45700" rtlCol="0" anchor="t" anchorCtr="0">
            <a:normAutofit/>
          </a:bodyPr>
          <a:lstStyle/>
          <a:p>
            <a:pPr marL="15873" marR="0" lvl="1" indent="-15873" algn="ctr" rtl="0">
              <a:lnSpc>
                <a:spcPct val="120000"/>
              </a:lnSpc>
              <a:spcBef>
                <a:spcPts val="0"/>
              </a:spcBef>
              <a:spcAft>
                <a:spcPts val="0"/>
              </a:spcAft>
              <a:buNone/>
            </a:pPr>
            <a:r>
              <a:rPr lang="es" sz="2200" b="0" i="0" u="none" strike="noStrike" cap="none">
                <a:solidFill>
                  <a:srgbClr val="5B5B5B"/>
                </a:solidFill>
                <a:latin typeface="Calibri"/>
                <a:ea typeface="Calibri"/>
                <a:cs typeface="Calibri"/>
                <a:sym typeface="Calibri"/>
              </a:rPr>
              <a:t>Destacar las </a:t>
            </a:r>
            <a:r>
              <a:rPr lang="es" sz="2200" b="1" i="0" u="none" strike="noStrike" cap="none">
                <a:solidFill>
                  <a:schemeClr val="accent3"/>
                </a:solidFill>
                <a:latin typeface="Calibri"/>
                <a:ea typeface="Calibri"/>
                <a:cs typeface="Calibri"/>
                <a:sym typeface="Calibri"/>
              </a:rPr>
              <a:t>palabras que debemos evitar</a:t>
            </a:r>
            <a:r>
              <a:rPr lang="es" sz="2200" b="0" i="0" u="none" strike="noStrike" cap="none">
                <a:solidFill>
                  <a:srgbClr val="5B5B5B"/>
                </a:solidFill>
                <a:latin typeface="Calibri"/>
                <a:ea typeface="Calibri"/>
                <a:cs typeface="Calibri"/>
                <a:sym typeface="Calibri"/>
              </a:rPr>
              <a:t> al hablar con las personas con SOGIESC diversa o al referirnos a ellas.</a:t>
            </a:r>
            <a:endParaRPr/>
          </a:p>
          <a:p>
            <a:pPr marL="342900" marR="0" lvl="0" indent="-342900" algn="ctr" rtl="0">
              <a:lnSpc>
                <a:spcPct val="120000"/>
              </a:lnSpc>
              <a:spcBef>
                <a:spcPts val="1800"/>
              </a:spcBef>
              <a:spcAft>
                <a:spcPts val="0"/>
              </a:spcAft>
              <a:buNone/>
            </a:pPr>
            <a:endParaRPr sz="2200">
              <a:solidFill>
                <a:srgbClr val="5B5B5B"/>
              </a:solidFill>
              <a:latin typeface="Calibri"/>
              <a:ea typeface="Calibri"/>
              <a:cs typeface="Calibri"/>
              <a:sym typeface="Calibri"/>
            </a:endParaRPr>
          </a:p>
        </p:txBody>
      </p:sp>
      <p:sp>
        <p:nvSpPr>
          <p:cNvPr id="684" name="Google Shape;684;p11"/>
          <p:cNvSpPr txBox="1"/>
          <p:nvPr/>
        </p:nvSpPr>
        <p:spPr>
          <a:xfrm>
            <a:off x="4527823" y="5595247"/>
            <a:ext cx="3989568" cy="1699224"/>
          </a:xfrm>
          <a:prstGeom prst="rect">
            <a:avLst/>
          </a:prstGeom>
          <a:noFill/>
          <a:ln>
            <a:noFill/>
          </a:ln>
        </p:spPr>
        <p:txBody>
          <a:bodyPr spcFirstLastPara="1" wrap="square" lIns="91425" tIns="45700" rIns="91425" bIns="45700" rtlCol="0" anchor="t" anchorCtr="0">
            <a:noAutofit/>
          </a:bodyPr>
          <a:lstStyle/>
          <a:p>
            <a:pPr marL="15873" marR="0" lvl="1" indent="-15873" algn="ctr" rtl="0">
              <a:lnSpc>
                <a:spcPct val="120000"/>
              </a:lnSpc>
              <a:spcBef>
                <a:spcPts val="0"/>
              </a:spcBef>
              <a:spcAft>
                <a:spcPts val="0"/>
              </a:spcAft>
              <a:buNone/>
            </a:pPr>
            <a:r>
              <a:rPr lang="es" sz="2200" b="0" i="0" u="none" strike="noStrike" cap="none" dirty="0">
                <a:solidFill>
                  <a:srgbClr val="5B5B5B"/>
                </a:solidFill>
                <a:latin typeface="Calibri"/>
                <a:ea typeface="Calibri"/>
                <a:cs typeface="Calibri"/>
                <a:sym typeface="Calibri"/>
              </a:rPr>
              <a:t>Explicar los </a:t>
            </a:r>
            <a:r>
              <a:rPr lang="es" sz="2200" b="1" i="0" u="none" strike="noStrike" cap="none" dirty="0">
                <a:solidFill>
                  <a:schemeClr val="accent2"/>
                </a:solidFill>
                <a:latin typeface="Calibri"/>
                <a:ea typeface="Calibri"/>
                <a:cs typeface="Calibri"/>
                <a:sym typeface="Calibri"/>
              </a:rPr>
              <a:t>conceptos básicos</a:t>
            </a:r>
            <a:r>
              <a:rPr lang="es" sz="2200" b="1" i="0" u="none" strike="noStrike" cap="none" dirty="0">
                <a:solidFill>
                  <a:srgbClr val="BC1D5A"/>
                </a:solidFill>
                <a:latin typeface="Calibri"/>
                <a:ea typeface="Calibri"/>
                <a:cs typeface="Calibri"/>
                <a:sym typeface="Calibri"/>
              </a:rPr>
              <a:t> </a:t>
            </a:r>
            <a:r>
              <a:rPr lang="es" sz="2200" b="0" i="0" u="none" strike="noStrike" cap="none" dirty="0">
                <a:solidFill>
                  <a:srgbClr val="5B5B5B"/>
                </a:solidFill>
                <a:latin typeface="Calibri"/>
                <a:ea typeface="Calibri"/>
                <a:cs typeface="Calibri"/>
                <a:sym typeface="Calibri"/>
              </a:rPr>
              <a:t> de la orientación sexual, la identidad de género, la expresión de género y las características sexuales.</a:t>
            </a:r>
            <a:endParaRPr dirty="0"/>
          </a:p>
          <a:p>
            <a:pPr marL="342900" marR="0" lvl="0" indent="-342900" algn="ctr" rtl="0">
              <a:lnSpc>
                <a:spcPct val="120000"/>
              </a:lnSpc>
              <a:spcBef>
                <a:spcPts val="1800"/>
              </a:spcBef>
              <a:spcAft>
                <a:spcPts val="0"/>
              </a:spcAft>
              <a:buNone/>
            </a:pPr>
            <a:endParaRPr sz="2200" dirty="0">
              <a:solidFill>
                <a:srgbClr val="5B5B5B"/>
              </a:solidFill>
              <a:latin typeface="Calibri"/>
              <a:ea typeface="Calibri"/>
              <a:cs typeface="Calibri"/>
              <a:sym typeface="Calibri"/>
            </a:endParaRPr>
          </a:p>
        </p:txBody>
      </p:sp>
      <p:cxnSp>
        <p:nvCxnSpPr>
          <p:cNvPr id="685" name="Google Shape;685;p11"/>
          <p:cNvCxnSpPr/>
          <p:nvPr/>
        </p:nvCxnSpPr>
        <p:spPr>
          <a:xfrm rot="10800000" flipH="1">
            <a:off x="-1" y="8629848"/>
            <a:ext cx="13003213" cy="1273"/>
          </a:xfrm>
          <a:prstGeom prst="straightConnector1">
            <a:avLst/>
          </a:prstGeom>
          <a:noFill/>
          <a:ln w="76200" cap="flat" cmpd="sng">
            <a:solidFill>
              <a:srgbClr val="A5A5A5"/>
            </a:solidFill>
            <a:prstDash val="solid"/>
            <a:round/>
            <a:headEnd type="none" w="sm" len="sm"/>
            <a:tailEnd type="none" w="sm" len="sm"/>
          </a:ln>
        </p:spPr>
      </p:cxnSp>
      <p:grpSp>
        <p:nvGrpSpPr>
          <p:cNvPr id="686" name="Google Shape;686;p11"/>
          <p:cNvGrpSpPr/>
          <p:nvPr/>
        </p:nvGrpSpPr>
        <p:grpSpPr>
          <a:xfrm>
            <a:off x="1664911" y="3009742"/>
            <a:ext cx="1540128" cy="1550466"/>
            <a:chOff x="0" y="0"/>
            <a:chExt cx="1455740" cy="1465510"/>
          </a:xfrm>
        </p:grpSpPr>
        <p:sp>
          <p:nvSpPr>
            <p:cNvPr id="687" name="Google Shape;687;p11"/>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01</a:t>
              </a:r>
              <a:endParaRPr sz="5399">
                <a:solidFill>
                  <a:schemeClr val="lt1"/>
                </a:solidFill>
                <a:latin typeface="Calibri"/>
                <a:ea typeface="Calibri"/>
                <a:cs typeface="Calibri"/>
                <a:sym typeface="Calibri"/>
              </a:endParaRPr>
            </a:p>
          </p:txBody>
        </p:sp>
        <p:sp>
          <p:nvSpPr>
            <p:cNvPr id="688" name="Google Shape;688;p11"/>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689" name="Google Shape;689;p11"/>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690" name="Google Shape;690;p11"/>
          <p:cNvSpPr txBox="1"/>
          <p:nvPr/>
        </p:nvSpPr>
        <p:spPr>
          <a:xfrm>
            <a:off x="4176608" y="1009120"/>
            <a:ext cx="4756010" cy="820493"/>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6599" b="1" i="0" cap="none">
                <a:solidFill>
                  <a:schemeClr val="lt1"/>
                </a:solidFill>
                <a:latin typeface="Calibri"/>
                <a:ea typeface="Calibri"/>
                <a:cs typeface="Calibri"/>
                <a:sym typeface="Calibri"/>
              </a:rPr>
              <a:t>OBJETIVOS</a:t>
            </a:r>
            <a:endParaRPr/>
          </a:p>
        </p:txBody>
      </p:sp>
      <p:grpSp>
        <p:nvGrpSpPr>
          <p:cNvPr id="691" name="Google Shape;691;p11"/>
          <p:cNvGrpSpPr/>
          <p:nvPr/>
        </p:nvGrpSpPr>
        <p:grpSpPr>
          <a:xfrm>
            <a:off x="5806157" y="2944044"/>
            <a:ext cx="1540128" cy="1550466"/>
            <a:chOff x="0" y="0"/>
            <a:chExt cx="1455740" cy="1465510"/>
          </a:xfrm>
        </p:grpSpPr>
        <p:sp>
          <p:nvSpPr>
            <p:cNvPr id="692" name="Google Shape;692;p11"/>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02</a:t>
              </a:r>
              <a:endParaRPr sz="5399">
                <a:solidFill>
                  <a:schemeClr val="lt1"/>
                </a:solidFill>
                <a:latin typeface="Calibri"/>
                <a:ea typeface="Calibri"/>
                <a:cs typeface="Calibri"/>
                <a:sym typeface="Calibri"/>
              </a:endParaRPr>
            </a:p>
          </p:txBody>
        </p:sp>
        <p:sp>
          <p:nvSpPr>
            <p:cNvPr id="693" name="Google Shape;693;p11"/>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694" name="Google Shape;694;p11"/>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grpSp>
        <p:nvGrpSpPr>
          <p:cNvPr id="695" name="Google Shape;695;p11"/>
          <p:cNvGrpSpPr/>
          <p:nvPr/>
        </p:nvGrpSpPr>
        <p:grpSpPr>
          <a:xfrm>
            <a:off x="10116413" y="2951730"/>
            <a:ext cx="1540128" cy="1550466"/>
            <a:chOff x="0" y="0"/>
            <a:chExt cx="1455740" cy="1465510"/>
          </a:xfrm>
        </p:grpSpPr>
        <p:sp>
          <p:nvSpPr>
            <p:cNvPr id="696" name="Google Shape;696;p11"/>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03</a:t>
              </a:r>
              <a:endParaRPr sz="5399">
                <a:solidFill>
                  <a:schemeClr val="lt1"/>
                </a:solidFill>
                <a:latin typeface="Calibri"/>
                <a:ea typeface="Calibri"/>
                <a:cs typeface="Calibri"/>
                <a:sym typeface="Calibri"/>
              </a:endParaRPr>
            </a:p>
          </p:txBody>
        </p:sp>
        <p:sp>
          <p:nvSpPr>
            <p:cNvPr id="697" name="Google Shape;697;p11"/>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698" name="Google Shape;698;p11"/>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699" name="Google Shape;699;p11"/>
          <p:cNvSpPr/>
          <p:nvPr/>
        </p:nvSpPr>
        <p:spPr>
          <a:xfrm>
            <a:off x="268254" y="4724913"/>
            <a:ext cx="3950971" cy="73785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2800" b="1" dirty="0">
                <a:solidFill>
                  <a:schemeClr val="lt1"/>
                </a:solidFill>
                <a:latin typeface="Calibri"/>
                <a:ea typeface="Calibri"/>
                <a:cs typeface="Calibri"/>
                <a:sym typeface="Calibri"/>
              </a:rPr>
              <a:t>TÉRMINOS HABITUALES</a:t>
            </a:r>
            <a:endParaRPr sz="2400" b="1" dirty="0">
              <a:solidFill>
                <a:schemeClr val="lt1"/>
              </a:solidFill>
              <a:latin typeface="Calibri"/>
              <a:ea typeface="Calibri"/>
              <a:cs typeface="Calibri"/>
              <a:sym typeface="Calibri"/>
            </a:endParaRPr>
          </a:p>
        </p:txBody>
      </p:sp>
      <p:sp>
        <p:nvSpPr>
          <p:cNvPr id="700" name="Google Shape;700;p11"/>
          <p:cNvSpPr/>
          <p:nvPr/>
        </p:nvSpPr>
        <p:spPr>
          <a:xfrm>
            <a:off x="4560321" y="4724913"/>
            <a:ext cx="3950971" cy="73785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2800" b="1" dirty="0">
                <a:solidFill>
                  <a:schemeClr val="lt1"/>
                </a:solidFill>
                <a:latin typeface="Calibri"/>
                <a:ea typeface="Calibri"/>
                <a:cs typeface="Calibri"/>
                <a:sym typeface="Calibri"/>
              </a:rPr>
              <a:t>CONCEPTOS BÁSICOS</a:t>
            </a:r>
            <a:endParaRPr sz="2400" b="1" dirty="0">
              <a:solidFill>
                <a:schemeClr val="lt1"/>
              </a:solidFill>
              <a:latin typeface="Calibri"/>
              <a:ea typeface="Calibri"/>
              <a:cs typeface="Calibri"/>
              <a:sym typeface="Calibri"/>
            </a:endParaRPr>
          </a:p>
        </p:txBody>
      </p:sp>
      <p:sp>
        <p:nvSpPr>
          <p:cNvPr id="701" name="Google Shape;701;p11"/>
          <p:cNvSpPr/>
          <p:nvPr/>
        </p:nvSpPr>
        <p:spPr>
          <a:xfrm>
            <a:off x="8928597" y="4724912"/>
            <a:ext cx="3950971" cy="850613"/>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2800" b="1" dirty="0">
                <a:solidFill>
                  <a:schemeClr val="lt1"/>
                </a:solidFill>
                <a:latin typeface="Calibri"/>
                <a:ea typeface="Calibri"/>
                <a:cs typeface="Calibri"/>
                <a:sym typeface="Calibri"/>
              </a:rPr>
              <a:t>EXPRESIONES QUE </a:t>
            </a:r>
            <a:br>
              <a:rPr lang="es" sz="2800" b="1" dirty="0">
                <a:solidFill>
                  <a:schemeClr val="lt1"/>
                </a:solidFill>
                <a:latin typeface="Calibri"/>
                <a:ea typeface="Calibri"/>
                <a:cs typeface="Calibri"/>
                <a:sym typeface="Calibri"/>
              </a:rPr>
            </a:br>
            <a:r>
              <a:rPr lang="es" sz="2800" b="1" dirty="0">
                <a:solidFill>
                  <a:schemeClr val="lt1"/>
                </a:solidFill>
                <a:latin typeface="Calibri"/>
                <a:ea typeface="Calibri"/>
                <a:cs typeface="Calibri"/>
                <a:sym typeface="Calibri"/>
              </a:rPr>
              <a:t>SE DEBEN EVITAR</a:t>
            </a:r>
            <a:endParaRPr sz="2400" b="1" dirty="0">
              <a:solidFill>
                <a:schemeClr val="lt1"/>
              </a:solidFill>
              <a:latin typeface="Calibri"/>
              <a:ea typeface="Calibri"/>
              <a:cs typeface="Calibri"/>
              <a:sym typeface="Calibri"/>
            </a:endParaRPr>
          </a:p>
        </p:txBody>
      </p:sp>
      <p:sp>
        <p:nvSpPr>
          <p:cNvPr id="702" name="Google Shape;702;p11"/>
          <p:cNvSpPr txBox="1"/>
          <p:nvPr/>
        </p:nvSpPr>
        <p:spPr>
          <a:xfrm>
            <a:off x="5172893" y="4512"/>
            <a:ext cx="2760793" cy="820493"/>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2600" b="0" i="0" cap="none">
                <a:solidFill>
                  <a:schemeClr val="lt1"/>
                </a:solidFill>
                <a:latin typeface="Calibri"/>
                <a:ea typeface="Calibri"/>
                <a:cs typeface="Calibri"/>
                <a:sym typeface="Calibri"/>
              </a:rPr>
              <a:t>TERMINOLOGÍA</a:t>
            </a:r>
            <a:endParaRPr sz="2600" b="1" i="0" cap="none">
              <a:solidFill>
                <a:schemeClr val="lt1"/>
              </a:solidFill>
              <a:latin typeface="Calibri"/>
              <a:ea typeface="Calibri"/>
              <a:cs typeface="Calibri"/>
              <a:sym typeface="Calibri"/>
            </a:endParaRPr>
          </a:p>
        </p:txBody>
      </p:sp>
      <p:sp>
        <p:nvSpPr>
          <p:cNvPr id="703" name="Google Shape;703;p1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11</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02"/>
                                        </p:tgtEl>
                                        <p:attrNameLst>
                                          <p:attrName>style.visibility</p:attrName>
                                        </p:attrNameLst>
                                      </p:cBhvr>
                                      <p:to>
                                        <p:strVal val="visible"/>
                                      </p:to>
                                    </p:set>
                                    <p:animEffect transition="in" filter="fade">
                                      <p:cBhvr>
                                        <p:cTn id="11" dur="500"/>
                                        <p:tgtEl>
                                          <p:spTgt spid="7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1"/>
                                        </p:tgtEl>
                                        <p:attrNameLst>
                                          <p:attrName>style.visibility</p:attrName>
                                        </p:attrNameLst>
                                      </p:cBhvr>
                                      <p:to>
                                        <p:strVal val="visible"/>
                                      </p:to>
                                    </p:set>
                                    <p:animEffect transition="in" filter="fade">
                                      <p:cBhvr>
                                        <p:cTn id="15" dur="500"/>
                                        <p:tgtEl>
                                          <p:spTgt spid="68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86"/>
                                        </p:tgtEl>
                                        <p:attrNameLst>
                                          <p:attrName>style.visibility</p:attrName>
                                        </p:attrNameLst>
                                      </p:cBhvr>
                                      <p:to>
                                        <p:strVal val="visible"/>
                                      </p:to>
                                    </p:set>
                                    <p:animEffect transition="in" filter="fade">
                                      <p:cBhvr>
                                        <p:cTn id="19" dur="500"/>
                                        <p:tgtEl>
                                          <p:spTgt spid="6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99"/>
                                        </p:tgtEl>
                                        <p:attrNameLst>
                                          <p:attrName>style.visibility</p:attrName>
                                        </p:attrNameLst>
                                      </p:cBhvr>
                                      <p:to>
                                        <p:strVal val="visible"/>
                                      </p:to>
                                    </p:set>
                                    <p:animEffect transition="in" filter="fade">
                                      <p:cBhvr>
                                        <p:cTn id="23" dur="500"/>
                                        <p:tgtEl>
                                          <p:spTgt spid="69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82">
                                            <p:txEl>
                                              <p:pRg st="0" end="0"/>
                                            </p:txEl>
                                          </p:spTgt>
                                        </p:tgtEl>
                                        <p:attrNameLst>
                                          <p:attrName>style.visibility</p:attrName>
                                        </p:attrNameLst>
                                      </p:cBhvr>
                                      <p:to>
                                        <p:strVal val="visible"/>
                                      </p:to>
                                    </p:set>
                                    <p:animEffect transition="in" filter="fade">
                                      <p:cBhvr>
                                        <p:cTn id="27" dur="500"/>
                                        <p:tgtEl>
                                          <p:spTgt spid="682">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79"/>
                                        </p:tgtEl>
                                        <p:attrNameLst>
                                          <p:attrName>style.visibility</p:attrName>
                                        </p:attrNameLst>
                                      </p:cBhvr>
                                      <p:to>
                                        <p:strVal val="visible"/>
                                      </p:to>
                                    </p:set>
                                    <p:animEffect transition="in" filter="fade">
                                      <p:cBhvr>
                                        <p:cTn id="31" dur="500"/>
                                        <p:tgtEl>
                                          <p:spTgt spid="67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91"/>
                                        </p:tgtEl>
                                        <p:attrNameLst>
                                          <p:attrName>style.visibility</p:attrName>
                                        </p:attrNameLst>
                                      </p:cBhvr>
                                      <p:to>
                                        <p:strVal val="visible"/>
                                      </p:to>
                                    </p:set>
                                    <p:animEffect transition="in" filter="fade">
                                      <p:cBhvr>
                                        <p:cTn id="36" dur="500"/>
                                        <p:tgtEl>
                                          <p:spTgt spid="691"/>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700"/>
                                        </p:tgtEl>
                                        <p:attrNameLst>
                                          <p:attrName>style.visibility</p:attrName>
                                        </p:attrNameLst>
                                      </p:cBhvr>
                                      <p:to>
                                        <p:strVal val="visible"/>
                                      </p:to>
                                    </p:set>
                                    <p:animEffect transition="in" filter="fade">
                                      <p:cBhvr>
                                        <p:cTn id="40" dur="500"/>
                                        <p:tgtEl>
                                          <p:spTgt spid="700"/>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84">
                                            <p:txEl>
                                              <p:pRg st="0" end="0"/>
                                            </p:txEl>
                                          </p:spTgt>
                                        </p:tgtEl>
                                        <p:attrNameLst>
                                          <p:attrName>style.visibility</p:attrName>
                                        </p:attrNameLst>
                                      </p:cBhvr>
                                      <p:to>
                                        <p:strVal val="visible"/>
                                      </p:to>
                                    </p:set>
                                    <p:animEffect transition="in" filter="fade">
                                      <p:cBhvr>
                                        <p:cTn id="44" dur="500"/>
                                        <p:tgtEl>
                                          <p:spTgt spid="684">
                                            <p:txEl>
                                              <p:pRg st="0" end="0"/>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684">
                                            <p:txEl>
                                              <p:pRg st="1" end="1"/>
                                            </p:txEl>
                                          </p:spTgt>
                                        </p:tgtEl>
                                        <p:attrNameLst>
                                          <p:attrName>style.visibility</p:attrName>
                                        </p:attrNameLst>
                                      </p:cBhvr>
                                      <p:to>
                                        <p:strVal val="visible"/>
                                      </p:to>
                                    </p:set>
                                    <p:animEffect transition="in" filter="fade">
                                      <p:cBhvr>
                                        <p:cTn id="48" dur="500"/>
                                        <p:tgtEl>
                                          <p:spTgt spid="684">
                                            <p:txEl>
                                              <p:pRg st="1" end="1"/>
                                            </p:txEl>
                                          </p:spTgt>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680"/>
                                        </p:tgtEl>
                                        <p:attrNameLst>
                                          <p:attrName>style.visibility</p:attrName>
                                        </p:attrNameLst>
                                      </p:cBhvr>
                                      <p:to>
                                        <p:strVal val="visible"/>
                                      </p:to>
                                    </p:set>
                                    <p:animEffect transition="in" filter="fade">
                                      <p:cBhvr>
                                        <p:cTn id="52" dur="500"/>
                                        <p:tgtEl>
                                          <p:spTgt spid="68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95"/>
                                        </p:tgtEl>
                                        <p:attrNameLst>
                                          <p:attrName>style.visibility</p:attrName>
                                        </p:attrNameLst>
                                      </p:cBhvr>
                                      <p:to>
                                        <p:strVal val="visible"/>
                                      </p:to>
                                    </p:set>
                                    <p:animEffect transition="in" filter="fade">
                                      <p:cBhvr>
                                        <p:cTn id="57" dur="500"/>
                                        <p:tgtEl>
                                          <p:spTgt spid="695"/>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01"/>
                                        </p:tgtEl>
                                        <p:attrNameLst>
                                          <p:attrName>style.visibility</p:attrName>
                                        </p:attrNameLst>
                                      </p:cBhvr>
                                      <p:to>
                                        <p:strVal val="visible"/>
                                      </p:to>
                                    </p:set>
                                    <p:animEffect transition="in" filter="fade">
                                      <p:cBhvr>
                                        <p:cTn id="61" dur="500"/>
                                        <p:tgtEl>
                                          <p:spTgt spid="701"/>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683">
                                            <p:txEl>
                                              <p:pRg st="0" end="0"/>
                                            </p:txEl>
                                          </p:spTgt>
                                        </p:tgtEl>
                                        <p:attrNameLst>
                                          <p:attrName>style.visibility</p:attrName>
                                        </p:attrNameLst>
                                      </p:cBhvr>
                                      <p:to>
                                        <p:strVal val="visible"/>
                                      </p:to>
                                    </p:set>
                                    <p:animEffect transition="in" filter="fade">
                                      <p:cBhvr>
                                        <p:cTn id="65" dur="500"/>
                                        <p:tgtEl>
                                          <p:spTgt spid="683">
                                            <p:txEl>
                                              <p:pRg st="0" end="0"/>
                                            </p:txEl>
                                          </p:spTgt>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683">
                                            <p:txEl>
                                              <p:pRg st="1" end="1"/>
                                            </p:txEl>
                                          </p:spTgt>
                                        </p:tgtEl>
                                        <p:attrNameLst>
                                          <p:attrName>style.visibility</p:attrName>
                                        </p:attrNameLst>
                                      </p:cBhvr>
                                      <p:to>
                                        <p:strVal val="visible"/>
                                      </p:to>
                                    </p:set>
                                    <p:animEffect transition="in" filter="fade">
                                      <p:cBhvr>
                                        <p:cTn id="69" dur="500"/>
                                        <p:tgtEl>
                                          <p:spTgt spid="683">
                                            <p:txEl>
                                              <p:pRg st="1" end="1"/>
                                            </p:txEl>
                                          </p:spTgt>
                                        </p:tgtEl>
                                      </p:cBhvr>
                                    </p:animEffect>
                                  </p:childTnLst>
                                </p:cTn>
                              </p:par>
                            </p:childTnLst>
                          </p:cTn>
                        </p:par>
                        <p:par>
                          <p:cTn id="70" fill="hold">
                            <p:stCondLst>
                              <p:cond delay="2000"/>
                            </p:stCondLst>
                            <p:childTnLst>
                              <p:par>
                                <p:cTn id="71" presetID="10" presetClass="entr" presetSubtype="0" fill="hold" nodeType="afterEffect">
                                  <p:stCondLst>
                                    <p:cond delay="0"/>
                                  </p:stCondLst>
                                  <p:childTnLst>
                                    <p:set>
                                      <p:cBhvr>
                                        <p:cTn id="72" dur="1" fill="hold">
                                          <p:stCondLst>
                                            <p:cond delay="0"/>
                                          </p:stCondLst>
                                        </p:cTn>
                                        <p:tgtEl>
                                          <p:spTgt spid="685"/>
                                        </p:tgtEl>
                                        <p:attrNameLst>
                                          <p:attrName>style.visibility</p:attrName>
                                        </p:attrNameLst>
                                      </p:cBhvr>
                                      <p:to>
                                        <p:strVal val="visible"/>
                                      </p:to>
                                    </p:set>
                                    <p:animEffect transition="in" filter="fade">
                                      <p:cBhvr>
                                        <p:cTn id="73" dur="500"/>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12"/>
          <p:cNvPicPr preferRelativeResize="0"/>
          <p:nvPr/>
        </p:nvPicPr>
        <p:blipFill rotWithShape="1">
          <a:blip r:embed="rId3">
            <a:alphaModFix/>
          </a:blip>
          <a:srcRect l="2632" t="4525" r="10173" b="-4524"/>
          <a:stretch/>
        </p:blipFill>
        <p:spPr>
          <a:xfrm>
            <a:off x="-7073" y="0"/>
            <a:ext cx="13028638" cy="9962760"/>
          </a:xfrm>
          <a:prstGeom prst="rect">
            <a:avLst/>
          </a:prstGeom>
          <a:noFill/>
          <a:ln>
            <a:noFill/>
          </a:ln>
        </p:spPr>
      </p:pic>
      <p:sp>
        <p:nvSpPr>
          <p:cNvPr id="710" name="Google Shape;710;p12"/>
          <p:cNvSpPr/>
          <p:nvPr/>
        </p:nvSpPr>
        <p:spPr>
          <a:xfrm>
            <a:off x="0" y="1"/>
            <a:ext cx="13060704" cy="9388730"/>
          </a:xfrm>
          <a:prstGeom prst="rect">
            <a:avLst/>
          </a:prstGeom>
          <a:gradFill>
            <a:gsLst>
              <a:gs pos="0">
                <a:srgbClr val="0C0C0C">
                  <a:alpha val="0"/>
                </a:srgbClr>
              </a:gs>
              <a:gs pos="31000">
                <a:srgbClr val="000000">
                  <a:alpha val="46666"/>
                </a:srgbClr>
              </a:gs>
              <a:gs pos="95000">
                <a:srgbClr val="0C0C0C">
                  <a:alpha val="0"/>
                </a:srgbClr>
              </a:gs>
              <a:gs pos="100000">
                <a:srgbClr val="0C0C0C">
                  <a:alpha val="0"/>
                </a:srgbClr>
              </a:gs>
            </a:gsLst>
            <a:lin ang="7200000" scaled="0"/>
          </a:gradFill>
          <a:ln>
            <a:noFill/>
          </a:ln>
        </p:spPr>
        <p:txBody>
          <a:bodyPr spcFirstLastPara="1" wrap="square" lIns="97500" tIns="48750" rIns="97500" bIns="48750" rtlCol="0" anchor="t" anchorCtr="0">
            <a:noAutofit/>
          </a:bodyPr>
          <a:lstStyle/>
          <a:p>
            <a:pPr marL="0" marR="0" lvl="0" indent="0" algn="ctr" rtl="0">
              <a:spcBef>
                <a:spcPts val="0"/>
              </a:spcBef>
              <a:spcAft>
                <a:spcPts val="0"/>
              </a:spcAft>
              <a:buNone/>
            </a:pPr>
            <a:endParaRPr sz="4267">
              <a:solidFill>
                <a:schemeClr val="dk1"/>
              </a:solidFill>
              <a:latin typeface="Calibri"/>
              <a:ea typeface="Calibri"/>
              <a:cs typeface="Calibri"/>
              <a:sym typeface="Calibri"/>
            </a:endParaRPr>
          </a:p>
        </p:txBody>
      </p:sp>
      <p:sp>
        <p:nvSpPr>
          <p:cNvPr id="711" name="Google Shape;711;p12"/>
          <p:cNvSpPr txBox="1"/>
          <p:nvPr/>
        </p:nvSpPr>
        <p:spPr>
          <a:xfrm>
            <a:off x="18351" y="747640"/>
            <a:ext cx="13003213" cy="820493"/>
          </a:xfrm>
          <a:prstGeom prst="rect">
            <a:avLst/>
          </a:prstGeom>
          <a:no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r>
              <a:rPr lang="es" sz="4400" b="0" i="0">
                <a:solidFill>
                  <a:schemeClr val="lt1"/>
                </a:solidFill>
                <a:latin typeface="Calibri"/>
                <a:ea typeface="Calibri"/>
                <a:cs typeface="Calibri"/>
                <a:sym typeface="Calibri"/>
              </a:rPr>
              <a:t>UN APUNTE SOBRE EL </a:t>
            </a:r>
            <a:r>
              <a:rPr lang="es" sz="4400" b="1" i="0">
                <a:solidFill>
                  <a:schemeClr val="lt1"/>
                </a:solidFill>
                <a:latin typeface="Calibri"/>
                <a:ea typeface="Calibri"/>
                <a:cs typeface="Calibri"/>
                <a:sym typeface="Calibri"/>
              </a:rPr>
              <a:t>LENGUAJE</a:t>
            </a:r>
            <a:endParaRPr sz="4400" b="1" i="0">
              <a:solidFill>
                <a:schemeClr val="lt1"/>
              </a:solidFill>
              <a:latin typeface="Calibri"/>
              <a:ea typeface="Calibri"/>
              <a:cs typeface="Calibri"/>
              <a:sym typeface="Calibri"/>
            </a:endParaRPr>
          </a:p>
        </p:txBody>
      </p:sp>
      <p:sp>
        <p:nvSpPr>
          <p:cNvPr id="712" name="Google Shape;712;p12"/>
          <p:cNvSpPr/>
          <p:nvPr/>
        </p:nvSpPr>
        <p:spPr>
          <a:xfrm>
            <a:off x="4013199" y="6118968"/>
            <a:ext cx="5047427" cy="1200288"/>
          </a:xfrm>
          <a:prstGeom prst="rect">
            <a:avLst/>
          </a:prstGeom>
          <a:noFill/>
          <a:ln>
            <a:noFill/>
          </a:ln>
        </p:spPr>
        <p:txBody>
          <a:bodyPr spcFirstLastPara="1" wrap="square" lIns="91425" tIns="45700" rIns="91425" bIns="45700" rtlCol="0" anchor="t" anchorCtr="0">
            <a:spAutoFit/>
          </a:bodyPr>
          <a:lstStyle/>
          <a:p>
            <a:pPr marL="15873" marR="0" lvl="0" indent="-15873" algn="ctr" rtl="0">
              <a:spcBef>
                <a:spcPts val="0"/>
              </a:spcBef>
              <a:spcAft>
                <a:spcPts val="0"/>
              </a:spcAft>
              <a:buNone/>
            </a:pPr>
            <a:r>
              <a:rPr lang="es" sz="3600" dirty="0">
                <a:solidFill>
                  <a:schemeClr val="lt1"/>
                </a:solidFill>
                <a:latin typeface="Calibri"/>
                <a:ea typeface="Calibri"/>
                <a:cs typeface="Calibri"/>
                <a:sym typeface="Calibri"/>
              </a:rPr>
              <a:t>El lenguaje define </a:t>
            </a:r>
            <a:br>
              <a:rPr lang="en-US" sz="3600" dirty="0">
                <a:solidFill>
                  <a:schemeClr val="lt1"/>
                </a:solidFill>
                <a:latin typeface="Calibri"/>
                <a:ea typeface="Calibri"/>
                <a:cs typeface="Calibri"/>
                <a:sym typeface="Calibri"/>
              </a:rPr>
            </a:br>
            <a:r>
              <a:rPr lang="es" sz="3600" dirty="0">
                <a:solidFill>
                  <a:schemeClr val="lt1"/>
                </a:solidFill>
                <a:latin typeface="Calibri"/>
                <a:ea typeface="Calibri"/>
                <a:cs typeface="Calibri"/>
                <a:sym typeface="Calibri"/>
              </a:rPr>
              <a:t>nuestra visión del mundo</a:t>
            </a:r>
            <a:endParaRPr sz="1200" dirty="0"/>
          </a:p>
        </p:txBody>
      </p:sp>
      <p:grpSp>
        <p:nvGrpSpPr>
          <p:cNvPr id="713" name="Google Shape;713;p12"/>
          <p:cNvGrpSpPr/>
          <p:nvPr/>
        </p:nvGrpSpPr>
        <p:grpSpPr>
          <a:xfrm>
            <a:off x="0" y="9407592"/>
            <a:ext cx="13003214" cy="431871"/>
            <a:chOff x="0" y="9426435"/>
            <a:chExt cx="13004801" cy="472939"/>
          </a:xfrm>
        </p:grpSpPr>
        <p:sp>
          <p:nvSpPr>
            <p:cNvPr id="714" name="Google Shape;714;p12"/>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5" name="Google Shape;715;p12"/>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6" name="Google Shape;716;p12"/>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7" name="Google Shape;717;p12"/>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8" name="Google Shape;718;p12"/>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9" name="Google Shape;719;p12"/>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0" name="Google Shape;720;p12"/>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721" name="Google Shape;721;p12"/>
          <p:cNvSpPr/>
          <p:nvPr/>
        </p:nvSpPr>
        <p:spPr>
          <a:xfrm>
            <a:off x="5362271" y="4567799"/>
            <a:ext cx="2296078" cy="38472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900">
                <a:solidFill>
                  <a:schemeClr val="lt1"/>
                </a:solidFill>
                <a:latin typeface="Calibri"/>
                <a:ea typeface="Calibri"/>
                <a:cs typeface="Calibri"/>
                <a:sym typeface="Calibri"/>
              </a:rPr>
              <a:t>La importancia de las </a:t>
            </a:r>
            <a:endParaRPr sz="1900">
              <a:solidFill>
                <a:schemeClr val="dk1"/>
              </a:solidFill>
              <a:latin typeface="Calibri"/>
              <a:ea typeface="Calibri"/>
              <a:cs typeface="Calibri"/>
              <a:sym typeface="Calibri"/>
            </a:endParaRPr>
          </a:p>
        </p:txBody>
      </p:sp>
      <p:sp>
        <p:nvSpPr>
          <p:cNvPr id="722" name="Google Shape;722;p12"/>
          <p:cNvSpPr/>
          <p:nvPr/>
        </p:nvSpPr>
        <p:spPr>
          <a:xfrm>
            <a:off x="3829391" y="5915684"/>
            <a:ext cx="5406509" cy="1754573"/>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723" name="Google Shape;723;p12"/>
          <p:cNvSpPr/>
          <p:nvPr/>
        </p:nvSpPr>
        <p:spPr>
          <a:xfrm>
            <a:off x="5421784" y="4995384"/>
            <a:ext cx="2084137" cy="689492"/>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3200" b="1" dirty="0">
                <a:solidFill>
                  <a:srgbClr val="FFFFFF"/>
                </a:solidFill>
                <a:latin typeface="Calibri"/>
                <a:ea typeface="Calibri"/>
                <a:cs typeface="Calibri"/>
                <a:sym typeface="Calibri"/>
              </a:rPr>
              <a:t>PALABRAS</a:t>
            </a:r>
            <a:endParaRPr sz="1600" dirty="0">
              <a:solidFill>
                <a:schemeClr val="lt1"/>
              </a:solidFill>
              <a:latin typeface="Calibri"/>
              <a:ea typeface="Calibri"/>
              <a:cs typeface="Calibri"/>
              <a:sym typeface="Calibri"/>
            </a:endParaRPr>
          </a:p>
        </p:txBody>
      </p:sp>
      <p:sp>
        <p:nvSpPr>
          <p:cNvPr id="724" name="Google Shape;724;p12"/>
          <p:cNvSpPr txBox="1"/>
          <p:nvPr/>
        </p:nvSpPr>
        <p:spPr>
          <a:xfrm>
            <a:off x="-1244600" y="51816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725" name="Google Shape;725;p1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12</a:t>
            </a:fld>
            <a:endParaRPr sz="1200" b="1">
              <a:solidFill>
                <a:schemeClr val="lt1"/>
              </a:solidFill>
              <a:latin typeface="Calibri"/>
              <a:ea typeface="Calibri"/>
              <a:cs typeface="Calibri"/>
              <a:sym typeface="Calibri"/>
            </a:endParaRPr>
          </a:p>
        </p:txBody>
      </p:sp>
      <p:grpSp>
        <p:nvGrpSpPr>
          <p:cNvPr id="726" name="Google Shape;726;p12"/>
          <p:cNvGrpSpPr/>
          <p:nvPr/>
        </p:nvGrpSpPr>
        <p:grpSpPr>
          <a:xfrm>
            <a:off x="5509581" y="8936492"/>
            <a:ext cx="2041918" cy="473126"/>
            <a:chOff x="5582387" y="8894626"/>
            <a:chExt cx="2041918" cy="473126"/>
          </a:xfrm>
        </p:grpSpPr>
        <p:pic>
          <p:nvPicPr>
            <p:cNvPr id="727" name="Google Shape;727;p12"/>
            <p:cNvPicPr preferRelativeResize="0"/>
            <p:nvPr/>
          </p:nvPicPr>
          <p:blipFill rotWithShape="1">
            <a:blip r:embed="rId4">
              <a:alphaModFix/>
              <a:biLevel thresh="25000"/>
            </a:blip>
            <a:srcRect/>
            <a:stretch/>
          </p:blipFill>
          <p:spPr>
            <a:xfrm>
              <a:off x="5582387" y="8894626"/>
              <a:ext cx="817891" cy="473126"/>
            </a:xfrm>
            <a:prstGeom prst="rect">
              <a:avLst/>
            </a:prstGeom>
            <a:noFill/>
            <a:ln>
              <a:noFill/>
            </a:ln>
          </p:spPr>
        </p:pic>
        <p:cxnSp>
          <p:nvCxnSpPr>
            <p:cNvPr id="728" name="Google Shape;728;p12"/>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729" name="Google Shape;729;p12"/>
            <p:cNvPicPr preferRelativeResize="0"/>
            <p:nvPr/>
          </p:nvPicPr>
          <p:blipFill rotWithShape="1">
            <a:blip r:embed="rId5">
              <a:alphaModFix/>
              <a:biLevel thresh="25000"/>
            </a:blip>
            <a:srcRect/>
            <a:stretch/>
          </p:blipFill>
          <p:spPr>
            <a:xfrm>
              <a:off x="6486423" y="8984764"/>
              <a:ext cx="1137882" cy="29176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3"/>
          <p:cNvSpPr txBox="1"/>
          <p:nvPr/>
        </p:nvSpPr>
        <p:spPr>
          <a:xfrm>
            <a:off x="-1244600" y="51816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pic>
        <p:nvPicPr>
          <p:cNvPr id="736" name="Google Shape;736;p13"/>
          <p:cNvPicPr preferRelativeResize="0"/>
          <p:nvPr/>
        </p:nvPicPr>
        <p:blipFill rotWithShape="1">
          <a:blip r:embed="rId3">
            <a:alphaModFix/>
          </a:blip>
          <a:srcRect/>
          <a:stretch/>
        </p:blipFill>
        <p:spPr>
          <a:xfrm>
            <a:off x="-1" y="2182"/>
            <a:ext cx="13003213" cy="9904791"/>
          </a:xfrm>
          <a:prstGeom prst="rect">
            <a:avLst/>
          </a:prstGeom>
          <a:noFill/>
          <a:ln>
            <a:noFill/>
          </a:ln>
        </p:spPr>
      </p:pic>
      <p:sp>
        <p:nvSpPr>
          <p:cNvPr id="737" name="Google Shape;737;p13"/>
          <p:cNvSpPr/>
          <p:nvPr/>
        </p:nvSpPr>
        <p:spPr>
          <a:xfrm>
            <a:off x="0" y="17337"/>
            <a:ext cx="13010286" cy="9837279"/>
          </a:xfrm>
          <a:prstGeom prst="rect">
            <a:avLst/>
          </a:prstGeom>
          <a:gradFill>
            <a:gsLst>
              <a:gs pos="0">
                <a:srgbClr val="FFFFFF">
                  <a:alpha val="5882"/>
                </a:srgbClr>
              </a:gs>
              <a:gs pos="29000">
                <a:srgbClr val="0C0C0C">
                  <a:alpha val="50980"/>
                </a:srgbClr>
              </a:gs>
              <a:gs pos="77000">
                <a:srgbClr val="0C0C0C">
                  <a:alpha val="73725"/>
                </a:srgbClr>
              </a:gs>
              <a:gs pos="100000">
                <a:srgbClr val="0C0C0C">
                  <a:alpha val="73725"/>
                </a:srgbClr>
              </a:gs>
            </a:gsLst>
            <a:lin ang="7200000" scaled="0"/>
          </a:gradFill>
          <a:ln>
            <a:noFill/>
          </a:ln>
        </p:spPr>
        <p:txBody>
          <a:bodyPr spcFirstLastPara="1" wrap="square" lIns="97500" tIns="48750" rIns="97500" bIns="48750" rtlCol="0" anchor="t" anchorCtr="0">
            <a:noAutofit/>
          </a:bodyPr>
          <a:lstStyle/>
          <a:p>
            <a:pPr marL="0" marR="0" lvl="0" indent="0" algn="ctr" rtl="0">
              <a:spcBef>
                <a:spcPts val="0"/>
              </a:spcBef>
              <a:spcAft>
                <a:spcPts val="0"/>
              </a:spcAft>
              <a:buNone/>
            </a:pPr>
            <a:endParaRPr sz="4267">
              <a:solidFill>
                <a:schemeClr val="dk1"/>
              </a:solidFill>
              <a:latin typeface="Merriweather Sans"/>
              <a:ea typeface="Merriweather Sans"/>
              <a:cs typeface="Merriweather Sans"/>
              <a:sym typeface="Merriweather Sans"/>
            </a:endParaRPr>
          </a:p>
        </p:txBody>
      </p:sp>
      <p:grpSp>
        <p:nvGrpSpPr>
          <p:cNvPr id="738" name="Google Shape;738;p13"/>
          <p:cNvGrpSpPr/>
          <p:nvPr/>
        </p:nvGrpSpPr>
        <p:grpSpPr>
          <a:xfrm>
            <a:off x="0" y="9407592"/>
            <a:ext cx="13003214" cy="431871"/>
            <a:chOff x="0" y="9426435"/>
            <a:chExt cx="13004801" cy="472939"/>
          </a:xfrm>
        </p:grpSpPr>
        <p:sp>
          <p:nvSpPr>
            <p:cNvPr id="739" name="Google Shape;739;p13"/>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0" name="Google Shape;740;p13"/>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1" name="Google Shape;741;p13"/>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2" name="Google Shape;742;p13"/>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3" name="Google Shape;743;p13"/>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4" name="Google Shape;744;p13"/>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5" name="Google Shape;745;p13"/>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746" name="Google Shape;746;p13"/>
          <p:cNvSpPr/>
          <p:nvPr/>
        </p:nvSpPr>
        <p:spPr>
          <a:xfrm>
            <a:off x="3654116" y="829784"/>
            <a:ext cx="6081450" cy="689492"/>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rgbClr val="FFFFFF"/>
                </a:solidFill>
                <a:latin typeface="Calibri"/>
                <a:ea typeface="Calibri"/>
                <a:cs typeface="Calibri"/>
                <a:sym typeface="Calibri"/>
              </a:rPr>
              <a:t>USO DE LOS TÉRMINOS:</a:t>
            </a:r>
            <a:endParaRPr/>
          </a:p>
        </p:txBody>
      </p:sp>
      <p:grpSp>
        <p:nvGrpSpPr>
          <p:cNvPr id="747" name="Google Shape;747;p13"/>
          <p:cNvGrpSpPr/>
          <p:nvPr/>
        </p:nvGrpSpPr>
        <p:grpSpPr>
          <a:xfrm>
            <a:off x="3654117" y="2239636"/>
            <a:ext cx="6081449" cy="2592652"/>
            <a:chOff x="-617329" y="-746762"/>
            <a:chExt cx="19003409" cy="3646354"/>
          </a:xfrm>
        </p:grpSpPr>
        <p:sp>
          <p:nvSpPr>
            <p:cNvPr id="748" name="Google Shape;748;p13"/>
            <p:cNvSpPr/>
            <p:nvPr/>
          </p:nvSpPr>
          <p:spPr>
            <a:xfrm>
              <a:off x="-617329" y="-746762"/>
              <a:ext cx="19003409" cy="3646354"/>
            </a:xfrm>
            <a:prstGeom prst="rect">
              <a:avLst/>
            </a:prstGeom>
            <a:noFill/>
            <a:ln w="19050" cap="flat" cmpd="sng">
              <a:solidFill>
                <a:srgbClr val="BFBFBF"/>
              </a:solidFill>
              <a:prstDash val="solid"/>
              <a:miter lim="400000"/>
              <a:headEnd type="none" w="sm" len="sm"/>
              <a:tailEnd type="none" w="sm" len="sm"/>
            </a:ln>
          </p:spPr>
          <p:txBody>
            <a:bodyPr spcFirstLastPara="1" wrap="square" lIns="32500" tIns="32500" rIns="32500" bIns="32500" rtlCol="0" anchor="ctr" anchorCtr="0">
              <a:noAutofit/>
            </a:bodyPr>
            <a:lstStyle/>
            <a:p>
              <a:pPr marL="0" marR="0" lvl="0" indent="0" algn="ctr" rtl="0">
                <a:spcBef>
                  <a:spcPts val="0"/>
                </a:spcBef>
                <a:spcAft>
                  <a:spcPts val="0"/>
                </a:spcAft>
                <a:buNone/>
              </a:pPr>
              <a:endParaRPr sz="2489">
                <a:solidFill>
                  <a:schemeClr val="dk1"/>
                </a:solidFill>
                <a:latin typeface="Calibri"/>
                <a:ea typeface="Calibri"/>
                <a:cs typeface="Calibri"/>
                <a:sym typeface="Calibri"/>
              </a:endParaRPr>
            </a:p>
          </p:txBody>
        </p:sp>
        <p:sp>
          <p:nvSpPr>
            <p:cNvPr id="749" name="Google Shape;749;p13"/>
            <p:cNvSpPr/>
            <p:nvPr/>
          </p:nvSpPr>
          <p:spPr>
            <a:xfrm>
              <a:off x="1458205" y="524697"/>
              <a:ext cx="14708946" cy="1780474"/>
            </a:xfrm>
            <a:prstGeom prst="rect">
              <a:avLst/>
            </a:prstGeom>
            <a:noFill/>
            <a:ln>
              <a:noFill/>
            </a:ln>
          </p:spPr>
          <p:txBody>
            <a:bodyPr spcFirstLastPara="1" wrap="square" lIns="32500" tIns="32500" rIns="32500" bIns="32500" rtlCol="0" anchor="t" anchorCtr="0">
              <a:spAutoFit/>
            </a:bodyPr>
            <a:lstStyle/>
            <a:p>
              <a:pPr marL="0" marR="0" lvl="0" indent="0" algn="l" rtl="0">
                <a:spcBef>
                  <a:spcPts val="0"/>
                </a:spcBef>
                <a:spcAft>
                  <a:spcPts val="0"/>
                </a:spcAft>
                <a:buNone/>
              </a:pPr>
              <a:r>
                <a:rPr lang="es" sz="2600" dirty="0">
                  <a:solidFill>
                    <a:schemeClr val="lt1"/>
                  </a:solidFill>
                  <a:latin typeface="Calibri"/>
                  <a:ea typeface="Calibri"/>
                  <a:cs typeface="Calibri"/>
                  <a:sym typeface="Calibri"/>
                </a:rPr>
                <a:t>Orientación sexual, identidad </a:t>
              </a:r>
              <a:br>
                <a:rPr lang="es" sz="2600" dirty="0">
                  <a:solidFill>
                    <a:schemeClr val="lt1"/>
                  </a:solidFill>
                  <a:latin typeface="Calibri"/>
                  <a:ea typeface="Calibri"/>
                  <a:cs typeface="Calibri"/>
                  <a:sym typeface="Calibri"/>
                </a:rPr>
              </a:br>
              <a:r>
                <a:rPr lang="es" sz="2600" dirty="0">
                  <a:solidFill>
                    <a:schemeClr val="lt1"/>
                  </a:solidFill>
                  <a:latin typeface="Calibri"/>
                  <a:ea typeface="Calibri"/>
                  <a:cs typeface="Calibri"/>
                  <a:sym typeface="Calibri"/>
                </a:rPr>
                <a:t>de género, expresión de género </a:t>
              </a:r>
              <a:br>
                <a:rPr lang="es" sz="2600" dirty="0">
                  <a:solidFill>
                    <a:schemeClr val="lt1"/>
                  </a:solidFill>
                  <a:latin typeface="Calibri"/>
                  <a:ea typeface="Calibri"/>
                  <a:cs typeface="Calibri"/>
                  <a:sym typeface="Calibri"/>
                </a:rPr>
              </a:br>
              <a:r>
                <a:rPr lang="es" sz="2600" dirty="0">
                  <a:solidFill>
                    <a:schemeClr val="lt1"/>
                  </a:solidFill>
                  <a:latin typeface="Calibri"/>
                  <a:ea typeface="Calibri"/>
                  <a:cs typeface="Calibri"/>
                  <a:sym typeface="Calibri"/>
                </a:rPr>
                <a:t>y características sexuales</a:t>
              </a:r>
              <a:endParaRPr dirty="0"/>
            </a:p>
          </p:txBody>
        </p:sp>
      </p:grpSp>
      <p:grpSp>
        <p:nvGrpSpPr>
          <p:cNvPr id="750" name="Google Shape;750;p13"/>
          <p:cNvGrpSpPr/>
          <p:nvPr/>
        </p:nvGrpSpPr>
        <p:grpSpPr>
          <a:xfrm>
            <a:off x="3654116" y="5264710"/>
            <a:ext cx="6081451" cy="2443420"/>
            <a:chOff x="-617329" y="-746761"/>
            <a:chExt cx="19003409" cy="3436469"/>
          </a:xfrm>
        </p:grpSpPr>
        <p:sp>
          <p:nvSpPr>
            <p:cNvPr id="751" name="Google Shape;751;p13"/>
            <p:cNvSpPr/>
            <p:nvPr/>
          </p:nvSpPr>
          <p:spPr>
            <a:xfrm>
              <a:off x="-617329" y="-746761"/>
              <a:ext cx="19003409" cy="3436469"/>
            </a:xfrm>
            <a:prstGeom prst="rect">
              <a:avLst/>
            </a:prstGeom>
            <a:noFill/>
            <a:ln w="19050" cap="flat" cmpd="sng">
              <a:solidFill>
                <a:srgbClr val="BFBFBF"/>
              </a:solidFill>
              <a:prstDash val="solid"/>
              <a:miter lim="400000"/>
              <a:headEnd type="none" w="sm" len="sm"/>
              <a:tailEnd type="none" w="sm" len="sm"/>
            </a:ln>
          </p:spPr>
          <p:txBody>
            <a:bodyPr spcFirstLastPara="1" wrap="square" lIns="32500" tIns="32500" rIns="32500" bIns="32500" rtlCol="0" anchor="ctr" anchorCtr="0">
              <a:noAutofit/>
            </a:bodyPr>
            <a:lstStyle/>
            <a:p>
              <a:pPr marL="0" marR="0" lvl="0" indent="0" algn="ctr" rtl="0">
                <a:spcBef>
                  <a:spcPts val="0"/>
                </a:spcBef>
                <a:spcAft>
                  <a:spcPts val="0"/>
                </a:spcAft>
                <a:buNone/>
              </a:pPr>
              <a:endParaRPr sz="2489">
                <a:solidFill>
                  <a:schemeClr val="dk1"/>
                </a:solidFill>
                <a:latin typeface="Calibri"/>
                <a:ea typeface="Calibri"/>
                <a:cs typeface="Calibri"/>
                <a:sym typeface="Calibri"/>
              </a:endParaRPr>
            </a:p>
          </p:txBody>
        </p:sp>
        <p:sp>
          <p:nvSpPr>
            <p:cNvPr id="752" name="Google Shape;752;p13"/>
            <p:cNvSpPr/>
            <p:nvPr/>
          </p:nvSpPr>
          <p:spPr>
            <a:xfrm>
              <a:off x="1501284" y="939504"/>
              <a:ext cx="16470524" cy="1217635"/>
            </a:xfrm>
            <a:prstGeom prst="rect">
              <a:avLst/>
            </a:prstGeom>
            <a:noFill/>
            <a:ln>
              <a:noFill/>
            </a:ln>
          </p:spPr>
          <p:txBody>
            <a:bodyPr spcFirstLastPara="1" wrap="square" lIns="32500" tIns="32500" rIns="32500" bIns="32500" rtlCol="0" anchor="t" anchorCtr="0">
              <a:spAutoFit/>
            </a:bodyPr>
            <a:lstStyle/>
            <a:p>
              <a:pPr marL="0" marR="0" lvl="0" indent="0" algn="l" rtl="0">
                <a:spcBef>
                  <a:spcPts val="0"/>
                </a:spcBef>
                <a:spcAft>
                  <a:spcPts val="0"/>
                </a:spcAft>
                <a:buNone/>
              </a:pPr>
              <a:r>
                <a:rPr lang="es" sz="2600" dirty="0">
                  <a:solidFill>
                    <a:schemeClr val="lt1"/>
                  </a:solidFill>
                  <a:latin typeface="Calibri"/>
                  <a:ea typeface="Calibri"/>
                  <a:cs typeface="Calibri"/>
                  <a:sym typeface="Calibri"/>
                </a:rPr>
                <a:t>Personas lesbianas, gais, bisexuales, transgénero, intersexuales y queer</a:t>
              </a:r>
              <a:endParaRPr dirty="0"/>
            </a:p>
          </p:txBody>
        </p:sp>
      </p:grpSp>
      <p:sp>
        <p:nvSpPr>
          <p:cNvPr id="753" name="Google Shape;753;p13"/>
          <p:cNvSpPr/>
          <p:nvPr/>
        </p:nvSpPr>
        <p:spPr>
          <a:xfrm rot="5400000">
            <a:off x="3493410" y="6310774"/>
            <a:ext cx="730239" cy="311816"/>
          </a:xfrm>
          <a:prstGeom prst="triangle">
            <a:avLst>
              <a:gd name="adj" fmla="val 50000"/>
            </a:avLst>
          </a:prstGeom>
          <a:solidFill>
            <a:schemeClr val="accent2"/>
          </a:solidFill>
          <a:ln>
            <a:noFill/>
          </a:ln>
        </p:spPr>
        <p:txBody>
          <a:bodyPr spcFirstLastPara="1" wrap="square" lIns="32500" tIns="32500" rIns="32500" bIns="32500" rtlCol="0" anchor="ctr" anchorCtr="0">
            <a:noAutofit/>
          </a:bodyPr>
          <a:lstStyle/>
          <a:p>
            <a:pPr marL="0" marR="0" lvl="0" indent="0" algn="ctr" rtl="0">
              <a:spcBef>
                <a:spcPts val="0"/>
              </a:spcBef>
              <a:spcAft>
                <a:spcPts val="0"/>
              </a:spcAft>
              <a:buNone/>
            </a:pPr>
            <a:endParaRPr sz="2489">
              <a:solidFill>
                <a:schemeClr val="dk1"/>
              </a:solidFill>
              <a:latin typeface="Calibri"/>
              <a:ea typeface="Calibri"/>
              <a:cs typeface="Calibri"/>
              <a:sym typeface="Calibri"/>
            </a:endParaRPr>
          </a:p>
        </p:txBody>
      </p:sp>
      <p:sp>
        <p:nvSpPr>
          <p:cNvPr id="754" name="Google Shape;754;p13"/>
          <p:cNvSpPr/>
          <p:nvPr/>
        </p:nvSpPr>
        <p:spPr>
          <a:xfrm rot="5400000">
            <a:off x="3487063" y="3299920"/>
            <a:ext cx="730239" cy="311816"/>
          </a:xfrm>
          <a:prstGeom prst="triangle">
            <a:avLst>
              <a:gd name="adj" fmla="val 50000"/>
            </a:avLst>
          </a:prstGeom>
          <a:solidFill>
            <a:schemeClr val="accent2"/>
          </a:solidFill>
          <a:ln>
            <a:noFill/>
          </a:ln>
        </p:spPr>
        <p:txBody>
          <a:bodyPr spcFirstLastPara="1" wrap="square" lIns="32500" tIns="32500" rIns="32500" bIns="32500" rtlCol="0" anchor="ctr" anchorCtr="0">
            <a:noAutofit/>
          </a:bodyPr>
          <a:lstStyle/>
          <a:p>
            <a:pPr marL="0" marR="0" lvl="0" indent="0" algn="ctr" rtl="0">
              <a:spcBef>
                <a:spcPts val="0"/>
              </a:spcBef>
              <a:spcAft>
                <a:spcPts val="0"/>
              </a:spcAft>
              <a:buNone/>
            </a:pPr>
            <a:endParaRPr sz="2489">
              <a:solidFill>
                <a:schemeClr val="dk1"/>
              </a:solidFill>
              <a:latin typeface="Calibri"/>
              <a:ea typeface="Calibri"/>
              <a:cs typeface="Calibri"/>
              <a:sym typeface="Calibri"/>
            </a:endParaRPr>
          </a:p>
        </p:txBody>
      </p:sp>
      <p:sp>
        <p:nvSpPr>
          <p:cNvPr id="755" name="Google Shape;755;p13"/>
          <p:cNvSpPr txBox="1"/>
          <p:nvPr/>
        </p:nvSpPr>
        <p:spPr>
          <a:xfrm>
            <a:off x="4271440" y="2310175"/>
            <a:ext cx="3234482" cy="914288"/>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5399" b="1" dirty="0">
                <a:solidFill>
                  <a:schemeClr val="lt1"/>
                </a:solidFill>
                <a:latin typeface="Calibri"/>
                <a:ea typeface="Calibri"/>
                <a:cs typeface="Calibri"/>
                <a:sym typeface="Calibri"/>
              </a:rPr>
              <a:t>SOGIESC</a:t>
            </a:r>
            <a:endParaRPr dirty="0"/>
          </a:p>
        </p:txBody>
      </p:sp>
      <p:sp>
        <p:nvSpPr>
          <p:cNvPr id="756" name="Google Shape;756;p13"/>
          <p:cNvSpPr txBox="1"/>
          <p:nvPr/>
        </p:nvSpPr>
        <p:spPr>
          <a:xfrm>
            <a:off x="4271440" y="5667051"/>
            <a:ext cx="3287304" cy="914288"/>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5399" b="1" dirty="0">
                <a:solidFill>
                  <a:schemeClr val="lt1"/>
                </a:solidFill>
                <a:latin typeface="Calibri"/>
                <a:ea typeface="Calibri"/>
                <a:cs typeface="Calibri"/>
                <a:sym typeface="Calibri"/>
              </a:rPr>
              <a:t>LGBTIQ+</a:t>
            </a:r>
            <a:endParaRPr dirty="0"/>
          </a:p>
        </p:txBody>
      </p:sp>
      <p:sp>
        <p:nvSpPr>
          <p:cNvPr id="757" name="Google Shape;757;p1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13</a:t>
            </a:fld>
            <a:endParaRPr sz="1200" b="1">
              <a:solidFill>
                <a:schemeClr val="lt1"/>
              </a:solidFill>
              <a:latin typeface="Calibri"/>
              <a:ea typeface="Calibri"/>
              <a:cs typeface="Calibri"/>
              <a:sym typeface="Calibri"/>
            </a:endParaRPr>
          </a:p>
        </p:txBody>
      </p:sp>
      <p:grpSp>
        <p:nvGrpSpPr>
          <p:cNvPr id="758" name="Google Shape;758;p13"/>
          <p:cNvGrpSpPr/>
          <p:nvPr/>
        </p:nvGrpSpPr>
        <p:grpSpPr>
          <a:xfrm>
            <a:off x="5509581" y="8936492"/>
            <a:ext cx="2041918" cy="473126"/>
            <a:chOff x="5582387" y="8894626"/>
            <a:chExt cx="2041918" cy="473126"/>
          </a:xfrm>
        </p:grpSpPr>
        <p:pic>
          <p:nvPicPr>
            <p:cNvPr id="759" name="Google Shape;759;p13"/>
            <p:cNvPicPr preferRelativeResize="0"/>
            <p:nvPr/>
          </p:nvPicPr>
          <p:blipFill rotWithShape="1">
            <a:blip r:embed="rId4">
              <a:alphaModFix/>
              <a:biLevel thresh="25000"/>
            </a:blip>
            <a:srcRect/>
            <a:stretch/>
          </p:blipFill>
          <p:spPr>
            <a:xfrm>
              <a:off x="5582387" y="8894626"/>
              <a:ext cx="817891" cy="473126"/>
            </a:xfrm>
            <a:prstGeom prst="rect">
              <a:avLst/>
            </a:prstGeom>
            <a:noFill/>
            <a:ln>
              <a:noFill/>
            </a:ln>
          </p:spPr>
        </p:pic>
        <p:cxnSp>
          <p:nvCxnSpPr>
            <p:cNvPr id="760" name="Google Shape;760;p13"/>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761" name="Google Shape;761;p13"/>
            <p:cNvPicPr preferRelativeResize="0"/>
            <p:nvPr/>
          </p:nvPicPr>
          <p:blipFill rotWithShape="1">
            <a:blip r:embed="rId5">
              <a:alphaModFix/>
              <a:biLevel thresh="25000"/>
            </a:blip>
            <a:srcRect/>
            <a:stretch/>
          </p:blipFill>
          <p:spPr>
            <a:xfrm>
              <a:off x="6486423" y="8984764"/>
              <a:ext cx="1137882" cy="29176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4"/>
          <p:cNvPicPr preferRelativeResize="0"/>
          <p:nvPr/>
        </p:nvPicPr>
        <p:blipFill rotWithShape="1">
          <a:blip r:embed="rId3">
            <a:alphaModFix/>
          </a:blip>
          <a:srcRect/>
          <a:stretch/>
        </p:blipFill>
        <p:spPr>
          <a:xfrm>
            <a:off x="0" y="0"/>
            <a:ext cx="13003213" cy="9752409"/>
          </a:xfrm>
          <a:prstGeom prst="rect">
            <a:avLst/>
          </a:prstGeom>
          <a:noFill/>
          <a:ln>
            <a:noFill/>
          </a:ln>
        </p:spPr>
      </p:pic>
      <p:sp>
        <p:nvSpPr>
          <p:cNvPr id="768" name="Google Shape;768;p14"/>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769" name="Google Shape;769;p14"/>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70" name="Google Shape;770;p14"/>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771" name="Google Shape;771;p14"/>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a:t>JUEGO DE MESA </a:t>
            </a:r>
            <a:br>
              <a:rPr lang="en-US"/>
            </a:br>
            <a:r>
              <a:rPr lang="es"/>
              <a:t>SOBRE TERMINOLOGÍA</a:t>
            </a:r>
            <a:endParaRPr/>
          </a:p>
        </p:txBody>
      </p:sp>
      <p:sp>
        <p:nvSpPr>
          <p:cNvPr id="772" name="Google Shape;772;p14"/>
          <p:cNvSpPr txBox="1">
            <a:spLocks noGrp="1"/>
          </p:cNvSpPr>
          <p:nvPr>
            <p:ph type="subTitle" idx="1"/>
          </p:nvPr>
        </p:nvSpPr>
        <p:spPr>
          <a:xfrm>
            <a:off x="41723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r>
              <a:rPr lang="es" sz="3600">
                <a:solidFill>
                  <a:schemeClr val="dk2"/>
                </a:solidFill>
              </a:rPr>
              <a:t>EJERCICIO</a:t>
            </a:r>
            <a:br>
              <a:rPr lang="en-US" sz="3600">
                <a:solidFill>
                  <a:schemeClr val="dk2"/>
                </a:solidFill>
              </a:rPr>
            </a:br>
            <a:r>
              <a:rPr lang="es" sz="3600">
                <a:solidFill>
                  <a:schemeClr val="dk2"/>
                </a:solidFill>
              </a:rPr>
              <a:t>EN GRUPO</a:t>
            </a:r>
            <a:endParaRPr/>
          </a:p>
        </p:txBody>
      </p:sp>
      <p:grpSp>
        <p:nvGrpSpPr>
          <p:cNvPr id="773" name="Google Shape;773;p14"/>
          <p:cNvGrpSpPr/>
          <p:nvPr/>
        </p:nvGrpSpPr>
        <p:grpSpPr>
          <a:xfrm>
            <a:off x="6074504" y="5568057"/>
            <a:ext cx="933399" cy="933398"/>
            <a:chOff x="4482547" y="-161527"/>
            <a:chExt cx="656376" cy="656375"/>
          </a:xfrm>
        </p:grpSpPr>
        <p:sp>
          <p:nvSpPr>
            <p:cNvPr id="774" name="Google Shape;774;p14"/>
            <p:cNvSpPr/>
            <p:nvPr/>
          </p:nvSpPr>
          <p:spPr>
            <a:xfrm>
              <a:off x="4482547" y="-161527"/>
              <a:ext cx="656376" cy="656375"/>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775" name="Google Shape;775;p14"/>
            <p:cNvGrpSpPr/>
            <p:nvPr/>
          </p:nvGrpSpPr>
          <p:grpSpPr>
            <a:xfrm flipH="1">
              <a:off x="4629664" y="-59711"/>
              <a:ext cx="367521" cy="403735"/>
              <a:chOff x="9064625" y="4037013"/>
              <a:chExt cx="434976" cy="477838"/>
            </a:xfrm>
          </p:grpSpPr>
          <p:sp>
            <p:nvSpPr>
              <p:cNvPr id="776" name="Google Shape;776;p14"/>
              <p:cNvSpPr/>
              <p:nvPr/>
            </p:nvSpPr>
            <p:spPr>
              <a:xfrm>
                <a:off x="9136063" y="4110038"/>
                <a:ext cx="292100" cy="404813"/>
              </a:xfrm>
              <a:custGeom>
                <a:avLst/>
                <a:gdLst/>
                <a:ahLst/>
                <a:cxnLst/>
                <a:rect l="l" t="t" r="r" b="b"/>
                <a:pathLst>
                  <a:path w="2029" h="2800" extrusionOk="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77" name="Google Shape;777;p14"/>
              <p:cNvSpPr/>
              <p:nvPr/>
            </p:nvSpPr>
            <p:spPr>
              <a:xfrm>
                <a:off x="9272588" y="4037013"/>
                <a:ext cx="19050" cy="46038"/>
              </a:xfrm>
              <a:custGeom>
                <a:avLst/>
                <a:gdLst/>
                <a:ahLst/>
                <a:cxnLst/>
                <a:rect l="l" t="t" r="r" b="b"/>
                <a:pathLst>
                  <a:path w="127" h="318" extrusionOk="0">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78" name="Google Shape;778;p14"/>
              <p:cNvSpPr/>
              <p:nvPr/>
            </p:nvSpPr>
            <p:spPr>
              <a:xfrm>
                <a:off x="9169400" y="4065588"/>
                <a:ext cx="31750" cy="41275"/>
              </a:xfrm>
              <a:custGeom>
                <a:avLst/>
                <a:gdLst/>
                <a:ahLst/>
                <a:cxnLst/>
                <a:rect l="l" t="t" r="r" b="b"/>
                <a:pathLst>
                  <a:path w="224" h="293" extrusionOk="0">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79" name="Google Shape;779;p14"/>
              <p:cNvSpPr/>
              <p:nvPr/>
            </p:nvSpPr>
            <p:spPr>
              <a:xfrm>
                <a:off x="9093200" y="4140200"/>
                <a:ext cx="41275" cy="33338"/>
              </a:xfrm>
              <a:custGeom>
                <a:avLst/>
                <a:gdLst/>
                <a:ahLst/>
                <a:cxnLst/>
                <a:rect l="l" t="t" r="r" b="b"/>
                <a:pathLst>
                  <a:path w="294" h="222" extrusionOk="0">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0" name="Google Shape;780;p14"/>
              <p:cNvSpPr/>
              <p:nvPr/>
            </p:nvSpPr>
            <p:spPr>
              <a:xfrm>
                <a:off x="9064625" y="4243388"/>
                <a:ext cx="46038" cy="19050"/>
              </a:xfrm>
              <a:custGeom>
                <a:avLst/>
                <a:gdLst/>
                <a:ahLst/>
                <a:cxnLst/>
                <a:rect l="l" t="t" r="r" b="b"/>
                <a:pathLst>
                  <a:path w="321" h="128" extrusionOk="0">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1" name="Google Shape;781;p14"/>
              <p:cNvSpPr/>
              <p:nvPr/>
            </p:nvSpPr>
            <p:spPr>
              <a:xfrm>
                <a:off x="9093200" y="4333875"/>
                <a:ext cx="41275" cy="31750"/>
              </a:xfrm>
              <a:custGeom>
                <a:avLst/>
                <a:gdLst/>
                <a:ahLst/>
                <a:cxnLst/>
                <a:rect l="l" t="t" r="r" b="b"/>
                <a:pathLst>
                  <a:path w="294" h="224" extrusionOk="0">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2" name="Google Shape;782;p14"/>
              <p:cNvSpPr/>
              <p:nvPr/>
            </p:nvSpPr>
            <p:spPr>
              <a:xfrm>
                <a:off x="9429750" y="4333875"/>
                <a:ext cx="41275" cy="31750"/>
              </a:xfrm>
              <a:custGeom>
                <a:avLst/>
                <a:gdLst/>
                <a:ahLst/>
                <a:cxnLst/>
                <a:rect l="l" t="t" r="r" b="b"/>
                <a:pathLst>
                  <a:path w="294" h="224" extrusionOk="0">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3" name="Google Shape;783;p14"/>
              <p:cNvSpPr/>
              <p:nvPr/>
            </p:nvSpPr>
            <p:spPr>
              <a:xfrm>
                <a:off x="9453563" y="4243388"/>
                <a:ext cx="46038" cy="19050"/>
              </a:xfrm>
              <a:custGeom>
                <a:avLst/>
                <a:gdLst/>
                <a:ahLst/>
                <a:cxnLst/>
                <a:rect l="l" t="t" r="r" b="b"/>
                <a:pathLst>
                  <a:path w="321" h="128" extrusionOk="0">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4" name="Google Shape;784;p14"/>
              <p:cNvSpPr/>
              <p:nvPr/>
            </p:nvSpPr>
            <p:spPr>
              <a:xfrm>
                <a:off x="9429750" y="4140200"/>
                <a:ext cx="41275" cy="33338"/>
              </a:xfrm>
              <a:custGeom>
                <a:avLst/>
                <a:gdLst/>
                <a:ahLst/>
                <a:cxnLst/>
                <a:rect l="l" t="t" r="r" b="b"/>
                <a:pathLst>
                  <a:path w="294" h="222" extrusionOk="0">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5" name="Google Shape;785;p14"/>
              <p:cNvSpPr/>
              <p:nvPr/>
            </p:nvSpPr>
            <p:spPr>
              <a:xfrm>
                <a:off x="9363075" y="4065588"/>
                <a:ext cx="31750" cy="41275"/>
              </a:xfrm>
              <a:custGeom>
                <a:avLst/>
                <a:gdLst/>
                <a:ahLst/>
                <a:cxnLst/>
                <a:rect l="l" t="t" r="r" b="b"/>
                <a:pathLst>
                  <a:path w="224" h="292" extrusionOk="0">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6" name="Google Shape;786;p14"/>
              <p:cNvSpPr/>
              <p:nvPr/>
            </p:nvSpPr>
            <p:spPr>
              <a:xfrm>
                <a:off x="9259888" y="4176713"/>
                <a:ext cx="44450" cy="142875"/>
              </a:xfrm>
              <a:custGeom>
                <a:avLst/>
                <a:gdLst/>
                <a:ahLst/>
                <a:cxnLst/>
                <a:rect l="l" t="t" r="r" b="b"/>
                <a:pathLst>
                  <a:path w="308" h="991" extrusionOk="0">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787" name="Google Shape;787;p14"/>
              <p:cNvSpPr/>
              <p:nvPr/>
            </p:nvSpPr>
            <p:spPr>
              <a:xfrm>
                <a:off x="9258300" y="4337050"/>
                <a:ext cx="47625" cy="46038"/>
              </a:xfrm>
              <a:custGeom>
                <a:avLst/>
                <a:gdLst/>
                <a:ahLst/>
                <a:cxnLst/>
                <a:rect l="l" t="t" r="r" b="b"/>
                <a:pathLst>
                  <a:path w="321" h="319" extrusionOk="0">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grpSp>
      </p:grpSp>
      <p:sp>
        <p:nvSpPr>
          <p:cNvPr id="788" name="Google Shape;788;p14"/>
          <p:cNvSpPr txBox="1"/>
          <p:nvPr/>
        </p:nvSpPr>
        <p:spPr>
          <a:xfrm>
            <a:off x="3836182" y="6604376"/>
            <a:ext cx="5378116"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chemeClr val="dk2"/>
              </a:buClr>
              <a:buSzPts val="3200"/>
              <a:buFont typeface="Calibri"/>
              <a:buNone/>
            </a:pPr>
            <a:r>
              <a:rPr lang="es" sz="2800" b="0" cap="none" dirty="0">
                <a:solidFill>
                  <a:schemeClr val="dk2"/>
                </a:solidFill>
                <a:latin typeface="Calibri"/>
                <a:ea typeface="Calibri"/>
                <a:cs typeface="Calibri"/>
                <a:sym typeface="Calibri"/>
              </a:rPr>
              <a:t>EJERCICIO ADICIONAL - PÁGINA </a:t>
            </a:r>
            <a:r>
              <a:rPr lang="es" sz="3200" b="1" cap="none" dirty="0">
                <a:solidFill>
                  <a:schemeClr val="dk2"/>
                </a:solidFill>
                <a:latin typeface="Calibri"/>
                <a:ea typeface="Calibri"/>
                <a:cs typeface="Calibri"/>
                <a:sym typeface="Calibri"/>
              </a:rPr>
              <a:t>15</a:t>
            </a:r>
            <a:endParaRPr sz="2800" b="1" cap="none" dirty="0">
              <a:solidFill>
                <a:schemeClr val="dk2"/>
              </a:solidFill>
              <a:latin typeface="Calibri"/>
              <a:ea typeface="Calibri"/>
              <a:cs typeface="Calibri"/>
              <a:sym typeface="Calibri"/>
            </a:endParaRPr>
          </a:p>
        </p:txBody>
      </p:sp>
      <p:sp>
        <p:nvSpPr>
          <p:cNvPr id="789" name="Google Shape;789;p14"/>
          <p:cNvSpPr txBox="1"/>
          <p:nvPr/>
        </p:nvSpPr>
        <p:spPr>
          <a:xfrm>
            <a:off x="3835400" y="7546987"/>
            <a:ext cx="5378116"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fontScale="92500" lnSpcReduction="10000"/>
          </a:bodyPr>
          <a:lstStyle/>
          <a:p>
            <a:pPr marL="0" marR="0" lvl="0" indent="0" algn="ctr" rtl="0">
              <a:lnSpc>
                <a:spcPct val="90000"/>
              </a:lnSpc>
              <a:spcBef>
                <a:spcPts val="0"/>
              </a:spcBef>
              <a:spcAft>
                <a:spcPts val="0"/>
              </a:spcAft>
              <a:buClr>
                <a:schemeClr val="dk2"/>
              </a:buClr>
              <a:buSzPct val="100000"/>
              <a:buFont typeface="Calibri"/>
              <a:buNone/>
            </a:pPr>
            <a:r>
              <a:rPr lang="es" sz="2800" b="0" cap="none" dirty="0">
                <a:solidFill>
                  <a:schemeClr val="dk2"/>
                </a:solidFill>
                <a:latin typeface="Calibri"/>
                <a:ea typeface="Calibri"/>
                <a:cs typeface="Calibri"/>
                <a:sym typeface="Calibri"/>
              </a:rPr>
              <a:t>EJERCICIO ADICIONAL AVANZADO - PÁGINA </a:t>
            </a:r>
            <a:r>
              <a:rPr lang="es" sz="3200" b="1" cap="none" dirty="0">
                <a:solidFill>
                  <a:schemeClr val="dk2"/>
                </a:solidFill>
                <a:latin typeface="Calibri"/>
                <a:ea typeface="Calibri"/>
                <a:cs typeface="Calibri"/>
                <a:sym typeface="Calibri"/>
              </a:rPr>
              <a:t>16</a:t>
            </a:r>
            <a:endParaRPr sz="2800" b="1" cap="none" dirty="0">
              <a:solidFill>
                <a:schemeClr val="dk2"/>
              </a:solidFill>
              <a:latin typeface="Calibri"/>
              <a:ea typeface="Calibri"/>
              <a:cs typeface="Calibri"/>
              <a:sym typeface="Calibri"/>
            </a:endParaRPr>
          </a:p>
        </p:txBody>
      </p:sp>
      <p:sp>
        <p:nvSpPr>
          <p:cNvPr id="790" name="Google Shape;790;p14"/>
          <p:cNvSpPr txBox="1"/>
          <p:nvPr/>
        </p:nvSpPr>
        <p:spPr>
          <a:xfrm>
            <a:off x="3842084" y="8509838"/>
            <a:ext cx="5378116"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chemeClr val="dk2"/>
              </a:buClr>
              <a:buSzPts val="3200"/>
              <a:buFont typeface="Calibri"/>
              <a:buNone/>
            </a:pPr>
            <a:r>
              <a:rPr lang="es" sz="2800" b="0" cap="none">
                <a:solidFill>
                  <a:schemeClr val="dk2"/>
                </a:solidFill>
                <a:latin typeface="Calibri"/>
                <a:ea typeface="Calibri"/>
                <a:cs typeface="Calibri"/>
                <a:sym typeface="Calibri"/>
              </a:rPr>
              <a:t>GLOSARIO</a:t>
            </a:r>
            <a:r>
              <a:rPr lang="es" sz="2800" b="0" cap="none">
                <a:solidFill>
                  <a:srgbClr val="1F325B"/>
                </a:solidFill>
                <a:latin typeface="Calibri"/>
                <a:ea typeface="Calibri"/>
                <a:cs typeface="Calibri"/>
                <a:sym typeface="Calibri"/>
              </a:rPr>
              <a:t> - </a:t>
            </a:r>
            <a:r>
              <a:rPr lang="es" sz="2800" b="0" cap="none">
                <a:solidFill>
                  <a:schemeClr val="dk2"/>
                </a:solidFill>
                <a:latin typeface="Calibri"/>
                <a:ea typeface="Calibri"/>
                <a:cs typeface="Calibri"/>
                <a:sym typeface="Calibri"/>
              </a:rPr>
              <a:t>IMPRESO</a:t>
            </a:r>
            <a:endParaRPr sz="1200"/>
          </a:p>
        </p:txBody>
      </p:sp>
      <p:sp>
        <p:nvSpPr>
          <p:cNvPr id="791" name="Google Shape;791;p1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14</a:t>
            </a:fld>
            <a:endParaRPr sz="1200" b="1">
              <a:solidFill>
                <a:schemeClr val="lt1"/>
              </a:solidFill>
              <a:latin typeface="Calibri"/>
              <a:ea typeface="Calibri"/>
              <a:cs typeface="Calibri"/>
              <a:sym typeface="Calibri"/>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5"/>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798" name="Google Shape;798;p15"/>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99" name="Google Shape;799;p15"/>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800" name="Google Shape;800;p15"/>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a:t>LA TERMINOLOGÍA EN </a:t>
            </a:r>
            <a:br>
              <a:rPr lang="en-US"/>
            </a:br>
            <a:r>
              <a:rPr lang="es"/>
              <a:t>SU CONTEXTO</a:t>
            </a:r>
            <a:endParaRPr/>
          </a:p>
        </p:txBody>
      </p:sp>
      <p:sp>
        <p:nvSpPr>
          <p:cNvPr id="801" name="Google Shape;801;p15"/>
          <p:cNvSpPr txBox="1">
            <a:spLocks noGrp="1"/>
          </p:cNvSpPr>
          <p:nvPr>
            <p:ph type="subTitle" idx="1"/>
          </p:nvPr>
        </p:nvSpPr>
        <p:spPr>
          <a:xfrm>
            <a:off x="41469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r>
              <a:rPr lang="es" sz="3600">
                <a:solidFill>
                  <a:schemeClr val="dk2"/>
                </a:solidFill>
              </a:rPr>
              <a:t>DEBATE</a:t>
            </a:r>
            <a:br>
              <a:rPr lang="en-US" sz="3600">
                <a:solidFill>
                  <a:schemeClr val="dk2"/>
                </a:solidFill>
              </a:rPr>
            </a:br>
            <a:r>
              <a:rPr lang="es" sz="3600">
                <a:solidFill>
                  <a:schemeClr val="dk2"/>
                </a:solidFill>
              </a:rPr>
              <a:t>EN GRUPO</a:t>
            </a:r>
            <a:endParaRPr sz="3600">
              <a:solidFill>
                <a:schemeClr val="dk2"/>
              </a:solidFill>
            </a:endParaRPr>
          </a:p>
        </p:txBody>
      </p:sp>
      <p:sp>
        <p:nvSpPr>
          <p:cNvPr id="802" name="Google Shape;802;p15"/>
          <p:cNvSpPr/>
          <p:nvPr/>
        </p:nvSpPr>
        <p:spPr>
          <a:xfrm>
            <a:off x="6074504" y="5568057"/>
            <a:ext cx="933399" cy="933398"/>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803" name="Google Shape;803;p15"/>
          <p:cNvPicPr preferRelativeResize="0"/>
          <p:nvPr/>
        </p:nvPicPr>
        <p:blipFill rotWithShape="1">
          <a:blip r:embed="rId3">
            <a:alphaModFix/>
          </a:blip>
          <a:srcRect/>
          <a:stretch/>
        </p:blipFill>
        <p:spPr>
          <a:xfrm>
            <a:off x="6198664" y="5659552"/>
            <a:ext cx="695336" cy="690473"/>
          </a:xfrm>
          <a:prstGeom prst="rect">
            <a:avLst/>
          </a:prstGeom>
          <a:noFill/>
          <a:ln>
            <a:noFill/>
          </a:ln>
        </p:spPr>
      </p:pic>
      <p:pic>
        <p:nvPicPr>
          <p:cNvPr id="804" name="Google Shape;804;p15"/>
          <p:cNvPicPr preferRelativeResize="0"/>
          <p:nvPr/>
        </p:nvPicPr>
        <p:blipFill rotWithShape="1">
          <a:blip r:embed="rId4">
            <a:alphaModFix/>
          </a:blip>
          <a:srcRect l="20653" r="43197" b="39823"/>
          <a:stretch/>
        </p:blipFill>
        <p:spPr>
          <a:xfrm>
            <a:off x="9259278" y="6501455"/>
            <a:ext cx="1993264" cy="3318171"/>
          </a:xfrm>
          <a:prstGeom prst="rect">
            <a:avLst/>
          </a:prstGeom>
          <a:noFill/>
          <a:ln>
            <a:noFill/>
          </a:ln>
        </p:spPr>
      </p:pic>
      <p:pic>
        <p:nvPicPr>
          <p:cNvPr id="805" name="Google Shape;805;p15"/>
          <p:cNvPicPr preferRelativeResize="0"/>
          <p:nvPr/>
        </p:nvPicPr>
        <p:blipFill rotWithShape="1">
          <a:blip r:embed="rId5">
            <a:alphaModFix/>
          </a:blip>
          <a:srcRect/>
          <a:stretch/>
        </p:blipFill>
        <p:spPr>
          <a:xfrm>
            <a:off x="2588067" y="6613127"/>
            <a:ext cx="7064017" cy="3532009"/>
          </a:xfrm>
          <a:prstGeom prst="rect">
            <a:avLst/>
          </a:prstGeom>
          <a:noFill/>
          <a:ln>
            <a:noFill/>
          </a:ln>
        </p:spPr>
      </p:pic>
      <p:sp>
        <p:nvSpPr>
          <p:cNvPr id="806" name="Google Shape;806;p1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15</a:t>
            </a:fld>
            <a:endParaRPr sz="1200" b="1">
              <a:solidFill>
                <a:schemeClr val="lt1"/>
              </a:solidFill>
              <a:latin typeface="Calibri"/>
              <a:ea typeface="Calibri"/>
              <a:cs typeface="Calibri"/>
              <a:sym typeface="Calibri"/>
            </a:endParaRPr>
          </a:p>
        </p:txBody>
      </p:sp>
      <p:pic>
        <p:nvPicPr>
          <p:cNvPr id="807" name="Google Shape;807;p15"/>
          <p:cNvPicPr preferRelativeResize="0"/>
          <p:nvPr/>
        </p:nvPicPr>
        <p:blipFill rotWithShape="1">
          <a:blip r:embed="rId6">
            <a:alphaModFix/>
          </a:blip>
          <a:srcRect l="11925" t="9816" r="56636" b="48055"/>
          <a:stretch/>
        </p:blipFill>
        <p:spPr>
          <a:xfrm>
            <a:off x="1312054" y="6781898"/>
            <a:ext cx="2219999" cy="2974878"/>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6"/>
          <p:cNvSpPr/>
          <p:nvPr/>
        </p:nvSpPr>
        <p:spPr>
          <a:xfrm>
            <a:off x="-12312" y="2183"/>
            <a:ext cx="13024452" cy="5387045"/>
          </a:xfrm>
          <a:prstGeom prst="rect">
            <a:avLst/>
          </a:prstGeom>
          <a:gradFill>
            <a:gsLst>
              <a:gs pos="0">
                <a:schemeClr val="accent2"/>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rgbClr val="000000"/>
              </a:solidFill>
              <a:latin typeface="Calibri"/>
              <a:ea typeface="Calibri"/>
              <a:cs typeface="Calibri"/>
              <a:sym typeface="Calibri"/>
            </a:endParaRPr>
          </a:p>
        </p:txBody>
      </p:sp>
      <p:pic>
        <p:nvPicPr>
          <p:cNvPr id="814" name="Google Shape;814;p16" descr="New Macbook Silver.png"/>
          <p:cNvPicPr preferRelativeResize="0"/>
          <p:nvPr/>
        </p:nvPicPr>
        <p:blipFill rotWithShape="1">
          <a:blip r:embed="rId3">
            <a:alphaModFix/>
          </a:blip>
          <a:srcRect/>
          <a:stretch/>
        </p:blipFill>
        <p:spPr>
          <a:xfrm>
            <a:off x="2147626" y="3066293"/>
            <a:ext cx="8951410" cy="4773111"/>
          </a:xfrm>
          <a:prstGeom prst="rect">
            <a:avLst/>
          </a:prstGeom>
          <a:noFill/>
          <a:ln>
            <a:noFill/>
          </a:ln>
        </p:spPr>
      </p:pic>
      <p:pic>
        <p:nvPicPr>
          <p:cNvPr id="815" name="Google Shape;815;p16"/>
          <p:cNvPicPr preferRelativeResize="0">
            <a:picLocks noGrp="1"/>
          </p:cNvPicPr>
          <p:nvPr>
            <p:ph type="pic" idx="2"/>
          </p:nvPr>
        </p:nvPicPr>
        <p:blipFill rotWithShape="1">
          <a:blip r:embed="rId4">
            <a:alphaModFix/>
          </a:blip>
          <a:srcRect l="5822" r="5822"/>
          <a:stretch/>
        </p:blipFill>
        <p:spPr>
          <a:xfrm>
            <a:off x="3168117" y="3467342"/>
            <a:ext cx="6718957" cy="4020414"/>
          </a:xfrm>
          <a:prstGeom prst="rect">
            <a:avLst/>
          </a:prstGeom>
          <a:noFill/>
          <a:ln>
            <a:noFill/>
          </a:ln>
        </p:spPr>
      </p:pic>
      <p:sp>
        <p:nvSpPr>
          <p:cNvPr id="816" name="Google Shape;816;p16"/>
          <p:cNvSpPr txBox="1">
            <a:spLocks noGrp="1"/>
          </p:cNvSpPr>
          <p:nvPr>
            <p:ph type="body" idx="1"/>
          </p:nvPr>
        </p:nvSpPr>
        <p:spPr>
          <a:xfrm>
            <a:off x="978195" y="1545473"/>
            <a:ext cx="11015331" cy="1921869"/>
          </a:xfrm>
          <a:prstGeom prst="rect">
            <a:avLst/>
          </a:prstGeom>
          <a:noFill/>
          <a:ln>
            <a:noFill/>
          </a:ln>
        </p:spPr>
        <p:txBody>
          <a:bodyPr spcFirstLastPara="1" wrap="square" lIns="91425" tIns="45700" rIns="91425" bIns="45700" rtlCol="0" anchor="t" anchorCtr="0">
            <a:normAutofit/>
          </a:bodyPr>
          <a:lstStyle/>
          <a:p>
            <a:pPr marL="22225" lvl="0" indent="-22225" algn="ctr" rtl="0">
              <a:lnSpc>
                <a:spcPct val="100000"/>
              </a:lnSpc>
              <a:spcBef>
                <a:spcPts val="0"/>
              </a:spcBef>
              <a:spcAft>
                <a:spcPts val="0"/>
              </a:spcAft>
              <a:buNone/>
            </a:pPr>
            <a:r>
              <a:rPr lang="es"/>
              <a:t>Ya no estamos solos</a:t>
            </a:r>
            <a:endParaRPr/>
          </a:p>
        </p:txBody>
      </p:sp>
      <p:sp>
        <p:nvSpPr>
          <p:cNvPr id="817" name="Google Shape;817;p16"/>
          <p:cNvSpPr txBox="1"/>
          <p:nvPr/>
        </p:nvSpPr>
        <p:spPr>
          <a:xfrm>
            <a:off x="5938973" y="1178283"/>
            <a:ext cx="1119470" cy="395173"/>
          </a:xfrm>
          <a:prstGeom prst="rect">
            <a:avLst/>
          </a:prstGeom>
          <a:noFill/>
          <a:ln>
            <a:noFill/>
          </a:ln>
        </p:spPr>
        <p:txBody>
          <a:bodyPr spcFirstLastPara="1" wrap="square" lIns="91425" tIns="45700" rIns="91425" bIns="45700" rtlCol="0" anchor="t" anchorCtr="0">
            <a:spAutoFit/>
          </a:bodyPr>
          <a:lstStyle/>
          <a:p>
            <a:pPr marL="0" marR="0" lvl="0" indent="0" algn="ctr" rtl="0">
              <a:lnSpc>
                <a:spcPct val="80000"/>
              </a:lnSpc>
              <a:spcBef>
                <a:spcPts val="0"/>
              </a:spcBef>
              <a:spcAft>
                <a:spcPts val="0"/>
              </a:spcAft>
              <a:buNone/>
            </a:pPr>
            <a:r>
              <a:rPr lang="es" sz="2400" b="1">
                <a:solidFill>
                  <a:schemeClr val="lt1"/>
                </a:solidFill>
                <a:latin typeface="Calibri"/>
                <a:ea typeface="Calibri"/>
                <a:cs typeface="Calibri"/>
                <a:sym typeface="Calibri"/>
              </a:rPr>
              <a:t>Video</a:t>
            </a:r>
            <a:endParaRPr/>
          </a:p>
        </p:txBody>
      </p:sp>
      <p:sp>
        <p:nvSpPr>
          <p:cNvPr id="818" name="Google Shape;818;p16"/>
          <p:cNvSpPr/>
          <p:nvPr/>
        </p:nvSpPr>
        <p:spPr>
          <a:xfrm>
            <a:off x="5865098" y="1114582"/>
            <a:ext cx="1267221" cy="452254"/>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987">
              <a:solidFill>
                <a:schemeClr val="lt1"/>
              </a:solidFill>
              <a:latin typeface="Calibri"/>
              <a:ea typeface="Calibri"/>
              <a:cs typeface="Calibri"/>
              <a:sym typeface="Calibri"/>
            </a:endParaRPr>
          </a:p>
        </p:txBody>
      </p:sp>
      <p:sp>
        <p:nvSpPr>
          <p:cNvPr id="819" name="Google Shape;819;p16"/>
          <p:cNvSpPr txBox="1"/>
          <p:nvPr/>
        </p:nvSpPr>
        <p:spPr>
          <a:xfrm>
            <a:off x="10886411" y="8337091"/>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820" name="Google Shape;820;p16"/>
          <p:cNvSpPr/>
          <p:nvPr/>
        </p:nvSpPr>
        <p:spPr>
          <a:xfrm rot="10800000" flipH="1">
            <a:off x="5950443" y="247"/>
            <a:ext cx="1119470" cy="1003750"/>
          </a:xfrm>
          <a:prstGeom prst="round2SameRect">
            <a:avLst>
              <a:gd name="adj1" fmla="val 50000"/>
              <a:gd name="adj2" fmla="val 0"/>
            </a:avLst>
          </a:prstGeom>
          <a:solidFill>
            <a:schemeClr val="lt1"/>
          </a:solidFill>
          <a:ln w="158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920">
              <a:solidFill>
                <a:schemeClr val="lt1"/>
              </a:solidFill>
              <a:latin typeface="Calibri"/>
              <a:ea typeface="Calibri"/>
              <a:cs typeface="Calibri"/>
              <a:sym typeface="Calibri"/>
            </a:endParaRPr>
          </a:p>
        </p:txBody>
      </p:sp>
      <p:sp>
        <p:nvSpPr>
          <p:cNvPr id="821" name="Google Shape;821;p16"/>
          <p:cNvSpPr/>
          <p:nvPr/>
        </p:nvSpPr>
        <p:spPr>
          <a:xfrm>
            <a:off x="6284145" y="329543"/>
            <a:ext cx="434923" cy="435036"/>
          </a:xfrm>
          <a:custGeom>
            <a:avLst/>
            <a:gdLst/>
            <a:ahLst/>
            <a:cxnLst/>
            <a:rect l="l" t="t" r="r" b="b"/>
            <a:pathLst>
              <a:path w="602" h="602" extrusionOk="0">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2701">
              <a:solidFill>
                <a:schemeClr val="dk1"/>
              </a:solidFill>
              <a:latin typeface="Calibri"/>
              <a:ea typeface="Calibri"/>
              <a:cs typeface="Calibri"/>
              <a:sym typeface="Calibri"/>
            </a:endParaRPr>
          </a:p>
        </p:txBody>
      </p:sp>
      <p:sp>
        <p:nvSpPr>
          <p:cNvPr id="822" name="Google Shape;822;p16"/>
          <p:cNvSpPr txBox="1"/>
          <p:nvPr/>
        </p:nvSpPr>
        <p:spPr>
          <a:xfrm>
            <a:off x="3168117" y="6544408"/>
            <a:ext cx="6847421" cy="694591"/>
          </a:xfrm>
          <a:prstGeom prst="rect">
            <a:avLst/>
          </a:prstGeom>
          <a:solidFill>
            <a:schemeClr val="accent1">
              <a:alpha val="42745"/>
            </a:schemeClr>
          </a:solidFill>
          <a:ln>
            <a:noFill/>
          </a:ln>
        </p:spPr>
        <p:txBody>
          <a:bodyPr spcFirstLastPara="1" wrap="square" lIns="91425" tIns="45700" rIns="91425" bIns="45700" rtlCol="0" anchor="ctr" anchorCtr="0">
            <a:noAutofit/>
          </a:bodyPr>
          <a:lstStyle/>
          <a:p>
            <a:pPr marL="342900" marR="0" lvl="0" indent="-342900" algn="ctr" rtl="0">
              <a:lnSpc>
                <a:spcPct val="90000"/>
              </a:lnSpc>
              <a:spcBef>
                <a:spcPts val="0"/>
              </a:spcBef>
              <a:spcAft>
                <a:spcPts val="0"/>
              </a:spcAft>
              <a:buNone/>
            </a:pPr>
            <a:r>
              <a:rPr lang="es" sz="2400">
                <a:solidFill>
                  <a:schemeClr val="lt1"/>
                </a:solidFill>
                <a:latin typeface="Calibri"/>
                <a:ea typeface="Calibri"/>
                <a:cs typeface="Calibri"/>
                <a:sym typeface="Calibri"/>
              </a:rPr>
              <a:t>Human Rights Watch y </a:t>
            </a:r>
            <a:br>
              <a:rPr lang="en-US" sz="2400">
                <a:solidFill>
                  <a:schemeClr val="lt1"/>
                </a:solidFill>
                <a:latin typeface="Calibri"/>
                <a:ea typeface="Calibri"/>
                <a:cs typeface="Calibri"/>
                <a:sym typeface="Calibri"/>
              </a:rPr>
            </a:br>
            <a:r>
              <a:rPr lang="es" sz="2400">
                <a:solidFill>
                  <a:schemeClr val="lt1"/>
                </a:solidFill>
                <a:latin typeface="Calibri"/>
                <a:ea typeface="Calibri"/>
                <a:cs typeface="Calibri"/>
                <a:sym typeface="Calibri"/>
              </a:rPr>
              <a:t>Arab Foundation for Freedoms and Equality (6:37)</a:t>
            </a:r>
            <a:endParaRPr/>
          </a:p>
        </p:txBody>
      </p:sp>
      <p:sp>
        <p:nvSpPr>
          <p:cNvPr id="823" name="Google Shape;823;p1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16</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7"/>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PUNTOS CLAVE DE APRENDIZAJE</a:t>
            </a:r>
            <a:endParaRPr/>
          </a:p>
        </p:txBody>
      </p:sp>
      <p:grpSp>
        <p:nvGrpSpPr>
          <p:cNvPr id="830" name="Google Shape;830;p17"/>
          <p:cNvGrpSpPr/>
          <p:nvPr/>
        </p:nvGrpSpPr>
        <p:grpSpPr>
          <a:xfrm>
            <a:off x="0" y="2421084"/>
            <a:ext cx="3422722" cy="5172545"/>
            <a:chOff x="0" y="2446484"/>
            <a:chExt cx="3422722" cy="5172545"/>
          </a:xfrm>
        </p:grpSpPr>
        <p:grpSp>
          <p:nvGrpSpPr>
            <p:cNvPr id="831" name="Google Shape;831;p17"/>
            <p:cNvGrpSpPr/>
            <p:nvPr/>
          </p:nvGrpSpPr>
          <p:grpSpPr>
            <a:xfrm>
              <a:off x="0" y="2446484"/>
              <a:ext cx="3422722" cy="3822079"/>
              <a:chOff x="3455386" y="1628989"/>
              <a:chExt cx="1221116" cy="1363594"/>
            </a:xfrm>
          </p:grpSpPr>
          <p:sp>
            <p:nvSpPr>
              <p:cNvPr id="832" name="Google Shape;832;p17"/>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833" name="Google Shape;833;p17"/>
              <p:cNvSpPr/>
              <p:nvPr/>
            </p:nvSpPr>
            <p:spPr>
              <a:xfrm>
                <a:off x="3527509" y="1830890"/>
                <a:ext cx="103709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Componentes individuales</a:t>
                </a:r>
                <a:endParaRPr dirty="0"/>
              </a:p>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de la SOGIESC</a:t>
                </a:r>
                <a:endParaRPr sz="2800" dirty="0">
                  <a:solidFill>
                    <a:schemeClr val="lt1"/>
                  </a:solidFill>
                  <a:latin typeface="Calibri"/>
                  <a:ea typeface="Calibri"/>
                  <a:cs typeface="Calibri"/>
                  <a:sym typeface="Calibri"/>
                </a:endParaRPr>
              </a:p>
            </p:txBody>
          </p:sp>
        </p:grpSp>
        <p:grpSp>
          <p:nvGrpSpPr>
            <p:cNvPr id="834" name="Google Shape;834;p17"/>
            <p:cNvGrpSpPr/>
            <p:nvPr/>
          </p:nvGrpSpPr>
          <p:grpSpPr>
            <a:xfrm>
              <a:off x="1187548" y="6409255"/>
              <a:ext cx="1201708" cy="1209774"/>
              <a:chOff x="0" y="0"/>
              <a:chExt cx="1455740" cy="1465510"/>
            </a:xfrm>
          </p:grpSpPr>
          <p:sp>
            <p:nvSpPr>
              <p:cNvPr id="835" name="Google Shape;835;p17"/>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01</a:t>
                </a:r>
                <a:endParaRPr sz="3600" b="0" i="0" u="none" strike="noStrike" cap="none">
                  <a:solidFill>
                    <a:schemeClr val="lt1"/>
                  </a:solidFill>
                  <a:latin typeface="Calibri"/>
                  <a:ea typeface="Calibri"/>
                  <a:cs typeface="Calibri"/>
                  <a:sym typeface="Calibri"/>
                </a:endParaRPr>
              </a:p>
            </p:txBody>
          </p:sp>
          <p:sp>
            <p:nvSpPr>
              <p:cNvPr id="836" name="Google Shape;836;p17"/>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837" name="Google Shape;837;p17"/>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838" name="Google Shape;838;p17"/>
          <p:cNvGrpSpPr/>
          <p:nvPr/>
        </p:nvGrpSpPr>
        <p:grpSpPr>
          <a:xfrm>
            <a:off x="3195164" y="2421084"/>
            <a:ext cx="3422722" cy="5186368"/>
            <a:chOff x="3169764" y="2446484"/>
            <a:chExt cx="3422722" cy="5186368"/>
          </a:xfrm>
        </p:grpSpPr>
        <p:grpSp>
          <p:nvGrpSpPr>
            <p:cNvPr id="839" name="Google Shape;839;p17"/>
            <p:cNvGrpSpPr/>
            <p:nvPr/>
          </p:nvGrpSpPr>
          <p:grpSpPr>
            <a:xfrm>
              <a:off x="3169764" y="2446484"/>
              <a:ext cx="3422722" cy="3822079"/>
              <a:chOff x="3455386" y="1628989"/>
              <a:chExt cx="1221116" cy="1363594"/>
            </a:xfrm>
          </p:grpSpPr>
          <p:sp>
            <p:nvSpPr>
              <p:cNvPr id="840" name="Google Shape;840;p17"/>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841" name="Google Shape;841;p17"/>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a:solidFill>
                      <a:schemeClr val="lt1"/>
                    </a:solidFill>
                    <a:latin typeface="Calibri"/>
                    <a:ea typeface="Calibri"/>
                    <a:cs typeface="Calibri"/>
                    <a:sym typeface="Calibri"/>
                  </a:rPr>
                  <a:t>LGBTIQ+ y suposiciones</a:t>
                </a:r>
                <a:endParaRPr sz="2400">
                  <a:solidFill>
                    <a:schemeClr val="lt1"/>
                  </a:solidFill>
                  <a:latin typeface="Calibri"/>
                  <a:ea typeface="Calibri"/>
                  <a:cs typeface="Calibri"/>
                  <a:sym typeface="Calibri"/>
                </a:endParaRPr>
              </a:p>
            </p:txBody>
          </p:sp>
        </p:grpSp>
        <p:grpSp>
          <p:nvGrpSpPr>
            <p:cNvPr id="842" name="Google Shape;842;p17"/>
            <p:cNvGrpSpPr/>
            <p:nvPr/>
          </p:nvGrpSpPr>
          <p:grpSpPr>
            <a:xfrm>
              <a:off x="4362842" y="6423078"/>
              <a:ext cx="1201708" cy="1209774"/>
              <a:chOff x="0" y="0"/>
              <a:chExt cx="1455740" cy="1465510"/>
            </a:xfrm>
          </p:grpSpPr>
          <p:sp>
            <p:nvSpPr>
              <p:cNvPr id="843" name="Google Shape;843;p17"/>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02</a:t>
                </a:r>
                <a:endParaRPr sz="3600" b="0" i="0" u="none" strike="noStrike" cap="none">
                  <a:solidFill>
                    <a:schemeClr val="lt1"/>
                  </a:solidFill>
                  <a:latin typeface="Calibri"/>
                  <a:ea typeface="Calibri"/>
                  <a:cs typeface="Calibri"/>
                  <a:sym typeface="Calibri"/>
                </a:endParaRPr>
              </a:p>
            </p:txBody>
          </p:sp>
          <p:sp>
            <p:nvSpPr>
              <p:cNvPr id="844" name="Google Shape;844;p17"/>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845" name="Google Shape;845;p17"/>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846" name="Google Shape;846;p17"/>
          <p:cNvGrpSpPr/>
          <p:nvPr/>
        </p:nvGrpSpPr>
        <p:grpSpPr>
          <a:xfrm>
            <a:off x="6415728" y="2421084"/>
            <a:ext cx="3422722" cy="5195238"/>
            <a:chOff x="6339528" y="2446484"/>
            <a:chExt cx="3422722" cy="5195238"/>
          </a:xfrm>
        </p:grpSpPr>
        <p:grpSp>
          <p:nvGrpSpPr>
            <p:cNvPr id="847" name="Google Shape;847;p17"/>
            <p:cNvGrpSpPr/>
            <p:nvPr/>
          </p:nvGrpSpPr>
          <p:grpSpPr>
            <a:xfrm>
              <a:off x="6339528" y="2446484"/>
              <a:ext cx="3422722" cy="3822079"/>
              <a:chOff x="3455386" y="1628989"/>
              <a:chExt cx="1221116" cy="1363594"/>
            </a:xfrm>
          </p:grpSpPr>
          <p:sp>
            <p:nvSpPr>
              <p:cNvPr id="848" name="Google Shape;848;p17"/>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849" name="Google Shape;849;p17"/>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a:solidFill>
                      <a:schemeClr val="lt1"/>
                    </a:solidFill>
                    <a:latin typeface="Calibri"/>
                    <a:ea typeface="Calibri"/>
                    <a:cs typeface="Calibri"/>
                    <a:sym typeface="Calibri"/>
                  </a:rPr>
                  <a:t>Identidad propia y cultura en la SOGIESC</a:t>
                </a:r>
                <a:endParaRPr sz="2400">
                  <a:solidFill>
                    <a:schemeClr val="lt1"/>
                  </a:solidFill>
                  <a:latin typeface="Calibri"/>
                  <a:ea typeface="Calibri"/>
                  <a:cs typeface="Calibri"/>
                  <a:sym typeface="Calibri"/>
                </a:endParaRPr>
              </a:p>
            </p:txBody>
          </p:sp>
        </p:grpSp>
        <p:grpSp>
          <p:nvGrpSpPr>
            <p:cNvPr id="850" name="Google Shape;850;p17"/>
            <p:cNvGrpSpPr/>
            <p:nvPr/>
          </p:nvGrpSpPr>
          <p:grpSpPr>
            <a:xfrm>
              <a:off x="7489791" y="6431948"/>
              <a:ext cx="1201708" cy="1209774"/>
              <a:chOff x="0" y="0"/>
              <a:chExt cx="1455740" cy="1465510"/>
            </a:xfrm>
          </p:grpSpPr>
          <p:sp>
            <p:nvSpPr>
              <p:cNvPr id="851" name="Google Shape;851;p17"/>
              <p:cNvSpPr/>
              <p:nvPr/>
            </p:nvSpPr>
            <p:spPr>
              <a:xfrm>
                <a:off x="0" y="0"/>
                <a:ext cx="1270000" cy="1270000"/>
              </a:xfrm>
              <a:prstGeom prst="rect">
                <a:avLst/>
              </a:prstGeom>
              <a:solidFill>
                <a:schemeClr val="accent5"/>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03</a:t>
                </a:r>
                <a:endParaRPr sz="3600" b="0" i="0" u="none" strike="noStrike" cap="none">
                  <a:solidFill>
                    <a:schemeClr val="lt1"/>
                  </a:solidFill>
                  <a:latin typeface="Calibri"/>
                  <a:ea typeface="Calibri"/>
                  <a:cs typeface="Calibri"/>
                  <a:sym typeface="Calibri"/>
                </a:endParaRPr>
              </a:p>
            </p:txBody>
          </p:sp>
          <p:sp>
            <p:nvSpPr>
              <p:cNvPr id="852" name="Google Shape;852;p17"/>
              <p:cNvSpPr/>
              <p:nvPr/>
            </p:nvSpPr>
            <p:spPr>
              <a:xfrm rot="5400000">
                <a:off x="537245" y="1221123"/>
                <a:ext cx="195510"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853" name="Google Shape;853;p17"/>
              <p:cNvSpPr/>
              <p:nvPr/>
            </p:nvSpPr>
            <p:spPr>
              <a:xfrm>
                <a:off x="1260231" y="488369"/>
                <a:ext cx="195509"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854" name="Google Shape;854;p17"/>
          <p:cNvGrpSpPr/>
          <p:nvPr/>
        </p:nvGrpSpPr>
        <p:grpSpPr>
          <a:xfrm>
            <a:off x="9586326" y="2421084"/>
            <a:ext cx="3422722" cy="5195238"/>
            <a:chOff x="9510126" y="2446484"/>
            <a:chExt cx="3422722" cy="5195238"/>
          </a:xfrm>
        </p:grpSpPr>
        <p:grpSp>
          <p:nvGrpSpPr>
            <p:cNvPr id="855" name="Google Shape;855;p17"/>
            <p:cNvGrpSpPr/>
            <p:nvPr/>
          </p:nvGrpSpPr>
          <p:grpSpPr>
            <a:xfrm>
              <a:off x="9510126" y="2446484"/>
              <a:ext cx="3422722" cy="3822079"/>
              <a:chOff x="3455386" y="1628989"/>
              <a:chExt cx="1221116" cy="1363594"/>
            </a:xfrm>
          </p:grpSpPr>
          <p:sp>
            <p:nvSpPr>
              <p:cNvPr id="856" name="Google Shape;856;p17"/>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857" name="Google Shape;857;p17"/>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a:solidFill>
                      <a:schemeClr val="lt1"/>
                    </a:solidFill>
                    <a:latin typeface="Calibri"/>
                    <a:ea typeface="Calibri"/>
                    <a:cs typeface="Calibri"/>
                    <a:sym typeface="Calibri"/>
                  </a:rPr>
                  <a:t>Enfoque basado en la dignidad humana</a:t>
                </a:r>
                <a:endParaRPr sz="2400">
                  <a:solidFill>
                    <a:schemeClr val="lt1"/>
                  </a:solidFill>
                  <a:latin typeface="Calibri"/>
                  <a:ea typeface="Calibri"/>
                  <a:cs typeface="Calibri"/>
                  <a:sym typeface="Calibri"/>
                </a:endParaRPr>
              </a:p>
            </p:txBody>
          </p:sp>
        </p:grpSp>
        <p:grpSp>
          <p:nvGrpSpPr>
            <p:cNvPr id="858" name="Google Shape;858;p17"/>
            <p:cNvGrpSpPr/>
            <p:nvPr/>
          </p:nvGrpSpPr>
          <p:grpSpPr>
            <a:xfrm>
              <a:off x="10668514" y="6431948"/>
              <a:ext cx="1201708" cy="1209774"/>
              <a:chOff x="0" y="0"/>
              <a:chExt cx="1455740" cy="1465510"/>
            </a:xfrm>
          </p:grpSpPr>
          <p:sp>
            <p:nvSpPr>
              <p:cNvPr id="859" name="Google Shape;859;p17"/>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04</a:t>
                </a:r>
                <a:endParaRPr sz="3600" b="0" i="0" u="none" strike="noStrike" cap="none">
                  <a:solidFill>
                    <a:schemeClr val="lt1"/>
                  </a:solidFill>
                  <a:latin typeface="Calibri"/>
                  <a:ea typeface="Calibri"/>
                  <a:cs typeface="Calibri"/>
                  <a:sym typeface="Calibri"/>
                </a:endParaRPr>
              </a:p>
            </p:txBody>
          </p:sp>
          <p:sp>
            <p:nvSpPr>
              <p:cNvPr id="860" name="Google Shape;860;p17"/>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861" name="Google Shape;861;p17"/>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sp>
        <p:nvSpPr>
          <p:cNvPr id="862" name="Google Shape;862;p1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17</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8"/>
                                        </p:tgtEl>
                                        <p:attrNameLst>
                                          <p:attrName>style.visibility</p:attrName>
                                        </p:attrNameLst>
                                      </p:cBhvr>
                                      <p:to>
                                        <p:strVal val="visible"/>
                                      </p:to>
                                    </p:set>
                                    <p:animEffect transition="in" filter="fade">
                                      <p:cBhvr>
                                        <p:cTn id="12" dur="500"/>
                                        <p:tgtEl>
                                          <p:spTgt spid="8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6"/>
                                        </p:tgtEl>
                                        <p:attrNameLst>
                                          <p:attrName>style.visibility</p:attrName>
                                        </p:attrNameLst>
                                      </p:cBhvr>
                                      <p:to>
                                        <p:strVal val="visible"/>
                                      </p:to>
                                    </p:set>
                                    <p:animEffect transition="in" filter="fade">
                                      <p:cBhvr>
                                        <p:cTn id="17" dur="500"/>
                                        <p:tgtEl>
                                          <p:spTgt spid="8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4"/>
                                        </p:tgtEl>
                                        <p:attrNameLst>
                                          <p:attrName>style.visibility</p:attrName>
                                        </p:attrNameLst>
                                      </p:cBhvr>
                                      <p:to>
                                        <p:strVal val="visible"/>
                                      </p:to>
                                    </p:set>
                                    <p:animEffect transition="in" filter="fade">
                                      <p:cBhvr>
                                        <p:cTn id="22" dur="5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8"/>
          <p:cNvSpPr txBox="1"/>
          <p:nvPr/>
        </p:nvSpPr>
        <p:spPr>
          <a:xfrm>
            <a:off x="3418136" y="3473787"/>
            <a:ext cx="6427363"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8800" cap="none" dirty="0">
                <a:solidFill>
                  <a:schemeClr val="lt1"/>
                </a:solidFill>
                <a:latin typeface="Calibri"/>
                <a:ea typeface="Calibri"/>
                <a:cs typeface="Calibri"/>
                <a:sym typeface="Calibri"/>
              </a:rPr>
              <a:t>PANORAMA</a:t>
            </a:r>
            <a:endParaRPr sz="1200" dirty="0"/>
          </a:p>
        </p:txBody>
      </p:sp>
      <p:grpSp>
        <p:nvGrpSpPr>
          <p:cNvPr id="869" name="Google Shape;869;p18"/>
          <p:cNvGrpSpPr/>
          <p:nvPr/>
        </p:nvGrpSpPr>
        <p:grpSpPr>
          <a:xfrm>
            <a:off x="0" y="9407592"/>
            <a:ext cx="13003214" cy="431871"/>
            <a:chOff x="0" y="9426435"/>
            <a:chExt cx="13004801" cy="472939"/>
          </a:xfrm>
        </p:grpSpPr>
        <p:sp>
          <p:nvSpPr>
            <p:cNvPr id="870" name="Google Shape;870;p18"/>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1" name="Google Shape;871;p18"/>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2" name="Google Shape;872;p18"/>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3" name="Google Shape;873;p18"/>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4" name="Google Shape;874;p18"/>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5" name="Google Shape;875;p18"/>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6" name="Google Shape;876;p18"/>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877" name="Google Shape;877;p18"/>
          <p:cNvSpPr txBox="1"/>
          <p:nvPr/>
        </p:nvSpPr>
        <p:spPr>
          <a:xfrm>
            <a:off x="12455305" y="9427468"/>
            <a:ext cx="374708" cy="298725"/>
          </a:xfrm>
          <a:prstGeom prst="rect">
            <a:avLst/>
          </a:prstGeom>
          <a:solidFill>
            <a:srgbClr val="404040"/>
          </a:solidFill>
          <a:ln>
            <a:noFill/>
          </a:ln>
        </p:spPr>
        <p:txBody>
          <a:bodyPr spcFirstLastPara="1" wrap="square" lIns="91425" tIns="45700" rIns="91425"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18</a:t>
            </a:fld>
            <a:endParaRPr sz="1200" b="1">
              <a:solidFill>
                <a:schemeClr val="lt1"/>
              </a:solidFill>
              <a:latin typeface="Calibri"/>
              <a:ea typeface="Calibri"/>
              <a:cs typeface="Calibri"/>
              <a:sym typeface="Calibri"/>
            </a:endParaRPr>
          </a:p>
        </p:txBody>
      </p:sp>
      <p:sp>
        <p:nvSpPr>
          <p:cNvPr id="878" name="Google Shape;878;p18"/>
          <p:cNvSpPr txBox="1"/>
          <p:nvPr/>
        </p:nvSpPr>
        <p:spPr>
          <a:xfrm>
            <a:off x="3156127" y="5353895"/>
            <a:ext cx="6689372"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9600" cap="none" dirty="0">
                <a:solidFill>
                  <a:schemeClr val="lt1"/>
                </a:solidFill>
                <a:latin typeface="Calibri"/>
                <a:ea typeface="Calibri"/>
                <a:cs typeface="Calibri"/>
                <a:sym typeface="Calibri"/>
              </a:rPr>
              <a:t>MUNDIAL</a:t>
            </a:r>
            <a:endParaRPr dirty="0"/>
          </a:p>
        </p:txBody>
      </p:sp>
      <p:sp>
        <p:nvSpPr>
          <p:cNvPr id="879" name="Google Shape;879;p1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18</a:t>
            </a:fld>
            <a:endParaRPr sz="1200" b="1">
              <a:solidFill>
                <a:schemeClr val="lt1"/>
              </a:solidFill>
              <a:latin typeface="Calibri"/>
              <a:ea typeface="Calibri"/>
              <a:cs typeface="Calibri"/>
              <a:sym typeface="Calibri"/>
            </a:endParaRPr>
          </a:p>
        </p:txBody>
      </p:sp>
      <p:pic>
        <p:nvPicPr>
          <p:cNvPr id="880" name="Google Shape;880;p18"/>
          <p:cNvPicPr preferRelativeResize="0"/>
          <p:nvPr/>
        </p:nvPicPr>
        <p:blipFill rotWithShape="1">
          <a:blip r:embed="rId3">
            <a:alphaModFix/>
          </a:blip>
          <a:srcRect/>
          <a:stretch/>
        </p:blipFill>
        <p:spPr>
          <a:xfrm>
            <a:off x="8404919" y="4459169"/>
            <a:ext cx="5055541" cy="4932833"/>
          </a:xfrm>
          <a:prstGeom prst="rect">
            <a:avLst/>
          </a:prstGeom>
          <a:noFill/>
          <a:ln>
            <a:noFill/>
          </a:ln>
        </p:spPr>
      </p:pic>
      <p:grpSp>
        <p:nvGrpSpPr>
          <p:cNvPr id="881" name="Google Shape;881;p18"/>
          <p:cNvGrpSpPr/>
          <p:nvPr/>
        </p:nvGrpSpPr>
        <p:grpSpPr>
          <a:xfrm>
            <a:off x="5509581" y="8936492"/>
            <a:ext cx="2041918" cy="473126"/>
            <a:chOff x="5582387" y="8894626"/>
            <a:chExt cx="2041918" cy="473126"/>
          </a:xfrm>
        </p:grpSpPr>
        <p:pic>
          <p:nvPicPr>
            <p:cNvPr id="882" name="Google Shape;882;p18"/>
            <p:cNvPicPr preferRelativeResize="0"/>
            <p:nvPr/>
          </p:nvPicPr>
          <p:blipFill rotWithShape="1">
            <a:blip r:embed="rId4">
              <a:alphaModFix/>
              <a:biLevel thresh="25000"/>
            </a:blip>
            <a:srcRect/>
            <a:stretch/>
          </p:blipFill>
          <p:spPr>
            <a:xfrm>
              <a:off x="5582387" y="8894626"/>
              <a:ext cx="817891" cy="473126"/>
            </a:xfrm>
            <a:prstGeom prst="rect">
              <a:avLst/>
            </a:prstGeom>
            <a:noFill/>
            <a:ln>
              <a:noFill/>
            </a:ln>
          </p:spPr>
        </p:pic>
        <p:cxnSp>
          <p:nvCxnSpPr>
            <p:cNvPr id="883" name="Google Shape;883;p18"/>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884" name="Google Shape;884;p18"/>
            <p:cNvPicPr preferRelativeResize="0"/>
            <p:nvPr/>
          </p:nvPicPr>
          <p:blipFill rotWithShape="1">
            <a:blip r:embed="rId5">
              <a:alphaModFix/>
              <a:biLevel thresh="25000"/>
            </a:blip>
            <a:srcRect/>
            <a:stretch/>
          </p:blipFill>
          <p:spPr>
            <a:xfrm>
              <a:off x="6486423" y="8984764"/>
              <a:ext cx="1137882" cy="291764"/>
            </a:xfrm>
            <a:prstGeom prst="rect">
              <a:avLst/>
            </a:prstGeom>
            <a:noFill/>
            <a:ln>
              <a:noFill/>
            </a:ln>
          </p:spPr>
        </p:pic>
      </p:gr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9"/>
          <p:cNvSpPr txBox="1"/>
          <p:nvPr/>
        </p:nvSpPr>
        <p:spPr>
          <a:xfrm>
            <a:off x="571430"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sp>
        <p:nvSpPr>
          <p:cNvPr id="891" name="Google Shape;891;p19"/>
          <p:cNvSpPr/>
          <p:nvPr/>
        </p:nvSpPr>
        <p:spPr>
          <a:xfrm>
            <a:off x="552383" y="9278400"/>
            <a:ext cx="46032" cy="46032"/>
          </a:xfrm>
          <a:prstGeom prst="ellipse">
            <a:avLst/>
          </a:prstGeom>
          <a:solidFill>
            <a:schemeClr val="lt1"/>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4200">
              <a:solidFill>
                <a:srgbClr val="000000"/>
              </a:solidFill>
              <a:latin typeface="Calibri"/>
              <a:ea typeface="Calibri"/>
              <a:cs typeface="Calibri"/>
              <a:sym typeface="Calibri"/>
            </a:endParaRPr>
          </a:p>
        </p:txBody>
      </p:sp>
      <p:sp>
        <p:nvSpPr>
          <p:cNvPr id="892" name="Google Shape;892;p19"/>
          <p:cNvSpPr txBox="1"/>
          <p:nvPr/>
        </p:nvSpPr>
        <p:spPr>
          <a:xfrm>
            <a:off x="333334"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cxnSp>
        <p:nvCxnSpPr>
          <p:cNvPr id="893" name="Google Shape;893;p19"/>
          <p:cNvCxnSpPr/>
          <p:nvPr/>
        </p:nvCxnSpPr>
        <p:spPr>
          <a:xfrm>
            <a:off x="4449713" y="3796188"/>
            <a:ext cx="0" cy="4833661"/>
          </a:xfrm>
          <a:prstGeom prst="straightConnector1">
            <a:avLst/>
          </a:prstGeom>
          <a:noFill/>
          <a:ln w="57150" cap="flat" cmpd="sng">
            <a:solidFill>
              <a:srgbClr val="D8D8D8"/>
            </a:solidFill>
            <a:prstDash val="solid"/>
            <a:round/>
            <a:headEnd type="none" w="sm" len="sm"/>
            <a:tailEnd type="none" w="sm" len="sm"/>
          </a:ln>
        </p:spPr>
      </p:cxnSp>
      <p:cxnSp>
        <p:nvCxnSpPr>
          <p:cNvPr id="894" name="Google Shape;894;p19"/>
          <p:cNvCxnSpPr/>
          <p:nvPr/>
        </p:nvCxnSpPr>
        <p:spPr>
          <a:xfrm>
            <a:off x="8763501" y="3761580"/>
            <a:ext cx="0" cy="4868268"/>
          </a:xfrm>
          <a:prstGeom prst="straightConnector1">
            <a:avLst/>
          </a:prstGeom>
          <a:noFill/>
          <a:ln w="57150" cap="flat" cmpd="sng">
            <a:solidFill>
              <a:srgbClr val="D8D8D8"/>
            </a:solidFill>
            <a:prstDash val="solid"/>
            <a:round/>
            <a:headEnd type="none" w="sm" len="sm"/>
            <a:tailEnd type="none" w="sm" len="sm"/>
          </a:ln>
        </p:spPr>
      </p:cxnSp>
      <p:cxnSp>
        <p:nvCxnSpPr>
          <p:cNvPr id="895" name="Google Shape;895;p19"/>
          <p:cNvCxnSpPr/>
          <p:nvPr/>
        </p:nvCxnSpPr>
        <p:spPr>
          <a:xfrm rot="10800000" flipH="1">
            <a:off x="-1" y="3796271"/>
            <a:ext cx="13003213" cy="1273"/>
          </a:xfrm>
          <a:prstGeom prst="straightConnector1">
            <a:avLst/>
          </a:prstGeom>
          <a:noFill/>
          <a:ln w="76200" cap="flat" cmpd="sng">
            <a:solidFill>
              <a:srgbClr val="A5A5A5"/>
            </a:solidFill>
            <a:prstDash val="solid"/>
            <a:round/>
            <a:headEnd type="none" w="sm" len="sm"/>
            <a:tailEnd type="none" w="sm" len="sm"/>
          </a:ln>
        </p:spPr>
      </p:cxnSp>
      <p:sp>
        <p:nvSpPr>
          <p:cNvPr id="896" name="Google Shape;896;p19"/>
          <p:cNvSpPr txBox="1"/>
          <p:nvPr/>
        </p:nvSpPr>
        <p:spPr>
          <a:xfrm>
            <a:off x="269965" y="5932402"/>
            <a:ext cx="3949260" cy="1905769"/>
          </a:xfrm>
          <a:prstGeom prst="rect">
            <a:avLst/>
          </a:prstGeom>
          <a:noFill/>
          <a:ln>
            <a:noFill/>
          </a:ln>
        </p:spPr>
        <p:txBody>
          <a:bodyPr spcFirstLastPara="1" wrap="square" lIns="91425" tIns="45700" rIns="91425" bIns="45700" rtlCol="0" anchor="t" anchorCtr="0">
            <a:noAutofit/>
          </a:bodyPr>
          <a:lstStyle/>
          <a:p>
            <a:pPr marL="0" marR="0" lvl="1" indent="0" algn="ctr" rtl="0">
              <a:lnSpc>
                <a:spcPct val="120000"/>
              </a:lnSpc>
              <a:spcBef>
                <a:spcPts val="0"/>
              </a:spcBef>
              <a:spcAft>
                <a:spcPts val="0"/>
              </a:spcAft>
              <a:buClr>
                <a:srgbClr val="E40277"/>
              </a:buClr>
              <a:buSzPts val="2200"/>
              <a:buFont typeface="Arial"/>
              <a:buNone/>
            </a:pPr>
            <a:r>
              <a:rPr lang="es" sz="2200" b="1" i="0" u="none" strike="noStrike" cap="none" dirty="0">
                <a:solidFill>
                  <a:schemeClr val="accent1"/>
                </a:solidFill>
                <a:latin typeface="Calibri"/>
                <a:ea typeface="Calibri"/>
                <a:cs typeface="Calibri"/>
                <a:sym typeface="Calibri"/>
              </a:rPr>
              <a:t>Describir los problemas que </a:t>
            </a:r>
            <a:br>
              <a:rPr lang="en-US" sz="2200" b="0" i="0" u="none" strike="noStrike" cap="none" dirty="0">
                <a:solidFill>
                  <a:srgbClr val="5B5B5B"/>
                </a:solidFill>
                <a:latin typeface="Calibri"/>
                <a:ea typeface="Calibri"/>
                <a:cs typeface="Calibri"/>
                <a:sym typeface="Calibri"/>
              </a:rPr>
            </a:br>
            <a:r>
              <a:rPr lang="es" sz="2200" b="0" i="0" u="none" strike="noStrike" cap="none" dirty="0">
                <a:solidFill>
                  <a:srgbClr val="5B5B5B"/>
                </a:solidFill>
                <a:latin typeface="Calibri"/>
                <a:ea typeface="Calibri"/>
                <a:cs typeface="Calibri"/>
                <a:sym typeface="Calibri"/>
              </a:rPr>
              <a:t>las personas con SOGIESC diversa afrontan en varios países de todo el mundo</a:t>
            </a:r>
            <a:endParaRPr dirty="0"/>
          </a:p>
        </p:txBody>
      </p:sp>
      <p:sp>
        <p:nvSpPr>
          <p:cNvPr id="897" name="Google Shape;897;p19"/>
          <p:cNvSpPr txBox="1"/>
          <p:nvPr/>
        </p:nvSpPr>
        <p:spPr>
          <a:xfrm>
            <a:off x="8943199" y="5967420"/>
            <a:ext cx="3724562" cy="2667970"/>
          </a:xfrm>
          <a:prstGeom prst="rect">
            <a:avLst/>
          </a:prstGeom>
          <a:noFill/>
          <a:ln>
            <a:noFill/>
          </a:ln>
        </p:spPr>
        <p:txBody>
          <a:bodyPr spcFirstLastPara="1" wrap="square" lIns="91425" tIns="45700" rIns="91425" bIns="45700" rtlCol="0" anchor="t" anchorCtr="0">
            <a:normAutofit/>
          </a:bodyPr>
          <a:lstStyle/>
          <a:p>
            <a:pPr marL="15873" marR="0" lvl="1" indent="-15873" algn="ctr" rtl="0">
              <a:lnSpc>
                <a:spcPct val="120000"/>
              </a:lnSpc>
              <a:spcBef>
                <a:spcPts val="0"/>
              </a:spcBef>
              <a:spcAft>
                <a:spcPts val="0"/>
              </a:spcAft>
              <a:buNone/>
            </a:pPr>
            <a:r>
              <a:rPr lang="es" sz="2200" b="1" i="0" u="none" strike="noStrike" cap="none" dirty="0">
                <a:solidFill>
                  <a:schemeClr val="accent3"/>
                </a:solidFill>
                <a:latin typeface="Calibri"/>
                <a:ea typeface="Calibri"/>
                <a:cs typeface="Calibri"/>
                <a:sym typeface="Calibri"/>
              </a:rPr>
              <a:t>Contextualizar </a:t>
            </a:r>
            <a:br>
              <a:rPr lang="en-US" sz="2200" b="0" i="0" u="none" strike="noStrike" cap="none" dirty="0">
                <a:solidFill>
                  <a:srgbClr val="5B5B5B"/>
                </a:solidFill>
                <a:latin typeface="Calibri"/>
                <a:ea typeface="Calibri"/>
                <a:cs typeface="Calibri"/>
                <a:sym typeface="Calibri"/>
              </a:rPr>
            </a:br>
            <a:r>
              <a:rPr lang="es" sz="2200" b="0" i="0" u="none" strike="noStrike" cap="none" dirty="0">
                <a:solidFill>
                  <a:srgbClr val="5B5B5B"/>
                </a:solidFill>
                <a:latin typeface="Calibri"/>
                <a:ea typeface="Calibri"/>
                <a:cs typeface="Calibri"/>
                <a:sym typeface="Calibri"/>
              </a:rPr>
              <a:t>a las personas con SOGIESC </a:t>
            </a:r>
            <a:br>
              <a:rPr lang="en-US" sz="2200" b="0" i="0" u="none" strike="noStrike" cap="none" dirty="0">
                <a:solidFill>
                  <a:srgbClr val="5B5B5B"/>
                </a:solidFill>
                <a:latin typeface="Calibri"/>
                <a:ea typeface="Calibri"/>
                <a:cs typeface="Calibri"/>
                <a:sym typeface="Calibri"/>
              </a:rPr>
            </a:br>
            <a:r>
              <a:rPr lang="es" sz="2200" b="0" i="0" u="none" strike="noStrike" cap="none" dirty="0">
                <a:solidFill>
                  <a:srgbClr val="5B5B5B"/>
                </a:solidFill>
                <a:latin typeface="Calibri"/>
                <a:ea typeface="Calibri"/>
                <a:cs typeface="Calibri"/>
                <a:sym typeface="Calibri"/>
              </a:rPr>
              <a:t>diversa en las poblaciones a las que prestamos asistencia</a:t>
            </a:r>
            <a:endParaRPr dirty="0"/>
          </a:p>
        </p:txBody>
      </p:sp>
      <p:sp>
        <p:nvSpPr>
          <p:cNvPr id="898" name="Google Shape;898;p19"/>
          <p:cNvSpPr txBox="1"/>
          <p:nvPr/>
        </p:nvSpPr>
        <p:spPr>
          <a:xfrm>
            <a:off x="4604023" y="5950846"/>
            <a:ext cx="3989568" cy="2407341"/>
          </a:xfrm>
          <a:prstGeom prst="rect">
            <a:avLst/>
          </a:prstGeom>
          <a:noFill/>
          <a:ln>
            <a:noFill/>
          </a:ln>
        </p:spPr>
        <p:txBody>
          <a:bodyPr spcFirstLastPara="1" wrap="square" lIns="91425" tIns="45700" rIns="91425" bIns="45700" rtlCol="0" anchor="t" anchorCtr="0">
            <a:noAutofit/>
          </a:bodyPr>
          <a:lstStyle/>
          <a:p>
            <a:pPr marL="15873" marR="0" lvl="1" indent="-15873" algn="ctr" rtl="0">
              <a:lnSpc>
                <a:spcPct val="120000"/>
              </a:lnSpc>
              <a:spcBef>
                <a:spcPts val="0"/>
              </a:spcBef>
              <a:spcAft>
                <a:spcPts val="0"/>
              </a:spcAft>
              <a:buNone/>
            </a:pPr>
            <a:r>
              <a:rPr lang="es" sz="2200" b="1" i="0" u="none" strike="noStrike" cap="none">
                <a:solidFill>
                  <a:schemeClr val="accent2"/>
                </a:solidFill>
                <a:latin typeface="Calibri"/>
                <a:ea typeface="Calibri"/>
                <a:cs typeface="Calibri"/>
                <a:sym typeface="Calibri"/>
              </a:rPr>
              <a:t>Identificar a los agentes, </a:t>
            </a:r>
            <a:br>
              <a:rPr lang="en-US" sz="2200" b="0" i="0" u="none" strike="noStrike" cap="none">
                <a:solidFill>
                  <a:srgbClr val="5B5B5B"/>
                </a:solidFill>
                <a:latin typeface="Calibri"/>
                <a:ea typeface="Calibri"/>
                <a:cs typeface="Calibri"/>
                <a:sym typeface="Calibri"/>
              </a:rPr>
            </a:br>
            <a:r>
              <a:rPr lang="es" sz="2200" b="0" i="0" u="none" strike="noStrike" cap="none">
                <a:solidFill>
                  <a:srgbClr val="5B5B5B"/>
                </a:solidFill>
                <a:latin typeface="Calibri"/>
                <a:ea typeface="Calibri"/>
                <a:cs typeface="Calibri"/>
                <a:sym typeface="Calibri"/>
              </a:rPr>
              <a:t>tanto estatales como no estatales, que discriminan y persiguen a las personas con SOGIESC diversa.</a:t>
            </a:r>
            <a:endParaRPr/>
          </a:p>
        </p:txBody>
      </p:sp>
      <p:cxnSp>
        <p:nvCxnSpPr>
          <p:cNvPr id="899" name="Google Shape;899;p19"/>
          <p:cNvCxnSpPr/>
          <p:nvPr/>
        </p:nvCxnSpPr>
        <p:spPr>
          <a:xfrm rot="10800000" flipH="1">
            <a:off x="-1" y="8629848"/>
            <a:ext cx="13003213" cy="1273"/>
          </a:xfrm>
          <a:prstGeom prst="straightConnector1">
            <a:avLst/>
          </a:prstGeom>
          <a:noFill/>
          <a:ln w="76200" cap="flat" cmpd="sng">
            <a:solidFill>
              <a:srgbClr val="A5A5A5"/>
            </a:solidFill>
            <a:prstDash val="solid"/>
            <a:round/>
            <a:headEnd type="none" w="sm" len="sm"/>
            <a:tailEnd type="none" w="sm" len="sm"/>
          </a:ln>
        </p:spPr>
      </p:cxnSp>
      <p:grpSp>
        <p:nvGrpSpPr>
          <p:cNvPr id="900" name="Google Shape;900;p19"/>
          <p:cNvGrpSpPr/>
          <p:nvPr/>
        </p:nvGrpSpPr>
        <p:grpSpPr>
          <a:xfrm>
            <a:off x="1664911" y="3009742"/>
            <a:ext cx="1540128" cy="1550466"/>
            <a:chOff x="0" y="0"/>
            <a:chExt cx="1455740" cy="1465510"/>
          </a:xfrm>
        </p:grpSpPr>
        <p:sp>
          <p:nvSpPr>
            <p:cNvPr id="901" name="Google Shape;901;p19"/>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01</a:t>
              </a:r>
              <a:endParaRPr sz="5399">
                <a:solidFill>
                  <a:schemeClr val="lt1"/>
                </a:solidFill>
                <a:latin typeface="Calibri"/>
                <a:ea typeface="Calibri"/>
                <a:cs typeface="Calibri"/>
                <a:sym typeface="Calibri"/>
              </a:endParaRPr>
            </a:p>
          </p:txBody>
        </p:sp>
        <p:sp>
          <p:nvSpPr>
            <p:cNvPr id="902" name="Google Shape;902;p19"/>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903" name="Google Shape;903;p19"/>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904" name="Google Shape;904;p19"/>
          <p:cNvSpPr txBox="1"/>
          <p:nvPr/>
        </p:nvSpPr>
        <p:spPr>
          <a:xfrm>
            <a:off x="4176608" y="1009120"/>
            <a:ext cx="4756010" cy="820493"/>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6599" b="1" i="0" cap="none">
                <a:solidFill>
                  <a:schemeClr val="lt1"/>
                </a:solidFill>
                <a:latin typeface="Calibri"/>
                <a:ea typeface="Calibri"/>
                <a:cs typeface="Calibri"/>
                <a:sym typeface="Calibri"/>
              </a:rPr>
              <a:t>OBJETIVOS</a:t>
            </a:r>
            <a:endParaRPr/>
          </a:p>
        </p:txBody>
      </p:sp>
      <p:grpSp>
        <p:nvGrpSpPr>
          <p:cNvPr id="905" name="Google Shape;905;p19"/>
          <p:cNvGrpSpPr/>
          <p:nvPr/>
        </p:nvGrpSpPr>
        <p:grpSpPr>
          <a:xfrm>
            <a:off x="5882357" y="2944044"/>
            <a:ext cx="1540128" cy="1550466"/>
            <a:chOff x="0" y="0"/>
            <a:chExt cx="1455740" cy="1465510"/>
          </a:xfrm>
        </p:grpSpPr>
        <p:sp>
          <p:nvSpPr>
            <p:cNvPr id="906" name="Google Shape;906;p19"/>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02</a:t>
              </a:r>
              <a:endParaRPr sz="5399">
                <a:solidFill>
                  <a:schemeClr val="lt1"/>
                </a:solidFill>
                <a:latin typeface="Calibri"/>
                <a:ea typeface="Calibri"/>
                <a:cs typeface="Calibri"/>
                <a:sym typeface="Calibri"/>
              </a:endParaRPr>
            </a:p>
          </p:txBody>
        </p:sp>
        <p:sp>
          <p:nvSpPr>
            <p:cNvPr id="907" name="Google Shape;907;p19"/>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908" name="Google Shape;908;p19"/>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grpSp>
        <p:nvGrpSpPr>
          <p:cNvPr id="909" name="Google Shape;909;p19"/>
          <p:cNvGrpSpPr/>
          <p:nvPr/>
        </p:nvGrpSpPr>
        <p:grpSpPr>
          <a:xfrm>
            <a:off x="10116413" y="2951730"/>
            <a:ext cx="1540128" cy="1550466"/>
            <a:chOff x="0" y="0"/>
            <a:chExt cx="1455740" cy="1465510"/>
          </a:xfrm>
        </p:grpSpPr>
        <p:sp>
          <p:nvSpPr>
            <p:cNvPr id="910" name="Google Shape;910;p19"/>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03</a:t>
              </a:r>
              <a:endParaRPr sz="5399">
                <a:solidFill>
                  <a:schemeClr val="lt1"/>
                </a:solidFill>
                <a:latin typeface="Calibri"/>
                <a:ea typeface="Calibri"/>
                <a:cs typeface="Calibri"/>
                <a:sym typeface="Calibri"/>
              </a:endParaRPr>
            </a:p>
          </p:txBody>
        </p:sp>
        <p:sp>
          <p:nvSpPr>
            <p:cNvPr id="911" name="Google Shape;911;p19"/>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912" name="Google Shape;912;p19"/>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913" name="Google Shape;913;p19"/>
          <p:cNvSpPr/>
          <p:nvPr/>
        </p:nvSpPr>
        <p:spPr>
          <a:xfrm>
            <a:off x="268254" y="4724912"/>
            <a:ext cx="3950971" cy="1020419"/>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3200" b="1" dirty="0">
                <a:solidFill>
                  <a:schemeClr val="lt1"/>
                </a:solidFill>
                <a:latin typeface="Calibri"/>
                <a:ea typeface="Calibri"/>
                <a:cs typeface="Calibri"/>
                <a:sym typeface="Calibri"/>
              </a:rPr>
              <a:t>PROBLEMAS MUNDIALES</a:t>
            </a:r>
            <a:endParaRPr sz="2800" b="1" dirty="0">
              <a:solidFill>
                <a:schemeClr val="lt1"/>
              </a:solidFill>
              <a:latin typeface="Calibri"/>
              <a:ea typeface="Calibri"/>
              <a:cs typeface="Calibri"/>
              <a:sym typeface="Calibri"/>
            </a:endParaRPr>
          </a:p>
        </p:txBody>
      </p:sp>
      <p:sp>
        <p:nvSpPr>
          <p:cNvPr id="914" name="Google Shape;914;p19"/>
          <p:cNvSpPr/>
          <p:nvPr/>
        </p:nvSpPr>
        <p:spPr>
          <a:xfrm>
            <a:off x="4636521" y="4724912"/>
            <a:ext cx="3950971" cy="1020419"/>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3200" b="1">
                <a:solidFill>
                  <a:schemeClr val="lt1"/>
                </a:solidFill>
                <a:latin typeface="Calibri"/>
                <a:ea typeface="Calibri"/>
                <a:cs typeface="Calibri"/>
                <a:sym typeface="Calibri"/>
              </a:rPr>
              <a:t>AGENTES Y DISCRIMINACIÓN</a:t>
            </a:r>
            <a:endParaRPr sz="2800" b="1">
              <a:solidFill>
                <a:schemeClr val="lt1"/>
              </a:solidFill>
              <a:latin typeface="Calibri"/>
              <a:ea typeface="Calibri"/>
              <a:cs typeface="Calibri"/>
              <a:sym typeface="Calibri"/>
            </a:endParaRPr>
          </a:p>
        </p:txBody>
      </p:sp>
      <p:sp>
        <p:nvSpPr>
          <p:cNvPr id="915" name="Google Shape;915;p19"/>
          <p:cNvSpPr/>
          <p:nvPr/>
        </p:nvSpPr>
        <p:spPr>
          <a:xfrm>
            <a:off x="8928597" y="4724912"/>
            <a:ext cx="3950971" cy="1020419"/>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3200" b="1" cap="none">
                <a:solidFill>
                  <a:schemeClr val="lt1"/>
                </a:solidFill>
                <a:latin typeface="Calibri"/>
                <a:ea typeface="Calibri"/>
                <a:cs typeface="Calibri"/>
                <a:sym typeface="Calibri"/>
              </a:rPr>
              <a:t>CONTEXTUALIZAR EN LAS POBLACIONES</a:t>
            </a:r>
            <a:endParaRPr sz="2800" b="1" cap="none">
              <a:solidFill>
                <a:schemeClr val="lt1"/>
              </a:solidFill>
              <a:latin typeface="Calibri"/>
              <a:ea typeface="Calibri"/>
              <a:cs typeface="Calibri"/>
              <a:sym typeface="Calibri"/>
            </a:endParaRPr>
          </a:p>
        </p:txBody>
      </p:sp>
      <p:sp>
        <p:nvSpPr>
          <p:cNvPr id="916" name="Google Shape;916;p19"/>
          <p:cNvSpPr txBox="1"/>
          <p:nvPr/>
        </p:nvSpPr>
        <p:spPr>
          <a:xfrm>
            <a:off x="5172893" y="4512"/>
            <a:ext cx="2760793" cy="820493"/>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2600" b="0" i="0" cap="none">
                <a:solidFill>
                  <a:schemeClr val="lt1"/>
                </a:solidFill>
                <a:latin typeface="Calibri"/>
                <a:ea typeface="Calibri"/>
                <a:cs typeface="Calibri"/>
                <a:sym typeface="Calibri"/>
              </a:rPr>
              <a:t>PANORAMA MUNDIAL</a:t>
            </a:r>
            <a:endParaRPr sz="2600" b="1" i="0" cap="none">
              <a:solidFill>
                <a:schemeClr val="lt1"/>
              </a:solidFill>
              <a:latin typeface="Calibri"/>
              <a:ea typeface="Calibri"/>
              <a:cs typeface="Calibri"/>
              <a:sym typeface="Calibri"/>
            </a:endParaRPr>
          </a:p>
        </p:txBody>
      </p:sp>
      <p:sp>
        <p:nvSpPr>
          <p:cNvPr id="917" name="Google Shape;917;p1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19</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500"/>
                                        <p:tgtEl>
                                          <p:spTgt spid="9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16"/>
                                        </p:tgtEl>
                                        <p:attrNameLst>
                                          <p:attrName>style.visibility</p:attrName>
                                        </p:attrNameLst>
                                      </p:cBhvr>
                                      <p:to>
                                        <p:strVal val="visible"/>
                                      </p:to>
                                    </p:set>
                                    <p:animEffect transition="in" filter="fade">
                                      <p:cBhvr>
                                        <p:cTn id="11" dur="500"/>
                                        <p:tgtEl>
                                          <p:spTgt spid="9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95"/>
                                        </p:tgtEl>
                                        <p:attrNameLst>
                                          <p:attrName>style.visibility</p:attrName>
                                        </p:attrNameLst>
                                      </p:cBhvr>
                                      <p:to>
                                        <p:strVal val="visible"/>
                                      </p:to>
                                    </p:set>
                                    <p:animEffect transition="in" filter="fade">
                                      <p:cBhvr>
                                        <p:cTn id="15" dur="500"/>
                                        <p:tgtEl>
                                          <p:spTgt spid="89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00"/>
                                        </p:tgtEl>
                                        <p:attrNameLst>
                                          <p:attrName>style.visibility</p:attrName>
                                        </p:attrNameLst>
                                      </p:cBhvr>
                                      <p:to>
                                        <p:strVal val="visible"/>
                                      </p:to>
                                    </p:set>
                                    <p:animEffect transition="in" filter="fade">
                                      <p:cBhvr>
                                        <p:cTn id="19" dur="500"/>
                                        <p:tgtEl>
                                          <p:spTgt spid="90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13"/>
                                        </p:tgtEl>
                                        <p:attrNameLst>
                                          <p:attrName>style.visibility</p:attrName>
                                        </p:attrNameLst>
                                      </p:cBhvr>
                                      <p:to>
                                        <p:strVal val="visible"/>
                                      </p:to>
                                    </p:set>
                                    <p:animEffect transition="in" filter="fade">
                                      <p:cBhvr>
                                        <p:cTn id="23" dur="500"/>
                                        <p:tgtEl>
                                          <p:spTgt spid="9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96">
                                            <p:txEl>
                                              <p:pRg st="0" end="0"/>
                                            </p:txEl>
                                          </p:spTgt>
                                        </p:tgtEl>
                                        <p:attrNameLst>
                                          <p:attrName>style.visibility</p:attrName>
                                        </p:attrNameLst>
                                      </p:cBhvr>
                                      <p:to>
                                        <p:strVal val="visible"/>
                                      </p:to>
                                    </p:set>
                                    <p:animEffect transition="in" filter="fade">
                                      <p:cBhvr>
                                        <p:cTn id="27" dur="500"/>
                                        <p:tgtEl>
                                          <p:spTgt spid="896">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93"/>
                                        </p:tgtEl>
                                        <p:attrNameLst>
                                          <p:attrName>style.visibility</p:attrName>
                                        </p:attrNameLst>
                                      </p:cBhvr>
                                      <p:to>
                                        <p:strVal val="visible"/>
                                      </p:to>
                                    </p:set>
                                    <p:animEffect transition="in" filter="fade">
                                      <p:cBhvr>
                                        <p:cTn id="31" dur="500"/>
                                        <p:tgtEl>
                                          <p:spTgt spid="89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05"/>
                                        </p:tgtEl>
                                        <p:attrNameLst>
                                          <p:attrName>style.visibility</p:attrName>
                                        </p:attrNameLst>
                                      </p:cBhvr>
                                      <p:to>
                                        <p:strVal val="visible"/>
                                      </p:to>
                                    </p:set>
                                    <p:animEffect transition="in" filter="fade">
                                      <p:cBhvr>
                                        <p:cTn id="36" dur="500"/>
                                        <p:tgtEl>
                                          <p:spTgt spid="90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914"/>
                                        </p:tgtEl>
                                        <p:attrNameLst>
                                          <p:attrName>style.visibility</p:attrName>
                                        </p:attrNameLst>
                                      </p:cBhvr>
                                      <p:to>
                                        <p:strVal val="visible"/>
                                      </p:to>
                                    </p:set>
                                    <p:animEffect transition="in" filter="fade">
                                      <p:cBhvr>
                                        <p:cTn id="40" dur="500"/>
                                        <p:tgtEl>
                                          <p:spTgt spid="914"/>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898">
                                            <p:txEl>
                                              <p:pRg st="0" end="0"/>
                                            </p:txEl>
                                          </p:spTgt>
                                        </p:tgtEl>
                                        <p:attrNameLst>
                                          <p:attrName>style.visibility</p:attrName>
                                        </p:attrNameLst>
                                      </p:cBhvr>
                                      <p:to>
                                        <p:strVal val="visible"/>
                                      </p:to>
                                    </p:set>
                                    <p:animEffect transition="in" filter="fade">
                                      <p:cBhvr>
                                        <p:cTn id="44" dur="500"/>
                                        <p:tgtEl>
                                          <p:spTgt spid="898">
                                            <p:txEl>
                                              <p:pRg st="0" end="0"/>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894"/>
                                        </p:tgtEl>
                                        <p:attrNameLst>
                                          <p:attrName>style.visibility</p:attrName>
                                        </p:attrNameLst>
                                      </p:cBhvr>
                                      <p:to>
                                        <p:strVal val="visible"/>
                                      </p:to>
                                    </p:set>
                                    <p:animEffect transition="in" filter="fade">
                                      <p:cBhvr>
                                        <p:cTn id="48" dur="500"/>
                                        <p:tgtEl>
                                          <p:spTgt spid="89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09"/>
                                        </p:tgtEl>
                                        <p:attrNameLst>
                                          <p:attrName>style.visibility</p:attrName>
                                        </p:attrNameLst>
                                      </p:cBhvr>
                                      <p:to>
                                        <p:strVal val="visible"/>
                                      </p:to>
                                    </p:set>
                                    <p:animEffect transition="in" filter="fade">
                                      <p:cBhvr>
                                        <p:cTn id="53" dur="500"/>
                                        <p:tgtEl>
                                          <p:spTgt spid="909"/>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915"/>
                                        </p:tgtEl>
                                        <p:attrNameLst>
                                          <p:attrName>style.visibility</p:attrName>
                                        </p:attrNameLst>
                                      </p:cBhvr>
                                      <p:to>
                                        <p:strVal val="visible"/>
                                      </p:to>
                                    </p:set>
                                    <p:animEffect transition="in" filter="fade">
                                      <p:cBhvr>
                                        <p:cTn id="57" dur="500"/>
                                        <p:tgtEl>
                                          <p:spTgt spid="91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897">
                                            <p:txEl>
                                              <p:pRg st="0" end="0"/>
                                            </p:txEl>
                                          </p:spTgt>
                                        </p:tgtEl>
                                        <p:attrNameLst>
                                          <p:attrName>style.visibility</p:attrName>
                                        </p:attrNameLst>
                                      </p:cBhvr>
                                      <p:to>
                                        <p:strVal val="visible"/>
                                      </p:to>
                                    </p:set>
                                    <p:animEffect transition="in" filter="fade">
                                      <p:cBhvr>
                                        <p:cTn id="61" dur="500"/>
                                        <p:tgtEl>
                                          <p:spTgt spid="897">
                                            <p:txEl>
                                              <p:pRg st="0" end="0"/>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899"/>
                                        </p:tgtEl>
                                        <p:attrNameLst>
                                          <p:attrName>style.visibility</p:attrName>
                                        </p:attrNameLst>
                                      </p:cBhvr>
                                      <p:to>
                                        <p:strVal val="visible"/>
                                      </p:to>
                                    </p:set>
                                    <p:animEffect transition="in" filter="fade">
                                      <p:cBhvr>
                                        <p:cTn id="65" dur="500"/>
                                        <p:tgtEl>
                                          <p:spTgt spid="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 descr="A person sitting in a chair&#10;&#10;Description automatically generated"/>
          <p:cNvPicPr preferRelativeResize="0"/>
          <p:nvPr/>
        </p:nvPicPr>
        <p:blipFill rotWithShape="1">
          <a:blip r:embed="rId3">
            <a:alphaModFix/>
            <a:extLst>
              <a:ext uri="{BEBA8EAE-BF5A-486C-A8C5-ECC9F3942E4B}">
                <a14:imgProps xmlns:a14="http://schemas.microsoft.com/office/drawing/2010/main">
                  <a14:imgLayer>
                    <a14:imgEffect>
                      <a14:brightnessContrast bright="-20000" contrast="-20000"/>
                    </a14:imgEffect>
                  </a14:imgLayer>
                </a14:imgProps>
              </a:ext>
            </a:extLst>
          </a:blip>
          <a:srcRect r="11151"/>
          <a:stretch/>
        </p:blipFill>
        <p:spPr>
          <a:xfrm>
            <a:off x="0" y="-1"/>
            <a:ext cx="13003213" cy="9756775"/>
          </a:xfrm>
          <a:prstGeom prst="rect">
            <a:avLst/>
          </a:prstGeom>
          <a:noFill/>
          <a:ln>
            <a:noFill/>
          </a:ln>
        </p:spPr>
      </p:pic>
      <p:sp>
        <p:nvSpPr>
          <p:cNvPr id="415" name="Google Shape;415;p2"/>
          <p:cNvSpPr txBox="1"/>
          <p:nvPr/>
        </p:nvSpPr>
        <p:spPr>
          <a:xfrm>
            <a:off x="1133061" y="6037558"/>
            <a:ext cx="10902994" cy="1846659"/>
          </a:xfrm>
          <a:prstGeom prst="rect">
            <a:avLst/>
          </a:prstGeom>
          <a:noFill/>
          <a:ln>
            <a:noFill/>
          </a:ln>
        </p:spPr>
        <p:txBody>
          <a:bodyPr spcFirstLastPara="1" wrap="square" lIns="182900" tIns="0" rIns="182900" bIns="0" rtlCol="0" anchor="ctr" anchorCtr="0">
            <a:spAutoFit/>
          </a:bodyPr>
          <a:lstStyle/>
          <a:p>
            <a:pPr marL="0" marR="0" lvl="0" indent="0" algn="ctr" rtl="0">
              <a:spcBef>
                <a:spcPts val="0"/>
              </a:spcBef>
              <a:spcAft>
                <a:spcPts val="0"/>
              </a:spcAft>
              <a:buClr>
                <a:schemeClr val="lt1"/>
              </a:buClr>
              <a:buSzPts val="4000"/>
              <a:buFont typeface="Calibri"/>
              <a:buNone/>
            </a:pPr>
            <a:r>
              <a:rPr lang="es" sz="3000" cap="none" dirty="0">
                <a:solidFill>
                  <a:schemeClr val="lt1"/>
                </a:solidFill>
                <a:latin typeface="Calibri"/>
                <a:ea typeface="Calibri"/>
                <a:cs typeface="Calibri"/>
                <a:sym typeface="Calibri"/>
              </a:rPr>
              <a:t>ORIENTACIÓN SEXUAL, IDENTIDAD DE GÉNERO, EXPRESIÓN DE GÉNERO Y CARACTERÍSTICAS SEXUALES (SOGIESC, POR SUS </a:t>
            </a:r>
            <a:br>
              <a:rPr lang="es" sz="3000" cap="none" dirty="0">
                <a:solidFill>
                  <a:schemeClr val="lt1"/>
                </a:solidFill>
                <a:latin typeface="Calibri"/>
                <a:ea typeface="Calibri"/>
                <a:cs typeface="Calibri"/>
                <a:sym typeface="Calibri"/>
              </a:rPr>
            </a:br>
            <a:r>
              <a:rPr lang="es" sz="3000" cap="none" dirty="0">
                <a:solidFill>
                  <a:schemeClr val="lt1"/>
                </a:solidFill>
                <a:latin typeface="Calibri"/>
                <a:ea typeface="Calibri"/>
                <a:cs typeface="Calibri"/>
                <a:sym typeface="Calibri"/>
              </a:rPr>
              <a:t>SIGLAS EN INGLÉS) </a:t>
            </a:r>
            <a:r>
              <a:rPr lang="es" sz="3000" b="1" cap="none" dirty="0">
                <a:solidFill>
                  <a:schemeClr val="lt1"/>
                </a:solidFill>
                <a:latin typeface="Calibri"/>
                <a:ea typeface="Calibri"/>
                <a:cs typeface="Calibri"/>
                <a:sym typeface="Calibri"/>
              </a:rPr>
              <a:t>DURANTE EL DESPLAZAMIENTO FORZADO </a:t>
            </a:r>
            <a:br>
              <a:rPr lang="es" sz="3000" b="1" cap="none" dirty="0">
                <a:solidFill>
                  <a:schemeClr val="lt1"/>
                </a:solidFill>
                <a:latin typeface="Calibri"/>
                <a:ea typeface="Calibri"/>
                <a:cs typeface="Calibri"/>
                <a:sym typeface="Calibri"/>
              </a:rPr>
            </a:br>
            <a:r>
              <a:rPr lang="es" sz="3000" b="1" cap="none" dirty="0">
                <a:solidFill>
                  <a:schemeClr val="lt1"/>
                </a:solidFill>
                <a:latin typeface="Calibri"/>
                <a:ea typeface="Calibri"/>
                <a:cs typeface="Calibri"/>
                <a:sym typeface="Calibri"/>
              </a:rPr>
              <a:t>Y LA MIGRACIÓN</a:t>
            </a:r>
            <a:endParaRPr sz="3000" b="1" cap="none" dirty="0">
              <a:solidFill>
                <a:schemeClr val="lt1"/>
              </a:solidFill>
              <a:latin typeface="Calibri"/>
              <a:ea typeface="Calibri"/>
              <a:cs typeface="Calibri"/>
              <a:sym typeface="Calibri"/>
            </a:endParaRPr>
          </a:p>
        </p:txBody>
      </p:sp>
      <p:sp>
        <p:nvSpPr>
          <p:cNvPr id="416" name="Google Shape;416;p2"/>
          <p:cNvSpPr/>
          <p:nvPr/>
        </p:nvSpPr>
        <p:spPr>
          <a:xfrm>
            <a:off x="1048000" y="5593006"/>
            <a:ext cx="10988055" cy="2632373"/>
          </a:xfrm>
          <a:prstGeom prst="rect">
            <a:avLst/>
          </a:prstGeom>
          <a:noFill/>
          <a:ln w="63500" cap="flat" cmpd="sng">
            <a:solidFill>
              <a:schemeClr val="lt1"/>
            </a:solidFill>
            <a:prstDash val="solid"/>
            <a:miter lim="400000"/>
            <a:headEnd type="none" w="sm" len="sm"/>
            <a:tailEnd type="none" w="sm" len="sm"/>
          </a:ln>
        </p:spPr>
        <p:txBody>
          <a:bodyPr spcFirstLastPara="1" wrap="square" lIns="32375" tIns="32375" rIns="32375" bIns="32375" rtlCol="0" anchor="ctr" anchorCtr="0">
            <a:noAutofit/>
          </a:bodyPr>
          <a:lstStyle/>
          <a:p>
            <a:pPr marL="0" marR="0" lvl="0" indent="0" algn="l" rtl="0">
              <a:spcBef>
                <a:spcPts val="0"/>
              </a:spcBef>
              <a:spcAft>
                <a:spcPts val="0"/>
              </a:spcAft>
              <a:buNone/>
            </a:pPr>
            <a:endParaRPr sz="2550">
              <a:solidFill>
                <a:schemeClr val="dk1"/>
              </a:solidFill>
              <a:latin typeface="Arial"/>
              <a:ea typeface="Arial"/>
              <a:cs typeface="Arial"/>
              <a:sym typeface="Arial"/>
            </a:endParaRPr>
          </a:p>
        </p:txBody>
      </p:sp>
      <p:pic>
        <p:nvPicPr>
          <p:cNvPr id="417" name="Google Shape;417;p2"/>
          <p:cNvPicPr preferRelativeResize="0"/>
          <p:nvPr/>
        </p:nvPicPr>
        <p:blipFill rotWithShape="1">
          <a:blip r:embed="rId4">
            <a:alphaModFix/>
          </a:blip>
          <a:srcRect/>
          <a:stretch/>
        </p:blipFill>
        <p:spPr>
          <a:xfrm>
            <a:off x="3813785" y="4958842"/>
            <a:ext cx="5367131" cy="977656"/>
          </a:xfrm>
          <a:prstGeom prst="rect">
            <a:avLst/>
          </a:prstGeom>
          <a:noFill/>
          <a:ln>
            <a:noFill/>
          </a:ln>
        </p:spPr>
      </p:pic>
      <p:sp>
        <p:nvSpPr>
          <p:cNvPr id="418" name="Google Shape;418;p2"/>
          <p:cNvSpPr txBox="1"/>
          <p:nvPr/>
        </p:nvSpPr>
        <p:spPr>
          <a:xfrm>
            <a:off x="238535" y="8145823"/>
            <a:ext cx="12503427" cy="552489"/>
          </a:xfrm>
          <a:prstGeom prst="rect">
            <a:avLst/>
          </a:prstGeom>
          <a:noFill/>
          <a:ln>
            <a:noFill/>
          </a:ln>
        </p:spPr>
        <p:txBody>
          <a:bodyPr spcFirstLastPara="1" wrap="square" lIns="182900" tIns="91450" rIns="182900" bIns="91450" rtlCol="0" anchor="ctr" anchorCtr="0">
            <a:spAutoFit/>
          </a:bodyPr>
          <a:lstStyle/>
          <a:p>
            <a:pPr marL="0" marR="0" lvl="0" indent="0" algn="ctr" rtl="0">
              <a:lnSpc>
                <a:spcPct val="130000"/>
              </a:lnSpc>
              <a:spcBef>
                <a:spcPts val="0"/>
              </a:spcBef>
              <a:spcAft>
                <a:spcPts val="0"/>
              </a:spcAft>
              <a:buClr>
                <a:schemeClr val="lt1"/>
              </a:buClr>
              <a:buSzPts val="2000"/>
              <a:buFont typeface="Calibri"/>
              <a:buNone/>
            </a:pPr>
            <a:r>
              <a:rPr lang="es" sz="2000" cap="none">
                <a:solidFill>
                  <a:schemeClr val="lt1"/>
                </a:solidFill>
                <a:latin typeface="Calibri"/>
                <a:ea typeface="Calibri"/>
                <a:cs typeface="Calibri"/>
                <a:sym typeface="Calibri"/>
              </a:rPr>
              <a:t>FECHA   /    HORA   /   OTRAS NOTAS</a:t>
            </a:r>
            <a:endParaRPr/>
          </a:p>
        </p:txBody>
      </p:sp>
      <p:grpSp>
        <p:nvGrpSpPr>
          <p:cNvPr id="419" name="Google Shape;419;p2"/>
          <p:cNvGrpSpPr/>
          <p:nvPr/>
        </p:nvGrpSpPr>
        <p:grpSpPr>
          <a:xfrm>
            <a:off x="4838228" y="8719411"/>
            <a:ext cx="3325170" cy="770464"/>
            <a:chOff x="5582387" y="8894626"/>
            <a:chExt cx="2041918" cy="473126"/>
          </a:xfrm>
        </p:grpSpPr>
        <p:pic>
          <p:nvPicPr>
            <p:cNvPr id="420" name="Google Shape;420;p2"/>
            <p:cNvPicPr preferRelativeResize="0"/>
            <p:nvPr/>
          </p:nvPicPr>
          <p:blipFill rotWithShape="1">
            <a:blip r:embed="rId5">
              <a:alphaModFix/>
              <a:biLevel thresh="25000"/>
            </a:blip>
            <a:srcRect/>
            <a:stretch/>
          </p:blipFill>
          <p:spPr>
            <a:xfrm>
              <a:off x="5582387" y="8894626"/>
              <a:ext cx="817891" cy="473126"/>
            </a:xfrm>
            <a:prstGeom prst="rect">
              <a:avLst/>
            </a:prstGeom>
            <a:noFill/>
            <a:ln>
              <a:noFill/>
            </a:ln>
          </p:spPr>
        </p:pic>
        <p:cxnSp>
          <p:nvCxnSpPr>
            <p:cNvPr id="421" name="Google Shape;421;p2"/>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422" name="Google Shape;422;p2"/>
            <p:cNvPicPr preferRelativeResize="0"/>
            <p:nvPr/>
          </p:nvPicPr>
          <p:blipFill rotWithShape="1">
            <a:blip r:embed="rId6">
              <a:alphaModFix/>
              <a:biLevel thresh="25000"/>
            </a:blip>
            <a:srcRect/>
            <a:stretch/>
          </p:blipFill>
          <p:spPr>
            <a:xfrm>
              <a:off x="6486423" y="8984764"/>
              <a:ext cx="1137882" cy="291764"/>
            </a:xfrm>
            <a:prstGeom prst="rect">
              <a:avLst/>
            </a:prstGeom>
            <a:noFill/>
            <a:ln>
              <a:noFill/>
            </a:ln>
          </p:spPr>
        </p:pic>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20"/>
          <p:cNvSpPr/>
          <p:nvPr/>
        </p:nvSpPr>
        <p:spPr>
          <a:xfrm>
            <a:off x="-12312" y="2183"/>
            <a:ext cx="13024452" cy="5387045"/>
          </a:xfrm>
          <a:prstGeom prst="rect">
            <a:avLst/>
          </a:prstGeom>
          <a:gradFill>
            <a:gsLst>
              <a:gs pos="0">
                <a:schemeClr val="accent2"/>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rgbClr val="000000"/>
              </a:solidFill>
              <a:latin typeface="Calibri"/>
              <a:ea typeface="Calibri"/>
              <a:cs typeface="Calibri"/>
              <a:sym typeface="Calibri"/>
            </a:endParaRPr>
          </a:p>
        </p:txBody>
      </p:sp>
      <p:pic>
        <p:nvPicPr>
          <p:cNvPr id="924" name="Google Shape;924;p20" descr="New Macbook Silver.png"/>
          <p:cNvPicPr preferRelativeResize="0"/>
          <p:nvPr/>
        </p:nvPicPr>
        <p:blipFill rotWithShape="1">
          <a:blip r:embed="rId3">
            <a:alphaModFix/>
          </a:blip>
          <a:srcRect/>
          <a:stretch/>
        </p:blipFill>
        <p:spPr>
          <a:xfrm>
            <a:off x="2147626" y="3066293"/>
            <a:ext cx="8951410" cy="4773111"/>
          </a:xfrm>
          <a:prstGeom prst="rect">
            <a:avLst/>
          </a:prstGeom>
          <a:noFill/>
          <a:ln>
            <a:noFill/>
          </a:ln>
        </p:spPr>
      </p:pic>
      <p:pic>
        <p:nvPicPr>
          <p:cNvPr id="925" name="Google Shape;925;p20"/>
          <p:cNvPicPr preferRelativeResize="0">
            <a:picLocks noGrp="1"/>
          </p:cNvPicPr>
          <p:nvPr>
            <p:ph type="pic" idx="2"/>
          </p:nvPr>
        </p:nvPicPr>
        <p:blipFill rotWithShape="1">
          <a:blip r:embed="rId4">
            <a:alphaModFix/>
          </a:blip>
          <a:srcRect l="7901" r="7901"/>
          <a:stretch/>
        </p:blipFill>
        <p:spPr>
          <a:xfrm>
            <a:off x="3168117" y="3467342"/>
            <a:ext cx="6718957" cy="4020414"/>
          </a:xfrm>
          <a:prstGeom prst="rect">
            <a:avLst/>
          </a:prstGeom>
          <a:noFill/>
          <a:ln>
            <a:noFill/>
          </a:ln>
        </p:spPr>
      </p:pic>
      <p:sp>
        <p:nvSpPr>
          <p:cNvPr id="926" name="Google Shape;926;p20"/>
          <p:cNvSpPr txBox="1">
            <a:spLocks noGrp="1"/>
          </p:cNvSpPr>
          <p:nvPr>
            <p:ph type="body" idx="1"/>
          </p:nvPr>
        </p:nvSpPr>
        <p:spPr>
          <a:xfrm>
            <a:off x="978195" y="1545473"/>
            <a:ext cx="11015331" cy="1921869"/>
          </a:xfrm>
          <a:prstGeom prst="rect">
            <a:avLst/>
          </a:prstGeom>
          <a:noFill/>
          <a:ln>
            <a:noFill/>
          </a:ln>
        </p:spPr>
        <p:txBody>
          <a:bodyPr spcFirstLastPara="1" wrap="square" lIns="91425" tIns="45700" rIns="91425" bIns="45700" rtlCol="0" anchor="t" anchorCtr="0">
            <a:normAutofit/>
          </a:bodyPr>
          <a:lstStyle/>
          <a:p>
            <a:pPr marL="22225" lvl="0" indent="-22225" algn="ctr" rtl="0">
              <a:lnSpc>
                <a:spcPct val="100000"/>
              </a:lnSpc>
              <a:spcBef>
                <a:spcPts val="0"/>
              </a:spcBef>
              <a:spcAft>
                <a:spcPts val="0"/>
              </a:spcAft>
              <a:buNone/>
            </a:pPr>
            <a:r>
              <a:rPr lang="es"/>
              <a:t>Enigma (2013)</a:t>
            </a:r>
            <a:endParaRPr/>
          </a:p>
        </p:txBody>
      </p:sp>
      <p:sp>
        <p:nvSpPr>
          <p:cNvPr id="927" name="Google Shape;927;p20"/>
          <p:cNvSpPr txBox="1"/>
          <p:nvPr/>
        </p:nvSpPr>
        <p:spPr>
          <a:xfrm>
            <a:off x="5938973" y="1178283"/>
            <a:ext cx="1119470" cy="395173"/>
          </a:xfrm>
          <a:prstGeom prst="rect">
            <a:avLst/>
          </a:prstGeom>
          <a:noFill/>
          <a:ln>
            <a:noFill/>
          </a:ln>
        </p:spPr>
        <p:txBody>
          <a:bodyPr spcFirstLastPara="1" wrap="square" lIns="91425" tIns="45700" rIns="91425" bIns="45700" rtlCol="0" anchor="t" anchorCtr="0">
            <a:spAutoFit/>
          </a:bodyPr>
          <a:lstStyle/>
          <a:p>
            <a:pPr marL="0" marR="0" lvl="0" indent="0" algn="ctr" rtl="0">
              <a:lnSpc>
                <a:spcPct val="80000"/>
              </a:lnSpc>
              <a:spcBef>
                <a:spcPts val="0"/>
              </a:spcBef>
              <a:spcAft>
                <a:spcPts val="0"/>
              </a:spcAft>
              <a:buNone/>
            </a:pPr>
            <a:r>
              <a:rPr lang="es" sz="2400" b="1">
                <a:solidFill>
                  <a:schemeClr val="lt1"/>
                </a:solidFill>
                <a:latin typeface="Calibri"/>
                <a:ea typeface="Calibri"/>
                <a:cs typeface="Calibri"/>
                <a:sym typeface="Calibri"/>
              </a:rPr>
              <a:t>Video</a:t>
            </a:r>
            <a:endParaRPr/>
          </a:p>
        </p:txBody>
      </p:sp>
      <p:sp>
        <p:nvSpPr>
          <p:cNvPr id="928" name="Google Shape;928;p20"/>
          <p:cNvSpPr/>
          <p:nvPr/>
        </p:nvSpPr>
        <p:spPr>
          <a:xfrm>
            <a:off x="5865098" y="1114582"/>
            <a:ext cx="1267221" cy="452254"/>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987">
              <a:solidFill>
                <a:schemeClr val="lt1"/>
              </a:solidFill>
              <a:latin typeface="Calibri"/>
              <a:ea typeface="Calibri"/>
              <a:cs typeface="Calibri"/>
              <a:sym typeface="Calibri"/>
            </a:endParaRPr>
          </a:p>
        </p:txBody>
      </p:sp>
      <p:sp>
        <p:nvSpPr>
          <p:cNvPr id="929" name="Google Shape;929;p20"/>
          <p:cNvSpPr txBox="1"/>
          <p:nvPr/>
        </p:nvSpPr>
        <p:spPr>
          <a:xfrm>
            <a:off x="10886411" y="8337091"/>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930" name="Google Shape;930;p20"/>
          <p:cNvSpPr/>
          <p:nvPr/>
        </p:nvSpPr>
        <p:spPr>
          <a:xfrm rot="10800000" flipH="1">
            <a:off x="5950443" y="247"/>
            <a:ext cx="1119470" cy="1003750"/>
          </a:xfrm>
          <a:prstGeom prst="round2SameRect">
            <a:avLst>
              <a:gd name="adj1" fmla="val 50000"/>
              <a:gd name="adj2" fmla="val 0"/>
            </a:avLst>
          </a:prstGeom>
          <a:solidFill>
            <a:schemeClr val="lt1"/>
          </a:solidFill>
          <a:ln w="158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920">
              <a:solidFill>
                <a:schemeClr val="lt1"/>
              </a:solidFill>
              <a:latin typeface="Calibri"/>
              <a:ea typeface="Calibri"/>
              <a:cs typeface="Calibri"/>
              <a:sym typeface="Calibri"/>
            </a:endParaRPr>
          </a:p>
        </p:txBody>
      </p:sp>
      <p:sp>
        <p:nvSpPr>
          <p:cNvPr id="931" name="Google Shape;931;p20"/>
          <p:cNvSpPr/>
          <p:nvPr/>
        </p:nvSpPr>
        <p:spPr>
          <a:xfrm>
            <a:off x="6284145" y="329543"/>
            <a:ext cx="434923" cy="435036"/>
          </a:xfrm>
          <a:custGeom>
            <a:avLst/>
            <a:gdLst/>
            <a:ahLst/>
            <a:cxnLst/>
            <a:rect l="l" t="t" r="r" b="b"/>
            <a:pathLst>
              <a:path w="602" h="602" extrusionOk="0">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2701">
              <a:solidFill>
                <a:schemeClr val="dk1"/>
              </a:solidFill>
              <a:latin typeface="Calibri"/>
              <a:ea typeface="Calibri"/>
              <a:cs typeface="Calibri"/>
              <a:sym typeface="Calibri"/>
            </a:endParaRPr>
          </a:p>
        </p:txBody>
      </p:sp>
      <p:sp>
        <p:nvSpPr>
          <p:cNvPr id="932" name="Google Shape;932;p20"/>
          <p:cNvSpPr txBox="1"/>
          <p:nvPr/>
        </p:nvSpPr>
        <p:spPr>
          <a:xfrm>
            <a:off x="3168117" y="6185648"/>
            <a:ext cx="6847421" cy="1134034"/>
          </a:xfrm>
          <a:prstGeom prst="rect">
            <a:avLst/>
          </a:prstGeom>
          <a:solidFill>
            <a:schemeClr val="accent1">
              <a:alpha val="42745"/>
            </a:schemeClr>
          </a:solidFill>
          <a:ln>
            <a:noFill/>
          </a:ln>
        </p:spPr>
        <p:txBody>
          <a:bodyPr spcFirstLastPara="1" wrap="square" lIns="91425" tIns="45700" rIns="91425" bIns="45700" rtlCol="0" anchor="ctr" anchorCtr="0">
            <a:noAutofit/>
          </a:bodyPr>
          <a:lstStyle/>
          <a:p>
            <a:pPr marL="342900" marR="0" lvl="0" indent="-342900" algn="ctr" rtl="0">
              <a:lnSpc>
                <a:spcPct val="90000"/>
              </a:lnSpc>
              <a:spcBef>
                <a:spcPts val="0"/>
              </a:spcBef>
              <a:spcAft>
                <a:spcPts val="0"/>
              </a:spcAft>
              <a:buNone/>
            </a:pPr>
            <a:r>
              <a:rPr lang="es" sz="2200" dirty="0">
                <a:solidFill>
                  <a:schemeClr val="lt1"/>
                </a:solidFill>
                <a:latin typeface="Calibri"/>
                <a:ea typeface="Calibri"/>
                <a:cs typeface="Calibri"/>
                <a:sym typeface="Calibri"/>
              </a:rPr>
              <a:t>Campaña “Libres e Iguales” de la Oficina del Alto Comisionado de las Naciones Unidas para los </a:t>
            </a:r>
            <a:br>
              <a:rPr lang="es" sz="2200" dirty="0">
                <a:solidFill>
                  <a:schemeClr val="lt1"/>
                </a:solidFill>
                <a:latin typeface="Calibri"/>
                <a:ea typeface="Calibri"/>
                <a:cs typeface="Calibri"/>
                <a:sym typeface="Calibri"/>
              </a:rPr>
            </a:br>
            <a:r>
              <a:rPr lang="es" sz="2200" dirty="0">
                <a:solidFill>
                  <a:schemeClr val="lt1"/>
                </a:solidFill>
                <a:latin typeface="Calibri"/>
                <a:ea typeface="Calibri"/>
                <a:cs typeface="Calibri"/>
                <a:sym typeface="Calibri"/>
              </a:rPr>
              <a:t>Derechos Humanos (2:20)</a:t>
            </a:r>
            <a:endParaRPr dirty="0"/>
          </a:p>
        </p:txBody>
      </p:sp>
      <p:sp>
        <p:nvSpPr>
          <p:cNvPr id="933" name="Google Shape;933;p2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20</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21"/>
          <p:cNvPicPr preferRelativeResize="0"/>
          <p:nvPr/>
        </p:nvPicPr>
        <p:blipFill rotWithShape="1">
          <a:blip r:embed="rId3">
            <a:alphaModFix/>
          </a:blip>
          <a:srcRect/>
          <a:stretch/>
        </p:blipFill>
        <p:spPr>
          <a:xfrm>
            <a:off x="0" y="-16899"/>
            <a:ext cx="13003213" cy="9752409"/>
          </a:xfrm>
          <a:prstGeom prst="rect">
            <a:avLst/>
          </a:prstGeom>
          <a:noFill/>
          <a:ln>
            <a:noFill/>
          </a:ln>
        </p:spPr>
      </p:pic>
      <p:sp>
        <p:nvSpPr>
          <p:cNvPr id="940" name="Google Shape;940;p21"/>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941" name="Google Shape;941;p21"/>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42" name="Google Shape;942;p21"/>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943" name="Google Shape;943;p21"/>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a:t>PANORAMA MUNDIAL</a:t>
            </a:r>
            <a:br>
              <a:rPr lang="en-US"/>
            </a:br>
            <a:r>
              <a:rPr lang="es" b="0"/>
              <a:t>TEST</a:t>
            </a:r>
            <a:endParaRPr/>
          </a:p>
        </p:txBody>
      </p:sp>
      <p:sp>
        <p:nvSpPr>
          <p:cNvPr id="944" name="Google Shape;944;p21"/>
          <p:cNvSpPr txBox="1">
            <a:spLocks noGrp="1"/>
          </p:cNvSpPr>
          <p:nvPr>
            <p:ph type="subTitle" idx="1"/>
          </p:nvPr>
        </p:nvSpPr>
        <p:spPr>
          <a:xfrm>
            <a:off x="41469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r>
              <a:rPr lang="es" sz="3600">
                <a:solidFill>
                  <a:schemeClr val="dk2"/>
                </a:solidFill>
              </a:rPr>
              <a:t>EJERCICIO</a:t>
            </a:r>
            <a:endParaRPr/>
          </a:p>
        </p:txBody>
      </p:sp>
      <p:sp>
        <p:nvSpPr>
          <p:cNvPr id="945" name="Google Shape;945;p21"/>
          <p:cNvSpPr txBox="1"/>
          <p:nvPr/>
        </p:nvSpPr>
        <p:spPr>
          <a:xfrm>
            <a:off x="4083544" y="6604376"/>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chemeClr val="dk2"/>
              </a:buClr>
              <a:buSzPts val="3200"/>
              <a:buFont typeface="Calibri"/>
              <a:buNone/>
            </a:pPr>
            <a:r>
              <a:rPr lang="es" sz="3200" b="0" cap="none" dirty="0">
                <a:solidFill>
                  <a:schemeClr val="dk2"/>
                </a:solidFill>
                <a:latin typeface="Calibri"/>
                <a:ea typeface="Calibri"/>
                <a:cs typeface="Calibri"/>
                <a:sym typeface="Calibri"/>
              </a:rPr>
              <a:t>CUADERNO - PÁGINA </a:t>
            </a:r>
            <a:r>
              <a:rPr lang="es" sz="4000" b="1" cap="none" dirty="0">
                <a:solidFill>
                  <a:schemeClr val="dk2"/>
                </a:solidFill>
                <a:latin typeface="Calibri"/>
                <a:ea typeface="Calibri"/>
                <a:cs typeface="Calibri"/>
                <a:sym typeface="Calibri"/>
              </a:rPr>
              <a:t>23</a:t>
            </a:r>
            <a:endParaRPr sz="3200" b="1" cap="none" dirty="0">
              <a:solidFill>
                <a:schemeClr val="dk2"/>
              </a:solidFill>
              <a:latin typeface="Calibri"/>
              <a:ea typeface="Calibri"/>
              <a:cs typeface="Calibri"/>
              <a:sym typeface="Calibri"/>
            </a:endParaRPr>
          </a:p>
        </p:txBody>
      </p:sp>
      <p:sp>
        <p:nvSpPr>
          <p:cNvPr id="946" name="Google Shape;946;p21"/>
          <p:cNvSpPr txBox="1"/>
          <p:nvPr/>
        </p:nvSpPr>
        <p:spPr>
          <a:xfrm>
            <a:off x="4082762" y="7546987"/>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fontScale="92500"/>
          </a:bodyPr>
          <a:lstStyle/>
          <a:p>
            <a:pPr marL="0" marR="0" lvl="0" indent="0" algn="ctr" rtl="0">
              <a:lnSpc>
                <a:spcPct val="90000"/>
              </a:lnSpc>
              <a:spcBef>
                <a:spcPts val="0"/>
              </a:spcBef>
              <a:spcAft>
                <a:spcPts val="0"/>
              </a:spcAft>
              <a:buClr>
                <a:schemeClr val="dk2"/>
              </a:buClr>
              <a:buSzPts val="3200"/>
              <a:buFont typeface="Calibri"/>
              <a:buNone/>
            </a:pPr>
            <a:r>
              <a:rPr lang="es" sz="3200" b="0" cap="none" dirty="0">
                <a:solidFill>
                  <a:schemeClr val="dk2"/>
                </a:solidFill>
                <a:latin typeface="Calibri"/>
                <a:ea typeface="Calibri"/>
                <a:cs typeface="Calibri"/>
                <a:sym typeface="Calibri"/>
              </a:rPr>
              <a:t>TEST ADICIONAL - PÁGINA </a:t>
            </a:r>
            <a:r>
              <a:rPr lang="es" sz="4000" b="1" cap="none" dirty="0">
                <a:solidFill>
                  <a:schemeClr val="dk2"/>
                </a:solidFill>
                <a:latin typeface="Calibri"/>
                <a:ea typeface="Calibri"/>
                <a:cs typeface="Calibri"/>
                <a:sym typeface="Calibri"/>
              </a:rPr>
              <a:t>27</a:t>
            </a:r>
            <a:endParaRPr sz="3200" b="1" cap="none" dirty="0">
              <a:solidFill>
                <a:schemeClr val="dk2"/>
              </a:solidFill>
              <a:latin typeface="Calibri"/>
              <a:ea typeface="Calibri"/>
              <a:cs typeface="Calibri"/>
              <a:sym typeface="Calibri"/>
            </a:endParaRPr>
          </a:p>
        </p:txBody>
      </p:sp>
      <p:sp>
        <p:nvSpPr>
          <p:cNvPr id="947" name="Google Shape;947;p21"/>
          <p:cNvSpPr txBox="1"/>
          <p:nvPr/>
        </p:nvSpPr>
        <p:spPr>
          <a:xfrm>
            <a:off x="4089446" y="8509838"/>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fontScale="92500"/>
          </a:bodyPr>
          <a:lstStyle/>
          <a:p>
            <a:pPr marL="0" marR="0" lvl="0" indent="0" algn="ctr" rtl="0">
              <a:lnSpc>
                <a:spcPct val="90000"/>
              </a:lnSpc>
              <a:spcBef>
                <a:spcPts val="0"/>
              </a:spcBef>
              <a:spcAft>
                <a:spcPts val="0"/>
              </a:spcAft>
              <a:buClr>
                <a:schemeClr val="dk2"/>
              </a:buClr>
              <a:buSzPts val="3200"/>
              <a:buFont typeface="Calibri"/>
              <a:buNone/>
            </a:pPr>
            <a:r>
              <a:rPr lang="es" sz="3200" b="0" cap="none" dirty="0">
                <a:solidFill>
                  <a:schemeClr val="dk2"/>
                </a:solidFill>
                <a:latin typeface="Calibri"/>
                <a:ea typeface="Calibri"/>
                <a:cs typeface="Calibri"/>
                <a:sym typeface="Calibri"/>
              </a:rPr>
              <a:t>ORIENTACIONES - PÁGINA </a:t>
            </a:r>
            <a:r>
              <a:rPr lang="es" sz="4000" b="1" cap="none" dirty="0">
                <a:solidFill>
                  <a:schemeClr val="dk2"/>
                </a:solidFill>
                <a:latin typeface="Calibri"/>
                <a:ea typeface="Calibri"/>
                <a:cs typeface="Calibri"/>
                <a:sym typeface="Calibri"/>
              </a:rPr>
              <a:t>29</a:t>
            </a:r>
            <a:endParaRPr sz="3200" b="1" cap="none" dirty="0">
              <a:solidFill>
                <a:schemeClr val="dk2"/>
              </a:solidFill>
              <a:latin typeface="Calibri"/>
              <a:ea typeface="Calibri"/>
              <a:cs typeface="Calibri"/>
              <a:sym typeface="Calibri"/>
            </a:endParaRPr>
          </a:p>
        </p:txBody>
      </p:sp>
      <p:grpSp>
        <p:nvGrpSpPr>
          <p:cNvPr id="948" name="Google Shape;948;p21"/>
          <p:cNvGrpSpPr/>
          <p:nvPr/>
        </p:nvGrpSpPr>
        <p:grpSpPr>
          <a:xfrm>
            <a:off x="6074504" y="5568057"/>
            <a:ext cx="933399" cy="933398"/>
            <a:chOff x="6074504" y="5568057"/>
            <a:chExt cx="933399" cy="933398"/>
          </a:xfrm>
        </p:grpSpPr>
        <p:sp>
          <p:nvSpPr>
            <p:cNvPr id="949" name="Google Shape;949;p21"/>
            <p:cNvSpPr/>
            <p:nvPr/>
          </p:nvSpPr>
          <p:spPr>
            <a:xfrm>
              <a:off x="6074504" y="5568057"/>
              <a:ext cx="933399" cy="933398"/>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950" name="Google Shape;950;p21"/>
            <p:cNvGrpSpPr/>
            <p:nvPr/>
          </p:nvGrpSpPr>
          <p:grpSpPr>
            <a:xfrm>
              <a:off x="6267353" y="5738459"/>
              <a:ext cx="550305" cy="550305"/>
              <a:chOff x="3882593" y="2338848"/>
              <a:chExt cx="572348" cy="572348"/>
            </a:xfrm>
          </p:grpSpPr>
          <p:sp>
            <p:nvSpPr>
              <p:cNvPr id="951" name="Google Shape;951;p21"/>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52" name="Google Shape;952;p21"/>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953" name="Google Shape;953;p2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21</a:t>
            </a:fld>
            <a:endParaRPr sz="1200" b="1">
              <a:solidFill>
                <a:schemeClr val="lt1"/>
              </a:solidFill>
              <a:latin typeface="Calibri"/>
              <a:ea typeface="Calibri"/>
              <a:cs typeface="Calibri"/>
              <a:sym typeface="Calibri"/>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22"/>
          <p:cNvPicPr preferRelativeResize="0"/>
          <p:nvPr/>
        </p:nvPicPr>
        <p:blipFill rotWithShape="1">
          <a:blip r:embed="rId3">
            <a:alphaModFix/>
          </a:blip>
          <a:srcRect/>
          <a:stretch/>
        </p:blipFill>
        <p:spPr>
          <a:xfrm>
            <a:off x="-68849" y="2156818"/>
            <a:ext cx="13343366" cy="6405503"/>
          </a:xfrm>
          <a:prstGeom prst="rect">
            <a:avLst/>
          </a:prstGeom>
          <a:noFill/>
          <a:ln>
            <a:noFill/>
          </a:ln>
        </p:spPr>
      </p:pic>
      <p:sp>
        <p:nvSpPr>
          <p:cNvPr id="960" name="Google Shape;960;p22"/>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961" name="Google Shape;961;p22"/>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1</a:t>
            </a:r>
            <a:endParaRPr/>
          </a:p>
        </p:txBody>
      </p:sp>
      <p:sp>
        <p:nvSpPr>
          <p:cNvPr id="962" name="Google Shape;962;p2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22</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23"/>
          <p:cNvPicPr preferRelativeResize="0"/>
          <p:nvPr/>
        </p:nvPicPr>
        <p:blipFill rotWithShape="1">
          <a:blip r:embed="rId3">
            <a:alphaModFix/>
          </a:blip>
          <a:srcRect/>
          <a:stretch/>
        </p:blipFill>
        <p:spPr>
          <a:xfrm>
            <a:off x="-68849" y="2156818"/>
            <a:ext cx="13343366" cy="6405503"/>
          </a:xfrm>
          <a:prstGeom prst="rect">
            <a:avLst/>
          </a:prstGeom>
          <a:noFill/>
          <a:ln>
            <a:noFill/>
          </a:ln>
        </p:spPr>
      </p:pic>
      <p:sp>
        <p:nvSpPr>
          <p:cNvPr id="969" name="Google Shape;969;p23"/>
          <p:cNvSpPr/>
          <p:nvPr/>
        </p:nvSpPr>
        <p:spPr>
          <a:xfrm>
            <a:off x="5818735" y="484081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0" name="Google Shape;970;p23"/>
          <p:cNvSpPr/>
          <p:nvPr/>
        </p:nvSpPr>
        <p:spPr>
          <a:xfrm>
            <a:off x="7255424" y="623955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1" name="Google Shape;971;p23"/>
          <p:cNvSpPr/>
          <p:nvPr/>
        </p:nvSpPr>
        <p:spPr>
          <a:xfrm>
            <a:off x="6513095" y="334947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2" name="Google Shape;972;p23"/>
          <p:cNvSpPr/>
          <p:nvPr/>
        </p:nvSpPr>
        <p:spPr>
          <a:xfrm>
            <a:off x="6662595" y="674743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3" name="Google Shape;973;p23"/>
          <p:cNvSpPr/>
          <p:nvPr/>
        </p:nvSpPr>
        <p:spPr>
          <a:xfrm>
            <a:off x="7023220" y="472099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4" name="Google Shape;974;p23"/>
          <p:cNvSpPr/>
          <p:nvPr/>
        </p:nvSpPr>
        <p:spPr>
          <a:xfrm>
            <a:off x="10362768" y="363906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5" name="Google Shape;975;p23"/>
          <p:cNvSpPr/>
          <p:nvPr/>
        </p:nvSpPr>
        <p:spPr>
          <a:xfrm>
            <a:off x="1874750" y="350897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6" name="Google Shape;976;p23"/>
          <p:cNvSpPr/>
          <p:nvPr/>
        </p:nvSpPr>
        <p:spPr>
          <a:xfrm>
            <a:off x="2296191" y="4390816"/>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7" name="Google Shape;977;p23"/>
          <p:cNvSpPr/>
          <p:nvPr/>
        </p:nvSpPr>
        <p:spPr>
          <a:xfrm>
            <a:off x="3483056" y="462008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8" name="Google Shape;978;p23"/>
          <p:cNvSpPr/>
          <p:nvPr/>
        </p:nvSpPr>
        <p:spPr>
          <a:xfrm>
            <a:off x="2929185" y="482258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79" name="Google Shape;979;p23"/>
          <p:cNvSpPr/>
          <p:nvPr/>
        </p:nvSpPr>
        <p:spPr>
          <a:xfrm>
            <a:off x="3750966" y="724613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0" name="Google Shape;980;p23"/>
          <p:cNvSpPr/>
          <p:nvPr/>
        </p:nvSpPr>
        <p:spPr>
          <a:xfrm>
            <a:off x="11073610" y="701029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1" name="Google Shape;981;p23"/>
          <p:cNvSpPr/>
          <p:nvPr/>
        </p:nvSpPr>
        <p:spPr>
          <a:xfrm>
            <a:off x="10955597" y="560503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2" name="Google Shape;982;p23"/>
          <p:cNvSpPr/>
          <p:nvPr/>
        </p:nvSpPr>
        <p:spPr>
          <a:xfrm>
            <a:off x="10058449" y="6605088"/>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3" name="Google Shape;983;p23"/>
          <p:cNvSpPr/>
          <p:nvPr/>
        </p:nvSpPr>
        <p:spPr>
          <a:xfrm>
            <a:off x="6519383" y="547915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4" name="Google Shape;984;p23"/>
          <p:cNvSpPr/>
          <p:nvPr/>
        </p:nvSpPr>
        <p:spPr>
          <a:xfrm>
            <a:off x="7630492" y="5163630"/>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5" name="Google Shape;985;p23"/>
          <p:cNvSpPr/>
          <p:nvPr/>
        </p:nvSpPr>
        <p:spPr>
          <a:xfrm>
            <a:off x="3755361" y="337464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6" name="Google Shape;986;p23"/>
          <p:cNvSpPr/>
          <p:nvPr/>
        </p:nvSpPr>
        <p:spPr>
          <a:xfrm>
            <a:off x="3320452" y="368908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7" name="Google Shape;987;p23"/>
          <p:cNvSpPr/>
          <p:nvPr/>
        </p:nvSpPr>
        <p:spPr>
          <a:xfrm>
            <a:off x="2681639" y="3403594"/>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8" name="Google Shape;988;p23"/>
          <p:cNvSpPr/>
          <p:nvPr/>
        </p:nvSpPr>
        <p:spPr>
          <a:xfrm>
            <a:off x="2839321" y="3921768"/>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89" name="Google Shape;989;p23"/>
          <p:cNvSpPr/>
          <p:nvPr/>
        </p:nvSpPr>
        <p:spPr>
          <a:xfrm>
            <a:off x="7071684" y="376738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0" name="Google Shape;990;p23"/>
          <p:cNvSpPr/>
          <p:nvPr/>
        </p:nvSpPr>
        <p:spPr>
          <a:xfrm>
            <a:off x="5954506" y="3648884"/>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1" name="Google Shape;991;p23"/>
          <p:cNvSpPr/>
          <p:nvPr/>
        </p:nvSpPr>
        <p:spPr>
          <a:xfrm>
            <a:off x="6611533" y="211151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2" name="Google Shape;992;p23"/>
          <p:cNvSpPr/>
          <p:nvPr/>
        </p:nvSpPr>
        <p:spPr>
          <a:xfrm>
            <a:off x="6933230" y="298418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3" name="Google Shape;993;p23"/>
          <p:cNvSpPr/>
          <p:nvPr/>
        </p:nvSpPr>
        <p:spPr>
          <a:xfrm>
            <a:off x="3589867" y="6107157"/>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4" name="Google Shape;994;p23"/>
          <p:cNvSpPr/>
          <p:nvPr/>
        </p:nvSpPr>
        <p:spPr>
          <a:xfrm>
            <a:off x="4722010" y="600468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5" name="Google Shape;995;p23"/>
          <p:cNvSpPr/>
          <p:nvPr/>
        </p:nvSpPr>
        <p:spPr>
          <a:xfrm>
            <a:off x="4254539" y="5467866"/>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6" name="Google Shape;996;p23"/>
          <p:cNvSpPr/>
          <p:nvPr/>
        </p:nvSpPr>
        <p:spPr>
          <a:xfrm>
            <a:off x="3955766" y="5250848"/>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7" name="Google Shape;997;p23"/>
          <p:cNvSpPr/>
          <p:nvPr/>
        </p:nvSpPr>
        <p:spPr>
          <a:xfrm>
            <a:off x="3299110" y="5133675"/>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8" name="Google Shape;998;p23"/>
          <p:cNvSpPr/>
          <p:nvPr/>
        </p:nvSpPr>
        <p:spPr>
          <a:xfrm>
            <a:off x="8782047" y="5137076"/>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999" name="Google Shape;999;p23"/>
          <p:cNvSpPr/>
          <p:nvPr/>
        </p:nvSpPr>
        <p:spPr>
          <a:xfrm>
            <a:off x="8515795" y="4540466"/>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0" name="Google Shape;1000;p23"/>
          <p:cNvSpPr/>
          <p:nvPr/>
        </p:nvSpPr>
        <p:spPr>
          <a:xfrm>
            <a:off x="9074012" y="4440832"/>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1" name="Google Shape;1001;p23"/>
          <p:cNvSpPr/>
          <p:nvPr/>
        </p:nvSpPr>
        <p:spPr>
          <a:xfrm>
            <a:off x="7604779" y="396230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2" name="Google Shape;1002;p23"/>
          <p:cNvSpPr/>
          <p:nvPr/>
        </p:nvSpPr>
        <p:spPr>
          <a:xfrm>
            <a:off x="7900401" y="3080337"/>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3" name="Google Shape;1003;p23"/>
          <p:cNvSpPr/>
          <p:nvPr/>
        </p:nvSpPr>
        <p:spPr>
          <a:xfrm>
            <a:off x="8813553" y="3216590"/>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4" name="Google Shape;1004;p23"/>
          <p:cNvSpPr/>
          <p:nvPr/>
        </p:nvSpPr>
        <p:spPr>
          <a:xfrm>
            <a:off x="9732154" y="279858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5" name="Google Shape;1005;p23"/>
          <p:cNvSpPr/>
          <p:nvPr/>
        </p:nvSpPr>
        <p:spPr>
          <a:xfrm>
            <a:off x="10840315" y="3044458"/>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6" name="Google Shape;1006;p23"/>
          <p:cNvSpPr/>
          <p:nvPr/>
        </p:nvSpPr>
        <p:spPr>
          <a:xfrm>
            <a:off x="10244543" y="4856823"/>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7" name="Google Shape;1007;p23"/>
          <p:cNvSpPr/>
          <p:nvPr/>
        </p:nvSpPr>
        <p:spPr>
          <a:xfrm>
            <a:off x="9751043" y="4022921"/>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8" name="Google Shape;1008;p23"/>
          <p:cNvSpPr/>
          <p:nvPr/>
        </p:nvSpPr>
        <p:spPr>
          <a:xfrm>
            <a:off x="9330594" y="3731572"/>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09" name="Google Shape;1009;p23"/>
          <p:cNvSpPr/>
          <p:nvPr/>
        </p:nvSpPr>
        <p:spPr>
          <a:xfrm>
            <a:off x="8257243" y="3695976"/>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10" name="Google Shape;1010;p23"/>
          <p:cNvSpPr/>
          <p:nvPr/>
        </p:nvSpPr>
        <p:spPr>
          <a:xfrm>
            <a:off x="10651278" y="6164172"/>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11" name="Google Shape;1011;p23"/>
          <p:cNvSpPr/>
          <p:nvPr/>
        </p:nvSpPr>
        <p:spPr>
          <a:xfrm>
            <a:off x="4045730" y="634713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12" name="Google Shape;1012;p23"/>
          <p:cNvSpPr/>
          <p:nvPr/>
        </p:nvSpPr>
        <p:spPr>
          <a:xfrm>
            <a:off x="4466464" y="2786630"/>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13" name="Google Shape;1013;p23"/>
          <p:cNvSpPr/>
          <p:nvPr/>
        </p:nvSpPr>
        <p:spPr>
          <a:xfrm>
            <a:off x="11886131" y="2724047"/>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014" name="Google Shape;1014;p23"/>
          <p:cNvSpPr/>
          <p:nvPr/>
        </p:nvSpPr>
        <p:spPr>
          <a:xfrm>
            <a:off x="634328" y="2772549"/>
            <a:ext cx="533068" cy="532683"/>
          </a:xfrm>
          <a:prstGeom prst="ellipse">
            <a:avLst/>
          </a:prstGeom>
          <a:solidFill>
            <a:schemeClr val="accent2"/>
          </a:solidFill>
          <a:ln>
            <a:noFill/>
          </a:ln>
        </p:spPr>
        <p:txBody>
          <a:bodyPr spcFirstLastPara="1" wrap="square" lIns="50800" tIns="50800" rIns="50800" bIns="50800" rtlCol="0" anchor="ctr"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pic>
        <p:nvPicPr>
          <p:cNvPr id="1015" name="Google Shape;1015;p23"/>
          <p:cNvPicPr preferRelativeResize="0"/>
          <p:nvPr/>
        </p:nvPicPr>
        <p:blipFill rotWithShape="1">
          <a:blip r:embed="rId4">
            <a:alphaModFix/>
          </a:blip>
          <a:srcRect/>
          <a:stretch/>
        </p:blipFill>
        <p:spPr>
          <a:xfrm>
            <a:off x="9014251" y="4390816"/>
            <a:ext cx="630614" cy="760398"/>
          </a:xfrm>
          <a:prstGeom prst="rect">
            <a:avLst/>
          </a:prstGeom>
          <a:noFill/>
          <a:ln>
            <a:noFill/>
          </a:ln>
        </p:spPr>
      </p:pic>
      <p:pic>
        <p:nvPicPr>
          <p:cNvPr id="1016" name="Google Shape;1016;p23"/>
          <p:cNvPicPr preferRelativeResize="0"/>
          <p:nvPr/>
        </p:nvPicPr>
        <p:blipFill rotWithShape="1">
          <a:blip r:embed="rId4">
            <a:alphaModFix/>
          </a:blip>
          <a:srcRect/>
          <a:stretch/>
        </p:blipFill>
        <p:spPr>
          <a:xfrm>
            <a:off x="5758974" y="4790799"/>
            <a:ext cx="630614" cy="760398"/>
          </a:xfrm>
          <a:prstGeom prst="rect">
            <a:avLst/>
          </a:prstGeom>
          <a:noFill/>
          <a:ln>
            <a:noFill/>
          </a:ln>
        </p:spPr>
      </p:pic>
      <p:pic>
        <p:nvPicPr>
          <p:cNvPr id="1017" name="Google Shape;1017;p23"/>
          <p:cNvPicPr preferRelativeResize="0"/>
          <p:nvPr/>
        </p:nvPicPr>
        <p:blipFill rotWithShape="1">
          <a:blip r:embed="rId4">
            <a:alphaModFix/>
          </a:blip>
          <a:srcRect/>
          <a:stretch/>
        </p:blipFill>
        <p:spPr>
          <a:xfrm>
            <a:off x="7195663" y="6189535"/>
            <a:ext cx="630614" cy="760398"/>
          </a:xfrm>
          <a:prstGeom prst="rect">
            <a:avLst/>
          </a:prstGeom>
          <a:noFill/>
          <a:ln>
            <a:noFill/>
          </a:ln>
        </p:spPr>
      </p:pic>
      <p:pic>
        <p:nvPicPr>
          <p:cNvPr id="1018" name="Google Shape;1018;p23"/>
          <p:cNvPicPr preferRelativeResize="0"/>
          <p:nvPr/>
        </p:nvPicPr>
        <p:blipFill rotWithShape="1">
          <a:blip r:embed="rId4">
            <a:alphaModFix/>
          </a:blip>
          <a:srcRect/>
          <a:stretch/>
        </p:blipFill>
        <p:spPr>
          <a:xfrm>
            <a:off x="6453334" y="3299459"/>
            <a:ext cx="630614" cy="760398"/>
          </a:xfrm>
          <a:prstGeom prst="rect">
            <a:avLst/>
          </a:prstGeom>
          <a:noFill/>
          <a:ln>
            <a:noFill/>
          </a:ln>
        </p:spPr>
      </p:pic>
      <p:pic>
        <p:nvPicPr>
          <p:cNvPr id="1019" name="Google Shape;1019;p23"/>
          <p:cNvPicPr preferRelativeResize="0"/>
          <p:nvPr/>
        </p:nvPicPr>
        <p:blipFill rotWithShape="1">
          <a:blip r:embed="rId4">
            <a:alphaModFix/>
          </a:blip>
          <a:srcRect/>
          <a:stretch/>
        </p:blipFill>
        <p:spPr>
          <a:xfrm>
            <a:off x="6602834" y="6697417"/>
            <a:ext cx="630614" cy="760398"/>
          </a:xfrm>
          <a:prstGeom prst="rect">
            <a:avLst/>
          </a:prstGeom>
          <a:noFill/>
          <a:ln>
            <a:noFill/>
          </a:ln>
        </p:spPr>
      </p:pic>
      <p:pic>
        <p:nvPicPr>
          <p:cNvPr id="1020" name="Google Shape;1020;p23"/>
          <p:cNvPicPr preferRelativeResize="0"/>
          <p:nvPr/>
        </p:nvPicPr>
        <p:blipFill rotWithShape="1">
          <a:blip r:embed="rId4">
            <a:alphaModFix/>
          </a:blip>
          <a:srcRect/>
          <a:stretch/>
        </p:blipFill>
        <p:spPr>
          <a:xfrm>
            <a:off x="6963459" y="4670983"/>
            <a:ext cx="630614" cy="760398"/>
          </a:xfrm>
          <a:prstGeom prst="rect">
            <a:avLst/>
          </a:prstGeom>
          <a:noFill/>
          <a:ln>
            <a:noFill/>
          </a:ln>
        </p:spPr>
      </p:pic>
      <p:pic>
        <p:nvPicPr>
          <p:cNvPr id="1021" name="Google Shape;1021;p23"/>
          <p:cNvPicPr preferRelativeResize="0"/>
          <p:nvPr/>
        </p:nvPicPr>
        <p:blipFill rotWithShape="1">
          <a:blip r:embed="rId4">
            <a:alphaModFix/>
          </a:blip>
          <a:srcRect/>
          <a:stretch/>
        </p:blipFill>
        <p:spPr>
          <a:xfrm>
            <a:off x="10303007" y="3589053"/>
            <a:ext cx="630614" cy="760398"/>
          </a:xfrm>
          <a:prstGeom prst="rect">
            <a:avLst/>
          </a:prstGeom>
          <a:noFill/>
          <a:ln>
            <a:noFill/>
          </a:ln>
        </p:spPr>
      </p:pic>
      <p:pic>
        <p:nvPicPr>
          <p:cNvPr id="1022" name="Google Shape;1022;p23"/>
          <p:cNvPicPr preferRelativeResize="0"/>
          <p:nvPr/>
        </p:nvPicPr>
        <p:blipFill rotWithShape="1">
          <a:blip r:embed="rId4">
            <a:alphaModFix/>
          </a:blip>
          <a:srcRect/>
          <a:stretch/>
        </p:blipFill>
        <p:spPr>
          <a:xfrm>
            <a:off x="1814989" y="3458955"/>
            <a:ext cx="630614" cy="760398"/>
          </a:xfrm>
          <a:prstGeom prst="rect">
            <a:avLst/>
          </a:prstGeom>
          <a:noFill/>
          <a:ln>
            <a:noFill/>
          </a:ln>
        </p:spPr>
      </p:pic>
      <p:pic>
        <p:nvPicPr>
          <p:cNvPr id="1023" name="Google Shape;1023;p23"/>
          <p:cNvPicPr preferRelativeResize="0"/>
          <p:nvPr/>
        </p:nvPicPr>
        <p:blipFill rotWithShape="1">
          <a:blip r:embed="rId4">
            <a:alphaModFix/>
          </a:blip>
          <a:srcRect/>
          <a:stretch/>
        </p:blipFill>
        <p:spPr>
          <a:xfrm>
            <a:off x="2236430" y="4340800"/>
            <a:ext cx="630614" cy="760398"/>
          </a:xfrm>
          <a:prstGeom prst="rect">
            <a:avLst/>
          </a:prstGeom>
          <a:noFill/>
          <a:ln>
            <a:noFill/>
          </a:ln>
        </p:spPr>
      </p:pic>
      <p:pic>
        <p:nvPicPr>
          <p:cNvPr id="1024" name="Google Shape;1024;p23"/>
          <p:cNvPicPr preferRelativeResize="0"/>
          <p:nvPr/>
        </p:nvPicPr>
        <p:blipFill rotWithShape="1">
          <a:blip r:embed="rId4">
            <a:alphaModFix/>
          </a:blip>
          <a:srcRect/>
          <a:stretch/>
        </p:blipFill>
        <p:spPr>
          <a:xfrm>
            <a:off x="3423295" y="4570067"/>
            <a:ext cx="630614" cy="760398"/>
          </a:xfrm>
          <a:prstGeom prst="rect">
            <a:avLst/>
          </a:prstGeom>
          <a:noFill/>
          <a:ln>
            <a:noFill/>
          </a:ln>
        </p:spPr>
      </p:pic>
      <p:pic>
        <p:nvPicPr>
          <p:cNvPr id="1025" name="Google Shape;1025;p23"/>
          <p:cNvPicPr preferRelativeResize="0"/>
          <p:nvPr/>
        </p:nvPicPr>
        <p:blipFill rotWithShape="1">
          <a:blip r:embed="rId4">
            <a:alphaModFix/>
          </a:blip>
          <a:srcRect/>
          <a:stretch/>
        </p:blipFill>
        <p:spPr>
          <a:xfrm>
            <a:off x="2869424" y="4772567"/>
            <a:ext cx="630614" cy="760398"/>
          </a:xfrm>
          <a:prstGeom prst="rect">
            <a:avLst/>
          </a:prstGeom>
          <a:noFill/>
          <a:ln>
            <a:noFill/>
          </a:ln>
        </p:spPr>
      </p:pic>
      <p:pic>
        <p:nvPicPr>
          <p:cNvPr id="1026" name="Google Shape;1026;p23"/>
          <p:cNvPicPr preferRelativeResize="0"/>
          <p:nvPr/>
        </p:nvPicPr>
        <p:blipFill rotWithShape="1">
          <a:blip r:embed="rId4">
            <a:alphaModFix/>
          </a:blip>
          <a:srcRect/>
          <a:stretch/>
        </p:blipFill>
        <p:spPr>
          <a:xfrm>
            <a:off x="3691205" y="7196123"/>
            <a:ext cx="630614" cy="760398"/>
          </a:xfrm>
          <a:prstGeom prst="rect">
            <a:avLst/>
          </a:prstGeom>
          <a:noFill/>
          <a:ln>
            <a:noFill/>
          </a:ln>
        </p:spPr>
      </p:pic>
      <p:pic>
        <p:nvPicPr>
          <p:cNvPr id="1027" name="Google Shape;1027;p23"/>
          <p:cNvPicPr preferRelativeResize="0"/>
          <p:nvPr/>
        </p:nvPicPr>
        <p:blipFill rotWithShape="1">
          <a:blip r:embed="rId4">
            <a:alphaModFix/>
          </a:blip>
          <a:srcRect/>
          <a:stretch/>
        </p:blipFill>
        <p:spPr>
          <a:xfrm>
            <a:off x="11013849" y="6960279"/>
            <a:ext cx="630614" cy="760398"/>
          </a:xfrm>
          <a:prstGeom prst="rect">
            <a:avLst/>
          </a:prstGeom>
          <a:noFill/>
          <a:ln>
            <a:noFill/>
          </a:ln>
        </p:spPr>
      </p:pic>
      <p:pic>
        <p:nvPicPr>
          <p:cNvPr id="1028" name="Google Shape;1028;p23"/>
          <p:cNvPicPr preferRelativeResize="0"/>
          <p:nvPr/>
        </p:nvPicPr>
        <p:blipFill rotWithShape="1">
          <a:blip r:embed="rId4">
            <a:alphaModFix/>
          </a:blip>
          <a:srcRect/>
          <a:stretch/>
        </p:blipFill>
        <p:spPr>
          <a:xfrm>
            <a:off x="10895836" y="5555023"/>
            <a:ext cx="630614" cy="760398"/>
          </a:xfrm>
          <a:prstGeom prst="rect">
            <a:avLst/>
          </a:prstGeom>
          <a:noFill/>
          <a:ln>
            <a:noFill/>
          </a:ln>
        </p:spPr>
      </p:pic>
      <p:pic>
        <p:nvPicPr>
          <p:cNvPr id="1029" name="Google Shape;1029;p23"/>
          <p:cNvPicPr preferRelativeResize="0"/>
          <p:nvPr/>
        </p:nvPicPr>
        <p:blipFill rotWithShape="1">
          <a:blip r:embed="rId4">
            <a:alphaModFix/>
          </a:blip>
          <a:srcRect/>
          <a:stretch/>
        </p:blipFill>
        <p:spPr>
          <a:xfrm>
            <a:off x="9998688" y="6555072"/>
            <a:ext cx="630614" cy="760398"/>
          </a:xfrm>
          <a:prstGeom prst="rect">
            <a:avLst/>
          </a:prstGeom>
          <a:noFill/>
          <a:ln>
            <a:noFill/>
          </a:ln>
        </p:spPr>
      </p:pic>
      <p:pic>
        <p:nvPicPr>
          <p:cNvPr id="1030" name="Google Shape;1030;p23"/>
          <p:cNvPicPr preferRelativeResize="0"/>
          <p:nvPr/>
        </p:nvPicPr>
        <p:blipFill rotWithShape="1">
          <a:blip r:embed="rId4">
            <a:alphaModFix/>
          </a:blip>
          <a:srcRect/>
          <a:stretch/>
        </p:blipFill>
        <p:spPr>
          <a:xfrm>
            <a:off x="6459622" y="5429137"/>
            <a:ext cx="630614" cy="760398"/>
          </a:xfrm>
          <a:prstGeom prst="rect">
            <a:avLst/>
          </a:prstGeom>
          <a:noFill/>
          <a:ln>
            <a:noFill/>
          </a:ln>
        </p:spPr>
      </p:pic>
      <p:pic>
        <p:nvPicPr>
          <p:cNvPr id="1031" name="Google Shape;1031;p23"/>
          <p:cNvPicPr preferRelativeResize="0"/>
          <p:nvPr/>
        </p:nvPicPr>
        <p:blipFill rotWithShape="1">
          <a:blip r:embed="rId4">
            <a:alphaModFix/>
          </a:blip>
          <a:srcRect/>
          <a:stretch/>
        </p:blipFill>
        <p:spPr>
          <a:xfrm>
            <a:off x="7570731" y="5113614"/>
            <a:ext cx="630614" cy="760398"/>
          </a:xfrm>
          <a:prstGeom prst="rect">
            <a:avLst/>
          </a:prstGeom>
          <a:noFill/>
          <a:ln>
            <a:noFill/>
          </a:ln>
        </p:spPr>
      </p:pic>
      <p:pic>
        <p:nvPicPr>
          <p:cNvPr id="1032" name="Google Shape;1032;p23"/>
          <p:cNvPicPr preferRelativeResize="0"/>
          <p:nvPr/>
        </p:nvPicPr>
        <p:blipFill rotWithShape="1">
          <a:blip r:embed="rId4">
            <a:alphaModFix/>
          </a:blip>
          <a:srcRect/>
          <a:stretch/>
        </p:blipFill>
        <p:spPr>
          <a:xfrm>
            <a:off x="3695600" y="3324625"/>
            <a:ext cx="630614" cy="760398"/>
          </a:xfrm>
          <a:prstGeom prst="rect">
            <a:avLst/>
          </a:prstGeom>
          <a:noFill/>
          <a:ln>
            <a:noFill/>
          </a:ln>
        </p:spPr>
      </p:pic>
      <p:pic>
        <p:nvPicPr>
          <p:cNvPr id="1033" name="Google Shape;1033;p23"/>
          <p:cNvPicPr preferRelativeResize="0"/>
          <p:nvPr/>
        </p:nvPicPr>
        <p:blipFill rotWithShape="1">
          <a:blip r:embed="rId4">
            <a:alphaModFix/>
          </a:blip>
          <a:srcRect/>
          <a:stretch/>
        </p:blipFill>
        <p:spPr>
          <a:xfrm>
            <a:off x="3260691" y="3639069"/>
            <a:ext cx="630614" cy="760398"/>
          </a:xfrm>
          <a:prstGeom prst="rect">
            <a:avLst/>
          </a:prstGeom>
          <a:noFill/>
          <a:ln>
            <a:noFill/>
          </a:ln>
        </p:spPr>
      </p:pic>
      <p:pic>
        <p:nvPicPr>
          <p:cNvPr id="1034" name="Google Shape;1034;p23"/>
          <p:cNvPicPr preferRelativeResize="0"/>
          <p:nvPr/>
        </p:nvPicPr>
        <p:blipFill rotWithShape="1">
          <a:blip r:embed="rId4">
            <a:alphaModFix/>
          </a:blip>
          <a:srcRect/>
          <a:stretch/>
        </p:blipFill>
        <p:spPr>
          <a:xfrm>
            <a:off x="2621878" y="3353578"/>
            <a:ext cx="630614" cy="760398"/>
          </a:xfrm>
          <a:prstGeom prst="rect">
            <a:avLst/>
          </a:prstGeom>
          <a:noFill/>
          <a:ln>
            <a:noFill/>
          </a:ln>
        </p:spPr>
      </p:pic>
      <p:pic>
        <p:nvPicPr>
          <p:cNvPr id="1035" name="Google Shape;1035;p23"/>
          <p:cNvPicPr preferRelativeResize="0"/>
          <p:nvPr/>
        </p:nvPicPr>
        <p:blipFill rotWithShape="1">
          <a:blip r:embed="rId4">
            <a:alphaModFix/>
          </a:blip>
          <a:srcRect/>
          <a:stretch/>
        </p:blipFill>
        <p:spPr>
          <a:xfrm>
            <a:off x="2779560" y="3871752"/>
            <a:ext cx="630614" cy="760398"/>
          </a:xfrm>
          <a:prstGeom prst="rect">
            <a:avLst/>
          </a:prstGeom>
          <a:noFill/>
          <a:ln>
            <a:noFill/>
          </a:ln>
        </p:spPr>
      </p:pic>
      <p:pic>
        <p:nvPicPr>
          <p:cNvPr id="1036" name="Google Shape;1036;p23"/>
          <p:cNvPicPr preferRelativeResize="0"/>
          <p:nvPr/>
        </p:nvPicPr>
        <p:blipFill rotWithShape="1">
          <a:blip r:embed="rId4">
            <a:alphaModFix/>
          </a:blip>
          <a:srcRect/>
          <a:stretch/>
        </p:blipFill>
        <p:spPr>
          <a:xfrm>
            <a:off x="7011923" y="3717369"/>
            <a:ext cx="630614" cy="760398"/>
          </a:xfrm>
          <a:prstGeom prst="rect">
            <a:avLst/>
          </a:prstGeom>
          <a:noFill/>
          <a:ln>
            <a:noFill/>
          </a:ln>
        </p:spPr>
      </p:pic>
      <p:pic>
        <p:nvPicPr>
          <p:cNvPr id="1037" name="Google Shape;1037;p23"/>
          <p:cNvPicPr preferRelativeResize="0"/>
          <p:nvPr/>
        </p:nvPicPr>
        <p:blipFill rotWithShape="1">
          <a:blip r:embed="rId4">
            <a:alphaModFix/>
          </a:blip>
          <a:srcRect/>
          <a:stretch/>
        </p:blipFill>
        <p:spPr>
          <a:xfrm>
            <a:off x="5894745" y="3598868"/>
            <a:ext cx="630614" cy="760398"/>
          </a:xfrm>
          <a:prstGeom prst="rect">
            <a:avLst/>
          </a:prstGeom>
          <a:noFill/>
          <a:ln>
            <a:noFill/>
          </a:ln>
        </p:spPr>
      </p:pic>
      <p:pic>
        <p:nvPicPr>
          <p:cNvPr id="1038" name="Google Shape;1038;p23"/>
          <p:cNvPicPr preferRelativeResize="0"/>
          <p:nvPr/>
        </p:nvPicPr>
        <p:blipFill rotWithShape="1">
          <a:blip r:embed="rId4">
            <a:alphaModFix/>
          </a:blip>
          <a:srcRect/>
          <a:stretch/>
        </p:blipFill>
        <p:spPr>
          <a:xfrm>
            <a:off x="6551772" y="2061497"/>
            <a:ext cx="630614" cy="760398"/>
          </a:xfrm>
          <a:prstGeom prst="rect">
            <a:avLst/>
          </a:prstGeom>
          <a:noFill/>
          <a:ln>
            <a:noFill/>
          </a:ln>
        </p:spPr>
      </p:pic>
      <p:pic>
        <p:nvPicPr>
          <p:cNvPr id="1039" name="Google Shape;1039;p23"/>
          <p:cNvPicPr preferRelativeResize="0"/>
          <p:nvPr/>
        </p:nvPicPr>
        <p:blipFill rotWithShape="1">
          <a:blip r:embed="rId4">
            <a:alphaModFix/>
          </a:blip>
          <a:srcRect/>
          <a:stretch/>
        </p:blipFill>
        <p:spPr>
          <a:xfrm>
            <a:off x="6873469" y="2934167"/>
            <a:ext cx="630614" cy="760398"/>
          </a:xfrm>
          <a:prstGeom prst="rect">
            <a:avLst/>
          </a:prstGeom>
          <a:noFill/>
          <a:ln>
            <a:noFill/>
          </a:ln>
        </p:spPr>
      </p:pic>
      <p:pic>
        <p:nvPicPr>
          <p:cNvPr id="1040" name="Google Shape;1040;p23"/>
          <p:cNvPicPr preferRelativeResize="0"/>
          <p:nvPr/>
        </p:nvPicPr>
        <p:blipFill rotWithShape="1">
          <a:blip r:embed="rId4">
            <a:alphaModFix/>
          </a:blip>
          <a:srcRect/>
          <a:stretch/>
        </p:blipFill>
        <p:spPr>
          <a:xfrm>
            <a:off x="3530106" y="6057141"/>
            <a:ext cx="630614" cy="760398"/>
          </a:xfrm>
          <a:prstGeom prst="rect">
            <a:avLst/>
          </a:prstGeom>
          <a:noFill/>
          <a:ln>
            <a:noFill/>
          </a:ln>
        </p:spPr>
      </p:pic>
      <p:pic>
        <p:nvPicPr>
          <p:cNvPr id="1041" name="Google Shape;1041;p23"/>
          <p:cNvPicPr preferRelativeResize="0"/>
          <p:nvPr/>
        </p:nvPicPr>
        <p:blipFill rotWithShape="1">
          <a:blip r:embed="rId4">
            <a:alphaModFix/>
          </a:blip>
          <a:srcRect/>
          <a:stretch/>
        </p:blipFill>
        <p:spPr>
          <a:xfrm>
            <a:off x="4662249" y="5954665"/>
            <a:ext cx="630614" cy="760398"/>
          </a:xfrm>
          <a:prstGeom prst="rect">
            <a:avLst/>
          </a:prstGeom>
          <a:noFill/>
          <a:ln>
            <a:noFill/>
          </a:ln>
        </p:spPr>
      </p:pic>
      <p:pic>
        <p:nvPicPr>
          <p:cNvPr id="1042" name="Google Shape;1042;p23"/>
          <p:cNvPicPr preferRelativeResize="0"/>
          <p:nvPr/>
        </p:nvPicPr>
        <p:blipFill rotWithShape="1">
          <a:blip r:embed="rId4">
            <a:alphaModFix/>
          </a:blip>
          <a:srcRect/>
          <a:stretch/>
        </p:blipFill>
        <p:spPr>
          <a:xfrm>
            <a:off x="4194778" y="5417850"/>
            <a:ext cx="630614" cy="760398"/>
          </a:xfrm>
          <a:prstGeom prst="rect">
            <a:avLst/>
          </a:prstGeom>
          <a:noFill/>
          <a:ln>
            <a:noFill/>
          </a:ln>
        </p:spPr>
      </p:pic>
      <p:pic>
        <p:nvPicPr>
          <p:cNvPr id="1043" name="Google Shape;1043;p23"/>
          <p:cNvPicPr preferRelativeResize="0"/>
          <p:nvPr/>
        </p:nvPicPr>
        <p:blipFill rotWithShape="1">
          <a:blip r:embed="rId4">
            <a:alphaModFix/>
          </a:blip>
          <a:srcRect/>
          <a:stretch/>
        </p:blipFill>
        <p:spPr>
          <a:xfrm>
            <a:off x="3896005" y="5200832"/>
            <a:ext cx="630614" cy="760398"/>
          </a:xfrm>
          <a:prstGeom prst="rect">
            <a:avLst/>
          </a:prstGeom>
          <a:noFill/>
          <a:ln>
            <a:noFill/>
          </a:ln>
        </p:spPr>
      </p:pic>
      <p:pic>
        <p:nvPicPr>
          <p:cNvPr id="1044" name="Google Shape;1044;p23"/>
          <p:cNvPicPr preferRelativeResize="0"/>
          <p:nvPr/>
        </p:nvPicPr>
        <p:blipFill rotWithShape="1">
          <a:blip r:embed="rId4">
            <a:alphaModFix/>
          </a:blip>
          <a:srcRect/>
          <a:stretch/>
        </p:blipFill>
        <p:spPr>
          <a:xfrm>
            <a:off x="3239349" y="5083659"/>
            <a:ext cx="630614" cy="760398"/>
          </a:xfrm>
          <a:prstGeom prst="rect">
            <a:avLst/>
          </a:prstGeom>
          <a:noFill/>
          <a:ln>
            <a:noFill/>
          </a:ln>
        </p:spPr>
      </p:pic>
      <p:pic>
        <p:nvPicPr>
          <p:cNvPr id="1045" name="Google Shape;1045;p23"/>
          <p:cNvPicPr preferRelativeResize="0"/>
          <p:nvPr/>
        </p:nvPicPr>
        <p:blipFill rotWithShape="1">
          <a:blip r:embed="rId4">
            <a:alphaModFix/>
          </a:blip>
          <a:srcRect/>
          <a:stretch/>
        </p:blipFill>
        <p:spPr>
          <a:xfrm>
            <a:off x="8722286" y="5087060"/>
            <a:ext cx="630614" cy="760398"/>
          </a:xfrm>
          <a:prstGeom prst="rect">
            <a:avLst/>
          </a:prstGeom>
          <a:noFill/>
          <a:ln>
            <a:noFill/>
          </a:ln>
        </p:spPr>
      </p:pic>
      <p:pic>
        <p:nvPicPr>
          <p:cNvPr id="1046" name="Google Shape;1046;p23"/>
          <p:cNvPicPr preferRelativeResize="0"/>
          <p:nvPr/>
        </p:nvPicPr>
        <p:blipFill rotWithShape="1">
          <a:blip r:embed="rId4">
            <a:alphaModFix/>
          </a:blip>
          <a:srcRect/>
          <a:stretch/>
        </p:blipFill>
        <p:spPr>
          <a:xfrm>
            <a:off x="8456034" y="4490450"/>
            <a:ext cx="630614" cy="760398"/>
          </a:xfrm>
          <a:prstGeom prst="rect">
            <a:avLst/>
          </a:prstGeom>
          <a:noFill/>
          <a:ln>
            <a:noFill/>
          </a:ln>
        </p:spPr>
      </p:pic>
      <p:pic>
        <p:nvPicPr>
          <p:cNvPr id="1047" name="Google Shape;1047;p23"/>
          <p:cNvPicPr preferRelativeResize="0"/>
          <p:nvPr/>
        </p:nvPicPr>
        <p:blipFill rotWithShape="1">
          <a:blip r:embed="rId4">
            <a:alphaModFix/>
          </a:blip>
          <a:srcRect/>
          <a:stretch/>
        </p:blipFill>
        <p:spPr>
          <a:xfrm>
            <a:off x="7545018" y="3912285"/>
            <a:ext cx="630614" cy="760398"/>
          </a:xfrm>
          <a:prstGeom prst="rect">
            <a:avLst/>
          </a:prstGeom>
          <a:noFill/>
          <a:ln>
            <a:noFill/>
          </a:ln>
        </p:spPr>
      </p:pic>
      <p:pic>
        <p:nvPicPr>
          <p:cNvPr id="1048" name="Google Shape;1048;p23"/>
          <p:cNvPicPr preferRelativeResize="0"/>
          <p:nvPr/>
        </p:nvPicPr>
        <p:blipFill rotWithShape="1">
          <a:blip r:embed="rId4">
            <a:alphaModFix/>
          </a:blip>
          <a:srcRect/>
          <a:stretch/>
        </p:blipFill>
        <p:spPr>
          <a:xfrm>
            <a:off x="7840640" y="3030321"/>
            <a:ext cx="630614" cy="760398"/>
          </a:xfrm>
          <a:prstGeom prst="rect">
            <a:avLst/>
          </a:prstGeom>
          <a:noFill/>
          <a:ln>
            <a:noFill/>
          </a:ln>
        </p:spPr>
      </p:pic>
      <p:pic>
        <p:nvPicPr>
          <p:cNvPr id="1049" name="Google Shape;1049;p23"/>
          <p:cNvPicPr preferRelativeResize="0"/>
          <p:nvPr/>
        </p:nvPicPr>
        <p:blipFill rotWithShape="1">
          <a:blip r:embed="rId4">
            <a:alphaModFix/>
          </a:blip>
          <a:srcRect/>
          <a:stretch/>
        </p:blipFill>
        <p:spPr>
          <a:xfrm>
            <a:off x="8753792" y="3166574"/>
            <a:ext cx="630614" cy="760398"/>
          </a:xfrm>
          <a:prstGeom prst="rect">
            <a:avLst/>
          </a:prstGeom>
          <a:noFill/>
          <a:ln>
            <a:noFill/>
          </a:ln>
        </p:spPr>
      </p:pic>
      <p:pic>
        <p:nvPicPr>
          <p:cNvPr id="1050" name="Google Shape;1050;p23"/>
          <p:cNvPicPr preferRelativeResize="0"/>
          <p:nvPr/>
        </p:nvPicPr>
        <p:blipFill rotWithShape="1">
          <a:blip r:embed="rId4">
            <a:alphaModFix/>
          </a:blip>
          <a:srcRect/>
          <a:stretch/>
        </p:blipFill>
        <p:spPr>
          <a:xfrm>
            <a:off x="9672393" y="2748573"/>
            <a:ext cx="630614" cy="760398"/>
          </a:xfrm>
          <a:prstGeom prst="rect">
            <a:avLst/>
          </a:prstGeom>
          <a:noFill/>
          <a:ln>
            <a:noFill/>
          </a:ln>
        </p:spPr>
      </p:pic>
      <p:pic>
        <p:nvPicPr>
          <p:cNvPr id="1051" name="Google Shape;1051;p23"/>
          <p:cNvPicPr preferRelativeResize="0"/>
          <p:nvPr/>
        </p:nvPicPr>
        <p:blipFill rotWithShape="1">
          <a:blip r:embed="rId4">
            <a:alphaModFix/>
          </a:blip>
          <a:srcRect/>
          <a:stretch/>
        </p:blipFill>
        <p:spPr>
          <a:xfrm>
            <a:off x="10780554" y="2994442"/>
            <a:ext cx="630614" cy="760398"/>
          </a:xfrm>
          <a:prstGeom prst="rect">
            <a:avLst/>
          </a:prstGeom>
          <a:noFill/>
          <a:ln>
            <a:noFill/>
          </a:ln>
        </p:spPr>
      </p:pic>
      <p:pic>
        <p:nvPicPr>
          <p:cNvPr id="1052" name="Google Shape;1052;p23"/>
          <p:cNvPicPr preferRelativeResize="0"/>
          <p:nvPr/>
        </p:nvPicPr>
        <p:blipFill rotWithShape="1">
          <a:blip r:embed="rId4">
            <a:alphaModFix/>
          </a:blip>
          <a:srcRect/>
          <a:stretch/>
        </p:blipFill>
        <p:spPr>
          <a:xfrm>
            <a:off x="10184782" y="4806807"/>
            <a:ext cx="630614" cy="760398"/>
          </a:xfrm>
          <a:prstGeom prst="rect">
            <a:avLst/>
          </a:prstGeom>
          <a:noFill/>
          <a:ln>
            <a:noFill/>
          </a:ln>
        </p:spPr>
      </p:pic>
      <p:pic>
        <p:nvPicPr>
          <p:cNvPr id="1053" name="Google Shape;1053;p23"/>
          <p:cNvPicPr preferRelativeResize="0"/>
          <p:nvPr/>
        </p:nvPicPr>
        <p:blipFill rotWithShape="1">
          <a:blip r:embed="rId4">
            <a:alphaModFix/>
          </a:blip>
          <a:srcRect/>
          <a:stretch/>
        </p:blipFill>
        <p:spPr>
          <a:xfrm>
            <a:off x="9691282" y="3972905"/>
            <a:ext cx="630614" cy="760398"/>
          </a:xfrm>
          <a:prstGeom prst="rect">
            <a:avLst/>
          </a:prstGeom>
          <a:noFill/>
          <a:ln>
            <a:noFill/>
          </a:ln>
        </p:spPr>
      </p:pic>
      <p:pic>
        <p:nvPicPr>
          <p:cNvPr id="1054" name="Google Shape;1054;p23"/>
          <p:cNvPicPr preferRelativeResize="0"/>
          <p:nvPr/>
        </p:nvPicPr>
        <p:blipFill rotWithShape="1">
          <a:blip r:embed="rId4">
            <a:alphaModFix/>
          </a:blip>
          <a:srcRect/>
          <a:stretch/>
        </p:blipFill>
        <p:spPr>
          <a:xfrm>
            <a:off x="9270833" y="3681556"/>
            <a:ext cx="630614" cy="760398"/>
          </a:xfrm>
          <a:prstGeom prst="rect">
            <a:avLst/>
          </a:prstGeom>
          <a:noFill/>
          <a:ln>
            <a:noFill/>
          </a:ln>
        </p:spPr>
      </p:pic>
      <p:pic>
        <p:nvPicPr>
          <p:cNvPr id="1055" name="Google Shape;1055;p23"/>
          <p:cNvPicPr preferRelativeResize="0"/>
          <p:nvPr/>
        </p:nvPicPr>
        <p:blipFill rotWithShape="1">
          <a:blip r:embed="rId4">
            <a:alphaModFix/>
          </a:blip>
          <a:srcRect/>
          <a:stretch/>
        </p:blipFill>
        <p:spPr>
          <a:xfrm>
            <a:off x="8197482" y="3645960"/>
            <a:ext cx="630614" cy="760398"/>
          </a:xfrm>
          <a:prstGeom prst="rect">
            <a:avLst/>
          </a:prstGeom>
          <a:noFill/>
          <a:ln>
            <a:noFill/>
          </a:ln>
        </p:spPr>
      </p:pic>
      <p:pic>
        <p:nvPicPr>
          <p:cNvPr id="1056" name="Google Shape;1056;p23"/>
          <p:cNvPicPr preferRelativeResize="0"/>
          <p:nvPr/>
        </p:nvPicPr>
        <p:blipFill rotWithShape="1">
          <a:blip r:embed="rId4">
            <a:alphaModFix/>
          </a:blip>
          <a:srcRect/>
          <a:stretch/>
        </p:blipFill>
        <p:spPr>
          <a:xfrm>
            <a:off x="10591517" y="6114156"/>
            <a:ext cx="630614" cy="760398"/>
          </a:xfrm>
          <a:prstGeom prst="rect">
            <a:avLst/>
          </a:prstGeom>
          <a:noFill/>
          <a:ln>
            <a:noFill/>
          </a:ln>
        </p:spPr>
      </p:pic>
      <p:pic>
        <p:nvPicPr>
          <p:cNvPr id="1057" name="Google Shape;1057;p23"/>
          <p:cNvPicPr preferRelativeResize="0"/>
          <p:nvPr/>
        </p:nvPicPr>
        <p:blipFill rotWithShape="1">
          <a:blip r:embed="rId4">
            <a:alphaModFix/>
          </a:blip>
          <a:srcRect/>
          <a:stretch/>
        </p:blipFill>
        <p:spPr>
          <a:xfrm>
            <a:off x="3985969" y="6297123"/>
            <a:ext cx="630614" cy="760398"/>
          </a:xfrm>
          <a:prstGeom prst="rect">
            <a:avLst/>
          </a:prstGeom>
          <a:noFill/>
          <a:ln>
            <a:noFill/>
          </a:ln>
        </p:spPr>
      </p:pic>
      <p:pic>
        <p:nvPicPr>
          <p:cNvPr id="1058" name="Google Shape;1058;p23"/>
          <p:cNvPicPr preferRelativeResize="0"/>
          <p:nvPr/>
        </p:nvPicPr>
        <p:blipFill rotWithShape="1">
          <a:blip r:embed="rId4">
            <a:alphaModFix/>
          </a:blip>
          <a:srcRect/>
          <a:stretch/>
        </p:blipFill>
        <p:spPr>
          <a:xfrm>
            <a:off x="4406703" y="2736614"/>
            <a:ext cx="630614" cy="760398"/>
          </a:xfrm>
          <a:prstGeom prst="rect">
            <a:avLst/>
          </a:prstGeom>
          <a:noFill/>
          <a:ln>
            <a:noFill/>
          </a:ln>
        </p:spPr>
      </p:pic>
      <p:pic>
        <p:nvPicPr>
          <p:cNvPr id="1059" name="Google Shape;1059;p23"/>
          <p:cNvPicPr preferRelativeResize="0"/>
          <p:nvPr/>
        </p:nvPicPr>
        <p:blipFill rotWithShape="1">
          <a:blip r:embed="rId4">
            <a:alphaModFix/>
          </a:blip>
          <a:srcRect/>
          <a:stretch/>
        </p:blipFill>
        <p:spPr>
          <a:xfrm>
            <a:off x="11826370" y="2674031"/>
            <a:ext cx="630614" cy="760398"/>
          </a:xfrm>
          <a:prstGeom prst="rect">
            <a:avLst/>
          </a:prstGeom>
          <a:noFill/>
          <a:ln>
            <a:noFill/>
          </a:ln>
        </p:spPr>
      </p:pic>
      <p:pic>
        <p:nvPicPr>
          <p:cNvPr id="1060" name="Google Shape;1060;p23"/>
          <p:cNvPicPr preferRelativeResize="0"/>
          <p:nvPr/>
        </p:nvPicPr>
        <p:blipFill rotWithShape="1">
          <a:blip r:embed="rId4">
            <a:alphaModFix/>
          </a:blip>
          <a:srcRect/>
          <a:stretch/>
        </p:blipFill>
        <p:spPr>
          <a:xfrm>
            <a:off x="574567" y="2722533"/>
            <a:ext cx="630614" cy="760398"/>
          </a:xfrm>
          <a:prstGeom prst="rect">
            <a:avLst/>
          </a:prstGeom>
          <a:noFill/>
          <a:ln>
            <a:noFill/>
          </a:ln>
        </p:spPr>
      </p:pic>
      <p:sp>
        <p:nvSpPr>
          <p:cNvPr id="1061" name="Google Shape;1061;p23"/>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062" name="Google Shape;1062;p23"/>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1</a:t>
            </a:r>
            <a:endParaRPr/>
          </a:p>
        </p:txBody>
      </p:sp>
      <p:sp>
        <p:nvSpPr>
          <p:cNvPr id="1063" name="Google Shape;1063;p2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23</a:t>
            </a:fld>
            <a:endParaRPr sz="1200" b="1">
              <a:solidFill>
                <a:schemeClr val="lt1"/>
              </a:solidFill>
              <a:latin typeface="Calibri"/>
              <a:ea typeface="Calibri"/>
              <a:cs typeface="Calibri"/>
              <a:sym typeface="Calibri"/>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24"/>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070" name="Google Shape;1070;p24"/>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2</a:t>
            </a:r>
            <a:endParaRPr/>
          </a:p>
        </p:txBody>
      </p:sp>
      <p:sp>
        <p:nvSpPr>
          <p:cNvPr id="1071" name="Google Shape;1071;p2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24</a:t>
            </a:fld>
            <a:endParaRPr sz="1200" b="1">
              <a:solidFill>
                <a:schemeClr val="lt1"/>
              </a:solidFill>
              <a:latin typeface="Calibri"/>
              <a:ea typeface="Calibri"/>
              <a:cs typeface="Calibri"/>
              <a:sym typeface="Calibri"/>
            </a:endParaRPr>
          </a:p>
        </p:txBody>
      </p:sp>
      <p:pic>
        <p:nvPicPr>
          <p:cNvPr id="1072" name="Google Shape;1072;p24" descr="Map&#10;&#10;Description automatically generated"/>
          <p:cNvPicPr preferRelativeResize="0"/>
          <p:nvPr/>
        </p:nvPicPr>
        <p:blipFill rotWithShape="1">
          <a:blip r:embed="rId3">
            <a:alphaModFix/>
          </a:blip>
          <a:srcRect/>
          <a:stretch/>
        </p:blipFill>
        <p:spPr>
          <a:xfrm>
            <a:off x="413663" y="1287806"/>
            <a:ext cx="12192084" cy="8119928"/>
          </a:xfrm>
          <a:prstGeom prst="rect">
            <a:avLst/>
          </a:prstGeom>
          <a:noFill/>
          <a:ln>
            <a:noFill/>
          </a:ln>
        </p:spPr>
      </p:pic>
      <p:sp>
        <p:nvSpPr>
          <p:cNvPr id="1075" name="Google Shape;1075;p24"/>
          <p:cNvSpPr/>
          <p:nvPr/>
        </p:nvSpPr>
        <p:spPr>
          <a:xfrm>
            <a:off x="9263806" y="3990936"/>
            <a:ext cx="2306500" cy="1495463"/>
          </a:xfrm>
          <a:prstGeom prst="rect">
            <a:avLst/>
          </a:prstGeom>
          <a:solidFill>
            <a:schemeClr val="lt1"/>
          </a:solidFill>
          <a:ln w="25400" cap="flat" cmpd="sng">
            <a:solidFill>
              <a:srgbClr val="595959"/>
            </a:solidFill>
            <a:prstDash val="dot"/>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b="1" dirty="0">
                <a:solidFill>
                  <a:schemeClr val="accent2"/>
                </a:solidFill>
                <a:latin typeface="Calibri"/>
                <a:ea typeface="Calibri"/>
                <a:cs typeface="Calibri"/>
                <a:sym typeface="Calibri"/>
              </a:rPr>
              <a:t>31</a:t>
            </a:r>
            <a:r>
              <a:rPr lang="es" sz="1800" b="1" dirty="0">
                <a:solidFill>
                  <a:srgbClr val="BC1D5A"/>
                </a:solidFill>
                <a:latin typeface="Calibri"/>
                <a:ea typeface="Calibri"/>
                <a:cs typeface="Calibri"/>
                <a:sym typeface="Calibri"/>
              </a:rPr>
              <a:t> </a:t>
            </a:r>
            <a:r>
              <a:rPr lang="es" sz="1800" dirty="0">
                <a:solidFill>
                  <a:schemeClr val="dk1"/>
                </a:solidFill>
                <a:latin typeface="Calibri"/>
                <a:ea typeface="Calibri"/>
                <a:cs typeface="Calibri"/>
                <a:sym typeface="Calibri"/>
              </a:rPr>
              <a:t> </a:t>
            </a:r>
            <a:r>
              <a:rPr lang="es" sz="1800" b="1" dirty="0">
                <a:solidFill>
                  <a:schemeClr val="accent2"/>
                </a:solidFill>
                <a:latin typeface="Calibri"/>
                <a:ea typeface="Calibri"/>
                <a:cs typeface="Calibri"/>
                <a:sym typeface="Calibri"/>
              </a:rPr>
              <a:t>Estados imponen </a:t>
            </a:r>
            <a:r>
              <a:rPr lang="es" sz="1800" dirty="0">
                <a:solidFill>
                  <a:schemeClr val="lt2"/>
                </a:solidFill>
                <a:latin typeface="Calibri"/>
                <a:ea typeface="Calibri"/>
                <a:cs typeface="Calibri"/>
                <a:sym typeface="Calibri"/>
              </a:rPr>
              <a:t> </a:t>
            </a:r>
            <a:r>
              <a:rPr lang="es" sz="1600" dirty="0">
                <a:solidFill>
                  <a:schemeClr val="dk1"/>
                </a:solidFill>
                <a:latin typeface="Calibri"/>
                <a:ea typeface="Calibri"/>
                <a:cs typeface="Calibri"/>
                <a:sym typeface="Calibri"/>
              </a:rPr>
              <a:t>restricciones legales a la libertad de expresión en </a:t>
            </a:r>
            <a:br>
              <a:rPr lang="en-US" sz="1600" dirty="0">
                <a:solidFill>
                  <a:schemeClr val="dk1"/>
                </a:solidFill>
                <a:latin typeface="Calibri"/>
                <a:ea typeface="Calibri"/>
                <a:cs typeface="Calibri"/>
                <a:sym typeface="Calibri"/>
              </a:rPr>
            </a:br>
            <a:r>
              <a:rPr lang="es" sz="1600" dirty="0">
                <a:solidFill>
                  <a:schemeClr val="dk1"/>
                </a:solidFill>
                <a:latin typeface="Calibri"/>
                <a:ea typeface="Calibri"/>
                <a:cs typeface="Calibri"/>
                <a:sym typeface="Calibri"/>
              </a:rPr>
              <a:t>cuestiones relacionadas con la SOGIESC.</a:t>
            </a:r>
            <a:endParaRPr dirty="0"/>
          </a:p>
        </p:txBody>
      </p:sp>
      <p:sp>
        <p:nvSpPr>
          <p:cNvPr id="1076" name="Google Shape;1076;p24"/>
          <p:cNvSpPr/>
          <p:nvPr/>
        </p:nvSpPr>
        <p:spPr>
          <a:xfrm>
            <a:off x="6789044" y="6981372"/>
            <a:ext cx="3628012" cy="986674"/>
          </a:xfrm>
          <a:prstGeom prst="rect">
            <a:avLst/>
          </a:prstGeom>
          <a:solidFill>
            <a:schemeClr val="lt1"/>
          </a:solidFill>
          <a:ln w="25400" cap="flat" cmpd="sng">
            <a:solidFill>
              <a:srgbClr val="595959"/>
            </a:solidFill>
            <a:prstDash val="dot"/>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600" b="1" dirty="0">
                <a:solidFill>
                  <a:schemeClr val="accent2"/>
                </a:solidFill>
                <a:latin typeface="Calibri"/>
                <a:ea typeface="Calibri"/>
                <a:cs typeface="Calibri"/>
                <a:sym typeface="Calibri"/>
              </a:rPr>
              <a:t>73</a:t>
            </a:r>
            <a:r>
              <a:rPr lang="es" sz="1600" b="1" dirty="0">
                <a:solidFill>
                  <a:srgbClr val="BC1D5A"/>
                </a:solidFill>
                <a:latin typeface="Calibri"/>
                <a:ea typeface="Calibri"/>
                <a:cs typeface="Calibri"/>
                <a:sym typeface="Calibri"/>
              </a:rPr>
              <a:t> </a:t>
            </a:r>
            <a:r>
              <a:rPr lang="es" sz="1600" dirty="0">
                <a:solidFill>
                  <a:schemeClr val="dk1"/>
                </a:solidFill>
                <a:latin typeface="Calibri"/>
                <a:ea typeface="Calibri"/>
                <a:cs typeface="Calibri"/>
                <a:sym typeface="Calibri"/>
              </a:rPr>
              <a:t> Estados tienen leyes que prohíben la discriminación de las personas LGBTI en el </a:t>
            </a:r>
            <a:r>
              <a:rPr lang="es" sz="1600" b="1" dirty="0">
                <a:solidFill>
                  <a:schemeClr val="accent2"/>
                </a:solidFill>
                <a:latin typeface="Calibri"/>
                <a:ea typeface="Calibri"/>
                <a:cs typeface="Calibri"/>
                <a:sym typeface="Calibri"/>
              </a:rPr>
              <a:t>ámbito laboral.</a:t>
            </a:r>
            <a:endParaRPr sz="1200" dirty="0"/>
          </a:p>
        </p:txBody>
      </p:sp>
      <p:sp>
        <p:nvSpPr>
          <p:cNvPr id="10" name="Rectangle 9">
            <a:extLst>
              <a:ext uri="{FF2B5EF4-FFF2-40B4-BE49-F238E27FC236}">
                <a16:creationId xmlns:a16="http://schemas.microsoft.com/office/drawing/2014/main" id="{8A4C5EE7-E2AD-9C41-A059-46F8B4A6FC08}"/>
              </a:ext>
            </a:extLst>
          </p:cNvPr>
          <p:cNvSpPr/>
          <p:nvPr/>
        </p:nvSpPr>
        <p:spPr bwMode="auto">
          <a:xfrm>
            <a:off x="2584283" y="4005580"/>
            <a:ext cx="2816392" cy="1240793"/>
          </a:xfrm>
          <a:prstGeom prst="rect">
            <a:avLst/>
          </a:prstGeom>
          <a:solidFill>
            <a:schemeClr val="bg1"/>
          </a:solidFill>
          <a:ln w="25400" cap="flat" cmpd="sng" algn="ctr">
            <a:solidFill>
              <a:srgbClr val="59595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rtl="0"/>
            <a:r>
              <a:rPr lang="es" sz="1400" b="1" dirty="0">
                <a:solidFill>
                  <a:schemeClr val="accent2"/>
                </a:solidFill>
                <a:latin typeface="Calibri" charset="0"/>
                <a:ea typeface="Calibri" charset="0"/>
                <a:cs typeface="Calibri" charset="0"/>
              </a:rPr>
              <a:t>El matrimonio </a:t>
            </a:r>
            <a:r>
              <a:rPr lang="es" sz="1400" dirty="0">
                <a:latin typeface="Calibri" charset="0"/>
                <a:ea typeface="Calibri" charset="0"/>
                <a:cs typeface="Calibri" charset="0"/>
              </a:rPr>
              <a:t>entre personas </a:t>
            </a:r>
            <a:r>
              <a:rPr lang="es" sz="1400" b="1" dirty="0">
                <a:solidFill>
                  <a:schemeClr val="accent2"/>
                </a:solidFill>
                <a:latin typeface="Calibri" charset="0"/>
                <a:ea typeface="Calibri" charset="0"/>
                <a:cs typeface="Calibri" charset="0"/>
              </a:rPr>
              <a:t>del</a:t>
            </a:r>
            <a:r>
              <a:rPr lang="es" sz="1400" dirty="0">
                <a:latin typeface="Calibri" charset="0"/>
                <a:ea typeface="Calibri" charset="0"/>
                <a:cs typeface="Calibri" charset="0"/>
              </a:rPr>
              <a:t> </a:t>
            </a:r>
            <a:r>
              <a:rPr lang="es" sz="1400" b="1" dirty="0">
                <a:solidFill>
                  <a:schemeClr val="accent2"/>
                </a:solidFill>
                <a:latin typeface="Calibri" charset="0"/>
                <a:ea typeface="Calibri" charset="0"/>
                <a:cs typeface="Calibri" charset="0"/>
              </a:rPr>
              <a:t>mismo sexo </a:t>
            </a:r>
            <a:r>
              <a:rPr lang="es" sz="1400" dirty="0">
                <a:latin typeface="Calibri" charset="0"/>
                <a:ea typeface="Calibri" charset="0"/>
                <a:cs typeface="Calibri" charset="0"/>
              </a:rPr>
              <a:t>está reconocido en  </a:t>
            </a:r>
            <a:r>
              <a:rPr lang="es" sz="1400" b="1" dirty="0">
                <a:solidFill>
                  <a:schemeClr val="accent2"/>
                </a:solidFill>
                <a:latin typeface="Calibri" charset="0"/>
                <a:ea typeface="Calibri" charset="0"/>
                <a:cs typeface="Calibri" charset="0"/>
              </a:rPr>
              <a:t>26   </a:t>
            </a:r>
            <a:r>
              <a:rPr lang="es" sz="1400" dirty="0">
                <a:latin typeface="Calibri" charset="0"/>
                <a:ea typeface="Calibri" charset="0"/>
                <a:cs typeface="Calibri" charset="0"/>
              </a:rPr>
              <a:t>estados, mientras </a:t>
            </a:r>
            <a:r>
              <a:rPr lang="es" sz="1400" b="1" dirty="0">
                <a:solidFill>
                  <a:schemeClr val="accent2"/>
                </a:solidFill>
                <a:latin typeface="Calibri" charset="0"/>
                <a:ea typeface="Calibri" charset="0"/>
                <a:cs typeface="Calibri" charset="0"/>
              </a:rPr>
              <a:t>que las parejas del mismo sexo </a:t>
            </a:r>
            <a:r>
              <a:rPr lang="es" sz="1400" dirty="0">
                <a:latin typeface="Calibri" charset="0"/>
                <a:ea typeface="Calibri" charset="0"/>
                <a:cs typeface="Calibri" charset="0"/>
              </a:rPr>
              <a:t>están reconocidas en </a:t>
            </a:r>
            <a:r>
              <a:rPr lang="es" sz="1400" b="1" dirty="0">
                <a:solidFill>
                  <a:schemeClr val="accent2"/>
                </a:solidFill>
                <a:latin typeface="Calibri" charset="0"/>
                <a:ea typeface="Calibri" charset="0"/>
                <a:cs typeface="Calibri" charset="0"/>
              </a:rPr>
              <a:t>27</a:t>
            </a:r>
            <a:r>
              <a:rPr lang="es" sz="1400" dirty="0">
                <a:latin typeface="Calibri" charset="0"/>
                <a:ea typeface="Calibri" charset="0"/>
                <a:cs typeface="Calibri" charset="0"/>
              </a:rPr>
              <a:t> estados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25"/>
          <p:cNvSpPr/>
          <p:nvPr/>
        </p:nvSpPr>
        <p:spPr>
          <a:xfrm>
            <a:off x="206905" y="1906588"/>
            <a:ext cx="12623109" cy="6665912"/>
          </a:xfrm>
          <a:prstGeom prst="rect">
            <a:avLst/>
          </a:prstGeom>
          <a:solidFill>
            <a:srgbClr val="555555"/>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083" name="Google Shape;1083;p25"/>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084" name="Google Shape;1084;p25"/>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3</a:t>
            </a:r>
            <a:endParaRPr/>
          </a:p>
        </p:txBody>
      </p:sp>
      <p:pic>
        <p:nvPicPr>
          <p:cNvPr id="1085" name="Google Shape;1085;p25"/>
          <p:cNvPicPr preferRelativeResize="0"/>
          <p:nvPr/>
        </p:nvPicPr>
        <p:blipFill rotWithShape="1">
          <a:blip r:embed="rId3">
            <a:alphaModFix/>
          </a:blip>
          <a:srcRect t="15063" b="73221"/>
          <a:stretch/>
        </p:blipFill>
        <p:spPr>
          <a:xfrm>
            <a:off x="3450775" y="1906588"/>
            <a:ext cx="6078988" cy="1142999"/>
          </a:xfrm>
          <a:prstGeom prst="rect">
            <a:avLst/>
          </a:prstGeom>
          <a:noFill/>
          <a:ln>
            <a:noFill/>
          </a:ln>
        </p:spPr>
      </p:pic>
      <p:pic>
        <p:nvPicPr>
          <p:cNvPr id="1086" name="Google Shape;1086;p25"/>
          <p:cNvPicPr preferRelativeResize="0"/>
          <p:nvPr/>
        </p:nvPicPr>
        <p:blipFill rotWithShape="1">
          <a:blip r:embed="rId3">
            <a:alphaModFix/>
          </a:blip>
          <a:srcRect l="16094" t="28460" r="16216" b="54978"/>
          <a:stretch/>
        </p:blipFill>
        <p:spPr>
          <a:xfrm>
            <a:off x="206905" y="3868198"/>
            <a:ext cx="6230980" cy="2446878"/>
          </a:xfrm>
          <a:prstGeom prst="rect">
            <a:avLst/>
          </a:prstGeom>
          <a:noFill/>
          <a:ln>
            <a:noFill/>
          </a:ln>
        </p:spPr>
      </p:pic>
      <p:pic>
        <p:nvPicPr>
          <p:cNvPr id="1087" name="Google Shape;1087;p25"/>
          <p:cNvPicPr preferRelativeResize="0"/>
          <p:nvPr/>
        </p:nvPicPr>
        <p:blipFill rotWithShape="1">
          <a:blip r:embed="rId3">
            <a:alphaModFix/>
          </a:blip>
          <a:srcRect l="16094" t="48460" r="16216" b="31113"/>
          <a:stretch/>
        </p:blipFill>
        <p:spPr>
          <a:xfrm>
            <a:off x="6500813" y="3839819"/>
            <a:ext cx="6230980" cy="3018181"/>
          </a:xfrm>
          <a:prstGeom prst="rect">
            <a:avLst/>
          </a:prstGeom>
          <a:noFill/>
          <a:ln>
            <a:noFill/>
          </a:ln>
        </p:spPr>
      </p:pic>
      <p:sp>
        <p:nvSpPr>
          <p:cNvPr id="1088" name="Google Shape;1088;p2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25</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26"/>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095" name="Google Shape;1095;p26"/>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3</a:t>
            </a:r>
            <a:endParaRPr/>
          </a:p>
        </p:txBody>
      </p:sp>
      <p:pic>
        <p:nvPicPr>
          <p:cNvPr id="1096" name="Google Shape;1096;p26"/>
          <p:cNvPicPr preferRelativeResize="0"/>
          <p:nvPr/>
        </p:nvPicPr>
        <p:blipFill rotWithShape="1">
          <a:blip r:embed="rId3">
            <a:alphaModFix/>
          </a:blip>
          <a:srcRect/>
          <a:stretch/>
        </p:blipFill>
        <p:spPr>
          <a:xfrm>
            <a:off x="2385219" y="3292567"/>
            <a:ext cx="8288338" cy="4503113"/>
          </a:xfrm>
          <a:prstGeom prst="rect">
            <a:avLst/>
          </a:prstGeom>
          <a:noFill/>
          <a:ln>
            <a:noFill/>
          </a:ln>
        </p:spPr>
      </p:pic>
      <p:sp>
        <p:nvSpPr>
          <p:cNvPr id="1097" name="Google Shape;1097;p26"/>
          <p:cNvSpPr txBox="1"/>
          <p:nvPr/>
        </p:nvSpPr>
        <p:spPr>
          <a:xfrm>
            <a:off x="-1" y="2160519"/>
            <a:ext cx="13003213" cy="1261884"/>
          </a:xfrm>
          <a:prstGeom prst="rect">
            <a:avLst/>
          </a:prstGeom>
          <a:solidFill>
            <a:srgbClr val="E5EEFB"/>
          </a:solidFill>
          <a:ln>
            <a:noFill/>
          </a:ln>
        </p:spPr>
        <p:txBody>
          <a:bodyPr spcFirstLastPara="1" wrap="square" lIns="91425" tIns="45700" rIns="91425" bIns="45700" rtlCol="0" anchor="t" anchorCtr="0">
            <a:spAutoFit/>
          </a:bodyPr>
          <a:lstStyle/>
          <a:p>
            <a:pPr marL="762000" marR="0" lvl="0" indent="0" algn="l" rtl="0">
              <a:spcBef>
                <a:spcPts val="0"/>
              </a:spcBef>
              <a:spcAft>
                <a:spcPts val="0"/>
              </a:spcAft>
              <a:buNone/>
            </a:pPr>
            <a:r>
              <a:rPr lang="es" sz="2800" dirty="0">
                <a:solidFill>
                  <a:schemeClr val="dk1"/>
                </a:solidFill>
                <a:latin typeface="Calibri"/>
                <a:ea typeface="Calibri"/>
                <a:cs typeface="Calibri"/>
                <a:sym typeface="Calibri"/>
              </a:rPr>
              <a:t>“</a:t>
            </a:r>
            <a:r>
              <a:rPr lang="es" sz="2800" i="1" dirty="0">
                <a:solidFill>
                  <a:schemeClr val="dk1"/>
                </a:solidFill>
                <a:latin typeface="Calibri"/>
                <a:ea typeface="Calibri"/>
                <a:cs typeface="Calibri"/>
                <a:sym typeface="Calibri"/>
              </a:rPr>
              <a:t>[La terapia de conversión] carece de justificación médica y representa una </a:t>
            </a:r>
            <a:br>
              <a:rPr lang="en-US" sz="2800" i="1" dirty="0">
                <a:solidFill>
                  <a:schemeClr val="dk1"/>
                </a:solidFill>
                <a:latin typeface="Calibri"/>
                <a:ea typeface="Calibri"/>
                <a:cs typeface="Calibri"/>
                <a:sym typeface="Calibri"/>
              </a:rPr>
            </a:br>
            <a:r>
              <a:rPr lang="es" sz="2800" i="1" dirty="0">
                <a:solidFill>
                  <a:schemeClr val="dk1"/>
                </a:solidFill>
                <a:latin typeface="Calibri"/>
                <a:ea typeface="Calibri"/>
                <a:cs typeface="Calibri"/>
                <a:sym typeface="Calibri"/>
              </a:rPr>
              <a:t>grave amenaza para la salud y el bienestar de las personas afectadas</a:t>
            </a:r>
            <a:r>
              <a:rPr lang="es" sz="2800" dirty="0">
                <a:solidFill>
                  <a:schemeClr val="dk1"/>
                </a:solidFill>
                <a:latin typeface="Calibri"/>
                <a:ea typeface="Calibri"/>
                <a:cs typeface="Calibri"/>
                <a:sym typeface="Calibri"/>
              </a:rPr>
              <a:t>”,</a:t>
            </a:r>
            <a:endParaRPr dirty="0"/>
          </a:p>
          <a:p>
            <a:pPr marL="762000" marR="0" lvl="0" indent="0" algn="l" rtl="0">
              <a:spcBef>
                <a:spcPts val="0"/>
              </a:spcBef>
              <a:spcAft>
                <a:spcPts val="0"/>
              </a:spcAft>
              <a:buNone/>
            </a:pPr>
            <a:r>
              <a:rPr lang="es" sz="2000" dirty="0">
                <a:solidFill>
                  <a:schemeClr val="dk1"/>
                </a:solidFill>
                <a:latin typeface="Calibri"/>
                <a:ea typeface="Calibri"/>
                <a:cs typeface="Calibri"/>
                <a:sym typeface="Calibri"/>
              </a:rPr>
              <a:t>Organización Panamericana de la Salud y Organización Mundial de la Salud</a:t>
            </a:r>
            <a:endParaRPr dirty="0"/>
          </a:p>
        </p:txBody>
      </p:sp>
      <p:sp>
        <p:nvSpPr>
          <p:cNvPr id="1098" name="Google Shape;1098;p26"/>
          <p:cNvSpPr/>
          <p:nvPr/>
        </p:nvSpPr>
        <p:spPr>
          <a:xfrm>
            <a:off x="420643" y="6399544"/>
            <a:ext cx="2151870" cy="646331"/>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600" b="1" dirty="0">
                <a:solidFill>
                  <a:schemeClr val="lt1"/>
                </a:solidFill>
                <a:latin typeface="Calibri"/>
                <a:ea typeface="Calibri"/>
                <a:cs typeface="Calibri"/>
                <a:sym typeface="Calibri"/>
              </a:rPr>
              <a:t>exorcismo</a:t>
            </a:r>
            <a:endParaRPr dirty="0"/>
          </a:p>
        </p:txBody>
      </p:sp>
      <p:sp>
        <p:nvSpPr>
          <p:cNvPr id="1099" name="Google Shape;1099;p26"/>
          <p:cNvSpPr/>
          <p:nvPr/>
        </p:nvSpPr>
        <p:spPr>
          <a:xfrm>
            <a:off x="415586" y="7160706"/>
            <a:ext cx="1687193" cy="646331"/>
          </a:xfrm>
          <a:prstGeom prst="rect">
            <a:avLst/>
          </a:prstGeom>
          <a:solidFill>
            <a:schemeClr val="accent3"/>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600" b="1" dirty="0">
                <a:solidFill>
                  <a:schemeClr val="lt1"/>
                </a:solidFill>
                <a:latin typeface="Calibri"/>
                <a:ea typeface="Calibri"/>
                <a:cs typeface="Calibri"/>
                <a:sym typeface="Calibri"/>
              </a:rPr>
              <a:t>médica</a:t>
            </a:r>
            <a:endParaRPr dirty="0"/>
          </a:p>
        </p:txBody>
      </p:sp>
      <p:sp>
        <p:nvSpPr>
          <p:cNvPr id="1100" name="Google Shape;1100;p26"/>
          <p:cNvSpPr/>
          <p:nvPr/>
        </p:nvSpPr>
        <p:spPr>
          <a:xfrm>
            <a:off x="396742" y="3917439"/>
            <a:ext cx="3553110" cy="584775"/>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a:solidFill>
                  <a:schemeClr val="lt1"/>
                </a:solidFill>
                <a:latin typeface="Calibri"/>
                <a:ea typeface="Calibri"/>
                <a:cs typeface="Calibri"/>
                <a:sym typeface="Calibri"/>
              </a:rPr>
              <a:t>psicoterapéutica</a:t>
            </a:r>
            <a:endParaRPr/>
          </a:p>
        </p:txBody>
      </p:sp>
      <p:sp>
        <p:nvSpPr>
          <p:cNvPr id="1101" name="Google Shape;1101;p26"/>
          <p:cNvSpPr/>
          <p:nvPr/>
        </p:nvSpPr>
        <p:spPr>
          <a:xfrm>
            <a:off x="415586" y="5662451"/>
            <a:ext cx="2355709" cy="584735"/>
          </a:xfrm>
          <a:prstGeom prst="rect">
            <a:avLst/>
          </a:prstGeom>
          <a:solidFill>
            <a:schemeClr val="accent4"/>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terapia de fe</a:t>
            </a:r>
            <a:endParaRPr sz="1200" dirty="0"/>
          </a:p>
        </p:txBody>
      </p:sp>
      <p:sp>
        <p:nvSpPr>
          <p:cNvPr id="1102" name="Google Shape;1102;p26"/>
          <p:cNvSpPr/>
          <p:nvPr/>
        </p:nvSpPr>
        <p:spPr>
          <a:xfrm>
            <a:off x="6790267" y="7539909"/>
            <a:ext cx="3883290" cy="1077178"/>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condicionamiento </a:t>
            </a:r>
            <a:br>
              <a:rPr lang="es" sz="3200" b="1" dirty="0">
                <a:solidFill>
                  <a:schemeClr val="lt1"/>
                </a:solidFill>
                <a:latin typeface="Calibri"/>
                <a:ea typeface="Calibri"/>
                <a:cs typeface="Calibri"/>
                <a:sym typeface="Calibri"/>
              </a:rPr>
            </a:br>
            <a:r>
              <a:rPr lang="es" sz="3200" b="1" dirty="0">
                <a:solidFill>
                  <a:schemeClr val="lt1"/>
                </a:solidFill>
                <a:latin typeface="Calibri"/>
                <a:ea typeface="Calibri"/>
                <a:cs typeface="Calibri"/>
                <a:sym typeface="Calibri"/>
              </a:rPr>
              <a:t>aversivo</a:t>
            </a:r>
            <a:endParaRPr sz="1200" dirty="0"/>
          </a:p>
        </p:txBody>
      </p:sp>
      <p:sp>
        <p:nvSpPr>
          <p:cNvPr id="1103" name="Google Shape;1103;p26"/>
          <p:cNvSpPr/>
          <p:nvPr/>
        </p:nvSpPr>
        <p:spPr>
          <a:xfrm>
            <a:off x="9858739" y="5141979"/>
            <a:ext cx="2739661" cy="954067"/>
          </a:xfrm>
          <a:prstGeom prst="rect">
            <a:avLst/>
          </a:prstGeom>
          <a:solidFill>
            <a:schemeClr val="accent1"/>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violación correctiva</a:t>
            </a:r>
            <a:endParaRPr sz="1200" dirty="0"/>
          </a:p>
        </p:txBody>
      </p:sp>
      <p:sp>
        <p:nvSpPr>
          <p:cNvPr id="1104" name="Google Shape;1104;p26"/>
          <p:cNvSpPr/>
          <p:nvPr/>
        </p:nvSpPr>
        <p:spPr>
          <a:xfrm>
            <a:off x="9857438" y="6878214"/>
            <a:ext cx="2730189" cy="553957"/>
          </a:xfrm>
          <a:prstGeom prst="rect">
            <a:avLst/>
          </a:prstGeom>
          <a:solidFill>
            <a:schemeClr val="accent1"/>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000" b="1" dirty="0">
                <a:solidFill>
                  <a:schemeClr val="lt1"/>
                </a:solidFill>
                <a:latin typeface="Calibri"/>
                <a:ea typeface="Calibri"/>
                <a:cs typeface="Calibri"/>
                <a:sym typeface="Calibri"/>
              </a:rPr>
              <a:t>medicamentos</a:t>
            </a:r>
            <a:endParaRPr sz="3000" dirty="0"/>
          </a:p>
        </p:txBody>
      </p:sp>
      <p:sp>
        <p:nvSpPr>
          <p:cNvPr id="1105" name="Google Shape;1105;p26"/>
          <p:cNvSpPr/>
          <p:nvPr/>
        </p:nvSpPr>
        <p:spPr>
          <a:xfrm>
            <a:off x="2386037" y="7539911"/>
            <a:ext cx="4121790" cy="1077178"/>
          </a:xfrm>
          <a:prstGeom prst="rect">
            <a:avLst/>
          </a:prstGeom>
          <a:solidFill>
            <a:schemeClr val="accent1"/>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educación en la vergüenza</a:t>
            </a:r>
            <a:endParaRPr sz="1200" dirty="0"/>
          </a:p>
        </p:txBody>
      </p:sp>
      <p:sp>
        <p:nvSpPr>
          <p:cNvPr id="1106" name="Google Shape;1106;p26"/>
          <p:cNvSpPr/>
          <p:nvPr/>
        </p:nvSpPr>
        <p:spPr>
          <a:xfrm>
            <a:off x="417434" y="4592897"/>
            <a:ext cx="3242105" cy="978689"/>
          </a:xfrm>
          <a:prstGeom prst="rect">
            <a:avLst/>
          </a:prstGeom>
          <a:solidFill>
            <a:srgbClr val="FFB91D"/>
          </a:solidFill>
          <a:ln>
            <a:noFill/>
          </a:ln>
        </p:spPr>
        <p:txBody>
          <a:bodyPr spcFirstLastPara="1" wrap="square" lIns="91425" tIns="45700" rIns="91425" bIns="45700" rtlCol="0" anchor="ctr" anchorCtr="0">
            <a:spAutoFit/>
          </a:bodyPr>
          <a:lstStyle/>
          <a:p>
            <a:pPr marL="0" marR="0" lvl="0" indent="0" algn="ctr" rtl="0">
              <a:lnSpc>
                <a:spcPct val="90000"/>
              </a:lnSpc>
              <a:spcBef>
                <a:spcPts val="0"/>
              </a:spcBef>
              <a:spcAft>
                <a:spcPts val="0"/>
              </a:spcAft>
              <a:buNone/>
            </a:pPr>
            <a:r>
              <a:rPr lang="es" sz="3200" b="1" dirty="0">
                <a:solidFill>
                  <a:schemeClr val="lt1"/>
                </a:solidFill>
                <a:latin typeface="Calibri"/>
                <a:ea typeface="Calibri"/>
                <a:cs typeface="Calibri"/>
                <a:sym typeface="Calibri"/>
              </a:rPr>
              <a:t>curación </a:t>
            </a:r>
            <a:br>
              <a:rPr lang="es" sz="3200" b="1" dirty="0">
                <a:solidFill>
                  <a:schemeClr val="lt1"/>
                </a:solidFill>
                <a:latin typeface="Calibri"/>
                <a:ea typeface="Calibri"/>
                <a:cs typeface="Calibri"/>
                <a:sym typeface="Calibri"/>
              </a:rPr>
            </a:br>
            <a:r>
              <a:rPr lang="es" sz="3200" b="1" dirty="0">
                <a:solidFill>
                  <a:schemeClr val="lt1"/>
                </a:solidFill>
                <a:latin typeface="Calibri"/>
                <a:ea typeface="Calibri"/>
                <a:cs typeface="Calibri"/>
                <a:sym typeface="Calibri"/>
              </a:rPr>
              <a:t>por la oración</a:t>
            </a:r>
            <a:endParaRPr dirty="0"/>
          </a:p>
        </p:txBody>
      </p:sp>
      <p:sp>
        <p:nvSpPr>
          <p:cNvPr id="1107" name="Google Shape;1107;p26"/>
          <p:cNvSpPr/>
          <p:nvPr/>
        </p:nvSpPr>
        <p:spPr>
          <a:xfrm>
            <a:off x="9129007" y="3696718"/>
            <a:ext cx="3474156" cy="584775"/>
          </a:xfrm>
          <a:prstGeom prst="rect">
            <a:avLst/>
          </a:prstGeom>
          <a:solidFill>
            <a:schemeClr val="accent5"/>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castración química</a:t>
            </a:r>
            <a:endParaRPr dirty="0"/>
          </a:p>
        </p:txBody>
      </p:sp>
      <p:sp>
        <p:nvSpPr>
          <p:cNvPr id="1108" name="Google Shape;1108;p26"/>
          <p:cNvSpPr/>
          <p:nvPr/>
        </p:nvSpPr>
        <p:spPr>
          <a:xfrm>
            <a:off x="9294902" y="4440968"/>
            <a:ext cx="3293980" cy="584735"/>
          </a:xfrm>
          <a:prstGeom prst="rect">
            <a:avLst/>
          </a:prstGeom>
          <a:solidFill>
            <a:schemeClr val="accent3"/>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cirugía coercitiva</a:t>
            </a:r>
            <a:endParaRPr sz="1200" dirty="0"/>
          </a:p>
        </p:txBody>
      </p:sp>
      <p:sp>
        <p:nvSpPr>
          <p:cNvPr id="1109" name="Google Shape;1109;p26"/>
          <p:cNvSpPr/>
          <p:nvPr/>
        </p:nvSpPr>
        <p:spPr>
          <a:xfrm>
            <a:off x="4456818" y="962770"/>
            <a:ext cx="4838084" cy="55395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000" b="1" dirty="0">
                <a:solidFill>
                  <a:schemeClr val="accent2"/>
                </a:solidFill>
                <a:latin typeface="Calibri"/>
                <a:ea typeface="Calibri"/>
                <a:cs typeface="Calibri"/>
                <a:sym typeface="Calibri"/>
              </a:rPr>
              <a:t>TERAPIA DE CONVERSIÓN</a:t>
            </a:r>
            <a:endParaRPr sz="3000" b="1" dirty="0">
              <a:solidFill>
                <a:schemeClr val="accent2"/>
              </a:solidFill>
              <a:latin typeface="Calibri"/>
              <a:ea typeface="Calibri"/>
              <a:cs typeface="Calibri"/>
              <a:sym typeface="Calibri"/>
            </a:endParaRPr>
          </a:p>
        </p:txBody>
      </p:sp>
      <p:cxnSp>
        <p:nvCxnSpPr>
          <p:cNvPr id="1110" name="Google Shape;1110;p26"/>
          <p:cNvCxnSpPr/>
          <p:nvPr/>
        </p:nvCxnSpPr>
        <p:spPr>
          <a:xfrm>
            <a:off x="-7859007" y="1735934"/>
            <a:ext cx="5036560" cy="0"/>
          </a:xfrm>
          <a:prstGeom prst="straightConnector1">
            <a:avLst/>
          </a:prstGeom>
          <a:blipFill rotWithShape="1">
            <a:blip r:embed="rId4">
              <a:alphaModFix/>
            </a:blip>
            <a:tile tx="0" ty="0" sx="100000" sy="100000" flip="none" algn="tl"/>
          </a:blipFill>
          <a:ln w="25400" cap="flat" cmpd="sng">
            <a:solidFill>
              <a:srgbClr val="BFBFBF"/>
            </a:solidFill>
            <a:prstDash val="solid"/>
            <a:round/>
            <a:headEnd type="none" w="sm" len="sm"/>
            <a:tailEnd type="none" w="sm" len="sm"/>
          </a:ln>
        </p:spPr>
      </p:cxnSp>
      <p:sp>
        <p:nvSpPr>
          <p:cNvPr id="1111" name="Google Shape;1111;p26"/>
          <p:cNvSpPr/>
          <p:nvPr/>
        </p:nvSpPr>
        <p:spPr>
          <a:xfrm>
            <a:off x="9857438" y="6210553"/>
            <a:ext cx="2739661" cy="584735"/>
          </a:xfrm>
          <a:prstGeom prst="rect">
            <a:avLst/>
          </a:prstGeom>
          <a:solidFill>
            <a:schemeClr val="accent6"/>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autodesprecio</a:t>
            </a:r>
            <a:endParaRPr sz="1200" dirty="0"/>
          </a:p>
        </p:txBody>
      </p:sp>
      <p:sp>
        <p:nvSpPr>
          <p:cNvPr id="1112" name="Google Shape;1112;p2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26</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27"/>
          <p:cNvSpPr/>
          <p:nvPr/>
        </p:nvSpPr>
        <p:spPr>
          <a:xfrm>
            <a:off x="406400" y="1651000"/>
            <a:ext cx="12192000" cy="6618288"/>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119" name="Google Shape;1119;p27"/>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120" name="Google Shape;1120;p27"/>
          <p:cNvSpPr txBox="1">
            <a:spLocks noGrp="1"/>
          </p:cNvSpPr>
          <p:nvPr>
            <p:ph type="body" idx="1"/>
          </p:nvPr>
        </p:nvSpPr>
        <p:spPr>
          <a:xfrm>
            <a:off x="1806027" y="3321416"/>
            <a:ext cx="9575800" cy="4427620"/>
          </a:xfrm>
          <a:prstGeom prst="rect">
            <a:avLst/>
          </a:prstGeom>
          <a:noFill/>
          <a:ln>
            <a:noFill/>
          </a:ln>
        </p:spPr>
        <p:txBody>
          <a:bodyPr spcFirstLastPara="1" wrap="square" lIns="91425" tIns="45700" rIns="91425" bIns="45700" rtlCol="0" anchor="ctr" anchorCtr="0">
            <a:normAutofit/>
          </a:bodyPr>
          <a:lstStyle/>
          <a:p>
            <a:pPr marL="101600" lvl="0" indent="-101600" algn="just" rtl="0">
              <a:lnSpc>
                <a:spcPct val="110000"/>
              </a:lnSpc>
              <a:spcBef>
                <a:spcPts val="0"/>
              </a:spcBef>
              <a:spcAft>
                <a:spcPts val="0"/>
              </a:spcAft>
              <a:buNone/>
            </a:pPr>
            <a:r>
              <a:rPr lang="es" sz="3200" dirty="0"/>
              <a:t>Sabemos que en algunos casos las personas trans, especialmente las mujeres trans, son perseguidas de manera desproporcionada por las instituciones oficiales en casi todos los países del mundo, y uno de los métodos usados para esa persecución es a través de las leyes, el arresto y la detención. </a:t>
            </a:r>
            <a:endParaRPr sz="3200" dirty="0"/>
          </a:p>
        </p:txBody>
      </p:sp>
      <p:sp>
        <p:nvSpPr>
          <p:cNvPr id="1121" name="Google Shape;1121;p27"/>
          <p:cNvSpPr/>
          <p:nvPr/>
        </p:nvSpPr>
        <p:spPr>
          <a:xfrm>
            <a:off x="1008244" y="3855519"/>
            <a:ext cx="727445" cy="630144"/>
          </a:xfrm>
          <a:custGeom>
            <a:avLst/>
            <a:gdLst/>
            <a:ahLst/>
            <a:cxnLst/>
            <a:rect l="l" t="t" r="r" b="b"/>
            <a:pathLst>
              <a:path w="968229" h="838721" extrusionOk="0">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122" name="Google Shape;1122;p27"/>
          <p:cNvSpPr/>
          <p:nvPr/>
        </p:nvSpPr>
        <p:spPr>
          <a:xfrm rot="10800000">
            <a:off x="11135946" y="6616983"/>
            <a:ext cx="727445" cy="630144"/>
          </a:xfrm>
          <a:custGeom>
            <a:avLst/>
            <a:gdLst/>
            <a:ahLst/>
            <a:cxnLst/>
            <a:rect l="l" t="t" r="r" b="b"/>
            <a:pathLst>
              <a:path w="968229" h="838721" extrusionOk="0">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1123" name="Google Shape;1123;p27"/>
          <p:cNvGrpSpPr/>
          <p:nvPr/>
        </p:nvGrpSpPr>
        <p:grpSpPr>
          <a:xfrm>
            <a:off x="4839549" y="1848165"/>
            <a:ext cx="2983652" cy="2005400"/>
            <a:chOff x="4826000" y="1116356"/>
            <a:chExt cx="3327400" cy="2236444"/>
          </a:xfrm>
        </p:grpSpPr>
        <p:sp>
          <p:nvSpPr>
            <p:cNvPr id="1124" name="Google Shape;1124;p27"/>
            <p:cNvSpPr/>
            <p:nvPr/>
          </p:nvSpPr>
          <p:spPr>
            <a:xfrm>
              <a:off x="4826000" y="1116356"/>
              <a:ext cx="3327400" cy="2236444"/>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pic>
          <p:nvPicPr>
            <p:cNvPr id="1125" name="Google Shape;1125;p27"/>
            <p:cNvPicPr preferRelativeResize="0"/>
            <p:nvPr/>
          </p:nvPicPr>
          <p:blipFill rotWithShape="1">
            <a:blip r:embed="rId3">
              <a:alphaModFix/>
            </a:blip>
            <a:srcRect/>
            <a:stretch/>
          </p:blipFill>
          <p:spPr>
            <a:xfrm>
              <a:off x="5028830" y="1248405"/>
              <a:ext cx="2943965" cy="1946011"/>
            </a:xfrm>
            <a:prstGeom prst="rect">
              <a:avLst/>
            </a:prstGeom>
            <a:noFill/>
            <a:ln>
              <a:noFill/>
            </a:ln>
          </p:spPr>
        </p:pic>
      </p:grpSp>
      <p:sp>
        <p:nvSpPr>
          <p:cNvPr id="1126" name="Google Shape;1126;p27"/>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127" name="Google Shape;1127;p27"/>
          <p:cNvSpPr/>
          <p:nvPr/>
        </p:nvSpPr>
        <p:spPr>
          <a:xfrm>
            <a:off x="3754532" y="7386956"/>
            <a:ext cx="7441832" cy="423193"/>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2150">
                <a:solidFill>
                  <a:schemeClr val="dk1"/>
                </a:solidFill>
                <a:latin typeface="Calibri"/>
                <a:ea typeface="Calibri"/>
                <a:cs typeface="Calibri"/>
                <a:sym typeface="Calibri"/>
              </a:rPr>
              <a:t>Zhan Chiam, </a:t>
            </a:r>
            <a:r>
              <a:rPr lang="es" sz="2150" b="1">
                <a:solidFill>
                  <a:schemeClr val="accent2"/>
                </a:solidFill>
                <a:latin typeface="Calibri"/>
                <a:ea typeface="Calibri"/>
                <a:cs typeface="Calibri"/>
                <a:sym typeface="Calibri"/>
              </a:rPr>
              <a:t>Informe de Mapeo Legal Trans de ILGA World, septiembre de 2020</a:t>
            </a:r>
            <a:endParaRPr/>
          </a:p>
        </p:txBody>
      </p:sp>
      <p:sp>
        <p:nvSpPr>
          <p:cNvPr id="1128" name="Google Shape;1128;p27"/>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3</a:t>
            </a:r>
            <a:endParaRPr/>
          </a:p>
        </p:txBody>
      </p:sp>
      <p:sp>
        <p:nvSpPr>
          <p:cNvPr id="1129" name="Google Shape;1129;p2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27</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8"/>
          <p:cNvSpPr/>
          <p:nvPr/>
        </p:nvSpPr>
        <p:spPr>
          <a:xfrm>
            <a:off x="406400" y="1651000"/>
            <a:ext cx="12192000" cy="6618288"/>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136" name="Google Shape;1136;p28"/>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137" name="Google Shape;1137;p28"/>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138" name="Google Shape;1138;p28"/>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3</a:t>
            </a:r>
            <a:endParaRPr/>
          </a:p>
        </p:txBody>
      </p:sp>
      <p:pic>
        <p:nvPicPr>
          <p:cNvPr id="1139" name="Google Shape;1139;p28"/>
          <p:cNvPicPr preferRelativeResize="0"/>
          <p:nvPr/>
        </p:nvPicPr>
        <p:blipFill rotWithShape="1">
          <a:blip r:embed="rId3">
            <a:alphaModFix/>
          </a:blip>
          <a:srcRect/>
          <a:stretch/>
        </p:blipFill>
        <p:spPr>
          <a:xfrm>
            <a:off x="1574828" y="2235996"/>
            <a:ext cx="9513094" cy="5866042"/>
          </a:xfrm>
          <a:prstGeom prst="rect">
            <a:avLst/>
          </a:prstGeom>
          <a:noFill/>
          <a:ln>
            <a:noFill/>
          </a:ln>
        </p:spPr>
      </p:pic>
      <p:pic>
        <p:nvPicPr>
          <p:cNvPr id="1140" name="Google Shape;1140;p28"/>
          <p:cNvPicPr preferRelativeResize="0"/>
          <p:nvPr/>
        </p:nvPicPr>
        <p:blipFill rotWithShape="1">
          <a:blip r:embed="rId4">
            <a:alphaModFix/>
          </a:blip>
          <a:srcRect/>
          <a:stretch/>
        </p:blipFill>
        <p:spPr>
          <a:xfrm>
            <a:off x="2082800" y="1888180"/>
            <a:ext cx="4038600" cy="696310"/>
          </a:xfrm>
          <a:prstGeom prst="rect">
            <a:avLst/>
          </a:prstGeom>
          <a:noFill/>
          <a:ln>
            <a:noFill/>
          </a:ln>
        </p:spPr>
      </p:pic>
      <p:sp>
        <p:nvSpPr>
          <p:cNvPr id="1141" name="Google Shape;1141;p2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28</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29"/>
          <p:cNvSpPr/>
          <p:nvPr/>
        </p:nvSpPr>
        <p:spPr>
          <a:xfrm>
            <a:off x="406400" y="1651000"/>
            <a:ext cx="12192000" cy="6618288"/>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148" name="Google Shape;1148;p29"/>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149" name="Google Shape;1149;p29"/>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150" name="Google Shape;1150;p29"/>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4</a:t>
            </a:r>
            <a:endParaRPr/>
          </a:p>
        </p:txBody>
      </p:sp>
      <p:grpSp>
        <p:nvGrpSpPr>
          <p:cNvPr id="1151" name="Google Shape;1151;p29"/>
          <p:cNvGrpSpPr/>
          <p:nvPr/>
        </p:nvGrpSpPr>
        <p:grpSpPr>
          <a:xfrm>
            <a:off x="1948899" y="1943213"/>
            <a:ext cx="9103828" cy="6067234"/>
            <a:chOff x="2269485" y="2740094"/>
            <a:chExt cx="8459943" cy="5333740"/>
          </a:xfrm>
        </p:grpSpPr>
        <p:pic>
          <p:nvPicPr>
            <p:cNvPr id="1152" name="Google Shape;1152;p29"/>
            <p:cNvPicPr preferRelativeResize="0"/>
            <p:nvPr/>
          </p:nvPicPr>
          <p:blipFill rotWithShape="1">
            <a:blip r:embed="rId3">
              <a:alphaModFix/>
            </a:blip>
            <a:srcRect l="15759" t="-504" r="458" b="504"/>
            <a:stretch/>
          </p:blipFill>
          <p:spPr>
            <a:xfrm>
              <a:off x="2269485" y="2740094"/>
              <a:ext cx="3128954" cy="2720434"/>
            </a:xfrm>
            <a:prstGeom prst="rect">
              <a:avLst/>
            </a:prstGeom>
            <a:noFill/>
            <a:ln>
              <a:noFill/>
            </a:ln>
          </p:spPr>
        </p:pic>
        <p:pic>
          <p:nvPicPr>
            <p:cNvPr id="1153" name="Google Shape;1153;p29"/>
            <p:cNvPicPr preferRelativeResize="0"/>
            <p:nvPr/>
          </p:nvPicPr>
          <p:blipFill rotWithShape="1">
            <a:blip r:embed="rId4">
              <a:alphaModFix/>
            </a:blip>
            <a:srcRect l="23988" r="16953"/>
            <a:stretch/>
          </p:blipFill>
          <p:spPr>
            <a:xfrm>
              <a:off x="7841068" y="2782344"/>
              <a:ext cx="2888360" cy="2649907"/>
            </a:xfrm>
            <a:prstGeom prst="rect">
              <a:avLst/>
            </a:prstGeom>
            <a:noFill/>
            <a:ln>
              <a:noFill/>
            </a:ln>
          </p:spPr>
        </p:pic>
        <p:pic>
          <p:nvPicPr>
            <p:cNvPr id="1154" name="Google Shape;1154;p29"/>
            <p:cNvPicPr preferRelativeResize="0"/>
            <p:nvPr/>
          </p:nvPicPr>
          <p:blipFill rotWithShape="1">
            <a:blip r:embed="rId5">
              <a:alphaModFix/>
            </a:blip>
            <a:srcRect l="14288" r="12550"/>
            <a:stretch/>
          </p:blipFill>
          <p:spPr>
            <a:xfrm>
              <a:off x="5141881" y="2782345"/>
              <a:ext cx="2904628" cy="2644166"/>
            </a:xfrm>
            <a:prstGeom prst="rect">
              <a:avLst/>
            </a:prstGeom>
            <a:noFill/>
            <a:ln>
              <a:noFill/>
            </a:ln>
          </p:spPr>
        </p:pic>
        <p:pic>
          <p:nvPicPr>
            <p:cNvPr id="1155" name="Google Shape;1155;p29"/>
            <p:cNvPicPr preferRelativeResize="0"/>
            <p:nvPr/>
          </p:nvPicPr>
          <p:blipFill rotWithShape="1">
            <a:blip r:embed="rId6">
              <a:alphaModFix/>
            </a:blip>
            <a:srcRect l="22184"/>
            <a:stretch/>
          </p:blipFill>
          <p:spPr>
            <a:xfrm>
              <a:off x="7939568" y="5400582"/>
              <a:ext cx="2773766" cy="2642910"/>
            </a:xfrm>
            <a:prstGeom prst="rect">
              <a:avLst/>
            </a:prstGeom>
            <a:noFill/>
            <a:ln>
              <a:noFill/>
            </a:ln>
          </p:spPr>
        </p:pic>
        <p:pic>
          <p:nvPicPr>
            <p:cNvPr id="1156" name="Google Shape;1156;p29"/>
            <p:cNvPicPr preferRelativeResize="0"/>
            <p:nvPr/>
          </p:nvPicPr>
          <p:blipFill rotWithShape="1">
            <a:blip r:embed="rId7">
              <a:alphaModFix/>
            </a:blip>
            <a:srcRect l="12777" r="9840"/>
            <a:stretch/>
          </p:blipFill>
          <p:spPr>
            <a:xfrm>
              <a:off x="5105144" y="5429668"/>
              <a:ext cx="2840422" cy="2613824"/>
            </a:xfrm>
            <a:prstGeom prst="rect">
              <a:avLst/>
            </a:prstGeom>
            <a:noFill/>
            <a:ln>
              <a:noFill/>
            </a:ln>
          </p:spPr>
        </p:pic>
        <p:pic>
          <p:nvPicPr>
            <p:cNvPr id="1157" name="Google Shape;1157;p29"/>
            <p:cNvPicPr preferRelativeResize="0"/>
            <p:nvPr/>
          </p:nvPicPr>
          <p:blipFill rotWithShape="1">
            <a:blip r:embed="rId8">
              <a:alphaModFix/>
            </a:blip>
            <a:srcRect l="26229" t="2063"/>
            <a:stretch/>
          </p:blipFill>
          <p:spPr>
            <a:xfrm>
              <a:off x="2289497" y="5460011"/>
              <a:ext cx="2910028" cy="2613823"/>
            </a:xfrm>
            <a:prstGeom prst="rect">
              <a:avLst/>
            </a:prstGeom>
            <a:noFill/>
            <a:ln>
              <a:noFill/>
            </a:ln>
          </p:spPr>
        </p:pic>
      </p:grpSp>
      <p:sp>
        <p:nvSpPr>
          <p:cNvPr id="1158" name="Google Shape;1158;p2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29</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
          <p:cNvPicPr preferRelativeResize="0"/>
          <p:nvPr/>
        </p:nvPicPr>
        <p:blipFill rotWithShape="1">
          <a:blip r:embed="rId4">
            <a:alphaModFix/>
          </a:blip>
          <a:srcRect t="12131" r="6001" b="15056"/>
          <a:stretch/>
        </p:blipFill>
        <p:spPr>
          <a:xfrm>
            <a:off x="-37041" y="-170021"/>
            <a:ext cx="13040254" cy="6669455"/>
          </a:xfrm>
          <a:prstGeom prst="rect">
            <a:avLst/>
          </a:prstGeom>
          <a:noFill/>
          <a:ln>
            <a:noFill/>
          </a:ln>
        </p:spPr>
      </p:pic>
      <p:sp>
        <p:nvSpPr>
          <p:cNvPr id="429" name="Google Shape;429;p3"/>
          <p:cNvSpPr/>
          <p:nvPr/>
        </p:nvSpPr>
        <p:spPr>
          <a:xfrm rot="10800000">
            <a:off x="-80579" y="304999"/>
            <a:ext cx="7639322" cy="1397566"/>
          </a:xfrm>
          <a:custGeom>
            <a:avLst/>
            <a:gdLst/>
            <a:ahLst/>
            <a:cxnLst/>
            <a:rect l="l" t="t" r="r" b="b"/>
            <a:pathLst>
              <a:path w="9773807" h="1383072" extrusionOk="0">
                <a:moveTo>
                  <a:pt x="0" y="691536"/>
                </a:moveTo>
                <a:cubicBezTo>
                  <a:pt x="0" y="309611"/>
                  <a:pt x="309611" y="0"/>
                  <a:pt x="691536" y="0"/>
                </a:cubicBezTo>
                <a:lnTo>
                  <a:pt x="9773807" y="0"/>
                </a:lnTo>
                <a:cubicBezTo>
                  <a:pt x="9762384" y="935380"/>
                  <a:pt x="9768622" y="599667"/>
                  <a:pt x="9773807" y="1383072"/>
                </a:cubicBezTo>
                <a:lnTo>
                  <a:pt x="691536" y="1383072"/>
                </a:lnTo>
                <a:cubicBezTo>
                  <a:pt x="309611" y="1383072"/>
                  <a:pt x="0" y="1073461"/>
                  <a:pt x="0" y="691536"/>
                </a:cubicBezTo>
                <a:close/>
              </a:path>
            </a:pathLst>
          </a:custGeom>
          <a:solidFill>
            <a:schemeClr val="accent2">
              <a:alpha val="54901"/>
            </a:schemeClr>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0" name="Google Shape;430;p3"/>
          <p:cNvSpPr/>
          <p:nvPr/>
        </p:nvSpPr>
        <p:spPr>
          <a:xfrm>
            <a:off x="-33960" y="5099663"/>
            <a:ext cx="13080711" cy="4523864"/>
          </a:xfrm>
          <a:prstGeom prst="rect">
            <a:avLst/>
          </a:prstGeom>
          <a:solidFill>
            <a:srgbClr val="F2F2F2"/>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800" b="1">
              <a:solidFill>
                <a:schemeClr val="lt1"/>
              </a:solidFill>
              <a:latin typeface="Calibri"/>
              <a:ea typeface="Calibri"/>
              <a:cs typeface="Calibri"/>
              <a:sym typeface="Calibri"/>
            </a:endParaRPr>
          </a:p>
        </p:txBody>
      </p:sp>
      <p:grpSp>
        <p:nvGrpSpPr>
          <p:cNvPr id="431" name="Google Shape;431;p3"/>
          <p:cNvGrpSpPr/>
          <p:nvPr/>
        </p:nvGrpSpPr>
        <p:grpSpPr>
          <a:xfrm>
            <a:off x="0" y="9407592"/>
            <a:ext cx="13003214" cy="431871"/>
            <a:chOff x="0" y="9426435"/>
            <a:chExt cx="13004801" cy="472939"/>
          </a:xfrm>
        </p:grpSpPr>
        <p:sp>
          <p:nvSpPr>
            <p:cNvPr id="432" name="Google Shape;432;p3"/>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3" name="Google Shape;433;p3"/>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4" name="Google Shape;434;p3"/>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5" name="Google Shape;435;p3"/>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6" name="Google Shape;436;p3"/>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7" name="Google Shape;437;p3"/>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8" name="Google Shape;438;p3"/>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439" name="Google Shape;439;p3"/>
          <p:cNvSpPr txBox="1"/>
          <p:nvPr/>
        </p:nvSpPr>
        <p:spPr>
          <a:xfrm>
            <a:off x="16863542" y="281548"/>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a:solidFill>
                <a:srgbClr val="262626"/>
              </a:solidFill>
              <a:latin typeface="Calibri"/>
              <a:ea typeface="Calibri"/>
              <a:cs typeface="Calibri"/>
              <a:sym typeface="Calibri"/>
            </a:endParaRPr>
          </a:p>
        </p:txBody>
      </p:sp>
      <p:sp>
        <p:nvSpPr>
          <p:cNvPr id="440" name="Google Shape;440;p3"/>
          <p:cNvSpPr/>
          <p:nvPr/>
        </p:nvSpPr>
        <p:spPr>
          <a:xfrm>
            <a:off x="-39076" y="5099664"/>
            <a:ext cx="3163971" cy="648328"/>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3200" b="1">
                <a:solidFill>
                  <a:schemeClr val="lt1"/>
                </a:solidFill>
                <a:latin typeface="Calibri"/>
                <a:ea typeface="Calibri"/>
                <a:cs typeface="Calibri"/>
                <a:sym typeface="Calibri"/>
              </a:rPr>
              <a:t>NOMBRE</a:t>
            </a:r>
            <a:endParaRPr sz="2800" b="1">
              <a:solidFill>
                <a:schemeClr val="lt1"/>
              </a:solidFill>
              <a:latin typeface="Calibri"/>
              <a:ea typeface="Calibri"/>
              <a:cs typeface="Calibri"/>
              <a:sym typeface="Calibri"/>
            </a:endParaRPr>
          </a:p>
        </p:txBody>
      </p:sp>
      <p:sp>
        <p:nvSpPr>
          <p:cNvPr id="441" name="Google Shape;441;p3"/>
          <p:cNvSpPr/>
          <p:nvPr/>
        </p:nvSpPr>
        <p:spPr>
          <a:xfrm>
            <a:off x="3266157" y="5099664"/>
            <a:ext cx="3163971" cy="648328"/>
          </a:xfrm>
          <a:prstGeom prst="rect">
            <a:avLst/>
          </a:prstGeom>
          <a:solidFill>
            <a:srgbClr val="088CCD"/>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3200" b="1">
                <a:solidFill>
                  <a:schemeClr val="lt1"/>
                </a:solidFill>
                <a:latin typeface="Calibri"/>
                <a:ea typeface="Calibri"/>
                <a:cs typeface="Calibri"/>
                <a:sym typeface="Calibri"/>
              </a:rPr>
              <a:t>PUESTO</a:t>
            </a:r>
            <a:endParaRPr sz="2800" b="1">
              <a:solidFill>
                <a:schemeClr val="lt1"/>
              </a:solidFill>
              <a:latin typeface="Calibri"/>
              <a:ea typeface="Calibri"/>
              <a:cs typeface="Calibri"/>
              <a:sym typeface="Calibri"/>
            </a:endParaRPr>
          </a:p>
        </p:txBody>
      </p:sp>
      <p:sp>
        <p:nvSpPr>
          <p:cNvPr id="442" name="Google Shape;442;p3"/>
          <p:cNvSpPr/>
          <p:nvPr/>
        </p:nvSpPr>
        <p:spPr>
          <a:xfrm>
            <a:off x="6557273" y="5085001"/>
            <a:ext cx="3163971" cy="648328"/>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3200" b="1">
                <a:solidFill>
                  <a:schemeClr val="lt1"/>
                </a:solidFill>
                <a:latin typeface="Calibri"/>
                <a:ea typeface="Calibri"/>
                <a:cs typeface="Calibri"/>
                <a:sym typeface="Calibri"/>
              </a:rPr>
              <a:t>CAPACITACIÓN</a:t>
            </a:r>
            <a:endParaRPr sz="2800" b="1">
              <a:solidFill>
                <a:schemeClr val="lt1"/>
              </a:solidFill>
              <a:latin typeface="Montserrat"/>
              <a:ea typeface="Montserrat"/>
              <a:cs typeface="Montserrat"/>
              <a:sym typeface="Montserrat"/>
            </a:endParaRPr>
          </a:p>
        </p:txBody>
      </p:sp>
      <p:sp>
        <p:nvSpPr>
          <p:cNvPr id="443" name="Google Shape;443;p3"/>
          <p:cNvSpPr/>
          <p:nvPr/>
        </p:nvSpPr>
        <p:spPr>
          <a:xfrm>
            <a:off x="-77498" y="5989154"/>
            <a:ext cx="2639534" cy="1983964"/>
          </a:xfrm>
          <a:prstGeom prst="rect">
            <a:avLst/>
          </a:prstGeom>
          <a:noFill/>
          <a:ln>
            <a:noFill/>
          </a:ln>
        </p:spPr>
        <p:txBody>
          <a:bodyPr spcFirstLastPara="1" wrap="square" lIns="0" tIns="0" rIns="0" bIns="0" rtlCol="0" anchor="t" anchorCtr="0">
            <a:noAutofit/>
          </a:bodyPr>
          <a:lstStyle/>
          <a:p>
            <a:pPr marL="0" marR="0" lvl="0" indent="0" algn="ctr" rtl="0">
              <a:lnSpc>
                <a:spcPct val="130000"/>
              </a:lnSpc>
              <a:spcBef>
                <a:spcPts val="0"/>
              </a:spcBef>
              <a:spcAft>
                <a:spcPts val="0"/>
              </a:spcAft>
              <a:buNone/>
            </a:pPr>
            <a:endParaRPr sz="1200">
              <a:solidFill>
                <a:schemeClr val="dk1"/>
              </a:solidFill>
              <a:latin typeface="Montserrat"/>
              <a:ea typeface="Montserrat"/>
              <a:cs typeface="Montserrat"/>
              <a:sym typeface="Montserrat"/>
            </a:endParaRPr>
          </a:p>
        </p:txBody>
      </p:sp>
      <p:cxnSp>
        <p:nvCxnSpPr>
          <p:cNvPr id="444" name="Google Shape;444;p3"/>
          <p:cNvCxnSpPr/>
          <p:nvPr/>
        </p:nvCxnSpPr>
        <p:spPr>
          <a:xfrm>
            <a:off x="3185847" y="5099663"/>
            <a:ext cx="0" cy="3588259"/>
          </a:xfrm>
          <a:prstGeom prst="straightConnector1">
            <a:avLst/>
          </a:prstGeom>
          <a:noFill/>
          <a:ln w="25400" cap="flat" cmpd="sng">
            <a:solidFill>
              <a:srgbClr val="BFBFBF"/>
            </a:solidFill>
            <a:prstDash val="solid"/>
            <a:round/>
            <a:headEnd type="none" w="sm" len="sm"/>
            <a:tailEnd type="none" w="sm" len="sm"/>
          </a:ln>
        </p:spPr>
      </p:cxnSp>
      <p:sp>
        <p:nvSpPr>
          <p:cNvPr id="445" name="Google Shape;445;p3"/>
          <p:cNvSpPr/>
          <p:nvPr/>
        </p:nvSpPr>
        <p:spPr>
          <a:xfrm>
            <a:off x="6692244" y="6222153"/>
            <a:ext cx="2941586" cy="1983964"/>
          </a:xfrm>
          <a:prstGeom prst="rect">
            <a:avLst/>
          </a:prstGeom>
          <a:noFill/>
          <a:ln>
            <a:noFill/>
          </a:ln>
        </p:spPr>
        <p:txBody>
          <a:bodyPr spcFirstLastPara="1" wrap="square" lIns="0" tIns="0" rIns="0" bIns="0" rtlCol="0" anchor="t" anchorCtr="0">
            <a:noAutofit/>
          </a:bodyPr>
          <a:lstStyle/>
          <a:p>
            <a:pPr marL="0" marR="0" lvl="0" indent="0" algn="ctr" rtl="0">
              <a:spcBef>
                <a:spcPts val="0"/>
              </a:spcBef>
              <a:spcAft>
                <a:spcPts val="0"/>
              </a:spcAft>
              <a:buNone/>
            </a:pPr>
            <a:r>
              <a:rPr lang="es" sz="2400" dirty="0">
                <a:solidFill>
                  <a:schemeClr val="dk1"/>
                </a:solidFill>
                <a:latin typeface="Calibri"/>
                <a:ea typeface="Calibri"/>
                <a:cs typeface="Calibri"/>
                <a:sym typeface="Calibri"/>
              </a:rPr>
              <a:t>Formación previa </a:t>
            </a:r>
            <a:br>
              <a:rPr lang="es" sz="2400" dirty="0">
                <a:solidFill>
                  <a:schemeClr val="dk1"/>
                </a:solidFill>
                <a:latin typeface="Calibri"/>
                <a:ea typeface="Calibri"/>
                <a:cs typeface="Calibri"/>
                <a:sym typeface="Calibri"/>
              </a:rPr>
            </a:br>
            <a:r>
              <a:rPr lang="es" sz="2400" dirty="0">
                <a:solidFill>
                  <a:schemeClr val="dk1"/>
                </a:solidFill>
                <a:latin typeface="Calibri"/>
                <a:ea typeface="Calibri"/>
                <a:cs typeface="Calibri"/>
                <a:sym typeface="Calibri"/>
              </a:rPr>
              <a:t>en cuestiones LGBTIQ+ o trabajo anterior </a:t>
            </a:r>
            <a:br>
              <a:rPr lang="es" sz="2400" dirty="0">
                <a:solidFill>
                  <a:schemeClr val="dk1"/>
                </a:solidFill>
                <a:latin typeface="Calibri"/>
                <a:ea typeface="Calibri"/>
                <a:cs typeface="Calibri"/>
                <a:sym typeface="Calibri"/>
              </a:rPr>
            </a:br>
            <a:r>
              <a:rPr lang="es" sz="2400" dirty="0">
                <a:solidFill>
                  <a:schemeClr val="dk1"/>
                </a:solidFill>
                <a:latin typeface="Calibri"/>
                <a:ea typeface="Calibri"/>
                <a:cs typeface="Calibri"/>
                <a:sym typeface="Calibri"/>
              </a:rPr>
              <a:t>con personas con</a:t>
            </a:r>
            <a:r>
              <a:rPr lang="es" sz="2400" b="1" dirty="0">
                <a:solidFill>
                  <a:schemeClr val="dk1"/>
                </a:solidFill>
                <a:latin typeface="Calibri"/>
                <a:ea typeface="Calibri"/>
                <a:cs typeface="Calibri"/>
                <a:sym typeface="Calibri"/>
              </a:rPr>
              <a:t> </a:t>
            </a:r>
            <a:br>
              <a:rPr lang="es" sz="2400" b="1" dirty="0">
                <a:solidFill>
                  <a:schemeClr val="dk1"/>
                </a:solidFill>
                <a:latin typeface="Calibri"/>
                <a:ea typeface="Calibri"/>
                <a:cs typeface="Calibri"/>
                <a:sym typeface="Calibri"/>
              </a:rPr>
            </a:br>
            <a:r>
              <a:rPr lang="es" sz="2400" b="1" dirty="0">
                <a:solidFill>
                  <a:schemeClr val="dk1"/>
                </a:solidFill>
                <a:latin typeface="Calibri"/>
                <a:ea typeface="Calibri"/>
                <a:cs typeface="Calibri"/>
                <a:sym typeface="Calibri"/>
              </a:rPr>
              <a:t>SOGIESC diversa</a:t>
            </a:r>
            <a:endParaRPr dirty="0"/>
          </a:p>
        </p:txBody>
      </p:sp>
      <p:sp>
        <p:nvSpPr>
          <p:cNvPr id="446" name="Google Shape;446;p3"/>
          <p:cNvSpPr/>
          <p:nvPr/>
        </p:nvSpPr>
        <p:spPr>
          <a:xfrm>
            <a:off x="9843909" y="5085001"/>
            <a:ext cx="3163971" cy="648328"/>
          </a:xfrm>
          <a:prstGeom prst="rect">
            <a:avLst/>
          </a:prstGeom>
          <a:solidFill>
            <a:schemeClr val="accent5"/>
          </a:solidFill>
          <a:ln>
            <a:noFill/>
          </a:ln>
        </p:spPr>
        <p:txBody>
          <a:bodyPr spcFirstLastPara="1" wrap="square" lIns="0" tIns="0" rIns="0" bIns="0" rtlCol="0" anchor="ctr" anchorCtr="0">
            <a:noAutofit/>
          </a:bodyPr>
          <a:lstStyle/>
          <a:p>
            <a:pPr marL="0" marR="0" lvl="0" indent="0" algn="ctr" rtl="0">
              <a:lnSpc>
                <a:spcPct val="130000"/>
              </a:lnSpc>
              <a:spcBef>
                <a:spcPts val="0"/>
              </a:spcBef>
              <a:spcAft>
                <a:spcPts val="0"/>
              </a:spcAft>
              <a:buNone/>
            </a:pPr>
            <a:r>
              <a:rPr lang="es" sz="3200" b="1">
                <a:solidFill>
                  <a:schemeClr val="lt1"/>
                </a:solidFill>
                <a:latin typeface="Calibri"/>
                <a:ea typeface="Calibri"/>
                <a:cs typeface="Calibri"/>
                <a:sym typeface="Calibri"/>
              </a:rPr>
              <a:t>RETOS</a:t>
            </a:r>
            <a:endParaRPr sz="2800" b="1">
              <a:solidFill>
                <a:schemeClr val="lt1"/>
              </a:solidFill>
              <a:latin typeface="Montserrat"/>
              <a:ea typeface="Montserrat"/>
              <a:cs typeface="Montserrat"/>
              <a:sym typeface="Montserrat"/>
            </a:endParaRPr>
          </a:p>
        </p:txBody>
      </p:sp>
      <p:sp>
        <p:nvSpPr>
          <p:cNvPr id="447" name="Google Shape;447;p3"/>
          <p:cNvSpPr/>
          <p:nvPr/>
        </p:nvSpPr>
        <p:spPr>
          <a:xfrm>
            <a:off x="9908253" y="6222153"/>
            <a:ext cx="2941586" cy="1983964"/>
          </a:xfrm>
          <a:prstGeom prst="rect">
            <a:avLst/>
          </a:prstGeom>
          <a:noFill/>
          <a:ln>
            <a:noFill/>
          </a:ln>
        </p:spPr>
        <p:txBody>
          <a:bodyPr spcFirstLastPara="1" wrap="square" lIns="0" tIns="0" rIns="0" bIns="0" rtlCol="0" anchor="t" anchorCtr="0">
            <a:noAutofit/>
          </a:bodyPr>
          <a:lstStyle/>
          <a:p>
            <a:pPr marL="0" marR="0" lvl="0" indent="0" algn="ctr" rtl="0">
              <a:spcBef>
                <a:spcPts val="0"/>
              </a:spcBef>
              <a:spcAft>
                <a:spcPts val="0"/>
              </a:spcAft>
              <a:buNone/>
            </a:pPr>
            <a:r>
              <a:rPr lang="es" sz="2400" b="1" dirty="0">
                <a:solidFill>
                  <a:schemeClr val="dk1"/>
                </a:solidFill>
                <a:latin typeface="Calibri"/>
                <a:ea typeface="Calibri"/>
                <a:cs typeface="Calibri"/>
                <a:sym typeface="Calibri"/>
              </a:rPr>
              <a:t>Retos</a:t>
            </a:r>
            <a:r>
              <a:rPr lang="es" sz="24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s" sz="2400" dirty="0">
                <a:solidFill>
                  <a:schemeClr val="dk1"/>
                </a:solidFill>
                <a:latin typeface="Calibri"/>
                <a:ea typeface="Calibri"/>
                <a:cs typeface="Calibri"/>
                <a:sym typeface="Calibri"/>
              </a:rPr>
              <a:t>que se plantean </a:t>
            </a:r>
            <a:br>
              <a:rPr lang="es" sz="2400" dirty="0">
                <a:solidFill>
                  <a:schemeClr val="dk1"/>
                </a:solidFill>
                <a:latin typeface="Calibri"/>
                <a:ea typeface="Calibri"/>
                <a:cs typeface="Calibri"/>
                <a:sym typeface="Calibri"/>
              </a:rPr>
            </a:br>
            <a:r>
              <a:rPr lang="es" sz="2400" dirty="0">
                <a:solidFill>
                  <a:schemeClr val="dk1"/>
                </a:solidFill>
                <a:latin typeface="Calibri"/>
                <a:ea typeface="Calibri"/>
                <a:cs typeface="Calibri"/>
                <a:sym typeface="Calibri"/>
              </a:rPr>
              <a:t>en su entorno</a:t>
            </a:r>
            <a:endParaRPr dirty="0"/>
          </a:p>
        </p:txBody>
      </p:sp>
      <p:sp>
        <p:nvSpPr>
          <p:cNvPr id="448" name="Google Shape;448;p3"/>
          <p:cNvSpPr/>
          <p:nvPr/>
        </p:nvSpPr>
        <p:spPr>
          <a:xfrm>
            <a:off x="88498" y="6222153"/>
            <a:ext cx="2941586" cy="518443"/>
          </a:xfrm>
          <a:prstGeom prst="rect">
            <a:avLst/>
          </a:prstGeom>
          <a:noFill/>
          <a:ln>
            <a:noFill/>
          </a:ln>
        </p:spPr>
        <p:txBody>
          <a:bodyPr spcFirstLastPara="1" wrap="square" lIns="0" tIns="0" rIns="0" bIns="0" rtlCol="0" anchor="t" anchorCtr="0">
            <a:noAutofit/>
          </a:bodyPr>
          <a:lstStyle/>
          <a:p>
            <a:pPr marL="0" marR="0" lvl="0" indent="0" algn="ctr" rtl="0">
              <a:spcBef>
                <a:spcPts val="0"/>
              </a:spcBef>
              <a:spcAft>
                <a:spcPts val="0"/>
              </a:spcAft>
              <a:buNone/>
            </a:pPr>
            <a:r>
              <a:rPr lang="es" sz="2400">
                <a:solidFill>
                  <a:schemeClr val="dk1"/>
                </a:solidFill>
                <a:latin typeface="Calibri"/>
                <a:ea typeface="Calibri"/>
                <a:cs typeface="Calibri"/>
                <a:sym typeface="Calibri"/>
              </a:rPr>
              <a:t>Díganos su </a:t>
            </a:r>
            <a:r>
              <a:rPr lang="es" sz="2400" b="1">
                <a:solidFill>
                  <a:schemeClr val="dk1"/>
                </a:solidFill>
                <a:latin typeface="Calibri"/>
                <a:ea typeface="Calibri"/>
                <a:cs typeface="Calibri"/>
                <a:sym typeface="Calibri"/>
              </a:rPr>
              <a:t>nombre</a:t>
            </a:r>
            <a:r>
              <a:rPr lang="es" sz="2400">
                <a:solidFill>
                  <a:schemeClr val="dk1"/>
                </a:solidFill>
                <a:latin typeface="Calibri"/>
                <a:ea typeface="Calibri"/>
                <a:cs typeface="Calibri"/>
                <a:sym typeface="Calibri"/>
              </a:rPr>
              <a:t> </a:t>
            </a:r>
            <a:endParaRPr/>
          </a:p>
        </p:txBody>
      </p:sp>
      <p:sp>
        <p:nvSpPr>
          <p:cNvPr id="449" name="Google Shape;449;p3"/>
          <p:cNvSpPr/>
          <p:nvPr/>
        </p:nvSpPr>
        <p:spPr>
          <a:xfrm>
            <a:off x="3361389" y="6222153"/>
            <a:ext cx="2941586" cy="1983964"/>
          </a:xfrm>
          <a:prstGeom prst="rect">
            <a:avLst/>
          </a:prstGeom>
          <a:noFill/>
          <a:ln>
            <a:noFill/>
          </a:ln>
        </p:spPr>
        <p:txBody>
          <a:bodyPr spcFirstLastPara="1" wrap="square" lIns="0" tIns="0" rIns="0" bIns="0" rtlCol="0" anchor="t" anchorCtr="0">
            <a:noAutofit/>
          </a:bodyPr>
          <a:lstStyle/>
          <a:p>
            <a:pPr marL="0" marR="0" lvl="0" indent="0" algn="ctr" rtl="0">
              <a:spcBef>
                <a:spcPts val="0"/>
              </a:spcBef>
              <a:spcAft>
                <a:spcPts val="0"/>
              </a:spcAft>
              <a:buNone/>
            </a:pPr>
            <a:r>
              <a:rPr lang="es" sz="2400">
                <a:solidFill>
                  <a:schemeClr val="dk1"/>
                </a:solidFill>
                <a:latin typeface="Calibri"/>
                <a:ea typeface="Calibri"/>
                <a:cs typeface="Calibri"/>
                <a:sym typeface="Calibri"/>
              </a:rPr>
              <a:t>Su </a:t>
            </a:r>
            <a:r>
              <a:rPr lang="es" sz="2400" b="1">
                <a:solidFill>
                  <a:schemeClr val="dk1"/>
                </a:solidFill>
                <a:latin typeface="Calibri"/>
                <a:ea typeface="Calibri"/>
                <a:cs typeface="Calibri"/>
                <a:sym typeface="Calibri"/>
              </a:rPr>
              <a:t>puesto</a:t>
            </a:r>
            <a:r>
              <a:rPr lang="es" sz="2400">
                <a:solidFill>
                  <a:schemeClr val="dk1"/>
                </a:solidFill>
                <a:latin typeface="Calibri"/>
                <a:ea typeface="Calibri"/>
                <a:cs typeface="Calibri"/>
                <a:sym typeface="Calibri"/>
              </a:rPr>
              <a:t> y sus responsabilidades</a:t>
            </a:r>
            <a:endParaRPr sz="2400" b="1">
              <a:solidFill>
                <a:schemeClr val="dk1"/>
              </a:solidFill>
              <a:latin typeface="Calibri"/>
              <a:ea typeface="Calibri"/>
              <a:cs typeface="Calibri"/>
              <a:sym typeface="Calibri"/>
            </a:endParaRPr>
          </a:p>
        </p:txBody>
      </p:sp>
      <p:sp>
        <p:nvSpPr>
          <p:cNvPr id="450" name="Google Shape;450;p3"/>
          <p:cNvSpPr/>
          <p:nvPr/>
        </p:nvSpPr>
        <p:spPr>
          <a:xfrm>
            <a:off x="6341295" y="716343"/>
            <a:ext cx="775668" cy="707280"/>
          </a:xfrm>
          <a:custGeom>
            <a:avLst/>
            <a:gdLst/>
            <a:ahLst/>
            <a:cxnLst/>
            <a:rect l="l" t="t" r="r" b="b"/>
            <a:pathLst>
              <a:path w="21587" h="21596" extrusionOk="0">
                <a:moveTo>
                  <a:pt x="1806" y="13"/>
                </a:moveTo>
                <a:cubicBezTo>
                  <a:pt x="780" y="13"/>
                  <a:pt x="14" y="885"/>
                  <a:pt x="10" y="2016"/>
                </a:cubicBezTo>
                <a:cubicBezTo>
                  <a:pt x="-1" y="5144"/>
                  <a:pt x="-5" y="8267"/>
                  <a:pt x="10" y="11393"/>
                </a:cubicBezTo>
                <a:cubicBezTo>
                  <a:pt x="10" y="12315"/>
                  <a:pt x="557" y="13102"/>
                  <a:pt x="1364" y="13275"/>
                </a:cubicBezTo>
                <a:cubicBezTo>
                  <a:pt x="1830" y="13381"/>
                  <a:pt x="1874" y="13625"/>
                  <a:pt x="1866" y="14046"/>
                </a:cubicBezTo>
                <a:cubicBezTo>
                  <a:pt x="1846" y="15141"/>
                  <a:pt x="1856" y="16238"/>
                  <a:pt x="1856" y="17458"/>
                </a:cubicBezTo>
                <a:cubicBezTo>
                  <a:pt x="2098" y="17282"/>
                  <a:pt x="2252" y="17193"/>
                  <a:pt x="2388" y="17084"/>
                </a:cubicBezTo>
                <a:cubicBezTo>
                  <a:pt x="3732" y="15979"/>
                  <a:pt x="5059" y="14853"/>
                  <a:pt x="6420" y="13782"/>
                </a:cubicBezTo>
                <a:cubicBezTo>
                  <a:pt x="6723" y="13548"/>
                  <a:pt x="7143" y="13393"/>
                  <a:pt x="7514" y="13386"/>
                </a:cubicBezTo>
                <a:cubicBezTo>
                  <a:pt x="9937" y="13351"/>
                  <a:pt x="12363" y="13377"/>
                  <a:pt x="14786" y="13363"/>
                </a:cubicBezTo>
                <a:cubicBezTo>
                  <a:pt x="16172" y="13363"/>
                  <a:pt x="16876" y="12589"/>
                  <a:pt x="16883" y="11074"/>
                </a:cubicBezTo>
                <a:cubicBezTo>
                  <a:pt x="16891" y="9633"/>
                  <a:pt x="16880" y="8190"/>
                  <a:pt x="16903" y="6749"/>
                </a:cubicBezTo>
                <a:cubicBezTo>
                  <a:pt x="16903" y="6552"/>
                  <a:pt x="17082" y="6208"/>
                  <a:pt x="17194" y="6199"/>
                </a:cubicBezTo>
                <a:cubicBezTo>
                  <a:pt x="17994" y="6151"/>
                  <a:pt x="18806" y="6177"/>
                  <a:pt x="19642" y="6177"/>
                </a:cubicBezTo>
                <a:lnTo>
                  <a:pt x="19642" y="15455"/>
                </a:lnTo>
                <a:lnTo>
                  <a:pt x="17816" y="15455"/>
                </a:lnTo>
                <a:lnTo>
                  <a:pt x="17816" y="17480"/>
                </a:lnTo>
                <a:cubicBezTo>
                  <a:pt x="17052" y="16846"/>
                  <a:pt x="16402" y="16297"/>
                  <a:pt x="15729" y="15785"/>
                </a:cubicBezTo>
                <a:cubicBezTo>
                  <a:pt x="15494" y="15606"/>
                  <a:pt x="15186" y="15466"/>
                  <a:pt x="14907" y="15466"/>
                </a:cubicBezTo>
                <a:cubicBezTo>
                  <a:pt x="12567" y="15439"/>
                  <a:pt x="10225" y="15445"/>
                  <a:pt x="7885" y="15455"/>
                </a:cubicBezTo>
                <a:cubicBezTo>
                  <a:pt x="7706" y="15455"/>
                  <a:pt x="7491" y="15445"/>
                  <a:pt x="7363" y="15554"/>
                </a:cubicBezTo>
                <a:cubicBezTo>
                  <a:pt x="6742" y="16031"/>
                  <a:pt x="6143" y="16550"/>
                  <a:pt x="5537" y="17051"/>
                </a:cubicBezTo>
                <a:cubicBezTo>
                  <a:pt x="5541" y="17125"/>
                  <a:pt x="5547" y="17200"/>
                  <a:pt x="5547" y="17271"/>
                </a:cubicBezTo>
                <a:cubicBezTo>
                  <a:pt x="5969" y="17345"/>
                  <a:pt x="6387" y="17480"/>
                  <a:pt x="6801" y="17480"/>
                </a:cubicBezTo>
                <a:cubicBezTo>
                  <a:pt x="9225" y="17501"/>
                  <a:pt x="11646" y="17481"/>
                  <a:pt x="14074" y="17513"/>
                </a:cubicBezTo>
                <a:cubicBezTo>
                  <a:pt x="14435" y="17516"/>
                  <a:pt x="14861" y="17674"/>
                  <a:pt x="15168" y="17909"/>
                </a:cubicBezTo>
                <a:cubicBezTo>
                  <a:pt x="16302" y="18796"/>
                  <a:pt x="17403" y="19744"/>
                  <a:pt x="18518" y="20660"/>
                </a:cubicBezTo>
                <a:cubicBezTo>
                  <a:pt x="18873" y="20949"/>
                  <a:pt x="19220" y="21226"/>
                  <a:pt x="19682" y="21596"/>
                </a:cubicBezTo>
                <a:cubicBezTo>
                  <a:pt x="19682" y="21233"/>
                  <a:pt x="19682" y="21014"/>
                  <a:pt x="19682" y="20804"/>
                </a:cubicBezTo>
                <a:cubicBezTo>
                  <a:pt x="19682" y="19879"/>
                  <a:pt x="19697" y="18943"/>
                  <a:pt x="19682" y="18008"/>
                </a:cubicBezTo>
                <a:cubicBezTo>
                  <a:pt x="19677" y="17667"/>
                  <a:pt x="19770" y="17522"/>
                  <a:pt x="20103" y="17436"/>
                </a:cubicBezTo>
                <a:cubicBezTo>
                  <a:pt x="21019" y="17212"/>
                  <a:pt x="21560" y="16496"/>
                  <a:pt x="21568" y="15444"/>
                </a:cubicBezTo>
                <a:cubicBezTo>
                  <a:pt x="21592" y="12361"/>
                  <a:pt x="21595" y="9281"/>
                  <a:pt x="21568" y="6199"/>
                </a:cubicBezTo>
                <a:cubicBezTo>
                  <a:pt x="21560" y="4941"/>
                  <a:pt x="20772" y="4158"/>
                  <a:pt x="19622" y="4140"/>
                </a:cubicBezTo>
                <a:cubicBezTo>
                  <a:pt x="18918" y="4128"/>
                  <a:pt x="18209" y="4088"/>
                  <a:pt x="17505" y="4140"/>
                </a:cubicBezTo>
                <a:cubicBezTo>
                  <a:pt x="16968" y="4184"/>
                  <a:pt x="16840" y="3953"/>
                  <a:pt x="16873" y="3425"/>
                </a:cubicBezTo>
                <a:cubicBezTo>
                  <a:pt x="16905" y="2940"/>
                  <a:pt x="16893" y="2446"/>
                  <a:pt x="16873" y="1961"/>
                </a:cubicBezTo>
                <a:cubicBezTo>
                  <a:pt x="16821" y="869"/>
                  <a:pt x="16077" y="23"/>
                  <a:pt x="15077" y="13"/>
                </a:cubicBezTo>
                <a:cubicBezTo>
                  <a:pt x="10651" y="-4"/>
                  <a:pt x="6233" y="-4"/>
                  <a:pt x="1806" y="13"/>
                </a:cubicBezTo>
                <a:close/>
                <a:moveTo>
                  <a:pt x="2428" y="2049"/>
                </a:moveTo>
                <a:cubicBezTo>
                  <a:pt x="6448" y="2072"/>
                  <a:pt x="10460" y="2064"/>
                  <a:pt x="14475" y="2060"/>
                </a:cubicBezTo>
                <a:cubicBezTo>
                  <a:pt x="14790" y="2060"/>
                  <a:pt x="15022" y="2071"/>
                  <a:pt x="15017" y="2534"/>
                </a:cubicBezTo>
                <a:cubicBezTo>
                  <a:pt x="15001" y="5385"/>
                  <a:pt x="15005" y="8245"/>
                  <a:pt x="14997" y="11096"/>
                </a:cubicBezTo>
                <a:cubicBezTo>
                  <a:pt x="14997" y="11140"/>
                  <a:pt x="14965" y="11195"/>
                  <a:pt x="14917" y="11338"/>
                </a:cubicBezTo>
                <a:cubicBezTo>
                  <a:pt x="14917" y="11338"/>
                  <a:pt x="10021" y="11338"/>
                  <a:pt x="10021" y="11338"/>
                </a:cubicBezTo>
                <a:cubicBezTo>
                  <a:pt x="8911" y="11338"/>
                  <a:pt x="7806" y="11314"/>
                  <a:pt x="6691" y="11349"/>
                </a:cubicBezTo>
                <a:cubicBezTo>
                  <a:pt x="6413" y="11357"/>
                  <a:pt x="6109" y="11474"/>
                  <a:pt x="5878" y="11647"/>
                </a:cubicBezTo>
                <a:cubicBezTo>
                  <a:pt x="5197" y="12153"/>
                  <a:pt x="4554" y="12721"/>
                  <a:pt x="3782" y="13352"/>
                </a:cubicBezTo>
                <a:lnTo>
                  <a:pt x="3782" y="11349"/>
                </a:lnTo>
                <a:lnTo>
                  <a:pt x="1916" y="11349"/>
                </a:lnTo>
                <a:cubicBezTo>
                  <a:pt x="1893" y="11106"/>
                  <a:pt x="1866" y="10925"/>
                  <a:pt x="1866" y="10733"/>
                </a:cubicBezTo>
                <a:cubicBezTo>
                  <a:pt x="1862" y="8056"/>
                  <a:pt x="1876" y="5376"/>
                  <a:pt x="1856" y="2699"/>
                </a:cubicBezTo>
                <a:cubicBezTo>
                  <a:pt x="1848" y="2201"/>
                  <a:pt x="1974" y="2049"/>
                  <a:pt x="2428" y="2049"/>
                </a:cubicBezTo>
                <a:close/>
                <a:moveTo>
                  <a:pt x="5216" y="5637"/>
                </a:moveTo>
                <a:cubicBezTo>
                  <a:pt x="4639" y="5637"/>
                  <a:pt x="4173" y="6142"/>
                  <a:pt x="4173" y="6771"/>
                </a:cubicBezTo>
                <a:cubicBezTo>
                  <a:pt x="4173" y="7396"/>
                  <a:pt x="4639" y="7916"/>
                  <a:pt x="5216" y="7916"/>
                </a:cubicBezTo>
                <a:cubicBezTo>
                  <a:pt x="5785" y="7916"/>
                  <a:pt x="6250" y="7396"/>
                  <a:pt x="6250" y="6771"/>
                </a:cubicBezTo>
                <a:cubicBezTo>
                  <a:pt x="6250" y="6142"/>
                  <a:pt x="5785" y="5637"/>
                  <a:pt x="5216" y="5637"/>
                </a:cubicBezTo>
                <a:close/>
                <a:moveTo>
                  <a:pt x="8747" y="5637"/>
                </a:moveTo>
                <a:cubicBezTo>
                  <a:pt x="8171" y="5637"/>
                  <a:pt x="7704" y="6142"/>
                  <a:pt x="7704" y="6771"/>
                </a:cubicBezTo>
                <a:cubicBezTo>
                  <a:pt x="7704" y="7396"/>
                  <a:pt x="8171" y="7916"/>
                  <a:pt x="8747" y="7916"/>
                </a:cubicBezTo>
                <a:cubicBezTo>
                  <a:pt x="9317" y="7916"/>
                  <a:pt x="9771" y="7396"/>
                  <a:pt x="9771" y="6771"/>
                </a:cubicBezTo>
                <a:cubicBezTo>
                  <a:pt x="9771" y="6142"/>
                  <a:pt x="9317" y="5637"/>
                  <a:pt x="8747" y="5637"/>
                </a:cubicBezTo>
                <a:close/>
                <a:moveTo>
                  <a:pt x="12279" y="5637"/>
                </a:moveTo>
                <a:cubicBezTo>
                  <a:pt x="11705" y="5637"/>
                  <a:pt x="11235" y="6142"/>
                  <a:pt x="11235" y="6771"/>
                </a:cubicBezTo>
                <a:cubicBezTo>
                  <a:pt x="11235" y="7396"/>
                  <a:pt x="11705" y="7916"/>
                  <a:pt x="12279" y="7916"/>
                </a:cubicBezTo>
                <a:cubicBezTo>
                  <a:pt x="12851" y="7916"/>
                  <a:pt x="13312" y="7396"/>
                  <a:pt x="13312" y="6771"/>
                </a:cubicBezTo>
                <a:cubicBezTo>
                  <a:pt x="13312" y="6142"/>
                  <a:pt x="12851" y="5637"/>
                  <a:pt x="12279" y="5637"/>
                </a:cubicBezTo>
                <a:close/>
              </a:path>
            </a:pathLst>
          </a:custGeom>
          <a:solidFill>
            <a:schemeClr val="lt1"/>
          </a:solidFill>
          <a:ln>
            <a:noFill/>
          </a:ln>
        </p:spPr>
        <p:txBody>
          <a:bodyPr spcFirstLastPara="1" wrap="square" lIns="14275" tIns="14275" rIns="14275" bIns="14275" rtlCol="0" anchor="ctr" anchorCtr="0">
            <a:noAutofit/>
          </a:bodyPr>
          <a:lstStyle/>
          <a:p>
            <a:pPr marL="0" marR="0" lvl="0" indent="0" algn="l" rtl="0">
              <a:spcBef>
                <a:spcPts val="0"/>
              </a:spcBef>
              <a:spcAft>
                <a:spcPts val="0"/>
              </a:spcAft>
              <a:buNone/>
            </a:pPr>
            <a:endParaRPr sz="1125">
              <a:solidFill>
                <a:schemeClr val="dk1"/>
              </a:solidFill>
              <a:latin typeface="Calibri"/>
              <a:ea typeface="Calibri"/>
              <a:cs typeface="Calibri"/>
              <a:sym typeface="Calibri"/>
            </a:endParaRPr>
          </a:p>
        </p:txBody>
      </p:sp>
      <p:sp>
        <p:nvSpPr>
          <p:cNvPr id="451" name="Google Shape;451;p3"/>
          <p:cNvSpPr txBox="1">
            <a:spLocks noGrp="1"/>
          </p:cNvSpPr>
          <p:nvPr>
            <p:ph type="body" idx="4294967295"/>
          </p:nvPr>
        </p:nvSpPr>
        <p:spPr>
          <a:xfrm>
            <a:off x="411174" y="426847"/>
            <a:ext cx="6727825" cy="1219200"/>
          </a:xfrm>
          <a:prstGeom prst="rect">
            <a:avLst/>
          </a:prstGeom>
          <a:noFill/>
          <a:ln>
            <a:noFill/>
          </a:ln>
        </p:spPr>
        <p:txBody>
          <a:bodyPr spcFirstLastPara="1" wrap="square" lIns="91425" tIns="45700" rIns="91425" bIns="45700" rtlCol="0" anchor="ctr" anchorCtr="0">
            <a:normAutofit/>
          </a:bodyPr>
          <a:lstStyle/>
          <a:p>
            <a:pPr marL="22225" lvl="0" indent="-22225" algn="l" rtl="0">
              <a:lnSpc>
                <a:spcPct val="90000"/>
              </a:lnSpc>
              <a:spcBef>
                <a:spcPts val="0"/>
              </a:spcBef>
              <a:spcAft>
                <a:spcPts val="0"/>
              </a:spcAft>
              <a:buNone/>
            </a:pPr>
            <a:r>
              <a:rPr lang="es" sz="6299">
                <a:solidFill>
                  <a:schemeClr val="lt1"/>
                </a:solidFill>
              </a:rPr>
              <a:t>PRESENTACIONES</a:t>
            </a:r>
            <a:endParaRPr/>
          </a:p>
        </p:txBody>
      </p:sp>
      <p:cxnSp>
        <p:nvCxnSpPr>
          <p:cNvPr id="452" name="Google Shape;452;p3"/>
          <p:cNvCxnSpPr/>
          <p:nvPr/>
        </p:nvCxnSpPr>
        <p:spPr>
          <a:xfrm>
            <a:off x="6482637" y="5099663"/>
            <a:ext cx="0" cy="3588259"/>
          </a:xfrm>
          <a:prstGeom prst="straightConnector1">
            <a:avLst/>
          </a:prstGeom>
          <a:noFill/>
          <a:ln w="25400" cap="flat" cmpd="sng">
            <a:solidFill>
              <a:srgbClr val="BFBFBF"/>
            </a:solidFill>
            <a:prstDash val="solid"/>
            <a:round/>
            <a:headEnd type="none" w="sm" len="sm"/>
            <a:tailEnd type="none" w="sm" len="sm"/>
          </a:ln>
        </p:spPr>
      </p:cxnSp>
      <p:cxnSp>
        <p:nvCxnSpPr>
          <p:cNvPr id="453" name="Google Shape;453;p3"/>
          <p:cNvCxnSpPr/>
          <p:nvPr/>
        </p:nvCxnSpPr>
        <p:spPr>
          <a:xfrm>
            <a:off x="9786266" y="5099663"/>
            <a:ext cx="0" cy="3588259"/>
          </a:xfrm>
          <a:prstGeom prst="straightConnector1">
            <a:avLst/>
          </a:prstGeom>
          <a:noFill/>
          <a:ln w="25400" cap="flat" cmpd="sng">
            <a:solidFill>
              <a:srgbClr val="BFBFBF"/>
            </a:solidFill>
            <a:prstDash val="solid"/>
            <a:round/>
            <a:headEnd type="none" w="sm" len="sm"/>
            <a:tailEnd type="none" w="sm" len="sm"/>
          </a:ln>
        </p:spPr>
      </p:cxnSp>
      <p:cxnSp>
        <p:nvCxnSpPr>
          <p:cNvPr id="454" name="Google Shape;454;p3"/>
          <p:cNvCxnSpPr/>
          <p:nvPr/>
        </p:nvCxnSpPr>
        <p:spPr>
          <a:xfrm rot="10800000">
            <a:off x="-17813" y="8687922"/>
            <a:ext cx="13064564" cy="0"/>
          </a:xfrm>
          <a:prstGeom prst="straightConnector1">
            <a:avLst/>
          </a:prstGeom>
          <a:noFill/>
          <a:ln w="25400" cap="flat" cmpd="sng">
            <a:solidFill>
              <a:srgbClr val="BFBFBF"/>
            </a:solidFill>
            <a:prstDash val="solid"/>
            <a:round/>
            <a:headEnd type="none" w="sm" len="sm"/>
            <a:tailEnd type="none" w="sm" len="sm"/>
          </a:ln>
        </p:spPr>
      </p:cxnSp>
      <p:sp>
        <p:nvSpPr>
          <p:cNvPr id="455" name="Google Shape;455;p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a:t>
            </a:fld>
            <a:endParaRPr sz="1200" b="1">
              <a:solidFill>
                <a:schemeClr val="lt1"/>
              </a:solidFill>
              <a:latin typeface="Calibri"/>
              <a:ea typeface="Calibri"/>
              <a:cs typeface="Calibri"/>
              <a:sym typeface="Calibri"/>
            </a:endParaRPr>
          </a:p>
        </p:txBody>
      </p:sp>
      <p:grpSp>
        <p:nvGrpSpPr>
          <p:cNvPr id="456" name="Google Shape;456;p3"/>
          <p:cNvGrpSpPr/>
          <p:nvPr/>
        </p:nvGrpSpPr>
        <p:grpSpPr>
          <a:xfrm>
            <a:off x="5509581" y="8936492"/>
            <a:ext cx="2041918" cy="473126"/>
            <a:chOff x="5582387" y="8894626"/>
            <a:chExt cx="2041918" cy="473126"/>
          </a:xfrm>
        </p:grpSpPr>
        <p:pic>
          <p:nvPicPr>
            <p:cNvPr id="457" name="Google Shape;457;p3"/>
            <p:cNvPicPr preferRelativeResize="0"/>
            <p:nvPr/>
          </p:nvPicPr>
          <p:blipFill rotWithShape="1">
            <a:blip r:embed="rId5">
              <a:alphaModFix/>
            </a:blip>
            <a:srcRect/>
            <a:stretch/>
          </p:blipFill>
          <p:spPr>
            <a:xfrm>
              <a:off x="5582387" y="8894626"/>
              <a:ext cx="817891" cy="473126"/>
            </a:xfrm>
            <a:prstGeom prst="rect">
              <a:avLst/>
            </a:prstGeom>
            <a:noFill/>
            <a:ln>
              <a:noFill/>
            </a:ln>
          </p:spPr>
        </p:pic>
        <p:cxnSp>
          <p:nvCxnSpPr>
            <p:cNvPr id="458" name="Google Shape;458;p3"/>
            <p:cNvCxnSpPr/>
            <p:nvPr/>
          </p:nvCxnSpPr>
          <p:spPr>
            <a:xfrm>
              <a:off x="6411577" y="8964022"/>
              <a:ext cx="0" cy="312259"/>
            </a:xfrm>
            <a:prstGeom prst="straightConnector1">
              <a:avLst/>
            </a:prstGeom>
            <a:noFill/>
            <a:ln w="15875" cap="flat" cmpd="sng">
              <a:solidFill>
                <a:srgbClr val="CCCCCC"/>
              </a:solidFill>
              <a:prstDash val="solid"/>
              <a:round/>
              <a:headEnd type="none" w="sm" len="sm"/>
              <a:tailEnd type="none" w="sm" len="sm"/>
            </a:ln>
          </p:spPr>
        </p:cxnSp>
        <p:pic>
          <p:nvPicPr>
            <p:cNvPr id="459" name="Google Shape;459;p3"/>
            <p:cNvPicPr preferRelativeResize="0"/>
            <p:nvPr/>
          </p:nvPicPr>
          <p:blipFill rotWithShape="1">
            <a:blip r:embed="rId6">
              <a:alphaModFix/>
            </a:blip>
            <a:srcRect/>
            <a:stretch/>
          </p:blipFill>
          <p:spPr>
            <a:xfrm>
              <a:off x="6486423" y="8984764"/>
              <a:ext cx="1137882" cy="291764"/>
            </a:xfrm>
            <a:prstGeom prst="rect">
              <a:avLst/>
            </a:prstGeom>
            <a:noFill/>
            <a:ln>
              <a:noFill/>
            </a:ln>
          </p:spPr>
        </p:pic>
      </p:grpSp>
    </p:spTree>
    <p:custDataLst>
      <p:tags r:id="rId1"/>
    </p:custData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30"/>
          <p:cNvSpPr/>
          <p:nvPr/>
        </p:nvSpPr>
        <p:spPr>
          <a:xfrm>
            <a:off x="406400" y="1651000"/>
            <a:ext cx="12192000" cy="6618288"/>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165" name="Google Shape;1165;p30"/>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166" name="Google Shape;1166;p30"/>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167" name="Google Shape;1167;p30"/>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4</a:t>
            </a:r>
            <a:endParaRPr/>
          </a:p>
        </p:txBody>
      </p:sp>
      <p:sp>
        <p:nvSpPr>
          <p:cNvPr id="1168" name="Google Shape;1168;p30"/>
          <p:cNvSpPr txBox="1"/>
          <p:nvPr/>
        </p:nvSpPr>
        <p:spPr>
          <a:xfrm>
            <a:off x="1275623" y="2928731"/>
            <a:ext cx="10497022" cy="20703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800" dirty="0">
                <a:solidFill>
                  <a:schemeClr val="dk1"/>
                </a:solidFill>
                <a:latin typeface="Calibri"/>
                <a:ea typeface="Calibri"/>
                <a:cs typeface="Calibri"/>
                <a:sym typeface="Calibri"/>
              </a:rPr>
              <a:t>Incluye amenazas, chantaje, acoso, agresiones y violaciones correctivas</a:t>
            </a:r>
            <a:endParaRPr dirty="0"/>
          </a:p>
          <a:p>
            <a:pPr marL="0" marR="0" lvl="0" indent="0" algn="ctr" rtl="0">
              <a:spcBef>
                <a:spcPts val="1608"/>
              </a:spcBef>
              <a:spcAft>
                <a:spcPts val="0"/>
              </a:spcAft>
              <a:buNone/>
            </a:pPr>
            <a:r>
              <a:rPr lang="es" sz="2800" b="1" dirty="0">
                <a:solidFill>
                  <a:schemeClr val="accent2"/>
                </a:solidFill>
                <a:latin typeface="Calibri"/>
                <a:ea typeface="Calibri"/>
                <a:cs typeface="Calibri"/>
                <a:sym typeface="Calibri"/>
              </a:rPr>
              <a:t>Informe de la Universidad Tufts (2017): </a:t>
            </a:r>
            <a:r>
              <a:rPr lang="es" sz="2800" dirty="0">
                <a:solidFill>
                  <a:schemeClr val="dk1"/>
                </a:solidFill>
                <a:latin typeface="Calibri"/>
                <a:ea typeface="Calibri"/>
                <a:cs typeface="Calibri"/>
                <a:sym typeface="Calibri"/>
              </a:rPr>
              <a:t>“niveles inquietantes” de violencia contra el personal LGBT en las organizaciones humanitarias</a:t>
            </a:r>
            <a:endParaRPr dirty="0"/>
          </a:p>
          <a:p>
            <a:pPr marL="0" marR="0" lvl="0" indent="0" algn="ctr" rtl="0">
              <a:spcBef>
                <a:spcPts val="720"/>
              </a:spcBef>
              <a:spcAft>
                <a:spcPts val="0"/>
              </a:spcAft>
              <a:buNone/>
            </a:pPr>
            <a:endParaRPr sz="2400" dirty="0">
              <a:solidFill>
                <a:schemeClr val="dk1"/>
              </a:solidFill>
              <a:latin typeface="Calibri"/>
              <a:ea typeface="Calibri"/>
              <a:cs typeface="Calibri"/>
              <a:sym typeface="Calibri"/>
            </a:endParaRPr>
          </a:p>
        </p:txBody>
      </p:sp>
      <p:sp>
        <p:nvSpPr>
          <p:cNvPr id="1169" name="Google Shape;1169;p30"/>
          <p:cNvSpPr/>
          <p:nvPr/>
        </p:nvSpPr>
        <p:spPr>
          <a:xfrm>
            <a:off x="3353550" y="2092618"/>
            <a:ext cx="6297700" cy="646331"/>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600" b="1">
                <a:solidFill>
                  <a:schemeClr val="lt1"/>
                </a:solidFill>
                <a:latin typeface="Calibri"/>
                <a:ea typeface="Calibri"/>
                <a:cs typeface="Calibri"/>
                <a:sym typeface="Calibri"/>
              </a:rPr>
              <a:t>Daño infligido al personal </a:t>
            </a:r>
            <a:endParaRPr/>
          </a:p>
        </p:txBody>
      </p:sp>
      <p:sp>
        <p:nvSpPr>
          <p:cNvPr id="1170" name="Google Shape;1170;p30"/>
          <p:cNvSpPr txBox="1"/>
          <p:nvPr/>
        </p:nvSpPr>
        <p:spPr>
          <a:xfrm>
            <a:off x="4325997" y="5042467"/>
            <a:ext cx="7228693" cy="1384954"/>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800" b="1" dirty="0">
                <a:solidFill>
                  <a:schemeClr val="accent2"/>
                </a:solidFill>
                <a:latin typeface="Calibri"/>
                <a:ea typeface="Calibri"/>
                <a:cs typeface="Calibri"/>
                <a:sym typeface="Calibri"/>
              </a:rPr>
              <a:t>El personal LGBTQ </a:t>
            </a:r>
            <a:r>
              <a:rPr lang="es" sz="2800" dirty="0">
                <a:solidFill>
                  <a:schemeClr val="dk1"/>
                </a:solidFill>
                <a:latin typeface="Calibri"/>
                <a:ea typeface="Calibri"/>
                <a:cs typeface="Calibri"/>
                <a:sym typeface="Calibri"/>
              </a:rPr>
              <a:t>y de género </a:t>
            </a:r>
            <a:r>
              <a:rPr lang="es" sz="2800" b="1" dirty="0">
                <a:solidFill>
                  <a:schemeClr val="accent2"/>
                </a:solidFill>
                <a:latin typeface="Calibri"/>
                <a:ea typeface="Calibri"/>
                <a:cs typeface="Calibri"/>
                <a:sym typeface="Calibri"/>
              </a:rPr>
              <a:t>disidente </a:t>
            </a:r>
            <a:br>
              <a:rPr lang="en-US" sz="2800" b="1" dirty="0">
                <a:solidFill>
                  <a:schemeClr val="accent2"/>
                </a:solidFill>
                <a:latin typeface="Calibri"/>
                <a:ea typeface="Calibri"/>
                <a:cs typeface="Calibri"/>
                <a:sym typeface="Calibri"/>
              </a:rPr>
            </a:br>
            <a:r>
              <a:rPr lang="es" sz="2800" dirty="0">
                <a:solidFill>
                  <a:schemeClr val="dk1"/>
                </a:solidFill>
                <a:latin typeface="Calibri"/>
                <a:ea typeface="Calibri"/>
                <a:cs typeface="Calibri"/>
                <a:sym typeface="Calibri"/>
              </a:rPr>
              <a:t>experimentó las </a:t>
            </a:r>
            <a:r>
              <a:rPr lang="es" sz="2800" b="1" dirty="0">
                <a:solidFill>
                  <a:schemeClr val="accent2"/>
                </a:solidFill>
                <a:latin typeface="Calibri"/>
                <a:ea typeface="Calibri"/>
                <a:cs typeface="Calibri"/>
                <a:sym typeface="Calibri"/>
              </a:rPr>
              <a:t>TASAS MÁS ALTAS </a:t>
            </a:r>
            <a:br>
              <a:rPr lang="en-US" sz="2800" b="1" dirty="0">
                <a:solidFill>
                  <a:schemeClr val="accent2"/>
                </a:solidFill>
                <a:latin typeface="Calibri"/>
                <a:ea typeface="Calibri"/>
                <a:cs typeface="Calibri"/>
                <a:sym typeface="Calibri"/>
              </a:rPr>
            </a:br>
            <a:r>
              <a:rPr lang="es" sz="2800" dirty="0">
                <a:solidFill>
                  <a:schemeClr val="dk1"/>
                </a:solidFill>
                <a:latin typeface="Calibri"/>
                <a:ea typeface="Calibri"/>
                <a:cs typeface="Calibri"/>
                <a:sym typeface="Calibri"/>
              </a:rPr>
              <a:t>DE ACOSO SEXUAL,</a:t>
            </a:r>
            <a:endParaRPr sz="2800" dirty="0">
              <a:solidFill>
                <a:schemeClr val="dk1"/>
              </a:solidFill>
              <a:latin typeface="Calibri"/>
              <a:ea typeface="Calibri"/>
              <a:cs typeface="Calibri"/>
              <a:sym typeface="Calibri"/>
            </a:endParaRPr>
          </a:p>
        </p:txBody>
      </p:sp>
      <p:sp>
        <p:nvSpPr>
          <p:cNvPr id="1171" name="Google Shape;1171;p30"/>
          <p:cNvSpPr/>
          <p:nvPr/>
        </p:nvSpPr>
        <p:spPr>
          <a:xfrm>
            <a:off x="1493579" y="5030795"/>
            <a:ext cx="2832418" cy="2743200"/>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Encuesta de Deloitte sobre espacios seguros en el conjunto de las Naciones Unidas (2019):</a:t>
            </a:r>
            <a:endParaRPr sz="2800" dirty="0"/>
          </a:p>
        </p:txBody>
      </p:sp>
      <p:sp>
        <p:nvSpPr>
          <p:cNvPr id="1172" name="Google Shape;1172;p30"/>
          <p:cNvSpPr/>
          <p:nvPr/>
        </p:nvSpPr>
        <p:spPr>
          <a:xfrm>
            <a:off x="6143930" y="6487762"/>
            <a:ext cx="1798720" cy="52318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n-US" sz="2800" dirty="0">
                <a:solidFill>
                  <a:schemeClr val="lt2"/>
                </a:solidFill>
                <a:latin typeface="Calibri"/>
                <a:ea typeface="Calibri"/>
                <a:cs typeface="Calibri"/>
                <a:sym typeface="Calibri"/>
              </a:rPr>
              <a:t>ENTRE EL</a:t>
            </a:r>
          </a:p>
        </p:txBody>
      </p:sp>
      <p:sp>
        <p:nvSpPr>
          <p:cNvPr id="1173" name="Google Shape;1173;p30"/>
          <p:cNvSpPr/>
          <p:nvPr/>
        </p:nvSpPr>
        <p:spPr>
          <a:xfrm>
            <a:off x="6032899" y="6743156"/>
            <a:ext cx="4894023" cy="12002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7200" b="1" dirty="0">
                <a:solidFill>
                  <a:schemeClr val="accent2"/>
                </a:solidFill>
                <a:latin typeface="Calibri"/>
                <a:ea typeface="Calibri"/>
                <a:cs typeface="Calibri"/>
                <a:sym typeface="Calibri"/>
              </a:rPr>
              <a:t>48</a:t>
            </a:r>
            <a:r>
              <a:rPr lang="es" sz="6000" b="1" dirty="0">
                <a:solidFill>
                  <a:schemeClr val="accent2"/>
                </a:solidFill>
                <a:latin typeface="Calibri"/>
                <a:ea typeface="Calibri"/>
                <a:cs typeface="Calibri"/>
                <a:sym typeface="Calibri"/>
              </a:rPr>
              <a:t>%</a:t>
            </a:r>
            <a:r>
              <a:rPr lang="es" sz="7200" b="1" dirty="0">
                <a:solidFill>
                  <a:schemeClr val="accent2"/>
                </a:solidFill>
                <a:latin typeface="Calibri"/>
                <a:ea typeface="Calibri"/>
                <a:cs typeface="Calibri"/>
                <a:sym typeface="Calibri"/>
              </a:rPr>
              <a:t>    53</a:t>
            </a:r>
            <a:r>
              <a:rPr lang="es" sz="6000" b="1" dirty="0">
                <a:solidFill>
                  <a:schemeClr val="accent2"/>
                </a:solidFill>
                <a:latin typeface="Calibri"/>
                <a:ea typeface="Calibri"/>
                <a:cs typeface="Calibri"/>
                <a:sym typeface="Calibri"/>
              </a:rPr>
              <a:t>%</a:t>
            </a:r>
            <a:r>
              <a:rPr lang="es" sz="2800" dirty="0">
                <a:solidFill>
                  <a:schemeClr val="lt2"/>
                </a:solidFill>
                <a:latin typeface="Calibri"/>
                <a:ea typeface="Calibri"/>
                <a:cs typeface="Calibri"/>
                <a:sym typeface="Calibri"/>
              </a:rPr>
              <a:t> </a:t>
            </a:r>
            <a:endParaRPr sz="3600" dirty="0">
              <a:solidFill>
                <a:schemeClr val="lt2"/>
              </a:solidFill>
              <a:latin typeface="Calibri"/>
              <a:ea typeface="Calibri"/>
              <a:cs typeface="Calibri"/>
              <a:sym typeface="Calibri"/>
            </a:endParaRPr>
          </a:p>
        </p:txBody>
      </p:sp>
      <p:sp>
        <p:nvSpPr>
          <p:cNvPr id="1174" name="Google Shape;1174;p3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30</a:t>
            </a:fld>
            <a:endParaRPr sz="1200" b="1">
              <a:solidFill>
                <a:schemeClr val="lt1"/>
              </a:solidFill>
              <a:latin typeface="Calibri"/>
              <a:ea typeface="Calibri"/>
              <a:cs typeface="Calibri"/>
              <a:sym typeface="Calibri"/>
            </a:endParaRPr>
          </a:p>
        </p:txBody>
      </p:sp>
      <p:sp>
        <p:nvSpPr>
          <p:cNvPr id="1175" name="Google Shape;1175;p30"/>
          <p:cNvSpPr/>
          <p:nvPr/>
        </p:nvSpPr>
        <p:spPr>
          <a:xfrm>
            <a:off x="1493579" y="4988266"/>
            <a:ext cx="10061111" cy="2834640"/>
          </a:xfrm>
          <a:prstGeom prst="rect">
            <a:avLst/>
          </a:prstGeom>
          <a:noFill/>
          <a:ln w="762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D73FA14-3C54-1F40-B171-E55D045ECFED}"/>
              </a:ext>
            </a:extLst>
          </p:cNvPr>
          <p:cNvSpPr/>
          <p:nvPr/>
        </p:nvSpPr>
        <p:spPr>
          <a:xfrm>
            <a:off x="8400572" y="6554675"/>
            <a:ext cx="1018524" cy="523180"/>
          </a:xfrm>
          <a:prstGeom prst="rect">
            <a:avLst/>
          </a:prstGeom>
          <a:noFill/>
          <a:ln>
            <a:noFill/>
          </a:ln>
        </p:spPr>
        <p:txBody>
          <a:bodyPr spcFirstLastPara="1" wrap="square" lIns="91425" tIns="45700" rIns="91425" bIns="45700" rtlCol="0" anchor="t" anchorCtr="0">
            <a:spAutoFit/>
          </a:bodyPr>
          <a:lstStyle/>
          <a:p>
            <a:r>
              <a:rPr lang="es" sz="2800" dirty="0">
                <a:solidFill>
                  <a:schemeClr val="lt2"/>
                </a:solidFill>
                <a:latin typeface="Calibri"/>
                <a:cs typeface="Calibri"/>
                <a:sym typeface="Calibri"/>
              </a:rPr>
              <a:t>YEL</a:t>
            </a:r>
            <a:endParaRPr lang="en-US" sz="2800" dirty="0">
              <a:solidFill>
                <a:schemeClr val="lt2"/>
              </a:solidFill>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31"/>
          <p:cNvSpPr/>
          <p:nvPr/>
        </p:nvSpPr>
        <p:spPr>
          <a:xfrm>
            <a:off x="406400" y="1651000"/>
            <a:ext cx="12192000" cy="6618288"/>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182" name="Google Shape;1182;p31"/>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183" name="Google Shape;1183;p31"/>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184" name="Google Shape;1184;p31"/>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4</a:t>
            </a:r>
            <a:endParaRPr/>
          </a:p>
        </p:txBody>
      </p:sp>
      <p:sp>
        <p:nvSpPr>
          <p:cNvPr id="1185" name="Google Shape;1185;p31"/>
          <p:cNvSpPr txBox="1"/>
          <p:nvPr/>
        </p:nvSpPr>
        <p:spPr>
          <a:xfrm>
            <a:off x="1866412" y="3337295"/>
            <a:ext cx="4198736" cy="707886"/>
          </a:xfrm>
          <a:prstGeom prst="rect">
            <a:avLst/>
          </a:prstGeom>
          <a:no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4000">
                <a:solidFill>
                  <a:schemeClr val="dk1"/>
                </a:solidFill>
                <a:latin typeface="Calibri"/>
                <a:ea typeface="Calibri"/>
                <a:cs typeface="Calibri"/>
                <a:sym typeface="Calibri"/>
              </a:rPr>
              <a:t>DAÑO EXPLÍCITO</a:t>
            </a:r>
            <a:endParaRPr sz="1200">
              <a:solidFill>
                <a:schemeClr val="dk1"/>
              </a:solidFill>
              <a:latin typeface="Calibri"/>
              <a:ea typeface="Calibri"/>
              <a:cs typeface="Calibri"/>
              <a:sym typeface="Calibri"/>
            </a:endParaRPr>
          </a:p>
        </p:txBody>
      </p:sp>
      <p:sp>
        <p:nvSpPr>
          <p:cNvPr id="1186" name="Google Shape;1186;p31"/>
          <p:cNvSpPr/>
          <p:nvPr/>
        </p:nvSpPr>
        <p:spPr>
          <a:xfrm>
            <a:off x="1594440" y="2123416"/>
            <a:ext cx="9815919" cy="584735"/>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Daño infligido a las personas a las que debemos ayudar</a:t>
            </a:r>
            <a:endParaRPr sz="1200" dirty="0"/>
          </a:p>
        </p:txBody>
      </p:sp>
      <p:sp>
        <p:nvSpPr>
          <p:cNvPr id="1187" name="Google Shape;1187;p31"/>
          <p:cNvSpPr txBox="1"/>
          <p:nvPr/>
        </p:nvSpPr>
        <p:spPr>
          <a:xfrm>
            <a:off x="6908312" y="3337295"/>
            <a:ext cx="4198736" cy="707886"/>
          </a:xfrm>
          <a:prstGeom prst="rect">
            <a:avLst/>
          </a:prstGeom>
          <a:no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4000" dirty="0">
                <a:solidFill>
                  <a:schemeClr val="dk1"/>
                </a:solidFill>
                <a:latin typeface="Calibri"/>
                <a:ea typeface="Calibri"/>
                <a:cs typeface="Calibri"/>
                <a:sym typeface="Calibri"/>
              </a:rPr>
              <a:t>DAÑO IMPLÍCITO </a:t>
            </a:r>
            <a:endParaRPr dirty="0"/>
          </a:p>
        </p:txBody>
      </p:sp>
      <p:cxnSp>
        <p:nvCxnSpPr>
          <p:cNvPr id="1188" name="Google Shape;1188;p31"/>
          <p:cNvCxnSpPr/>
          <p:nvPr/>
        </p:nvCxnSpPr>
        <p:spPr>
          <a:xfrm>
            <a:off x="6502400" y="3180567"/>
            <a:ext cx="0" cy="991272"/>
          </a:xfrm>
          <a:prstGeom prst="straightConnector1">
            <a:avLst/>
          </a:prstGeom>
          <a:blipFill rotWithShape="1">
            <a:blip r:embed="rId3">
              <a:alphaModFix/>
            </a:blip>
            <a:tile tx="0" ty="0" sx="100000" sy="100000" flip="none" algn="tl"/>
          </a:blipFill>
          <a:ln w="25400" cap="flat" cmpd="sng">
            <a:solidFill>
              <a:srgbClr val="A5A5A5"/>
            </a:solidFill>
            <a:prstDash val="solid"/>
            <a:round/>
            <a:headEnd type="none" w="sm" len="sm"/>
            <a:tailEnd type="none" w="sm" len="sm"/>
          </a:ln>
        </p:spPr>
      </p:cxnSp>
      <p:sp>
        <p:nvSpPr>
          <p:cNvPr id="1189" name="Google Shape;1189;p31"/>
          <p:cNvSpPr txBox="1">
            <a:spLocks noGrp="1"/>
          </p:cNvSpPr>
          <p:nvPr>
            <p:ph type="body" idx="1"/>
          </p:nvPr>
        </p:nvSpPr>
        <p:spPr>
          <a:xfrm>
            <a:off x="1970149" y="3676583"/>
            <a:ext cx="9347913" cy="4427620"/>
          </a:xfrm>
          <a:prstGeom prst="rect">
            <a:avLst/>
          </a:prstGeom>
          <a:noFill/>
          <a:ln>
            <a:noFill/>
          </a:ln>
        </p:spPr>
        <p:txBody>
          <a:bodyPr spcFirstLastPara="1" wrap="square" lIns="91425" tIns="45700" rIns="91425" bIns="45700" rtlCol="0" anchor="ctr" anchorCtr="0">
            <a:normAutofit/>
          </a:bodyPr>
          <a:lstStyle/>
          <a:p>
            <a:pPr marL="101600" lvl="0" indent="-101600" algn="just" rtl="0">
              <a:lnSpc>
                <a:spcPct val="110000"/>
              </a:lnSpc>
              <a:spcBef>
                <a:spcPts val="0"/>
              </a:spcBef>
              <a:spcAft>
                <a:spcPts val="0"/>
              </a:spcAft>
              <a:buNone/>
            </a:pPr>
            <a:r>
              <a:rPr lang="es" sz="3200" dirty="0"/>
              <a:t>Las organizaciones son cómplices del daño infligido a las personas con SOGIESC diversa a menos que trabajen activamente para abordar los sesgos y eliminar los obstáculos que perpetúan la discriminación</a:t>
            </a:r>
            <a:endParaRPr dirty="0"/>
          </a:p>
        </p:txBody>
      </p:sp>
      <p:sp>
        <p:nvSpPr>
          <p:cNvPr id="1190" name="Google Shape;1190;p31"/>
          <p:cNvSpPr/>
          <p:nvPr/>
        </p:nvSpPr>
        <p:spPr>
          <a:xfrm>
            <a:off x="1172366" y="4503281"/>
            <a:ext cx="727445" cy="630144"/>
          </a:xfrm>
          <a:custGeom>
            <a:avLst/>
            <a:gdLst/>
            <a:ahLst/>
            <a:cxnLst/>
            <a:rect l="l" t="t" r="r" b="b"/>
            <a:pathLst>
              <a:path w="968229" h="838721" extrusionOk="0">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191" name="Google Shape;1191;p31"/>
          <p:cNvSpPr/>
          <p:nvPr/>
        </p:nvSpPr>
        <p:spPr>
          <a:xfrm rot="10800000">
            <a:off x="10379603" y="6920072"/>
            <a:ext cx="727445" cy="630144"/>
          </a:xfrm>
          <a:custGeom>
            <a:avLst/>
            <a:gdLst/>
            <a:ahLst/>
            <a:cxnLst/>
            <a:rect l="l" t="t" r="r" b="b"/>
            <a:pathLst>
              <a:path w="968229" h="838721" extrusionOk="0">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192" name="Google Shape;1192;p3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31</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p32" descr="A picture containing person, person, dark, silhouette&#10;&#10;Description automatically generated"/>
          <p:cNvPicPr preferRelativeResize="0"/>
          <p:nvPr/>
        </p:nvPicPr>
        <p:blipFill rotWithShape="1">
          <a:blip r:embed="rId3">
            <a:alphaModFix/>
          </a:blip>
          <a:srcRect t="5343" b="15257"/>
          <a:stretch/>
        </p:blipFill>
        <p:spPr>
          <a:xfrm>
            <a:off x="406400" y="2268298"/>
            <a:ext cx="12191999" cy="6453670"/>
          </a:xfrm>
          <a:prstGeom prst="rect">
            <a:avLst/>
          </a:prstGeom>
          <a:noFill/>
          <a:ln>
            <a:noFill/>
          </a:ln>
        </p:spPr>
      </p:pic>
      <p:sp>
        <p:nvSpPr>
          <p:cNvPr id="1199" name="Google Shape;1199;p32"/>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00" name="Google Shape;1200;p32"/>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01" name="Google Shape;1201;p32"/>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02" name="Google Shape;1202;p32"/>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5</a:t>
            </a:r>
            <a:endParaRPr/>
          </a:p>
        </p:txBody>
      </p:sp>
      <p:sp>
        <p:nvSpPr>
          <p:cNvPr id="1203" name="Google Shape;1203;p32"/>
          <p:cNvSpPr/>
          <p:nvPr/>
        </p:nvSpPr>
        <p:spPr>
          <a:xfrm>
            <a:off x="450660" y="1736045"/>
            <a:ext cx="12192000" cy="1077178"/>
          </a:xfrm>
          <a:prstGeom prst="rect">
            <a:avLst/>
          </a:prstGeom>
          <a:solidFill>
            <a:schemeClr val="accent2"/>
          </a:solidFill>
          <a:ln>
            <a:noFill/>
          </a:ln>
        </p:spPr>
        <p:txBody>
          <a:bodyPr spcFirstLastPara="1" wrap="square" lIns="91425" tIns="45700" rIns="91425" bIns="45700" rtlCol="0" anchor="ctr" anchorCtr="0">
            <a:spAutoFit/>
          </a:bodyPr>
          <a:lstStyle/>
          <a:p>
            <a:pPr marL="0" marR="0" lvl="0" indent="0" algn="ctr" rtl="0">
              <a:spcBef>
                <a:spcPts val="0"/>
              </a:spcBef>
              <a:spcAft>
                <a:spcPts val="0"/>
              </a:spcAft>
              <a:buNone/>
            </a:pPr>
            <a:r>
              <a:rPr lang="es" sz="3200" b="1" i="1" dirty="0">
                <a:solidFill>
                  <a:schemeClr val="lt1"/>
                </a:solidFill>
                <a:latin typeface="Calibri"/>
                <a:ea typeface="Calibri"/>
                <a:cs typeface="Calibri"/>
                <a:sym typeface="Calibri"/>
              </a:rPr>
              <a:t>“… los actos violentos contras las personas con SOGIESC diversa </a:t>
            </a:r>
            <a:br>
              <a:rPr lang="en-US" sz="3200" b="1" i="1" dirty="0">
                <a:solidFill>
                  <a:schemeClr val="lt1"/>
                </a:solidFill>
                <a:latin typeface="Calibri"/>
                <a:ea typeface="Calibri"/>
                <a:cs typeface="Calibri"/>
                <a:sym typeface="Calibri"/>
              </a:rPr>
            </a:br>
            <a:r>
              <a:rPr lang="es" sz="3200" b="1" i="1" dirty="0">
                <a:solidFill>
                  <a:schemeClr val="lt1"/>
                </a:solidFill>
                <a:latin typeface="Calibri"/>
                <a:ea typeface="Calibri"/>
                <a:cs typeface="Calibri"/>
                <a:sym typeface="Calibri"/>
              </a:rPr>
              <a:t>tienden a ser especialmente brutales”.</a:t>
            </a:r>
            <a:endParaRPr sz="1200" dirty="0"/>
          </a:p>
        </p:txBody>
      </p:sp>
      <p:sp>
        <p:nvSpPr>
          <p:cNvPr id="1204" name="Google Shape;1204;p3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32</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33"/>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11" name="Google Shape;1211;p33"/>
          <p:cNvSpPr txBox="1"/>
          <p:nvPr/>
        </p:nvSpPr>
        <p:spPr>
          <a:xfrm>
            <a:off x="15345145" y="1841205"/>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12" name="Google Shape;1212;p33"/>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6</a:t>
            </a:r>
            <a:endParaRPr/>
          </a:p>
        </p:txBody>
      </p:sp>
      <p:sp>
        <p:nvSpPr>
          <p:cNvPr id="1213" name="Google Shape;1213;p33"/>
          <p:cNvSpPr/>
          <p:nvPr/>
        </p:nvSpPr>
        <p:spPr>
          <a:xfrm>
            <a:off x="2375831" y="3351721"/>
            <a:ext cx="2768835" cy="646290"/>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3600" b="1" dirty="0">
                <a:solidFill>
                  <a:schemeClr val="accent1"/>
                </a:solidFill>
                <a:latin typeface="Calibri"/>
                <a:ea typeface="Calibri"/>
                <a:cs typeface="Calibri"/>
                <a:sym typeface="Calibri"/>
              </a:rPr>
              <a:t>vestimenta</a:t>
            </a:r>
            <a:endParaRPr sz="3600" dirty="0">
              <a:solidFill>
                <a:schemeClr val="accent1"/>
              </a:solidFill>
              <a:latin typeface="Calibri"/>
              <a:ea typeface="Calibri"/>
              <a:cs typeface="Calibri"/>
              <a:sym typeface="Calibri"/>
            </a:endParaRPr>
          </a:p>
        </p:txBody>
      </p:sp>
      <p:sp>
        <p:nvSpPr>
          <p:cNvPr id="1214" name="Google Shape;1214;p33"/>
          <p:cNvSpPr/>
          <p:nvPr/>
        </p:nvSpPr>
        <p:spPr>
          <a:xfrm>
            <a:off x="6654921" y="6735596"/>
            <a:ext cx="4471096" cy="76944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dirty="0">
                <a:solidFill>
                  <a:schemeClr val="accent5"/>
                </a:solidFill>
                <a:latin typeface="Calibri"/>
                <a:ea typeface="Calibri"/>
                <a:cs typeface="Calibri"/>
                <a:sym typeface="Calibri"/>
              </a:rPr>
              <a:t>opiniones e ideas</a:t>
            </a:r>
            <a:endParaRPr sz="4000" dirty="0">
              <a:solidFill>
                <a:schemeClr val="accent5"/>
              </a:solidFill>
              <a:latin typeface="Calibri"/>
              <a:ea typeface="Calibri"/>
              <a:cs typeface="Calibri"/>
              <a:sym typeface="Calibri"/>
            </a:endParaRPr>
          </a:p>
        </p:txBody>
      </p:sp>
      <p:sp>
        <p:nvSpPr>
          <p:cNvPr id="1215" name="Google Shape;1215;p33"/>
          <p:cNvSpPr/>
          <p:nvPr/>
        </p:nvSpPr>
        <p:spPr>
          <a:xfrm rot="-5400000">
            <a:off x="3496058" y="2758242"/>
            <a:ext cx="4211541" cy="83095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800" b="1" dirty="0">
                <a:solidFill>
                  <a:schemeClr val="accent6"/>
                </a:solidFill>
                <a:latin typeface="Calibri"/>
                <a:ea typeface="Calibri"/>
                <a:cs typeface="Calibri"/>
                <a:sym typeface="Calibri"/>
              </a:rPr>
              <a:t>EXPRESIÓN</a:t>
            </a:r>
            <a:endParaRPr sz="4400" dirty="0">
              <a:solidFill>
                <a:schemeClr val="accent6"/>
              </a:solidFill>
              <a:latin typeface="Calibri"/>
              <a:ea typeface="Calibri"/>
              <a:cs typeface="Calibri"/>
              <a:sym typeface="Calibri"/>
            </a:endParaRPr>
          </a:p>
        </p:txBody>
      </p:sp>
      <p:sp>
        <p:nvSpPr>
          <p:cNvPr id="1216" name="Google Shape;1216;p33"/>
          <p:cNvSpPr/>
          <p:nvPr/>
        </p:nvSpPr>
        <p:spPr>
          <a:xfrm>
            <a:off x="6788267" y="2510200"/>
            <a:ext cx="5920692" cy="566268"/>
          </a:xfrm>
          <a:prstGeom prst="rect">
            <a:avLst/>
          </a:prstGeom>
          <a:noFill/>
          <a:ln>
            <a:noFill/>
          </a:ln>
        </p:spPr>
        <p:txBody>
          <a:bodyPr spcFirstLastPara="1" wrap="square" lIns="91425" tIns="45700" rIns="91425" bIns="45700" rtlCol="0" anchor="t" anchorCtr="0">
            <a:spAutoFit/>
          </a:bodyPr>
          <a:lstStyle/>
          <a:p>
            <a:pPr marL="0" marR="0" lvl="0" indent="0" algn="l" rtl="0">
              <a:lnSpc>
                <a:spcPct val="70000"/>
              </a:lnSpc>
              <a:spcBef>
                <a:spcPts val="0"/>
              </a:spcBef>
              <a:spcAft>
                <a:spcPts val="0"/>
              </a:spcAft>
              <a:buNone/>
            </a:pPr>
            <a:r>
              <a:rPr lang="es" sz="4400" b="1" dirty="0">
                <a:solidFill>
                  <a:srgbClr val="13A5DE"/>
                </a:solidFill>
                <a:latin typeface="Calibri"/>
                <a:ea typeface="Calibri"/>
                <a:cs typeface="Calibri"/>
                <a:sym typeface="Calibri"/>
              </a:rPr>
              <a:t>opciones laborales</a:t>
            </a:r>
            <a:endParaRPr sz="4400" dirty="0">
              <a:solidFill>
                <a:srgbClr val="13A5DE"/>
              </a:solidFill>
              <a:latin typeface="Calibri"/>
              <a:ea typeface="Calibri"/>
              <a:cs typeface="Calibri"/>
              <a:sym typeface="Calibri"/>
            </a:endParaRPr>
          </a:p>
        </p:txBody>
      </p:sp>
      <p:sp>
        <p:nvSpPr>
          <p:cNvPr id="1217" name="Google Shape;1217;p33"/>
          <p:cNvSpPr/>
          <p:nvPr/>
        </p:nvSpPr>
        <p:spPr>
          <a:xfrm>
            <a:off x="6788267" y="2904841"/>
            <a:ext cx="2687723" cy="64629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600" dirty="0">
                <a:solidFill>
                  <a:srgbClr val="FFB91D"/>
                </a:solidFill>
                <a:latin typeface="Calibri"/>
                <a:ea typeface="Calibri"/>
                <a:cs typeface="Calibri"/>
                <a:sym typeface="Calibri"/>
              </a:rPr>
              <a:t>pronombres</a:t>
            </a:r>
            <a:endParaRPr sz="3200" dirty="0">
              <a:solidFill>
                <a:srgbClr val="FFB91D"/>
              </a:solidFill>
              <a:latin typeface="Calibri"/>
              <a:ea typeface="Calibri"/>
              <a:cs typeface="Calibri"/>
              <a:sym typeface="Calibri"/>
            </a:endParaRPr>
          </a:p>
        </p:txBody>
      </p:sp>
      <p:sp>
        <p:nvSpPr>
          <p:cNvPr id="1218" name="Google Shape;1218;p33"/>
          <p:cNvSpPr/>
          <p:nvPr/>
        </p:nvSpPr>
        <p:spPr>
          <a:xfrm rot="-5400000">
            <a:off x="5240657" y="3825852"/>
            <a:ext cx="3675173"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600" b="1" dirty="0">
                <a:solidFill>
                  <a:schemeClr val="accent4"/>
                </a:solidFill>
                <a:latin typeface="Calibri"/>
                <a:ea typeface="Calibri"/>
                <a:cs typeface="Calibri"/>
                <a:sym typeface="Calibri"/>
              </a:rPr>
              <a:t>RELACIONES</a:t>
            </a:r>
            <a:endParaRPr sz="3200" b="1" dirty="0">
              <a:solidFill>
                <a:schemeClr val="accent4"/>
              </a:solidFill>
              <a:latin typeface="Calibri"/>
              <a:ea typeface="Calibri"/>
              <a:cs typeface="Calibri"/>
              <a:sym typeface="Calibri"/>
            </a:endParaRPr>
          </a:p>
        </p:txBody>
      </p:sp>
      <p:sp>
        <p:nvSpPr>
          <p:cNvPr id="1219" name="Google Shape;1219;p33"/>
          <p:cNvSpPr/>
          <p:nvPr/>
        </p:nvSpPr>
        <p:spPr>
          <a:xfrm>
            <a:off x="3104660" y="6065621"/>
            <a:ext cx="7580894" cy="76940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dirty="0">
                <a:solidFill>
                  <a:schemeClr val="accent3"/>
                </a:solidFill>
                <a:latin typeface="Calibri"/>
                <a:ea typeface="Calibri"/>
                <a:cs typeface="Calibri"/>
                <a:sym typeface="Calibri"/>
              </a:rPr>
              <a:t>modalidades de convivencia</a:t>
            </a:r>
            <a:endParaRPr sz="3600" dirty="0">
              <a:solidFill>
                <a:schemeClr val="accent3"/>
              </a:solidFill>
              <a:latin typeface="Calibri"/>
              <a:ea typeface="Calibri"/>
              <a:cs typeface="Calibri"/>
              <a:sym typeface="Calibri"/>
            </a:endParaRPr>
          </a:p>
        </p:txBody>
      </p:sp>
      <p:sp>
        <p:nvSpPr>
          <p:cNvPr id="1220" name="Google Shape;1220;p33"/>
          <p:cNvSpPr/>
          <p:nvPr/>
        </p:nvSpPr>
        <p:spPr>
          <a:xfrm>
            <a:off x="3184646" y="7405988"/>
            <a:ext cx="5567230" cy="76940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dirty="0">
                <a:solidFill>
                  <a:srgbClr val="FFB91D"/>
                </a:solidFill>
                <a:latin typeface="Calibri"/>
                <a:ea typeface="Calibri"/>
                <a:cs typeface="Calibri"/>
                <a:sym typeface="Calibri"/>
              </a:rPr>
              <a:t>estructura familiar</a:t>
            </a:r>
            <a:endParaRPr sz="4000" dirty="0">
              <a:solidFill>
                <a:srgbClr val="FFB91D"/>
              </a:solidFill>
              <a:latin typeface="Calibri"/>
              <a:ea typeface="Calibri"/>
              <a:cs typeface="Calibri"/>
              <a:sym typeface="Calibri"/>
            </a:endParaRPr>
          </a:p>
        </p:txBody>
      </p:sp>
      <p:sp>
        <p:nvSpPr>
          <p:cNvPr id="1221" name="Google Shape;1221;p33"/>
          <p:cNvSpPr/>
          <p:nvPr/>
        </p:nvSpPr>
        <p:spPr>
          <a:xfrm>
            <a:off x="1505528" y="3868506"/>
            <a:ext cx="3639138" cy="830997"/>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4800" dirty="0">
                <a:solidFill>
                  <a:schemeClr val="accent5"/>
                </a:solidFill>
                <a:latin typeface="Calibri"/>
                <a:ea typeface="Calibri"/>
                <a:cs typeface="Calibri"/>
                <a:sym typeface="Calibri"/>
              </a:rPr>
              <a:t>gesticulación</a:t>
            </a:r>
            <a:endParaRPr sz="4400" dirty="0">
              <a:solidFill>
                <a:schemeClr val="accent5"/>
              </a:solidFill>
              <a:latin typeface="Calibri"/>
              <a:ea typeface="Calibri"/>
              <a:cs typeface="Calibri"/>
              <a:sym typeface="Calibri"/>
            </a:endParaRPr>
          </a:p>
        </p:txBody>
      </p:sp>
      <p:sp>
        <p:nvSpPr>
          <p:cNvPr id="1222" name="Google Shape;1222;p33"/>
          <p:cNvSpPr/>
          <p:nvPr/>
        </p:nvSpPr>
        <p:spPr>
          <a:xfrm>
            <a:off x="7330679" y="5081833"/>
            <a:ext cx="3454532" cy="101566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6000" dirty="0">
                <a:solidFill>
                  <a:schemeClr val="accent5"/>
                </a:solidFill>
                <a:latin typeface="Calibri"/>
                <a:ea typeface="Calibri"/>
                <a:cs typeface="Calibri"/>
                <a:sym typeface="Calibri"/>
              </a:rPr>
              <a:t>aficiones</a:t>
            </a:r>
            <a:endParaRPr dirty="0"/>
          </a:p>
        </p:txBody>
      </p:sp>
      <p:sp>
        <p:nvSpPr>
          <p:cNvPr id="1223" name="Google Shape;1223;p33"/>
          <p:cNvSpPr/>
          <p:nvPr/>
        </p:nvSpPr>
        <p:spPr>
          <a:xfrm>
            <a:off x="7345565" y="4421646"/>
            <a:ext cx="2687723" cy="76940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dirty="0">
                <a:solidFill>
                  <a:srgbClr val="3F76AC"/>
                </a:solidFill>
                <a:latin typeface="Calibri"/>
                <a:ea typeface="Calibri"/>
                <a:cs typeface="Calibri"/>
                <a:sym typeface="Calibri"/>
              </a:rPr>
              <a:t>maquillaje</a:t>
            </a:r>
            <a:endParaRPr sz="3600" dirty="0">
              <a:solidFill>
                <a:srgbClr val="3F76AC"/>
              </a:solidFill>
              <a:latin typeface="Calibri"/>
              <a:ea typeface="Calibri"/>
              <a:cs typeface="Calibri"/>
              <a:sym typeface="Calibri"/>
            </a:endParaRPr>
          </a:p>
        </p:txBody>
      </p:sp>
      <p:sp>
        <p:nvSpPr>
          <p:cNvPr id="1224" name="Google Shape;1224;p33"/>
          <p:cNvSpPr/>
          <p:nvPr/>
        </p:nvSpPr>
        <p:spPr>
          <a:xfrm rot="-5400000">
            <a:off x="4691418" y="3061139"/>
            <a:ext cx="3264483" cy="12002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7200" dirty="0">
                <a:solidFill>
                  <a:schemeClr val="accent5"/>
                </a:solidFill>
                <a:latin typeface="Calibri"/>
                <a:ea typeface="Calibri"/>
                <a:cs typeface="Calibri"/>
                <a:sym typeface="Calibri"/>
              </a:rPr>
              <a:t>interese</a:t>
            </a:r>
            <a:endParaRPr sz="6000" dirty="0">
              <a:solidFill>
                <a:schemeClr val="accent5"/>
              </a:solidFill>
              <a:latin typeface="Calibri"/>
              <a:ea typeface="Calibri"/>
              <a:cs typeface="Calibri"/>
              <a:sym typeface="Calibri"/>
            </a:endParaRPr>
          </a:p>
        </p:txBody>
      </p:sp>
      <p:sp>
        <p:nvSpPr>
          <p:cNvPr id="1225" name="Google Shape;1225;p33"/>
          <p:cNvSpPr/>
          <p:nvPr/>
        </p:nvSpPr>
        <p:spPr>
          <a:xfrm>
            <a:off x="2062437" y="5174166"/>
            <a:ext cx="4832670" cy="923330"/>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5400" b="1" dirty="0">
                <a:solidFill>
                  <a:schemeClr val="accent2"/>
                </a:solidFill>
                <a:latin typeface="Calibri"/>
                <a:ea typeface="Calibri"/>
                <a:cs typeface="Calibri"/>
                <a:sym typeface="Calibri"/>
              </a:rPr>
              <a:t>estado civil</a:t>
            </a:r>
            <a:endParaRPr dirty="0"/>
          </a:p>
        </p:txBody>
      </p:sp>
      <p:sp>
        <p:nvSpPr>
          <p:cNvPr id="1226" name="Google Shape;1226;p33"/>
          <p:cNvSpPr/>
          <p:nvPr/>
        </p:nvSpPr>
        <p:spPr>
          <a:xfrm>
            <a:off x="3590121" y="4640602"/>
            <a:ext cx="2343911" cy="58477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b="1" dirty="0">
                <a:solidFill>
                  <a:schemeClr val="accent6"/>
                </a:solidFill>
                <a:latin typeface="Calibri"/>
                <a:ea typeface="Calibri"/>
                <a:cs typeface="Calibri"/>
                <a:sym typeface="Calibri"/>
              </a:rPr>
              <a:t>peinado</a:t>
            </a:r>
            <a:endParaRPr dirty="0"/>
          </a:p>
        </p:txBody>
      </p:sp>
      <p:sp>
        <p:nvSpPr>
          <p:cNvPr id="1227" name="Google Shape;1227;p33"/>
          <p:cNvSpPr/>
          <p:nvPr/>
        </p:nvSpPr>
        <p:spPr>
          <a:xfrm>
            <a:off x="1971903" y="6766393"/>
            <a:ext cx="4471096" cy="707846"/>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4000" dirty="0">
                <a:solidFill>
                  <a:srgbClr val="2266B2"/>
                </a:solidFill>
                <a:latin typeface="Calibri"/>
                <a:ea typeface="Calibri"/>
                <a:cs typeface="Calibri"/>
                <a:sym typeface="Calibri"/>
              </a:rPr>
              <a:t>opciones educativas</a:t>
            </a:r>
            <a:endParaRPr sz="1600" dirty="0"/>
          </a:p>
        </p:txBody>
      </p:sp>
      <p:sp>
        <p:nvSpPr>
          <p:cNvPr id="1228" name="Google Shape;1228;p33"/>
          <p:cNvSpPr/>
          <p:nvPr/>
        </p:nvSpPr>
        <p:spPr>
          <a:xfrm>
            <a:off x="7303881" y="3584595"/>
            <a:ext cx="3173176" cy="92328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5400" dirty="0">
                <a:solidFill>
                  <a:schemeClr val="accent2"/>
                </a:solidFill>
                <a:latin typeface="Calibri"/>
                <a:ea typeface="Calibri"/>
                <a:cs typeface="Calibri"/>
                <a:sym typeface="Calibri"/>
              </a:rPr>
              <a:t>SUEÑOS</a:t>
            </a:r>
            <a:endParaRPr sz="1100" dirty="0"/>
          </a:p>
        </p:txBody>
      </p:sp>
      <p:sp>
        <p:nvSpPr>
          <p:cNvPr id="1229" name="Google Shape;1229;p3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33</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p34"/>
          <p:cNvPicPr preferRelativeResize="0"/>
          <p:nvPr/>
        </p:nvPicPr>
        <p:blipFill rotWithShape="1">
          <a:blip r:embed="rId3">
            <a:alphaModFix/>
          </a:blip>
          <a:srcRect b="6627"/>
          <a:stretch/>
        </p:blipFill>
        <p:spPr>
          <a:xfrm>
            <a:off x="450660" y="1622621"/>
            <a:ext cx="12192000" cy="7099347"/>
          </a:xfrm>
          <a:prstGeom prst="rect">
            <a:avLst/>
          </a:prstGeom>
          <a:noFill/>
          <a:ln>
            <a:noFill/>
          </a:ln>
        </p:spPr>
      </p:pic>
      <p:sp>
        <p:nvSpPr>
          <p:cNvPr id="1236" name="Google Shape;1236;p34"/>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37" name="Google Shape;1237;p34"/>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38" name="Google Shape;1238;p34"/>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39" name="Google Shape;1239;p34"/>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7</a:t>
            </a:r>
            <a:endParaRPr/>
          </a:p>
        </p:txBody>
      </p:sp>
      <p:sp>
        <p:nvSpPr>
          <p:cNvPr id="1240" name="Google Shape;1240;p3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34</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35"/>
          <p:cNvPicPr preferRelativeResize="0"/>
          <p:nvPr/>
        </p:nvPicPr>
        <p:blipFill rotWithShape="1">
          <a:blip r:embed="rId3">
            <a:alphaModFix/>
          </a:blip>
          <a:srcRect t="8685" r="5900" b="7913"/>
          <a:stretch/>
        </p:blipFill>
        <p:spPr>
          <a:xfrm>
            <a:off x="497553" y="1679377"/>
            <a:ext cx="12004646" cy="7042591"/>
          </a:xfrm>
          <a:prstGeom prst="rect">
            <a:avLst/>
          </a:prstGeom>
          <a:noFill/>
          <a:ln>
            <a:noFill/>
          </a:ln>
        </p:spPr>
      </p:pic>
      <p:sp>
        <p:nvSpPr>
          <p:cNvPr id="1247" name="Google Shape;1247;p35"/>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48" name="Google Shape;1248;p35"/>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49" name="Google Shape;1249;p35"/>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50" name="Google Shape;1250;p35"/>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8</a:t>
            </a:r>
            <a:endParaRPr/>
          </a:p>
        </p:txBody>
      </p:sp>
      <p:sp>
        <p:nvSpPr>
          <p:cNvPr id="1251" name="Google Shape;1251;p3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35</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36" descr="A police officer wearing a body cam is seen during a demonstration in Atlanta Georgia."/>
          <p:cNvPicPr preferRelativeResize="0"/>
          <p:nvPr/>
        </p:nvPicPr>
        <p:blipFill rotWithShape="1">
          <a:blip r:embed="rId3">
            <a:alphaModFix/>
          </a:blip>
          <a:srcRect t="7659" r="1173" b="5660"/>
          <a:stretch/>
        </p:blipFill>
        <p:spPr>
          <a:xfrm>
            <a:off x="476738" y="1679377"/>
            <a:ext cx="12048906" cy="7042591"/>
          </a:xfrm>
          <a:prstGeom prst="rect">
            <a:avLst/>
          </a:prstGeom>
          <a:noFill/>
          <a:ln>
            <a:noFill/>
          </a:ln>
        </p:spPr>
      </p:pic>
      <p:sp>
        <p:nvSpPr>
          <p:cNvPr id="1258" name="Google Shape;1258;p36"/>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59" name="Google Shape;1259;p36"/>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60" name="Google Shape;1260;p36"/>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61" name="Google Shape;1261;p36"/>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9</a:t>
            </a:r>
            <a:endParaRPr/>
          </a:p>
        </p:txBody>
      </p:sp>
      <p:sp>
        <p:nvSpPr>
          <p:cNvPr id="1262" name="Google Shape;1262;p3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36</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37"/>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69" name="Google Shape;1269;p37"/>
          <p:cNvSpPr txBox="1">
            <a:spLocks noGrp="1"/>
          </p:cNvSpPr>
          <p:nvPr>
            <p:ph type="title"/>
          </p:nvPr>
        </p:nvSpPr>
        <p:spPr>
          <a:xfrm>
            <a:off x="4428685" y="489169"/>
            <a:ext cx="8011948" cy="627187"/>
          </a:xfrm>
          <a:prstGeom prst="rect">
            <a:avLst/>
          </a:prstGeom>
          <a:noFill/>
          <a:ln>
            <a:noFill/>
          </a:ln>
        </p:spPr>
        <p:txBody>
          <a:bodyPr spcFirstLastPara="1" wrap="square" lIns="91425" tIns="45700" rIns="91425" bIns="45700" rtlCol="0" anchor="t" anchorCtr="0">
            <a:normAutofit/>
          </a:bodyPr>
          <a:lstStyle/>
          <a:p>
            <a:pPr marL="0" lvl="0" indent="0" algn="l" rtl="0">
              <a:lnSpc>
                <a:spcPct val="80000"/>
              </a:lnSpc>
              <a:spcBef>
                <a:spcPts val="0"/>
              </a:spcBef>
              <a:spcAft>
                <a:spcPts val="0"/>
              </a:spcAft>
              <a:buNone/>
            </a:pPr>
            <a:r>
              <a:rPr lang="es"/>
              <a:t>TEST SOBRE EL PANORAMA MUNDIAL</a:t>
            </a:r>
            <a:endParaRPr/>
          </a:p>
        </p:txBody>
      </p:sp>
      <p:sp>
        <p:nvSpPr>
          <p:cNvPr id="1270" name="Google Shape;1270;p37"/>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271" name="Google Shape;1271;p37"/>
          <p:cNvSpPr txBox="1"/>
          <p:nvPr/>
        </p:nvSpPr>
        <p:spPr>
          <a:xfrm>
            <a:off x="3043349" y="292481"/>
            <a:ext cx="877315" cy="795497"/>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4000" b="1">
                <a:solidFill>
                  <a:schemeClr val="lt1"/>
                </a:solidFill>
                <a:latin typeface="Calibri"/>
                <a:ea typeface="Calibri"/>
                <a:cs typeface="Calibri"/>
                <a:sym typeface="Calibri"/>
              </a:rPr>
              <a:t>10</a:t>
            </a:r>
            <a:endParaRPr/>
          </a:p>
        </p:txBody>
      </p:sp>
      <p:pic>
        <p:nvPicPr>
          <p:cNvPr id="1272" name="Google Shape;1272;p37"/>
          <p:cNvPicPr preferRelativeResize="0"/>
          <p:nvPr/>
        </p:nvPicPr>
        <p:blipFill rotWithShape="1">
          <a:blip r:embed="rId3">
            <a:alphaModFix/>
          </a:blip>
          <a:srcRect/>
          <a:stretch/>
        </p:blipFill>
        <p:spPr>
          <a:xfrm>
            <a:off x="1932989" y="1765778"/>
            <a:ext cx="9133593" cy="6862406"/>
          </a:xfrm>
          <a:prstGeom prst="rect">
            <a:avLst/>
          </a:prstGeom>
          <a:noFill/>
          <a:ln>
            <a:noFill/>
          </a:ln>
        </p:spPr>
      </p:pic>
      <p:sp>
        <p:nvSpPr>
          <p:cNvPr id="1273" name="Google Shape;1273;p3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37</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278"/>
        <p:cNvGrpSpPr/>
        <p:nvPr/>
      </p:nvGrpSpPr>
      <p:grpSpPr>
        <a:xfrm>
          <a:off x="0" y="0"/>
          <a:ext cx="0" cy="0"/>
          <a:chOff x="0" y="0"/>
          <a:chExt cx="0" cy="0"/>
        </a:xfrm>
      </p:grpSpPr>
      <p:sp>
        <p:nvSpPr>
          <p:cNvPr id="1279" name="Google Shape;1279;p38"/>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b="1">
                <a:solidFill>
                  <a:schemeClr val="accent2"/>
                </a:solidFill>
              </a:rPr>
              <a:t>LA HISTORIA DE LOS DERECHOS EN </a:t>
            </a:r>
            <a:r>
              <a:rPr lang="es" b="1">
                <a:solidFill>
                  <a:srgbClr val="3C8C89"/>
                </a:solidFill>
              </a:rPr>
              <a:t>XXXXXXX</a:t>
            </a:r>
            <a:endParaRPr b="1">
              <a:solidFill>
                <a:srgbClr val="3C8C89"/>
              </a:solidFill>
            </a:endParaRPr>
          </a:p>
        </p:txBody>
      </p:sp>
      <p:sp>
        <p:nvSpPr>
          <p:cNvPr id="1280" name="Google Shape;1280;p38"/>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281" name="Google Shape;1281;p38"/>
          <p:cNvSpPr txBox="1"/>
          <p:nvPr/>
        </p:nvSpPr>
        <p:spPr>
          <a:xfrm>
            <a:off x="726831" y="2079789"/>
            <a:ext cx="11465169" cy="6290488"/>
          </a:xfrm>
          <a:prstGeom prst="rect">
            <a:avLst/>
          </a:prstGeom>
          <a:noFill/>
          <a:ln>
            <a:noFill/>
          </a:ln>
        </p:spPr>
        <p:txBody>
          <a:bodyPr spcFirstLastPara="1" wrap="square" lIns="91425" tIns="45700" rIns="91425" bIns="45700" rtlCol="0" anchor="ctr" anchorCtr="0">
            <a:normAutofit/>
          </a:bodyPr>
          <a:lstStyle/>
          <a:p>
            <a:pPr marL="22225" marR="0" lvl="0" indent="-22225" algn="l" rtl="0">
              <a:lnSpc>
                <a:spcPct val="110000"/>
              </a:lnSpc>
              <a:spcBef>
                <a:spcPts val="0"/>
              </a:spcBef>
              <a:spcAft>
                <a:spcPts val="0"/>
              </a:spcAft>
              <a:buNone/>
            </a:pPr>
            <a:r>
              <a:rPr lang="es" sz="3000" i="1" dirty="0">
                <a:solidFill>
                  <a:schemeClr val="dk1"/>
                </a:solidFill>
                <a:latin typeface="Calibri"/>
                <a:ea typeface="Calibri"/>
                <a:cs typeface="Calibri"/>
                <a:sym typeface="Calibri"/>
              </a:rPr>
              <a:t>Utilice esta diapositiva para insertar información sobre la historia de los derechos LGBTIQ+ en la localidad, el país o la región en que esté impartiendo la capacitación. Puede aprovechar esta diapositiva para hacer una presentación, un debate o un ejercicio. </a:t>
            </a:r>
            <a:r>
              <a:rPr lang="es" sz="3000" i="1">
                <a:solidFill>
                  <a:schemeClr val="dk1"/>
                </a:solidFill>
                <a:latin typeface="Calibri"/>
                <a:ea typeface="Calibri"/>
                <a:cs typeface="Calibri"/>
                <a:sym typeface="Calibri"/>
              </a:rPr>
              <a:t>Si no desea hacer una presentación sobre este tema, oculte esta diapositiva en vez de eliminarla para que las tablas de programación de la Guía de facilitación sigan siendo precisas. </a:t>
            </a:r>
            <a:endParaRPr dirty="0"/>
          </a:p>
        </p:txBody>
      </p:sp>
      <p:sp>
        <p:nvSpPr>
          <p:cNvPr id="1282" name="Google Shape;1282;p3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38</a:t>
            </a:fld>
            <a:endParaRPr sz="1200" b="1">
              <a:solidFill>
                <a:schemeClr val="lt1"/>
              </a:solidFill>
              <a:latin typeface="Calibri"/>
              <a:ea typeface="Calibri"/>
              <a:cs typeface="Calibri"/>
              <a:sym typeface="Calibri"/>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Google Shape;1288;p39"/>
          <p:cNvPicPr preferRelativeResize="0"/>
          <p:nvPr/>
        </p:nvPicPr>
        <p:blipFill rotWithShape="1">
          <a:blip r:embed="rId4">
            <a:alphaModFix/>
          </a:blip>
          <a:srcRect/>
          <a:stretch/>
        </p:blipFill>
        <p:spPr>
          <a:xfrm>
            <a:off x="0" y="-16899"/>
            <a:ext cx="13003213" cy="9752409"/>
          </a:xfrm>
          <a:prstGeom prst="rect">
            <a:avLst/>
          </a:prstGeom>
          <a:noFill/>
          <a:ln>
            <a:noFill/>
          </a:ln>
        </p:spPr>
      </p:pic>
      <p:sp>
        <p:nvSpPr>
          <p:cNvPr id="1289" name="Google Shape;1289;p39"/>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1290" name="Google Shape;1290;p39"/>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1" name="Google Shape;1291;p39"/>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1292" name="Google Shape;1292;p39"/>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a:t>REALIZAR UN </a:t>
            </a:r>
            <a:r>
              <a:rPr lang="es" sz="5400" cap="none"/>
              <a:t>ANÁLISIS </a:t>
            </a:r>
            <a:r>
              <a:rPr lang="es" sz="5400" b="0" cap="none"/>
              <a:t>LOCAL</a:t>
            </a:r>
            <a:r>
              <a:rPr lang="es"/>
              <a:t> </a:t>
            </a:r>
            <a:endParaRPr/>
          </a:p>
        </p:txBody>
      </p:sp>
      <p:sp>
        <p:nvSpPr>
          <p:cNvPr id="1293" name="Google Shape;1293;p39"/>
          <p:cNvSpPr txBox="1">
            <a:spLocks noGrp="1"/>
          </p:cNvSpPr>
          <p:nvPr>
            <p:ph type="subTitle" idx="1"/>
          </p:nvPr>
        </p:nvSpPr>
        <p:spPr>
          <a:xfrm>
            <a:off x="41469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r>
              <a:rPr lang="es" sz="3600">
                <a:solidFill>
                  <a:schemeClr val="dk2"/>
                </a:solidFill>
              </a:rPr>
              <a:t>EJERCICIO</a:t>
            </a:r>
            <a:endParaRPr/>
          </a:p>
        </p:txBody>
      </p:sp>
      <p:sp>
        <p:nvSpPr>
          <p:cNvPr id="1294" name="Google Shape;1294;p39"/>
          <p:cNvSpPr txBox="1"/>
          <p:nvPr/>
        </p:nvSpPr>
        <p:spPr>
          <a:xfrm>
            <a:off x="4083544" y="6604376"/>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chemeClr val="dk2"/>
              </a:buClr>
              <a:buSzPts val="3200"/>
              <a:buFont typeface="Calibri"/>
              <a:buNone/>
            </a:pPr>
            <a:r>
              <a:rPr lang="en-US" sz="3200" b="0" cap="none" dirty="0">
                <a:solidFill>
                  <a:schemeClr val="dk2"/>
                </a:solidFill>
                <a:latin typeface="Calibri"/>
                <a:ea typeface="Calibri"/>
                <a:cs typeface="Calibri"/>
                <a:sym typeface="Calibri"/>
              </a:rPr>
              <a:t>CUADERNO</a:t>
            </a:r>
            <a:r>
              <a:rPr lang="es" sz="3200" b="0" cap="none" dirty="0">
                <a:solidFill>
                  <a:schemeClr val="dk2"/>
                </a:solidFill>
                <a:latin typeface="Calibri"/>
                <a:ea typeface="Calibri"/>
                <a:cs typeface="Calibri"/>
                <a:sym typeface="Calibri"/>
              </a:rPr>
              <a:t> - PÁGINA </a:t>
            </a:r>
            <a:r>
              <a:rPr lang="es" sz="4000" b="1" cap="none" dirty="0">
                <a:solidFill>
                  <a:schemeClr val="dk2"/>
                </a:solidFill>
                <a:latin typeface="Calibri"/>
                <a:ea typeface="Calibri"/>
                <a:cs typeface="Calibri"/>
                <a:sym typeface="Calibri"/>
              </a:rPr>
              <a:t>45</a:t>
            </a:r>
            <a:endParaRPr sz="3200" b="1" cap="none" dirty="0">
              <a:solidFill>
                <a:schemeClr val="dk2"/>
              </a:solidFill>
              <a:latin typeface="Calibri"/>
              <a:ea typeface="Calibri"/>
              <a:cs typeface="Calibri"/>
              <a:sym typeface="Calibri"/>
            </a:endParaRPr>
          </a:p>
        </p:txBody>
      </p:sp>
      <p:grpSp>
        <p:nvGrpSpPr>
          <p:cNvPr id="1295" name="Google Shape;1295;p39"/>
          <p:cNvGrpSpPr/>
          <p:nvPr/>
        </p:nvGrpSpPr>
        <p:grpSpPr>
          <a:xfrm>
            <a:off x="6074504" y="5568057"/>
            <a:ext cx="933399" cy="933398"/>
            <a:chOff x="6074504" y="5568057"/>
            <a:chExt cx="933399" cy="933398"/>
          </a:xfrm>
        </p:grpSpPr>
        <p:sp>
          <p:nvSpPr>
            <p:cNvPr id="1296" name="Google Shape;1296;p39"/>
            <p:cNvSpPr/>
            <p:nvPr/>
          </p:nvSpPr>
          <p:spPr>
            <a:xfrm>
              <a:off x="6074504" y="5568057"/>
              <a:ext cx="933399" cy="933398"/>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297" name="Google Shape;1297;p39"/>
            <p:cNvGrpSpPr/>
            <p:nvPr/>
          </p:nvGrpSpPr>
          <p:grpSpPr>
            <a:xfrm>
              <a:off x="6267353" y="5738459"/>
              <a:ext cx="550305" cy="550305"/>
              <a:chOff x="3882593" y="2338848"/>
              <a:chExt cx="572348" cy="572348"/>
            </a:xfrm>
          </p:grpSpPr>
          <p:sp>
            <p:nvSpPr>
              <p:cNvPr id="1298" name="Google Shape;1298;p39"/>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299" name="Google Shape;1299;p39"/>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1300" name="Google Shape;1300;p3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39</a:t>
            </a:fld>
            <a:endParaRPr sz="1200" b="1">
              <a:solidFill>
                <a:schemeClr val="lt1"/>
              </a:solidFill>
              <a:latin typeface="Calibri"/>
              <a:ea typeface="Calibri"/>
              <a:cs typeface="Calibri"/>
              <a:sym typeface="Calibri"/>
            </a:endParaRPr>
          </a:p>
        </p:txBody>
      </p:sp>
    </p:spTree>
    <p:custDataLst>
      <p:tags r:id="rId1"/>
    </p:custData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
          <p:cNvPicPr preferRelativeResize="0"/>
          <p:nvPr/>
        </p:nvPicPr>
        <p:blipFill rotWithShape="1">
          <a:blip r:embed="rId3">
            <a:alphaModFix/>
          </a:blip>
          <a:srcRect t="811" b="31537"/>
          <a:stretch/>
        </p:blipFill>
        <p:spPr>
          <a:xfrm>
            <a:off x="-1" y="3500517"/>
            <a:ext cx="13003212" cy="6143005"/>
          </a:xfrm>
          <a:custGeom>
            <a:avLst/>
            <a:gdLst/>
            <a:ahLst/>
            <a:cxnLst/>
            <a:rect l="l" t="t" r="r" b="b"/>
            <a:pathLst>
              <a:path w="6096000" h="3217851" extrusionOk="0">
                <a:moveTo>
                  <a:pt x="0" y="0"/>
                </a:moveTo>
                <a:lnTo>
                  <a:pt x="6096000" y="0"/>
                </a:lnTo>
                <a:lnTo>
                  <a:pt x="6096000" y="3217851"/>
                </a:lnTo>
                <a:lnTo>
                  <a:pt x="0" y="3217851"/>
                </a:lnTo>
                <a:close/>
              </a:path>
            </a:pathLst>
          </a:custGeom>
          <a:solidFill>
            <a:srgbClr val="BFBFBF"/>
          </a:solidFill>
          <a:ln>
            <a:noFill/>
          </a:ln>
        </p:spPr>
      </p:pic>
      <p:sp>
        <p:nvSpPr>
          <p:cNvPr id="466" name="Google Shape;466;p4"/>
          <p:cNvSpPr/>
          <p:nvPr/>
        </p:nvSpPr>
        <p:spPr>
          <a:xfrm>
            <a:off x="0" y="3037797"/>
            <a:ext cx="13019467" cy="6307000"/>
          </a:xfrm>
          <a:prstGeom prst="rect">
            <a:avLst/>
          </a:prstGeom>
          <a:gradFill>
            <a:gsLst>
              <a:gs pos="0">
                <a:srgbClr val="FFFFFF">
                  <a:alpha val="0"/>
                </a:srgbClr>
              </a:gs>
              <a:gs pos="70000">
                <a:srgbClr val="FFFFFF">
                  <a:alpha val="62745"/>
                </a:srgbClr>
              </a:gs>
              <a:gs pos="88000">
                <a:schemeClr val="lt1"/>
              </a:gs>
              <a:gs pos="100000">
                <a:schemeClr val="lt1"/>
              </a:gs>
            </a:gsLst>
            <a:lin ang="16200000" scaled="0"/>
          </a:gra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467" name="Google Shape;467;p4"/>
          <p:cNvSpPr txBox="1">
            <a:spLocks noGrp="1"/>
          </p:cNvSpPr>
          <p:nvPr>
            <p:ph type="body" idx="1"/>
          </p:nvPr>
        </p:nvSpPr>
        <p:spPr>
          <a:xfrm>
            <a:off x="0" y="1244965"/>
            <a:ext cx="13003213" cy="824710"/>
          </a:xfrm>
          <a:prstGeom prst="rect">
            <a:avLst/>
          </a:prstGeom>
          <a:noFill/>
          <a:ln>
            <a:noFill/>
          </a:ln>
        </p:spPr>
        <p:txBody>
          <a:bodyPr spcFirstLastPara="1" wrap="square" lIns="91425" tIns="45700" rIns="91425" bIns="45700" rtlCol="0" anchor="ctr" anchorCtr="0">
            <a:normAutofit/>
          </a:bodyPr>
          <a:lstStyle/>
          <a:p>
            <a:pPr marL="22225" lvl="0" indent="-22225" algn="ctr" rtl="0">
              <a:lnSpc>
                <a:spcPct val="90000"/>
              </a:lnSpc>
              <a:spcBef>
                <a:spcPts val="0"/>
              </a:spcBef>
              <a:spcAft>
                <a:spcPts val="0"/>
              </a:spcAft>
              <a:buNone/>
            </a:pPr>
            <a:r>
              <a:rPr lang="es">
                <a:solidFill>
                  <a:srgbClr val="606060"/>
                </a:solidFill>
              </a:rPr>
              <a:t>Al terminar esta capacitación, </a:t>
            </a:r>
            <a:r>
              <a:rPr lang="es" b="1">
                <a:solidFill>
                  <a:schemeClr val="accent2"/>
                </a:solidFill>
              </a:rPr>
              <a:t>podrán:</a:t>
            </a:r>
            <a:endParaRPr/>
          </a:p>
        </p:txBody>
      </p:sp>
      <p:sp>
        <p:nvSpPr>
          <p:cNvPr id="468" name="Google Shape;468;p4"/>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OBJETIVOS DE LA CAPACITACIÓN</a:t>
            </a:r>
            <a:endParaRPr/>
          </a:p>
        </p:txBody>
      </p:sp>
      <p:grpSp>
        <p:nvGrpSpPr>
          <p:cNvPr id="469" name="Google Shape;469;p4"/>
          <p:cNvGrpSpPr/>
          <p:nvPr/>
        </p:nvGrpSpPr>
        <p:grpSpPr>
          <a:xfrm>
            <a:off x="423733" y="2306193"/>
            <a:ext cx="3866461" cy="3358861"/>
            <a:chOff x="11120103" y="3678785"/>
            <a:chExt cx="4529034" cy="3956097"/>
          </a:xfrm>
        </p:grpSpPr>
        <p:sp>
          <p:nvSpPr>
            <p:cNvPr id="470" name="Google Shape;470;p4"/>
            <p:cNvSpPr/>
            <p:nvPr/>
          </p:nvSpPr>
          <p:spPr>
            <a:xfrm>
              <a:off x="11120103" y="3678785"/>
              <a:ext cx="4529034" cy="3956097"/>
            </a:xfrm>
            <a:prstGeom prst="rect">
              <a:avLst/>
            </a:prstGeom>
            <a:solidFill>
              <a:schemeClr val="accent2"/>
            </a:solidFill>
            <a:ln>
              <a:noFill/>
            </a:ln>
            <a:effectLst>
              <a:outerShdw blurRad="50800" dist="76200" dir="5400000" algn="t" rotWithShape="0">
                <a:srgbClr val="000000">
                  <a:alpha val="40000"/>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400">
                <a:solidFill>
                  <a:srgbClr val="FF0000"/>
                </a:solidFill>
                <a:latin typeface="Calibri"/>
                <a:ea typeface="Calibri"/>
                <a:cs typeface="Calibri"/>
                <a:sym typeface="Calibri"/>
              </a:endParaRPr>
            </a:p>
          </p:txBody>
        </p:sp>
        <p:sp>
          <p:nvSpPr>
            <p:cNvPr id="471" name="Google Shape;471;p4"/>
            <p:cNvSpPr txBox="1"/>
            <p:nvPr/>
          </p:nvSpPr>
          <p:spPr>
            <a:xfrm>
              <a:off x="11162140" y="4317015"/>
              <a:ext cx="4339712" cy="2283762"/>
            </a:xfrm>
            <a:prstGeom prst="rect">
              <a:avLst/>
            </a:prstGeom>
            <a:noFill/>
            <a:ln>
              <a:noFill/>
            </a:ln>
          </p:spPr>
          <p:txBody>
            <a:bodyPr spcFirstLastPara="1" wrap="square" lIns="91425" tIns="45700" rIns="91425" bIns="45700" rtlCol="0" anchor="t" anchorCtr="0">
              <a:spAutoFit/>
            </a:bodyPr>
            <a:lstStyle/>
            <a:p>
              <a:pPr marL="0" marR="0" lvl="2" indent="0" algn="ctr" rtl="0">
                <a:spcBef>
                  <a:spcPts val="0"/>
                </a:spcBef>
                <a:spcAft>
                  <a:spcPts val="0"/>
                </a:spcAft>
                <a:buNone/>
              </a:pPr>
              <a:r>
                <a:rPr lang="es" sz="2400" b="0" i="0" u="none" strike="noStrike" cap="none" dirty="0">
                  <a:solidFill>
                    <a:schemeClr val="lt1"/>
                  </a:solidFill>
                  <a:latin typeface="Calibri"/>
                  <a:ea typeface="Calibri"/>
                  <a:cs typeface="Calibri"/>
                  <a:sym typeface="Calibri"/>
                </a:rPr>
                <a:t>Dar ejemplos de </a:t>
              </a:r>
              <a:r>
                <a:rPr lang="es" sz="2400" b="1" i="0" u="none" strike="noStrike" cap="none" dirty="0">
                  <a:solidFill>
                    <a:schemeClr val="lt1"/>
                  </a:solidFill>
                  <a:latin typeface="Calibri"/>
                  <a:ea typeface="Calibri"/>
                  <a:cs typeface="Calibri"/>
                  <a:sym typeface="Calibri"/>
                </a:rPr>
                <a:t>terminología</a:t>
              </a:r>
              <a:r>
                <a:rPr lang="es" sz="2400" b="0" i="0" u="none" strike="noStrike" cap="none" dirty="0">
                  <a:solidFill>
                    <a:schemeClr val="lt1"/>
                  </a:solidFill>
                  <a:latin typeface="Calibri"/>
                  <a:ea typeface="Calibri"/>
                  <a:cs typeface="Calibri"/>
                  <a:sym typeface="Calibri"/>
                </a:rPr>
                <a:t> respetuosa y de supuestos problemáticos que afectan a la prestación de una asistencia eficaz.</a:t>
              </a:r>
              <a:endParaRPr dirty="0"/>
            </a:p>
          </p:txBody>
        </p:sp>
      </p:grpSp>
      <p:grpSp>
        <p:nvGrpSpPr>
          <p:cNvPr id="472" name="Google Shape;472;p4"/>
          <p:cNvGrpSpPr/>
          <p:nvPr/>
        </p:nvGrpSpPr>
        <p:grpSpPr>
          <a:xfrm>
            <a:off x="4582643" y="2303724"/>
            <a:ext cx="3881616" cy="3361314"/>
            <a:chOff x="14621967" y="3666519"/>
            <a:chExt cx="3408820" cy="2286000"/>
          </a:xfrm>
        </p:grpSpPr>
        <p:sp>
          <p:nvSpPr>
            <p:cNvPr id="473" name="Google Shape;473;p4"/>
            <p:cNvSpPr/>
            <p:nvPr/>
          </p:nvSpPr>
          <p:spPr>
            <a:xfrm>
              <a:off x="14621967" y="3666519"/>
              <a:ext cx="3408820" cy="2286000"/>
            </a:xfrm>
            <a:prstGeom prst="rect">
              <a:avLst/>
            </a:prstGeom>
            <a:solidFill>
              <a:schemeClr val="accent3"/>
            </a:solidFill>
            <a:ln>
              <a:noFill/>
            </a:ln>
            <a:effectLst>
              <a:outerShdw blurRad="50800" dist="76200" dir="5400000" algn="t" rotWithShape="0">
                <a:srgbClr val="000000">
                  <a:alpha val="40000"/>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474" name="Google Shape;474;p4"/>
            <p:cNvSpPr txBox="1"/>
            <p:nvPr/>
          </p:nvSpPr>
          <p:spPr>
            <a:xfrm>
              <a:off x="14735008" y="3959917"/>
              <a:ext cx="3150205" cy="1569844"/>
            </a:xfrm>
            <a:prstGeom prst="rect">
              <a:avLst/>
            </a:prstGeom>
            <a:noFill/>
            <a:ln>
              <a:noFill/>
            </a:ln>
          </p:spPr>
          <p:txBody>
            <a:bodyPr spcFirstLastPara="1" wrap="square" lIns="91425" tIns="45700" rIns="91425" bIns="45700" rtlCol="0" anchor="t" anchorCtr="0">
              <a:spAutoFit/>
            </a:bodyPr>
            <a:lstStyle/>
            <a:p>
              <a:pPr marL="19050" marR="0" lvl="3" indent="0" algn="ctr" rtl="0">
                <a:spcBef>
                  <a:spcPts val="0"/>
                </a:spcBef>
                <a:spcAft>
                  <a:spcPts val="0"/>
                </a:spcAft>
                <a:buNone/>
              </a:pPr>
              <a:r>
                <a:rPr lang="es" sz="2400" b="0" i="0" u="none" strike="noStrike" cap="none" dirty="0">
                  <a:solidFill>
                    <a:schemeClr val="lt1"/>
                  </a:solidFill>
                  <a:latin typeface="Calibri"/>
                  <a:ea typeface="Calibri"/>
                  <a:cs typeface="Calibri"/>
                  <a:sym typeface="Calibri"/>
                </a:rPr>
                <a:t>Describir algunos </a:t>
              </a:r>
              <a:r>
                <a:rPr lang="es" sz="2400" b="1" i="0" u="none" strike="noStrike" cap="none" dirty="0">
                  <a:solidFill>
                    <a:schemeClr val="lt1"/>
                  </a:solidFill>
                  <a:latin typeface="Calibri"/>
                  <a:ea typeface="Calibri"/>
                  <a:cs typeface="Calibri"/>
                  <a:sym typeface="Calibri"/>
                </a:rPr>
                <a:t>retos y vulnerabilidades </a:t>
              </a:r>
              <a:r>
                <a:rPr lang="es" sz="2400" b="0" i="0" u="none" strike="noStrike" cap="none" dirty="0">
                  <a:solidFill>
                    <a:schemeClr val="lt1"/>
                  </a:solidFill>
                  <a:latin typeface="Calibri"/>
                  <a:ea typeface="Calibri"/>
                  <a:cs typeface="Calibri"/>
                  <a:sym typeface="Calibri"/>
                </a:rPr>
                <a:t>particulares en materia </a:t>
              </a:r>
              <a:br>
                <a:rPr lang="es" sz="2400" b="0" i="0" u="none" strike="noStrike" cap="none" dirty="0">
                  <a:solidFill>
                    <a:schemeClr val="lt1"/>
                  </a:solidFill>
                  <a:latin typeface="Calibri"/>
                  <a:ea typeface="Calibri"/>
                  <a:cs typeface="Calibri"/>
                  <a:sym typeface="Calibri"/>
                </a:rPr>
              </a:br>
              <a:r>
                <a:rPr lang="es" sz="2400" b="0" i="0" u="none" strike="noStrike" cap="none" dirty="0">
                  <a:solidFill>
                    <a:schemeClr val="lt1"/>
                  </a:solidFill>
                  <a:latin typeface="Calibri"/>
                  <a:ea typeface="Calibri"/>
                  <a:cs typeface="Calibri"/>
                  <a:sym typeface="Calibri"/>
                </a:rPr>
                <a:t>de protección a los que se enfrentan las personas con SOGIESC diversa.</a:t>
              </a:r>
              <a:endParaRPr dirty="0"/>
            </a:p>
          </p:txBody>
        </p:sp>
      </p:grpSp>
      <p:grpSp>
        <p:nvGrpSpPr>
          <p:cNvPr id="475" name="Google Shape;475;p4"/>
          <p:cNvGrpSpPr/>
          <p:nvPr/>
        </p:nvGrpSpPr>
        <p:grpSpPr>
          <a:xfrm>
            <a:off x="8719664" y="2260416"/>
            <a:ext cx="3881616" cy="3404385"/>
            <a:chOff x="11121686" y="6324660"/>
            <a:chExt cx="3408820" cy="2286000"/>
          </a:xfrm>
        </p:grpSpPr>
        <p:sp>
          <p:nvSpPr>
            <p:cNvPr id="476" name="Google Shape;476;p4"/>
            <p:cNvSpPr/>
            <p:nvPr/>
          </p:nvSpPr>
          <p:spPr>
            <a:xfrm>
              <a:off x="11121686" y="6324660"/>
              <a:ext cx="3408820" cy="2286000"/>
            </a:xfrm>
            <a:prstGeom prst="rect">
              <a:avLst/>
            </a:prstGeom>
            <a:solidFill>
              <a:schemeClr val="accent2"/>
            </a:solidFill>
            <a:ln>
              <a:noFill/>
            </a:ln>
            <a:effectLst>
              <a:outerShdw blurRad="50800" dist="76200" dir="5400000" algn="t" rotWithShape="0">
                <a:srgbClr val="000000">
                  <a:alpha val="40000"/>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77" name="Google Shape;477;p4"/>
            <p:cNvSpPr txBox="1"/>
            <p:nvPr/>
          </p:nvSpPr>
          <p:spPr>
            <a:xfrm>
              <a:off x="11154218" y="6604953"/>
              <a:ext cx="3256980" cy="1797984"/>
            </a:xfrm>
            <a:prstGeom prst="rect">
              <a:avLst/>
            </a:prstGeom>
            <a:noFill/>
            <a:ln>
              <a:noFill/>
            </a:ln>
          </p:spPr>
          <p:txBody>
            <a:bodyPr spcFirstLastPara="1" wrap="square" lIns="91425" tIns="45700" rIns="91425" bIns="45700" rtlCol="0" anchor="t" anchorCtr="0">
              <a:spAutoFit/>
            </a:bodyPr>
            <a:lstStyle/>
            <a:p>
              <a:pPr marL="0" marR="0" lvl="2" indent="0" algn="ctr" rtl="0">
                <a:spcBef>
                  <a:spcPts val="0"/>
                </a:spcBef>
                <a:spcAft>
                  <a:spcPts val="0"/>
                </a:spcAft>
                <a:buNone/>
              </a:pPr>
              <a:r>
                <a:rPr lang="es" sz="2400" b="0" i="0" u="none" strike="noStrike" cap="none" dirty="0">
                  <a:solidFill>
                    <a:schemeClr val="lt1"/>
                  </a:solidFill>
                  <a:latin typeface="Calibri"/>
                  <a:ea typeface="Calibri"/>
                  <a:cs typeface="Calibri"/>
                  <a:sym typeface="Calibri"/>
                </a:rPr>
                <a:t>Facilitar interacciones </a:t>
              </a:r>
              <a:r>
                <a:rPr lang="es" sz="2400" b="1" i="0" u="none" strike="noStrike" cap="none" dirty="0">
                  <a:solidFill>
                    <a:schemeClr val="lt1"/>
                  </a:solidFill>
                  <a:latin typeface="Calibri"/>
                  <a:ea typeface="Calibri"/>
                  <a:cs typeface="Calibri"/>
                  <a:sym typeface="Calibri"/>
                </a:rPr>
                <a:t>eficaces y respetuosas </a:t>
              </a:r>
              <a:r>
                <a:rPr lang="es" sz="2400" b="0" i="0" u="none" strike="noStrike" cap="none" dirty="0">
                  <a:solidFill>
                    <a:schemeClr val="lt1"/>
                  </a:solidFill>
                  <a:latin typeface="Calibri"/>
                  <a:ea typeface="Calibri"/>
                  <a:cs typeface="Calibri"/>
                  <a:sym typeface="Calibri"/>
                </a:rPr>
                <a:t>con personas con SOGIESC diversa y obtener información de un modo que preserve su dignidad </a:t>
              </a:r>
              <a:br>
                <a:rPr lang="es" sz="2400" b="0" i="0" u="none" strike="noStrike" cap="none" dirty="0">
                  <a:solidFill>
                    <a:schemeClr val="lt1"/>
                  </a:solidFill>
                  <a:latin typeface="Calibri"/>
                  <a:ea typeface="Calibri"/>
                  <a:cs typeface="Calibri"/>
                  <a:sym typeface="Calibri"/>
                </a:rPr>
              </a:br>
              <a:r>
                <a:rPr lang="es" sz="2400" b="0" i="0" u="none" strike="noStrike" cap="none" dirty="0">
                  <a:solidFill>
                    <a:schemeClr val="lt1"/>
                  </a:solidFill>
                  <a:latin typeface="Calibri"/>
                  <a:ea typeface="Calibri"/>
                  <a:cs typeface="Calibri"/>
                  <a:sym typeface="Calibri"/>
                </a:rPr>
                <a:t>y humanidad.</a:t>
              </a:r>
              <a:endParaRPr dirty="0"/>
            </a:p>
          </p:txBody>
        </p:sp>
      </p:grpSp>
      <p:cxnSp>
        <p:nvCxnSpPr>
          <p:cNvPr id="478" name="Google Shape;478;p4"/>
          <p:cNvCxnSpPr>
            <a:cxnSpLocks/>
          </p:cNvCxnSpPr>
          <p:nvPr/>
        </p:nvCxnSpPr>
        <p:spPr>
          <a:xfrm flipH="1" flipV="1">
            <a:off x="-62635" y="841571"/>
            <a:ext cx="2419598" cy="35493"/>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cxnSp>
        <p:nvCxnSpPr>
          <p:cNvPr id="479" name="Google Shape;479;p4"/>
          <p:cNvCxnSpPr>
            <a:cxnSpLocks/>
          </p:cNvCxnSpPr>
          <p:nvPr/>
        </p:nvCxnSpPr>
        <p:spPr>
          <a:xfrm flipH="1">
            <a:off x="10493829" y="841571"/>
            <a:ext cx="2525638" cy="0"/>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grpSp>
        <p:nvGrpSpPr>
          <p:cNvPr id="480" name="Google Shape;480;p4"/>
          <p:cNvGrpSpPr/>
          <p:nvPr/>
        </p:nvGrpSpPr>
        <p:grpSpPr>
          <a:xfrm>
            <a:off x="0" y="9407592"/>
            <a:ext cx="13003214" cy="431871"/>
            <a:chOff x="0" y="9426435"/>
            <a:chExt cx="13004801" cy="472939"/>
          </a:xfrm>
        </p:grpSpPr>
        <p:sp>
          <p:nvSpPr>
            <p:cNvPr id="481" name="Google Shape;481;p4"/>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2" name="Google Shape;482;p4"/>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3" name="Google Shape;483;p4"/>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4" name="Google Shape;484;p4"/>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5" name="Google Shape;485;p4"/>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6" name="Google Shape;486;p4"/>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7" name="Google Shape;487;p4"/>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488" name="Google Shape;488;p4"/>
          <p:cNvSpPr txBox="1"/>
          <p:nvPr/>
        </p:nvSpPr>
        <p:spPr>
          <a:xfrm>
            <a:off x="3904627" y="1943988"/>
            <a:ext cx="914288" cy="914288"/>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800">
              <a:solidFill>
                <a:srgbClr val="262626"/>
              </a:solidFill>
              <a:latin typeface="Calibri"/>
              <a:ea typeface="Calibri"/>
              <a:cs typeface="Calibri"/>
              <a:sym typeface="Calibri"/>
            </a:endParaRPr>
          </a:p>
        </p:txBody>
      </p:sp>
      <p:sp>
        <p:nvSpPr>
          <p:cNvPr id="489" name="Google Shape;489;p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5"/>
                                        </p:tgtEl>
                                        <p:attrNameLst>
                                          <p:attrName>style.visibility</p:attrName>
                                        </p:attrNameLst>
                                      </p:cBhvr>
                                      <p:to>
                                        <p:strVal val="visible"/>
                                      </p:to>
                                    </p:set>
                                    <p:animEffect transition="in" filter="fade">
                                      <p:cBhvr>
                                        <p:cTn id="12"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40"/>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b="1">
                <a:solidFill>
                  <a:schemeClr val="accent2"/>
                </a:solidFill>
              </a:rPr>
              <a:t>REALIZAR UN ANÁLISIS LOCAL</a:t>
            </a:r>
            <a:endParaRPr b="1">
              <a:solidFill>
                <a:schemeClr val="accent2"/>
              </a:solidFill>
            </a:endParaRPr>
          </a:p>
        </p:txBody>
      </p:sp>
      <p:sp>
        <p:nvSpPr>
          <p:cNvPr id="1307" name="Google Shape;1307;p40"/>
          <p:cNvSpPr/>
          <p:nvPr/>
        </p:nvSpPr>
        <p:spPr>
          <a:xfrm>
            <a:off x="406400" y="1650999"/>
            <a:ext cx="12192000" cy="7070969"/>
          </a:xfrm>
          <a:prstGeom prst="rect">
            <a:avLst/>
          </a:prstGeom>
          <a:noFill/>
          <a:ln w="1778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308" name="Google Shape;1308;p40"/>
          <p:cNvSpPr txBox="1"/>
          <p:nvPr/>
        </p:nvSpPr>
        <p:spPr>
          <a:xfrm>
            <a:off x="726831" y="2079789"/>
            <a:ext cx="11465169" cy="6290488"/>
          </a:xfrm>
          <a:prstGeom prst="rect">
            <a:avLst/>
          </a:prstGeom>
          <a:noFill/>
          <a:ln>
            <a:noFill/>
          </a:ln>
        </p:spPr>
        <p:txBody>
          <a:bodyPr spcFirstLastPara="1" wrap="square" lIns="91425" tIns="45700" rIns="91425" bIns="45700" rtlCol="0" anchor="ctr" anchorCtr="0">
            <a:normAutofit fontScale="92500"/>
          </a:bodyPr>
          <a:lstStyle/>
          <a:p>
            <a:pPr marL="22225" marR="0" lvl="0" indent="-22225" algn="l" rtl="0">
              <a:lnSpc>
                <a:spcPct val="110000"/>
              </a:lnSpc>
              <a:spcBef>
                <a:spcPts val="0"/>
              </a:spcBef>
              <a:spcAft>
                <a:spcPts val="0"/>
              </a:spcAft>
              <a:buNone/>
            </a:pPr>
            <a:r>
              <a:rPr lang="es" sz="3000" i="1" dirty="0">
                <a:solidFill>
                  <a:schemeClr val="dk1"/>
                </a:solidFill>
                <a:latin typeface="Calibri"/>
                <a:ea typeface="Calibri"/>
                <a:cs typeface="Calibri"/>
                <a:sym typeface="Calibri"/>
              </a:rPr>
              <a:t>En el país X estalla un conflicto que empuja a varios miles de personas a huir al país Y. Levantan un asentamiento temporal a las afueras de una gran ciudad y el Gobierno pide ayuda al ACNUR y a la OIM. Ambos organismos envían equipos de respuesta que suministran artículos de primera necesidad y llevan a cabo diagnósticos de vulnerabilidad para determinar quién necesita un apoyo más específico. Los equipos cuentan con expertos en cuestiones de género que se coordinan con las organizaciones locales para asegurarse de que se tiene en cuenta a las mujeres y a las niñas en todo momento. Varias semanas después de iniciada la respuesta, los medios internacionales comienzan a informar de que varias personas refugiadas gais y lesbianas del país X han sido agredidas en la ciudad mientras buscaban cobijo y auxilio. Al no haber recibido ninguna atención por parte de las Naciones Unidas y el Gobierno, estas personas ahora han acudido a la prensa en busca de ayuda.</a:t>
            </a:r>
            <a:endParaRPr dirty="0"/>
          </a:p>
        </p:txBody>
      </p:sp>
      <p:sp>
        <p:nvSpPr>
          <p:cNvPr id="1309" name="Google Shape;1309;p4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40</a:t>
            </a:fld>
            <a:endParaRPr sz="1200" b="1">
              <a:solidFill>
                <a:schemeClr val="lt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41"/>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PUNTOS CLAVE DE APRENDIZAJE</a:t>
            </a:r>
            <a:endParaRPr/>
          </a:p>
        </p:txBody>
      </p:sp>
      <p:grpSp>
        <p:nvGrpSpPr>
          <p:cNvPr id="1316" name="Google Shape;1316;p41"/>
          <p:cNvGrpSpPr/>
          <p:nvPr/>
        </p:nvGrpSpPr>
        <p:grpSpPr>
          <a:xfrm>
            <a:off x="-200507" y="2368062"/>
            <a:ext cx="3094441" cy="5126438"/>
            <a:chOff x="-243037" y="2368062"/>
            <a:chExt cx="3094441" cy="5126438"/>
          </a:xfrm>
        </p:grpSpPr>
        <p:grpSp>
          <p:nvGrpSpPr>
            <p:cNvPr id="1317" name="Google Shape;1317;p41"/>
            <p:cNvGrpSpPr/>
            <p:nvPr/>
          </p:nvGrpSpPr>
          <p:grpSpPr>
            <a:xfrm>
              <a:off x="-243037" y="2368062"/>
              <a:ext cx="3094441" cy="3507073"/>
              <a:chOff x="3445826" y="1628989"/>
              <a:chExt cx="1230676" cy="1363594"/>
            </a:xfrm>
          </p:grpSpPr>
          <p:sp>
            <p:nvSpPr>
              <p:cNvPr id="1318" name="Google Shape;1318;p4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319" name="Google Shape;1319;p41"/>
              <p:cNvSpPr/>
              <p:nvPr/>
            </p:nvSpPr>
            <p:spPr>
              <a:xfrm>
                <a:off x="3445826" y="1830890"/>
                <a:ext cx="1215346"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chemeClr val="lt1"/>
                    </a:solidFill>
                    <a:latin typeface="Calibri"/>
                    <a:ea typeface="Calibri"/>
                    <a:cs typeface="Calibri"/>
                    <a:sym typeface="Calibri"/>
                  </a:rPr>
                  <a:t>Discriminación y persecución</a:t>
                </a:r>
                <a:endParaRPr sz="2600">
                  <a:solidFill>
                    <a:schemeClr val="lt1"/>
                  </a:solidFill>
                  <a:latin typeface="Calibri"/>
                  <a:ea typeface="Calibri"/>
                  <a:cs typeface="Calibri"/>
                  <a:sym typeface="Calibri"/>
                </a:endParaRPr>
              </a:p>
            </p:txBody>
          </p:sp>
        </p:grpSp>
        <p:grpSp>
          <p:nvGrpSpPr>
            <p:cNvPr id="1320" name="Google Shape;1320;p41"/>
            <p:cNvGrpSpPr/>
            <p:nvPr/>
          </p:nvGrpSpPr>
          <p:grpSpPr>
            <a:xfrm>
              <a:off x="841543" y="6409255"/>
              <a:ext cx="1078009" cy="1085245"/>
              <a:chOff x="-171500" y="0"/>
              <a:chExt cx="1455740" cy="1465510"/>
            </a:xfrm>
          </p:grpSpPr>
          <p:sp>
            <p:nvSpPr>
              <p:cNvPr id="1321" name="Google Shape;1321;p41"/>
              <p:cNvSpPr/>
              <p:nvPr/>
            </p:nvSpPr>
            <p:spPr>
              <a:xfrm>
                <a:off x="-17150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01</a:t>
                </a:r>
                <a:endParaRPr sz="3600" b="0" i="0" u="none" strike="noStrike" cap="none">
                  <a:solidFill>
                    <a:schemeClr val="lt1"/>
                  </a:solidFill>
                  <a:latin typeface="Calibri"/>
                  <a:ea typeface="Calibri"/>
                  <a:cs typeface="Calibri"/>
                  <a:sym typeface="Calibri"/>
                </a:endParaRPr>
              </a:p>
            </p:txBody>
          </p:sp>
          <p:sp>
            <p:nvSpPr>
              <p:cNvPr id="1322" name="Google Shape;1322;p41"/>
              <p:cNvSpPr/>
              <p:nvPr/>
            </p:nvSpPr>
            <p:spPr>
              <a:xfrm rot="5400000">
                <a:off x="3657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323" name="Google Shape;1323;p41"/>
              <p:cNvSpPr/>
              <p:nvPr/>
            </p:nvSpPr>
            <p:spPr>
              <a:xfrm>
                <a:off x="10887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324" name="Google Shape;1324;p41"/>
          <p:cNvGrpSpPr/>
          <p:nvPr/>
        </p:nvGrpSpPr>
        <p:grpSpPr>
          <a:xfrm>
            <a:off x="2403249" y="2368062"/>
            <a:ext cx="3070402" cy="5140261"/>
            <a:chOff x="2360719" y="2368062"/>
            <a:chExt cx="3070402" cy="5140261"/>
          </a:xfrm>
        </p:grpSpPr>
        <p:grpSp>
          <p:nvGrpSpPr>
            <p:cNvPr id="1325" name="Google Shape;1325;p41"/>
            <p:cNvGrpSpPr/>
            <p:nvPr/>
          </p:nvGrpSpPr>
          <p:grpSpPr>
            <a:xfrm>
              <a:off x="2360719" y="2368062"/>
              <a:ext cx="3070402" cy="3507073"/>
              <a:chOff x="3455386" y="1628989"/>
              <a:chExt cx="1221116" cy="1363594"/>
            </a:xfrm>
          </p:grpSpPr>
          <p:sp>
            <p:nvSpPr>
              <p:cNvPr id="1326" name="Google Shape;1326;p4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327" name="Google Shape;1327;p41"/>
              <p:cNvSpPr/>
              <p:nvPr/>
            </p:nvSpPr>
            <p:spPr>
              <a:xfrm>
                <a:off x="3461306" y="1830890"/>
                <a:ext cx="1183818"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dirty="0">
                    <a:solidFill>
                      <a:schemeClr val="lt1"/>
                    </a:solidFill>
                    <a:latin typeface="Calibri"/>
                    <a:ea typeface="Calibri"/>
                    <a:cs typeface="Calibri"/>
                    <a:sym typeface="Calibri"/>
                  </a:rPr>
                  <a:t>La OIM y el ACNUR ya asisten a las personas con SOGIESC diversa</a:t>
                </a:r>
                <a:endParaRPr sz="2600" dirty="0">
                  <a:solidFill>
                    <a:schemeClr val="lt1"/>
                  </a:solidFill>
                  <a:latin typeface="Calibri"/>
                  <a:ea typeface="Calibri"/>
                  <a:cs typeface="Calibri"/>
                  <a:sym typeface="Calibri"/>
                </a:endParaRPr>
              </a:p>
            </p:txBody>
          </p:sp>
        </p:grpSp>
        <p:grpSp>
          <p:nvGrpSpPr>
            <p:cNvPr id="1328" name="Google Shape;1328;p41"/>
            <p:cNvGrpSpPr/>
            <p:nvPr/>
          </p:nvGrpSpPr>
          <p:grpSpPr>
            <a:xfrm>
              <a:off x="3490294" y="6423078"/>
              <a:ext cx="1078009" cy="1085245"/>
              <a:chOff x="0" y="0"/>
              <a:chExt cx="1455740" cy="1465510"/>
            </a:xfrm>
          </p:grpSpPr>
          <p:sp>
            <p:nvSpPr>
              <p:cNvPr id="1329" name="Google Shape;1329;p41"/>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02</a:t>
                </a:r>
                <a:endParaRPr sz="3600" b="0" i="0" u="none" strike="noStrike" cap="none">
                  <a:solidFill>
                    <a:schemeClr val="lt1"/>
                  </a:solidFill>
                  <a:latin typeface="Calibri"/>
                  <a:ea typeface="Calibri"/>
                  <a:cs typeface="Calibri"/>
                  <a:sym typeface="Calibri"/>
                </a:endParaRPr>
              </a:p>
            </p:txBody>
          </p:sp>
          <p:sp>
            <p:nvSpPr>
              <p:cNvPr id="1330" name="Google Shape;1330;p41"/>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331" name="Google Shape;1331;p41"/>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332" name="Google Shape;1332;p41"/>
          <p:cNvGrpSpPr/>
          <p:nvPr/>
        </p:nvGrpSpPr>
        <p:grpSpPr>
          <a:xfrm>
            <a:off x="4982966" y="2368062"/>
            <a:ext cx="3070401" cy="5149131"/>
            <a:chOff x="4940436" y="2368062"/>
            <a:chExt cx="3070401" cy="5149131"/>
          </a:xfrm>
        </p:grpSpPr>
        <p:grpSp>
          <p:nvGrpSpPr>
            <p:cNvPr id="1333" name="Google Shape;1333;p41"/>
            <p:cNvGrpSpPr/>
            <p:nvPr/>
          </p:nvGrpSpPr>
          <p:grpSpPr>
            <a:xfrm>
              <a:off x="4940436" y="2368062"/>
              <a:ext cx="3070401" cy="3507073"/>
              <a:chOff x="3455386" y="1628989"/>
              <a:chExt cx="1221116" cy="1363594"/>
            </a:xfrm>
          </p:grpSpPr>
          <p:sp>
            <p:nvSpPr>
              <p:cNvPr id="1334" name="Google Shape;1334;p4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335" name="Google Shape;1335;p41"/>
              <p:cNvSpPr/>
              <p:nvPr/>
            </p:nvSpPr>
            <p:spPr>
              <a:xfrm>
                <a:off x="3483104" y="1830890"/>
                <a:ext cx="1177499"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dirty="0">
                    <a:solidFill>
                      <a:schemeClr val="lt1"/>
                    </a:solidFill>
                    <a:latin typeface="Calibri"/>
                    <a:ea typeface="Calibri"/>
                    <a:cs typeface="Calibri"/>
                    <a:sym typeface="Calibri"/>
                  </a:rPr>
                  <a:t>Usted asiste a personas con SOGIESC diversa en su trabajo</a:t>
                </a:r>
                <a:endParaRPr sz="2600" dirty="0">
                  <a:solidFill>
                    <a:schemeClr val="lt1"/>
                  </a:solidFill>
                  <a:latin typeface="Calibri"/>
                  <a:ea typeface="Calibri"/>
                  <a:cs typeface="Calibri"/>
                  <a:sym typeface="Calibri"/>
                </a:endParaRPr>
              </a:p>
            </p:txBody>
          </p:sp>
        </p:grpSp>
        <p:grpSp>
          <p:nvGrpSpPr>
            <p:cNvPr id="1336" name="Google Shape;1336;p41"/>
            <p:cNvGrpSpPr/>
            <p:nvPr/>
          </p:nvGrpSpPr>
          <p:grpSpPr>
            <a:xfrm>
              <a:off x="6039900" y="6431948"/>
              <a:ext cx="1078009" cy="1085245"/>
              <a:chOff x="0" y="0"/>
              <a:chExt cx="1455740" cy="1465510"/>
            </a:xfrm>
          </p:grpSpPr>
          <p:sp>
            <p:nvSpPr>
              <p:cNvPr id="1337" name="Google Shape;1337;p41"/>
              <p:cNvSpPr/>
              <p:nvPr/>
            </p:nvSpPr>
            <p:spPr>
              <a:xfrm>
                <a:off x="0" y="0"/>
                <a:ext cx="1270000" cy="1270000"/>
              </a:xfrm>
              <a:prstGeom prst="rect">
                <a:avLst/>
              </a:prstGeom>
              <a:solidFill>
                <a:schemeClr val="accent5"/>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03</a:t>
                </a:r>
                <a:endParaRPr sz="3600" b="0" i="0" u="none" strike="noStrike" cap="none">
                  <a:solidFill>
                    <a:schemeClr val="lt1"/>
                  </a:solidFill>
                  <a:latin typeface="Calibri"/>
                  <a:ea typeface="Calibri"/>
                  <a:cs typeface="Calibri"/>
                  <a:sym typeface="Calibri"/>
                </a:endParaRPr>
              </a:p>
            </p:txBody>
          </p:sp>
          <p:sp>
            <p:nvSpPr>
              <p:cNvPr id="1338" name="Google Shape;1338;p41"/>
              <p:cNvSpPr/>
              <p:nvPr/>
            </p:nvSpPr>
            <p:spPr>
              <a:xfrm rot="5400000">
                <a:off x="537245" y="1221123"/>
                <a:ext cx="195510"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339" name="Google Shape;1339;p41"/>
              <p:cNvSpPr/>
              <p:nvPr/>
            </p:nvSpPr>
            <p:spPr>
              <a:xfrm>
                <a:off x="1260231" y="488369"/>
                <a:ext cx="195509"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340" name="Google Shape;1340;p41"/>
          <p:cNvGrpSpPr/>
          <p:nvPr/>
        </p:nvGrpSpPr>
        <p:grpSpPr>
          <a:xfrm>
            <a:off x="7519730" y="2368062"/>
            <a:ext cx="3125848" cy="5149131"/>
            <a:chOff x="7477200" y="2368062"/>
            <a:chExt cx="3125848" cy="5149131"/>
          </a:xfrm>
        </p:grpSpPr>
        <p:grpSp>
          <p:nvGrpSpPr>
            <p:cNvPr id="1341" name="Google Shape;1341;p41"/>
            <p:cNvGrpSpPr/>
            <p:nvPr/>
          </p:nvGrpSpPr>
          <p:grpSpPr>
            <a:xfrm>
              <a:off x="7477200" y="2368062"/>
              <a:ext cx="3125848" cy="3507073"/>
              <a:chOff x="3438300" y="1628989"/>
              <a:chExt cx="1243167" cy="1363594"/>
            </a:xfrm>
          </p:grpSpPr>
          <p:sp>
            <p:nvSpPr>
              <p:cNvPr id="1342" name="Google Shape;1342;p4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343" name="Google Shape;1343;p41"/>
              <p:cNvSpPr/>
              <p:nvPr/>
            </p:nvSpPr>
            <p:spPr>
              <a:xfrm>
                <a:off x="3438300" y="1830890"/>
                <a:ext cx="1243167"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chemeClr val="lt1"/>
                    </a:solidFill>
                    <a:latin typeface="Calibri"/>
                    <a:ea typeface="Calibri"/>
                    <a:cs typeface="Calibri"/>
                    <a:sym typeface="Calibri"/>
                  </a:rPr>
                  <a:t>Persecución en la intersección entre SOGIESC y género</a:t>
                </a:r>
                <a:endParaRPr sz="2600">
                  <a:solidFill>
                    <a:schemeClr val="lt1"/>
                  </a:solidFill>
                  <a:latin typeface="Calibri"/>
                  <a:ea typeface="Calibri"/>
                  <a:cs typeface="Calibri"/>
                  <a:sym typeface="Calibri"/>
                </a:endParaRPr>
              </a:p>
            </p:txBody>
          </p:sp>
        </p:grpSp>
        <p:grpSp>
          <p:nvGrpSpPr>
            <p:cNvPr id="1344" name="Google Shape;1344;p41"/>
            <p:cNvGrpSpPr/>
            <p:nvPr/>
          </p:nvGrpSpPr>
          <p:grpSpPr>
            <a:xfrm>
              <a:off x="8665846" y="6431948"/>
              <a:ext cx="1078009" cy="1085245"/>
              <a:chOff x="0" y="0"/>
              <a:chExt cx="1455740" cy="1465510"/>
            </a:xfrm>
          </p:grpSpPr>
          <p:sp>
            <p:nvSpPr>
              <p:cNvPr id="1345" name="Google Shape;1345;p41"/>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04</a:t>
                </a:r>
                <a:endParaRPr sz="3600" b="0" i="0" u="none" strike="noStrike" cap="none">
                  <a:solidFill>
                    <a:schemeClr val="lt1"/>
                  </a:solidFill>
                  <a:latin typeface="Calibri"/>
                  <a:ea typeface="Calibri"/>
                  <a:cs typeface="Calibri"/>
                  <a:sym typeface="Calibri"/>
                </a:endParaRPr>
              </a:p>
            </p:txBody>
          </p:sp>
          <p:sp>
            <p:nvSpPr>
              <p:cNvPr id="1346" name="Google Shape;1346;p41"/>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347" name="Google Shape;1347;p41"/>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348" name="Google Shape;1348;p41"/>
          <p:cNvGrpSpPr/>
          <p:nvPr/>
        </p:nvGrpSpPr>
        <p:grpSpPr>
          <a:xfrm>
            <a:off x="10141765" y="2368062"/>
            <a:ext cx="3070401" cy="5149131"/>
            <a:chOff x="10099235" y="2368062"/>
            <a:chExt cx="3070401" cy="5149131"/>
          </a:xfrm>
        </p:grpSpPr>
        <p:grpSp>
          <p:nvGrpSpPr>
            <p:cNvPr id="1349" name="Google Shape;1349;p41"/>
            <p:cNvGrpSpPr/>
            <p:nvPr/>
          </p:nvGrpSpPr>
          <p:grpSpPr>
            <a:xfrm>
              <a:off x="10099235" y="2368062"/>
              <a:ext cx="3070401" cy="3507073"/>
              <a:chOff x="3455386" y="1628989"/>
              <a:chExt cx="1221116" cy="1363594"/>
            </a:xfrm>
          </p:grpSpPr>
          <p:sp>
            <p:nvSpPr>
              <p:cNvPr id="1350" name="Google Shape;1350;p4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351" name="Google Shape;1351;p41"/>
              <p:cNvSpPr/>
              <p:nvPr/>
            </p:nvSpPr>
            <p:spPr>
              <a:xfrm>
                <a:off x="3493975" y="1830890"/>
                <a:ext cx="1143854"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dirty="0">
                    <a:solidFill>
                      <a:schemeClr val="lt1"/>
                    </a:solidFill>
                    <a:latin typeface="Calibri"/>
                    <a:ea typeface="Calibri"/>
                    <a:cs typeface="Calibri"/>
                    <a:sym typeface="Calibri"/>
                  </a:rPr>
                  <a:t>De qué forma pueden causar daño los sesgos</a:t>
                </a:r>
                <a:endParaRPr sz="2600" dirty="0">
                  <a:solidFill>
                    <a:schemeClr val="lt1"/>
                  </a:solidFill>
                  <a:latin typeface="Calibri"/>
                  <a:ea typeface="Calibri"/>
                  <a:cs typeface="Calibri"/>
                  <a:sym typeface="Calibri"/>
                </a:endParaRPr>
              </a:p>
            </p:txBody>
          </p:sp>
        </p:grpSp>
        <p:grpSp>
          <p:nvGrpSpPr>
            <p:cNvPr id="1352" name="Google Shape;1352;p41"/>
            <p:cNvGrpSpPr/>
            <p:nvPr/>
          </p:nvGrpSpPr>
          <p:grpSpPr>
            <a:xfrm>
              <a:off x="11219524" y="6431948"/>
              <a:ext cx="1078009" cy="1085245"/>
              <a:chOff x="0" y="0"/>
              <a:chExt cx="1455740" cy="1465510"/>
            </a:xfrm>
          </p:grpSpPr>
          <p:sp>
            <p:nvSpPr>
              <p:cNvPr id="1353" name="Google Shape;1353;p41"/>
              <p:cNvSpPr/>
              <p:nvPr/>
            </p:nvSpPr>
            <p:spPr>
              <a:xfrm>
                <a:off x="0" y="0"/>
                <a:ext cx="1270000" cy="1270000"/>
              </a:xfrm>
              <a:prstGeom prst="rect">
                <a:avLst/>
              </a:prstGeom>
              <a:solidFill>
                <a:schemeClr val="accent4"/>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05</a:t>
                </a:r>
                <a:endParaRPr sz="3600" b="0" i="0" u="none" strike="noStrike" cap="none">
                  <a:solidFill>
                    <a:schemeClr val="lt1"/>
                  </a:solidFill>
                  <a:latin typeface="Calibri"/>
                  <a:ea typeface="Calibri"/>
                  <a:cs typeface="Calibri"/>
                  <a:sym typeface="Calibri"/>
                </a:endParaRPr>
              </a:p>
            </p:txBody>
          </p:sp>
          <p:sp>
            <p:nvSpPr>
              <p:cNvPr id="1354" name="Google Shape;1354;p41"/>
              <p:cNvSpPr/>
              <p:nvPr/>
            </p:nvSpPr>
            <p:spPr>
              <a:xfrm rot="5400000">
                <a:off x="537245" y="1221123"/>
                <a:ext cx="195510" cy="293263"/>
              </a:xfrm>
              <a:prstGeom prst="rightArrow">
                <a:avLst>
                  <a:gd name="adj1" fmla="val 32000"/>
                  <a:gd name="adj2" fmla="val 100000"/>
                </a:avLst>
              </a:prstGeom>
              <a:solidFill>
                <a:schemeClr val="accent4"/>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355" name="Google Shape;1355;p41"/>
              <p:cNvSpPr/>
              <p:nvPr/>
            </p:nvSpPr>
            <p:spPr>
              <a:xfrm>
                <a:off x="1260231" y="488369"/>
                <a:ext cx="195509" cy="293263"/>
              </a:xfrm>
              <a:prstGeom prst="rightArrow">
                <a:avLst>
                  <a:gd name="adj1" fmla="val 32000"/>
                  <a:gd name="adj2" fmla="val 100000"/>
                </a:avLst>
              </a:prstGeom>
              <a:solidFill>
                <a:schemeClr val="accent4"/>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sp>
        <p:nvSpPr>
          <p:cNvPr id="1356" name="Google Shape;1356;p4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41</a:t>
            </a:fld>
            <a:endParaRPr sz="1200" b="1">
              <a:solidFill>
                <a:schemeClr val="lt1"/>
              </a:solidFill>
              <a:latin typeface="Calibri"/>
              <a:ea typeface="Calibri"/>
              <a:cs typeface="Calibri"/>
              <a:sym typeface="Calibri"/>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6"/>
                                        </p:tgtEl>
                                        <p:attrNameLst>
                                          <p:attrName>style.visibility</p:attrName>
                                        </p:attrNameLst>
                                      </p:cBhvr>
                                      <p:to>
                                        <p:strVal val="visible"/>
                                      </p:to>
                                    </p:set>
                                    <p:animEffect transition="in" filter="fade">
                                      <p:cBhvr>
                                        <p:cTn id="7" dur="500"/>
                                        <p:tgtEl>
                                          <p:spTgt spid="1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4"/>
                                        </p:tgtEl>
                                        <p:attrNameLst>
                                          <p:attrName>style.visibility</p:attrName>
                                        </p:attrNameLst>
                                      </p:cBhvr>
                                      <p:to>
                                        <p:strVal val="visible"/>
                                      </p:to>
                                    </p:set>
                                    <p:animEffect transition="in" filter="fade">
                                      <p:cBhvr>
                                        <p:cTn id="12" dur="500"/>
                                        <p:tgtEl>
                                          <p:spTgt spid="13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2"/>
                                        </p:tgtEl>
                                        <p:attrNameLst>
                                          <p:attrName>style.visibility</p:attrName>
                                        </p:attrNameLst>
                                      </p:cBhvr>
                                      <p:to>
                                        <p:strVal val="visible"/>
                                      </p:to>
                                    </p:set>
                                    <p:animEffect transition="in" filter="fade">
                                      <p:cBhvr>
                                        <p:cTn id="17" dur="500"/>
                                        <p:tgtEl>
                                          <p:spTgt spid="13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0"/>
                                        </p:tgtEl>
                                        <p:attrNameLst>
                                          <p:attrName>style.visibility</p:attrName>
                                        </p:attrNameLst>
                                      </p:cBhvr>
                                      <p:to>
                                        <p:strVal val="visible"/>
                                      </p:to>
                                    </p:set>
                                    <p:animEffect transition="in" filter="fade">
                                      <p:cBhvr>
                                        <p:cTn id="22" dur="500"/>
                                        <p:tgtEl>
                                          <p:spTgt spid="13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48"/>
                                        </p:tgtEl>
                                        <p:attrNameLst>
                                          <p:attrName>style.visibility</p:attrName>
                                        </p:attrNameLst>
                                      </p:cBhvr>
                                      <p:to>
                                        <p:strVal val="visible"/>
                                      </p:to>
                                    </p:set>
                                    <p:animEffect transition="in" filter="fade">
                                      <p:cBhvr>
                                        <p:cTn id="27" dur="500"/>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42"/>
          <p:cNvSpPr txBox="1"/>
          <p:nvPr/>
        </p:nvSpPr>
        <p:spPr>
          <a:xfrm>
            <a:off x="3089216" y="3067017"/>
            <a:ext cx="6861483"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7200" cap="none" dirty="0">
                <a:solidFill>
                  <a:schemeClr val="lt1"/>
                </a:solidFill>
                <a:latin typeface="Calibri"/>
                <a:ea typeface="Calibri"/>
                <a:cs typeface="Calibri"/>
                <a:sym typeface="Calibri"/>
              </a:rPr>
              <a:t>COMUNICACIÓN</a:t>
            </a:r>
            <a:endParaRPr sz="1050" dirty="0"/>
          </a:p>
        </p:txBody>
      </p:sp>
      <p:grpSp>
        <p:nvGrpSpPr>
          <p:cNvPr id="1363" name="Google Shape;1363;p42"/>
          <p:cNvGrpSpPr/>
          <p:nvPr/>
        </p:nvGrpSpPr>
        <p:grpSpPr>
          <a:xfrm>
            <a:off x="0" y="9407592"/>
            <a:ext cx="13003214" cy="431871"/>
            <a:chOff x="0" y="9426435"/>
            <a:chExt cx="13004801" cy="472939"/>
          </a:xfrm>
        </p:grpSpPr>
        <p:sp>
          <p:nvSpPr>
            <p:cNvPr id="1364" name="Google Shape;1364;p42"/>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5" name="Google Shape;1365;p42"/>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6" name="Google Shape;1366;p42"/>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7" name="Google Shape;1367;p42"/>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8" name="Google Shape;1368;p42"/>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9" name="Google Shape;1369;p42"/>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0" name="Google Shape;1370;p42"/>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371" name="Google Shape;1371;p42"/>
          <p:cNvSpPr txBox="1"/>
          <p:nvPr/>
        </p:nvSpPr>
        <p:spPr>
          <a:xfrm>
            <a:off x="12455305" y="9427468"/>
            <a:ext cx="374708" cy="298725"/>
          </a:xfrm>
          <a:prstGeom prst="rect">
            <a:avLst/>
          </a:prstGeom>
          <a:solidFill>
            <a:srgbClr val="404040"/>
          </a:solidFill>
          <a:ln>
            <a:noFill/>
          </a:ln>
        </p:spPr>
        <p:txBody>
          <a:bodyPr spcFirstLastPara="1" wrap="square" lIns="91425" tIns="45700" rIns="91425"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42</a:t>
            </a:fld>
            <a:endParaRPr sz="1200" b="1">
              <a:solidFill>
                <a:schemeClr val="lt1"/>
              </a:solidFill>
              <a:latin typeface="Calibri"/>
              <a:ea typeface="Calibri"/>
              <a:cs typeface="Calibri"/>
              <a:sym typeface="Calibri"/>
            </a:endParaRPr>
          </a:p>
        </p:txBody>
      </p:sp>
      <p:sp>
        <p:nvSpPr>
          <p:cNvPr id="1372" name="Google Shape;1372;p42"/>
          <p:cNvSpPr txBox="1"/>
          <p:nvPr/>
        </p:nvSpPr>
        <p:spPr>
          <a:xfrm>
            <a:off x="1557505" y="5011667"/>
            <a:ext cx="9924903"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9600" cap="none" dirty="0">
                <a:solidFill>
                  <a:schemeClr val="lt1"/>
                </a:solidFill>
                <a:latin typeface="Calibri"/>
                <a:ea typeface="Calibri"/>
                <a:cs typeface="Calibri"/>
                <a:sym typeface="Calibri"/>
              </a:rPr>
              <a:t>INCLUSIVA</a:t>
            </a:r>
            <a:endParaRPr dirty="0"/>
          </a:p>
        </p:txBody>
      </p:sp>
      <p:sp>
        <p:nvSpPr>
          <p:cNvPr id="1373" name="Google Shape;1373;p4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42</a:t>
            </a:fld>
            <a:endParaRPr sz="1200" b="1">
              <a:solidFill>
                <a:schemeClr val="lt1"/>
              </a:solidFill>
              <a:latin typeface="Calibri"/>
              <a:ea typeface="Calibri"/>
              <a:cs typeface="Calibri"/>
              <a:sym typeface="Calibri"/>
            </a:endParaRPr>
          </a:p>
        </p:txBody>
      </p:sp>
      <p:pic>
        <p:nvPicPr>
          <p:cNvPr id="1374" name="Google Shape;1374;p42"/>
          <p:cNvPicPr preferRelativeResize="0"/>
          <p:nvPr/>
        </p:nvPicPr>
        <p:blipFill rotWithShape="1">
          <a:blip r:embed="rId4">
            <a:alphaModFix/>
          </a:blip>
          <a:srcRect/>
          <a:stretch/>
        </p:blipFill>
        <p:spPr>
          <a:xfrm>
            <a:off x="1768159" y="5025750"/>
            <a:ext cx="1859354" cy="4731025"/>
          </a:xfrm>
          <a:prstGeom prst="rect">
            <a:avLst/>
          </a:prstGeom>
          <a:noFill/>
          <a:ln>
            <a:noFill/>
          </a:ln>
        </p:spPr>
      </p:pic>
      <p:grpSp>
        <p:nvGrpSpPr>
          <p:cNvPr id="1375" name="Google Shape;1375;p42"/>
          <p:cNvGrpSpPr/>
          <p:nvPr/>
        </p:nvGrpSpPr>
        <p:grpSpPr>
          <a:xfrm>
            <a:off x="5509581" y="8936492"/>
            <a:ext cx="2041918" cy="473126"/>
            <a:chOff x="5582387" y="8894626"/>
            <a:chExt cx="2041918" cy="473126"/>
          </a:xfrm>
        </p:grpSpPr>
        <p:pic>
          <p:nvPicPr>
            <p:cNvPr id="1376" name="Google Shape;1376;p42"/>
            <p:cNvPicPr preferRelativeResize="0"/>
            <p:nvPr/>
          </p:nvPicPr>
          <p:blipFill rotWithShape="1">
            <a:blip r:embed="rId5">
              <a:alphaModFix/>
              <a:biLevel thresh="25000"/>
            </a:blip>
            <a:srcRect/>
            <a:stretch/>
          </p:blipFill>
          <p:spPr>
            <a:xfrm>
              <a:off x="5582387" y="8894626"/>
              <a:ext cx="817891" cy="473126"/>
            </a:xfrm>
            <a:prstGeom prst="rect">
              <a:avLst/>
            </a:prstGeom>
            <a:noFill/>
            <a:ln>
              <a:noFill/>
            </a:ln>
          </p:spPr>
        </p:pic>
        <p:cxnSp>
          <p:nvCxnSpPr>
            <p:cNvPr id="1377" name="Google Shape;1377;p42"/>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1378" name="Google Shape;1378;p42"/>
            <p:cNvPicPr preferRelativeResize="0"/>
            <p:nvPr/>
          </p:nvPicPr>
          <p:blipFill rotWithShape="1">
            <a:blip r:embed="rId6">
              <a:alphaModFix/>
              <a:biLevel thresh="25000"/>
            </a:blip>
            <a:srcRect/>
            <a:stretch/>
          </p:blipFill>
          <p:spPr>
            <a:xfrm>
              <a:off x="6486423" y="8984764"/>
              <a:ext cx="1137882" cy="291764"/>
            </a:xfrm>
            <a:prstGeom prst="rect">
              <a:avLst/>
            </a:prstGeom>
            <a:noFill/>
            <a:ln>
              <a:noFill/>
            </a:ln>
          </p:spPr>
        </p:pic>
      </p:grpSp>
    </p:spTree>
    <p:custDataLst>
      <p:tags r:id="rId1"/>
    </p:custData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43"/>
          <p:cNvSpPr txBox="1"/>
          <p:nvPr/>
        </p:nvSpPr>
        <p:spPr>
          <a:xfrm>
            <a:off x="571430"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sp>
        <p:nvSpPr>
          <p:cNvPr id="1385" name="Google Shape;1385;p43"/>
          <p:cNvSpPr/>
          <p:nvPr/>
        </p:nvSpPr>
        <p:spPr>
          <a:xfrm>
            <a:off x="552383" y="9278400"/>
            <a:ext cx="46032" cy="46032"/>
          </a:xfrm>
          <a:prstGeom prst="ellipse">
            <a:avLst/>
          </a:prstGeom>
          <a:solidFill>
            <a:schemeClr val="lt1"/>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4200">
              <a:solidFill>
                <a:srgbClr val="000000"/>
              </a:solidFill>
              <a:latin typeface="Calibri"/>
              <a:ea typeface="Calibri"/>
              <a:cs typeface="Calibri"/>
              <a:sym typeface="Calibri"/>
            </a:endParaRPr>
          </a:p>
        </p:txBody>
      </p:sp>
      <p:sp>
        <p:nvSpPr>
          <p:cNvPr id="1386" name="Google Shape;1386;p43"/>
          <p:cNvSpPr txBox="1"/>
          <p:nvPr/>
        </p:nvSpPr>
        <p:spPr>
          <a:xfrm>
            <a:off x="333334"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cxnSp>
        <p:nvCxnSpPr>
          <p:cNvPr id="1387" name="Google Shape;1387;p43"/>
          <p:cNvCxnSpPr/>
          <p:nvPr/>
        </p:nvCxnSpPr>
        <p:spPr>
          <a:xfrm>
            <a:off x="4449713" y="3796188"/>
            <a:ext cx="0" cy="4833661"/>
          </a:xfrm>
          <a:prstGeom prst="straightConnector1">
            <a:avLst/>
          </a:prstGeom>
          <a:noFill/>
          <a:ln w="57150" cap="flat" cmpd="sng">
            <a:solidFill>
              <a:srgbClr val="D8D8D8"/>
            </a:solidFill>
            <a:prstDash val="solid"/>
            <a:round/>
            <a:headEnd type="none" w="sm" len="sm"/>
            <a:tailEnd type="none" w="sm" len="sm"/>
          </a:ln>
        </p:spPr>
      </p:cxnSp>
      <p:cxnSp>
        <p:nvCxnSpPr>
          <p:cNvPr id="1388" name="Google Shape;1388;p43"/>
          <p:cNvCxnSpPr/>
          <p:nvPr/>
        </p:nvCxnSpPr>
        <p:spPr>
          <a:xfrm>
            <a:off x="8763501" y="3761580"/>
            <a:ext cx="0" cy="4868268"/>
          </a:xfrm>
          <a:prstGeom prst="straightConnector1">
            <a:avLst/>
          </a:prstGeom>
          <a:noFill/>
          <a:ln w="57150" cap="flat" cmpd="sng">
            <a:solidFill>
              <a:srgbClr val="D8D8D8"/>
            </a:solidFill>
            <a:prstDash val="solid"/>
            <a:round/>
            <a:headEnd type="none" w="sm" len="sm"/>
            <a:tailEnd type="none" w="sm" len="sm"/>
          </a:ln>
        </p:spPr>
      </p:cxnSp>
      <p:cxnSp>
        <p:nvCxnSpPr>
          <p:cNvPr id="1389" name="Google Shape;1389;p43"/>
          <p:cNvCxnSpPr/>
          <p:nvPr/>
        </p:nvCxnSpPr>
        <p:spPr>
          <a:xfrm rot="10800000" flipH="1">
            <a:off x="-1" y="3796271"/>
            <a:ext cx="13003213" cy="1273"/>
          </a:xfrm>
          <a:prstGeom prst="straightConnector1">
            <a:avLst/>
          </a:prstGeom>
          <a:noFill/>
          <a:ln w="76200" cap="flat" cmpd="sng">
            <a:solidFill>
              <a:srgbClr val="A5A5A5"/>
            </a:solidFill>
            <a:prstDash val="solid"/>
            <a:round/>
            <a:headEnd type="none" w="sm" len="sm"/>
            <a:tailEnd type="none" w="sm" len="sm"/>
          </a:ln>
        </p:spPr>
      </p:cxnSp>
      <p:sp>
        <p:nvSpPr>
          <p:cNvPr id="1390" name="Google Shape;1390;p43"/>
          <p:cNvSpPr txBox="1"/>
          <p:nvPr/>
        </p:nvSpPr>
        <p:spPr>
          <a:xfrm>
            <a:off x="269965" y="5932402"/>
            <a:ext cx="3949260" cy="1905769"/>
          </a:xfrm>
          <a:prstGeom prst="rect">
            <a:avLst/>
          </a:prstGeom>
          <a:noFill/>
          <a:ln>
            <a:noFill/>
          </a:ln>
        </p:spPr>
        <p:txBody>
          <a:bodyPr spcFirstLastPara="1" wrap="square" lIns="91425" tIns="45700" rIns="91425" bIns="45700" rtlCol="0" anchor="t" anchorCtr="0">
            <a:noAutofit/>
          </a:bodyPr>
          <a:lstStyle/>
          <a:p>
            <a:pPr marL="0" marR="0" lvl="1" indent="0" algn="ctr" rtl="0">
              <a:lnSpc>
                <a:spcPct val="120000"/>
              </a:lnSpc>
              <a:spcBef>
                <a:spcPts val="0"/>
              </a:spcBef>
              <a:spcAft>
                <a:spcPts val="0"/>
              </a:spcAft>
              <a:buClr>
                <a:srgbClr val="E40277"/>
              </a:buClr>
              <a:buSzPts val="2400"/>
              <a:buFont typeface="Arial"/>
              <a:buNone/>
            </a:pPr>
            <a:r>
              <a:rPr lang="es" sz="2400" b="0" i="0" u="none" strike="noStrike" cap="none">
                <a:solidFill>
                  <a:srgbClr val="595959"/>
                </a:solidFill>
                <a:latin typeface="Calibri"/>
                <a:ea typeface="Calibri"/>
                <a:cs typeface="Calibri"/>
                <a:sym typeface="Calibri"/>
              </a:rPr>
              <a:t> Enumerar tres acciones que puede adoptar para mantener interacciones </a:t>
            </a:r>
            <a:r>
              <a:rPr lang="es" sz="2400" b="1" i="0" u="none" strike="noStrike" cap="none">
                <a:solidFill>
                  <a:schemeClr val="accent1"/>
                </a:solidFill>
                <a:latin typeface="Calibri"/>
                <a:ea typeface="Calibri"/>
                <a:cs typeface="Calibri"/>
                <a:sym typeface="Calibri"/>
              </a:rPr>
              <a:t>positivas y respetuosas</a:t>
            </a:r>
            <a:r>
              <a:rPr lang="es" sz="2400" b="1" i="0" u="none" strike="noStrike" cap="none">
                <a:solidFill>
                  <a:srgbClr val="595959"/>
                </a:solidFill>
                <a:latin typeface="Calibri"/>
                <a:ea typeface="Calibri"/>
                <a:cs typeface="Calibri"/>
                <a:sym typeface="Calibri"/>
              </a:rPr>
              <a:t> </a:t>
            </a:r>
            <a:r>
              <a:rPr lang="es" sz="2400" b="0" i="0" u="none" strike="noStrike" cap="none">
                <a:solidFill>
                  <a:srgbClr val="595959"/>
                </a:solidFill>
                <a:latin typeface="Calibri"/>
                <a:ea typeface="Calibri"/>
                <a:cs typeface="Calibri"/>
                <a:sym typeface="Calibri"/>
              </a:rPr>
              <a:t> con personas con SOGIESC diversa.</a:t>
            </a:r>
            <a:endParaRPr/>
          </a:p>
        </p:txBody>
      </p:sp>
      <p:sp>
        <p:nvSpPr>
          <p:cNvPr id="1391" name="Google Shape;1391;p43"/>
          <p:cNvSpPr txBox="1"/>
          <p:nvPr/>
        </p:nvSpPr>
        <p:spPr>
          <a:xfrm>
            <a:off x="8943199" y="5967420"/>
            <a:ext cx="3724562" cy="2667970"/>
          </a:xfrm>
          <a:prstGeom prst="rect">
            <a:avLst/>
          </a:prstGeom>
          <a:noFill/>
          <a:ln>
            <a:noFill/>
          </a:ln>
        </p:spPr>
        <p:txBody>
          <a:bodyPr spcFirstLastPara="1" wrap="square" lIns="91425" tIns="45700" rIns="91425" bIns="45700" rtlCol="0" anchor="t" anchorCtr="0">
            <a:normAutofit lnSpcReduction="10000"/>
          </a:bodyPr>
          <a:lstStyle/>
          <a:p>
            <a:pPr marL="15873" marR="0" lvl="1" indent="-15873" algn="ctr" rtl="0">
              <a:lnSpc>
                <a:spcPct val="120000"/>
              </a:lnSpc>
              <a:spcBef>
                <a:spcPts val="0"/>
              </a:spcBef>
              <a:spcAft>
                <a:spcPts val="0"/>
              </a:spcAft>
              <a:buNone/>
            </a:pPr>
            <a:r>
              <a:rPr lang="es" sz="2400" b="0" i="0" u="none" strike="noStrike" cap="none">
                <a:solidFill>
                  <a:srgbClr val="595959"/>
                </a:solidFill>
                <a:latin typeface="Calibri"/>
                <a:ea typeface="Calibri"/>
                <a:cs typeface="Calibri"/>
                <a:sym typeface="Calibri"/>
              </a:rPr>
              <a:t>Poner en común ejemplos de preguntas </a:t>
            </a:r>
            <a:r>
              <a:rPr lang="es" sz="2400" b="1" i="0" u="none" strike="noStrike" cap="none">
                <a:solidFill>
                  <a:schemeClr val="accent3"/>
                </a:solidFill>
                <a:latin typeface="Calibri"/>
                <a:ea typeface="Calibri"/>
                <a:cs typeface="Calibri"/>
                <a:sym typeface="Calibri"/>
              </a:rPr>
              <a:t>simples y respetuosas </a:t>
            </a:r>
            <a:r>
              <a:rPr lang="es" sz="2400" b="0" i="0" u="none" strike="noStrike" cap="none">
                <a:solidFill>
                  <a:srgbClr val="595959"/>
                </a:solidFill>
                <a:latin typeface="Calibri"/>
                <a:ea typeface="Calibri"/>
                <a:cs typeface="Calibri"/>
                <a:sym typeface="Calibri"/>
              </a:rPr>
              <a:t>que puede formular para recopilar la información necesaria durante una interacción.</a:t>
            </a:r>
            <a:endParaRPr/>
          </a:p>
        </p:txBody>
      </p:sp>
      <p:sp>
        <p:nvSpPr>
          <p:cNvPr id="1392" name="Google Shape;1392;p43"/>
          <p:cNvSpPr txBox="1"/>
          <p:nvPr/>
        </p:nvSpPr>
        <p:spPr>
          <a:xfrm>
            <a:off x="4604023" y="5950846"/>
            <a:ext cx="3989568" cy="2407341"/>
          </a:xfrm>
          <a:prstGeom prst="rect">
            <a:avLst/>
          </a:prstGeom>
          <a:noFill/>
          <a:ln>
            <a:noFill/>
          </a:ln>
        </p:spPr>
        <p:txBody>
          <a:bodyPr spcFirstLastPara="1" wrap="square" lIns="91425" tIns="45700" rIns="91425" bIns="45700" rtlCol="0" anchor="t" anchorCtr="0">
            <a:noAutofit/>
          </a:bodyPr>
          <a:lstStyle/>
          <a:p>
            <a:pPr marL="15873" marR="0" lvl="1" indent="-15873" algn="ctr" rtl="0">
              <a:lnSpc>
                <a:spcPct val="120000"/>
              </a:lnSpc>
              <a:spcBef>
                <a:spcPts val="0"/>
              </a:spcBef>
              <a:spcAft>
                <a:spcPts val="0"/>
              </a:spcAft>
              <a:buNone/>
            </a:pPr>
            <a:r>
              <a:rPr lang="es" sz="2400" b="0" i="0" u="none" strike="noStrike" cap="none">
                <a:solidFill>
                  <a:srgbClr val="595959"/>
                </a:solidFill>
                <a:latin typeface="Calibri"/>
                <a:ea typeface="Calibri"/>
                <a:cs typeface="Calibri"/>
                <a:sym typeface="Calibri"/>
              </a:rPr>
              <a:t>Resumir las formas en las que puede causar</a:t>
            </a:r>
            <a:r>
              <a:rPr lang="es" sz="2400" b="1" i="0" u="none" strike="noStrike" cap="none">
                <a:solidFill>
                  <a:schemeClr val="accent2"/>
                </a:solidFill>
                <a:latin typeface="Calibri"/>
                <a:ea typeface="Calibri"/>
                <a:cs typeface="Calibri"/>
                <a:sym typeface="Calibri"/>
              </a:rPr>
              <a:t> daño </a:t>
            </a:r>
            <a:r>
              <a:rPr lang="es" sz="2400" b="0" i="0" u="none" strike="noStrike" cap="none">
                <a:solidFill>
                  <a:srgbClr val="595959"/>
                </a:solidFill>
                <a:latin typeface="Calibri"/>
                <a:ea typeface="Calibri"/>
                <a:cs typeface="Calibri"/>
                <a:sym typeface="Calibri"/>
              </a:rPr>
              <a:t>a través de la comunicación verbal y el lenguaje corporal.</a:t>
            </a:r>
            <a:endParaRPr/>
          </a:p>
        </p:txBody>
      </p:sp>
      <p:cxnSp>
        <p:nvCxnSpPr>
          <p:cNvPr id="1393" name="Google Shape;1393;p43"/>
          <p:cNvCxnSpPr/>
          <p:nvPr/>
        </p:nvCxnSpPr>
        <p:spPr>
          <a:xfrm rot="10800000" flipH="1">
            <a:off x="-1" y="8629848"/>
            <a:ext cx="13003213" cy="1273"/>
          </a:xfrm>
          <a:prstGeom prst="straightConnector1">
            <a:avLst/>
          </a:prstGeom>
          <a:noFill/>
          <a:ln w="76200" cap="flat" cmpd="sng">
            <a:solidFill>
              <a:srgbClr val="A5A5A5"/>
            </a:solidFill>
            <a:prstDash val="solid"/>
            <a:round/>
            <a:headEnd type="none" w="sm" len="sm"/>
            <a:tailEnd type="none" w="sm" len="sm"/>
          </a:ln>
        </p:spPr>
      </p:cxnSp>
      <p:grpSp>
        <p:nvGrpSpPr>
          <p:cNvPr id="1394" name="Google Shape;1394;p43"/>
          <p:cNvGrpSpPr/>
          <p:nvPr/>
        </p:nvGrpSpPr>
        <p:grpSpPr>
          <a:xfrm>
            <a:off x="1664911" y="3009742"/>
            <a:ext cx="1540128" cy="1550466"/>
            <a:chOff x="0" y="0"/>
            <a:chExt cx="1455740" cy="1465510"/>
          </a:xfrm>
        </p:grpSpPr>
        <p:sp>
          <p:nvSpPr>
            <p:cNvPr id="1395" name="Google Shape;1395;p43"/>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01</a:t>
              </a:r>
              <a:endParaRPr sz="5399">
                <a:solidFill>
                  <a:schemeClr val="lt1"/>
                </a:solidFill>
                <a:latin typeface="Calibri"/>
                <a:ea typeface="Calibri"/>
                <a:cs typeface="Calibri"/>
                <a:sym typeface="Calibri"/>
              </a:endParaRPr>
            </a:p>
          </p:txBody>
        </p:sp>
        <p:sp>
          <p:nvSpPr>
            <p:cNvPr id="1396" name="Google Shape;1396;p43"/>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397" name="Google Shape;1397;p43"/>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1398" name="Google Shape;1398;p43"/>
          <p:cNvSpPr txBox="1"/>
          <p:nvPr/>
        </p:nvSpPr>
        <p:spPr>
          <a:xfrm>
            <a:off x="4176608" y="1009120"/>
            <a:ext cx="4756010" cy="820493"/>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6599" b="1" i="0" cap="none">
                <a:solidFill>
                  <a:schemeClr val="lt1"/>
                </a:solidFill>
                <a:latin typeface="Calibri"/>
                <a:ea typeface="Calibri"/>
                <a:cs typeface="Calibri"/>
                <a:sym typeface="Calibri"/>
              </a:rPr>
              <a:t>OBJETIVOS</a:t>
            </a:r>
            <a:endParaRPr/>
          </a:p>
        </p:txBody>
      </p:sp>
      <p:grpSp>
        <p:nvGrpSpPr>
          <p:cNvPr id="1399" name="Google Shape;1399;p43"/>
          <p:cNvGrpSpPr/>
          <p:nvPr/>
        </p:nvGrpSpPr>
        <p:grpSpPr>
          <a:xfrm>
            <a:off x="5882357" y="2944044"/>
            <a:ext cx="1540128" cy="1550466"/>
            <a:chOff x="0" y="0"/>
            <a:chExt cx="1455740" cy="1465510"/>
          </a:xfrm>
        </p:grpSpPr>
        <p:sp>
          <p:nvSpPr>
            <p:cNvPr id="1400" name="Google Shape;1400;p43"/>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02</a:t>
              </a:r>
              <a:endParaRPr sz="5399">
                <a:solidFill>
                  <a:schemeClr val="lt1"/>
                </a:solidFill>
                <a:latin typeface="Calibri"/>
                <a:ea typeface="Calibri"/>
                <a:cs typeface="Calibri"/>
                <a:sym typeface="Calibri"/>
              </a:endParaRPr>
            </a:p>
          </p:txBody>
        </p:sp>
        <p:sp>
          <p:nvSpPr>
            <p:cNvPr id="1401" name="Google Shape;1401;p43"/>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402" name="Google Shape;1402;p43"/>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grpSp>
        <p:nvGrpSpPr>
          <p:cNvPr id="1403" name="Google Shape;1403;p43"/>
          <p:cNvGrpSpPr/>
          <p:nvPr/>
        </p:nvGrpSpPr>
        <p:grpSpPr>
          <a:xfrm>
            <a:off x="10116413" y="2951730"/>
            <a:ext cx="1540128" cy="1550466"/>
            <a:chOff x="0" y="0"/>
            <a:chExt cx="1455740" cy="1465510"/>
          </a:xfrm>
        </p:grpSpPr>
        <p:sp>
          <p:nvSpPr>
            <p:cNvPr id="1404" name="Google Shape;1404;p43"/>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03</a:t>
              </a:r>
              <a:endParaRPr sz="5399">
                <a:solidFill>
                  <a:schemeClr val="lt1"/>
                </a:solidFill>
                <a:latin typeface="Calibri"/>
                <a:ea typeface="Calibri"/>
                <a:cs typeface="Calibri"/>
                <a:sym typeface="Calibri"/>
              </a:endParaRPr>
            </a:p>
          </p:txBody>
        </p:sp>
        <p:sp>
          <p:nvSpPr>
            <p:cNvPr id="1405" name="Google Shape;1405;p43"/>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406" name="Google Shape;1406;p43"/>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1407" name="Google Shape;1407;p43"/>
          <p:cNvSpPr/>
          <p:nvPr/>
        </p:nvSpPr>
        <p:spPr>
          <a:xfrm>
            <a:off x="268254" y="4724912"/>
            <a:ext cx="3950971" cy="1020419"/>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3000" b="1" cap="none">
                <a:solidFill>
                  <a:schemeClr val="lt1"/>
                </a:solidFill>
                <a:latin typeface="Calibri"/>
                <a:ea typeface="Calibri"/>
                <a:cs typeface="Calibri"/>
                <a:sym typeface="Calibri"/>
              </a:rPr>
              <a:t>ACCIONES PARA MANTENER INTERACCIONES POSITIVAS</a:t>
            </a:r>
            <a:endParaRPr sz="3000" b="1" cap="none">
              <a:solidFill>
                <a:schemeClr val="lt1"/>
              </a:solidFill>
              <a:latin typeface="Calibri"/>
              <a:ea typeface="Calibri"/>
              <a:cs typeface="Calibri"/>
              <a:sym typeface="Calibri"/>
            </a:endParaRPr>
          </a:p>
        </p:txBody>
      </p:sp>
      <p:sp>
        <p:nvSpPr>
          <p:cNvPr id="1408" name="Google Shape;1408;p43"/>
          <p:cNvSpPr/>
          <p:nvPr/>
        </p:nvSpPr>
        <p:spPr>
          <a:xfrm>
            <a:off x="4636521" y="4724912"/>
            <a:ext cx="3950971" cy="1020419"/>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3200" b="1" cap="none">
                <a:solidFill>
                  <a:schemeClr val="lt1"/>
                </a:solidFill>
                <a:latin typeface="Calibri"/>
                <a:ea typeface="Calibri"/>
                <a:cs typeface="Calibri"/>
                <a:sym typeface="Calibri"/>
              </a:rPr>
              <a:t>CAUSAR DAÑO</a:t>
            </a:r>
            <a:endParaRPr sz="2800" b="1" cap="none">
              <a:solidFill>
                <a:schemeClr val="lt1"/>
              </a:solidFill>
              <a:latin typeface="Calibri"/>
              <a:ea typeface="Calibri"/>
              <a:cs typeface="Calibri"/>
              <a:sym typeface="Calibri"/>
            </a:endParaRPr>
          </a:p>
        </p:txBody>
      </p:sp>
      <p:sp>
        <p:nvSpPr>
          <p:cNvPr id="1409" name="Google Shape;1409;p43"/>
          <p:cNvSpPr/>
          <p:nvPr/>
        </p:nvSpPr>
        <p:spPr>
          <a:xfrm>
            <a:off x="8928597" y="4724912"/>
            <a:ext cx="3950971" cy="1020419"/>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3200" b="1" cap="none">
                <a:solidFill>
                  <a:schemeClr val="lt1"/>
                </a:solidFill>
                <a:latin typeface="Calibri"/>
                <a:ea typeface="Calibri"/>
                <a:cs typeface="Calibri"/>
                <a:sym typeface="Calibri"/>
              </a:rPr>
              <a:t>PREGUNTAS RESPETUOSAS</a:t>
            </a:r>
            <a:endParaRPr sz="2800" b="1" cap="none">
              <a:solidFill>
                <a:schemeClr val="lt1"/>
              </a:solidFill>
              <a:latin typeface="Calibri"/>
              <a:ea typeface="Calibri"/>
              <a:cs typeface="Calibri"/>
              <a:sym typeface="Calibri"/>
            </a:endParaRPr>
          </a:p>
        </p:txBody>
      </p:sp>
      <p:sp>
        <p:nvSpPr>
          <p:cNvPr id="1410" name="Google Shape;1410;p43"/>
          <p:cNvSpPr txBox="1"/>
          <p:nvPr/>
        </p:nvSpPr>
        <p:spPr>
          <a:xfrm>
            <a:off x="5172893" y="4512"/>
            <a:ext cx="2760793" cy="820493"/>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2000" b="0" i="0" cap="none">
                <a:solidFill>
                  <a:schemeClr val="lt1"/>
                </a:solidFill>
                <a:latin typeface="Calibri"/>
                <a:ea typeface="Calibri"/>
                <a:cs typeface="Calibri"/>
                <a:sym typeface="Calibri"/>
              </a:rPr>
              <a:t>COMUNICACIÓN</a:t>
            </a:r>
            <a:endParaRPr sz="2000" b="1" i="0" cap="none">
              <a:solidFill>
                <a:schemeClr val="lt1"/>
              </a:solidFill>
              <a:latin typeface="Calibri"/>
              <a:ea typeface="Calibri"/>
              <a:cs typeface="Calibri"/>
              <a:sym typeface="Calibri"/>
            </a:endParaRPr>
          </a:p>
        </p:txBody>
      </p:sp>
      <p:sp>
        <p:nvSpPr>
          <p:cNvPr id="1411" name="Google Shape;1411;p4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43</a:t>
            </a:fld>
            <a:endParaRPr sz="1200" b="1">
              <a:solidFill>
                <a:schemeClr val="lt1"/>
              </a:solidFill>
              <a:latin typeface="Calibri"/>
              <a:ea typeface="Calibri"/>
              <a:cs typeface="Calibri"/>
              <a:sym typeface="Calibri"/>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8"/>
                                        </p:tgtEl>
                                        <p:attrNameLst>
                                          <p:attrName>style.visibility</p:attrName>
                                        </p:attrNameLst>
                                      </p:cBhvr>
                                      <p:to>
                                        <p:strVal val="visible"/>
                                      </p:to>
                                    </p:set>
                                    <p:animEffect transition="in" filter="fade">
                                      <p:cBhvr>
                                        <p:cTn id="7" dur="500"/>
                                        <p:tgtEl>
                                          <p:spTgt spid="13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10"/>
                                        </p:tgtEl>
                                        <p:attrNameLst>
                                          <p:attrName>style.visibility</p:attrName>
                                        </p:attrNameLst>
                                      </p:cBhvr>
                                      <p:to>
                                        <p:strVal val="visible"/>
                                      </p:to>
                                    </p:set>
                                    <p:animEffect transition="in" filter="fade">
                                      <p:cBhvr>
                                        <p:cTn id="11" dur="500"/>
                                        <p:tgtEl>
                                          <p:spTgt spid="14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89"/>
                                        </p:tgtEl>
                                        <p:attrNameLst>
                                          <p:attrName>style.visibility</p:attrName>
                                        </p:attrNameLst>
                                      </p:cBhvr>
                                      <p:to>
                                        <p:strVal val="visible"/>
                                      </p:to>
                                    </p:set>
                                    <p:animEffect transition="in" filter="fade">
                                      <p:cBhvr>
                                        <p:cTn id="15" dur="500"/>
                                        <p:tgtEl>
                                          <p:spTgt spid="138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94"/>
                                        </p:tgtEl>
                                        <p:attrNameLst>
                                          <p:attrName>style.visibility</p:attrName>
                                        </p:attrNameLst>
                                      </p:cBhvr>
                                      <p:to>
                                        <p:strVal val="visible"/>
                                      </p:to>
                                    </p:set>
                                    <p:animEffect transition="in" filter="fade">
                                      <p:cBhvr>
                                        <p:cTn id="19" dur="500"/>
                                        <p:tgtEl>
                                          <p:spTgt spid="139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07"/>
                                        </p:tgtEl>
                                        <p:attrNameLst>
                                          <p:attrName>style.visibility</p:attrName>
                                        </p:attrNameLst>
                                      </p:cBhvr>
                                      <p:to>
                                        <p:strVal val="visible"/>
                                      </p:to>
                                    </p:set>
                                    <p:animEffect transition="in" filter="fade">
                                      <p:cBhvr>
                                        <p:cTn id="23" dur="500"/>
                                        <p:tgtEl>
                                          <p:spTgt spid="140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90">
                                            <p:txEl>
                                              <p:pRg st="0" end="0"/>
                                            </p:txEl>
                                          </p:spTgt>
                                        </p:tgtEl>
                                        <p:attrNameLst>
                                          <p:attrName>style.visibility</p:attrName>
                                        </p:attrNameLst>
                                      </p:cBhvr>
                                      <p:to>
                                        <p:strVal val="visible"/>
                                      </p:to>
                                    </p:set>
                                    <p:animEffect transition="in" filter="fade">
                                      <p:cBhvr>
                                        <p:cTn id="27" dur="500"/>
                                        <p:tgtEl>
                                          <p:spTgt spid="1390">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87"/>
                                        </p:tgtEl>
                                        <p:attrNameLst>
                                          <p:attrName>style.visibility</p:attrName>
                                        </p:attrNameLst>
                                      </p:cBhvr>
                                      <p:to>
                                        <p:strVal val="visible"/>
                                      </p:to>
                                    </p:set>
                                    <p:animEffect transition="in" filter="fade">
                                      <p:cBhvr>
                                        <p:cTn id="31" dur="500"/>
                                        <p:tgtEl>
                                          <p:spTgt spid="13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99"/>
                                        </p:tgtEl>
                                        <p:attrNameLst>
                                          <p:attrName>style.visibility</p:attrName>
                                        </p:attrNameLst>
                                      </p:cBhvr>
                                      <p:to>
                                        <p:strVal val="visible"/>
                                      </p:to>
                                    </p:set>
                                    <p:animEffect transition="in" filter="fade">
                                      <p:cBhvr>
                                        <p:cTn id="36" dur="500"/>
                                        <p:tgtEl>
                                          <p:spTgt spid="1399"/>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408"/>
                                        </p:tgtEl>
                                        <p:attrNameLst>
                                          <p:attrName>style.visibility</p:attrName>
                                        </p:attrNameLst>
                                      </p:cBhvr>
                                      <p:to>
                                        <p:strVal val="visible"/>
                                      </p:to>
                                    </p:set>
                                    <p:animEffect transition="in" filter="fade">
                                      <p:cBhvr>
                                        <p:cTn id="40" dur="500"/>
                                        <p:tgtEl>
                                          <p:spTgt spid="1408"/>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392">
                                            <p:txEl>
                                              <p:pRg st="0" end="0"/>
                                            </p:txEl>
                                          </p:spTgt>
                                        </p:tgtEl>
                                        <p:attrNameLst>
                                          <p:attrName>style.visibility</p:attrName>
                                        </p:attrNameLst>
                                      </p:cBhvr>
                                      <p:to>
                                        <p:strVal val="visible"/>
                                      </p:to>
                                    </p:set>
                                    <p:animEffect transition="in" filter="fade">
                                      <p:cBhvr>
                                        <p:cTn id="44" dur="500"/>
                                        <p:tgtEl>
                                          <p:spTgt spid="1392">
                                            <p:txEl>
                                              <p:pRg st="0" end="0"/>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388"/>
                                        </p:tgtEl>
                                        <p:attrNameLst>
                                          <p:attrName>style.visibility</p:attrName>
                                        </p:attrNameLst>
                                      </p:cBhvr>
                                      <p:to>
                                        <p:strVal val="visible"/>
                                      </p:to>
                                    </p:set>
                                    <p:animEffect transition="in" filter="fade">
                                      <p:cBhvr>
                                        <p:cTn id="48" dur="500"/>
                                        <p:tgtEl>
                                          <p:spTgt spid="13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03"/>
                                        </p:tgtEl>
                                        <p:attrNameLst>
                                          <p:attrName>style.visibility</p:attrName>
                                        </p:attrNameLst>
                                      </p:cBhvr>
                                      <p:to>
                                        <p:strVal val="visible"/>
                                      </p:to>
                                    </p:set>
                                    <p:animEffect transition="in" filter="fade">
                                      <p:cBhvr>
                                        <p:cTn id="53" dur="500"/>
                                        <p:tgtEl>
                                          <p:spTgt spid="140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09"/>
                                        </p:tgtEl>
                                        <p:attrNameLst>
                                          <p:attrName>style.visibility</p:attrName>
                                        </p:attrNameLst>
                                      </p:cBhvr>
                                      <p:to>
                                        <p:strVal val="visible"/>
                                      </p:to>
                                    </p:set>
                                    <p:animEffect transition="in" filter="fade">
                                      <p:cBhvr>
                                        <p:cTn id="57" dur="500"/>
                                        <p:tgtEl>
                                          <p:spTgt spid="1409"/>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391">
                                            <p:txEl>
                                              <p:pRg st="0" end="0"/>
                                            </p:txEl>
                                          </p:spTgt>
                                        </p:tgtEl>
                                        <p:attrNameLst>
                                          <p:attrName>style.visibility</p:attrName>
                                        </p:attrNameLst>
                                      </p:cBhvr>
                                      <p:to>
                                        <p:strVal val="visible"/>
                                      </p:to>
                                    </p:set>
                                    <p:animEffect transition="in" filter="fade">
                                      <p:cBhvr>
                                        <p:cTn id="61" dur="500"/>
                                        <p:tgtEl>
                                          <p:spTgt spid="1391">
                                            <p:txEl>
                                              <p:pRg st="0" end="0"/>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1393"/>
                                        </p:tgtEl>
                                        <p:attrNameLst>
                                          <p:attrName>style.visibility</p:attrName>
                                        </p:attrNameLst>
                                      </p:cBhvr>
                                      <p:to>
                                        <p:strVal val="visible"/>
                                      </p:to>
                                    </p:set>
                                    <p:animEffect transition="in" filter="fade">
                                      <p:cBhvr>
                                        <p:cTn id="65" dur="500"/>
                                        <p:tgtEl>
                                          <p:spTgt spid="1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44"/>
          <p:cNvPicPr preferRelativeResize="0"/>
          <p:nvPr/>
        </p:nvPicPr>
        <p:blipFill rotWithShape="1">
          <a:blip r:embed="rId4">
            <a:alphaModFix/>
          </a:blip>
          <a:srcRect/>
          <a:stretch/>
        </p:blipFill>
        <p:spPr>
          <a:xfrm>
            <a:off x="0" y="0"/>
            <a:ext cx="13003213" cy="9752409"/>
          </a:xfrm>
          <a:prstGeom prst="rect">
            <a:avLst/>
          </a:prstGeom>
          <a:noFill/>
          <a:ln>
            <a:noFill/>
          </a:ln>
        </p:spPr>
      </p:pic>
      <p:sp>
        <p:nvSpPr>
          <p:cNvPr id="1418" name="Google Shape;1418;p44"/>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1419" name="Google Shape;1419;p44"/>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20" name="Google Shape;1420;p44"/>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1421" name="Google Shape;1421;p44"/>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a:t>GUION SIMULADO</a:t>
            </a:r>
            <a:endParaRPr/>
          </a:p>
        </p:txBody>
      </p:sp>
      <p:sp>
        <p:nvSpPr>
          <p:cNvPr id="1422" name="Google Shape;1422;p44"/>
          <p:cNvSpPr txBox="1">
            <a:spLocks noGrp="1"/>
          </p:cNvSpPr>
          <p:nvPr>
            <p:ph type="subTitle" idx="1"/>
          </p:nvPr>
        </p:nvSpPr>
        <p:spPr>
          <a:xfrm>
            <a:off x="41469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br>
              <a:rPr lang="en-US" sz="3600">
                <a:solidFill>
                  <a:schemeClr val="dk2"/>
                </a:solidFill>
              </a:rPr>
            </a:br>
            <a:r>
              <a:rPr lang="es" sz="3600">
                <a:solidFill>
                  <a:schemeClr val="dk2"/>
                </a:solidFill>
              </a:rPr>
              <a:t>EJERCICIO</a:t>
            </a:r>
            <a:endParaRPr/>
          </a:p>
        </p:txBody>
      </p:sp>
      <p:grpSp>
        <p:nvGrpSpPr>
          <p:cNvPr id="1423" name="Google Shape;1423;p44"/>
          <p:cNvGrpSpPr/>
          <p:nvPr/>
        </p:nvGrpSpPr>
        <p:grpSpPr>
          <a:xfrm>
            <a:off x="6074504" y="5568057"/>
            <a:ext cx="933399" cy="933398"/>
            <a:chOff x="4482547" y="-161527"/>
            <a:chExt cx="656376" cy="656375"/>
          </a:xfrm>
        </p:grpSpPr>
        <p:sp>
          <p:nvSpPr>
            <p:cNvPr id="1424" name="Google Shape;1424;p44"/>
            <p:cNvSpPr/>
            <p:nvPr/>
          </p:nvSpPr>
          <p:spPr>
            <a:xfrm>
              <a:off x="4482547" y="-161527"/>
              <a:ext cx="656376" cy="656375"/>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425" name="Google Shape;1425;p44"/>
            <p:cNvGrpSpPr/>
            <p:nvPr/>
          </p:nvGrpSpPr>
          <p:grpSpPr>
            <a:xfrm flipH="1">
              <a:off x="4629664" y="-59711"/>
              <a:ext cx="367521" cy="403735"/>
              <a:chOff x="9064625" y="4037013"/>
              <a:chExt cx="434976" cy="477838"/>
            </a:xfrm>
          </p:grpSpPr>
          <p:sp>
            <p:nvSpPr>
              <p:cNvPr id="1426" name="Google Shape;1426;p44"/>
              <p:cNvSpPr/>
              <p:nvPr/>
            </p:nvSpPr>
            <p:spPr>
              <a:xfrm>
                <a:off x="9136063" y="4110038"/>
                <a:ext cx="292100" cy="404813"/>
              </a:xfrm>
              <a:custGeom>
                <a:avLst/>
                <a:gdLst/>
                <a:ahLst/>
                <a:cxnLst/>
                <a:rect l="l" t="t" r="r" b="b"/>
                <a:pathLst>
                  <a:path w="2029" h="2800" extrusionOk="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27" name="Google Shape;1427;p44"/>
              <p:cNvSpPr/>
              <p:nvPr/>
            </p:nvSpPr>
            <p:spPr>
              <a:xfrm>
                <a:off x="9272588" y="4037013"/>
                <a:ext cx="19050" cy="46038"/>
              </a:xfrm>
              <a:custGeom>
                <a:avLst/>
                <a:gdLst/>
                <a:ahLst/>
                <a:cxnLst/>
                <a:rect l="l" t="t" r="r" b="b"/>
                <a:pathLst>
                  <a:path w="127" h="318" extrusionOk="0">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28" name="Google Shape;1428;p44"/>
              <p:cNvSpPr/>
              <p:nvPr/>
            </p:nvSpPr>
            <p:spPr>
              <a:xfrm>
                <a:off x="9169400" y="4065588"/>
                <a:ext cx="31750" cy="41275"/>
              </a:xfrm>
              <a:custGeom>
                <a:avLst/>
                <a:gdLst/>
                <a:ahLst/>
                <a:cxnLst/>
                <a:rect l="l" t="t" r="r" b="b"/>
                <a:pathLst>
                  <a:path w="224" h="293" extrusionOk="0">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29" name="Google Shape;1429;p44"/>
              <p:cNvSpPr/>
              <p:nvPr/>
            </p:nvSpPr>
            <p:spPr>
              <a:xfrm>
                <a:off x="9093200" y="4140200"/>
                <a:ext cx="41275" cy="33338"/>
              </a:xfrm>
              <a:custGeom>
                <a:avLst/>
                <a:gdLst/>
                <a:ahLst/>
                <a:cxnLst/>
                <a:rect l="l" t="t" r="r" b="b"/>
                <a:pathLst>
                  <a:path w="294" h="222" extrusionOk="0">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0" name="Google Shape;1430;p44"/>
              <p:cNvSpPr/>
              <p:nvPr/>
            </p:nvSpPr>
            <p:spPr>
              <a:xfrm>
                <a:off x="9064625" y="4243388"/>
                <a:ext cx="46038" cy="19050"/>
              </a:xfrm>
              <a:custGeom>
                <a:avLst/>
                <a:gdLst/>
                <a:ahLst/>
                <a:cxnLst/>
                <a:rect l="l" t="t" r="r" b="b"/>
                <a:pathLst>
                  <a:path w="321" h="128" extrusionOk="0">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1" name="Google Shape;1431;p44"/>
              <p:cNvSpPr/>
              <p:nvPr/>
            </p:nvSpPr>
            <p:spPr>
              <a:xfrm>
                <a:off x="9093200" y="4333875"/>
                <a:ext cx="41275" cy="31750"/>
              </a:xfrm>
              <a:custGeom>
                <a:avLst/>
                <a:gdLst/>
                <a:ahLst/>
                <a:cxnLst/>
                <a:rect l="l" t="t" r="r" b="b"/>
                <a:pathLst>
                  <a:path w="294" h="224" extrusionOk="0">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2" name="Google Shape;1432;p44"/>
              <p:cNvSpPr/>
              <p:nvPr/>
            </p:nvSpPr>
            <p:spPr>
              <a:xfrm>
                <a:off x="9429750" y="4333875"/>
                <a:ext cx="41275" cy="31750"/>
              </a:xfrm>
              <a:custGeom>
                <a:avLst/>
                <a:gdLst/>
                <a:ahLst/>
                <a:cxnLst/>
                <a:rect l="l" t="t" r="r" b="b"/>
                <a:pathLst>
                  <a:path w="294" h="224" extrusionOk="0">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3" name="Google Shape;1433;p44"/>
              <p:cNvSpPr/>
              <p:nvPr/>
            </p:nvSpPr>
            <p:spPr>
              <a:xfrm>
                <a:off x="9453563" y="4243388"/>
                <a:ext cx="46038" cy="19050"/>
              </a:xfrm>
              <a:custGeom>
                <a:avLst/>
                <a:gdLst/>
                <a:ahLst/>
                <a:cxnLst/>
                <a:rect l="l" t="t" r="r" b="b"/>
                <a:pathLst>
                  <a:path w="321" h="128" extrusionOk="0">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4" name="Google Shape;1434;p44"/>
              <p:cNvSpPr/>
              <p:nvPr/>
            </p:nvSpPr>
            <p:spPr>
              <a:xfrm>
                <a:off x="9429750" y="4140200"/>
                <a:ext cx="41275" cy="33338"/>
              </a:xfrm>
              <a:custGeom>
                <a:avLst/>
                <a:gdLst/>
                <a:ahLst/>
                <a:cxnLst/>
                <a:rect l="l" t="t" r="r" b="b"/>
                <a:pathLst>
                  <a:path w="294" h="222" extrusionOk="0">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5" name="Google Shape;1435;p44"/>
              <p:cNvSpPr/>
              <p:nvPr/>
            </p:nvSpPr>
            <p:spPr>
              <a:xfrm>
                <a:off x="9363075" y="4065588"/>
                <a:ext cx="31750" cy="41275"/>
              </a:xfrm>
              <a:custGeom>
                <a:avLst/>
                <a:gdLst/>
                <a:ahLst/>
                <a:cxnLst/>
                <a:rect l="l" t="t" r="r" b="b"/>
                <a:pathLst>
                  <a:path w="224" h="292" extrusionOk="0">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6" name="Google Shape;1436;p44"/>
              <p:cNvSpPr/>
              <p:nvPr/>
            </p:nvSpPr>
            <p:spPr>
              <a:xfrm>
                <a:off x="9259888" y="4176713"/>
                <a:ext cx="44450" cy="142875"/>
              </a:xfrm>
              <a:custGeom>
                <a:avLst/>
                <a:gdLst/>
                <a:ahLst/>
                <a:cxnLst/>
                <a:rect l="l" t="t" r="r" b="b"/>
                <a:pathLst>
                  <a:path w="308" h="991" extrusionOk="0">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sp>
            <p:nvSpPr>
              <p:cNvPr id="1437" name="Google Shape;1437;p44"/>
              <p:cNvSpPr/>
              <p:nvPr/>
            </p:nvSpPr>
            <p:spPr>
              <a:xfrm>
                <a:off x="9258300" y="4337050"/>
                <a:ext cx="47625" cy="46038"/>
              </a:xfrm>
              <a:custGeom>
                <a:avLst/>
                <a:gdLst/>
                <a:ahLst/>
                <a:cxnLst/>
                <a:rect l="l" t="t" r="r" b="b"/>
                <a:pathLst>
                  <a:path w="321" h="319" extrusionOk="0">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solidFill>
                <a:schemeClr val="lt1"/>
              </a:solidFill>
              <a:ln>
                <a:noFill/>
              </a:ln>
            </p:spPr>
            <p:txBody>
              <a:bodyPr spcFirstLastPara="1" wrap="square" lIns="182850" tIns="91425" rIns="182850" bIns="91425" rtlCol="0" anchor="t" anchorCtr="0">
                <a:noAutofit/>
              </a:bodyPr>
              <a:lstStyle/>
              <a:p>
                <a:pPr marL="0" marR="0" lvl="0" indent="0" algn="l" rtl="0">
                  <a:spcBef>
                    <a:spcPts val="0"/>
                  </a:spcBef>
                  <a:spcAft>
                    <a:spcPts val="0"/>
                  </a:spcAft>
                  <a:buNone/>
                </a:pPr>
                <a:endParaRPr sz="7199">
                  <a:solidFill>
                    <a:schemeClr val="dk1"/>
                  </a:solidFill>
                  <a:latin typeface="Calibri"/>
                  <a:ea typeface="Calibri"/>
                  <a:cs typeface="Calibri"/>
                  <a:sym typeface="Calibri"/>
                </a:endParaRPr>
              </a:p>
            </p:txBody>
          </p:sp>
        </p:grpSp>
      </p:grpSp>
      <p:sp>
        <p:nvSpPr>
          <p:cNvPr id="1438" name="Google Shape;1438;p44"/>
          <p:cNvSpPr txBox="1"/>
          <p:nvPr/>
        </p:nvSpPr>
        <p:spPr>
          <a:xfrm>
            <a:off x="4089446" y="6883347"/>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rgbClr val="1F325B"/>
              </a:buClr>
              <a:buSzPts val="3200"/>
              <a:buFont typeface="Calibri"/>
              <a:buNone/>
            </a:pPr>
            <a:r>
              <a:rPr lang="es" sz="3200" b="0" cap="none" dirty="0">
                <a:solidFill>
                  <a:srgbClr val="1F325B"/>
                </a:solidFill>
                <a:latin typeface="Calibri"/>
                <a:ea typeface="Calibri"/>
                <a:cs typeface="Calibri"/>
                <a:sym typeface="Calibri"/>
              </a:rPr>
              <a:t>CUADERNO - PÁGINA </a:t>
            </a:r>
            <a:r>
              <a:rPr lang="es" sz="4000" b="1" cap="none" dirty="0">
                <a:solidFill>
                  <a:srgbClr val="1F325B"/>
                </a:solidFill>
                <a:latin typeface="Calibri"/>
                <a:ea typeface="Calibri"/>
                <a:cs typeface="Calibri"/>
                <a:sym typeface="Calibri"/>
              </a:rPr>
              <a:t>73</a:t>
            </a:r>
            <a:endParaRPr sz="3200" b="1" cap="none" dirty="0">
              <a:solidFill>
                <a:srgbClr val="1F325B"/>
              </a:solidFill>
              <a:latin typeface="Calibri"/>
              <a:ea typeface="Calibri"/>
              <a:cs typeface="Calibri"/>
              <a:sym typeface="Calibri"/>
            </a:endParaRPr>
          </a:p>
        </p:txBody>
      </p:sp>
      <p:sp>
        <p:nvSpPr>
          <p:cNvPr id="1439" name="Google Shape;1439;p4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44</a:t>
            </a:fld>
            <a:endParaRPr sz="1200" b="1">
              <a:solidFill>
                <a:schemeClr val="lt1"/>
              </a:solidFill>
              <a:latin typeface="Calibri"/>
              <a:ea typeface="Calibri"/>
              <a:cs typeface="Calibri"/>
              <a:sym typeface="Calibri"/>
            </a:endParaRPr>
          </a:p>
        </p:txBody>
      </p:sp>
    </p:spTree>
    <p:custDataLst>
      <p:tags r:id="rId1"/>
    </p:custData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45"/>
          <p:cNvSpPr txBox="1">
            <a:spLocks noGrp="1"/>
          </p:cNvSpPr>
          <p:nvPr>
            <p:ph type="body" idx="1"/>
          </p:nvPr>
        </p:nvSpPr>
        <p:spPr>
          <a:xfrm>
            <a:off x="1348346" y="435041"/>
            <a:ext cx="11271363" cy="656799"/>
          </a:xfrm>
          <a:prstGeom prst="rect">
            <a:avLst/>
          </a:prstGeom>
          <a:noFill/>
          <a:ln>
            <a:noFill/>
          </a:ln>
        </p:spPr>
        <p:txBody>
          <a:bodyPr spcFirstLastPara="1" wrap="square" lIns="91425" tIns="45700" rIns="91425" bIns="45700" rtlCol="0" anchor="ctr" anchorCtr="0">
            <a:normAutofit/>
          </a:bodyPr>
          <a:lstStyle/>
          <a:p>
            <a:pPr marL="22225" lvl="0" indent="-22225" algn="l" rtl="0">
              <a:lnSpc>
                <a:spcPct val="90000"/>
              </a:lnSpc>
              <a:spcBef>
                <a:spcPts val="0"/>
              </a:spcBef>
              <a:spcAft>
                <a:spcPts val="0"/>
              </a:spcAft>
              <a:buNone/>
            </a:pPr>
            <a:r>
              <a:rPr lang="es"/>
              <a:t>EJERCICIO: </a:t>
            </a:r>
            <a:r>
              <a:rPr lang="es" b="1"/>
              <a:t>GUIONES SIMULADOS </a:t>
            </a:r>
            <a:endParaRPr/>
          </a:p>
        </p:txBody>
      </p:sp>
      <p:sp>
        <p:nvSpPr>
          <p:cNvPr id="1446" name="Google Shape;1446;p45"/>
          <p:cNvSpPr txBox="1"/>
          <p:nvPr/>
        </p:nvSpPr>
        <p:spPr>
          <a:xfrm>
            <a:off x="770293" y="2846458"/>
            <a:ext cx="5357792" cy="196977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Calibri"/>
                <a:ea typeface="Calibri"/>
                <a:cs typeface="Calibri"/>
                <a:sym typeface="Calibri"/>
              </a:rPr>
              <a:t>Actitudes que mantenemos frente a los demás como resultado de nuestras experiencias y que crean filtros que nos llevan a extraer conclusiones sobre grupos de personas que no son fruto de la reflexión o de la razón</a:t>
            </a:r>
            <a:br>
              <a:rPr lang="en-US" sz="2200" dirty="0">
                <a:solidFill>
                  <a:schemeClr val="dk1"/>
                </a:solidFill>
                <a:latin typeface="Calibri"/>
                <a:ea typeface="Calibri"/>
                <a:cs typeface="Calibri"/>
                <a:sym typeface="Calibri"/>
              </a:rPr>
            </a:br>
            <a:endParaRPr sz="2200" dirty="0">
              <a:solidFill>
                <a:schemeClr val="dk1"/>
              </a:solidFill>
              <a:latin typeface="Calibri"/>
              <a:ea typeface="Calibri"/>
              <a:cs typeface="Calibri"/>
              <a:sym typeface="Calibri"/>
            </a:endParaRPr>
          </a:p>
        </p:txBody>
      </p:sp>
      <p:sp>
        <p:nvSpPr>
          <p:cNvPr id="1447" name="Google Shape;1447;p45"/>
          <p:cNvSpPr/>
          <p:nvPr/>
        </p:nvSpPr>
        <p:spPr>
          <a:xfrm>
            <a:off x="874202" y="1820112"/>
            <a:ext cx="702259" cy="945924"/>
          </a:xfrm>
          <a:prstGeom prst="rect">
            <a:avLst/>
          </a:prstGeom>
          <a:solidFill>
            <a:srgbClr val="A5A5A5"/>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48" name="Google Shape;1448;p45"/>
          <p:cNvSpPr txBox="1"/>
          <p:nvPr/>
        </p:nvSpPr>
        <p:spPr>
          <a:xfrm>
            <a:off x="796048" y="1860780"/>
            <a:ext cx="1119619" cy="804672"/>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01</a:t>
            </a:r>
            <a:r>
              <a:rPr lang="es" sz="3600" b="1">
                <a:solidFill>
                  <a:schemeClr val="lt1"/>
                </a:solidFill>
                <a:latin typeface="Calibri"/>
                <a:ea typeface="Calibri"/>
                <a:cs typeface="Calibri"/>
                <a:sym typeface="Calibri"/>
              </a:rPr>
              <a:t>              </a:t>
            </a:r>
            <a:endParaRPr/>
          </a:p>
        </p:txBody>
      </p:sp>
      <p:sp>
        <p:nvSpPr>
          <p:cNvPr id="1449" name="Google Shape;1449;p45"/>
          <p:cNvSpPr txBox="1"/>
          <p:nvPr/>
        </p:nvSpPr>
        <p:spPr>
          <a:xfrm>
            <a:off x="6941399" y="2846458"/>
            <a:ext cx="5695102" cy="70788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dk1"/>
                </a:solidFill>
                <a:latin typeface="Calibri"/>
                <a:ea typeface="Calibri"/>
                <a:cs typeface="Calibri"/>
                <a:sym typeface="Calibri"/>
              </a:rPr>
              <a:t>Lenguaje corporal o expresiones verbales que transmiten estereotipos o mensajes hostiles sobre otras personas</a:t>
            </a:r>
            <a:endParaRPr sz="2000">
              <a:solidFill>
                <a:schemeClr val="dk1"/>
              </a:solidFill>
              <a:latin typeface="Calibri"/>
              <a:ea typeface="Calibri"/>
              <a:cs typeface="Calibri"/>
              <a:sym typeface="Calibri"/>
            </a:endParaRPr>
          </a:p>
        </p:txBody>
      </p:sp>
      <p:grpSp>
        <p:nvGrpSpPr>
          <p:cNvPr id="1450" name="Google Shape;1450;p45"/>
          <p:cNvGrpSpPr/>
          <p:nvPr/>
        </p:nvGrpSpPr>
        <p:grpSpPr>
          <a:xfrm>
            <a:off x="1573616" y="1820112"/>
            <a:ext cx="4554469" cy="945923"/>
            <a:chOff x="501679" y="2342117"/>
            <a:chExt cx="4554469" cy="945923"/>
          </a:xfrm>
        </p:grpSpPr>
        <p:sp>
          <p:nvSpPr>
            <p:cNvPr id="1451" name="Google Shape;1451;p45"/>
            <p:cNvSpPr/>
            <p:nvPr/>
          </p:nvSpPr>
          <p:spPr>
            <a:xfrm>
              <a:off x="501679" y="2342117"/>
              <a:ext cx="4554469" cy="945923"/>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52" name="Google Shape;1452;p45"/>
            <p:cNvSpPr/>
            <p:nvPr/>
          </p:nvSpPr>
          <p:spPr>
            <a:xfrm>
              <a:off x="577879" y="2512421"/>
              <a:ext cx="3999983" cy="58473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Sesgos inconscientes:</a:t>
              </a:r>
              <a:endParaRPr dirty="0"/>
            </a:p>
          </p:txBody>
        </p:sp>
      </p:grpSp>
      <p:sp>
        <p:nvSpPr>
          <p:cNvPr id="1453" name="Google Shape;1453;p45"/>
          <p:cNvSpPr/>
          <p:nvPr/>
        </p:nvSpPr>
        <p:spPr>
          <a:xfrm>
            <a:off x="7003745" y="1820112"/>
            <a:ext cx="702259" cy="945924"/>
          </a:xfrm>
          <a:prstGeom prst="rect">
            <a:avLst/>
          </a:prstGeom>
          <a:solidFill>
            <a:srgbClr val="A5A5A5"/>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54" name="Google Shape;1454;p45"/>
          <p:cNvSpPr txBox="1"/>
          <p:nvPr/>
        </p:nvSpPr>
        <p:spPr>
          <a:xfrm>
            <a:off x="6938479" y="1860780"/>
            <a:ext cx="1119619" cy="804672"/>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02</a:t>
            </a:r>
            <a:r>
              <a:rPr lang="es" sz="3600" b="1">
                <a:solidFill>
                  <a:schemeClr val="lt1"/>
                </a:solidFill>
                <a:latin typeface="Calibri"/>
                <a:ea typeface="Calibri"/>
                <a:cs typeface="Calibri"/>
                <a:sym typeface="Calibri"/>
              </a:rPr>
              <a:t>              </a:t>
            </a:r>
            <a:endParaRPr/>
          </a:p>
        </p:txBody>
      </p:sp>
      <p:grpSp>
        <p:nvGrpSpPr>
          <p:cNvPr id="1455" name="Google Shape;1455;p45"/>
          <p:cNvGrpSpPr/>
          <p:nvPr/>
        </p:nvGrpSpPr>
        <p:grpSpPr>
          <a:xfrm>
            <a:off x="7706005" y="1820112"/>
            <a:ext cx="4743459" cy="945923"/>
            <a:chOff x="449107" y="2342117"/>
            <a:chExt cx="4743459" cy="945923"/>
          </a:xfrm>
        </p:grpSpPr>
        <p:sp>
          <p:nvSpPr>
            <p:cNvPr id="1456" name="Google Shape;1456;p45"/>
            <p:cNvSpPr/>
            <p:nvPr/>
          </p:nvSpPr>
          <p:spPr>
            <a:xfrm>
              <a:off x="449107" y="2342117"/>
              <a:ext cx="4743459" cy="945923"/>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57" name="Google Shape;1457;p45"/>
            <p:cNvSpPr/>
            <p:nvPr/>
          </p:nvSpPr>
          <p:spPr>
            <a:xfrm>
              <a:off x="501679" y="2512421"/>
              <a:ext cx="3999983" cy="58477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Microagresión:</a:t>
              </a:r>
              <a:endParaRPr dirty="0"/>
            </a:p>
          </p:txBody>
        </p:sp>
      </p:grpSp>
      <p:sp>
        <p:nvSpPr>
          <p:cNvPr id="1458" name="Google Shape;1458;p45"/>
          <p:cNvSpPr/>
          <p:nvPr/>
        </p:nvSpPr>
        <p:spPr>
          <a:xfrm>
            <a:off x="790863" y="4578274"/>
            <a:ext cx="11658601"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800" dirty="0">
                <a:solidFill>
                  <a:schemeClr val="lt2"/>
                </a:solidFill>
                <a:latin typeface="Calibri"/>
                <a:ea typeface="Calibri"/>
                <a:cs typeface="Calibri"/>
                <a:sym typeface="Calibri"/>
              </a:rPr>
              <a:t>Los sesgos en nuestro </a:t>
            </a:r>
            <a:r>
              <a:rPr lang="es" sz="4800" dirty="0">
                <a:solidFill>
                  <a:schemeClr val="accent2"/>
                </a:solidFill>
                <a:latin typeface="Calibri"/>
                <a:ea typeface="Calibri"/>
                <a:cs typeface="Calibri"/>
                <a:sym typeface="Calibri"/>
              </a:rPr>
              <a:t>trabajo</a:t>
            </a:r>
            <a:r>
              <a:rPr lang="es" sz="4800" dirty="0">
                <a:solidFill>
                  <a:schemeClr val="lt2"/>
                </a:solidFill>
                <a:latin typeface="Calibri"/>
                <a:ea typeface="Calibri"/>
                <a:cs typeface="Calibri"/>
                <a:sym typeface="Calibri"/>
              </a:rPr>
              <a:t>:</a:t>
            </a:r>
            <a:endParaRPr dirty="0"/>
          </a:p>
        </p:txBody>
      </p:sp>
      <p:sp>
        <p:nvSpPr>
          <p:cNvPr id="1459" name="Google Shape;1459;p45"/>
          <p:cNvSpPr/>
          <p:nvPr/>
        </p:nvSpPr>
        <p:spPr>
          <a:xfrm>
            <a:off x="796047" y="5651755"/>
            <a:ext cx="6909957" cy="49240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600" dirty="0">
                <a:solidFill>
                  <a:srgbClr val="595959"/>
                </a:solidFill>
                <a:latin typeface="Calibri"/>
                <a:ea typeface="Calibri"/>
                <a:cs typeface="Calibri"/>
                <a:sym typeface="Calibri"/>
              </a:rPr>
              <a:t>Se manifiestan en forma de </a:t>
            </a:r>
            <a:r>
              <a:rPr lang="es" sz="2600" b="1" dirty="0">
                <a:solidFill>
                  <a:schemeClr val="dk1"/>
                </a:solidFill>
                <a:latin typeface="Calibri"/>
                <a:ea typeface="Calibri"/>
                <a:cs typeface="Calibri"/>
                <a:sym typeface="Calibri"/>
              </a:rPr>
              <a:t>microagresiones</a:t>
            </a:r>
            <a:endParaRPr dirty="0"/>
          </a:p>
        </p:txBody>
      </p:sp>
      <p:sp>
        <p:nvSpPr>
          <p:cNvPr id="1460" name="Google Shape;1460;p45"/>
          <p:cNvSpPr/>
          <p:nvPr/>
        </p:nvSpPr>
        <p:spPr>
          <a:xfrm>
            <a:off x="796048" y="6332068"/>
            <a:ext cx="6315952" cy="49240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600" dirty="0">
                <a:solidFill>
                  <a:srgbClr val="595959"/>
                </a:solidFill>
                <a:latin typeface="Calibri"/>
                <a:ea typeface="Calibri"/>
                <a:cs typeface="Calibri"/>
                <a:sym typeface="Calibri"/>
              </a:rPr>
              <a:t>Dan lugar a </a:t>
            </a:r>
            <a:r>
              <a:rPr lang="es" sz="2600" b="1" dirty="0">
                <a:solidFill>
                  <a:schemeClr val="dk1"/>
                </a:solidFill>
                <a:latin typeface="Calibri"/>
                <a:ea typeface="Calibri"/>
                <a:cs typeface="Calibri"/>
                <a:sym typeface="Calibri"/>
              </a:rPr>
              <a:t>desigualdades en la atención</a:t>
            </a:r>
            <a:endParaRPr dirty="0"/>
          </a:p>
        </p:txBody>
      </p:sp>
      <p:sp>
        <p:nvSpPr>
          <p:cNvPr id="1461" name="Google Shape;1461;p45"/>
          <p:cNvSpPr/>
          <p:nvPr/>
        </p:nvSpPr>
        <p:spPr>
          <a:xfrm>
            <a:off x="787788" y="7011948"/>
            <a:ext cx="11831921" cy="452432"/>
          </a:xfrm>
          <a:prstGeom prst="rect">
            <a:avLst/>
          </a:prstGeom>
          <a:noFill/>
          <a:ln>
            <a:noFill/>
          </a:ln>
        </p:spPr>
        <p:txBody>
          <a:bodyPr spcFirstLastPara="1" wrap="square" lIns="91425" tIns="45700" rIns="91425" bIns="45700" rtlCol="0" anchor="t" anchorCtr="0">
            <a:spAutoFit/>
          </a:bodyPr>
          <a:lstStyle/>
          <a:p>
            <a:pPr marL="0" marR="0" lvl="0" indent="0" algn="l" rtl="0">
              <a:lnSpc>
                <a:spcPct val="90000"/>
              </a:lnSpc>
              <a:spcBef>
                <a:spcPts val="0"/>
              </a:spcBef>
              <a:spcAft>
                <a:spcPts val="0"/>
              </a:spcAft>
              <a:buNone/>
            </a:pPr>
            <a:r>
              <a:rPr lang="es" sz="2600" b="1" dirty="0">
                <a:solidFill>
                  <a:schemeClr val="dk1"/>
                </a:solidFill>
                <a:latin typeface="Calibri"/>
                <a:ea typeface="Calibri"/>
                <a:cs typeface="Calibri"/>
                <a:sym typeface="Calibri"/>
              </a:rPr>
              <a:t>Menoscaban nuestras obligaciones básicas</a:t>
            </a:r>
            <a:r>
              <a:rPr lang="es" sz="2600" dirty="0">
                <a:solidFill>
                  <a:srgbClr val="595959"/>
                </a:solidFill>
                <a:latin typeface="Calibri"/>
                <a:ea typeface="Calibri"/>
                <a:cs typeface="Calibri"/>
                <a:sym typeface="Calibri"/>
              </a:rPr>
              <a:t>, los principios de protección y los mensajes sobre espacios seguros</a:t>
            </a:r>
            <a:endParaRPr dirty="0"/>
          </a:p>
        </p:txBody>
      </p:sp>
      <p:sp>
        <p:nvSpPr>
          <p:cNvPr id="1462" name="Google Shape;1462;p45"/>
          <p:cNvSpPr/>
          <p:nvPr/>
        </p:nvSpPr>
        <p:spPr>
          <a:xfrm>
            <a:off x="790862" y="7961007"/>
            <a:ext cx="11828847" cy="812530"/>
          </a:xfrm>
          <a:prstGeom prst="rect">
            <a:avLst/>
          </a:prstGeom>
          <a:noFill/>
          <a:ln>
            <a:noFill/>
          </a:ln>
        </p:spPr>
        <p:txBody>
          <a:bodyPr spcFirstLastPara="1" wrap="square" lIns="91425" tIns="45700" rIns="91425" bIns="45700" rtlCol="0" anchor="t" anchorCtr="0">
            <a:spAutoFit/>
          </a:bodyPr>
          <a:lstStyle/>
          <a:p>
            <a:pPr marL="0" marR="0" lvl="0" indent="0" algn="l" rtl="0">
              <a:lnSpc>
                <a:spcPct val="90000"/>
              </a:lnSpc>
              <a:spcBef>
                <a:spcPts val="0"/>
              </a:spcBef>
              <a:spcAft>
                <a:spcPts val="0"/>
              </a:spcAft>
              <a:buNone/>
            </a:pPr>
            <a:r>
              <a:rPr lang="es" sz="2600" dirty="0">
                <a:solidFill>
                  <a:srgbClr val="595959"/>
                </a:solidFill>
                <a:latin typeface="Calibri"/>
                <a:ea typeface="Calibri"/>
                <a:cs typeface="Calibri"/>
                <a:sym typeface="Calibri"/>
              </a:rPr>
              <a:t>Se suman a los</a:t>
            </a:r>
            <a:r>
              <a:rPr lang="es" sz="2600" b="1" dirty="0">
                <a:solidFill>
                  <a:schemeClr val="dk1"/>
                </a:solidFill>
                <a:latin typeface="Calibri"/>
                <a:ea typeface="Calibri"/>
                <a:cs typeface="Calibri"/>
                <a:sym typeface="Calibri"/>
              </a:rPr>
              <a:t> mensajes negativos que las personas con SOGIESC diversa ya de por </a:t>
            </a:r>
            <a:br>
              <a:rPr lang="es" sz="2600" b="1" dirty="0">
                <a:solidFill>
                  <a:schemeClr val="dk1"/>
                </a:solidFill>
                <a:latin typeface="Calibri"/>
                <a:ea typeface="Calibri"/>
                <a:cs typeface="Calibri"/>
                <a:sym typeface="Calibri"/>
              </a:rPr>
            </a:br>
            <a:r>
              <a:rPr lang="es" sz="2600" b="1" dirty="0">
                <a:solidFill>
                  <a:schemeClr val="dk1"/>
                </a:solidFill>
                <a:latin typeface="Calibri"/>
                <a:ea typeface="Calibri"/>
                <a:cs typeface="Calibri"/>
                <a:sym typeface="Calibri"/>
              </a:rPr>
              <a:t>sí reciben</a:t>
            </a:r>
            <a:r>
              <a:rPr lang="es" sz="2600" dirty="0">
                <a:solidFill>
                  <a:srgbClr val="595959"/>
                </a:solidFill>
                <a:latin typeface="Calibri"/>
                <a:ea typeface="Calibri"/>
                <a:cs typeface="Calibri"/>
                <a:sym typeface="Calibri"/>
              </a:rPr>
              <a:t>, lo que aumenta el estrés que padecen y empeora su situación</a:t>
            </a:r>
            <a:endParaRPr dirty="0"/>
          </a:p>
        </p:txBody>
      </p:sp>
      <p:cxnSp>
        <p:nvCxnSpPr>
          <p:cNvPr id="1463" name="Google Shape;1463;p45"/>
          <p:cNvCxnSpPr/>
          <p:nvPr/>
        </p:nvCxnSpPr>
        <p:spPr>
          <a:xfrm>
            <a:off x="815498" y="5384918"/>
            <a:ext cx="11744802" cy="0"/>
          </a:xfrm>
          <a:prstGeom prst="straightConnector1">
            <a:avLst/>
          </a:prstGeom>
          <a:blipFill rotWithShape="1">
            <a:blip r:embed="rId4">
              <a:alphaModFix/>
            </a:blip>
            <a:tile tx="0" ty="0" sx="100000" sy="100000" flip="none" algn="tl"/>
          </a:blipFill>
          <a:ln w="76200" cap="flat" cmpd="sng">
            <a:solidFill>
              <a:srgbClr val="BFBFBF"/>
            </a:solidFill>
            <a:prstDash val="solid"/>
            <a:round/>
            <a:headEnd type="none" w="sm" len="sm"/>
            <a:tailEnd type="none" w="sm" len="sm"/>
          </a:ln>
        </p:spPr>
      </p:cxnSp>
      <p:cxnSp>
        <p:nvCxnSpPr>
          <p:cNvPr id="1464" name="Google Shape;1464;p45"/>
          <p:cNvCxnSpPr/>
          <p:nvPr/>
        </p:nvCxnSpPr>
        <p:spPr>
          <a:xfrm>
            <a:off x="834712" y="6196858"/>
            <a:ext cx="11701618" cy="0"/>
          </a:xfrm>
          <a:prstGeom prst="straightConnector1">
            <a:avLst/>
          </a:prstGeom>
          <a:blipFill rotWithShape="1">
            <a:blip r:embed="rId4">
              <a:alphaModFix/>
            </a:blip>
            <a:tile tx="0" ty="0" sx="100000" sy="100000" flip="none" algn="tl"/>
          </a:blipFill>
          <a:ln w="9525" cap="flat" cmpd="sng">
            <a:solidFill>
              <a:srgbClr val="D8D8D8"/>
            </a:solidFill>
            <a:prstDash val="solid"/>
            <a:round/>
            <a:headEnd type="none" w="sm" len="sm"/>
            <a:tailEnd type="none" w="sm" len="sm"/>
          </a:ln>
        </p:spPr>
      </p:cxnSp>
      <p:cxnSp>
        <p:nvCxnSpPr>
          <p:cNvPr id="1465" name="Google Shape;1465;p45"/>
          <p:cNvCxnSpPr/>
          <p:nvPr/>
        </p:nvCxnSpPr>
        <p:spPr>
          <a:xfrm>
            <a:off x="834712" y="6914241"/>
            <a:ext cx="11725588" cy="0"/>
          </a:xfrm>
          <a:prstGeom prst="straightConnector1">
            <a:avLst/>
          </a:prstGeom>
          <a:blipFill rotWithShape="1">
            <a:blip r:embed="rId4">
              <a:alphaModFix/>
            </a:blip>
            <a:tile tx="0" ty="0" sx="100000" sy="100000" flip="none" algn="tl"/>
          </a:blipFill>
          <a:ln w="9525" cap="flat" cmpd="sng">
            <a:solidFill>
              <a:srgbClr val="D8D8D8"/>
            </a:solidFill>
            <a:prstDash val="solid"/>
            <a:round/>
            <a:headEnd type="none" w="sm" len="sm"/>
            <a:tailEnd type="none" w="sm" len="sm"/>
          </a:ln>
        </p:spPr>
      </p:cxnSp>
      <p:cxnSp>
        <p:nvCxnSpPr>
          <p:cNvPr id="1466" name="Google Shape;1466;p45"/>
          <p:cNvCxnSpPr/>
          <p:nvPr/>
        </p:nvCxnSpPr>
        <p:spPr>
          <a:xfrm>
            <a:off x="834712" y="7837831"/>
            <a:ext cx="11725588" cy="0"/>
          </a:xfrm>
          <a:prstGeom prst="straightConnector1">
            <a:avLst/>
          </a:prstGeom>
          <a:blipFill rotWithShape="1">
            <a:blip r:embed="rId4">
              <a:alphaModFix/>
            </a:blip>
            <a:tile tx="0" ty="0" sx="100000" sy="100000" flip="none" algn="tl"/>
          </a:blipFill>
          <a:ln w="9525" cap="flat" cmpd="sng">
            <a:solidFill>
              <a:srgbClr val="D8D8D8"/>
            </a:solidFill>
            <a:prstDash val="solid"/>
            <a:round/>
            <a:headEnd type="none" w="sm" len="sm"/>
            <a:tailEnd type="none" w="sm" len="sm"/>
          </a:ln>
        </p:spPr>
      </p:cxnSp>
      <p:cxnSp>
        <p:nvCxnSpPr>
          <p:cNvPr id="1467" name="Google Shape;1467;p45"/>
          <p:cNvCxnSpPr/>
          <p:nvPr/>
        </p:nvCxnSpPr>
        <p:spPr>
          <a:xfrm>
            <a:off x="834712" y="8883994"/>
            <a:ext cx="11725588" cy="0"/>
          </a:xfrm>
          <a:prstGeom prst="straightConnector1">
            <a:avLst/>
          </a:prstGeom>
          <a:blipFill rotWithShape="1">
            <a:blip r:embed="rId4">
              <a:alphaModFix/>
            </a:blip>
            <a:tile tx="0" ty="0" sx="100000" sy="100000" flip="none" algn="tl"/>
          </a:blipFill>
          <a:ln w="9525" cap="flat" cmpd="sng">
            <a:solidFill>
              <a:srgbClr val="D8D8D8"/>
            </a:solidFill>
            <a:prstDash val="solid"/>
            <a:round/>
            <a:headEnd type="none" w="sm" len="sm"/>
            <a:tailEnd type="none" w="sm" len="sm"/>
          </a:ln>
        </p:spPr>
      </p:cxnSp>
      <p:sp>
        <p:nvSpPr>
          <p:cNvPr id="1468" name="Google Shape;1468;p45"/>
          <p:cNvSpPr txBox="1"/>
          <p:nvPr/>
        </p:nvSpPr>
        <p:spPr>
          <a:xfrm>
            <a:off x="4521200" y="66802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46"/>
          <p:cNvSpPr/>
          <p:nvPr/>
        </p:nvSpPr>
        <p:spPr>
          <a:xfrm>
            <a:off x="901700" y="1819853"/>
            <a:ext cx="11658600" cy="940371"/>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75" name="Google Shape;1475;p46"/>
          <p:cNvSpPr txBox="1">
            <a:spLocks noGrp="1"/>
          </p:cNvSpPr>
          <p:nvPr>
            <p:ph type="ctrTitle"/>
          </p:nvPr>
        </p:nvSpPr>
        <p:spPr>
          <a:xfrm>
            <a:off x="1827059" y="283199"/>
            <a:ext cx="10860241" cy="1030260"/>
          </a:xfrm>
          <a:prstGeom prst="rect">
            <a:avLst/>
          </a:prstGeom>
          <a:noFill/>
          <a:ln>
            <a:noFill/>
          </a:ln>
        </p:spPr>
        <p:txBody>
          <a:bodyPr spcFirstLastPara="1" wrap="square" lIns="91425" tIns="45700" rIns="91425" bIns="45700" rtlCol="0" anchor="ctr" anchorCtr="0">
            <a:noAutofit/>
          </a:bodyPr>
          <a:lstStyle/>
          <a:p>
            <a:pPr marL="0" lvl="0" indent="0" algn="l" rtl="0">
              <a:spcBef>
                <a:spcPts val="0"/>
              </a:spcBef>
              <a:spcAft>
                <a:spcPts val="0"/>
              </a:spcAft>
              <a:buNone/>
            </a:pPr>
            <a:r>
              <a:rPr lang="es"/>
              <a:t>EJERCICIO DE DISCUSIÓN: </a:t>
            </a:r>
            <a:r>
              <a:rPr lang="es" b="1">
                <a:solidFill>
                  <a:schemeClr val="accent2"/>
                </a:solidFill>
              </a:rPr>
              <a:t>GUIONES SIMULADOS </a:t>
            </a:r>
            <a:endParaRPr b="1">
              <a:solidFill>
                <a:schemeClr val="accent2"/>
              </a:solidFill>
            </a:endParaRPr>
          </a:p>
        </p:txBody>
      </p:sp>
      <p:sp>
        <p:nvSpPr>
          <p:cNvPr id="1476" name="Google Shape;1476;p46"/>
          <p:cNvSpPr txBox="1">
            <a:spLocks noGrp="1"/>
          </p:cNvSpPr>
          <p:nvPr>
            <p:ph type="subTitle" idx="1"/>
          </p:nvPr>
        </p:nvSpPr>
        <p:spPr>
          <a:xfrm>
            <a:off x="1020763" y="1858143"/>
            <a:ext cx="11539536" cy="863793"/>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lt1"/>
              </a:buClr>
              <a:buSzPts val="3600"/>
              <a:buFont typeface="Calibri"/>
              <a:buNone/>
            </a:pPr>
            <a:r>
              <a:rPr lang="es"/>
              <a:t>LA TRANSICIÓN</a:t>
            </a:r>
            <a:endParaRPr/>
          </a:p>
        </p:txBody>
      </p:sp>
      <p:sp>
        <p:nvSpPr>
          <p:cNvPr id="1477" name="Google Shape;1477;p46"/>
          <p:cNvSpPr txBox="1">
            <a:spLocks noGrp="1"/>
          </p:cNvSpPr>
          <p:nvPr>
            <p:ph type="body" idx="2"/>
          </p:nvPr>
        </p:nvSpPr>
        <p:spPr>
          <a:xfrm>
            <a:off x="1020762" y="3829049"/>
            <a:ext cx="11539537" cy="2486395"/>
          </a:xfrm>
          <a:prstGeom prst="rect">
            <a:avLst/>
          </a:prstGeom>
          <a:noFill/>
          <a:ln>
            <a:noFill/>
          </a:ln>
        </p:spPr>
        <p:txBody>
          <a:bodyPr spcFirstLastPara="1" wrap="square" lIns="91425" tIns="45700" rIns="91425" bIns="45700" rtlCol="0" anchor="t" anchorCtr="0">
            <a:normAutofit/>
          </a:bodyPr>
          <a:lstStyle/>
          <a:p>
            <a:pPr marL="20638" lvl="1" indent="-20638" algn="ctr" rtl="0">
              <a:lnSpc>
                <a:spcPct val="90000"/>
              </a:lnSpc>
              <a:spcBef>
                <a:spcPts val="0"/>
              </a:spcBef>
              <a:spcAft>
                <a:spcPts val="0"/>
              </a:spcAft>
              <a:buNone/>
            </a:pPr>
            <a:r>
              <a:rPr lang="es" sz="4000">
                <a:solidFill>
                  <a:schemeClr val="dk1"/>
                </a:solidFill>
              </a:rPr>
              <a:t>¿Por qué es importante en nuestro trabajo? </a:t>
            </a:r>
            <a:endParaRPr/>
          </a:p>
        </p:txBody>
      </p:sp>
      <p:sp>
        <p:nvSpPr>
          <p:cNvPr id="1478" name="Google Shape;1478;p4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46</a:t>
            </a:fld>
            <a:endParaRPr sz="1200" b="1">
              <a:solidFill>
                <a:schemeClr val="lt1"/>
              </a:solidFill>
              <a:latin typeface="Calibri"/>
              <a:ea typeface="Calibri"/>
              <a:cs typeface="Calibri"/>
              <a:sym typeface="Calibri"/>
            </a:endParaRPr>
          </a:p>
        </p:txBody>
      </p:sp>
      <p:pic>
        <p:nvPicPr>
          <p:cNvPr id="1479" name="Google Shape;1479;p46"/>
          <p:cNvPicPr preferRelativeResize="0"/>
          <p:nvPr/>
        </p:nvPicPr>
        <p:blipFill rotWithShape="1">
          <a:blip r:embed="rId4">
            <a:alphaModFix/>
          </a:blip>
          <a:srcRect l="20653" r="43197" b="39823"/>
          <a:stretch/>
        </p:blipFill>
        <p:spPr>
          <a:xfrm>
            <a:off x="9364354" y="6170525"/>
            <a:ext cx="2192058" cy="3649102"/>
          </a:xfrm>
          <a:prstGeom prst="rect">
            <a:avLst/>
          </a:prstGeom>
          <a:noFill/>
          <a:ln>
            <a:noFill/>
          </a:ln>
        </p:spPr>
      </p:pic>
      <p:pic>
        <p:nvPicPr>
          <p:cNvPr id="1480" name="Google Shape;1480;p46"/>
          <p:cNvPicPr preferRelativeResize="0"/>
          <p:nvPr/>
        </p:nvPicPr>
        <p:blipFill rotWithShape="1">
          <a:blip r:embed="rId5">
            <a:alphaModFix/>
          </a:blip>
          <a:srcRect/>
          <a:stretch/>
        </p:blipFill>
        <p:spPr>
          <a:xfrm>
            <a:off x="2383851" y="6260869"/>
            <a:ext cx="7768532" cy="3884267"/>
          </a:xfrm>
          <a:prstGeom prst="rect">
            <a:avLst/>
          </a:prstGeom>
          <a:noFill/>
          <a:ln>
            <a:noFill/>
          </a:ln>
        </p:spPr>
      </p:pic>
      <p:pic>
        <p:nvPicPr>
          <p:cNvPr id="1481" name="Google Shape;1481;p46"/>
          <p:cNvPicPr preferRelativeResize="0"/>
          <p:nvPr/>
        </p:nvPicPr>
        <p:blipFill rotWithShape="1">
          <a:blip r:embed="rId6">
            <a:alphaModFix/>
          </a:blip>
          <a:srcRect l="11925" t="9816" r="56636" b="48055"/>
          <a:stretch/>
        </p:blipFill>
        <p:spPr>
          <a:xfrm>
            <a:off x="1052974" y="6485205"/>
            <a:ext cx="2441406" cy="3271571"/>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47"/>
          <p:cNvSpPr/>
          <p:nvPr/>
        </p:nvSpPr>
        <p:spPr>
          <a:xfrm>
            <a:off x="901700" y="1819853"/>
            <a:ext cx="11658600" cy="940371"/>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488" name="Google Shape;1488;p47"/>
          <p:cNvSpPr txBox="1">
            <a:spLocks noGrp="1"/>
          </p:cNvSpPr>
          <p:nvPr>
            <p:ph type="ctrTitle"/>
          </p:nvPr>
        </p:nvSpPr>
        <p:spPr>
          <a:xfrm>
            <a:off x="1827059" y="283199"/>
            <a:ext cx="10860241" cy="1030260"/>
          </a:xfrm>
          <a:prstGeom prst="rect">
            <a:avLst/>
          </a:prstGeom>
          <a:noFill/>
          <a:ln>
            <a:noFill/>
          </a:ln>
        </p:spPr>
        <p:txBody>
          <a:bodyPr spcFirstLastPara="1" wrap="square" lIns="91425" tIns="45700" rIns="91425" bIns="45700" rtlCol="0" anchor="ctr" anchorCtr="0">
            <a:noAutofit/>
          </a:bodyPr>
          <a:lstStyle/>
          <a:p>
            <a:pPr marL="0" lvl="0" indent="0" algn="l" rtl="0">
              <a:spcBef>
                <a:spcPts val="0"/>
              </a:spcBef>
              <a:spcAft>
                <a:spcPts val="0"/>
              </a:spcAft>
              <a:buNone/>
            </a:pPr>
            <a:r>
              <a:rPr lang="es"/>
              <a:t>EJERCICIO DE DISCUSIÓN: </a:t>
            </a:r>
            <a:r>
              <a:rPr lang="es" b="1">
                <a:solidFill>
                  <a:schemeClr val="accent2"/>
                </a:solidFill>
              </a:rPr>
              <a:t>GUIONES SIMULADOS </a:t>
            </a:r>
            <a:endParaRPr b="1">
              <a:solidFill>
                <a:schemeClr val="accent2"/>
              </a:solidFill>
            </a:endParaRPr>
          </a:p>
        </p:txBody>
      </p:sp>
      <p:sp>
        <p:nvSpPr>
          <p:cNvPr id="1489" name="Google Shape;1489;p47"/>
          <p:cNvSpPr txBox="1">
            <a:spLocks noGrp="1"/>
          </p:cNvSpPr>
          <p:nvPr>
            <p:ph type="subTitle" idx="1"/>
          </p:nvPr>
        </p:nvSpPr>
        <p:spPr>
          <a:xfrm>
            <a:off x="1020763" y="1858143"/>
            <a:ext cx="4274251" cy="863793"/>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3600"/>
              <a:buFont typeface="Calibri"/>
              <a:buNone/>
            </a:pPr>
            <a:r>
              <a:rPr lang="es" dirty="0"/>
              <a:t>TRES ACCIONES</a:t>
            </a:r>
            <a:endParaRPr dirty="0"/>
          </a:p>
        </p:txBody>
      </p:sp>
      <p:sp>
        <p:nvSpPr>
          <p:cNvPr id="1490" name="Google Shape;1490;p47"/>
          <p:cNvSpPr txBox="1">
            <a:spLocks noGrp="1"/>
          </p:cNvSpPr>
          <p:nvPr>
            <p:ph type="body" idx="2"/>
          </p:nvPr>
        </p:nvSpPr>
        <p:spPr>
          <a:xfrm>
            <a:off x="852839" y="2850568"/>
            <a:ext cx="11888414" cy="4179516"/>
          </a:xfrm>
          <a:prstGeom prst="rect">
            <a:avLst/>
          </a:prstGeom>
          <a:noFill/>
          <a:ln>
            <a:noFill/>
          </a:ln>
        </p:spPr>
        <p:txBody>
          <a:bodyPr spcFirstLastPara="1" wrap="square" lIns="91425" tIns="45700" rIns="91425" bIns="45700" rtlCol="0" anchor="t" anchorCtr="0">
            <a:noAutofit/>
          </a:bodyPr>
          <a:lstStyle/>
          <a:p>
            <a:pPr marL="514350" lvl="1" indent="-514350" algn="l" rtl="0">
              <a:lnSpc>
                <a:spcPct val="100000"/>
              </a:lnSpc>
              <a:spcBef>
                <a:spcPts val="600"/>
              </a:spcBef>
              <a:spcAft>
                <a:spcPts val="600"/>
              </a:spcAft>
              <a:buClr>
                <a:schemeClr val="accent2"/>
              </a:buClr>
              <a:buSzPts val="3000"/>
              <a:buFont typeface="Calibri"/>
              <a:buAutoNum type="arabicPeriod"/>
            </a:pPr>
            <a:r>
              <a:rPr lang="es" sz="2600" dirty="0"/>
              <a:t>Acepte que </a:t>
            </a:r>
            <a:r>
              <a:rPr lang="es" sz="2600" b="1" dirty="0">
                <a:solidFill>
                  <a:schemeClr val="accent2"/>
                </a:solidFill>
              </a:rPr>
              <a:t>cualquiera </a:t>
            </a:r>
            <a:r>
              <a:rPr lang="es" sz="2600" dirty="0"/>
              <a:t>puede tener una SOGIESC diversa y comuníquese en consecuencia </a:t>
            </a:r>
            <a:endParaRPr sz="2600" dirty="0"/>
          </a:p>
          <a:p>
            <a:pPr marL="514350" lvl="1" indent="-514350" algn="l" rtl="0">
              <a:lnSpc>
                <a:spcPct val="100000"/>
              </a:lnSpc>
              <a:spcBef>
                <a:spcPts val="600"/>
              </a:spcBef>
              <a:spcAft>
                <a:spcPts val="600"/>
              </a:spcAft>
              <a:buClr>
                <a:schemeClr val="accent2"/>
              </a:buClr>
              <a:buSzPts val="3000"/>
              <a:buFont typeface="Calibri"/>
              <a:buAutoNum type="arabicPeriod"/>
            </a:pPr>
            <a:r>
              <a:rPr lang="es" sz="2600" dirty="0"/>
              <a:t>Cuando alguien le comunique que tiene una SOGIESC diversa, </a:t>
            </a:r>
            <a:r>
              <a:rPr lang="es" sz="2600" b="1" dirty="0">
                <a:solidFill>
                  <a:schemeClr val="accent2"/>
                </a:solidFill>
              </a:rPr>
              <a:t>agradézcaselo</a:t>
            </a:r>
            <a:r>
              <a:rPr lang="es" sz="2600" dirty="0"/>
              <a:t> procurando mantener un tono de voz y un lenguaje corporal neutros o positivos </a:t>
            </a:r>
            <a:endParaRPr sz="2600" dirty="0"/>
          </a:p>
          <a:p>
            <a:pPr marL="514350" lvl="1" indent="-514350" algn="l" rtl="0">
              <a:lnSpc>
                <a:spcPct val="100000"/>
              </a:lnSpc>
              <a:spcBef>
                <a:spcPts val="600"/>
              </a:spcBef>
              <a:spcAft>
                <a:spcPts val="600"/>
              </a:spcAft>
              <a:buClr>
                <a:schemeClr val="accent2"/>
              </a:buClr>
              <a:buSzPts val="3000"/>
              <a:buFont typeface="Calibri"/>
              <a:buAutoNum type="arabicPeriod"/>
            </a:pPr>
            <a:r>
              <a:rPr lang="es" sz="2600" dirty="0"/>
              <a:t>Después de que una persona le haya comunicado que tiene una SOGIESC diversa, hágale </a:t>
            </a:r>
            <a:r>
              <a:rPr lang="es" sz="2600" b="1" dirty="0">
                <a:solidFill>
                  <a:schemeClr val="accent2"/>
                </a:solidFill>
              </a:rPr>
              <a:t>preguntas adecuadas y respetuosas</a:t>
            </a:r>
            <a:r>
              <a:rPr lang="es" sz="2600" dirty="0"/>
              <a:t> con el fin de reunir la información necesaria para dar los siguientes pasos.</a:t>
            </a:r>
            <a:endParaRPr sz="2600" dirty="0"/>
          </a:p>
          <a:p>
            <a:pPr marL="20638" lvl="1" indent="-20638" algn="l" rtl="0">
              <a:lnSpc>
                <a:spcPct val="90000"/>
              </a:lnSpc>
              <a:spcBef>
                <a:spcPts val="2400"/>
              </a:spcBef>
              <a:spcAft>
                <a:spcPts val="0"/>
              </a:spcAft>
              <a:buNone/>
            </a:pPr>
            <a:endParaRPr dirty="0"/>
          </a:p>
        </p:txBody>
      </p:sp>
      <p:sp>
        <p:nvSpPr>
          <p:cNvPr id="1491" name="Google Shape;1491;p4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47</a:t>
            </a:fld>
            <a:endParaRPr sz="1200" b="1">
              <a:solidFill>
                <a:schemeClr val="lt1"/>
              </a:solidFill>
              <a:latin typeface="Calibri"/>
              <a:ea typeface="Calibri"/>
              <a:cs typeface="Calibri"/>
              <a:sym typeface="Calibri"/>
            </a:endParaRPr>
          </a:p>
        </p:txBody>
      </p:sp>
      <p:sp>
        <p:nvSpPr>
          <p:cNvPr id="1492" name="Google Shape;1492;p47"/>
          <p:cNvSpPr txBox="1"/>
          <p:nvPr/>
        </p:nvSpPr>
        <p:spPr>
          <a:xfrm>
            <a:off x="3651269" y="6248753"/>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rgbClr val="1F325B"/>
              </a:buClr>
              <a:buSzPts val="3200"/>
              <a:buFont typeface="Calibri"/>
              <a:buNone/>
            </a:pPr>
            <a:r>
              <a:rPr lang="en-US" sz="3200" b="0" cap="none" dirty="0">
                <a:solidFill>
                  <a:srgbClr val="1F325B"/>
                </a:solidFill>
                <a:latin typeface="Calibri"/>
                <a:ea typeface="Calibri"/>
                <a:cs typeface="Calibri"/>
                <a:sym typeface="Calibri"/>
              </a:rPr>
              <a:t>CUADERNO</a:t>
            </a:r>
            <a:r>
              <a:rPr lang="es" sz="3200" b="0" cap="none" dirty="0">
                <a:solidFill>
                  <a:srgbClr val="1F325B"/>
                </a:solidFill>
                <a:latin typeface="Calibri"/>
                <a:ea typeface="Calibri"/>
                <a:cs typeface="Calibri"/>
                <a:sym typeface="Calibri"/>
              </a:rPr>
              <a:t> - PÁGINA </a:t>
            </a:r>
            <a:r>
              <a:rPr lang="es" sz="3200" b="1" cap="none" dirty="0">
                <a:solidFill>
                  <a:srgbClr val="1F325B"/>
                </a:solidFill>
                <a:latin typeface="Calibri"/>
                <a:ea typeface="Calibri"/>
                <a:cs typeface="Calibri"/>
                <a:sym typeface="Calibri"/>
              </a:rPr>
              <a:t>75</a:t>
            </a:r>
            <a:endParaRPr dirty="0"/>
          </a:p>
        </p:txBody>
      </p:sp>
      <p:pic>
        <p:nvPicPr>
          <p:cNvPr id="1493" name="Google Shape;1493;p47"/>
          <p:cNvPicPr preferRelativeResize="0"/>
          <p:nvPr/>
        </p:nvPicPr>
        <p:blipFill rotWithShape="1">
          <a:blip r:embed="rId4">
            <a:alphaModFix/>
          </a:blip>
          <a:srcRect l="20653" r="43197" b="39823"/>
          <a:stretch/>
        </p:blipFill>
        <p:spPr>
          <a:xfrm>
            <a:off x="9364354" y="6170525"/>
            <a:ext cx="2192058" cy="3649102"/>
          </a:xfrm>
          <a:prstGeom prst="rect">
            <a:avLst/>
          </a:prstGeom>
          <a:noFill/>
          <a:ln>
            <a:noFill/>
          </a:ln>
        </p:spPr>
      </p:pic>
      <p:pic>
        <p:nvPicPr>
          <p:cNvPr id="1495" name="Google Shape;1495;p47"/>
          <p:cNvPicPr preferRelativeResize="0"/>
          <p:nvPr/>
        </p:nvPicPr>
        <p:blipFill rotWithShape="1">
          <a:blip r:embed="rId5">
            <a:alphaModFix/>
          </a:blip>
          <a:srcRect l="11925" t="9816" r="56636" b="48055"/>
          <a:stretch/>
        </p:blipFill>
        <p:spPr>
          <a:xfrm>
            <a:off x="1052974" y="6485205"/>
            <a:ext cx="2441406" cy="3271571"/>
          </a:xfrm>
          <a:prstGeom prst="rect">
            <a:avLst/>
          </a:prstGeom>
          <a:noFill/>
          <a:ln>
            <a:noFill/>
          </a:ln>
        </p:spPr>
      </p:pic>
      <p:pic>
        <p:nvPicPr>
          <p:cNvPr id="1494" name="Google Shape;1494;p47"/>
          <p:cNvPicPr preferRelativeResize="0"/>
          <p:nvPr/>
        </p:nvPicPr>
        <p:blipFill rotWithShape="1">
          <a:blip r:embed="rId6">
            <a:alphaModFix/>
          </a:blip>
          <a:srcRect/>
          <a:stretch/>
        </p:blipFill>
        <p:spPr>
          <a:xfrm>
            <a:off x="2383851" y="6260869"/>
            <a:ext cx="7768532" cy="3884267"/>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0">
                                            <p:txEl>
                                              <p:pRg st="0" end="0"/>
                                            </p:txEl>
                                          </p:spTgt>
                                        </p:tgtEl>
                                        <p:attrNameLst>
                                          <p:attrName>style.visibility</p:attrName>
                                        </p:attrNameLst>
                                      </p:cBhvr>
                                      <p:to>
                                        <p:strVal val="visible"/>
                                      </p:to>
                                    </p:set>
                                    <p:animEffect transition="in" filter="fade">
                                      <p:cBhvr>
                                        <p:cTn id="7" dur="500"/>
                                        <p:tgtEl>
                                          <p:spTgt spid="14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90">
                                            <p:txEl>
                                              <p:pRg st="1" end="1"/>
                                            </p:txEl>
                                          </p:spTgt>
                                        </p:tgtEl>
                                        <p:attrNameLst>
                                          <p:attrName>style.visibility</p:attrName>
                                        </p:attrNameLst>
                                      </p:cBhvr>
                                      <p:to>
                                        <p:strVal val="visible"/>
                                      </p:to>
                                    </p:set>
                                    <p:animEffect transition="in" filter="fade">
                                      <p:cBhvr>
                                        <p:cTn id="10" dur="500"/>
                                        <p:tgtEl>
                                          <p:spTgt spid="149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90">
                                            <p:txEl>
                                              <p:pRg st="2" end="2"/>
                                            </p:txEl>
                                          </p:spTgt>
                                        </p:tgtEl>
                                        <p:attrNameLst>
                                          <p:attrName>style.visibility</p:attrName>
                                        </p:attrNameLst>
                                      </p:cBhvr>
                                      <p:to>
                                        <p:strVal val="visible"/>
                                      </p:to>
                                    </p:set>
                                    <p:animEffect transition="in" filter="fade">
                                      <p:cBhvr>
                                        <p:cTn id="13" dur="500"/>
                                        <p:tgtEl>
                                          <p:spTgt spid="14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48"/>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8 PREGUNTAS CLAVE</a:t>
            </a:r>
            <a:endParaRPr/>
          </a:p>
        </p:txBody>
      </p:sp>
      <p:sp>
        <p:nvSpPr>
          <p:cNvPr id="1502" name="Google Shape;1502;p4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48</a:t>
            </a:fld>
            <a:endParaRPr sz="1200" b="1">
              <a:solidFill>
                <a:schemeClr val="lt1"/>
              </a:solidFill>
              <a:latin typeface="Calibri"/>
              <a:ea typeface="Calibri"/>
              <a:cs typeface="Calibri"/>
              <a:sym typeface="Calibri"/>
            </a:endParaRPr>
          </a:p>
        </p:txBody>
      </p:sp>
      <p:cxnSp>
        <p:nvCxnSpPr>
          <p:cNvPr id="1503" name="Google Shape;1503;p48"/>
          <p:cNvCxnSpPr/>
          <p:nvPr/>
        </p:nvCxnSpPr>
        <p:spPr>
          <a:xfrm>
            <a:off x="1" y="3715209"/>
            <a:ext cx="13003212" cy="0"/>
          </a:xfrm>
          <a:prstGeom prst="straightConnector1">
            <a:avLst/>
          </a:prstGeom>
          <a:noFill/>
          <a:ln w="9525" cap="flat" cmpd="sng">
            <a:solidFill>
              <a:srgbClr val="BFBFBF"/>
            </a:solidFill>
            <a:prstDash val="dot"/>
            <a:round/>
            <a:headEnd type="none" w="sm" len="sm"/>
            <a:tailEnd type="none" w="sm" len="sm"/>
          </a:ln>
        </p:spPr>
      </p:cxnSp>
      <p:sp>
        <p:nvSpPr>
          <p:cNvPr id="1504" name="Google Shape;1504;p48"/>
          <p:cNvSpPr/>
          <p:nvPr/>
        </p:nvSpPr>
        <p:spPr>
          <a:xfrm>
            <a:off x="2231716" y="1731819"/>
            <a:ext cx="10143418" cy="1931762"/>
          </a:xfrm>
          <a:prstGeom prst="rect">
            <a:avLst/>
          </a:prstGeom>
          <a:noFill/>
          <a:ln>
            <a:noFill/>
          </a:ln>
        </p:spPr>
        <p:txBody>
          <a:bodyPr spcFirstLastPara="1" wrap="square" lIns="65000" tIns="65000" rIns="65000" bIns="65000" rtlCol="0" anchor="t" anchorCtr="0">
            <a:spAutoFit/>
          </a:bodyPr>
          <a:lstStyle/>
          <a:p>
            <a:pPr lvl="0"/>
            <a:r>
              <a:rPr lang="es" sz="2800" dirty="0">
                <a:solidFill>
                  <a:srgbClr val="000000"/>
                </a:solidFill>
                <a:latin typeface="Calibri"/>
                <a:ea typeface="Calibri"/>
                <a:cs typeface="Calibri"/>
                <a:sym typeface="Calibri"/>
              </a:rPr>
              <a:t>¿Cómo podemos </a:t>
            </a:r>
            <a:r>
              <a:rPr lang="es" sz="2800" b="1" dirty="0">
                <a:solidFill>
                  <a:srgbClr val="000000"/>
                </a:solidFill>
                <a:latin typeface="Calibri"/>
                <a:ea typeface="Calibri"/>
                <a:cs typeface="Calibri"/>
                <a:sym typeface="Calibri"/>
              </a:rPr>
              <a:t>saber</a:t>
            </a:r>
            <a:r>
              <a:rPr lang="es" sz="2800" dirty="0">
                <a:solidFill>
                  <a:srgbClr val="000000"/>
                </a:solidFill>
                <a:latin typeface="Calibri"/>
                <a:ea typeface="Calibri"/>
                <a:cs typeface="Calibri"/>
                <a:sym typeface="Calibri"/>
              </a:rPr>
              <a:t> cuál es la orientación sexual, identidad de género, el significado de la expresión de género </a:t>
            </a:r>
            <a:r>
              <a:rPr lang="es" sz="2800" dirty="0">
                <a:latin typeface="Calibri"/>
                <a:ea typeface="Calibri"/>
                <a:cs typeface="Calibri"/>
                <a:sym typeface="Calibri"/>
              </a:rPr>
              <a:t>o las características sexuales de una persona? </a:t>
            </a:r>
            <a:endParaRPr dirty="0"/>
          </a:p>
          <a:p>
            <a:pPr marL="0" marR="0" lvl="0" indent="0" algn="l" rtl="0">
              <a:spcBef>
                <a:spcPts val="600"/>
              </a:spcBef>
              <a:spcAft>
                <a:spcPts val="0"/>
              </a:spcAft>
              <a:buNone/>
            </a:pPr>
            <a:r>
              <a:rPr lang="es" sz="2800" dirty="0">
                <a:solidFill>
                  <a:srgbClr val="000000"/>
                </a:solidFill>
                <a:latin typeface="Calibri"/>
                <a:ea typeface="Calibri"/>
                <a:cs typeface="Calibri"/>
                <a:sym typeface="Calibri"/>
              </a:rPr>
              <a:t>¿Deberíamos preguntarle?  </a:t>
            </a:r>
            <a:endParaRPr dirty="0"/>
          </a:p>
        </p:txBody>
      </p:sp>
      <p:sp>
        <p:nvSpPr>
          <p:cNvPr id="1505" name="Google Shape;1505;p48"/>
          <p:cNvSpPr/>
          <p:nvPr/>
        </p:nvSpPr>
        <p:spPr>
          <a:xfrm>
            <a:off x="656263" y="2064675"/>
            <a:ext cx="1410282" cy="664681"/>
          </a:xfrm>
          <a:prstGeom prst="homePlate">
            <a:avLst>
              <a:gd name="adj" fmla="val 50000"/>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06" name="Google Shape;1506;p48"/>
          <p:cNvSpPr/>
          <p:nvPr/>
        </p:nvSpPr>
        <p:spPr>
          <a:xfrm>
            <a:off x="339272" y="2018936"/>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2"/>
                </a:solidFill>
                <a:latin typeface="Calibri"/>
                <a:ea typeface="Calibri"/>
                <a:cs typeface="Calibri"/>
                <a:sym typeface="Calibri"/>
              </a:rPr>
              <a:t>01</a:t>
            </a:r>
            <a:endParaRPr/>
          </a:p>
        </p:txBody>
      </p:sp>
      <p:cxnSp>
        <p:nvCxnSpPr>
          <p:cNvPr id="1507" name="Google Shape;1507;p48"/>
          <p:cNvCxnSpPr/>
          <p:nvPr/>
        </p:nvCxnSpPr>
        <p:spPr>
          <a:xfrm>
            <a:off x="1" y="5354522"/>
            <a:ext cx="13003212" cy="0"/>
          </a:xfrm>
          <a:prstGeom prst="straightConnector1">
            <a:avLst/>
          </a:prstGeom>
          <a:noFill/>
          <a:ln w="9525" cap="flat" cmpd="sng">
            <a:solidFill>
              <a:srgbClr val="BFBFBF"/>
            </a:solidFill>
            <a:prstDash val="dot"/>
            <a:round/>
            <a:headEnd type="none" w="sm" len="sm"/>
            <a:tailEnd type="none" w="sm" len="sm"/>
          </a:ln>
        </p:spPr>
      </p:cxnSp>
      <p:sp>
        <p:nvSpPr>
          <p:cNvPr id="1508" name="Google Shape;1508;p48"/>
          <p:cNvSpPr/>
          <p:nvPr/>
        </p:nvSpPr>
        <p:spPr>
          <a:xfrm>
            <a:off x="2231716" y="4076657"/>
            <a:ext cx="9233689" cy="993074"/>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dirty="0">
                <a:solidFill>
                  <a:srgbClr val="000000"/>
                </a:solidFill>
                <a:latin typeface="Calibri"/>
                <a:ea typeface="Calibri"/>
                <a:cs typeface="Calibri"/>
                <a:sym typeface="Calibri"/>
              </a:rPr>
              <a:t>¿Cómo debería </a:t>
            </a:r>
            <a:r>
              <a:rPr lang="es" sz="2800" b="1" dirty="0">
                <a:solidFill>
                  <a:srgbClr val="000000"/>
                </a:solidFill>
                <a:latin typeface="Calibri"/>
                <a:ea typeface="Calibri"/>
                <a:cs typeface="Calibri"/>
                <a:sym typeface="Calibri"/>
              </a:rPr>
              <a:t>responder</a:t>
            </a:r>
            <a:r>
              <a:rPr lang="es" sz="2800" dirty="0">
                <a:solidFill>
                  <a:srgbClr val="000000"/>
                </a:solidFill>
                <a:latin typeface="Calibri"/>
                <a:ea typeface="Calibri"/>
                <a:cs typeface="Calibri"/>
                <a:sym typeface="Calibri"/>
              </a:rPr>
              <a:t> cuando una persona dice tener una SOGIESC diversa? </a:t>
            </a:r>
            <a:endParaRPr dirty="0"/>
          </a:p>
        </p:txBody>
      </p:sp>
      <p:sp>
        <p:nvSpPr>
          <p:cNvPr id="1509" name="Google Shape;1509;p48"/>
          <p:cNvSpPr/>
          <p:nvPr/>
        </p:nvSpPr>
        <p:spPr>
          <a:xfrm>
            <a:off x="656262" y="4187353"/>
            <a:ext cx="1410283" cy="664681"/>
          </a:xfrm>
          <a:prstGeom prst="homePlate">
            <a:avLst>
              <a:gd name="adj" fmla="val 50000"/>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10" name="Google Shape;1510;p48"/>
          <p:cNvSpPr/>
          <p:nvPr/>
        </p:nvSpPr>
        <p:spPr>
          <a:xfrm>
            <a:off x="339272" y="4141614"/>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1"/>
                </a:solidFill>
                <a:latin typeface="Calibri"/>
                <a:ea typeface="Calibri"/>
                <a:cs typeface="Calibri"/>
                <a:sym typeface="Calibri"/>
              </a:rPr>
              <a:t>02</a:t>
            </a:r>
            <a:endParaRPr/>
          </a:p>
        </p:txBody>
      </p:sp>
      <p:cxnSp>
        <p:nvCxnSpPr>
          <p:cNvPr id="1511" name="Google Shape;1511;p48"/>
          <p:cNvCxnSpPr/>
          <p:nvPr/>
        </p:nvCxnSpPr>
        <p:spPr>
          <a:xfrm>
            <a:off x="1" y="7053035"/>
            <a:ext cx="13003212" cy="0"/>
          </a:xfrm>
          <a:prstGeom prst="straightConnector1">
            <a:avLst/>
          </a:prstGeom>
          <a:noFill/>
          <a:ln w="9525" cap="flat" cmpd="sng">
            <a:solidFill>
              <a:srgbClr val="BFBFBF"/>
            </a:solidFill>
            <a:prstDash val="dot"/>
            <a:round/>
            <a:headEnd type="none" w="sm" len="sm"/>
            <a:tailEnd type="none" w="sm" len="sm"/>
          </a:ln>
        </p:spPr>
      </p:cxnSp>
      <p:sp>
        <p:nvSpPr>
          <p:cNvPr id="1512" name="Google Shape;1512;p48"/>
          <p:cNvSpPr/>
          <p:nvPr/>
        </p:nvSpPr>
        <p:spPr>
          <a:xfrm>
            <a:off x="2231716" y="5702901"/>
            <a:ext cx="10143418" cy="993074"/>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dirty="0">
                <a:solidFill>
                  <a:srgbClr val="000000"/>
                </a:solidFill>
                <a:latin typeface="Calibri"/>
                <a:ea typeface="Calibri"/>
                <a:cs typeface="Calibri"/>
                <a:sym typeface="Calibri"/>
              </a:rPr>
              <a:t>¿Cómo puede tener la certeza de </a:t>
            </a:r>
            <a:r>
              <a:rPr lang="es" sz="2800" b="1" dirty="0">
                <a:solidFill>
                  <a:srgbClr val="000000"/>
                </a:solidFill>
                <a:latin typeface="Calibri"/>
                <a:ea typeface="Calibri"/>
                <a:cs typeface="Calibri"/>
                <a:sym typeface="Calibri"/>
              </a:rPr>
              <a:t>entender</a:t>
            </a:r>
            <a:r>
              <a:rPr lang="es" sz="2800" dirty="0">
                <a:solidFill>
                  <a:srgbClr val="000000"/>
                </a:solidFill>
                <a:latin typeface="Calibri"/>
                <a:ea typeface="Calibri"/>
                <a:cs typeface="Calibri"/>
                <a:sym typeface="Calibri"/>
              </a:rPr>
              <a:t> lo que una persona quiere decir cuando utiliza terminología SOGIESC? </a:t>
            </a:r>
            <a:endParaRPr sz="2800" i="1" dirty="0">
              <a:solidFill>
                <a:srgbClr val="000000"/>
              </a:solidFill>
              <a:latin typeface="Calibri"/>
              <a:ea typeface="Calibri"/>
              <a:cs typeface="Calibri"/>
              <a:sym typeface="Calibri"/>
            </a:endParaRPr>
          </a:p>
        </p:txBody>
      </p:sp>
      <p:sp>
        <p:nvSpPr>
          <p:cNvPr id="1513" name="Google Shape;1513;p48"/>
          <p:cNvSpPr/>
          <p:nvPr/>
        </p:nvSpPr>
        <p:spPr>
          <a:xfrm>
            <a:off x="656262" y="5883935"/>
            <a:ext cx="1410283" cy="664681"/>
          </a:xfrm>
          <a:prstGeom prst="homePlate">
            <a:avLst>
              <a:gd name="adj" fmla="val 50000"/>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14" name="Google Shape;1514;p48"/>
          <p:cNvSpPr/>
          <p:nvPr/>
        </p:nvSpPr>
        <p:spPr>
          <a:xfrm>
            <a:off x="339272" y="5838196"/>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2"/>
                </a:solidFill>
                <a:latin typeface="Calibri"/>
                <a:ea typeface="Calibri"/>
                <a:cs typeface="Calibri"/>
                <a:sym typeface="Calibri"/>
              </a:rPr>
              <a:t>03</a:t>
            </a:r>
            <a:endParaRPr/>
          </a:p>
        </p:txBody>
      </p:sp>
      <p:cxnSp>
        <p:nvCxnSpPr>
          <p:cNvPr id="1515" name="Google Shape;1515;p48"/>
          <p:cNvCxnSpPr/>
          <p:nvPr/>
        </p:nvCxnSpPr>
        <p:spPr>
          <a:xfrm>
            <a:off x="1" y="8717713"/>
            <a:ext cx="13003212" cy="0"/>
          </a:xfrm>
          <a:prstGeom prst="straightConnector1">
            <a:avLst/>
          </a:prstGeom>
          <a:noFill/>
          <a:ln w="9525" cap="flat" cmpd="sng">
            <a:solidFill>
              <a:srgbClr val="BFBFBF"/>
            </a:solidFill>
            <a:prstDash val="dot"/>
            <a:round/>
            <a:headEnd type="none" w="sm" len="sm"/>
            <a:tailEnd type="none" w="sm" len="sm"/>
          </a:ln>
        </p:spPr>
      </p:cxnSp>
      <p:sp>
        <p:nvSpPr>
          <p:cNvPr id="1516" name="Google Shape;1516;p48"/>
          <p:cNvSpPr/>
          <p:nvPr/>
        </p:nvSpPr>
        <p:spPr>
          <a:xfrm>
            <a:off x="2378020" y="7401412"/>
            <a:ext cx="10143418" cy="993044"/>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dirty="0">
                <a:solidFill>
                  <a:srgbClr val="000000"/>
                </a:solidFill>
                <a:latin typeface="Calibri"/>
                <a:ea typeface="Calibri"/>
                <a:cs typeface="Calibri"/>
                <a:sym typeface="Calibri"/>
              </a:rPr>
              <a:t>¿Cómo </a:t>
            </a:r>
            <a:r>
              <a:rPr lang="es" sz="2800" b="1" dirty="0">
                <a:solidFill>
                  <a:srgbClr val="000000"/>
                </a:solidFill>
                <a:latin typeface="Calibri"/>
                <a:ea typeface="Calibri"/>
                <a:cs typeface="Calibri"/>
                <a:sym typeface="Calibri"/>
              </a:rPr>
              <a:t>nos dirigimos</a:t>
            </a:r>
            <a:r>
              <a:rPr lang="es" sz="2800" dirty="0">
                <a:solidFill>
                  <a:srgbClr val="000000"/>
                </a:solidFill>
                <a:latin typeface="Calibri"/>
                <a:ea typeface="Calibri"/>
                <a:cs typeface="Calibri"/>
                <a:sym typeface="Calibri"/>
              </a:rPr>
              <a:t> a una persona con identidad o expresión de género diversas? </a:t>
            </a:r>
            <a:endParaRPr dirty="0"/>
          </a:p>
        </p:txBody>
      </p:sp>
      <p:sp>
        <p:nvSpPr>
          <p:cNvPr id="1517" name="Google Shape;1517;p48"/>
          <p:cNvSpPr/>
          <p:nvPr/>
        </p:nvSpPr>
        <p:spPr>
          <a:xfrm>
            <a:off x="656262" y="7535554"/>
            <a:ext cx="1410283" cy="664681"/>
          </a:xfrm>
          <a:prstGeom prst="homePlate">
            <a:avLst>
              <a:gd name="adj" fmla="val 50000"/>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18" name="Google Shape;1518;p48"/>
          <p:cNvSpPr/>
          <p:nvPr/>
        </p:nvSpPr>
        <p:spPr>
          <a:xfrm>
            <a:off x="339272" y="7489815"/>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1"/>
                </a:solidFill>
                <a:latin typeface="Calibri"/>
                <a:ea typeface="Calibri"/>
                <a:cs typeface="Calibri"/>
                <a:sym typeface="Calibri"/>
              </a:rPr>
              <a:t>04</a:t>
            </a:r>
            <a:endParaRPr/>
          </a:p>
        </p:txBody>
      </p:sp>
      <p:sp>
        <p:nvSpPr>
          <p:cNvPr id="1519" name="Google Shape;1519;p48"/>
          <p:cNvSpPr txBox="1"/>
          <p:nvPr/>
        </p:nvSpPr>
        <p:spPr>
          <a:xfrm>
            <a:off x="4525108" y="9917723"/>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05"/>
                                        </p:tgtEl>
                                        <p:attrNameLst>
                                          <p:attrName>style.visibility</p:attrName>
                                        </p:attrNameLst>
                                      </p:cBhvr>
                                      <p:to>
                                        <p:strVal val="visible"/>
                                      </p:to>
                                    </p:set>
                                    <p:anim calcmode="lin" valueType="num">
                                      <p:cBhvr additive="base">
                                        <p:cTn id="7" dur="500"/>
                                        <p:tgtEl>
                                          <p:spTgt spid="1505"/>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1506"/>
                                        </p:tgtEl>
                                        <p:attrNameLst>
                                          <p:attrName>style.visibility</p:attrName>
                                        </p:attrNameLst>
                                      </p:cBhvr>
                                      <p:to>
                                        <p:strVal val="visible"/>
                                      </p:to>
                                    </p:set>
                                    <p:anim calcmode="lin" valueType="num">
                                      <p:cBhvr additive="base">
                                        <p:cTn id="10" dur="500"/>
                                        <p:tgtEl>
                                          <p:spTgt spid="1506"/>
                                        </p:tgtEl>
                                        <p:attrNameLst>
                                          <p:attrName>ppt_w</p:attrName>
                                        </p:attrNameLst>
                                      </p:cBhvr>
                                      <p:tavLst>
                                        <p:tav tm="0">
                                          <p:val>
                                            <p:strVal val="0"/>
                                          </p:val>
                                        </p:tav>
                                        <p:tav tm="100000">
                                          <p:val>
                                            <p:strVal val="#ppt_w"/>
                                          </p:val>
                                        </p:tav>
                                      </p:tavLst>
                                    </p:anim>
                                    <p:anim calcmode="lin" valueType="num">
                                      <p:cBhvr additive="base">
                                        <p:cTn id="11" dur="500"/>
                                        <p:tgtEl>
                                          <p:spTgt spid="1506"/>
                                        </p:tgtEl>
                                        <p:attrNameLst>
                                          <p:attrName>ppt_h</p:attrName>
                                        </p:attrNameLst>
                                      </p:cBhvr>
                                      <p:tavLst>
                                        <p:tav tm="0">
                                          <p:val>
                                            <p:strVal val="0"/>
                                          </p:val>
                                        </p:tav>
                                        <p:tav tm="100000">
                                          <p:val>
                                            <p:strVal val="#ppt_h"/>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04"/>
                                        </p:tgtEl>
                                        <p:attrNameLst>
                                          <p:attrName>style.visibility</p:attrName>
                                        </p:attrNameLst>
                                      </p:cBhvr>
                                      <p:to>
                                        <p:strVal val="visible"/>
                                      </p:to>
                                    </p:set>
                                    <p:animEffect transition="in" filter="fade">
                                      <p:cBhvr>
                                        <p:cTn id="15" dur="500"/>
                                        <p:tgtEl>
                                          <p:spTgt spid="15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03"/>
                                        </p:tgtEl>
                                        <p:attrNameLst>
                                          <p:attrName>style.visibility</p:attrName>
                                        </p:attrNameLst>
                                      </p:cBhvr>
                                      <p:to>
                                        <p:strVal val="visible"/>
                                      </p:to>
                                    </p:set>
                                    <p:animEffect transition="in" filter="fade">
                                      <p:cBhvr>
                                        <p:cTn id="20" dur="500"/>
                                        <p:tgtEl>
                                          <p:spTgt spid="1503"/>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509"/>
                                        </p:tgtEl>
                                        <p:attrNameLst>
                                          <p:attrName>style.visibility</p:attrName>
                                        </p:attrNameLst>
                                      </p:cBhvr>
                                      <p:to>
                                        <p:strVal val="visible"/>
                                      </p:to>
                                    </p:set>
                                    <p:anim calcmode="lin" valueType="num">
                                      <p:cBhvr additive="base">
                                        <p:cTn id="24" dur="500"/>
                                        <p:tgtEl>
                                          <p:spTgt spid="1509"/>
                                        </p:tgtEl>
                                        <p:attrNameLst>
                                          <p:attrName>ppt_x</p:attrName>
                                        </p:attrNameLst>
                                      </p:cBhvr>
                                      <p:tavLst>
                                        <p:tav tm="0">
                                          <p:val>
                                            <p:strVal val="#ppt_x-1"/>
                                          </p:val>
                                        </p:tav>
                                        <p:tav tm="100000">
                                          <p:val>
                                            <p:strVal val="#ppt_x"/>
                                          </p:val>
                                        </p:tav>
                                      </p:tavLst>
                                    </p:anim>
                                  </p:childTnLst>
                                </p:cTn>
                              </p:par>
                              <p:par>
                                <p:cTn id="25" presetID="23" presetClass="entr" presetSubtype="16" fill="hold" nodeType="withEffect">
                                  <p:stCondLst>
                                    <p:cond delay="0"/>
                                  </p:stCondLst>
                                  <p:childTnLst>
                                    <p:set>
                                      <p:cBhvr>
                                        <p:cTn id="26" dur="1" fill="hold">
                                          <p:stCondLst>
                                            <p:cond delay="0"/>
                                          </p:stCondLst>
                                        </p:cTn>
                                        <p:tgtEl>
                                          <p:spTgt spid="1510"/>
                                        </p:tgtEl>
                                        <p:attrNameLst>
                                          <p:attrName>style.visibility</p:attrName>
                                        </p:attrNameLst>
                                      </p:cBhvr>
                                      <p:to>
                                        <p:strVal val="visible"/>
                                      </p:to>
                                    </p:set>
                                    <p:anim calcmode="lin" valueType="num">
                                      <p:cBhvr additive="base">
                                        <p:cTn id="27" dur="500"/>
                                        <p:tgtEl>
                                          <p:spTgt spid="1510"/>
                                        </p:tgtEl>
                                        <p:attrNameLst>
                                          <p:attrName>ppt_w</p:attrName>
                                        </p:attrNameLst>
                                      </p:cBhvr>
                                      <p:tavLst>
                                        <p:tav tm="0">
                                          <p:val>
                                            <p:strVal val="0"/>
                                          </p:val>
                                        </p:tav>
                                        <p:tav tm="100000">
                                          <p:val>
                                            <p:strVal val="#ppt_w"/>
                                          </p:val>
                                        </p:tav>
                                      </p:tavLst>
                                    </p:anim>
                                    <p:anim calcmode="lin" valueType="num">
                                      <p:cBhvr additive="base">
                                        <p:cTn id="28" dur="500"/>
                                        <p:tgtEl>
                                          <p:spTgt spid="1510"/>
                                        </p:tgtEl>
                                        <p:attrNameLst>
                                          <p:attrName>ppt_h</p:attrName>
                                        </p:attrNameLst>
                                      </p:cBhvr>
                                      <p:tavLst>
                                        <p:tav tm="0">
                                          <p:val>
                                            <p:strVal val="0"/>
                                          </p:val>
                                        </p:tav>
                                        <p:tav tm="100000">
                                          <p:val>
                                            <p:strVal val="#ppt_h"/>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08"/>
                                        </p:tgtEl>
                                        <p:attrNameLst>
                                          <p:attrName>style.visibility</p:attrName>
                                        </p:attrNameLst>
                                      </p:cBhvr>
                                      <p:to>
                                        <p:strVal val="visible"/>
                                      </p:to>
                                    </p:set>
                                    <p:animEffect transition="in" filter="fade">
                                      <p:cBhvr>
                                        <p:cTn id="32" dur="500"/>
                                        <p:tgtEl>
                                          <p:spTgt spid="150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07"/>
                                        </p:tgtEl>
                                        <p:attrNameLst>
                                          <p:attrName>style.visibility</p:attrName>
                                        </p:attrNameLst>
                                      </p:cBhvr>
                                      <p:to>
                                        <p:strVal val="visible"/>
                                      </p:to>
                                    </p:set>
                                    <p:animEffect transition="in" filter="fade">
                                      <p:cBhvr>
                                        <p:cTn id="37" dur="500"/>
                                        <p:tgtEl>
                                          <p:spTgt spid="1507"/>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513"/>
                                        </p:tgtEl>
                                        <p:attrNameLst>
                                          <p:attrName>style.visibility</p:attrName>
                                        </p:attrNameLst>
                                      </p:cBhvr>
                                      <p:to>
                                        <p:strVal val="visible"/>
                                      </p:to>
                                    </p:set>
                                    <p:anim calcmode="lin" valueType="num">
                                      <p:cBhvr additive="base">
                                        <p:cTn id="41" dur="500"/>
                                        <p:tgtEl>
                                          <p:spTgt spid="1513"/>
                                        </p:tgtEl>
                                        <p:attrNameLst>
                                          <p:attrName>ppt_x</p:attrName>
                                        </p:attrNameLst>
                                      </p:cBhvr>
                                      <p:tavLst>
                                        <p:tav tm="0">
                                          <p:val>
                                            <p:strVal val="#ppt_x-1"/>
                                          </p:val>
                                        </p:tav>
                                        <p:tav tm="100000">
                                          <p:val>
                                            <p:strVal val="#ppt_x"/>
                                          </p:val>
                                        </p:tav>
                                      </p:tavLst>
                                    </p:anim>
                                  </p:childTnLst>
                                </p:cTn>
                              </p:par>
                              <p:par>
                                <p:cTn id="42" presetID="23" presetClass="entr" presetSubtype="16" fill="hold" nodeType="withEffect">
                                  <p:stCondLst>
                                    <p:cond delay="0"/>
                                  </p:stCondLst>
                                  <p:childTnLst>
                                    <p:set>
                                      <p:cBhvr>
                                        <p:cTn id="43" dur="1" fill="hold">
                                          <p:stCondLst>
                                            <p:cond delay="0"/>
                                          </p:stCondLst>
                                        </p:cTn>
                                        <p:tgtEl>
                                          <p:spTgt spid="1514"/>
                                        </p:tgtEl>
                                        <p:attrNameLst>
                                          <p:attrName>style.visibility</p:attrName>
                                        </p:attrNameLst>
                                      </p:cBhvr>
                                      <p:to>
                                        <p:strVal val="visible"/>
                                      </p:to>
                                    </p:set>
                                    <p:anim calcmode="lin" valueType="num">
                                      <p:cBhvr additive="base">
                                        <p:cTn id="44" dur="500"/>
                                        <p:tgtEl>
                                          <p:spTgt spid="1514"/>
                                        </p:tgtEl>
                                        <p:attrNameLst>
                                          <p:attrName>ppt_w</p:attrName>
                                        </p:attrNameLst>
                                      </p:cBhvr>
                                      <p:tavLst>
                                        <p:tav tm="0">
                                          <p:val>
                                            <p:strVal val="0"/>
                                          </p:val>
                                        </p:tav>
                                        <p:tav tm="100000">
                                          <p:val>
                                            <p:strVal val="#ppt_w"/>
                                          </p:val>
                                        </p:tav>
                                      </p:tavLst>
                                    </p:anim>
                                    <p:anim calcmode="lin" valueType="num">
                                      <p:cBhvr additive="base">
                                        <p:cTn id="45" dur="500"/>
                                        <p:tgtEl>
                                          <p:spTgt spid="1514"/>
                                        </p:tgtEl>
                                        <p:attrNameLst>
                                          <p:attrName>ppt_h</p:attrName>
                                        </p:attrNameLst>
                                      </p:cBhvr>
                                      <p:tavLst>
                                        <p:tav tm="0">
                                          <p:val>
                                            <p:strVal val="0"/>
                                          </p:val>
                                        </p:tav>
                                        <p:tav tm="100000">
                                          <p:val>
                                            <p:strVal val="#ppt_h"/>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512"/>
                                        </p:tgtEl>
                                        <p:attrNameLst>
                                          <p:attrName>style.visibility</p:attrName>
                                        </p:attrNameLst>
                                      </p:cBhvr>
                                      <p:to>
                                        <p:strVal val="visible"/>
                                      </p:to>
                                    </p:set>
                                    <p:animEffect transition="in" filter="fade">
                                      <p:cBhvr>
                                        <p:cTn id="49" dur="500"/>
                                        <p:tgtEl>
                                          <p:spTgt spid="15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11"/>
                                        </p:tgtEl>
                                        <p:attrNameLst>
                                          <p:attrName>style.visibility</p:attrName>
                                        </p:attrNameLst>
                                      </p:cBhvr>
                                      <p:to>
                                        <p:strVal val="visible"/>
                                      </p:to>
                                    </p:set>
                                    <p:animEffect transition="in" filter="fade">
                                      <p:cBhvr>
                                        <p:cTn id="54" dur="500"/>
                                        <p:tgtEl>
                                          <p:spTgt spid="1511"/>
                                        </p:tgtEl>
                                      </p:cBhvr>
                                    </p:animEffec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1517"/>
                                        </p:tgtEl>
                                        <p:attrNameLst>
                                          <p:attrName>style.visibility</p:attrName>
                                        </p:attrNameLst>
                                      </p:cBhvr>
                                      <p:to>
                                        <p:strVal val="visible"/>
                                      </p:to>
                                    </p:set>
                                    <p:anim calcmode="lin" valueType="num">
                                      <p:cBhvr additive="base">
                                        <p:cTn id="58" dur="500"/>
                                        <p:tgtEl>
                                          <p:spTgt spid="1517"/>
                                        </p:tgtEl>
                                        <p:attrNameLst>
                                          <p:attrName>ppt_x</p:attrName>
                                        </p:attrNameLst>
                                      </p:cBhvr>
                                      <p:tavLst>
                                        <p:tav tm="0">
                                          <p:val>
                                            <p:strVal val="#ppt_x-1"/>
                                          </p:val>
                                        </p:tav>
                                        <p:tav tm="100000">
                                          <p:val>
                                            <p:strVal val="#ppt_x"/>
                                          </p:val>
                                        </p:tav>
                                      </p:tavLst>
                                    </p:anim>
                                  </p:childTnLst>
                                </p:cTn>
                              </p:par>
                              <p:par>
                                <p:cTn id="59" presetID="23" presetClass="entr" presetSubtype="16" fill="hold" nodeType="withEffect">
                                  <p:stCondLst>
                                    <p:cond delay="0"/>
                                  </p:stCondLst>
                                  <p:childTnLst>
                                    <p:set>
                                      <p:cBhvr>
                                        <p:cTn id="60" dur="1" fill="hold">
                                          <p:stCondLst>
                                            <p:cond delay="0"/>
                                          </p:stCondLst>
                                        </p:cTn>
                                        <p:tgtEl>
                                          <p:spTgt spid="1518"/>
                                        </p:tgtEl>
                                        <p:attrNameLst>
                                          <p:attrName>style.visibility</p:attrName>
                                        </p:attrNameLst>
                                      </p:cBhvr>
                                      <p:to>
                                        <p:strVal val="visible"/>
                                      </p:to>
                                    </p:set>
                                    <p:anim calcmode="lin" valueType="num">
                                      <p:cBhvr additive="base">
                                        <p:cTn id="61" dur="500"/>
                                        <p:tgtEl>
                                          <p:spTgt spid="1518"/>
                                        </p:tgtEl>
                                        <p:attrNameLst>
                                          <p:attrName>ppt_w</p:attrName>
                                        </p:attrNameLst>
                                      </p:cBhvr>
                                      <p:tavLst>
                                        <p:tav tm="0">
                                          <p:val>
                                            <p:strVal val="0"/>
                                          </p:val>
                                        </p:tav>
                                        <p:tav tm="100000">
                                          <p:val>
                                            <p:strVal val="#ppt_w"/>
                                          </p:val>
                                        </p:tav>
                                      </p:tavLst>
                                    </p:anim>
                                    <p:anim calcmode="lin" valueType="num">
                                      <p:cBhvr additive="base">
                                        <p:cTn id="62" dur="500"/>
                                        <p:tgtEl>
                                          <p:spTgt spid="1518"/>
                                        </p:tgtEl>
                                        <p:attrNameLst>
                                          <p:attrName>ppt_h</p:attrName>
                                        </p:attrNameLst>
                                      </p:cBhvr>
                                      <p:tavLst>
                                        <p:tav tm="0">
                                          <p:val>
                                            <p:strVal val="0"/>
                                          </p:val>
                                        </p:tav>
                                        <p:tav tm="100000">
                                          <p:val>
                                            <p:strVal val="#ppt_h"/>
                                          </p:val>
                                        </p:tav>
                                      </p:tavLst>
                                    </p:anim>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516"/>
                                        </p:tgtEl>
                                        <p:attrNameLst>
                                          <p:attrName>style.visibility</p:attrName>
                                        </p:attrNameLst>
                                      </p:cBhvr>
                                      <p:to>
                                        <p:strVal val="visible"/>
                                      </p:to>
                                    </p:set>
                                    <p:animEffect transition="in" filter="fade">
                                      <p:cBhvr>
                                        <p:cTn id="66" dur="500"/>
                                        <p:tgtEl>
                                          <p:spTgt spid="1516"/>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1515"/>
                                        </p:tgtEl>
                                        <p:attrNameLst>
                                          <p:attrName>style.visibility</p:attrName>
                                        </p:attrNameLst>
                                      </p:cBhvr>
                                      <p:to>
                                        <p:strVal val="visible"/>
                                      </p:to>
                                    </p:set>
                                    <p:animEffect transition="in" filter="fade">
                                      <p:cBhvr>
                                        <p:cTn id="70" dur="500"/>
                                        <p:tgtEl>
                                          <p:spTgt spid="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49"/>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8 PREGUNTAS CLAVE</a:t>
            </a:r>
            <a:endParaRPr/>
          </a:p>
        </p:txBody>
      </p:sp>
      <p:sp>
        <p:nvSpPr>
          <p:cNvPr id="1526" name="Google Shape;1526;p4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49</a:t>
            </a:fld>
            <a:endParaRPr sz="1200" b="1">
              <a:solidFill>
                <a:schemeClr val="lt1"/>
              </a:solidFill>
              <a:latin typeface="Calibri"/>
              <a:ea typeface="Calibri"/>
              <a:cs typeface="Calibri"/>
              <a:sym typeface="Calibri"/>
            </a:endParaRPr>
          </a:p>
        </p:txBody>
      </p:sp>
      <p:cxnSp>
        <p:nvCxnSpPr>
          <p:cNvPr id="1527" name="Google Shape;1527;p49"/>
          <p:cNvCxnSpPr/>
          <p:nvPr/>
        </p:nvCxnSpPr>
        <p:spPr>
          <a:xfrm>
            <a:off x="1" y="3162319"/>
            <a:ext cx="13003212" cy="0"/>
          </a:xfrm>
          <a:prstGeom prst="straightConnector1">
            <a:avLst/>
          </a:prstGeom>
          <a:noFill/>
          <a:ln w="9525" cap="flat" cmpd="sng">
            <a:solidFill>
              <a:srgbClr val="BFBFBF"/>
            </a:solidFill>
            <a:prstDash val="dot"/>
            <a:round/>
            <a:headEnd type="none" w="sm" len="sm"/>
            <a:tailEnd type="none" w="sm" len="sm"/>
          </a:ln>
        </p:spPr>
      </p:cxnSp>
      <p:sp>
        <p:nvSpPr>
          <p:cNvPr id="1528" name="Google Shape;1528;p49"/>
          <p:cNvSpPr/>
          <p:nvPr/>
        </p:nvSpPr>
        <p:spPr>
          <a:xfrm>
            <a:off x="2231716" y="1878123"/>
            <a:ext cx="10143418" cy="993074"/>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a:solidFill>
                  <a:srgbClr val="000000"/>
                </a:solidFill>
                <a:latin typeface="Calibri"/>
                <a:ea typeface="Calibri"/>
                <a:cs typeface="Calibri"/>
                <a:sym typeface="Calibri"/>
              </a:rPr>
              <a:t>¿Debemos preguntar qué </a:t>
            </a:r>
            <a:r>
              <a:rPr lang="es" sz="2800" b="1">
                <a:solidFill>
                  <a:srgbClr val="000000"/>
                </a:solidFill>
                <a:latin typeface="Calibri"/>
                <a:ea typeface="Calibri"/>
                <a:cs typeface="Calibri"/>
                <a:sym typeface="Calibri"/>
              </a:rPr>
              <a:t>nombre y pronombres</a:t>
            </a:r>
            <a:r>
              <a:rPr lang="es" sz="2800">
                <a:solidFill>
                  <a:srgbClr val="000000"/>
                </a:solidFill>
                <a:latin typeface="Calibri"/>
                <a:ea typeface="Calibri"/>
                <a:cs typeface="Calibri"/>
                <a:sym typeface="Calibri"/>
              </a:rPr>
              <a:t> utiliza una persona, o esperar a que ella nos lo diga? </a:t>
            </a:r>
            <a:endParaRPr/>
          </a:p>
        </p:txBody>
      </p:sp>
      <p:sp>
        <p:nvSpPr>
          <p:cNvPr id="1529" name="Google Shape;1529;p49"/>
          <p:cNvSpPr/>
          <p:nvPr/>
        </p:nvSpPr>
        <p:spPr>
          <a:xfrm>
            <a:off x="656263" y="2064675"/>
            <a:ext cx="1388437" cy="664681"/>
          </a:xfrm>
          <a:prstGeom prst="homePlate">
            <a:avLst>
              <a:gd name="adj" fmla="val 50000"/>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30" name="Google Shape;1530;p49"/>
          <p:cNvSpPr/>
          <p:nvPr/>
        </p:nvSpPr>
        <p:spPr>
          <a:xfrm>
            <a:off x="339272" y="2018936"/>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2"/>
                </a:solidFill>
                <a:latin typeface="Calibri"/>
                <a:ea typeface="Calibri"/>
                <a:cs typeface="Calibri"/>
                <a:sym typeface="Calibri"/>
              </a:rPr>
              <a:t>05</a:t>
            </a:r>
            <a:endParaRPr/>
          </a:p>
        </p:txBody>
      </p:sp>
      <p:cxnSp>
        <p:nvCxnSpPr>
          <p:cNvPr id="1531" name="Google Shape;1531;p49"/>
          <p:cNvCxnSpPr/>
          <p:nvPr/>
        </p:nvCxnSpPr>
        <p:spPr>
          <a:xfrm>
            <a:off x="1" y="4801632"/>
            <a:ext cx="13003212" cy="0"/>
          </a:xfrm>
          <a:prstGeom prst="straightConnector1">
            <a:avLst/>
          </a:prstGeom>
          <a:noFill/>
          <a:ln w="9525" cap="flat" cmpd="sng">
            <a:solidFill>
              <a:srgbClr val="BFBFBF"/>
            </a:solidFill>
            <a:prstDash val="dot"/>
            <a:round/>
            <a:headEnd type="none" w="sm" len="sm"/>
            <a:tailEnd type="none" w="sm" len="sm"/>
          </a:ln>
        </p:spPr>
      </p:cxnSp>
      <p:sp>
        <p:nvSpPr>
          <p:cNvPr id="1532" name="Google Shape;1532;p49"/>
          <p:cNvSpPr/>
          <p:nvPr/>
        </p:nvSpPr>
        <p:spPr>
          <a:xfrm>
            <a:off x="2231716" y="3523767"/>
            <a:ext cx="9233689" cy="993074"/>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dirty="0">
                <a:solidFill>
                  <a:srgbClr val="000000"/>
                </a:solidFill>
                <a:latin typeface="Calibri"/>
                <a:ea typeface="Calibri"/>
                <a:cs typeface="Calibri"/>
                <a:sym typeface="Calibri"/>
              </a:rPr>
              <a:t>¿Qué debemos hacer si utilizamos </a:t>
            </a:r>
            <a:r>
              <a:rPr lang="es" sz="2800" b="1" dirty="0">
                <a:solidFill>
                  <a:srgbClr val="000000"/>
                </a:solidFill>
                <a:latin typeface="Calibri"/>
                <a:ea typeface="Calibri"/>
                <a:cs typeface="Calibri"/>
                <a:sym typeface="Calibri"/>
              </a:rPr>
              <a:t>accidentalmente</a:t>
            </a:r>
            <a:r>
              <a:rPr lang="es" sz="2800" dirty="0">
                <a:solidFill>
                  <a:srgbClr val="000000"/>
                </a:solidFill>
                <a:latin typeface="Calibri"/>
                <a:ea typeface="Calibri"/>
                <a:cs typeface="Calibri"/>
                <a:sym typeface="Calibri"/>
              </a:rPr>
              <a:t> el nombre o el pronombre erróneo de una persona? </a:t>
            </a:r>
            <a:endParaRPr dirty="0"/>
          </a:p>
        </p:txBody>
      </p:sp>
      <p:sp>
        <p:nvSpPr>
          <p:cNvPr id="1533" name="Google Shape;1533;p49"/>
          <p:cNvSpPr/>
          <p:nvPr/>
        </p:nvSpPr>
        <p:spPr>
          <a:xfrm>
            <a:off x="656263" y="3634463"/>
            <a:ext cx="1388438" cy="664681"/>
          </a:xfrm>
          <a:prstGeom prst="homePlate">
            <a:avLst>
              <a:gd name="adj" fmla="val 50000"/>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34" name="Google Shape;1534;p49"/>
          <p:cNvSpPr/>
          <p:nvPr/>
        </p:nvSpPr>
        <p:spPr>
          <a:xfrm>
            <a:off x="339272" y="3588724"/>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1"/>
                </a:solidFill>
                <a:latin typeface="Calibri"/>
                <a:ea typeface="Calibri"/>
                <a:cs typeface="Calibri"/>
                <a:sym typeface="Calibri"/>
              </a:rPr>
              <a:t>06</a:t>
            </a:r>
            <a:endParaRPr/>
          </a:p>
        </p:txBody>
      </p:sp>
      <p:cxnSp>
        <p:nvCxnSpPr>
          <p:cNvPr id="1535" name="Google Shape;1535;p49"/>
          <p:cNvCxnSpPr/>
          <p:nvPr/>
        </p:nvCxnSpPr>
        <p:spPr>
          <a:xfrm>
            <a:off x="1" y="6882915"/>
            <a:ext cx="13003212" cy="0"/>
          </a:xfrm>
          <a:prstGeom prst="straightConnector1">
            <a:avLst/>
          </a:prstGeom>
          <a:noFill/>
          <a:ln w="9525" cap="flat" cmpd="sng">
            <a:solidFill>
              <a:srgbClr val="BFBFBF"/>
            </a:solidFill>
            <a:prstDash val="dot"/>
            <a:round/>
            <a:headEnd type="none" w="sm" len="sm"/>
            <a:tailEnd type="none" w="sm" len="sm"/>
          </a:ln>
        </p:spPr>
      </p:cxnSp>
      <p:sp>
        <p:nvSpPr>
          <p:cNvPr id="1536" name="Google Shape;1536;p49"/>
          <p:cNvSpPr/>
          <p:nvPr/>
        </p:nvSpPr>
        <p:spPr>
          <a:xfrm>
            <a:off x="2231715" y="4988396"/>
            <a:ext cx="10233709" cy="1854818"/>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dirty="0">
                <a:solidFill>
                  <a:srgbClr val="000000"/>
                </a:solidFill>
                <a:latin typeface="Calibri"/>
                <a:ea typeface="Calibri"/>
                <a:cs typeface="Calibri"/>
                <a:sym typeface="Calibri"/>
              </a:rPr>
              <a:t>¿Cómo podemos evitar el lenguaje </a:t>
            </a:r>
            <a:r>
              <a:rPr lang="es" sz="2800" b="1" dirty="0">
                <a:solidFill>
                  <a:srgbClr val="000000"/>
                </a:solidFill>
                <a:latin typeface="Calibri"/>
                <a:ea typeface="Calibri"/>
                <a:cs typeface="Calibri"/>
                <a:sym typeface="Calibri"/>
              </a:rPr>
              <a:t>heterosexista</a:t>
            </a:r>
            <a:r>
              <a:rPr lang="es" sz="2800" dirty="0">
                <a:solidFill>
                  <a:srgbClr val="000000"/>
                </a:solidFill>
                <a:latin typeface="Calibri"/>
                <a:ea typeface="Calibri"/>
                <a:cs typeface="Calibri"/>
                <a:sym typeface="Calibri"/>
              </a:rPr>
              <a:t> y </a:t>
            </a:r>
            <a:r>
              <a:rPr lang="es" sz="2800" b="1" dirty="0">
                <a:solidFill>
                  <a:srgbClr val="000000"/>
                </a:solidFill>
                <a:latin typeface="Calibri"/>
                <a:ea typeface="Calibri"/>
                <a:cs typeface="Calibri"/>
                <a:sym typeface="Calibri"/>
              </a:rPr>
              <a:t>cissexista</a:t>
            </a:r>
            <a:r>
              <a:rPr lang="es" sz="2800" dirty="0">
                <a:solidFill>
                  <a:srgbClr val="000000"/>
                </a:solidFill>
                <a:latin typeface="Calibri"/>
                <a:ea typeface="Calibri"/>
                <a:cs typeface="Calibri"/>
                <a:sym typeface="Calibri"/>
              </a:rPr>
              <a:t>? No olviden que el lenguaje heterosexista y cissexista refleja la creencia de que todas las personas son heterosexuales</a:t>
            </a:r>
            <a:r>
              <a:rPr lang="en-US" sz="2800" dirty="0">
                <a:latin typeface="Calibri"/>
                <a:ea typeface="Calibri"/>
                <a:cs typeface="Calibri"/>
                <a:sym typeface="Calibri"/>
              </a:rPr>
              <a:t> </a:t>
            </a:r>
            <a:r>
              <a:rPr lang="es" sz="2800" dirty="0">
                <a:solidFill>
                  <a:srgbClr val="000000"/>
                </a:solidFill>
                <a:latin typeface="Calibri"/>
                <a:ea typeface="Calibri"/>
                <a:cs typeface="Calibri"/>
                <a:sym typeface="Calibri"/>
              </a:rPr>
              <a:t>o cisgénero o de que ser heterosexual o cisgénero es señal de superioridad. </a:t>
            </a:r>
            <a:endParaRPr dirty="0"/>
          </a:p>
        </p:txBody>
      </p:sp>
      <p:sp>
        <p:nvSpPr>
          <p:cNvPr id="1537" name="Google Shape;1537;p49"/>
          <p:cNvSpPr/>
          <p:nvPr/>
        </p:nvSpPr>
        <p:spPr>
          <a:xfrm>
            <a:off x="656263" y="5407174"/>
            <a:ext cx="1388438" cy="664681"/>
          </a:xfrm>
          <a:prstGeom prst="homePlate">
            <a:avLst>
              <a:gd name="adj" fmla="val 50000"/>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38" name="Google Shape;1538;p49"/>
          <p:cNvSpPr/>
          <p:nvPr/>
        </p:nvSpPr>
        <p:spPr>
          <a:xfrm>
            <a:off x="339272" y="5361435"/>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2"/>
                </a:solidFill>
                <a:latin typeface="Calibri"/>
                <a:ea typeface="Calibri"/>
                <a:cs typeface="Calibri"/>
                <a:sym typeface="Calibri"/>
              </a:rPr>
              <a:t>07</a:t>
            </a:r>
            <a:endParaRPr/>
          </a:p>
        </p:txBody>
      </p:sp>
      <p:cxnSp>
        <p:nvCxnSpPr>
          <p:cNvPr id="1539" name="Google Shape;1539;p49"/>
          <p:cNvCxnSpPr/>
          <p:nvPr/>
        </p:nvCxnSpPr>
        <p:spPr>
          <a:xfrm>
            <a:off x="1" y="8483798"/>
            <a:ext cx="13003212" cy="0"/>
          </a:xfrm>
          <a:prstGeom prst="straightConnector1">
            <a:avLst/>
          </a:prstGeom>
          <a:noFill/>
          <a:ln w="9525" cap="flat" cmpd="sng">
            <a:solidFill>
              <a:srgbClr val="BFBFBF"/>
            </a:solidFill>
            <a:prstDash val="dot"/>
            <a:round/>
            <a:headEnd type="none" w="sm" len="sm"/>
            <a:tailEnd type="none" w="sm" len="sm"/>
          </a:ln>
        </p:spPr>
      </p:cxnSp>
      <p:sp>
        <p:nvSpPr>
          <p:cNvPr id="1540" name="Google Shape;1540;p49"/>
          <p:cNvSpPr/>
          <p:nvPr/>
        </p:nvSpPr>
        <p:spPr>
          <a:xfrm>
            <a:off x="2231716" y="7381779"/>
            <a:ext cx="10143418" cy="562187"/>
          </a:xfrm>
          <a:prstGeom prst="rect">
            <a:avLst/>
          </a:prstGeom>
          <a:noFill/>
          <a:ln>
            <a:noFill/>
          </a:ln>
        </p:spPr>
        <p:txBody>
          <a:bodyPr spcFirstLastPara="1" wrap="square" lIns="65000" tIns="65000" rIns="65000" bIns="65000" rtlCol="0" anchor="t" anchorCtr="0">
            <a:spAutoFit/>
          </a:bodyPr>
          <a:lstStyle/>
          <a:p>
            <a:pPr marL="0" marR="0" lvl="0" indent="0" algn="l" rtl="0">
              <a:spcBef>
                <a:spcPts val="0"/>
              </a:spcBef>
              <a:spcAft>
                <a:spcPts val="0"/>
              </a:spcAft>
              <a:buNone/>
            </a:pPr>
            <a:r>
              <a:rPr lang="es" sz="2800">
                <a:solidFill>
                  <a:srgbClr val="000000"/>
                </a:solidFill>
                <a:latin typeface="Calibri"/>
                <a:ea typeface="Calibri"/>
                <a:cs typeface="Calibri"/>
                <a:sym typeface="Calibri"/>
              </a:rPr>
              <a:t>¿Cómo podemos asegurarnos de que nuestros </a:t>
            </a:r>
            <a:r>
              <a:rPr lang="es" sz="2800" b="1">
                <a:solidFill>
                  <a:srgbClr val="000000"/>
                </a:solidFill>
                <a:latin typeface="Calibri"/>
                <a:ea typeface="Calibri"/>
                <a:cs typeface="Calibri"/>
                <a:sym typeface="Calibri"/>
              </a:rPr>
              <a:t>formularios y sistemas </a:t>
            </a:r>
            <a:r>
              <a:rPr lang="es" sz="2800">
                <a:solidFill>
                  <a:srgbClr val="000000"/>
                </a:solidFill>
                <a:latin typeface="Calibri"/>
                <a:ea typeface="Calibri"/>
                <a:cs typeface="Calibri"/>
                <a:sym typeface="Calibri"/>
              </a:rPr>
              <a:t>sean inclusivos?</a:t>
            </a:r>
            <a:endParaRPr/>
          </a:p>
        </p:txBody>
      </p:sp>
      <p:sp>
        <p:nvSpPr>
          <p:cNvPr id="1541" name="Google Shape;1541;p49"/>
          <p:cNvSpPr/>
          <p:nvPr/>
        </p:nvSpPr>
        <p:spPr>
          <a:xfrm>
            <a:off x="656263" y="7301639"/>
            <a:ext cx="1388438" cy="664681"/>
          </a:xfrm>
          <a:prstGeom prst="homePlate">
            <a:avLst>
              <a:gd name="adj" fmla="val 50000"/>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42" name="Google Shape;1542;p49"/>
          <p:cNvSpPr/>
          <p:nvPr/>
        </p:nvSpPr>
        <p:spPr>
          <a:xfrm>
            <a:off x="339272" y="7255900"/>
            <a:ext cx="819640" cy="816537"/>
          </a:xfrm>
          <a:prstGeom prst="ellipse">
            <a:avLst/>
          </a:prstGeom>
          <a:solidFill>
            <a:schemeClr val="lt1"/>
          </a:solidFill>
          <a:ln w="38100" cap="flat" cmpd="sng">
            <a:solidFill>
              <a:srgbClr val="F2F2F2"/>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0" tIns="0" rIns="0" bIns="0" rtlCol="0" anchor="ctr" anchorCtr="0">
            <a:noAutofit/>
          </a:bodyPr>
          <a:lstStyle/>
          <a:p>
            <a:pPr marL="0" marR="0" lvl="0" indent="0" algn="ctr" rtl="0">
              <a:spcBef>
                <a:spcPts val="0"/>
              </a:spcBef>
              <a:spcAft>
                <a:spcPts val="0"/>
              </a:spcAft>
              <a:buNone/>
            </a:pPr>
            <a:r>
              <a:rPr lang="es" sz="3200" b="1">
                <a:solidFill>
                  <a:schemeClr val="accent1"/>
                </a:solidFill>
                <a:latin typeface="Calibri"/>
                <a:ea typeface="Calibri"/>
                <a:cs typeface="Calibri"/>
                <a:sym typeface="Calibri"/>
              </a:rPr>
              <a:t>08</a:t>
            </a:r>
            <a:endParaRPr/>
          </a:p>
        </p:txBody>
      </p:sp>
      <p:sp>
        <p:nvSpPr>
          <p:cNvPr id="1543" name="Google Shape;1543;p49"/>
          <p:cNvSpPr txBox="1"/>
          <p:nvPr/>
        </p:nvSpPr>
        <p:spPr>
          <a:xfrm>
            <a:off x="4525108" y="9917723"/>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29"/>
                                        </p:tgtEl>
                                        <p:attrNameLst>
                                          <p:attrName>style.visibility</p:attrName>
                                        </p:attrNameLst>
                                      </p:cBhvr>
                                      <p:to>
                                        <p:strVal val="visible"/>
                                      </p:to>
                                    </p:set>
                                    <p:anim calcmode="lin" valueType="num">
                                      <p:cBhvr additive="base">
                                        <p:cTn id="7" dur="500"/>
                                        <p:tgtEl>
                                          <p:spTgt spid="1529"/>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1530"/>
                                        </p:tgtEl>
                                        <p:attrNameLst>
                                          <p:attrName>style.visibility</p:attrName>
                                        </p:attrNameLst>
                                      </p:cBhvr>
                                      <p:to>
                                        <p:strVal val="visible"/>
                                      </p:to>
                                    </p:set>
                                    <p:anim calcmode="lin" valueType="num">
                                      <p:cBhvr additive="base">
                                        <p:cTn id="10" dur="500"/>
                                        <p:tgtEl>
                                          <p:spTgt spid="1530"/>
                                        </p:tgtEl>
                                        <p:attrNameLst>
                                          <p:attrName>ppt_w</p:attrName>
                                        </p:attrNameLst>
                                      </p:cBhvr>
                                      <p:tavLst>
                                        <p:tav tm="0">
                                          <p:val>
                                            <p:strVal val="0"/>
                                          </p:val>
                                        </p:tav>
                                        <p:tav tm="100000">
                                          <p:val>
                                            <p:strVal val="#ppt_w"/>
                                          </p:val>
                                        </p:tav>
                                      </p:tavLst>
                                    </p:anim>
                                    <p:anim calcmode="lin" valueType="num">
                                      <p:cBhvr additive="base">
                                        <p:cTn id="11" dur="500"/>
                                        <p:tgtEl>
                                          <p:spTgt spid="1530"/>
                                        </p:tgtEl>
                                        <p:attrNameLst>
                                          <p:attrName>ppt_h</p:attrName>
                                        </p:attrNameLst>
                                      </p:cBhvr>
                                      <p:tavLst>
                                        <p:tav tm="0">
                                          <p:val>
                                            <p:strVal val="0"/>
                                          </p:val>
                                        </p:tav>
                                        <p:tav tm="100000">
                                          <p:val>
                                            <p:strVal val="#ppt_h"/>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28"/>
                                        </p:tgtEl>
                                        <p:attrNameLst>
                                          <p:attrName>style.visibility</p:attrName>
                                        </p:attrNameLst>
                                      </p:cBhvr>
                                      <p:to>
                                        <p:strVal val="visible"/>
                                      </p:to>
                                    </p:set>
                                    <p:animEffect transition="in" filter="fade">
                                      <p:cBhvr>
                                        <p:cTn id="15" dur="500"/>
                                        <p:tgtEl>
                                          <p:spTgt spid="15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27"/>
                                        </p:tgtEl>
                                        <p:attrNameLst>
                                          <p:attrName>style.visibility</p:attrName>
                                        </p:attrNameLst>
                                      </p:cBhvr>
                                      <p:to>
                                        <p:strVal val="visible"/>
                                      </p:to>
                                    </p:set>
                                    <p:animEffect transition="in" filter="fade">
                                      <p:cBhvr>
                                        <p:cTn id="20" dur="500"/>
                                        <p:tgtEl>
                                          <p:spTgt spid="1527"/>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533"/>
                                        </p:tgtEl>
                                        <p:attrNameLst>
                                          <p:attrName>style.visibility</p:attrName>
                                        </p:attrNameLst>
                                      </p:cBhvr>
                                      <p:to>
                                        <p:strVal val="visible"/>
                                      </p:to>
                                    </p:set>
                                    <p:anim calcmode="lin" valueType="num">
                                      <p:cBhvr additive="base">
                                        <p:cTn id="24" dur="500"/>
                                        <p:tgtEl>
                                          <p:spTgt spid="1533"/>
                                        </p:tgtEl>
                                        <p:attrNameLst>
                                          <p:attrName>ppt_x</p:attrName>
                                        </p:attrNameLst>
                                      </p:cBhvr>
                                      <p:tavLst>
                                        <p:tav tm="0">
                                          <p:val>
                                            <p:strVal val="#ppt_x-1"/>
                                          </p:val>
                                        </p:tav>
                                        <p:tav tm="100000">
                                          <p:val>
                                            <p:strVal val="#ppt_x"/>
                                          </p:val>
                                        </p:tav>
                                      </p:tavLst>
                                    </p:anim>
                                  </p:childTnLst>
                                </p:cTn>
                              </p:par>
                              <p:par>
                                <p:cTn id="25" presetID="23" presetClass="entr" presetSubtype="16" fill="hold" nodeType="withEffect">
                                  <p:stCondLst>
                                    <p:cond delay="0"/>
                                  </p:stCondLst>
                                  <p:childTnLst>
                                    <p:set>
                                      <p:cBhvr>
                                        <p:cTn id="26" dur="1" fill="hold">
                                          <p:stCondLst>
                                            <p:cond delay="0"/>
                                          </p:stCondLst>
                                        </p:cTn>
                                        <p:tgtEl>
                                          <p:spTgt spid="1534"/>
                                        </p:tgtEl>
                                        <p:attrNameLst>
                                          <p:attrName>style.visibility</p:attrName>
                                        </p:attrNameLst>
                                      </p:cBhvr>
                                      <p:to>
                                        <p:strVal val="visible"/>
                                      </p:to>
                                    </p:set>
                                    <p:anim calcmode="lin" valueType="num">
                                      <p:cBhvr additive="base">
                                        <p:cTn id="27" dur="500"/>
                                        <p:tgtEl>
                                          <p:spTgt spid="1534"/>
                                        </p:tgtEl>
                                        <p:attrNameLst>
                                          <p:attrName>ppt_w</p:attrName>
                                        </p:attrNameLst>
                                      </p:cBhvr>
                                      <p:tavLst>
                                        <p:tav tm="0">
                                          <p:val>
                                            <p:strVal val="0"/>
                                          </p:val>
                                        </p:tav>
                                        <p:tav tm="100000">
                                          <p:val>
                                            <p:strVal val="#ppt_w"/>
                                          </p:val>
                                        </p:tav>
                                      </p:tavLst>
                                    </p:anim>
                                    <p:anim calcmode="lin" valueType="num">
                                      <p:cBhvr additive="base">
                                        <p:cTn id="28" dur="500"/>
                                        <p:tgtEl>
                                          <p:spTgt spid="1534"/>
                                        </p:tgtEl>
                                        <p:attrNameLst>
                                          <p:attrName>ppt_h</p:attrName>
                                        </p:attrNameLst>
                                      </p:cBhvr>
                                      <p:tavLst>
                                        <p:tav tm="0">
                                          <p:val>
                                            <p:strVal val="0"/>
                                          </p:val>
                                        </p:tav>
                                        <p:tav tm="100000">
                                          <p:val>
                                            <p:strVal val="#ppt_h"/>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32"/>
                                        </p:tgtEl>
                                        <p:attrNameLst>
                                          <p:attrName>style.visibility</p:attrName>
                                        </p:attrNameLst>
                                      </p:cBhvr>
                                      <p:to>
                                        <p:strVal val="visible"/>
                                      </p:to>
                                    </p:set>
                                    <p:animEffect transition="in" filter="fade">
                                      <p:cBhvr>
                                        <p:cTn id="32" dur="500"/>
                                        <p:tgtEl>
                                          <p:spTgt spid="15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1"/>
                                        </p:tgtEl>
                                        <p:attrNameLst>
                                          <p:attrName>style.visibility</p:attrName>
                                        </p:attrNameLst>
                                      </p:cBhvr>
                                      <p:to>
                                        <p:strVal val="visible"/>
                                      </p:to>
                                    </p:set>
                                    <p:animEffect transition="in" filter="fade">
                                      <p:cBhvr>
                                        <p:cTn id="37" dur="500"/>
                                        <p:tgtEl>
                                          <p:spTgt spid="1531"/>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537"/>
                                        </p:tgtEl>
                                        <p:attrNameLst>
                                          <p:attrName>style.visibility</p:attrName>
                                        </p:attrNameLst>
                                      </p:cBhvr>
                                      <p:to>
                                        <p:strVal val="visible"/>
                                      </p:to>
                                    </p:set>
                                    <p:anim calcmode="lin" valueType="num">
                                      <p:cBhvr additive="base">
                                        <p:cTn id="41" dur="500"/>
                                        <p:tgtEl>
                                          <p:spTgt spid="1537"/>
                                        </p:tgtEl>
                                        <p:attrNameLst>
                                          <p:attrName>ppt_x</p:attrName>
                                        </p:attrNameLst>
                                      </p:cBhvr>
                                      <p:tavLst>
                                        <p:tav tm="0">
                                          <p:val>
                                            <p:strVal val="#ppt_x-1"/>
                                          </p:val>
                                        </p:tav>
                                        <p:tav tm="100000">
                                          <p:val>
                                            <p:strVal val="#ppt_x"/>
                                          </p:val>
                                        </p:tav>
                                      </p:tavLst>
                                    </p:anim>
                                  </p:childTnLst>
                                </p:cTn>
                              </p:par>
                              <p:par>
                                <p:cTn id="42" presetID="23" presetClass="entr" presetSubtype="16" fill="hold" nodeType="withEffect">
                                  <p:stCondLst>
                                    <p:cond delay="0"/>
                                  </p:stCondLst>
                                  <p:childTnLst>
                                    <p:set>
                                      <p:cBhvr>
                                        <p:cTn id="43" dur="1" fill="hold">
                                          <p:stCondLst>
                                            <p:cond delay="0"/>
                                          </p:stCondLst>
                                        </p:cTn>
                                        <p:tgtEl>
                                          <p:spTgt spid="1538"/>
                                        </p:tgtEl>
                                        <p:attrNameLst>
                                          <p:attrName>style.visibility</p:attrName>
                                        </p:attrNameLst>
                                      </p:cBhvr>
                                      <p:to>
                                        <p:strVal val="visible"/>
                                      </p:to>
                                    </p:set>
                                    <p:anim calcmode="lin" valueType="num">
                                      <p:cBhvr additive="base">
                                        <p:cTn id="44" dur="500"/>
                                        <p:tgtEl>
                                          <p:spTgt spid="1538"/>
                                        </p:tgtEl>
                                        <p:attrNameLst>
                                          <p:attrName>ppt_w</p:attrName>
                                        </p:attrNameLst>
                                      </p:cBhvr>
                                      <p:tavLst>
                                        <p:tav tm="0">
                                          <p:val>
                                            <p:strVal val="0"/>
                                          </p:val>
                                        </p:tav>
                                        <p:tav tm="100000">
                                          <p:val>
                                            <p:strVal val="#ppt_w"/>
                                          </p:val>
                                        </p:tav>
                                      </p:tavLst>
                                    </p:anim>
                                    <p:anim calcmode="lin" valueType="num">
                                      <p:cBhvr additive="base">
                                        <p:cTn id="45" dur="500"/>
                                        <p:tgtEl>
                                          <p:spTgt spid="1538"/>
                                        </p:tgtEl>
                                        <p:attrNameLst>
                                          <p:attrName>ppt_h</p:attrName>
                                        </p:attrNameLst>
                                      </p:cBhvr>
                                      <p:tavLst>
                                        <p:tav tm="0">
                                          <p:val>
                                            <p:strVal val="0"/>
                                          </p:val>
                                        </p:tav>
                                        <p:tav tm="100000">
                                          <p:val>
                                            <p:strVal val="#ppt_h"/>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536"/>
                                        </p:tgtEl>
                                        <p:attrNameLst>
                                          <p:attrName>style.visibility</p:attrName>
                                        </p:attrNameLst>
                                      </p:cBhvr>
                                      <p:to>
                                        <p:strVal val="visible"/>
                                      </p:to>
                                    </p:set>
                                    <p:animEffect transition="in" filter="fade">
                                      <p:cBhvr>
                                        <p:cTn id="49" dur="500"/>
                                        <p:tgtEl>
                                          <p:spTgt spid="15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35"/>
                                        </p:tgtEl>
                                        <p:attrNameLst>
                                          <p:attrName>style.visibility</p:attrName>
                                        </p:attrNameLst>
                                      </p:cBhvr>
                                      <p:to>
                                        <p:strVal val="visible"/>
                                      </p:to>
                                    </p:set>
                                    <p:animEffect transition="in" filter="fade">
                                      <p:cBhvr>
                                        <p:cTn id="54" dur="500"/>
                                        <p:tgtEl>
                                          <p:spTgt spid="1535"/>
                                        </p:tgtEl>
                                      </p:cBhvr>
                                    </p:animEffec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1541"/>
                                        </p:tgtEl>
                                        <p:attrNameLst>
                                          <p:attrName>style.visibility</p:attrName>
                                        </p:attrNameLst>
                                      </p:cBhvr>
                                      <p:to>
                                        <p:strVal val="visible"/>
                                      </p:to>
                                    </p:set>
                                    <p:anim calcmode="lin" valueType="num">
                                      <p:cBhvr additive="base">
                                        <p:cTn id="58" dur="500"/>
                                        <p:tgtEl>
                                          <p:spTgt spid="1541"/>
                                        </p:tgtEl>
                                        <p:attrNameLst>
                                          <p:attrName>ppt_x</p:attrName>
                                        </p:attrNameLst>
                                      </p:cBhvr>
                                      <p:tavLst>
                                        <p:tav tm="0">
                                          <p:val>
                                            <p:strVal val="#ppt_x-1"/>
                                          </p:val>
                                        </p:tav>
                                        <p:tav tm="100000">
                                          <p:val>
                                            <p:strVal val="#ppt_x"/>
                                          </p:val>
                                        </p:tav>
                                      </p:tavLst>
                                    </p:anim>
                                  </p:childTnLst>
                                </p:cTn>
                              </p:par>
                              <p:par>
                                <p:cTn id="59" presetID="23" presetClass="entr" presetSubtype="16" fill="hold" nodeType="withEffect">
                                  <p:stCondLst>
                                    <p:cond delay="0"/>
                                  </p:stCondLst>
                                  <p:childTnLst>
                                    <p:set>
                                      <p:cBhvr>
                                        <p:cTn id="60" dur="1" fill="hold">
                                          <p:stCondLst>
                                            <p:cond delay="0"/>
                                          </p:stCondLst>
                                        </p:cTn>
                                        <p:tgtEl>
                                          <p:spTgt spid="1542"/>
                                        </p:tgtEl>
                                        <p:attrNameLst>
                                          <p:attrName>style.visibility</p:attrName>
                                        </p:attrNameLst>
                                      </p:cBhvr>
                                      <p:to>
                                        <p:strVal val="visible"/>
                                      </p:to>
                                    </p:set>
                                    <p:anim calcmode="lin" valueType="num">
                                      <p:cBhvr additive="base">
                                        <p:cTn id="61" dur="500"/>
                                        <p:tgtEl>
                                          <p:spTgt spid="1542"/>
                                        </p:tgtEl>
                                        <p:attrNameLst>
                                          <p:attrName>ppt_w</p:attrName>
                                        </p:attrNameLst>
                                      </p:cBhvr>
                                      <p:tavLst>
                                        <p:tav tm="0">
                                          <p:val>
                                            <p:strVal val="0"/>
                                          </p:val>
                                        </p:tav>
                                        <p:tav tm="100000">
                                          <p:val>
                                            <p:strVal val="#ppt_w"/>
                                          </p:val>
                                        </p:tav>
                                      </p:tavLst>
                                    </p:anim>
                                    <p:anim calcmode="lin" valueType="num">
                                      <p:cBhvr additive="base">
                                        <p:cTn id="62" dur="500"/>
                                        <p:tgtEl>
                                          <p:spTgt spid="1542"/>
                                        </p:tgtEl>
                                        <p:attrNameLst>
                                          <p:attrName>ppt_h</p:attrName>
                                        </p:attrNameLst>
                                      </p:cBhvr>
                                      <p:tavLst>
                                        <p:tav tm="0">
                                          <p:val>
                                            <p:strVal val="0"/>
                                          </p:val>
                                        </p:tav>
                                        <p:tav tm="100000">
                                          <p:val>
                                            <p:strVal val="#ppt_h"/>
                                          </p:val>
                                        </p:tav>
                                      </p:tavLst>
                                    </p:anim>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540"/>
                                        </p:tgtEl>
                                        <p:attrNameLst>
                                          <p:attrName>style.visibility</p:attrName>
                                        </p:attrNameLst>
                                      </p:cBhvr>
                                      <p:to>
                                        <p:strVal val="visible"/>
                                      </p:to>
                                    </p:set>
                                    <p:animEffect transition="in" filter="fade">
                                      <p:cBhvr>
                                        <p:cTn id="66" dur="500"/>
                                        <p:tgtEl>
                                          <p:spTgt spid="1540"/>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1539"/>
                                        </p:tgtEl>
                                        <p:attrNameLst>
                                          <p:attrName>style.visibility</p:attrName>
                                        </p:attrNameLst>
                                      </p:cBhvr>
                                      <p:to>
                                        <p:strVal val="visible"/>
                                      </p:to>
                                    </p:set>
                                    <p:animEffect transition="in" filter="fade">
                                      <p:cBhvr>
                                        <p:cTn id="70" dur="500"/>
                                        <p:tgtEl>
                                          <p:spTgt spid="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ENTORNO DE LA CAPACITACIÓN</a:t>
            </a:r>
            <a:endParaRPr/>
          </a:p>
        </p:txBody>
      </p:sp>
      <p:sp>
        <p:nvSpPr>
          <p:cNvPr id="496" name="Google Shape;496;p5"/>
          <p:cNvSpPr/>
          <p:nvPr/>
        </p:nvSpPr>
        <p:spPr>
          <a:xfrm>
            <a:off x="-2" y="2107968"/>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497" name="Google Shape;497;p5"/>
          <p:cNvSpPr/>
          <p:nvPr/>
        </p:nvSpPr>
        <p:spPr>
          <a:xfrm>
            <a:off x="3406292" y="1796518"/>
            <a:ext cx="1205098" cy="1205098"/>
          </a:xfrm>
          <a:prstGeom prst="ellipse">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pic>
        <p:nvPicPr>
          <p:cNvPr id="498" name="Google Shape;498;p5"/>
          <p:cNvPicPr preferRelativeResize="0"/>
          <p:nvPr/>
        </p:nvPicPr>
        <p:blipFill rotWithShape="1">
          <a:blip r:embed="rId3">
            <a:alphaModFix/>
            <a:biLevel thresh="25000"/>
          </a:blip>
          <a:srcRect/>
          <a:stretch/>
        </p:blipFill>
        <p:spPr>
          <a:xfrm>
            <a:off x="3475933" y="1988303"/>
            <a:ext cx="1065814" cy="868441"/>
          </a:xfrm>
          <a:prstGeom prst="rect">
            <a:avLst/>
          </a:prstGeom>
          <a:noFill/>
          <a:ln>
            <a:noFill/>
          </a:ln>
        </p:spPr>
      </p:pic>
      <p:sp>
        <p:nvSpPr>
          <p:cNvPr id="499" name="Google Shape;499;p5"/>
          <p:cNvSpPr/>
          <p:nvPr/>
        </p:nvSpPr>
        <p:spPr>
          <a:xfrm>
            <a:off x="4953391" y="2259625"/>
            <a:ext cx="4416650"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Espacio seguro</a:t>
            </a:r>
            <a:endParaRPr/>
          </a:p>
        </p:txBody>
      </p:sp>
      <p:cxnSp>
        <p:nvCxnSpPr>
          <p:cNvPr id="500" name="Google Shape;500;p5"/>
          <p:cNvCxnSpPr/>
          <p:nvPr/>
        </p:nvCxnSpPr>
        <p:spPr>
          <a:xfrm>
            <a:off x="4837980" y="2213330"/>
            <a:ext cx="0" cy="440346"/>
          </a:xfrm>
          <a:prstGeom prst="straightConnector1">
            <a:avLst/>
          </a:prstGeom>
          <a:blipFill rotWithShape="1">
            <a:blip r:embed="rId4">
              <a:alphaModFix/>
            </a:blip>
            <a:tile tx="0" ty="0" sx="100000" sy="100000" flip="none" algn="tl"/>
          </a:blipFill>
          <a:ln w="69850" cap="flat" cmpd="sng">
            <a:solidFill>
              <a:schemeClr val="accent1"/>
            </a:solidFill>
            <a:prstDash val="solid"/>
            <a:round/>
            <a:headEnd type="none" w="sm" len="sm"/>
            <a:tailEnd type="none" w="sm" len="sm"/>
          </a:ln>
        </p:spPr>
      </p:cxnSp>
      <p:cxnSp>
        <p:nvCxnSpPr>
          <p:cNvPr id="501" name="Google Shape;501;p5"/>
          <p:cNvCxnSpPr>
            <a:cxnSpLocks/>
          </p:cNvCxnSpPr>
          <p:nvPr/>
        </p:nvCxnSpPr>
        <p:spPr>
          <a:xfrm flipH="1">
            <a:off x="-62635" y="841570"/>
            <a:ext cx="2501035" cy="1"/>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cxnSp>
        <p:nvCxnSpPr>
          <p:cNvPr id="502" name="Google Shape;502;p5"/>
          <p:cNvCxnSpPr>
            <a:cxnSpLocks/>
          </p:cNvCxnSpPr>
          <p:nvPr/>
        </p:nvCxnSpPr>
        <p:spPr>
          <a:xfrm flipH="1">
            <a:off x="10421257" y="841571"/>
            <a:ext cx="2598210" cy="0"/>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sp>
        <p:nvSpPr>
          <p:cNvPr id="503" name="Google Shape;503;p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50"/>
          <p:cNvSpPr/>
          <p:nvPr/>
        </p:nvSpPr>
        <p:spPr>
          <a:xfrm>
            <a:off x="-12312" y="2183"/>
            <a:ext cx="13024452" cy="5387045"/>
          </a:xfrm>
          <a:prstGeom prst="rect">
            <a:avLst/>
          </a:prstGeom>
          <a:gradFill>
            <a:gsLst>
              <a:gs pos="0">
                <a:schemeClr val="accent2"/>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rgbClr val="000000"/>
              </a:solidFill>
              <a:latin typeface="Calibri"/>
              <a:ea typeface="Calibri"/>
              <a:cs typeface="Calibri"/>
              <a:sym typeface="Calibri"/>
            </a:endParaRPr>
          </a:p>
        </p:txBody>
      </p:sp>
      <p:pic>
        <p:nvPicPr>
          <p:cNvPr id="1550" name="Google Shape;1550;p50" descr="New Macbook Silver.png"/>
          <p:cNvPicPr preferRelativeResize="0"/>
          <p:nvPr/>
        </p:nvPicPr>
        <p:blipFill rotWithShape="1">
          <a:blip r:embed="rId3">
            <a:alphaModFix/>
          </a:blip>
          <a:srcRect/>
          <a:stretch/>
        </p:blipFill>
        <p:spPr>
          <a:xfrm>
            <a:off x="2147626" y="3066293"/>
            <a:ext cx="8951410" cy="4773111"/>
          </a:xfrm>
          <a:prstGeom prst="rect">
            <a:avLst/>
          </a:prstGeom>
          <a:noFill/>
          <a:ln>
            <a:noFill/>
          </a:ln>
        </p:spPr>
      </p:pic>
      <p:pic>
        <p:nvPicPr>
          <p:cNvPr id="1551" name="Google Shape;1551;p50"/>
          <p:cNvPicPr preferRelativeResize="0">
            <a:picLocks noGrp="1"/>
          </p:cNvPicPr>
          <p:nvPr>
            <p:ph type="pic" idx="2"/>
          </p:nvPr>
        </p:nvPicPr>
        <p:blipFill rotWithShape="1">
          <a:blip r:embed="rId4">
            <a:alphaModFix/>
          </a:blip>
          <a:srcRect t="12758" b="12757"/>
          <a:stretch/>
        </p:blipFill>
        <p:spPr>
          <a:xfrm>
            <a:off x="3168117" y="3467342"/>
            <a:ext cx="6718957" cy="4020414"/>
          </a:xfrm>
          <a:prstGeom prst="rect">
            <a:avLst/>
          </a:prstGeom>
          <a:noFill/>
          <a:ln>
            <a:noFill/>
          </a:ln>
        </p:spPr>
      </p:pic>
      <p:sp>
        <p:nvSpPr>
          <p:cNvPr id="1552" name="Google Shape;1552;p50"/>
          <p:cNvSpPr txBox="1">
            <a:spLocks noGrp="1"/>
          </p:cNvSpPr>
          <p:nvPr>
            <p:ph type="body" idx="1"/>
          </p:nvPr>
        </p:nvSpPr>
        <p:spPr>
          <a:xfrm>
            <a:off x="978195" y="1906418"/>
            <a:ext cx="11015331" cy="1921869"/>
          </a:xfrm>
          <a:prstGeom prst="rect">
            <a:avLst/>
          </a:prstGeom>
          <a:noFill/>
          <a:ln>
            <a:noFill/>
          </a:ln>
        </p:spPr>
        <p:txBody>
          <a:bodyPr spcFirstLastPara="1" wrap="square" lIns="91425" tIns="45700" rIns="91425" bIns="45700" rtlCol="0" anchor="t" anchorCtr="0">
            <a:normAutofit/>
          </a:bodyPr>
          <a:lstStyle/>
          <a:p>
            <a:pPr marL="22225" lvl="0" indent="-22225" algn="ctr" rtl="0">
              <a:lnSpc>
                <a:spcPct val="100000"/>
              </a:lnSpc>
              <a:spcBef>
                <a:spcPts val="0"/>
              </a:spcBef>
              <a:spcAft>
                <a:spcPts val="0"/>
              </a:spcAft>
              <a:buNone/>
            </a:pPr>
            <a:r>
              <a:rPr lang="es"/>
              <a:t>IDAHOBIT 2019: La historia de Dennis</a:t>
            </a:r>
            <a:endParaRPr/>
          </a:p>
        </p:txBody>
      </p:sp>
      <p:sp>
        <p:nvSpPr>
          <p:cNvPr id="1553" name="Google Shape;1553;p50"/>
          <p:cNvSpPr txBox="1"/>
          <p:nvPr/>
        </p:nvSpPr>
        <p:spPr>
          <a:xfrm>
            <a:off x="5938973" y="1178283"/>
            <a:ext cx="1119470" cy="395173"/>
          </a:xfrm>
          <a:prstGeom prst="rect">
            <a:avLst/>
          </a:prstGeom>
          <a:noFill/>
          <a:ln>
            <a:noFill/>
          </a:ln>
        </p:spPr>
        <p:txBody>
          <a:bodyPr spcFirstLastPara="1" wrap="square" lIns="91425" tIns="45700" rIns="91425" bIns="45700" rtlCol="0" anchor="t" anchorCtr="0">
            <a:spAutoFit/>
          </a:bodyPr>
          <a:lstStyle/>
          <a:p>
            <a:pPr marL="0" marR="0" lvl="0" indent="0" algn="ctr" rtl="0">
              <a:lnSpc>
                <a:spcPct val="80000"/>
              </a:lnSpc>
              <a:spcBef>
                <a:spcPts val="0"/>
              </a:spcBef>
              <a:spcAft>
                <a:spcPts val="0"/>
              </a:spcAft>
              <a:buNone/>
            </a:pPr>
            <a:r>
              <a:rPr lang="es" sz="2400" b="1">
                <a:solidFill>
                  <a:schemeClr val="lt1"/>
                </a:solidFill>
                <a:latin typeface="Calibri"/>
                <a:ea typeface="Calibri"/>
                <a:cs typeface="Calibri"/>
                <a:sym typeface="Calibri"/>
              </a:rPr>
              <a:t>Video</a:t>
            </a:r>
            <a:endParaRPr/>
          </a:p>
        </p:txBody>
      </p:sp>
      <p:sp>
        <p:nvSpPr>
          <p:cNvPr id="1554" name="Google Shape;1554;p50"/>
          <p:cNvSpPr/>
          <p:nvPr/>
        </p:nvSpPr>
        <p:spPr>
          <a:xfrm>
            <a:off x="5865098" y="1114582"/>
            <a:ext cx="1267221" cy="452254"/>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987">
              <a:solidFill>
                <a:schemeClr val="lt1"/>
              </a:solidFill>
              <a:latin typeface="Calibri"/>
              <a:ea typeface="Calibri"/>
              <a:cs typeface="Calibri"/>
              <a:sym typeface="Calibri"/>
            </a:endParaRPr>
          </a:p>
        </p:txBody>
      </p:sp>
      <p:sp>
        <p:nvSpPr>
          <p:cNvPr id="1555" name="Google Shape;1555;p50"/>
          <p:cNvSpPr txBox="1"/>
          <p:nvPr/>
        </p:nvSpPr>
        <p:spPr>
          <a:xfrm>
            <a:off x="10886411" y="8337091"/>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1556" name="Google Shape;1556;p50"/>
          <p:cNvSpPr/>
          <p:nvPr/>
        </p:nvSpPr>
        <p:spPr>
          <a:xfrm rot="10800000" flipH="1">
            <a:off x="5950443" y="247"/>
            <a:ext cx="1119470" cy="1003750"/>
          </a:xfrm>
          <a:prstGeom prst="round2SameRect">
            <a:avLst>
              <a:gd name="adj1" fmla="val 50000"/>
              <a:gd name="adj2" fmla="val 0"/>
            </a:avLst>
          </a:prstGeom>
          <a:solidFill>
            <a:schemeClr val="lt1"/>
          </a:solidFill>
          <a:ln w="158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920">
              <a:solidFill>
                <a:schemeClr val="lt1"/>
              </a:solidFill>
              <a:latin typeface="Calibri"/>
              <a:ea typeface="Calibri"/>
              <a:cs typeface="Calibri"/>
              <a:sym typeface="Calibri"/>
            </a:endParaRPr>
          </a:p>
        </p:txBody>
      </p:sp>
      <p:sp>
        <p:nvSpPr>
          <p:cNvPr id="1557" name="Google Shape;1557;p50"/>
          <p:cNvSpPr/>
          <p:nvPr/>
        </p:nvSpPr>
        <p:spPr>
          <a:xfrm>
            <a:off x="6284145" y="329543"/>
            <a:ext cx="434923" cy="435036"/>
          </a:xfrm>
          <a:custGeom>
            <a:avLst/>
            <a:gdLst/>
            <a:ahLst/>
            <a:cxnLst/>
            <a:rect l="l" t="t" r="r" b="b"/>
            <a:pathLst>
              <a:path w="602" h="602" extrusionOk="0">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2701">
              <a:solidFill>
                <a:schemeClr val="dk1"/>
              </a:solidFill>
              <a:latin typeface="Calibri"/>
              <a:ea typeface="Calibri"/>
              <a:cs typeface="Calibri"/>
              <a:sym typeface="Calibri"/>
            </a:endParaRPr>
          </a:p>
        </p:txBody>
      </p:sp>
      <p:sp>
        <p:nvSpPr>
          <p:cNvPr id="1558" name="Google Shape;1558;p50"/>
          <p:cNvSpPr txBox="1"/>
          <p:nvPr/>
        </p:nvSpPr>
        <p:spPr>
          <a:xfrm>
            <a:off x="3168117" y="6544408"/>
            <a:ext cx="6847421" cy="694591"/>
          </a:xfrm>
          <a:prstGeom prst="rect">
            <a:avLst/>
          </a:prstGeom>
          <a:solidFill>
            <a:schemeClr val="accent1">
              <a:alpha val="42745"/>
            </a:schemeClr>
          </a:solidFill>
          <a:ln>
            <a:noFill/>
          </a:ln>
        </p:spPr>
        <p:txBody>
          <a:bodyPr spcFirstLastPara="1" wrap="square" lIns="91425" tIns="45700" rIns="91425" bIns="45700" rtlCol="0" anchor="ctr" anchorCtr="0">
            <a:noAutofit/>
          </a:bodyPr>
          <a:lstStyle/>
          <a:p>
            <a:pPr marL="342900" marR="0" lvl="0" indent="-342900" algn="ctr" rtl="0">
              <a:lnSpc>
                <a:spcPct val="90000"/>
              </a:lnSpc>
              <a:spcBef>
                <a:spcPts val="0"/>
              </a:spcBef>
              <a:spcAft>
                <a:spcPts val="0"/>
              </a:spcAft>
              <a:buNone/>
            </a:pPr>
            <a:r>
              <a:rPr lang="es" sz="2000" dirty="0">
                <a:solidFill>
                  <a:schemeClr val="lt1"/>
                </a:solidFill>
                <a:latin typeface="Calibri"/>
                <a:ea typeface="Calibri"/>
                <a:cs typeface="Calibri"/>
                <a:sym typeface="Calibri"/>
              </a:rPr>
              <a:t>OIM, la agencia para las migraciones de la ONU (1:54)</a:t>
            </a:r>
            <a:endParaRPr dirty="0"/>
          </a:p>
        </p:txBody>
      </p:sp>
      <p:sp>
        <p:nvSpPr>
          <p:cNvPr id="1559" name="Google Shape;1559;p5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50</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51"/>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PUNTOS CLAVE DE APRENDIZAJE</a:t>
            </a:r>
            <a:endParaRPr/>
          </a:p>
        </p:txBody>
      </p:sp>
      <p:sp>
        <p:nvSpPr>
          <p:cNvPr id="1566" name="Google Shape;1566;p51"/>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51</a:t>
            </a:fld>
            <a:endParaRPr sz="1200" b="1">
              <a:solidFill>
                <a:schemeClr val="lt1"/>
              </a:solidFill>
              <a:latin typeface="Calibri"/>
              <a:ea typeface="Calibri"/>
              <a:cs typeface="Calibri"/>
              <a:sym typeface="Calibri"/>
            </a:endParaRPr>
          </a:p>
        </p:txBody>
      </p:sp>
      <p:grpSp>
        <p:nvGrpSpPr>
          <p:cNvPr id="1567" name="Google Shape;1567;p51"/>
          <p:cNvGrpSpPr/>
          <p:nvPr/>
        </p:nvGrpSpPr>
        <p:grpSpPr>
          <a:xfrm>
            <a:off x="-176476" y="2368062"/>
            <a:ext cx="3070401" cy="5126438"/>
            <a:chOff x="-219006" y="2368062"/>
            <a:chExt cx="3070401" cy="5126438"/>
          </a:xfrm>
        </p:grpSpPr>
        <p:grpSp>
          <p:nvGrpSpPr>
            <p:cNvPr id="1568" name="Google Shape;1568;p51"/>
            <p:cNvGrpSpPr/>
            <p:nvPr/>
          </p:nvGrpSpPr>
          <p:grpSpPr>
            <a:xfrm>
              <a:off x="-219006" y="2368062"/>
              <a:ext cx="3070401" cy="3507073"/>
              <a:chOff x="3455386" y="1628989"/>
              <a:chExt cx="1221116" cy="1363594"/>
            </a:xfrm>
          </p:grpSpPr>
          <p:sp>
            <p:nvSpPr>
              <p:cNvPr id="1569" name="Google Shape;1569;p5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570" name="Google Shape;1570;p51"/>
              <p:cNvSpPr/>
              <p:nvPr/>
            </p:nvSpPr>
            <p:spPr>
              <a:xfrm>
                <a:off x="3499259" y="1830890"/>
                <a:ext cx="1118276"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chemeClr val="lt1"/>
                    </a:solidFill>
                    <a:latin typeface="Calibri"/>
                    <a:ea typeface="Calibri"/>
                    <a:cs typeface="Calibri"/>
                    <a:sym typeface="Calibri"/>
                  </a:rPr>
                  <a:t>Nuestras</a:t>
                </a:r>
                <a:endParaRPr/>
              </a:p>
              <a:p>
                <a:pPr marL="0" marR="0" lvl="0" indent="0" algn="ctr" rtl="0">
                  <a:spcBef>
                    <a:spcPts val="0"/>
                  </a:spcBef>
                  <a:spcAft>
                    <a:spcPts val="0"/>
                  </a:spcAft>
                  <a:buNone/>
                </a:pPr>
                <a:r>
                  <a:rPr lang="es" sz="2600" b="1">
                    <a:solidFill>
                      <a:schemeClr val="lt1"/>
                    </a:solidFill>
                    <a:latin typeface="Calibri"/>
                    <a:ea typeface="Calibri"/>
                    <a:cs typeface="Calibri"/>
                    <a:sym typeface="Calibri"/>
                  </a:rPr>
                  <a:t>obligaciones básicas </a:t>
                </a:r>
                <a:endParaRPr sz="2600">
                  <a:solidFill>
                    <a:schemeClr val="lt1"/>
                  </a:solidFill>
                  <a:latin typeface="Calibri"/>
                  <a:ea typeface="Calibri"/>
                  <a:cs typeface="Calibri"/>
                  <a:sym typeface="Calibri"/>
                </a:endParaRPr>
              </a:p>
            </p:txBody>
          </p:sp>
        </p:grpSp>
        <p:grpSp>
          <p:nvGrpSpPr>
            <p:cNvPr id="1571" name="Google Shape;1571;p51"/>
            <p:cNvGrpSpPr/>
            <p:nvPr/>
          </p:nvGrpSpPr>
          <p:grpSpPr>
            <a:xfrm>
              <a:off x="851313" y="6409255"/>
              <a:ext cx="1078009" cy="1085245"/>
              <a:chOff x="0" y="0"/>
              <a:chExt cx="1455740" cy="1465510"/>
            </a:xfrm>
          </p:grpSpPr>
          <p:sp>
            <p:nvSpPr>
              <p:cNvPr id="1572" name="Google Shape;1572;p51"/>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01</a:t>
                </a:r>
                <a:endParaRPr sz="3600" b="0" i="0" u="none" strike="noStrike" cap="none">
                  <a:solidFill>
                    <a:schemeClr val="lt1"/>
                  </a:solidFill>
                  <a:latin typeface="Calibri"/>
                  <a:ea typeface="Calibri"/>
                  <a:cs typeface="Calibri"/>
                  <a:sym typeface="Calibri"/>
                </a:endParaRPr>
              </a:p>
            </p:txBody>
          </p:sp>
          <p:sp>
            <p:nvSpPr>
              <p:cNvPr id="1573" name="Google Shape;1573;p51"/>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574" name="Google Shape;1574;p51"/>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575" name="Google Shape;1575;p51"/>
          <p:cNvGrpSpPr/>
          <p:nvPr/>
        </p:nvGrpSpPr>
        <p:grpSpPr>
          <a:xfrm>
            <a:off x="2086953" y="2368062"/>
            <a:ext cx="3659643" cy="5140261"/>
            <a:chOff x="2044423" y="2368062"/>
            <a:chExt cx="3659643" cy="5140261"/>
          </a:xfrm>
        </p:grpSpPr>
        <p:grpSp>
          <p:nvGrpSpPr>
            <p:cNvPr id="1576" name="Google Shape;1576;p51"/>
            <p:cNvGrpSpPr/>
            <p:nvPr/>
          </p:nvGrpSpPr>
          <p:grpSpPr>
            <a:xfrm>
              <a:off x="2044423" y="2368062"/>
              <a:ext cx="3659643" cy="3507073"/>
              <a:chOff x="3329594" y="1628989"/>
              <a:chExt cx="1455461" cy="1363594"/>
            </a:xfrm>
          </p:grpSpPr>
          <p:sp>
            <p:nvSpPr>
              <p:cNvPr id="1577" name="Google Shape;1577;p5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578" name="Google Shape;1578;p51"/>
              <p:cNvSpPr/>
              <p:nvPr/>
            </p:nvSpPr>
            <p:spPr>
              <a:xfrm>
                <a:off x="3329594" y="1830890"/>
                <a:ext cx="1455461"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dirty="0">
                    <a:solidFill>
                      <a:schemeClr val="lt1"/>
                    </a:solidFill>
                    <a:latin typeface="Calibri"/>
                    <a:ea typeface="Calibri"/>
                    <a:cs typeface="Calibri"/>
                    <a:sym typeface="Calibri"/>
                  </a:rPr>
                  <a:t>Sesgos y </a:t>
                </a:r>
                <a:r>
                  <a:rPr lang="es" sz="2600" b="1" dirty="0">
                    <a:solidFill>
                      <a:srgbClr val="FFFFFF"/>
                    </a:solidFill>
                    <a:latin typeface="Calibri"/>
                    <a:ea typeface="Calibri"/>
                    <a:cs typeface="Calibri"/>
                    <a:sym typeface="Calibri"/>
                  </a:rPr>
                  <a:t>microagresiones</a:t>
                </a:r>
                <a:endParaRPr sz="2600" dirty="0">
                  <a:solidFill>
                    <a:schemeClr val="lt1"/>
                  </a:solidFill>
                  <a:latin typeface="Calibri"/>
                  <a:ea typeface="Calibri"/>
                  <a:cs typeface="Calibri"/>
                  <a:sym typeface="Calibri"/>
                </a:endParaRPr>
              </a:p>
            </p:txBody>
          </p:sp>
        </p:grpSp>
        <p:grpSp>
          <p:nvGrpSpPr>
            <p:cNvPr id="1579" name="Google Shape;1579;p51"/>
            <p:cNvGrpSpPr/>
            <p:nvPr/>
          </p:nvGrpSpPr>
          <p:grpSpPr>
            <a:xfrm>
              <a:off x="3413118" y="6423078"/>
              <a:ext cx="1078009" cy="1085245"/>
              <a:chOff x="0" y="0"/>
              <a:chExt cx="1455740" cy="1465510"/>
            </a:xfrm>
          </p:grpSpPr>
          <p:sp>
            <p:nvSpPr>
              <p:cNvPr id="1580" name="Google Shape;1580;p51"/>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02</a:t>
                </a:r>
                <a:endParaRPr sz="3600" b="0" i="0" u="none" strike="noStrike" cap="none">
                  <a:solidFill>
                    <a:schemeClr val="lt1"/>
                  </a:solidFill>
                  <a:latin typeface="Calibri"/>
                  <a:ea typeface="Calibri"/>
                  <a:cs typeface="Calibri"/>
                  <a:sym typeface="Calibri"/>
                </a:endParaRPr>
              </a:p>
            </p:txBody>
          </p:sp>
          <p:sp>
            <p:nvSpPr>
              <p:cNvPr id="1581" name="Google Shape;1581;p51"/>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582" name="Google Shape;1582;p51"/>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583" name="Google Shape;1583;p51"/>
          <p:cNvGrpSpPr/>
          <p:nvPr/>
        </p:nvGrpSpPr>
        <p:grpSpPr>
          <a:xfrm>
            <a:off x="4982966" y="2368062"/>
            <a:ext cx="3070401" cy="5149131"/>
            <a:chOff x="4940436" y="2368062"/>
            <a:chExt cx="3070401" cy="5149131"/>
          </a:xfrm>
        </p:grpSpPr>
        <p:grpSp>
          <p:nvGrpSpPr>
            <p:cNvPr id="1584" name="Google Shape;1584;p51"/>
            <p:cNvGrpSpPr/>
            <p:nvPr/>
          </p:nvGrpSpPr>
          <p:grpSpPr>
            <a:xfrm>
              <a:off x="4940436" y="2368062"/>
              <a:ext cx="3070401" cy="3507073"/>
              <a:chOff x="3455386" y="1628989"/>
              <a:chExt cx="1221116" cy="1363594"/>
            </a:xfrm>
          </p:grpSpPr>
          <p:sp>
            <p:nvSpPr>
              <p:cNvPr id="1585" name="Google Shape;1585;p5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586" name="Google Shape;1586;p51"/>
              <p:cNvSpPr/>
              <p:nvPr/>
            </p:nvSpPr>
            <p:spPr>
              <a:xfrm>
                <a:off x="3483104" y="1830890"/>
                <a:ext cx="1177499"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rgbClr val="FFFFFF"/>
                    </a:solidFill>
                    <a:latin typeface="Calibri"/>
                    <a:ea typeface="Calibri"/>
                    <a:cs typeface="Calibri"/>
                    <a:sym typeface="Calibri"/>
                  </a:rPr>
                  <a:t>Tres </a:t>
                </a:r>
                <a:br>
                  <a:rPr lang="en-US" sz="2600" b="1">
                    <a:solidFill>
                      <a:srgbClr val="FFFFFF"/>
                    </a:solidFill>
                    <a:latin typeface="Calibri"/>
                    <a:ea typeface="Calibri"/>
                    <a:cs typeface="Calibri"/>
                    <a:sym typeface="Calibri"/>
                  </a:rPr>
                </a:br>
                <a:r>
                  <a:rPr lang="es" sz="2600" b="1">
                    <a:solidFill>
                      <a:srgbClr val="FFFFFF"/>
                    </a:solidFill>
                    <a:latin typeface="Calibri"/>
                    <a:ea typeface="Calibri"/>
                    <a:cs typeface="Calibri"/>
                    <a:sym typeface="Calibri"/>
                  </a:rPr>
                  <a:t>acciones</a:t>
                </a:r>
                <a:endParaRPr sz="2600">
                  <a:solidFill>
                    <a:schemeClr val="lt1"/>
                  </a:solidFill>
                  <a:latin typeface="Calibri"/>
                  <a:ea typeface="Calibri"/>
                  <a:cs typeface="Calibri"/>
                  <a:sym typeface="Calibri"/>
                </a:endParaRPr>
              </a:p>
            </p:txBody>
          </p:sp>
        </p:grpSp>
        <p:grpSp>
          <p:nvGrpSpPr>
            <p:cNvPr id="1587" name="Google Shape;1587;p51"/>
            <p:cNvGrpSpPr/>
            <p:nvPr/>
          </p:nvGrpSpPr>
          <p:grpSpPr>
            <a:xfrm>
              <a:off x="5973470" y="6431948"/>
              <a:ext cx="1078009" cy="1085245"/>
              <a:chOff x="0" y="0"/>
              <a:chExt cx="1455740" cy="1465510"/>
            </a:xfrm>
          </p:grpSpPr>
          <p:sp>
            <p:nvSpPr>
              <p:cNvPr id="1588" name="Google Shape;1588;p51"/>
              <p:cNvSpPr/>
              <p:nvPr/>
            </p:nvSpPr>
            <p:spPr>
              <a:xfrm>
                <a:off x="0" y="0"/>
                <a:ext cx="1270000" cy="1270000"/>
              </a:xfrm>
              <a:prstGeom prst="rect">
                <a:avLst/>
              </a:prstGeom>
              <a:solidFill>
                <a:schemeClr val="accent5"/>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03</a:t>
                </a:r>
                <a:endParaRPr sz="3600" b="0" i="0" u="none" strike="noStrike" cap="none">
                  <a:solidFill>
                    <a:schemeClr val="lt1"/>
                  </a:solidFill>
                  <a:latin typeface="Calibri"/>
                  <a:ea typeface="Calibri"/>
                  <a:cs typeface="Calibri"/>
                  <a:sym typeface="Calibri"/>
                </a:endParaRPr>
              </a:p>
            </p:txBody>
          </p:sp>
          <p:sp>
            <p:nvSpPr>
              <p:cNvPr id="1589" name="Google Shape;1589;p51"/>
              <p:cNvSpPr/>
              <p:nvPr/>
            </p:nvSpPr>
            <p:spPr>
              <a:xfrm rot="5400000">
                <a:off x="537245" y="1221123"/>
                <a:ext cx="195510"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590" name="Google Shape;1590;p51"/>
              <p:cNvSpPr/>
              <p:nvPr/>
            </p:nvSpPr>
            <p:spPr>
              <a:xfrm>
                <a:off x="1260231" y="488369"/>
                <a:ext cx="195509"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591" name="Google Shape;1591;p51"/>
          <p:cNvGrpSpPr/>
          <p:nvPr/>
        </p:nvGrpSpPr>
        <p:grpSpPr>
          <a:xfrm>
            <a:off x="7538599" y="2368062"/>
            <a:ext cx="3094492" cy="5149131"/>
            <a:chOff x="7496069" y="2368062"/>
            <a:chExt cx="3094492" cy="5149131"/>
          </a:xfrm>
        </p:grpSpPr>
        <p:grpSp>
          <p:nvGrpSpPr>
            <p:cNvPr id="1592" name="Google Shape;1592;p51"/>
            <p:cNvGrpSpPr/>
            <p:nvPr/>
          </p:nvGrpSpPr>
          <p:grpSpPr>
            <a:xfrm>
              <a:off x="7496069" y="2368062"/>
              <a:ext cx="3094492" cy="3507073"/>
              <a:chOff x="3445805" y="1628989"/>
              <a:chExt cx="1230697" cy="1363594"/>
            </a:xfrm>
          </p:grpSpPr>
          <p:sp>
            <p:nvSpPr>
              <p:cNvPr id="1593" name="Google Shape;1593;p5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594" name="Google Shape;1594;p51"/>
              <p:cNvSpPr/>
              <p:nvPr/>
            </p:nvSpPr>
            <p:spPr>
              <a:xfrm>
                <a:off x="3445805" y="1830890"/>
                <a:ext cx="1221116"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chemeClr val="lt1"/>
                    </a:solidFill>
                    <a:latin typeface="Calibri"/>
                    <a:ea typeface="Calibri"/>
                    <a:cs typeface="Calibri"/>
                    <a:sym typeface="Calibri"/>
                  </a:rPr>
                  <a:t>Lenguaje corporal positivo</a:t>
                </a:r>
                <a:endParaRPr sz="2600">
                  <a:solidFill>
                    <a:schemeClr val="lt1"/>
                  </a:solidFill>
                  <a:latin typeface="Calibri"/>
                  <a:ea typeface="Calibri"/>
                  <a:cs typeface="Calibri"/>
                  <a:sym typeface="Calibri"/>
                </a:endParaRPr>
              </a:p>
            </p:txBody>
          </p:sp>
        </p:grpSp>
        <p:grpSp>
          <p:nvGrpSpPr>
            <p:cNvPr id="1595" name="Google Shape;1595;p51"/>
            <p:cNvGrpSpPr/>
            <p:nvPr/>
          </p:nvGrpSpPr>
          <p:grpSpPr>
            <a:xfrm>
              <a:off x="8608208" y="6431948"/>
              <a:ext cx="1078009" cy="1085245"/>
              <a:chOff x="0" y="0"/>
              <a:chExt cx="1455740" cy="1465510"/>
            </a:xfrm>
          </p:grpSpPr>
          <p:sp>
            <p:nvSpPr>
              <p:cNvPr id="1596" name="Google Shape;1596;p51"/>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04</a:t>
                </a:r>
                <a:endParaRPr sz="3600" b="0" i="0" u="none" strike="noStrike" cap="none">
                  <a:solidFill>
                    <a:schemeClr val="lt1"/>
                  </a:solidFill>
                  <a:latin typeface="Calibri"/>
                  <a:ea typeface="Calibri"/>
                  <a:cs typeface="Calibri"/>
                  <a:sym typeface="Calibri"/>
                </a:endParaRPr>
              </a:p>
            </p:txBody>
          </p:sp>
          <p:sp>
            <p:nvSpPr>
              <p:cNvPr id="1597" name="Google Shape;1597;p51"/>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598" name="Google Shape;1598;p51"/>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599" name="Google Shape;1599;p51"/>
          <p:cNvGrpSpPr/>
          <p:nvPr/>
        </p:nvGrpSpPr>
        <p:grpSpPr>
          <a:xfrm>
            <a:off x="10141765" y="2368062"/>
            <a:ext cx="3070401" cy="5149131"/>
            <a:chOff x="10099235" y="2368062"/>
            <a:chExt cx="3070401" cy="5149131"/>
          </a:xfrm>
        </p:grpSpPr>
        <p:grpSp>
          <p:nvGrpSpPr>
            <p:cNvPr id="1600" name="Google Shape;1600;p51"/>
            <p:cNvGrpSpPr/>
            <p:nvPr/>
          </p:nvGrpSpPr>
          <p:grpSpPr>
            <a:xfrm>
              <a:off x="10099235" y="2368062"/>
              <a:ext cx="3070401" cy="3507073"/>
              <a:chOff x="3455386" y="1628989"/>
              <a:chExt cx="1221116" cy="1363594"/>
            </a:xfrm>
          </p:grpSpPr>
          <p:sp>
            <p:nvSpPr>
              <p:cNvPr id="1601" name="Google Shape;1601;p51"/>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1602" name="Google Shape;1602;p51"/>
              <p:cNvSpPr/>
              <p:nvPr/>
            </p:nvSpPr>
            <p:spPr>
              <a:xfrm>
                <a:off x="3455386" y="1830890"/>
                <a:ext cx="1211535"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600" b="1">
                    <a:solidFill>
                      <a:schemeClr val="lt1"/>
                    </a:solidFill>
                    <a:latin typeface="Calibri"/>
                    <a:ea typeface="Calibri"/>
                    <a:cs typeface="Calibri"/>
                    <a:sym typeface="Calibri"/>
                  </a:rPr>
                  <a:t>Corregir errores</a:t>
                </a:r>
                <a:endParaRPr sz="2600">
                  <a:solidFill>
                    <a:schemeClr val="lt1"/>
                  </a:solidFill>
                  <a:latin typeface="Calibri"/>
                  <a:ea typeface="Calibri"/>
                  <a:cs typeface="Calibri"/>
                  <a:sym typeface="Calibri"/>
                </a:endParaRPr>
              </a:p>
            </p:txBody>
          </p:sp>
        </p:grpSp>
        <p:grpSp>
          <p:nvGrpSpPr>
            <p:cNvPr id="1603" name="Google Shape;1603;p51"/>
            <p:cNvGrpSpPr/>
            <p:nvPr/>
          </p:nvGrpSpPr>
          <p:grpSpPr>
            <a:xfrm>
              <a:off x="11187286" y="6431948"/>
              <a:ext cx="1078009" cy="1085245"/>
              <a:chOff x="0" y="0"/>
              <a:chExt cx="1455740" cy="1465510"/>
            </a:xfrm>
          </p:grpSpPr>
          <p:sp>
            <p:nvSpPr>
              <p:cNvPr id="1604" name="Google Shape;1604;p51"/>
              <p:cNvSpPr/>
              <p:nvPr/>
            </p:nvSpPr>
            <p:spPr>
              <a:xfrm>
                <a:off x="0" y="0"/>
                <a:ext cx="1270000" cy="1270000"/>
              </a:xfrm>
              <a:prstGeom prst="rect">
                <a:avLst/>
              </a:prstGeom>
              <a:solidFill>
                <a:schemeClr val="accent4"/>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05</a:t>
                </a:r>
                <a:endParaRPr sz="3600" b="0" i="0" u="none" strike="noStrike" cap="none">
                  <a:solidFill>
                    <a:schemeClr val="lt1"/>
                  </a:solidFill>
                  <a:latin typeface="Calibri"/>
                  <a:ea typeface="Calibri"/>
                  <a:cs typeface="Calibri"/>
                  <a:sym typeface="Calibri"/>
                </a:endParaRPr>
              </a:p>
            </p:txBody>
          </p:sp>
          <p:sp>
            <p:nvSpPr>
              <p:cNvPr id="1605" name="Google Shape;1605;p51"/>
              <p:cNvSpPr/>
              <p:nvPr/>
            </p:nvSpPr>
            <p:spPr>
              <a:xfrm rot="5400000">
                <a:off x="537245" y="1221123"/>
                <a:ext cx="195510" cy="293263"/>
              </a:xfrm>
              <a:prstGeom prst="rightArrow">
                <a:avLst>
                  <a:gd name="adj1" fmla="val 32000"/>
                  <a:gd name="adj2" fmla="val 100000"/>
                </a:avLst>
              </a:prstGeom>
              <a:solidFill>
                <a:schemeClr val="accent4"/>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606" name="Google Shape;1606;p51"/>
              <p:cNvSpPr/>
              <p:nvPr/>
            </p:nvSpPr>
            <p:spPr>
              <a:xfrm>
                <a:off x="1260231" y="488369"/>
                <a:ext cx="195509" cy="293263"/>
              </a:xfrm>
              <a:prstGeom prst="rightArrow">
                <a:avLst>
                  <a:gd name="adj1" fmla="val 32000"/>
                  <a:gd name="adj2" fmla="val 100000"/>
                </a:avLst>
              </a:prstGeom>
              <a:solidFill>
                <a:schemeClr val="accent4"/>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7"/>
                                        </p:tgtEl>
                                        <p:attrNameLst>
                                          <p:attrName>style.visibility</p:attrName>
                                        </p:attrNameLst>
                                      </p:cBhvr>
                                      <p:to>
                                        <p:strVal val="visible"/>
                                      </p:to>
                                    </p:set>
                                    <p:animEffect transition="in" filter="fade">
                                      <p:cBhvr>
                                        <p:cTn id="7" dur="500"/>
                                        <p:tgtEl>
                                          <p:spTgt spid="15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5"/>
                                        </p:tgtEl>
                                        <p:attrNameLst>
                                          <p:attrName>style.visibility</p:attrName>
                                        </p:attrNameLst>
                                      </p:cBhvr>
                                      <p:to>
                                        <p:strVal val="visible"/>
                                      </p:to>
                                    </p:set>
                                    <p:animEffect transition="in" filter="fade">
                                      <p:cBhvr>
                                        <p:cTn id="12" dur="500"/>
                                        <p:tgtEl>
                                          <p:spTgt spid="15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3"/>
                                        </p:tgtEl>
                                        <p:attrNameLst>
                                          <p:attrName>style.visibility</p:attrName>
                                        </p:attrNameLst>
                                      </p:cBhvr>
                                      <p:to>
                                        <p:strVal val="visible"/>
                                      </p:to>
                                    </p:set>
                                    <p:animEffect transition="in" filter="fade">
                                      <p:cBhvr>
                                        <p:cTn id="17" dur="500"/>
                                        <p:tgtEl>
                                          <p:spTgt spid="15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91"/>
                                        </p:tgtEl>
                                        <p:attrNameLst>
                                          <p:attrName>style.visibility</p:attrName>
                                        </p:attrNameLst>
                                      </p:cBhvr>
                                      <p:to>
                                        <p:strVal val="visible"/>
                                      </p:to>
                                    </p:set>
                                    <p:animEffect transition="in" filter="fade">
                                      <p:cBhvr>
                                        <p:cTn id="22" dur="500"/>
                                        <p:tgtEl>
                                          <p:spTgt spid="15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99"/>
                                        </p:tgtEl>
                                        <p:attrNameLst>
                                          <p:attrName>style.visibility</p:attrName>
                                        </p:attrNameLst>
                                      </p:cBhvr>
                                      <p:to>
                                        <p:strVal val="visible"/>
                                      </p:to>
                                    </p:set>
                                    <p:animEffect transition="in" filter="fade">
                                      <p:cBhvr>
                                        <p:cTn id="27" dur="500"/>
                                        <p:tgtEl>
                                          <p:spTgt spid="1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612" name="Google Shape;1612;p52"/>
          <p:cNvGrpSpPr/>
          <p:nvPr/>
        </p:nvGrpSpPr>
        <p:grpSpPr>
          <a:xfrm>
            <a:off x="0" y="9407592"/>
            <a:ext cx="13003214" cy="431871"/>
            <a:chOff x="0" y="9426435"/>
            <a:chExt cx="13004801" cy="472939"/>
          </a:xfrm>
        </p:grpSpPr>
        <p:sp>
          <p:nvSpPr>
            <p:cNvPr id="1613" name="Google Shape;1613;p52"/>
            <p:cNvSpPr/>
            <p:nvPr/>
          </p:nvSpPr>
          <p:spPr>
            <a:xfrm rot="-5400000">
              <a:off x="802443" y="8623993"/>
              <a:ext cx="472937" cy="2077822"/>
            </a:xfrm>
            <a:prstGeom prst="rect">
              <a:avLst/>
            </a:prstGeom>
            <a:solidFill>
              <a:srgbClr val="1C6AB1"/>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4" name="Google Shape;1614;p52"/>
            <p:cNvSpPr/>
            <p:nvPr/>
          </p:nvSpPr>
          <p:spPr>
            <a:xfrm rot="-5400000">
              <a:off x="2629725" y="8623993"/>
              <a:ext cx="472937" cy="2077822"/>
            </a:xfrm>
            <a:prstGeom prst="rect">
              <a:avLst/>
            </a:prstGeom>
            <a:solidFill>
              <a:schemeClr val="accent2"/>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5" name="Google Shape;1615;p52"/>
            <p:cNvSpPr/>
            <p:nvPr/>
          </p:nvSpPr>
          <p:spPr>
            <a:xfrm rot="-5400000">
              <a:off x="4457009" y="8623995"/>
              <a:ext cx="472934" cy="2077824"/>
            </a:xfrm>
            <a:prstGeom prst="rect">
              <a:avLst/>
            </a:prstGeom>
            <a:solidFill>
              <a:schemeClr val="accent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6" name="Google Shape;1616;p52"/>
            <p:cNvSpPr/>
            <p:nvPr/>
          </p:nvSpPr>
          <p:spPr>
            <a:xfrm rot="-5400000">
              <a:off x="6284287" y="8623993"/>
              <a:ext cx="472937" cy="2077822"/>
            </a:xfrm>
            <a:prstGeom prst="rect">
              <a:avLst/>
            </a:prstGeom>
            <a:solidFill>
              <a:schemeClr val="accent4"/>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7" name="Google Shape;1617;p52"/>
            <p:cNvSpPr/>
            <p:nvPr/>
          </p:nvSpPr>
          <p:spPr>
            <a:xfrm rot="-5400000">
              <a:off x="8309281" y="8623994"/>
              <a:ext cx="472937" cy="2077822"/>
            </a:xfrm>
            <a:prstGeom prst="rect">
              <a:avLst/>
            </a:prstGeom>
            <a:solidFill>
              <a:schemeClr val="accent6"/>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8" name="Google Shape;1618;p52"/>
            <p:cNvSpPr/>
            <p:nvPr/>
          </p:nvSpPr>
          <p:spPr>
            <a:xfrm rot="-5400000">
              <a:off x="10118206" y="8623994"/>
              <a:ext cx="472937" cy="2077822"/>
            </a:xfrm>
            <a:prstGeom prst="rect">
              <a:avLst/>
            </a:prstGeom>
            <a:solidFill>
              <a:srgbClr val="FFB91D"/>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9" name="Google Shape;1619;p52"/>
            <p:cNvSpPr/>
            <p:nvPr/>
          </p:nvSpPr>
          <p:spPr>
            <a:xfrm rot="-5400000">
              <a:off x="11902419" y="8796990"/>
              <a:ext cx="472937" cy="1731827"/>
            </a:xfrm>
            <a:prstGeom prst="rect">
              <a:avLst/>
            </a:prstGeom>
            <a:solidFill>
              <a:srgbClr val="A5A5A5"/>
            </a:solidFill>
            <a:ln>
              <a:noFill/>
            </a:ln>
          </p:spPr>
          <p:txBody>
            <a:bodyPr spcFirstLastPara="1" wrap="square" lIns="19025" tIns="19025" rIns="19025" bIns="19025" rtlCol="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620" name="Google Shape;1620;p52"/>
          <p:cNvSpPr txBox="1"/>
          <p:nvPr/>
        </p:nvSpPr>
        <p:spPr>
          <a:xfrm>
            <a:off x="3953435" y="5353895"/>
            <a:ext cx="5172931"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9600" cap="none">
                <a:solidFill>
                  <a:schemeClr val="lt1"/>
                </a:solidFill>
                <a:latin typeface="Calibri"/>
                <a:ea typeface="Calibri"/>
                <a:cs typeface="Calibri"/>
                <a:sym typeface="Calibri"/>
              </a:rPr>
              <a:t>SEGUROS</a:t>
            </a:r>
            <a:endParaRPr/>
          </a:p>
        </p:txBody>
      </p:sp>
      <p:sp>
        <p:nvSpPr>
          <p:cNvPr id="1621" name="Google Shape;1621;p52"/>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52</a:t>
            </a:fld>
            <a:endParaRPr sz="1200" b="1">
              <a:solidFill>
                <a:schemeClr val="lt1"/>
              </a:solidFill>
              <a:latin typeface="Calibri"/>
              <a:ea typeface="Calibri"/>
              <a:cs typeface="Calibri"/>
              <a:sym typeface="Calibri"/>
            </a:endParaRPr>
          </a:p>
        </p:txBody>
      </p:sp>
      <p:pic>
        <p:nvPicPr>
          <p:cNvPr id="1622" name="Google Shape;1622;p52"/>
          <p:cNvPicPr preferRelativeResize="0"/>
          <p:nvPr/>
        </p:nvPicPr>
        <p:blipFill rotWithShape="1">
          <a:blip r:embed="rId3">
            <a:alphaModFix/>
          </a:blip>
          <a:srcRect l="15340"/>
          <a:stretch/>
        </p:blipFill>
        <p:spPr>
          <a:xfrm>
            <a:off x="7931426" y="2183"/>
            <a:ext cx="5114132" cy="6040808"/>
          </a:xfrm>
          <a:prstGeom prst="rect">
            <a:avLst/>
          </a:prstGeom>
          <a:noFill/>
          <a:ln>
            <a:noFill/>
          </a:ln>
        </p:spPr>
      </p:pic>
      <p:sp>
        <p:nvSpPr>
          <p:cNvPr id="1623" name="Google Shape;1623;p52"/>
          <p:cNvSpPr txBox="1"/>
          <p:nvPr/>
        </p:nvSpPr>
        <p:spPr>
          <a:xfrm>
            <a:off x="4151087" y="3404943"/>
            <a:ext cx="4673600" cy="1499665"/>
          </a:xfrm>
          <a:prstGeom prst="rect">
            <a:avLst/>
          </a:prstGeom>
          <a:solidFill>
            <a:schemeClr val="accent2"/>
          </a:solidFill>
          <a:ln>
            <a:noFill/>
          </a:ln>
        </p:spPr>
        <p:txBody>
          <a:bodyPr spcFirstLastPara="1" wrap="square" lIns="91425" tIns="182850" rIns="91425" bIns="0" rtlCol="0" anchor="ctr" anchorCtr="0">
            <a:noAutofit/>
          </a:bodyPr>
          <a:lstStyle/>
          <a:p>
            <a:pPr marL="19050" marR="0" lvl="0" indent="0" algn="ctr" rtl="0">
              <a:lnSpc>
                <a:spcPct val="90000"/>
              </a:lnSpc>
              <a:spcBef>
                <a:spcPts val="0"/>
              </a:spcBef>
              <a:spcAft>
                <a:spcPts val="0"/>
              </a:spcAft>
              <a:buClr>
                <a:srgbClr val="655DA3"/>
              </a:buClr>
              <a:buSzPts val="9600"/>
              <a:buFont typeface="Arial"/>
              <a:buNone/>
            </a:pPr>
            <a:r>
              <a:rPr lang="es" sz="8000" cap="none" dirty="0">
                <a:solidFill>
                  <a:schemeClr val="lt1"/>
                </a:solidFill>
                <a:latin typeface="Calibri"/>
                <a:ea typeface="Calibri"/>
                <a:cs typeface="Calibri"/>
                <a:sym typeface="Calibri"/>
              </a:rPr>
              <a:t>ESPACIOS</a:t>
            </a:r>
            <a:endParaRPr sz="1100" dirty="0"/>
          </a:p>
        </p:txBody>
      </p:sp>
      <p:grpSp>
        <p:nvGrpSpPr>
          <p:cNvPr id="1624" name="Google Shape;1624;p52"/>
          <p:cNvGrpSpPr/>
          <p:nvPr/>
        </p:nvGrpSpPr>
        <p:grpSpPr>
          <a:xfrm>
            <a:off x="5509581" y="8936492"/>
            <a:ext cx="2041918" cy="473126"/>
            <a:chOff x="5582387" y="8894626"/>
            <a:chExt cx="2041918" cy="473126"/>
          </a:xfrm>
        </p:grpSpPr>
        <p:pic>
          <p:nvPicPr>
            <p:cNvPr id="1625" name="Google Shape;1625;p52"/>
            <p:cNvPicPr preferRelativeResize="0"/>
            <p:nvPr/>
          </p:nvPicPr>
          <p:blipFill rotWithShape="1">
            <a:blip r:embed="rId4">
              <a:alphaModFix/>
              <a:biLevel thresh="25000"/>
            </a:blip>
            <a:srcRect/>
            <a:stretch/>
          </p:blipFill>
          <p:spPr>
            <a:xfrm>
              <a:off x="5582387" y="8894626"/>
              <a:ext cx="817891" cy="473126"/>
            </a:xfrm>
            <a:prstGeom prst="rect">
              <a:avLst/>
            </a:prstGeom>
            <a:noFill/>
            <a:ln>
              <a:noFill/>
            </a:ln>
          </p:spPr>
        </p:pic>
        <p:cxnSp>
          <p:nvCxnSpPr>
            <p:cNvPr id="1626" name="Google Shape;1626;p52"/>
            <p:cNvCxnSpPr/>
            <p:nvPr/>
          </p:nvCxnSpPr>
          <p:spPr>
            <a:xfrm>
              <a:off x="6411577" y="8964022"/>
              <a:ext cx="0" cy="312259"/>
            </a:xfrm>
            <a:prstGeom prst="straightConnector1">
              <a:avLst/>
            </a:prstGeom>
            <a:noFill/>
            <a:ln w="15875" cap="flat" cmpd="sng">
              <a:solidFill>
                <a:schemeClr val="lt1"/>
              </a:solidFill>
              <a:prstDash val="solid"/>
              <a:round/>
              <a:headEnd type="none" w="sm" len="sm"/>
              <a:tailEnd type="none" w="sm" len="sm"/>
            </a:ln>
          </p:spPr>
        </p:cxnSp>
        <p:pic>
          <p:nvPicPr>
            <p:cNvPr id="1627" name="Google Shape;1627;p52"/>
            <p:cNvPicPr preferRelativeResize="0"/>
            <p:nvPr/>
          </p:nvPicPr>
          <p:blipFill rotWithShape="1">
            <a:blip r:embed="rId5">
              <a:alphaModFix/>
              <a:biLevel thresh="25000"/>
            </a:blip>
            <a:srcRect/>
            <a:stretch/>
          </p:blipFill>
          <p:spPr>
            <a:xfrm>
              <a:off x="6486423" y="8984764"/>
              <a:ext cx="1137882" cy="291764"/>
            </a:xfrm>
            <a:prstGeom prst="rect">
              <a:avLst/>
            </a:prstGeom>
            <a:noFill/>
            <a:ln>
              <a:noFill/>
            </a:ln>
          </p:spPr>
        </p:pic>
      </p:gr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53"/>
          <p:cNvSpPr txBox="1"/>
          <p:nvPr/>
        </p:nvSpPr>
        <p:spPr>
          <a:xfrm>
            <a:off x="571430"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sp>
        <p:nvSpPr>
          <p:cNvPr id="1634" name="Google Shape;1634;p53"/>
          <p:cNvSpPr/>
          <p:nvPr/>
        </p:nvSpPr>
        <p:spPr>
          <a:xfrm>
            <a:off x="552383" y="9278400"/>
            <a:ext cx="46032" cy="46032"/>
          </a:xfrm>
          <a:prstGeom prst="ellipse">
            <a:avLst/>
          </a:prstGeom>
          <a:solidFill>
            <a:schemeClr val="lt1"/>
          </a:soli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4200">
              <a:solidFill>
                <a:srgbClr val="000000"/>
              </a:solidFill>
              <a:latin typeface="Calibri"/>
              <a:ea typeface="Calibri"/>
              <a:cs typeface="Calibri"/>
              <a:sym typeface="Calibri"/>
            </a:endParaRPr>
          </a:p>
        </p:txBody>
      </p:sp>
      <p:sp>
        <p:nvSpPr>
          <p:cNvPr id="1635" name="Google Shape;1635;p53"/>
          <p:cNvSpPr txBox="1"/>
          <p:nvPr/>
        </p:nvSpPr>
        <p:spPr>
          <a:xfrm>
            <a:off x="333334" y="9070464"/>
            <a:ext cx="247620" cy="346033"/>
          </a:xfrm>
          <a:prstGeom prst="rect">
            <a:avLst/>
          </a:prstGeom>
          <a:noFill/>
          <a:ln>
            <a:noFill/>
          </a:ln>
        </p:spPr>
        <p:txBody>
          <a:bodyPr spcFirstLastPara="1" wrap="square" lIns="91425" tIns="45700" rIns="91425" bIns="45700" rtlCol="0" anchor="t" anchorCtr="0">
            <a:spAutoFit/>
          </a:bodyPr>
          <a:lstStyle/>
          <a:p>
            <a:pPr marL="0" marR="0" lvl="0" indent="0" algn="ctr" rtl="0">
              <a:lnSpc>
                <a:spcPct val="90000"/>
              </a:lnSpc>
              <a:spcBef>
                <a:spcPts val="0"/>
              </a:spcBef>
              <a:spcAft>
                <a:spcPts val="0"/>
              </a:spcAft>
              <a:buNone/>
            </a:pPr>
            <a:r>
              <a:rPr lang="es" sz="1800" b="1">
                <a:solidFill>
                  <a:schemeClr val="lt1"/>
                </a:solidFill>
                <a:latin typeface="Calibri"/>
                <a:ea typeface="Calibri"/>
                <a:cs typeface="Calibri"/>
                <a:sym typeface="Calibri"/>
              </a:rPr>
              <a:t>1</a:t>
            </a:r>
            <a:endParaRPr/>
          </a:p>
        </p:txBody>
      </p:sp>
      <p:cxnSp>
        <p:nvCxnSpPr>
          <p:cNvPr id="1636" name="Google Shape;1636;p53"/>
          <p:cNvCxnSpPr/>
          <p:nvPr/>
        </p:nvCxnSpPr>
        <p:spPr>
          <a:xfrm>
            <a:off x="4449713" y="3796188"/>
            <a:ext cx="0" cy="4833661"/>
          </a:xfrm>
          <a:prstGeom prst="straightConnector1">
            <a:avLst/>
          </a:prstGeom>
          <a:noFill/>
          <a:ln w="57150" cap="flat" cmpd="sng">
            <a:solidFill>
              <a:srgbClr val="D8D8D8"/>
            </a:solidFill>
            <a:prstDash val="solid"/>
            <a:round/>
            <a:headEnd type="none" w="sm" len="sm"/>
            <a:tailEnd type="none" w="sm" len="sm"/>
          </a:ln>
        </p:spPr>
      </p:cxnSp>
      <p:cxnSp>
        <p:nvCxnSpPr>
          <p:cNvPr id="1637" name="Google Shape;1637;p53"/>
          <p:cNvCxnSpPr/>
          <p:nvPr/>
        </p:nvCxnSpPr>
        <p:spPr>
          <a:xfrm>
            <a:off x="8763501" y="3761580"/>
            <a:ext cx="0" cy="4868268"/>
          </a:xfrm>
          <a:prstGeom prst="straightConnector1">
            <a:avLst/>
          </a:prstGeom>
          <a:noFill/>
          <a:ln w="57150" cap="flat" cmpd="sng">
            <a:solidFill>
              <a:srgbClr val="D8D8D8"/>
            </a:solidFill>
            <a:prstDash val="solid"/>
            <a:round/>
            <a:headEnd type="none" w="sm" len="sm"/>
            <a:tailEnd type="none" w="sm" len="sm"/>
          </a:ln>
        </p:spPr>
      </p:cxnSp>
      <p:cxnSp>
        <p:nvCxnSpPr>
          <p:cNvPr id="1638" name="Google Shape;1638;p53"/>
          <p:cNvCxnSpPr/>
          <p:nvPr/>
        </p:nvCxnSpPr>
        <p:spPr>
          <a:xfrm rot="10800000" flipH="1">
            <a:off x="-1" y="3796271"/>
            <a:ext cx="13003213" cy="1273"/>
          </a:xfrm>
          <a:prstGeom prst="straightConnector1">
            <a:avLst/>
          </a:prstGeom>
          <a:noFill/>
          <a:ln w="76200" cap="flat" cmpd="sng">
            <a:solidFill>
              <a:srgbClr val="A5A5A5"/>
            </a:solidFill>
            <a:prstDash val="solid"/>
            <a:round/>
            <a:headEnd type="none" w="sm" len="sm"/>
            <a:tailEnd type="none" w="sm" len="sm"/>
          </a:ln>
        </p:spPr>
      </p:cxnSp>
      <p:sp>
        <p:nvSpPr>
          <p:cNvPr id="1639" name="Google Shape;1639;p53"/>
          <p:cNvSpPr txBox="1"/>
          <p:nvPr/>
        </p:nvSpPr>
        <p:spPr>
          <a:xfrm>
            <a:off x="269965" y="5932402"/>
            <a:ext cx="3949260" cy="1905769"/>
          </a:xfrm>
          <a:prstGeom prst="rect">
            <a:avLst/>
          </a:prstGeom>
          <a:noFill/>
          <a:ln>
            <a:noFill/>
          </a:ln>
        </p:spPr>
        <p:txBody>
          <a:bodyPr spcFirstLastPara="1" wrap="square" lIns="91425" tIns="45700" rIns="91425" bIns="45700" rtlCol="0" anchor="t" anchorCtr="0">
            <a:noAutofit/>
          </a:bodyPr>
          <a:lstStyle/>
          <a:p>
            <a:pPr marL="0" marR="0" lvl="1" indent="0" algn="ctr" rtl="0">
              <a:lnSpc>
                <a:spcPct val="120000"/>
              </a:lnSpc>
              <a:spcBef>
                <a:spcPts val="0"/>
              </a:spcBef>
              <a:spcAft>
                <a:spcPts val="0"/>
              </a:spcAft>
              <a:buClr>
                <a:srgbClr val="E40277"/>
              </a:buClr>
              <a:buSzPts val="2200"/>
              <a:buFont typeface="Arial"/>
              <a:buNone/>
            </a:pPr>
            <a:r>
              <a:rPr lang="es" sz="2200" b="0" i="0" u="none" strike="noStrike" cap="none" dirty="0">
                <a:solidFill>
                  <a:srgbClr val="595959"/>
                </a:solidFill>
                <a:latin typeface="Calibri"/>
                <a:ea typeface="Calibri"/>
                <a:cs typeface="Calibri"/>
                <a:sym typeface="Calibri"/>
              </a:rPr>
              <a:t> Describir cuáles son los </a:t>
            </a:r>
            <a:r>
              <a:rPr lang="es" sz="2200" b="1" i="0" u="none" strike="noStrike" cap="none" dirty="0">
                <a:solidFill>
                  <a:schemeClr val="accent1"/>
                </a:solidFill>
                <a:latin typeface="Calibri"/>
                <a:ea typeface="Calibri"/>
                <a:cs typeface="Calibri"/>
                <a:sym typeface="Calibri"/>
              </a:rPr>
              <a:t>obstáculos </a:t>
            </a:r>
            <a:r>
              <a:rPr lang="es" sz="2200" b="0" i="0" u="none" strike="noStrike" cap="none" dirty="0">
                <a:solidFill>
                  <a:srgbClr val="595959"/>
                </a:solidFill>
                <a:latin typeface="Calibri"/>
                <a:ea typeface="Calibri"/>
                <a:cs typeface="Calibri"/>
                <a:sym typeface="Calibri"/>
              </a:rPr>
              <a:t>y cómo afectan a la inclusión y la accesibilidad en los espacios seguros.</a:t>
            </a:r>
            <a:endParaRPr dirty="0"/>
          </a:p>
        </p:txBody>
      </p:sp>
      <p:sp>
        <p:nvSpPr>
          <p:cNvPr id="1640" name="Google Shape;1640;p53"/>
          <p:cNvSpPr txBox="1"/>
          <p:nvPr/>
        </p:nvSpPr>
        <p:spPr>
          <a:xfrm>
            <a:off x="8943199" y="5967420"/>
            <a:ext cx="3724562" cy="2667970"/>
          </a:xfrm>
          <a:prstGeom prst="rect">
            <a:avLst/>
          </a:prstGeom>
          <a:noFill/>
          <a:ln>
            <a:noFill/>
          </a:ln>
        </p:spPr>
        <p:txBody>
          <a:bodyPr spcFirstLastPara="1" wrap="square" lIns="91425" tIns="45700" rIns="91425" bIns="45700" rtlCol="0" anchor="t" anchorCtr="0">
            <a:normAutofit/>
          </a:bodyPr>
          <a:lstStyle/>
          <a:p>
            <a:pPr marL="15873" marR="0" lvl="1" indent="-15873" algn="ctr" rtl="0">
              <a:lnSpc>
                <a:spcPct val="120000"/>
              </a:lnSpc>
              <a:spcBef>
                <a:spcPts val="0"/>
              </a:spcBef>
              <a:spcAft>
                <a:spcPts val="0"/>
              </a:spcAft>
              <a:buNone/>
            </a:pPr>
            <a:r>
              <a:rPr lang="es" sz="2200" b="0" i="0" u="none" strike="noStrike" cap="none" dirty="0">
                <a:solidFill>
                  <a:srgbClr val="595959"/>
                </a:solidFill>
                <a:latin typeface="Calibri"/>
                <a:ea typeface="Calibri"/>
                <a:cs typeface="Calibri"/>
                <a:sym typeface="Calibri"/>
              </a:rPr>
              <a:t>Utilizar </a:t>
            </a:r>
            <a:r>
              <a:rPr lang="es" sz="2200" b="1" i="0" u="none" strike="noStrike" cap="none" dirty="0">
                <a:solidFill>
                  <a:schemeClr val="accent3"/>
                </a:solidFill>
                <a:latin typeface="Calibri"/>
                <a:ea typeface="Calibri"/>
                <a:cs typeface="Calibri"/>
                <a:sym typeface="Calibri"/>
              </a:rPr>
              <a:t>herramientas </a:t>
            </a:r>
            <a:r>
              <a:rPr lang="es" sz="2200" b="0" i="0" u="none" strike="noStrike" cap="none" dirty="0">
                <a:solidFill>
                  <a:srgbClr val="595959"/>
                </a:solidFill>
                <a:latin typeface="Calibri"/>
                <a:ea typeface="Calibri"/>
                <a:cs typeface="Calibri"/>
                <a:sym typeface="Calibri"/>
              </a:rPr>
              <a:t>como cartelería, impresos y el lenguaje para hacer que las personas con SOGIESC diversa accedan a la asistencia con mayor tranquilidad.</a:t>
            </a:r>
            <a:endParaRPr dirty="0"/>
          </a:p>
        </p:txBody>
      </p:sp>
      <p:sp>
        <p:nvSpPr>
          <p:cNvPr id="1641" name="Google Shape;1641;p53"/>
          <p:cNvSpPr txBox="1"/>
          <p:nvPr/>
        </p:nvSpPr>
        <p:spPr>
          <a:xfrm>
            <a:off x="4604023" y="5950846"/>
            <a:ext cx="3989568" cy="2407341"/>
          </a:xfrm>
          <a:prstGeom prst="rect">
            <a:avLst/>
          </a:prstGeom>
          <a:noFill/>
          <a:ln>
            <a:noFill/>
          </a:ln>
        </p:spPr>
        <p:txBody>
          <a:bodyPr spcFirstLastPara="1" wrap="square" lIns="91425" tIns="45700" rIns="91425" bIns="45700" rtlCol="0" anchor="t" anchorCtr="0">
            <a:noAutofit/>
          </a:bodyPr>
          <a:lstStyle/>
          <a:p>
            <a:pPr marL="15873" marR="0" lvl="1" indent="-15873" algn="ctr" rtl="0">
              <a:lnSpc>
                <a:spcPct val="120000"/>
              </a:lnSpc>
              <a:spcBef>
                <a:spcPts val="0"/>
              </a:spcBef>
              <a:spcAft>
                <a:spcPts val="0"/>
              </a:spcAft>
              <a:buNone/>
            </a:pPr>
            <a:r>
              <a:rPr lang="es" sz="2200" b="0" i="0" u="none" strike="noStrike" cap="none" dirty="0">
                <a:solidFill>
                  <a:srgbClr val="595959"/>
                </a:solidFill>
                <a:latin typeface="Calibri"/>
                <a:ea typeface="Calibri"/>
                <a:cs typeface="Calibri"/>
                <a:sym typeface="Calibri"/>
              </a:rPr>
              <a:t>Identificar</a:t>
            </a:r>
            <a:r>
              <a:rPr lang="es" sz="2200" b="1" i="0" u="none" strike="noStrike" cap="none" dirty="0">
                <a:solidFill>
                  <a:schemeClr val="accent2"/>
                </a:solidFill>
                <a:latin typeface="Calibri"/>
                <a:ea typeface="Calibri"/>
                <a:cs typeface="Calibri"/>
                <a:sym typeface="Calibri"/>
              </a:rPr>
              <a:t> obstáculos </a:t>
            </a:r>
            <a:r>
              <a:rPr lang="es" sz="2200" b="0" i="0" u="none" strike="noStrike" cap="none" dirty="0">
                <a:solidFill>
                  <a:srgbClr val="595959"/>
                </a:solidFill>
                <a:latin typeface="Calibri"/>
                <a:ea typeface="Calibri"/>
                <a:cs typeface="Calibri"/>
                <a:sym typeface="Calibri"/>
              </a:rPr>
              <a:t>para las personas con SOGIESC diversa en su oficina o en los programas.</a:t>
            </a:r>
            <a:endParaRPr dirty="0"/>
          </a:p>
        </p:txBody>
      </p:sp>
      <p:cxnSp>
        <p:nvCxnSpPr>
          <p:cNvPr id="1642" name="Google Shape;1642;p53"/>
          <p:cNvCxnSpPr/>
          <p:nvPr/>
        </p:nvCxnSpPr>
        <p:spPr>
          <a:xfrm rot="10800000" flipH="1">
            <a:off x="-1" y="8629848"/>
            <a:ext cx="13003213" cy="1273"/>
          </a:xfrm>
          <a:prstGeom prst="straightConnector1">
            <a:avLst/>
          </a:prstGeom>
          <a:noFill/>
          <a:ln w="76200" cap="flat" cmpd="sng">
            <a:solidFill>
              <a:srgbClr val="A5A5A5"/>
            </a:solidFill>
            <a:prstDash val="solid"/>
            <a:round/>
            <a:headEnd type="none" w="sm" len="sm"/>
            <a:tailEnd type="none" w="sm" len="sm"/>
          </a:ln>
        </p:spPr>
      </p:cxnSp>
      <p:grpSp>
        <p:nvGrpSpPr>
          <p:cNvPr id="1643" name="Google Shape;1643;p53"/>
          <p:cNvGrpSpPr/>
          <p:nvPr/>
        </p:nvGrpSpPr>
        <p:grpSpPr>
          <a:xfrm>
            <a:off x="1664911" y="3009742"/>
            <a:ext cx="1540128" cy="1550466"/>
            <a:chOff x="0" y="0"/>
            <a:chExt cx="1455740" cy="1465510"/>
          </a:xfrm>
        </p:grpSpPr>
        <p:sp>
          <p:nvSpPr>
            <p:cNvPr id="1644" name="Google Shape;1644;p53"/>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01</a:t>
              </a:r>
              <a:endParaRPr sz="5399">
                <a:solidFill>
                  <a:schemeClr val="lt1"/>
                </a:solidFill>
                <a:latin typeface="Calibri"/>
                <a:ea typeface="Calibri"/>
                <a:cs typeface="Calibri"/>
                <a:sym typeface="Calibri"/>
              </a:endParaRPr>
            </a:p>
          </p:txBody>
        </p:sp>
        <p:sp>
          <p:nvSpPr>
            <p:cNvPr id="1645" name="Google Shape;1645;p53"/>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646" name="Google Shape;1646;p53"/>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1647" name="Google Shape;1647;p53"/>
          <p:cNvSpPr txBox="1"/>
          <p:nvPr/>
        </p:nvSpPr>
        <p:spPr>
          <a:xfrm>
            <a:off x="4176608" y="1009120"/>
            <a:ext cx="4756010" cy="820493"/>
          </a:xfrm>
          <a:prstGeom prst="rect">
            <a:avLst/>
          </a:prstGeom>
          <a:no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6599" b="1" i="0" cap="none">
                <a:solidFill>
                  <a:schemeClr val="lt1"/>
                </a:solidFill>
                <a:latin typeface="Calibri"/>
                <a:ea typeface="Calibri"/>
                <a:cs typeface="Calibri"/>
                <a:sym typeface="Calibri"/>
              </a:rPr>
              <a:t>OBJETIVOS</a:t>
            </a:r>
            <a:endParaRPr/>
          </a:p>
        </p:txBody>
      </p:sp>
      <p:grpSp>
        <p:nvGrpSpPr>
          <p:cNvPr id="1648" name="Google Shape;1648;p53"/>
          <p:cNvGrpSpPr/>
          <p:nvPr/>
        </p:nvGrpSpPr>
        <p:grpSpPr>
          <a:xfrm>
            <a:off x="5882357" y="2944044"/>
            <a:ext cx="1540128" cy="1550466"/>
            <a:chOff x="0" y="0"/>
            <a:chExt cx="1455740" cy="1465510"/>
          </a:xfrm>
        </p:grpSpPr>
        <p:sp>
          <p:nvSpPr>
            <p:cNvPr id="1649" name="Google Shape;1649;p53"/>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02</a:t>
              </a:r>
              <a:endParaRPr sz="5399">
                <a:solidFill>
                  <a:schemeClr val="lt1"/>
                </a:solidFill>
                <a:latin typeface="Calibri"/>
                <a:ea typeface="Calibri"/>
                <a:cs typeface="Calibri"/>
                <a:sym typeface="Calibri"/>
              </a:endParaRPr>
            </a:p>
          </p:txBody>
        </p:sp>
        <p:sp>
          <p:nvSpPr>
            <p:cNvPr id="1650" name="Google Shape;1650;p53"/>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651" name="Google Shape;1651;p53"/>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grpSp>
        <p:nvGrpSpPr>
          <p:cNvPr id="1652" name="Google Shape;1652;p53"/>
          <p:cNvGrpSpPr/>
          <p:nvPr/>
        </p:nvGrpSpPr>
        <p:grpSpPr>
          <a:xfrm>
            <a:off x="10116413" y="2951730"/>
            <a:ext cx="1540128" cy="1550466"/>
            <a:chOff x="0" y="0"/>
            <a:chExt cx="1455740" cy="1465510"/>
          </a:xfrm>
        </p:grpSpPr>
        <p:sp>
          <p:nvSpPr>
            <p:cNvPr id="1653" name="Google Shape;1653;p53"/>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None/>
              </a:pPr>
              <a:r>
                <a:rPr lang="es" sz="5399">
                  <a:solidFill>
                    <a:schemeClr val="lt1"/>
                  </a:solidFill>
                  <a:latin typeface="Calibri"/>
                  <a:ea typeface="Calibri"/>
                  <a:cs typeface="Calibri"/>
                  <a:sym typeface="Calibri"/>
                </a:rPr>
                <a:t>03</a:t>
              </a:r>
              <a:endParaRPr sz="5399">
                <a:solidFill>
                  <a:schemeClr val="lt1"/>
                </a:solidFill>
                <a:latin typeface="Calibri"/>
                <a:ea typeface="Calibri"/>
                <a:cs typeface="Calibri"/>
                <a:sym typeface="Calibri"/>
              </a:endParaRPr>
            </a:p>
          </p:txBody>
        </p:sp>
        <p:sp>
          <p:nvSpPr>
            <p:cNvPr id="1654" name="Google Shape;1654;p53"/>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sp>
          <p:nvSpPr>
            <p:cNvPr id="1655" name="Google Shape;1655;p53"/>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None/>
              </a:pPr>
              <a:endParaRPr sz="2000">
                <a:solidFill>
                  <a:srgbClr val="4C4C4C"/>
                </a:solidFill>
                <a:latin typeface="Lato Light"/>
                <a:ea typeface="Lato Light"/>
                <a:cs typeface="Lato Light"/>
                <a:sym typeface="Lato Light"/>
              </a:endParaRPr>
            </a:p>
          </p:txBody>
        </p:sp>
      </p:grpSp>
      <p:sp>
        <p:nvSpPr>
          <p:cNvPr id="1656" name="Google Shape;1656;p53"/>
          <p:cNvSpPr/>
          <p:nvPr/>
        </p:nvSpPr>
        <p:spPr>
          <a:xfrm>
            <a:off x="268254" y="4662565"/>
            <a:ext cx="3950971" cy="118872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2400" b="1" cap="none" dirty="0">
                <a:solidFill>
                  <a:schemeClr val="lt1"/>
                </a:solidFill>
                <a:latin typeface="Calibri"/>
                <a:ea typeface="Calibri"/>
                <a:cs typeface="Calibri"/>
                <a:sym typeface="Calibri"/>
              </a:rPr>
              <a:t>OBSTÁCULOS PARA LA INCLUSIÓN Y LOS </a:t>
            </a:r>
            <a:br>
              <a:rPr lang="es" sz="2400" b="1" cap="none" dirty="0">
                <a:solidFill>
                  <a:schemeClr val="lt1"/>
                </a:solidFill>
                <a:latin typeface="Calibri"/>
                <a:ea typeface="Calibri"/>
                <a:cs typeface="Calibri"/>
                <a:sym typeface="Calibri"/>
              </a:rPr>
            </a:br>
            <a:r>
              <a:rPr lang="es" sz="2400" b="1" cap="none" dirty="0">
                <a:solidFill>
                  <a:schemeClr val="lt1"/>
                </a:solidFill>
                <a:latin typeface="Calibri"/>
                <a:ea typeface="Calibri"/>
                <a:cs typeface="Calibri"/>
                <a:sym typeface="Calibri"/>
              </a:rPr>
              <a:t>ESPACIOS SEGUROS </a:t>
            </a:r>
            <a:endParaRPr sz="2400" b="1" cap="none" dirty="0">
              <a:solidFill>
                <a:schemeClr val="lt1"/>
              </a:solidFill>
              <a:latin typeface="Calibri"/>
              <a:ea typeface="Calibri"/>
              <a:cs typeface="Calibri"/>
              <a:sym typeface="Calibri"/>
            </a:endParaRPr>
          </a:p>
        </p:txBody>
      </p:sp>
      <p:sp>
        <p:nvSpPr>
          <p:cNvPr id="1657" name="Google Shape;1657;p53"/>
          <p:cNvSpPr/>
          <p:nvPr/>
        </p:nvSpPr>
        <p:spPr>
          <a:xfrm>
            <a:off x="4636521" y="4662565"/>
            <a:ext cx="3950971" cy="118872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2400" b="1" cap="none" dirty="0">
                <a:solidFill>
                  <a:schemeClr val="lt1"/>
                </a:solidFill>
                <a:latin typeface="Calibri"/>
                <a:ea typeface="Calibri"/>
                <a:cs typeface="Calibri"/>
                <a:sym typeface="Calibri"/>
              </a:rPr>
              <a:t>OBSTÁCULOS EN </a:t>
            </a:r>
            <a:br>
              <a:rPr lang="es" sz="2400" b="1" cap="none" dirty="0">
                <a:solidFill>
                  <a:schemeClr val="lt1"/>
                </a:solidFill>
                <a:latin typeface="Calibri"/>
                <a:ea typeface="Calibri"/>
                <a:cs typeface="Calibri"/>
                <a:sym typeface="Calibri"/>
              </a:rPr>
            </a:br>
            <a:r>
              <a:rPr lang="es" sz="2400" b="1" cap="none" dirty="0">
                <a:solidFill>
                  <a:schemeClr val="lt1"/>
                </a:solidFill>
                <a:latin typeface="Calibri"/>
                <a:ea typeface="Calibri"/>
                <a:cs typeface="Calibri"/>
                <a:sym typeface="Calibri"/>
              </a:rPr>
              <a:t>NUESTROS PROGRAMAS</a:t>
            </a:r>
            <a:endParaRPr sz="2000" b="1" cap="none" dirty="0">
              <a:solidFill>
                <a:schemeClr val="lt1"/>
              </a:solidFill>
              <a:latin typeface="Calibri"/>
              <a:ea typeface="Calibri"/>
              <a:cs typeface="Calibri"/>
              <a:sym typeface="Calibri"/>
            </a:endParaRPr>
          </a:p>
        </p:txBody>
      </p:sp>
      <p:sp>
        <p:nvSpPr>
          <p:cNvPr id="1658" name="Google Shape;1658;p53"/>
          <p:cNvSpPr/>
          <p:nvPr/>
        </p:nvSpPr>
        <p:spPr>
          <a:xfrm>
            <a:off x="8928597" y="4662565"/>
            <a:ext cx="3950971" cy="118872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100000"/>
              </a:lnSpc>
              <a:spcBef>
                <a:spcPts val="0"/>
              </a:spcBef>
              <a:spcAft>
                <a:spcPts val="0"/>
              </a:spcAft>
              <a:buNone/>
            </a:pPr>
            <a:r>
              <a:rPr lang="es" sz="2400" b="1" cap="none" dirty="0">
                <a:solidFill>
                  <a:schemeClr val="lt1"/>
                </a:solidFill>
                <a:latin typeface="Calibri"/>
                <a:ea typeface="Calibri"/>
                <a:cs typeface="Calibri"/>
                <a:sym typeface="Calibri"/>
              </a:rPr>
              <a:t>USO DE HERRAMIENTAS</a:t>
            </a:r>
            <a:endParaRPr sz="2000" b="1" cap="none" dirty="0">
              <a:solidFill>
                <a:schemeClr val="lt1"/>
              </a:solidFill>
              <a:latin typeface="Calibri"/>
              <a:ea typeface="Calibri"/>
              <a:cs typeface="Calibri"/>
              <a:sym typeface="Calibri"/>
            </a:endParaRPr>
          </a:p>
        </p:txBody>
      </p:sp>
      <p:sp>
        <p:nvSpPr>
          <p:cNvPr id="1659" name="Google Shape;1659;p53"/>
          <p:cNvSpPr txBox="1"/>
          <p:nvPr/>
        </p:nvSpPr>
        <p:spPr>
          <a:xfrm>
            <a:off x="5172893" y="4512"/>
            <a:ext cx="2760793" cy="820493"/>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2800" b="0" i="0" cap="none">
                <a:solidFill>
                  <a:schemeClr val="lt1"/>
                </a:solidFill>
                <a:latin typeface="Calibri"/>
                <a:ea typeface="Calibri"/>
                <a:cs typeface="Calibri"/>
                <a:sym typeface="Calibri"/>
              </a:rPr>
              <a:t>ESPACIOS SEGUROS</a:t>
            </a:r>
            <a:endParaRPr sz="2800" b="1" i="0" cap="none">
              <a:solidFill>
                <a:schemeClr val="lt1"/>
              </a:solidFill>
              <a:latin typeface="Calibri"/>
              <a:ea typeface="Calibri"/>
              <a:cs typeface="Calibri"/>
              <a:sym typeface="Calibri"/>
            </a:endParaRPr>
          </a:p>
        </p:txBody>
      </p:sp>
      <p:sp>
        <p:nvSpPr>
          <p:cNvPr id="1660" name="Google Shape;1660;p53"/>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53</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7"/>
                                        </p:tgtEl>
                                        <p:attrNameLst>
                                          <p:attrName>style.visibility</p:attrName>
                                        </p:attrNameLst>
                                      </p:cBhvr>
                                      <p:to>
                                        <p:strVal val="visible"/>
                                      </p:to>
                                    </p:set>
                                    <p:animEffect transition="in" filter="fade">
                                      <p:cBhvr>
                                        <p:cTn id="7" dur="500"/>
                                        <p:tgtEl>
                                          <p:spTgt spid="16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59"/>
                                        </p:tgtEl>
                                        <p:attrNameLst>
                                          <p:attrName>style.visibility</p:attrName>
                                        </p:attrNameLst>
                                      </p:cBhvr>
                                      <p:to>
                                        <p:strVal val="visible"/>
                                      </p:to>
                                    </p:set>
                                    <p:animEffect transition="in" filter="fade">
                                      <p:cBhvr>
                                        <p:cTn id="11" dur="500"/>
                                        <p:tgtEl>
                                          <p:spTgt spid="16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8"/>
                                        </p:tgtEl>
                                        <p:attrNameLst>
                                          <p:attrName>style.visibility</p:attrName>
                                        </p:attrNameLst>
                                      </p:cBhvr>
                                      <p:to>
                                        <p:strVal val="visible"/>
                                      </p:to>
                                    </p:set>
                                    <p:animEffect transition="in" filter="fade">
                                      <p:cBhvr>
                                        <p:cTn id="15" dur="500"/>
                                        <p:tgtEl>
                                          <p:spTgt spid="16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43"/>
                                        </p:tgtEl>
                                        <p:attrNameLst>
                                          <p:attrName>style.visibility</p:attrName>
                                        </p:attrNameLst>
                                      </p:cBhvr>
                                      <p:to>
                                        <p:strVal val="visible"/>
                                      </p:to>
                                    </p:set>
                                    <p:animEffect transition="in" filter="fade">
                                      <p:cBhvr>
                                        <p:cTn id="19" dur="500"/>
                                        <p:tgtEl>
                                          <p:spTgt spid="164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56"/>
                                        </p:tgtEl>
                                        <p:attrNameLst>
                                          <p:attrName>style.visibility</p:attrName>
                                        </p:attrNameLst>
                                      </p:cBhvr>
                                      <p:to>
                                        <p:strVal val="visible"/>
                                      </p:to>
                                    </p:set>
                                    <p:animEffect transition="in" filter="fade">
                                      <p:cBhvr>
                                        <p:cTn id="23" dur="500"/>
                                        <p:tgtEl>
                                          <p:spTgt spid="165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39">
                                            <p:txEl>
                                              <p:pRg st="0" end="0"/>
                                            </p:txEl>
                                          </p:spTgt>
                                        </p:tgtEl>
                                        <p:attrNameLst>
                                          <p:attrName>style.visibility</p:attrName>
                                        </p:attrNameLst>
                                      </p:cBhvr>
                                      <p:to>
                                        <p:strVal val="visible"/>
                                      </p:to>
                                    </p:set>
                                    <p:animEffect transition="in" filter="fade">
                                      <p:cBhvr>
                                        <p:cTn id="27" dur="500"/>
                                        <p:tgtEl>
                                          <p:spTgt spid="1639">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36"/>
                                        </p:tgtEl>
                                        <p:attrNameLst>
                                          <p:attrName>style.visibility</p:attrName>
                                        </p:attrNameLst>
                                      </p:cBhvr>
                                      <p:to>
                                        <p:strVal val="visible"/>
                                      </p:to>
                                    </p:set>
                                    <p:animEffect transition="in" filter="fade">
                                      <p:cBhvr>
                                        <p:cTn id="31" dur="500"/>
                                        <p:tgtEl>
                                          <p:spTgt spid="16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48"/>
                                        </p:tgtEl>
                                        <p:attrNameLst>
                                          <p:attrName>style.visibility</p:attrName>
                                        </p:attrNameLst>
                                      </p:cBhvr>
                                      <p:to>
                                        <p:strVal val="visible"/>
                                      </p:to>
                                    </p:set>
                                    <p:animEffect transition="in" filter="fade">
                                      <p:cBhvr>
                                        <p:cTn id="36" dur="500"/>
                                        <p:tgtEl>
                                          <p:spTgt spid="164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657"/>
                                        </p:tgtEl>
                                        <p:attrNameLst>
                                          <p:attrName>style.visibility</p:attrName>
                                        </p:attrNameLst>
                                      </p:cBhvr>
                                      <p:to>
                                        <p:strVal val="visible"/>
                                      </p:to>
                                    </p:set>
                                    <p:animEffect transition="in" filter="fade">
                                      <p:cBhvr>
                                        <p:cTn id="40" dur="500"/>
                                        <p:tgtEl>
                                          <p:spTgt spid="1657"/>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641">
                                            <p:txEl>
                                              <p:pRg st="0" end="0"/>
                                            </p:txEl>
                                          </p:spTgt>
                                        </p:tgtEl>
                                        <p:attrNameLst>
                                          <p:attrName>style.visibility</p:attrName>
                                        </p:attrNameLst>
                                      </p:cBhvr>
                                      <p:to>
                                        <p:strVal val="visible"/>
                                      </p:to>
                                    </p:set>
                                    <p:animEffect transition="in" filter="fade">
                                      <p:cBhvr>
                                        <p:cTn id="44" dur="500"/>
                                        <p:tgtEl>
                                          <p:spTgt spid="1641">
                                            <p:txEl>
                                              <p:pRg st="0" end="0"/>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637"/>
                                        </p:tgtEl>
                                        <p:attrNameLst>
                                          <p:attrName>style.visibility</p:attrName>
                                        </p:attrNameLst>
                                      </p:cBhvr>
                                      <p:to>
                                        <p:strVal val="visible"/>
                                      </p:to>
                                    </p:set>
                                    <p:animEffect transition="in" filter="fade">
                                      <p:cBhvr>
                                        <p:cTn id="48" dur="500"/>
                                        <p:tgtEl>
                                          <p:spTgt spid="16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52"/>
                                        </p:tgtEl>
                                        <p:attrNameLst>
                                          <p:attrName>style.visibility</p:attrName>
                                        </p:attrNameLst>
                                      </p:cBhvr>
                                      <p:to>
                                        <p:strVal val="visible"/>
                                      </p:to>
                                    </p:set>
                                    <p:animEffect transition="in" filter="fade">
                                      <p:cBhvr>
                                        <p:cTn id="53" dur="500"/>
                                        <p:tgtEl>
                                          <p:spTgt spid="1652"/>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658"/>
                                        </p:tgtEl>
                                        <p:attrNameLst>
                                          <p:attrName>style.visibility</p:attrName>
                                        </p:attrNameLst>
                                      </p:cBhvr>
                                      <p:to>
                                        <p:strVal val="visible"/>
                                      </p:to>
                                    </p:set>
                                    <p:animEffect transition="in" filter="fade">
                                      <p:cBhvr>
                                        <p:cTn id="57" dur="500"/>
                                        <p:tgtEl>
                                          <p:spTgt spid="165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640">
                                            <p:txEl>
                                              <p:pRg st="0" end="0"/>
                                            </p:txEl>
                                          </p:spTgt>
                                        </p:tgtEl>
                                        <p:attrNameLst>
                                          <p:attrName>style.visibility</p:attrName>
                                        </p:attrNameLst>
                                      </p:cBhvr>
                                      <p:to>
                                        <p:strVal val="visible"/>
                                      </p:to>
                                    </p:set>
                                    <p:animEffect transition="in" filter="fade">
                                      <p:cBhvr>
                                        <p:cTn id="61" dur="500"/>
                                        <p:tgtEl>
                                          <p:spTgt spid="1640">
                                            <p:txEl>
                                              <p:pRg st="0" end="0"/>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1642"/>
                                        </p:tgtEl>
                                        <p:attrNameLst>
                                          <p:attrName>style.visibility</p:attrName>
                                        </p:attrNameLst>
                                      </p:cBhvr>
                                      <p:to>
                                        <p:strVal val="visible"/>
                                      </p:to>
                                    </p:set>
                                    <p:animEffect transition="in" filter="fade">
                                      <p:cBhvr>
                                        <p:cTn id="65" dur="500"/>
                                        <p:tgtEl>
                                          <p:spTgt spid="1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54"/>
          <p:cNvSpPr txBox="1">
            <a:spLocks noGrp="1"/>
          </p:cNvSpPr>
          <p:nvPr>
            <p:ph type="title"/>
          </p:nvPr>
        </p:nvSpPr>
        <p:spPr>
          <a:xfrm>
            <a:off x="1483611" y="312946"/>
            <a:ext cx="10907527" cy="873823"/>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PREGUNTAS PARA REFLEXIONAR</a:t>
            </a:r>
            <a:endParaRPr/>
          </a:p>
        </p:txBody>
      </p:sp>
      <p:sp>
        <p:nvSpPr>
          <p:cNvPr id="1667" name="Google Shape;1667;p54"/>
          <p:cNvSpPr txBox="1"/>
          <p:nvPr/>
        </p:nvSpPr>
        <p:spPr>
          <a:xfrm>
            <a:off x="15953066" y="3348336"/>
            <a:ext cx="117465" cy="46160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68" name="Google Shape;1668;p54"/>
          <p:cNvSpPr txBox="1"/>
          <p:nvPr/>
        </p:nvSpPr>
        <p:spPr>
          <a:xfrm>
            <a:off x="15494000" y="1227979"/>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cxnSp>
        <p:nvCxnSpPr>
          <p:cNvPr id="1669" name="Google Shape;1669;p54"/>
          <p:cNvCxnSpPr/>
          <p:nvPr/>
        </p:nvCxnSpPr>
        <p:spPr>
          <a:xfrm>
            <a:off x="6438605" y="1865376"/>
            <a:ext cx="0" cy="6199632"/>
          </a:xfrm>
          <a:prstGeom prst="straightConnector1">
            <a:avLst/>
          </a:prstGeom>
          <a:noFill/>
          <a:ln w="9525" cap="flat" cmpd="sng">
            <a:solidFill>
              <a:srgbClr val="D8D8D8"/>
            </a:solidFill>
            <a:prstDash val="solid"/>
            <a:round/>
            <a:headEnd type="none" w="sm" len="sm"/>
            <a:tailEnd type="none" w="sm" len="sm"/>
          </a:ln>
        </p:spPr>
      </p:cxnSp>
      <p:grpSp>
        <p:nvGrpSpPr>
          <p:cNvPr id="1670" name="Google Shape;1670;p54"/>
          <p:cNvGrpSpPr/>
          <p:nvPr/>
        </p:nvGrpSpPr>
        <p:grpSpPr>
          <a:xfrm>
            <a:off x="384049" y="276370"/>
            <a:ext cx="948923" cy="948922"/>
            <a:chOff x="6074504" y="5568057"/>
            <a:chExt cx="933399" cy="933398"/>
          </a:xfrm>
        </p:grpSpPr>
        <p:sp>
          <p:nvSpPr>
            <p:cNvPr id="1671" name="Google Shape;1671;p54"/>
            <p:cNvSpPr/>
            <p:nvPr/>
          </p:nvSpPr>
          <p:spPr>
            <a:xfrm>
              <a:off x="6074504" y="5568057"/>
              <a:ext cx="933399" cy="933398"/>
            </a:xfrm>
            <a:prstGeom prst="ellipse">
              <a:avLst/>
            </a:prstGeom>
            <a:solidFill>
              <a:schemeClr val="accent2"/>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672" name="Google Shape;1672;p54"/>
            <p:cNvGrpSpPr/>
            <p:nvPr/>
          </p:nvGrpSpPr>
          <p:grpSpPr>
            <a:xfrm>
              <a:off x="6267353" y="5738459"/>
              <a:ext cx="550305" cy="550305"/>
              <a:chOff x="3882593" y="2338848"/>
              <a:chExt cx="572348" cy="572348"/>
            </a:xfrm>
          </p:grpSpPr>
          <p:sp>
            <p:nvSpPr>
              <p:cNvPr id="1673" name="Google Shape;1673;p54"/>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674" name="Google Shape;1674;p54"/>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grpSp>
        <p:nvGrpSpPr>
          <p:cNvPr id="1675" name="Google Shape;1675;p54"/>
          <p:cNvGrpSpPr/>
          <p:nvPr/>
        </p:nvGrpSpPr>
        <p:grpSpPr>
          <a:xfrm>
            <a:off x="519389" y="2381556"/>
            <a:ext cx="5666908" cy="2192240"/>
            <a:chOff x="815360" y="2959187"/>
            <a:chExt cx="5666908" cy="1860617"/>
          </a:xfrm>
        </p:grpSpPr>
        <p:sp>
          <p:nvSpPr>
            <p:cNvPr id="1676" name="Google Shape;1676;p54"/>
            <p:cNvSpPr/>
            <p:nvPr/>
          </p:nvSpPr>
          <p:spPr>
            <a:xfrm>
              <a:off x="815360" y="2960431"/>
              <a:ext cx="1211697" cy="1858319"/>
            </a:xfrm>
            <a:prstGeom prst="rect">
              <a:avLst/>
            </a:prstGeom>
            <a:solidFill>
              <a:srgbClr val="1C6AB1"/>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77" name="Google Shape;1677;p54"/>
            <p:cNvSpPr txBox="1"/>
            <p:nvPr/>
          </p:nvSpPr>
          <p:spPr>
            <a:xfrm>
              <a:off x="866738" y="3536636"/>
              <a:ext cx="908258" cy="800229"/>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01</a:t>
              </a:r>
              <a:r>
                <a:rPr lang="es" sz="3600" b="1">
                  <a:solidFill>
                    <a:schemeClr val="lt1"/>
                  </a:solidFill>
                  <a:latin typeface="Calibri"/>
                  <a:ea typeface="Calibri"/>
                  <a:cs typeface="Calibri"/>
                  <a:sym typeface="Calibri"/>
                </a:rPr>
                <a:t>              </a:t>
              </a:r>
              <a:endParaRPr/>
            </a:p>
          </p:txBody>
        </p:sp>
        <p:grpSp>
          <p:nvGrpSpPr>
            <p:cNvPr id="1678" name="Google Shape;1678;p54"/>
            <p:cNvGrpSpPr/>
            <p:nvPr/>
          </p:nvGrpSpPr>
          <p:grpSpPr>
            <a:xfrm>
              <a:off x="1776680" y="2959187"/>
              <a:ext cx="4705588" cy="1860617"/>
              <a:chOff x="499877" y="2342116"/>
              <a:chExt cx="4705588" cy="1747621"/>
            </a:xfrm>
          </p:grpSpPr>
          <p:sp>
            <p:nvSpPr>
              <p:cNvPr id="1679" name="Google Shape;1679;p54"/>
              <p:cNvSpPr/>
              <p:nvPr/>
            </p:nvSpPr>
            <p:spPr>
              <a:xfrm>
                <a:off x="501679" y="2342116"/>
                <a:ext cx="4703786" cy="1747621"/>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80" name="Google Shape;1680;p54"/>
              <p:cNvSpPr/>
              <p:nvPr/>
            </p:nvSpPr>
            <p:spPr>
              <a:xfrm>
                <a:off x="499877" y="2711050"/>
                <a:ext cx="4381114" cy="858710"/>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¿Qué es un </a:t>
                </a:r>
                <a:br>
                  <a:rPr lang="es" sz="3200" b="1" dirty="0">
                    <a:solidFill>
                      <a:schemeClr val="lt1"/>
                    </a:solidFill>
                    <a:latin typeface="Calibri"/>
                    <a:ea typeface="Calibri"/>
                    <a:cs typeface="Calibri"/>
                    <a:sym typeface="Calibri"/>
                  </a:rPr>
                </a:br>
                <a:r>
                  <a:rPr lang="es" sz="3200" b="1" dirty="0">
                    <a:solidFill>
                      <a:schemeClr val="lt1"/>
                    </a:solidFill>
                    <a:latin typeface="Calibri"/>
                    <a:ea typeface="Calibri"/>
                    <a:cs typeface="Calibri"/>
                    <a:sym typeface="Calibri"/>
                  </a:rPr>
                  <a:t>espacio seguro? </a:t>
                </a:r>
                <a:endParaRPr dirty="0"/>
              </a:p>
            </p:txBody>
          </p:sp>
        </p:grpSp>
      </p:grpSp>
      <p:grpSp>
        <p:nvGrpSpPr>
          <p:cNvPr id="1681" name="Google Shape;1681;p54"/>
          <p:cNvGrpSpPr/>
          <p:nvPr/>
        </p:nvGrpSpPr>
        <p:grpSpPr>
          <a:xfrm>
            <a:off x="6723594" y="5561002"/>
            <a:ext cx="5627812" cy="2151763"/>
            <a:chOff x="850686" y="2959188"/>
            <a:chExt cx="5627812" cy="1826263"/>
          </a:xfrm>
        </p:grpSpPr>
        <p:sp>
          <p:nvSpPr>
            <p:cNvPr id="1682" name="Google Shape;1682;p54"/>
            <p:cNvSpPr/>
            <p:nvPr/>
          </p:nvSpPr>
          <p:spPr>
            <a:xfrm>
              <a:off x="850686" y="2960432"/>
              <a:ext cx="1176372" cy="1824772"/>
            </a:xfrm>
            <a:prstGeom prst="rect">
              <a:avLst/>
            </a:prstGeom>
            <a:solidFill>
              <a:srgbClr val="3C8C89"/>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83" name="Google Shape;1683;p54"/>
            <p:cNvSpPr txBox="1"/>
            <p:nvPr/>
          </p:nvSpPr>
          <p:spPr>
            <a:xfrm>
              <a:off x="850686" y="3494788"/>
              <a:ext cx="1119619" cy="804672"/>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04</a:t>
              </a:r>
              <a:r>
                <a:rPr lang="es" sz="3600" b="1">
                  <a:solidFill>
                    <a:schemeClr val="lt1"/>
                  </a:solidFill>
                  <a:latin typeface="Calibri"/>
                  <a:ea typeface="Calibri"/>
                  <a:cs typeface="Calibri"/>
                  <a:sym typeface="Calibri"/>
                </a:rPr>
                <a:t>              </a:t>
              </a:r>
              <a:endParaRPr/>
            </a:p>
          </p:txBody>
        </p:sp>
        <p:grpSp>
          <p:nvGrpSpPr>
            <p:cNvPr id="1684" name="Google Shape;1684;p54"/>
            <p:cNvGrpSpPr/>
            <p:nvPr/>
          </p:nvGrpSpPr>
          <p:grpSpPr>
            <a:xfrm>
              <a:off x="1778482" y="2959188"/>
              <a:ext cx="4700016" cy="1826263"/>
              <a:chOff x="501679" y="2342115"/>
              <a:chExt cx="4700016" cy="1715352"/>
            </a:xfrm>
          </p:grpSpPr>
          <p:sp>
            <p:nvSpPr>
              <p:cNvPr id="1685" name="Google Shape;1685;p54"/>
              <p:cNvSpPr/>
              <p:nvPr/>
            </p:nvSpPr>
            <p:spPr>
              <a:xfrm>
                <a:off x="501679" y="2342115"/>
                <a:ext cx="4700016" cy="1715352"/>
              </a:xfrm>
              <a:prstGeom prst="rect">
                <a:avLst/>
              </a:prstGeom>
              <a:solidFill>
                <a:schemeClr val="accent3"/>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86" name="Google Shape;1686;p54"/>
              <p:cNvSpPr/>
              <p:nvPr/>
            </p:nvSpPr>
            <p:spPr>
              <a:xfrm>
                <a:off x="501679" y="2597436"/>
                <a:ext cx="4700016" cy="1251309"/>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¿Por qué es importante que el lugar de trabajo </a:t>
                </a:r>
                <a:br>
                  <a:rPr lang="es" sz="3200" b="1" dirty="0">
                    <a:solidFill>
                      <a:schemeClr val="lt1"/>
                    </a:solidFill>
                    <a:latin typeface="Calibri"/>
                    <a:ea typeface="Calibri"/>
                    <a:cs typeface="Calibri"/>
                    <a:sym typeface="Calibri"/>
                  </a:rPr>
                </a:br>
                <a:r>
                  <a:rPr lang="es" sz="3200" b="1" dirty="0">
                    <a:solidFill>
                      <a:schemeClr val="lt1"/>
                    </a:solidFill>
                    <a:latin typeface="Calibri"/>
                    <a:ea typeface="Calibri"/>
                    <a:cs typeface="Calibri"/>
                    <a:sym typeface="Calibri"/>
                  </a:rPr>
                  <a:t>sea inclusivo?</a:t>
                </a:r>
                <a:endParaRPr dirty="0"/>
              </a:p>
            </p:txBody>
          </p:sp>
        </p:grpSp>
      </p:grpSp>
      <p:grpSp>
        <p:nvGrpSpPr>
          <p:cNvPr id="1687" name="Google Shape;1687;p54"/>
          <p:cNvGrpSpPr/>
          <p:nvPr/>
        </p:nvGrpSpPr>
        <p:grpSpPr>
          <a:xfrm>
            <a:off x="519389" y="5502557"/>
            <a:ext cx="5666908" cy="2221911"/>
            <a:chOff x="815360" y="2959190"/>
            <a:chExt cx="5666908" cy="1885800"/>
          </a:xfrm>
        </p:grpSpPr>
        <p:sp>
          <p:nvSpPr>
            <p:cNvPr id="1688" name="Google Shape;1688;p54"/>
            <p:cNvSpPr/>
            <p:nvPr/>
          </p:nvSpPr>
          <p:spPr>
            <a:xfrm>
              <a:off x="815360" y="2960432"/>
              <a:ext cx="1211697" cy="1883469"/>
            </a:xfrm>
            <a:prstGeom prst="rect">
              <a:avLst/>
            </a:prstGeom>
            <a:solidFill>
              <a:srgbClr val="3379E1"/>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89" name="Google Shape;1689;p54"/>
            <p:cNvSpPr txBox="1"/>
            <p:nvPr/>
          </p:nvSpPr>
          <p:spPr>
            <a:xfrm>
              <a:off x="855078" y="3529517"/>
              <a:ext cx="1119619" cy="804672"/>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03</a:t>
              </a:r>
              <a:r>
                <a:rPr lang="es" sz="3600" b="1">
                  <a:solidFill>
                    <a:schemeClr val="lt1"/>
                  </a:solidFill>
                  <a:latin typeface="Calibri"/>
                  <a:ea typeface="Calibri"/>
                  <a:cs typeface="Calibri"/>
                  <a:sym typeface="Calibri"/>
                </a:rPr>
                <a:t>              </a:t>
              </a:r>
              <a:endParaRPr/>
            </a:p>
          </p:txBody>
        </p:sp>
        <p:grpSp>
          <p:nvGrpSpPr>
            <p:cNvPr id="1690" name="Google Shape;1690;p54"/>
            <p:cNvGrpSpPr/>
            <p:nvPr/>
          </p:nvGrpSpPr>
          <p:grpSpPr>
            <a:xfrm>
              <a:off x="1557290" y="2959190"/>
              <a:ext cx="4924978" cy="1885800"/>
              <a:chOff x="280487" y="2342117"/>
              <a:chExt cx="4924978" cy="1771273"/>
            </a:xfrm>
          </p:grpSpPr>
          <p:sp>
            <p:nvSpPr>
              <p:cNvPr id="1691" name="Google Shape;1691;p54"/>
              <p:cNvSpPr/>
              <p:nvPr/>
            </p:nvSpPr>
            <p:spPr>
              <a:xfrm>
                <a:off x="501679" y="2342117"/>
                <a:ext cx="4703786" cy="1771273"/>
              </a:xfrm>
              <a:prstGeom prst="rect">
                <a:avLst/>
              </a:prstGeom>
              <a:solidFill>
                <a:schemeClr val="accent5"/>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92" name="Google Shape;1692;p54"/>
              <p:cNvSpPr/>
              <p:nvPr/>
            </p:nvSpPr>
            <p:spPr>
              <a:xfrm>
                <a:off x="280487" y="2481118"/>
                <a:ext cx="4839836" cy="1545703"/>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000" b="1" dirty="0">
                    <a:solidFill>
                      <a:schemeClr val="lt1"/>
                    </a:solidFill>
                    <a:latin typeface="Calibri"/>
                    <a:ea typeface="Calibri"/>
                    <a:cs typeface="Calibri"/>
                    <a:sym typeface="Calibri"/>
                  </a:rPr>
                  <a:t>¿Por qué iba a querer una persona revelar esta información? </a:t>
                </a:r>
                <a:br>
                  <a:rPr lang="en-US" sz="3000" b="1" dirty="0">
                    <a:solidFill>
                      <a:schemeClr val="lt1"/>
                    </a:solidFill>
                    <a:latin typeface="Calibri"/>
                    <a:ea typeface="Calibri"/>
                    <a:cs typeface="Calibri"/>
                    <a:sym typeface="Calibri"/>
                  </a:rPr>
                </a:br>
                <a:r>
                  <a:rPr lang="es" sz="3000" b="1" dirty="0">
                    <a:solidFill>
                      <a:schemeClr val="lt1"/>
                    </a:solidFill>
                    <a:latin typeface="Calibri"/>
                    <a:ea typeface="Calibri"/>
                    <a:cs typeface="Calibri"/>
                    <a:sym typeface="Calibri"/>
                  </a:rPr>
                  <a:t>¿Por qué querría ocultarla?</a:t>
                </a:r>
                <a:endParaRPr sz="3000" dirty="0"/>
              </a:p>
            </p:txBody>
          </p:sp>
        </p:grpSp>
      </p:grpSp>
      <p:grpSp>
        <p:nvGrpSpPr>
          <p:cNvPr id="1693" name="Google Shape;1693;p54"/>
          <p:cNvGrpSpPr/>
          <p:nvPr/>
        </p:nvGrpSpPr>
        <p:grpSpPr>
          <a:xfrm>
            <a:off x="6723594" y="2381280"/>
            <a:ext cx="5676901" cy="2192892"/>
            <a:chOff x="850686" y="2958914"/>
            <a:chExt cx="5676901" cy="1861171"/>
          </a:xfrm>
        </p:grpSpPr>
        <p:sp>
          <p:nvSpPr>
            <p:cNvPr id="1694" name="Google Shape;1694;p54"/>
            <p:cNvSpPr/>
            <p:nvPr/>
          </p:nvSpPr>
          <p:spPr>
            <a:xfrm>
              <a:off x="850686" y="2960432"/>
              <a:ext cx="1176372" cy="1859375"/>
            </a:xfrm>
            <a:prstGeom prst="rect">
              <a:avLst/>
            </a:prstGeom>
            <a:solidFill>
              <a:srgbClr val="2F4B89"/>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95" name="Google Shape;1695;p54"/>
            <p:cNvSpPr txBox="1"/>
            <p:nvPr/>
          </p:nvSpPr>
          <p:spPr>
            <a:xfrm>
              <a:off x="905549" y="3528473"/>
              <a:ext cx="942353" cy="800229"/>
            </a:xfrm>
            <a:prstGeom prst="rect">
              <a:avLst/>
            </a:prstGeom>
            <a:noFill/>
            <a:ln>
              <a:noFill/>
            </a:ln>
          </p:spPr>
          <p:txBody>
            <a:bodyPr spcFirstLastPara="1" wrap="square" lIns="182875" tIns="91425" rIns="182875" bIns="91425" rtlCol="0" anchor="t" anchorCtr="0">
              <a:spAutoFit/>
            </a:bodyPr>
            <a:lstStyle/>
            <a:p>
              <a:pPr marL="0" marR="0" lvl="0" indent="0" algn="l" rtl="0">
                <a:spcBef>
                  <a:spcPts val="0"/>
                </a:spcBef>
                <a:spcAft>
                  <a:spcPts val="0"/>
                </a:spcAft>
                <a:buNone/>
              </a:pPr>
              <a:r>
                <a:rPr lang="es" sz="4000" b="1">
                  <a:solidFill>
                    <a:schemeClr val="lt1"/>
                  </a:solidFill>
                  <a:latin typeface="Calibri"/>
                  <a:ea typeface="Calibri"/>
                  <a:cs typeface="Calibri"/>
                  <a:sym typeface="Calibri"/>
                </a:rPr>
                <a:t>02</a:t>
              </a:r>
              <a:r>
                <a:rPr lang="es" sz="3600" b="1">
                  <a:solidFill>
                    <a:schemeClr val="lt1"/>
                  </a:solidFill>
                  <a:latin typeface="Calibri"/>
                  <a:ea typeface="Calibri"/>
                  <a:cs typeface="Calibri"/>
                  <a:sym typeface="Calibri"/>
                </a:rPr>
                <a:t>              </a:t>
              </a:r>
              <a:endParaRPr/>
            </a:p>
          </p:txBody>
        </p:sp>
        <p:grpSp>
          <p:nvGrpSpPr>
            <p:cNvPr id="1696" name="Google Shape;1696;p54"/>
            <p:cNvGrpSpPr/>
            <p:nvPr/>
          </p:nvGrpSpPr>
          <p:grpSpPr>
            <a:xfrm>
              <a:off x="1778481" y="2958914"/>
              <a:ext cx="4749106" cy="1861171"/>
              <a:chOff x="501678" y="2341856"/>
              <a:chExt cx="4749106" cy="1748140"/>
            </a:xfrm>
          </p:grpSpPr>
          <p:sp>
            <p:nvSpPr>
              <p:cNvPr id="1697" name="Google Shape;1697;p54"/>
              <p:cNvSpPr/>
              <p:nvPr/>
            </p:nvSpPr>
            <p:spPr>
              <a:xfrm>
                <a:off x="501679" y="2342116"/>
                <a:ext cx="4700016" cy="1747880"/>
              </a:xfrm>
              <a:prstGeom prst="rect">
                <a:avLst/>
              </a:prstGeom>
              <a:solidFill>
                <a:schemeClr val="accent1"/>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698" name="Google Shape;1698;p54"/>
              <p:cNvSpPr/>
              <p:nvPr/>
            </p:nvSpPr>
            <p:spPr>
              <a:xfrm>
                <a:off x="501678" y="2341856"/>
                <a:ext cx="4749106" cy="164384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3200" b="1" dirty="0">
                    <a:solidFill>
                      <a:schemeClr val="lt1"/>
                    </a:solidFill>
                    <a:latin typeface="Calibri"/>
                    <a:ea typeface="Calibri"/>
                    <a:cs typeface="Calibri"/>
                    <a:sym typeface="Calibri"/>
                  </a:rPr>
                  <a:t>¿Por qué queremos que las personas se sientan cómodas cuando revelan su SOGIESC?</a:t>
                </a:r>
                <a:endParaRPr sz="3200" dirty="0"/>
              </a:p>
            </p:txBody>
          </p:sp>
        </p:grpSp>
      </p:grpSp>
      <p:sp>
        <p:nvSpPr>
          <p:cNvPr id="1699" name="Google Shape;1699;p54"/>
          <p:cNvSpPr txBox="1"/>
          <p:nvPr/>
        </p:nvSpPr>
        <p:spPr>
          <a:xfrm>
            <a:off x="7593496" y="-238539"/>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00" name="Google Shape;1700;p54"/>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54</a:t>
            </a:fld>
            <a:endParaRPr sz="1200" b="1">
              <a:solidFill>
                <a:schemeClr val="lt1"/>
              </a:solidFill>
              <a:latin typeface="Calibri"/>
              <a:ea typeface="Calibri"/>
              <a:cs typeface="Calibri"/>
              <a:sym typeface="Calibri"/>
            </a:endParaRPr>
          </a:p>
        </p:txBody>
      </p:sp>
      <p:cxnSp>
        <p:nvCxnSpPr>
          <p:cNvPr id="1701" name="Google Shape;1701;p54"/>
          <p:cNvCxnSpPr/>
          <p:nvPr/>
        </p:nvCxnSpPr>
        <p:spPr>
          <a:xfrm rot="10800000">
            <a:off x="523513" y="5084014"/>
            <a:ext cx="11938437" cy="0"/>
          </a:xfrm>
          <a:prstGeom prst="straightConnector1">
            <a:avLst/>
          </a:prstGeom>
          <a:noFill/>
          <a:ln w="9525" cap="flat" cmpd="sng">
            <a:solidFill>
              <a:srgbClr val="D8D8D8"/>
            </a:solidFill>
            <a:prstDash val="solid"/>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grpSp>
        <p:nvGrpSpPr>
          <p:cNvPr id="1707" name="Google Shape;1707;p55"/>
          <p:cNvGrpSpPr/>
          <p:nvPr/>
        </p:nvGrpSpPr>
        <p:grpSpPr>
          <a:xfrm>
            <a:off x="513690" y="2332570"/>
            <a:ext cx="3352375" cy="1608091"/>
            <a:chOff x="513690" y="2332570"/>
            <a:chExt cx="3352375" cy="1608091"/>
          </a:xfrm>
        </p:grpSpPr>
        <p:cxnSp>
          <p:nvCxnSpPr>
            <p:cNvPr id="1708" name="Google Shape;1708;p55"/>
            <p:cNvCxnSpPr/>
            <p:nvPr/>
          </p:nvCxnSpPr>
          <p:spPr>
            <a:xfrm>
              <a:off x="3629001" y="2332570"/>
              <a:ext cx="0" cy="1504122"/>
            </a:xfrm>
            <a:prstGeom prst="straightConnector1">
              <a:avLst/>
            </a:prstGeom>
            <a:noFill/>
            <a:ln w="76200" cap="flat" cmpd="sng">
              <a:solidFill>
                <a:srgbClr val="D8D8D8"/>
              </a:solidFill>
              <a:prstDash val="solid"/>
              <a:round/>
              <a:headEnd type="none" w="sm" len="sm"/>
              <a:tailEnd type="none" w="sm" len="sm"/>
            </a:ln>
          </p:spPr>
        </p:cxnSp>
        <p:sp>
          <p:nvSpPr>
            <p:cNvPr id="1709" name="Google Shape;1709;p55"/>
            <p:cNvSpPr/>
            <p:nvPr/>
          </p:nvSpPr>
          <p:spPr>
            <a:xfrm>
              <a:off x="540339" y="2429976"/>
              <a:ext cx="2909459" cy="52318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800" dirty="0">
                  <a:solidFill>
                    <a:schemeClr val="dk1"/>
                  </a:solidFill>
                  <a:latin typeface="Calibri"/>
                  <a:ea typeface="Calibri"/>
                  <a:cs typeface="Calibri"/>
                  <a:sym typeface="Calibri"/>
                </a:rPr>
                <a:t>SER ACCESIBLES </a:t>
              </a:r>
              <a:endParaRPr sz="2400" dirty="0">
                <a:solidFill>
                  <a:schemeClr val="dk1"/>
                </a:solidFill>
                <a:latin typeface="Calibri"/>
                <a:ea typeface="Calibri"/>
                <a:cs typeface="Calibri"/>
                <a:sym typeface="Calibri"/>
              </a:endParaRPr>
            </a:p>
          </p:txBody>
        </p:sp>
        <p:sp>
          <p:nvSpPr>
            <p:cNvPr id="1710" name="Google Shape;1710;p55"/>
            <p:cNvSpPr/>
            <p:nvPr/>
          </p:nvSpPr>
          <p:spPr>
            <a:xfrm>
              <a:off x="513690" y="2925039"/>
              <a:ext cx="3352375" cy="101562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Calibri"/>
                  <a:ea typeface="Calibri"/>
                  <a:cs typeface="Calibri"/>
                  <a:sym typeface="Calibri"/>
                </a:rPr>
                <a:t>(debe ser posible llegar y acceder a ellos y entender </a:t>
              </a:r>
              <a:br>
                <a:rPr lang="es" sz="2000" dirty="0">
                  <a:solidFill>
                    <a:schemeClr val="dk1"/>
                  </a:solidFill>
                  <a:latin typeface="Calibri"/>
                  <a:ea typeface="Calibri"/>
                  <a:cs typeface="Calibri"/>
                  <a:sym typeface="Calibri"/>
                </a:rPr>
              </a:br>
              <a:r>
                <a:rPr lang="es" sz="2000" dirty="0">
                  <a:solidFill>
                    <a:schemeClr val="dk1"/>
                  </a:solidFill>
                  <a:latin typeface="Calibri"/>
                  <a:ea typeface="Calibri"/>
                  <a:cs typeface="Calibri"/>
                  <a:sym typeface="Calibri"/>
                </a:rPr>
                <a:t>su propósito)</a:t>
              </a:r>
              <a:endParaRPr dirty="0"/>
            </a:p>
          </p:txBody>
        </p:sp>
      </p:grpSp>
      <p:grpSp>
        <p:nvGrpSpPr>
          <p:cNvPr id="1711" name="Google Shape;1711;p55"/>
          <p:cNvGrpSpPr/>
          <p:nvPr/>
        </p:nvGrpSpPr>
        <p:grpSpPr>
          <a:xfrm>
            <a:off x="4153066" y="2332570"/>
            <a:ext cx="3272683" cy="1525129"/>
            <a:chOff x="4153066" y="2332570"/>
            <a:chExt cx="3272683" cy="1525129"/>
          </a:xfrm>
        </p:grpSpPr>
        <p:cxnSp>
          <p:nvCxnSpPr>
            <p:cNvPr id="1712" name="Google Shape;1712;p55"/>
            <p:cNvCxnSpPr/>
            <p:nvPr/>
          </p:nvCxnSpPr>
          <p:spPr>
            <a:xfrm>
              <a:off x="7425749" y="2332570"/>
              <a:ext cx="0" cy="1504122"/>
            </a:xfrm>
            <a:prstGeom prst="straightConnector1">
              <a:avLst/>
            </a:prstGeom>
            <a:noFill/>
            <a:ln w="76200" cap="flat" cmpd="sng">
              <a:solidFill>
                <a:srgbClr val="D8D8D8"/>
              </a:solidFill>
              <a:prstDash val="solid"/>
              <a:round/>
              <a:headEnd type="none" w="sm" len="sm"/>
              <a:tailEnd type="none" w="sm" len="sm"/>
            </a:ln>
          </p:spPr>
        </p:cxnSp>
        <p:sp>
          <p:nvSpPr>
            <p:cNvPr id="1713" name="Google Shape;1713;p55"/>
            <p:cNvSpPr/>
            <p:nvPr/>
          </p:nvSpPr>
          <p:spPr>
            <a:xfrm>
              <a:off x="4171593" y="2410556"/>
              <a:ext cx="2680155" cy="52318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800" dirty="0">
                  <a:solidFill>
                    <a:schemeClr val="dk1"/>
                  </a:solidFill>
                  <a:latin typeface="Calibri"/>
                  <a:ea typeface="Calibri"/>
                  <a:cs typeface="Calibri"/>
                  <a:sym typeface="Calibri"/>
                </a:rPr>
                <a:t>SER INCLUSIVOS</a:t>
              </a:r>
              <a:endParaRPr dirty="0">
                <a:solidFill>
                  <a:schemeClr val="dk1"/>
                </a:solidFill>
                <a:latin typeface="Calibri"/>
                <a:ea typeface="Calibri"/>
                <a:cs typeface="Calibri"/>
                <a:sym typeface="Calibri"/>
              </a:endParaRPr>
            </a:p>
          </p:txBody>
        </p:sp>
        <p:sp>
          <p:nvSpPr>
            <p:cNvPr id="1714" name="Google Shape;1714;p55"/>
            <p:cNvSpPr/>
            <p:nvPr/>
          </p:nvSpPr>
          <p:spPr>
            <a:xfrm>
              <a:off x="4153066" y="2842036"/>
              <a:ext cx="3140229" cy="101566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Calibri"/>
                  <a:ea typeface="Calibri"/>
                  <a:cs typeface="Calibri"/>
                  <a:sym typeface="Calibri"/>
                </a:rPr>
                <a:t>(deben ofrecer oportunidades, recursos y acceso dignos y equitativos)</a:t>
              </a:r>
              <a:endParaRPr dirty="0"/>
            </a:p>
          </p:txBody>
        </p:sp>
      </p:grpSp>
      <p:grpSp>
        <p:nvGrpSpPr>
          <p:cNvPr id="1715" name="Google Shape;1715;p55"/>
          <p:cNvGrpSpPr/>
          <p:nvPr/>
        </p:nvGrpSpPr>
        <p:grpSpPr>
          <a:xfrm>
            <a:off x="7999751" y="2429976"/>
            <a:ext cx="4620591" cy="1406716"/>
            <a:chOff x="7999751" y="2429976"/>
            <a:chExt cx="4620591" cy="1406716"/>
          </a:xfrm>
        </p:grpSpPr>
        <p:sp>
          <p:nvSpPr>
            <p:cNvPr id="1716" name="Google Shape;1716;p55"/>
            <p:cNvSpPr/>
            <p:nvPr/>
          </p:nvSpPr>
          <p:spPr>
            <a:xfrm>
              <a:off x="7999751" y="2429976"/>
              <a:ext cx="4443204" cy="46162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dirty="0">
                  <a:solidFill>
                    <a:schemeClr val="dk1"/>
                  </a:solidFill>
                  <a:latin typeface="Calibri"/>
                  <a:ea typeface="Calibri"/>
                  <a:cs typeface="Calibri"/>
                  <a:sym typeface="Calibri"/>
                </a:rPr>
                <a:t>ESTAR LIBRES DE </a:t>
              </a:r>
              <a:r>
                <a:rPr lang="es" sz="2400" b="1" dirty="0">
                  <a:solidFill>
                    <a:schemeClr val="dk1"/>
                  </a:solidFill>
                  <a:latin typeface="Calibri"/>
                  <a:ea typeface="Calibri"/>
                  <a:cs typeface="Calibri"/>
                  <a:sym typeface="Calibri"/>
                </a:rPr>
                <a:t>OBSTÁCULOS</a:t>
              </a:r>
              <a:r>
                <a:rPr lang="es" sz="2400" dirty="0">
                  <a:solidFill>
                    <a:schemeClr val="dk1"/>
                  </a:solidFill>
                  <a:latin typeface="Calibri"/>
                  <a:ea typeface="Calibri"/>
                  <a:cs typeface="Calibri"/>
                  <a:sym typeface="Calibri"/>
                </a:rPr>
                <a:t> </a:t>
              </a:r>
              <a:endParaRPr sz="1050" dirty="0"/>
            </a:p>
          </p:txBody>
        </p:sp>
        <p:sp>
          <p:nvSpPr>
            <p:cNvPr id="1717" name="Google Shape;1717;p55"/>
            <p:cNvSpPr/>
            <p:nvPr/>
          </p:nvSpPr>
          <p:spPr>
            <a:xfrm>
              <a:off x="7999751" y="2821029"/>
              <a:ext cx="4620591" cy="101566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Calibri"/>
                  <a:ea typeface="Calibri"/>
                  <a:cs typeface="Calibri"/>
                  <a:sym typeface="Calibri"/>
                </a:rPr>
                <a:t>(las condiciones, políticas o actitudes </a:t>
              </a:r>
              <a:br>
                <a:rPr lang="es" sz="2000" dirty="0">
                  <a:solidFill>
                    <a:schemeClr val="dk1"/>
                  </a:solidFill>
                  <a:latin typeface="Calibri"/>
                  <a:ea typeface="Calibri"/>
                  <a:cs typeface="Calibri"/>
                  <a:sym typeface="Calibri"/>
                </a:rPr>
              </a:br>
              <a:r>
                <a:rPr lang="es" sz="2000" dirty="0">
                  <a:solidFill>
                    <a:schemeClr val="dk1"/>
                  </a:solidFill>
                  <a:latin typeface="Calibri"/>
                  <a:ea typeface="Calibri"/>
                  <a:cs typeface="Calibri"/>
                  <a:sym typeface="Calibri"/>
                </a:rPr>
                <a:t>que impiden el uso de nuestros servicios </a:t>
              </a:r>
              <a:br>
                <a:rPr lang="es" sz="2000" dirty="0">
                  <a:solidFill>
                    <a:schemeClr val="dk1"/>
                  </a:solidFill>
                  <a:latin typeface="Calibri"/>
                  <a:ea typeface="Calibri"/>
                  <a:cs typeface="Calibri"/>
                  <a:sym typeface="Calibri"/>
                </a:rPr>
              </a:br>
              <a:r>
                <a:rPr lang="es" sz="2000" dirty="0">
                  <a:solidFill>
                    <a:schemeClr val="dk1"/>
                  </a:solidFill>
                  <a:latin typeface="Calibri"/>
                  <a:ea typeface="Calibri"/>
                  <a:cs typeface="Calibri"/>
                  <a:sym typeface="Calibri"/>
                </a:rPr>
                <a:t>e información)</a:t>
              </a:r>
              <a:endParaRPr sz="2000" dirty="0">
                <a:solidFill>
                  <a:schemeClr val="dk1"/>
                </a:solidFill>
                <a:latin typeface="Calibri"/>
                <a:ea typeface="Calibri"/>
                <a:cs typeface="Calibri"/>
                <a:sym typeface="Calibri"/>
              </a:endParaRPr>
            </a:p>
          </p:txBody>
        </p:sp>
      </p:grpSp>
      <p:sp>
        <p:nvSpPr>
          <p:cNvPr id="1718" name="Google Shape;1718;p55"/>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INCLUSIVIDAD, ACCESIBILIDAD Y OBSTÁCULOS </a:t>
            </a:r>
            <a:endParaRPr/>
          </a:p>
        </p:txBody>
      </p:sp>
      <p:sp>
        <p:nvSpPr>
          <p:cNvPr id="1719" name="Google Shape;1719;p55"/>
          <p:cNvSpPr txBox="1"/>
          <p:nvPr/>
        </p:nvSpPr>
        <p:spPr>
          <a:xfrm>
            <a:off x="15953066" y="4025357"/>
            <a:ext cx="117465" cy="46160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1720" name="Google Shape;1720;p55"/>
          <p:cNvCxnSpPr>
            <a:cxnSpLocks/>
          </p:cNvCxnSpPr>
          <p:nvPr/>
        </p:nvCxnSpPr>
        <p:spPr>
          <a:xfrm flipH="1">
            <a:off x="-62634" y="841571"/>
            <a:ext cx="1218980"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cxnSp>
        <p:nvCxnSpPr>
          <p:cNvPr id="1721" name="Google Shape;1721;p55"/>
          <p:cNvCxnSpPr>
            <a:cxnSpLocks/>
          </p:cNvCxnSpPr>
          <p:nvPr/>
        </p:nvCxnSpPr>
        <p:spPr>
          <a:xfrm flipH="1">
            <a:off x="11872686" y="841571"/>
            <a:ext cx="1130529"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sp>
        <p:nvSpPr>
          <p:cNvPr id="1722" name="Google Shape;1722;p55"/>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23" name="Google Shape;1723;p55"/>
          <p:cNvSpPr txBox="1"/>
          <p:nvPr/>
        </p:nvSpPr>
        <p:spPr>
          <a:xfrm>
            <a:off x="7593496" y="-238539"/>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24" name="Google Shape;1724;p55"/>
          <p:cNvSpPr/>
          <p:nvPr/>
        </p:nvSpPr>
        <p:spPr>
          <a:xfrm>
            <a:off x="558800" y="1310379"/>
            <a:ext cx="12001501" cy="940371"/>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725" name="Google Shape;1725;p55"/>
          <p:cNvSpPr/>
          <p:nvPr/>
        </p:nvSpPr>
        <p:spPr>
          <a:xfrm>
            <a:off x="2264230" y="1395843"/>
            <a:ext cx="7274282" cy="76944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dirty="0">
                <a:solidFill>
                  <a:schemeClr val="lt1"/>
                </a:solidFill>
                <a:latin typeface="Calibri"/>
                <a:ea typeface="Calibri"/>
                <a:cs typeface="Calibri"/>
                <a:sym typeface="Calibri"/>
              </a:rPr>
              <a:t>Los espacios seguros deben...</a:t>
            </a:r>
            <a:endParaRPr sz="4000" dirty="0">
              <a:solidFill>
                <a:schemeClr val="lt1"/>
              </a:solidFill>
              <a:latin typeface="Calibri"/>
              <a:ea typeface="Calibri"/>
              <a:cs typeface="Calibri"/>
              <a:sym typeface="Calibri"/>
            </a:endParaRPr>
          </a:p>
        </p:txBody>
      </p:sp>
      <p:grpSp>
        <p:nvGrpSpPr>
          <p:cNvPr id="1726" name="Google Shape;1726;p55"/>
          <p:cNvGrpSpPr/>
          <p:nvPr/>
        </p:nvGrpSpPr>
        <p:grpSpPr>
          <a:xfrm>
            <a:off x="3454585" y="2835812"/>
            <a:ext cx="351844" cy="351844"/>
            <a:chOff x="4329395" y="4435860"/>
            <a:chExt cx="610528" cy="610528"/>
          </a:xfrm>
        </p:grpSpPr>
        <p:sp>
          <p:nvSpPr>
            <p:cNvPr id="1727" name="Google Shape;1727;p55"/>
            <p:cNvSpPr/>
            <p:nvPr/>
          </p:nvSpPr>
          <p:spPr>
            <a:xfrm>
              <a:off x="4533900" y="4435860"/>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728" name="Google Shape;1728;p55"/>
            <p:cNvSpPr/>
            <p:nvPr/>
          </p:nvSpPr>
          <p:spPr>
            <a:xfrm rot="5400000">
              <a:off x="4538052" y="4438375"/>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grpSp>
        <p:nvGrpSpPr>
          <p:cNvPr id="1729" name="Google Shape;1729;p55"/>
          <p:cNvGrpSpPr/>
          <p:nvPr/>
        </p:nvGrpSpPr>
        <p:grpSpPr>
          <a:xfrm>
            <a:off x="7267364" y="2895446"/>
            <a:ext cx="351844" cy="351844"/>
            <a:chOff x="4329395" y="4435860"/>
            <a:chExt cx="610528" cy="610528"/>
          </a:xfrm>
        </p:grpSpPr>
        <p:sp>
          <p:nvSpPr>
            <p:cNvPr id="1730" name="Google Shape;1730;p55"/>
            <p:cNvSpPr/>
            <p:nvPr/>
          </p:nvSpPr>
          <p:spPr>
            <a:xfrm>
              <a:off x="4533900" y="4435860"/>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731" name="Google Shape;1731;p55"/>
            <p:cNvSpPr/>
            <p:nvPr/>
          </p:nvSpPr>
          <p:spPr>
            <a:xfrm rot="5400000">
              <a:off x="4538052" y="4438375"/>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sp>
        <p:nvSpPr>
          <p:cNvPr id="1732" name="Google Shape;1732;p55"/>
          <p:cNvSpPr/>
          <p:nvPr/>
        </p:nvSpPr>
        <p:spPr>
          <a:xfrm>
            <a:off x="558799" y="8037766"/>
            <a:ext cx="12001501" cy="5847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b="1" dirty="0">
                <a:solidFill>
                  <a:schemeClr val="dk1"/>
                </a:solidFill>
                <a:latin typeface="Calibri"/>
                <a:ea typeface="Calibri"/>
                <a:cs typeface="Calibri"/>
                <a:sym typeface="Calibri"/>
              </a:rPr>
              <a:t>Los obstáculos</a:t>
            </a:r>
            <a:r>
              <a:rPr lang="es" sz="3200" dirty="0">
                <a:solidFill>
                  <a:schemeClr val="dk1"/>
                </a:solidFill>
                <a:latin typeface="Calibri"/>
                <a:ea typeface="Calibri"/>
                <a:cs typeface="Calibri"/>
                <a:sym typeface="Calibri"/>
              </a:rPr>
              <a:t> pueden ser </a:t>
            </a:r>
            <a:r>
              <a:rPr lang="es" sz="3200" b="1" dirty="0">
                <a:solidFill>
                  <a:schemeClr val="accent2"/>
                </a:solidFill>
                <a:latin typeface="Calibri"/>
                <a:ea typeface="Calibri"/>
                <a:cs typeface="Calibri"/>
                <a:sym typeface="Calibri"/>
              </a:rPr>
              <a:t>actitudinales</a:t>
            </a:r>
            <a:r>
              <a:rPr lang="es" sz="3200" dirty="0">
                <a:solidFill>
                  <a:schemeClr val="dk1"/>
                </a:solidFill>
                <a:latin typeface="Calibri"/>
                <a:ea typeface="Calibri"/>
                <a:cs typeface="Calibri"/>
                <a:sym typeface="Calibri"/>
              </a:rPr>
              <a:t>, </a:t>
            </a:r>
            <a:r>
              <a:rPr lang="es" sz="3200" b="1" dirty="0">
                <a:solidFill>
                  <a:schemeClr val="accent2"/>
                </a:solidFill>
                <a:latin typeface="Calibri"/>
                <a:ea typeface="Calibri"/>
                <a:cs typeface="Calibri"/>
                <a:sym typeface="Calibri"/>
              </a:rPr>
              <a:t>institucionales</a:t>
            </a:r>
            <a:r>
              <a:rPr lang="es" sz="3200" dirty="0">
                <a:solidFill>
                  <a:schemeClr val="dk1"/>
                </a:solidFill>
                <a:latin typeface="Calibri"/>
                <a:ea typeface="Calibri"/>
                <a:cs typeface="Calibri"/>
                <a:sym typeface="Calibri"/>
              </a:rPr>
              <a:t> o </a:t>
            </a:r>
            <a:r>
              <a:rPr lang="es" sz="3200" b="1" dirty="0">
                <a:solidFill>
                  <a:schemeClr val="accent2"/>
                </a:solidFill>
                <a:latin typeface="Calibri"/>
                <a:ea typeface="Calibri"/>
                <a:cs typeface="Calibri"/>
                <a:sym typeface="Calibri"/>
              </a:rPr>
              <a:t>ambientales</a:t>
            </a:r>
            <a:endParaRPr sz="1200" dirty="0"/>
          </a:p>
        </p:txBody>
      </p:sp>
      <p:pic>
        <p:nvPicPr>
          <p:cNvPr id="1733" name="Google Shape;1733;p55"/>
          <p:cNvPicPr preferRelativeResize="0"/>
          <p:nvPr/>
        </p:nvPicPr>
        <p:blipFill rotWithShape="1">
          <a:blip r:embed="rId4">
            <a:alphaModFix/>
          </a:blip>
          <a:srcRect/>
          <a:stretch/>
        </p:blipFill>
        <p:spPr>
          <a:xfrm>
            <a:off x="397968" y="13928661"/>
            <a:ext cx="1649206" cy="2473810"/>
          </a:xfrm>
          <a:prstGeom prst="rect">
            <a:avLst/>
          </a:prstGeom>
          <a:noFill/>
          <a:ln>
            <a:noFill/>
          </a:ln>
        </p:spPr>
      </p:pic>
      <p:grpSp>
        <p:nvGrpSpPr>
          <p:cNvPr id="1734" name="Google Shape;1734;p55"/>
          <p:cNvGrpSpPr/>
          <p:nvPr/>
        </p:nvGrpSpPr>
        <p:grpSpPr>
          <a:xfrm>
            <a:off x="1970974" y="4227884"/>
            <a:ext cx="9005140" cy="3611396"/>
            <a:chOff x="1452583" y="4406785"/>
            <a:chExt cx="9788198" cy="3925431"/>
          </a:xfrm>
        </p:grpSpPr>
        <p:grpSp>
          <p:nvGrpSpPr>
            <p:cNvPr id="1735" name="Google Shape;1735;p55"/>
            <p:cNvGrpSpPr/>
            <p:nvPr/>
          </p:nvGrpSpPr>
          <p:grpSpPr>
            <a:xfrm>
              <a:off x="1452583" y="4406785"/>
              <a:ext cx="9788198" cy="3925431"/>
              <a:chOff x="-245183" y="5617641"/>
              <a:chExt cx="12618282" cy="5060400"/>
            </a:xfrm>
          </p:grpSpPr>
          <p:pic>
            <p:nvPicPr>
              <p:cNvPr id="1736" name="Google Shape;1736;p55"/>
              <p:cNvPicPr preferRelativeResize="0"/>
              <p:nvPr/>
            </p:nvPicPr>
            <p:blipFill rotWithShape="1">
              <a:blip r:embed="rId5">
                <a:alphaModFix/>
              </a:blip>
              <a:srcRect/>
              <a:stretch/>
            </p:blipFill>
            <p:spPr>
              <a:xfrm>
                <a:off x="-245183" y="5617641"/>
                <a:ext cx="2690252" cy="2466065"/>
              </a:xfrm>
              <a:prstGeom prst="rect">
                <a:avLst/>
              </a:prstGeom>
              <a:noFill/>
              <a:ln>
                <a:noFill/>
              </a:ln>
            </p:spPr>
          </p:pic>
          <p:pic>
            <p:nvPicPr>
              <p:cNvPr id="1737" name="Google Shape;1737;p55"/>
              <p:cNvPicPr preferRelativeResize="0"/>
              <p:nvPr/>
            </p:nvPicPr>
            <p:blipFill rotWithShape="1">
              <a:blip r:embed="rId6">
                <a:alphaModFix/>
              </a:blip>
              <a:srcRect/>
              <a:stretch/>
            </p:blipFill>
            <p:spPr>
              <a:xfrm>
                <a:off x="6029637" y="5617641"/>
                <a:ext cx="3058856" cy="2466065"/>
              </a:xfrm>
              <a:prstGeom prst="rect">
                <a:avLst/>
              </a:prstGeom>
              <a:noFill/>
              <a:ln>
                <a:noFill/>
              </a:ln>
            </p:spPr>
          </p:pic>
          <p:pic>
            <p:nvPicPr>
              <p:cNvPr id="1738" name="Google Shape;1738;p55"/>
              <p:cNvPicPr preferRelativeResize="0"/>
              <p:nvPr/>
            </p:nvPicPr>
            <p:blipFill rotWithShape="1">
              <a:blip r:embed="rId7">
                <a:alphaModFix/>
              </a:blip>
              <a:srcRect/>
              <a:stretch/>
            </p:blipFill>
            <p:spPr>
              <a:xfrm>
                <a:off x="2740542" y="5617642"/>
                <a:ext cx="2993621" cy="2466064"/>
              </a:xfrm>
              <a:prstGeom prst="rect">
                <a:avLst/>
              </a:prstGeom>
              <a:noFill/>
              <a:ln>
                <a:noFill/>
              </a:ln>
            </p:spPr>
          </p:pic>
          <p:pic>
            <p:nvPicPr>
              <p:cNvPr id="1739" name="Google Shape;1739;p55"/>
              <p:cNvPicPr preferRelativeResize="0"/>
              <p:nvPr/>
            </p:nvPicPr>
            <p:blipFill rotWithShape="1">
              <a:blip r:embed="rId8">
                <a:alphaModFix/>
              </a:blip>
              <a:srcRect r="1510"/>
              <a:stretch/>
            </p:blipFill>
            <p:spPr>
              <a:xfrm>
                <a:off x="7047215" y="8179504"/>
                <a:ext cx="3384245" cy="2473810"/>
              </a:xfrm>
              <a:prstGeom prst="rect">
                <a:avLst/>
              </a:prstGeom>
              <a:noFill/>
              <a:ln>
                <a:noFill/>
              </a:ln>
            </p:spPr>
          </p:pic>
          <p:pic>
            <p:nvPicPr>
              <p:cNvPr id="1740" name="Google Shape;1740;p55"/>
              <p:cNvPicPr preferRelativeResize="0"/>
              <p:nvPr/>
            </p:nvPicPr>
            <p:blipFill rotWithShape="1">
              <a:blip r:embed="rId9">
                <a:alphaModFix/>
              </a:blip>
              <a:srcRect/>
              <a:stretch/>
            </p:blipFill>
            <p:spPr>
              <a:xfrm>
                <a:off x="-245183" y="8195741"/>
                <a:ext cx="3829381" cy="2466065"/>
              </a:xfrm>
              <a:prstGeom prst="rect">
                <a:avLst/>
              </a:prstGeom>
              <a:noFill/>
              <a:ln>
                <a:noFill/>
              </a:ln>
            </p:spPr>
          </p:pic>
          <p:pic>
            <p:nvPicPr>
              <p:cNvPr id="1741" name="Google Shape;1741;p55"/>
              <p:cNvPicPr preferRelativeResize="0"/>
              <p:nvPr/>
            </p:nvPicPr>
            <p:blipFill rotWithShape="1">
              <a:blip r:embed="rId10">
                <a:alphaModFix/>
              </a:blip>
              <a:srcRect/>
              <a:stretch/>
            </p:blipFill>
            <p:spPr>
              <a:xfrm>
                <a:off x="3840882" y="8179504"/>
                <a:ext cx="2924023" cy="2498537"/>
              </a:xfrm>
              <a:prstGeom prst="rect">
                <a:avLst/>
              </a:prstGeom>
              <a:noFill/>
              <a:ln>
                <a:noFill/>
              </a:ln>
            </p:spPr>
          </p:pic>
          <p:pic>
            <p:nvPicPr>
              <p:cNvPr id="1742" name="Google Shape;1742;p55"/>
              <p:cNvPicPr preferRelativeResize="0"/>
              <p:nvPr/>
            </p:nvPicPr>
            <p:blipFill rotWithShape="1">
              <a:blip r:embed="rId11">
                <a:alphaModFix/>
              </a:blip>
              <a:srcRect l="8159" r="11212"/>
              <a:stretch/>
            </p:blipFill>
            <p:spPr>
              <a:xfrm>
                <a:off x="9364545" y="5637060"/>
                <a:ext cx="3008554" cy="2446646"/>
              </a:xfrm>
              <a:prstGeom prst="rect">
                <a:avLst/>
              </a:prstGeom>
              <a:noFill/>
              <a:ln>
                <a:noFill/>
              </a:ln>
            </p:spPr>
          </p:pic>
          <p:pic>
            <p:nvPicPr>
              <p:cNvPr id="1743" name="Google Shape;1743;p55"/>
              <p:cNvPicPr preferRelativeResize="0"/>
              <p:nvPr/>
            </p:nvPicPr>
            <p:blipFill rotWithShape="1">
              <a:blip r:embed="rId4">
                <a:alphaModFix/>
              </a:blip>
              <a:srcRect/>
              <a:stretch/>
            </p:blipFill>
            <p:spPr>
              <a:xfrm>
                <a:off x="10723892" y="8158608"/>
                <a:ext cx="1649206" cy="2473810"/>
              </a:xfrm>
              <a:prstGeom prst="rect">
                <a:avLst/>
              </a:prstGeom>
              <a:noFill/>
              <a:ln>
                <a:noFill/>
              </a:ln>
            </p:spPr>
          </p:pic>
        </p:grpSp>
        <p:sp>
          <p:nvSpPr>
            <p:cNvPr id="1744" name="Google Shape;1744;p55"/>
            <p:cNvSpPr/>
            <p:nvPr/>
          </p:nvSpPr>
          <p:spPr>
            <a:xfrm>
              <a:off x="1452583" y="4421849"/>
              <a:ext cx="9788197" cy="3906518"/>
            </a:xfrm>
            <a:prstGeom prst="rect">
              <a:avLst/>
            </a:prstGeom>
            <a:noFill/>
            <a:ln w="762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grpSp>
      <p:sp>
        <p:nvSpPr>
          <p:cNvPr id="1745" name="Google Shape;1745;p55"/>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55</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4"/>
                                        </p:tgtEl>
                                        <p:attrNameLst>
                                          <p:attrName>style.visibility</p:attrName>
                                        </p:attrNameLst>
                                      </p:cBhvr>
                                      <p:to>
                                        <p:strVal val="visible"/>
                                      </p:to>
                                    </p:set>
                                    <p:animEffect transition="in" filter="fade">
                                      <p:cBhvr>
                                        <p:cTn id="7" dur="500"/>
                                        <p:tgtEl>
                                          <p:spTgt spid="17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34"/>
                                        </p:tgtEl>
                                        <p:attrNameLst>
                                          <p:attrName>style.visibility</p:attrName>
                                        </p:attrNameLst>
                                      </p:cBhvr>
                                      <p:to>
                                        <p:strVal val="visible"/>
                                      </p:to>
                                    </p:set>
                                    <p:animEffect transition="in" filter="fade">
                                      <p:cBhvr>
                                        <p:cTn id="11" dur="500"/>
                                        <p:tgtEl>
                                          <p:spTgt spid="17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07"/>
                                        </p:tgtEl>
                                        <p:attrNameLst>
                                          <p:attrName>style.visibility</p:attrName>
                                        </p:attrNameLst>
                                      </p:cBhvr>
                                      <p:to>
                                        <p:strVal val="visible"/>
                                      </p:to>
                                    </p:set>
                                    <p:animEffect transition="in" filter="fade">
                                      <p:cBhvr>
                                        <p:cTn id="16" dur="500"/>
                                        <p:tgtEl>
                                          <p:spTgt spid="170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26"/>
                                        </p:tgtEl>
                                        <p:attrNameLst>
                                          <p:attrName>style.visibility</p:attrName>
                                        </p:attrNameLst>
                                      </p:cBhvr>
                                      <p:to>
                                        <p:strVal val="visible"/>
                                      </p:to>
                                    </p:set>
                                    <p:animEffect transition="in" filter="fade">
                                      <p:cBhvr>
                                        <p:cTn id="20" dur="500"/>
                                        <p:tgtEl>
                                          <p:spTgt spid="17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11"/>
                                        </p:tgtEl>
                                        <p:attrNameLst>
                                          <p:attrName>style.visibility</p:attrName>
                                        </p:attrNameLst>
                                      </p:cBhvr>
                                      <p:to>
                                        <p:strVal val="visible"/>
                                      </p:to>
                                    </p:set>
                                    <p:animEffect transition="in" filter="fade">
                                      <p:cBhvr>
                                        <p:cTn id="25" dur="500"/>
                                        <p:tgtEl>
                                          <p:spTgt spid="17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29"/>
                                        </p:tgtEl>
                                        <p:attrNameLst>
                                          <p:attrName>style.visibility</p:attrName>
                                        </p:attrNameLst>
                                      </p:cBhvr>
                                      <p:to>
                                        <p:strVal val="visible"/>
                                      </p:to>
                                    </p:set>
                                    <p:animEffect transition="in" filter="fade">
                                      <p:cBhvr>
                                        <p:cTn id="29" dur="500"/>
                                        <p:tgtEl>
                                          <p:spTgt spid="17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15"/>
                                        </p:tgtEl>
                                        <p:attrNameLst>
                                          <p:attrName>style.visibility</p:attrName>
                                        </p:attrNameLst>
                                      </p:cBhvr>
                                      <p:to>
                                        <p:strVal val="visible"/>
                                      </p:to>
                                    </p:set>
                                    <p:animEffect transition="in" filter="fade">
                                      <p:cBhvr>
                                        <p:cTn id="34" dur="500"/>
                                        <p:tgtEl>
                                          <p:spTgt spid="171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732"/>
                                        </p:tgtEl>
                                        <p:attrNameLst>
                                          <p:attrName>style.visibility</p:attrName>
                                        </p:attrNameLst>
                                      </p:cBhvr>
                                      <p:to>
                                        <p:strVal val="visible"/>
                                      </p:to>
                                    </p:set>
                                    <p:animEffect transition="in" filter="fade">
                                      <p:cBhvr>
                                        <p:cTn id="38" dur="500"/>
                                        <p:tgtEl>
                                          <p:spTgt spid="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56"/>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INCLUSIVIDAD, ACCESIBILIDAD Y OBSTÁCULOS </a:t>
            </a:r>
            <a:endParaRPr/>
          </a:p>
        </p:txBody>
      </p:sp>
      <p:sp>
        <p:nvSpPr>
          <p:cNvPr id="1752" name="Google Shape;1752;p56"/>
          <p:cNvSpPr txBox="1"/>
          <p:nvPr/>
        </p:nvSpPr>
        <p:spPr>
          <a:xfrm>
            <a:off x="15953066" y="4025357"/>
            <a:ext cx="117465" cy="46160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1753" name="Google Shape;1753;p56"/>
          <p:cNvCxnSpPr>
            <a:cxnSpLocks/>
          </p:cNvCxnSpPr>
          <p:nvPr/>
        </p:nvCxnSpPr>
        <p:spPr>
          <a:xfrm flipH="1">
            <a:off x="-62634" y="841571"/>
            <a:ext cx="1116312"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cxnSp>
        <p:nvCxnSpPr>
          <p:cNvPr id="1754" name="Google Shape;1754;p56"/>
          <p:cNvCxnSpPr>
            <a:cxnSpLocks/>
          </p:cNvCxnSpPr>
          <p:nvPr/>
        </p:nvCxnSpPr>
        <p:spPr>
          <a:xfrm flipH="1">
            <a:off x="11858171" y="841571"/>
            <a:ext cx="1145044"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sp>
        <p:nvSpPr>
          <p:cNvPr id="1755" name="Google Shape;1755;p56"/>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56" name="Google Shape;1756;p56"/>
          <p:cNvSpPr txBox="1"/>
          <p:nvPr/>
        </p:nvSpPr>
        <p:spPr>
          <a:xfrm>
            <a:off x="7593496" y="-238539"/>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57" name="Google Shape;1757;p56"/>
          <p:cNvSpPr/>
          <p:nvPr/>
        </p:nvSpPr>
        <p:spPr>
          <a:xfrm>
            <a:off x="558800" y="1310379"/>
            <a:ext cx="12001501" cy="940371"/>
          </a:xfrm>
          <a:prstGeom prst="rect">
            <a:avLst/>
          </a:prstGeom>
          <a:solidFill>
            <a:schemeClr val="accent2"/>
          </a:solidFill>
          <a:ln>
            <a:noFill/>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1" i="0" u="none" strike="noStrike" cap="none">
              <a:solidFill>
                <a:schemeClr val="lt1"/>
              </a:solidFill>
              <a:latin typeface="Calibri"/>
              <a:ea typeface="Calibri"/>
              <a:cs typeface="Calibri"/>
              <a:sym typeface="Calibri"/>
            </a:endParaRPr>
          </a:p>
        </p:txBody>
      </p:sp>
      <p:sp>
        <p:nvSpPr>
          <p:cNvPr id="1758" name="Google Shape;1758;p56"/>
          <p:cNvSpPr/>
          <p:nvPr/>
        </p:nvSpPr>
        <p:spPr>
          <a:xfrm>
            <a:off x="558800" y="1395843"/>
            <a:ext cx="12083859" cy="76944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4400">
                <a:solidFill>
                  <a:schemeClr val="lt1"/>
                </a:solidFill>
                <a:latin typeface="Calibri"/>
                <a:ea typeface="Calibri"/>
                <a:cs typeface="Calibri"/>
                <a:sym typeface="Calibri"/>
              </a:rPr>
              <a:t>Obstáculos</a:t>
            </a:r>
            <a:endParaRPr sz="4000">
              <a:solidFill>
                <a:schemeClr val="lt1"/>
              </a:solidFill>
              <a:latin typeface="Calibri"/>
              <a:ea typeface="Calibri"/>
              <a:cs typeface="Calibri"/>
              <a:sym typeface="Calibri"/>
            </a:endParaRPr>
          </a:p>
        </p:txBody>
      </p:sp>
      <p:sp>
        <p:nvSpPr>
          <p:cNvPr id="1759" name="Google Shape;1759;p56"/>
          <p:cNvSpPr/>
          <p:nvPr/>
        </p:nvSpPr>
        <p:spPr>
          <a:xfrm>
            <a:off x="1053678" y="2330586"/>
            <a:ext cx="3473074" cy="5847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dirty="0">
                <a:solidFill>
                  <a:schemeClr val="dk1"/>
                </a:solidFill>
                <a:latin typeface="Calibri"/>
                <a:ea typeface="Calibri"/>
                <a:cs typeface="Calibri"/>
                <a:sym typeface="Calibri"/>
              </a:rPr>
              <a:t>ACTITUDINALES</a:t>
            </a:r>
            <a:endParaRPr sz="2800" dirty="0">
              <a:solidFill>
                <a:schemeClr val="dk1"/>
              </a:solidFill>
              <a:latin typeface="Calibri"/>
              <a:ea typeface="Calibri"/>
              <a:cs typeface="Calibri"/>
              <a:sym typeface="Calibri"/>
            </a:endParaRPr>
          </a:p>
        </p:txBody>
      </p:sp>
      <p:grpSp>
        <p:nvGrpSpPr>
          <p:cNvPr id="1760" name="Google Shape;1760;p56"/>
          <p:cNvGrpSpPr/>
          <p:nvPr/>
        </p:nvGrpSpPr>
        <p:grpSpPr>
          <a:xfrm>
            <a:off x="3902197" y="2479750"/>
            <a:ext cx="351844" cy="351844"/>
            <a:chOff x="4329395" y="4435860"/>
            <a:chExt cx="610528" cy="610528"/>
          </a:xfrm>
        </p:grpSpPr>
        <p:sp>
          <p:nvSpPr>
            <p:cNvPr id="1761" name="Google Shape;1761;p56"/>
            <p:cNvSpPr/>
            <p:nvPr/>
          </p:nvSpPr>
          <p:spPr>
            <a:xfrm>
              <a:off x="4533900" y="4435860"/>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762" name="Google Shape;1762;p56"/>
            <p:cNvSpPr/>
            <p:nvPr/>
          </p:nvSpPr>
          <p:spPr>
            <a:xfrm rot="5400000">
              <a:off x="4538052" y="4438375"/>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sp>
        <p:nvSpPr>
          <p:cNvPr id="1763" name="Google Shape;1763;p56"/>
          <p:cNvSpPr/>
          <p:nvPr/>
        </p:nvSpPr>
        <p:spPr>
          <a:xfrm>
            <a:off x="8845406" y="2330586"/>
            <a:ext cx="3505575" cy="5847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dirty="0">
                <a:solidFill>
                  <a:schemeClr val="dk1"/>
                </a:solidFill>
                <a:latin typeface="Calibri"/>
                <a:ea typeface="Calibri"/>
                <a:cs typeface="Calibri"/>
                <a:sym typeface="Calibri"/>
              </a:rPr>
              <a:t>AMBIENTALES</a:t>
            </a:r>
            <a:endParaRPr dirty="0"/>
          </a:p>
        </p:txBody>
      </p:sp>
      <p:grpSp>
        <p:nvGrpSpPr>
          <p:cNvPr id="1764" name="Google Shape;1764;p56"/>
          <p:cNvGrpSpPr/>
          <p:nvPr/>
        </p:nvGrpSpPr>
        <p:grpSpPr>
          <a:xfrm>
            <a:off x="8098210" y="2465818"/>
            <a:ext cx="351844" cy="351844"/>
            <a:chOff x="4329395" y="4435860"/>
            <a:chExt cx="610528" cy="610528"/>
          </a:xfrm>
        </p:grpSpPr>
        <p:sp>
          <p:nvSpPr>
            <p:cNvPr id="1765" name="Google Shape;1765;p56"/>
            <p:cNvSpPr/>
            <p:nvPr/>
          </p:nvSpPr>
          <p:spPr>
            <a:xfrm>
              <a:off x="4533900" y="4435860"/>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1766" name="Google Shape;1766;p56"/>
            <p:cNvSpPr/>
            <p:nvPr/>
          </p:nvSpPr>
          <p:spPr>
            <a:xfrm rot="5400000">
              <a:off x="4538052" y="4438375"/>
              <a:ext cx="193214" cy="610528"/>
            </a:xfrm>
            <a:prstGeom prst="rect">
              <a:avLst/>
            </a:prstGeom>
            <a:solidFill>
              <a:srgbClr val="A5A5A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sp>
        <p:nvSpPr>
          <p:cNvPr id="1767" name="Google Shape;1767;p56"/>
          <p:cNvSpPr/>
          <p:nvPr/>
        </p:nvSpPr>
        <p:spPr>
          <a:xfrm>
            <a:off x="4574952" y="2349373"/>
            <a:ext cx="3270678" cy="58473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dirty="0">
                <a:solidFill>
                  <a:schemeClr val="dk1"/>
                </a:solidFill>
                <a:latin typeface="Calibri"/>
                <a:ea typeface="Calibri"/>
                <a:cs typeface="Calibri"/>
                <a:sym typeface="Calibri"/>
              </a:rPr>
              <a:t>INSTITUCIONALES</a:t>
            </a:r>
            <a:endParaRPr sz="1800" dirty="0">
              <a:solidFill>
                <a:schemeClr val="dk1"/>
              </a:solidFill>
              <a:latin typeface="Calibri"/>
              <a:ea typeface="Calibri"/>
              <a:cs typeface="Calibri"/>
              <a:sym typeface="Calibri"/>
            </a:endParaRPr>
          </a:p>
        </p:txBody>
      </p:sp>
      <p:sp>
        <p:nvSpPr>
          <p:cNvPr id="1768" name="Google Shape;1768;p56"/>
          <p:cNvSpPr/>
          <p:nvPr/>
        </p:nvSpPr>
        <p:spPr>
          <a:xfrm>
            <a:off x="1626630" y="5811280"/>
            <a:ext cx="10377713" cy="64629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600" dirty="0">
                <a:solidFill>
                  <a:schemeClr val="dk1"/>
                </a:solidFill>
                <a:latin typeface="Calibri"/>
                <a:ea typeface="Calibri"/>
                <a:cs typeface="Calibri"/>
                <a:sym typeface="Calibri"/>
              </a:rPr>
              <a:t>Mismas necesidades, pero diferentes obstáculos</a:t>
            </a:r>
            <a:endParaRPr dirty="0"/>
          </a:p>
        </p:txBody>
      </p:sp>
      <p:sp>
        <p:nvSpPr>
          <p:cNvPr id="1769" name="Google Shape;1769;p56"/>
          <p:cNvSpPr/>
          <p:nvPr/>
        </p:nvSpPr>
        <p:spPr>
          <a:xfrm>
            <a:off x="558800" y="2989851"/>
            <a:ext cx="12001501" cy="2678302"/>
          </a:xfrm>
          <a:prstGeom prst="rect">
            <a:avLst/>
          </a:prstGeom>
          <a:noFill/>
          <a:ln w="76200" cap="flat" cmpd="sng">
            <a:solidFill>
              <a:schemeClr val="accent2"/>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i="0" u="none" strike="noStrike" cap="none">
              <a:solidFill>
                <a:schemeClr val="lt1"/>
              </a:solidFill>
              <a:latin typeface="Calibri"/>
              <a:ea typeface="Calibri"/>
              <a:cs typeface="Calibri"/>
              <a:sym typeface="Calibri"/>
            </a:endParaRPr>
          </a:p>
        </p:txBody>
      </p:sp>
      <p:grpSp>
        <p:nvGrpSpPr>
          <p:cNvPr id="1770" name="Google Shape;1770;p56"/>
          <p:cNvGrpSpPr/>
          <p:nvPr/>
        </p:nvGrpSpPr>
        <p:grpSpPr>
          <a:xfrm>
            <a:off x="587042" y="3016673"/>
            <a:ext cx="11945224" cy="2612492"/>
            <a:chOff x="587042" y="3922591"/>
            <a:chExt cx="11945224" cy="2612492"/>
          </a:xfrm>
        </p:grpSpPr>
        <p:pic>
          <p:nvPicPr>
            <p:cNvPr id="1771" name="Google Shape;1771;p56"/>
            <p:cNvPicPr preferRelativeResize="0"/>
            <p:nvPr/>
          </p:nvPicPr>
          <p:blipFill rotWithShape="1">
            <a:blip r:embed="rId4">
              <a:alphaModFix/>
            </a:blip>
            <a:srcRect l="8007" t="6611"/>
            <a:stretch/>
          </p:blipFill>
          <p:spPr>
            <a:xfrm>
              <a:off x="587042" y="3922591"/>
              <a:ext cx="3939710" cy="2611976"/>
            </a:xfrm>
            <a:prstGeom prst="rect">
              <a:avLst/>
            </a:prstGeom>
            <a:noFill/>
            <a:ln>
              <a:noFill/>
            </a:ln>
          </p:spPr>
        </p:pic>
        <p:pic>
          <p:nvPicPr>
            <p:cNvPr id="1772" name="Google Shape;1772;p56" descr="Picture 2"/>
            <p:cNvPicPr preferRelativeResize="0"/>
            <p:nvPr/>
          </p:nvPicPr>
          <p:blipFill rotWithShape="1">
            <a:blip r:embed="rId5">
              <a:alphaModFix/>
            </a:blip>
            <a:srcRect t="7291"/>
            <a:stretch/>
          </p:blipFill>
          <p:spPr>
            <a:xfrm>
              <a:off x="8211974" y="3935524"/>
              <a:ext cx="4320292" cy="2599043"/>
            </a:xfrm>
            <a:prstGeom prst="rect">
              <a:avLst/>
            </a:prstGeom>
            <a:noFill/>
            <a:ln>
              <a:noFill/>
            </a:ln>
          </p:spPr>
        </p:pic>
        <p:pic>
          <p:nvPicPr>
            <p:cNvPr id="1773" name="Google Shape;1773;p56"/>
            <p:cNvPicPr preferRelativeResize="0"/>
            <p:nvPr/>
          </p:nvPicPr>
          <p:blipFill rotWithShape="1">
            <a:blip r:embed="rId6">
              <a:alphaModFix/>
            </a:blip>
            <a:srcRect l="1276" t="7870" r="2849"/>
            <a:stretch/>
          </p:blipFill>
          <p:spPr>
            <a:xfrm>
              <a:off x="4406124" y="3935524"/>
              <a:ext cx="3851656" cy="2599559"/>
            </a:xfrm>
            <a:prstGeom prst="rect">
              <a:avLst/>
            </a:prstGeom>
            <a:noFill/>
            <a:ln>
              <a:noFill/>
            </a:ln>
          </p:spPr>
        </p:pic>
      </p:grpSp>
      <p:sp>
        <p:nvSpPr>
          <p:cNvPr id="1774" name="Google Shape;1774;p56"/>
          <p:cNvSpPr/>
          <p:nvPr/>
        </p:nvSpPr>
        <p:spPr>
          <a:xfrm>
            <a:off x="6815486" y="6399168"/>
            <a:ext cx="6014527" cy="2462172"/>
          </a:xfrm>
          <a:prstGeom prst="rect">
            <a:avLst/>
          </a:prstGeom>
          <a:noFill/>
          <a:ln>
            <a:noFill/>
          </a:ln>
        </p:spPr>
        <p:txBody>
          <a:bodyPr spcFirstLastPara="1" wrap="square" lIns="91425" tIns="45700" rIns="91425" bIns="45700" rtlCol="0" anchor="t" anchorCtr="0">
            <a:spAutoFit/>
          </a:bodyPr>
          <a:lstStyle/>
          <a:p>
            <a:pPr marL="292100" marR="0" lvl="0" indent="-292100" algn="l" rtl="0">
              <a:spcBef>
                <a:spcPts val="0"/>
              </a:spcBef>
              <a:spcAft>
                <a:spcPts val="0"/>
              </a:spcAft>
              <a:buClr>
                <a:schemeClr val="accent2"/>
              </a:buClr>
              <a:buSzPts val="2400"/>
              <a:buFont typeface="Arial"/>
              <a:buChar char="•"/>
            </a:pPr>
            <a:r>
              <a:rPr lang="es" sz="2400" dirty="0">
                <a:solidFill>
                  <a:schemeClr val="dk1"/>
                </a:solidFill>
                <a:latin typeface="Calibri"/>
                <a:ea typeface="Calibri"/>
                <a:cs typeface="Calibri"/>
                <a:sym typeface="Calibri"/>
              </a:rPr>
              <a:t>¿Se satisfacen sus necesidades básicas mientras están allí? (seguridad, protección, alimentación, agua, retretes, interacciones dignas)</a:t>
            </a:r>
            <a:endParaRPr dirty="0"/>
          </a:p>
          <a:p>
            <a:pPr marL="292100" marR="0" lvl="0" indent="-292100" algn="l" rtl="0">
              <a:spcBef>
                <a:spcPts val="1200"/>
              </a:spcBef>
              <a:spcAft>
                <a:spcPts val="0"/>
              </a:spcAft>
              <a:buClr>
                <a:schemeClr val="accent2"/>
              </a:buClr>
              <a:buSzPts val="2400"/>
              <a:buFont typeface="Arial"/>
              <a:buChar char="•"/>
            </a:pPr>
            <a:r>
              <a:rPr lang="es" sz="2400" dirty="0">
                <a:solidFill>
                  <a:schemeClr val="dk1"/>
                </a:solidFill>
                <a:latin typeface="Calibri"/>
                <a:ea typeface="Calibri"/>
                <a:cs typeface="Calibri"/>
                <a:sym typeface="Calibri"/>
              </a:rPr>
              <a:t>¿Se encuentran en un entorno de confianza y confidencialidad? </a:t>
            </a:r>
            <a:endParaRPr dirty="0"/>
          </a:p>
        </p:txBody>
      </p:sp>
      <p:sp>
        <p:nvSpPr>
          <p:cNvPr id="1775" name="Google Shape;1775;p56"/>
          <p:cNvSpPr/>
          <p:nvPr/>
        </p:nvSpPr>
        <p:spPr>
          <a:xfrm>
            <a:off x="696264" y="6134425"/>
            <a:ext cx="5491462" cy="240065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292100" marR="0" lvl="0" indent="-292100" algn="l" rtl="0">
              <a:spcBef>
                <a:spcPts val="1200"/>
              </a:spcBef>
              <a:spcAft>
                <a:spcPts val="0"/>
              </a:spcAft>
              <a:buClr>
                <a:schemeClr val="accent2"/>
              </a:buClr>
              <a:buSzPts val="2400"/>
              <a:buFont typeface="Arial"/>
              <a:buChar char="•"/>
            </a:pPr>
            <a:r>
              <a:rPr lang="es" sz="2400" dirty="0">
                <a:solidFill>
                  <a:schemeClr val="dk1"/>
                </a:solidFill>
                <a:latin typeface="Calibri"/>
                <a:ea typeface="Calibri"/>
                <a:cs typeface="Calibri"/>
                <a:sym typeface="Calibri"/>
              </a:rPr>
              <a:t>¿Se está invitando a las personas con SOGIESC diversa a nuestros espacios?</a:t>
            </a:r>
            <a:endParaRPr dirty="0"/>
          </a:p>
          <a:p>
            <a:pPr marL="292100" marR="0" lvl="0" indent="-292100" algn="l" rtl="0">
              <a:spcBef>
                <a:spcPts val="1200"/>
              </a:spcBef>
              <a:spcAft>
                <a:spcPts val="0"/>
              </a:spcAft>
              <a:buClr>
                <a:schemeClr val="accent2"/>
              </a:buClr>
              <a:buSzPts val="2400"/>
              <a:buFont typeface="Arial"/>
              <a:buChar char="•"/>
            </a:pPr>
            <a:r>
              <a:rPr lang="es" sz="2400" dirty="0">
                <a:solidFill>
                  <a:schemeClr val="dk1"/>
                </a:solidFill>
                <a:latin typeface="Calibri"/>
                <a:ea typeface="Calibri"/>
                <a:cs typeface="Calibri"/>
                <a:sym typeface="Calibri"/>
              </a:rPr>
              <a:t>¿Pueden llegar a ellos?</a:t>
            </a:r>
            <a:endParaRPr dirty="0"/>
          </a:p>
          <a:p>
            <a:pPr marL="292100" marR="0" lvl="0" indent="-292100" algn="l" rtl="0">
              <a:spcBef>
                <a:spcPts val="1200"/>
              </a:spcBef>
              <a:spcAft>
                <a:spcPts val="0"/>
              </a:spcAft>
              <a:buClr>
                <a:schemeClr val="accent2"/>
              </a:buClr>
              <a:buSzPts val="2400"/>
              <a:buFont typeface="Arial"/>
              <a:buChar char="•"/>
            </a:pPr>
            <a:r>
              <a:rPr lang="es" sz="2400" dirty="0">
                <a:solidFill>
                  <a:schemeClr val="dk1"/>
                </a:solidFill>
                <a:latin typeface="Calibri"/>
                <a:ea typeface="Calibri"/>
                <a:cs typeface="Calibri"/>
                <a:sym typeface="Calibri"/>
              </a:rPr>
              <a:t>¿Pueden entrar en ellos? </a:t>
            </a:r>
            <a:endParaRPr dirty="0"/>
          </a:p>
        </p:txBody>
      </p:sp>
      <p:sp>
        <p:nvSpPr>
          <p:cNvPr id="1776" name="Google Shape;1776;p5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56</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7"/>
                                        </p:tgtEl>
                                        <p:attrNameLst>
                                          <p:attrName>style.visibility</p:attrName>
                                        </p:attrNameLst>
                                      </p:cBhvr>
                                      <p:to>
                                        <p:strVal val="visible"/>
                                      </p:to>
                                    </p:set>
                                    <p:animEffect transition="in" filter="fade">
                                      <p:cBhvr>
                                        <p:cTn id="7" dur="500"/>
                                        <p:tgtEl>
                                          <p:spTgt spid="1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9"/>
                                        </p:tgtEl>
                                        <p:attrNameLst>
                                          <p:attrName>style.visibility</p:attrName>
                                        </p:attrNameLst>
                                      </p:cBhvr>
                                      <p:to>
                                        <p:strVal val="visible"/>
                                      </p:to>
                                    </p:set>
                                    <p:animEffect transition="in" filter="fade">
                                      <p:cBhvr>
                                        <p:cTn id="12" dur="500"/>
                                        <p:tgtEl>
                                          <p:spTgt spid="1759"/>
                                        </p:tgtEl>
                                      </p:cBhvr>
                                    </p:animEffect>
                                  </p:childTnLst>
                                </p:cTn>
                              </p:par>
                              <p:par>
                                <p:cTn id="13" presetID="10" presetClass="entr" presetSubtype="0" fill="hold" nodeType="withEffect">
                                  <p:stCondLst>
                                    <p:cond delay="0"/>
                                  </p:stCondLst>
                                  <p:childTnLst>
                                    <p:set>
                                      <p:cBhvr>
                                        <p:cTn id="14" dur="1" fill="hold">
                                          <p:stCondLst>
                                            <p:cond delay="0"/>
                                          </p:stCondLst>
                                        </p:cTn>
                                        <p:tgtEl>
                                          <p:spTgt spid="1760"/>
                                        </p:tgtEl>
                                        <p:attrNameLst>
                                          <p:attrName>style.visibility</p:attrName>
                                        </p:attrNameLst>
                                      </p:cBhvr>
                                      <p:to>
                                        <p:strVal val="visible"/>
                                      </p:to>
                                    </p:set>
                                    <p:animEffect transition="in" filter="fade">
                                      <p:cBhvr>
                                        <p:cTn id="15" dur="500"/>
                                        <p:tgtEl>
                                          <p:spTgt spid="1760"/>
                                        </p:tgtEl>
                                      </p:cBhvr>
                                    </p:animEffect>
                                  </p:childTnLst>
                                </p:cTn>
                              </p:par>
                              <p:par>
                                <p:cTn id="16" presetID="10" presetClass="entr" presetSubtype="0" fill="hold" nodeType="withEffect">
                                  <p:stCondLst>
                                    <p:cond delay="0"/>
                                  </p:stCondLst>
                                  <p:childTnLst>
                                    <p:set>
                                      <p:cBhvr>
                                        <p:cTn id="17" dur="1" fill="hold">
                                          <p:stCondLst>
                                            <p:cond delay="0"/>
                                          </p:stCondLst>
                                        </p:cTn>
                                        <p:tgtEl>
                                          <p:spTgt spid="1767"/>
                                        </p:tgtEl>
                                        <p:attrNameLst>
                                          <p:attrName>style.visibility</p:attrName>
                                        </p:attrNameLst>
                                      </p:cBhvr>
                                      <p:to>
                                        <p:strVal val="visible"/>
                                      </p:to>
                                    </p:set>
                                    <p:animEffect transition="in" filter="fade">
                                      <p:cBhvr>
                                        <p:cTn id="18" dur="500"/>
                                        <p:tgtEl>
                                          <p:spTgt spid="1767"/>
                                        </p:tgtEl>
                                      </p:cBhvr>
                                    </p:animEffect>
                                  </p:childTnLst>
                                </p:cTn>
                              </p:par>
                              <p:par>
                                <p:cTn id="19" presetID="10" presetClass="entr" presetSubtype="0" fill="hold" nodeType="withEffect">
                                  <p:stCondLst>
                                    <p:cond delay="0"/>
                                  </p:stCondLst>
                                  <p:childTnLst>
                                    <p:set>
                                      <p:cBhvr>
                                        <p:cTn id="20" dur="1" fill="hold">
                                          <p:stCondLst>
                                            <p:cond delay="0"/>
                                          </p:stCondLst>
                                        </p:cTn>
                                        <p:tgtEl>
                                          <p:spTgt spid="1764"/>
                                        </p:tgtEl>
                                        <p:attrNameLst>
                                          <p:attrName>style.visibility</p:attrName>
                                        </p:attrNameLst>
                                      </p:cBhvr>
                                      <p:to>
                                        <p:strVal val="visible"/>
                                      </p:to>
                                    </p:set>
                                    <p:animEffect transition="in" filter="fade">
                                      <p:cBhvr>
                                        <p:cTn id="21" dur="500"/>
                                        <p:tgtEl>
                                          <p:spTgt spid="1764"/>
                                        </p:tgtEl>
                                      </p:cBhvr>
                                    </p:animEffect>
                                  </p:childTnLst>
                                </p:cTn>
                              </p:par>
                              <p:par>
                                <p:cTn id="22" presetID="10" presetClass="entr" presetSubtype="0" fill="hold" nodeType="withEffect">
                                  <p:stCondLst>
                                    <p:cond delay="0"/>
                                  </p:stCondLst>
                                  <p:childTnLst>
                                    <p:set>
                                      <p:cBhvr>
                                        <p:cTn id="23" dur="1" fill="hold">
                                          <p:stCondLst>
                                            <p:cond delay="0"/>
                                          </p:stCondLst>
                                        </p:cTn>
                                        <p:tgtEl>
                                          <p:spTgt spid="1763"/>
                                        </p:tgtEl>
                                        <p:attrNameLst>
                                          <p:attrName>style.visibility</p:attrName>
                                        </p:attrNameLst>
                                      </p:cBhvr>
                                      <p:to>
                                        <p:strVal val="visible"/>
                                      </p:to>
                                    </p:set>
                                    <p:animEffect transition="in" filter="fade">
                                      <p:cBhvr>
                                        <p:cTn id="24" dur="500"/>
                                        <p:tgtEl>
                                          <p:spTgt spid="17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68"/>
                                        </p:tgtEl>
                                        <p:attrNameLst>
                                          <p:attrName>style.visibility</p:attrName>
                                        </p:attrNameLst>
                                      </p:cBhvr>
                                      <p:to>
                                        <p:strVal val="visible"/>
                                      </p:to>
                                    </p:set>
                                    <p:animEffect transition="in" filter="fade">
                                      <p:cBhvr>
                                        <p:cTn id="29" dur="500"/>
                                        <p:tgtEl>
                                          <p:spTgt spid="176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775"/>
                                        </p:tgtEl>
                                        <p:attrNameLst>
                                          <p:attrName>style.visibility</p:attrName>
                                        </p:attrNameLst>
                                      </p:cBhvr>
                                      <p:to>
                                        <p:strVal val="visible"/>
                                      </p:to>
                                    </p:set>
                                    <p:animEffect transition="in" filter="fade">
                                      <p:cBhvr>
                                        <p:cTn id="33" dur="500"/>
                                        <p:tgtEl>
                                          <p:spTgt spid="177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74"/>
                                        </p:tgtEl>
                                        <p:attrNameLst>
                                          <p:attrName>style.visibility</p:attrName>
                                        </p:attrNameLst>
                                      </p:cBhvr>
                                      <p:to>
                                        <p:strVal val="visible"/>
                                      </p:to>
                                    </p:set>
                                    <p:animEffect transition="in" filter="fade">
                                      <p:cBhvr>
                                        <p:cTn id="37" dur="500"/>
                                        <p:tgtEl>
                                          <p:spTgt spid="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57"/>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MENSAJES SOBRE ESPACIOS SEGUROS</a:t>
            </a:r>
            <a:endParaRPr/>
          </a:p>
        </p:txBody>
      </p:sp>
      <p:sp>
        <p:nvSpPr>
          <p:cNvPr id="1783" name="Google Shape;1783;p57"/>
          <p:cNvSpPr txBox="1"/>
          <p:nvPr/>
        </p:nvSpPr>
        <p:spPr>
          <a:xfrm>
            <a:off x="15953066" y="4025357"/>
            <a:ext cx="117465" cy="46160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1784" name="Google Shape;1784;p57"/>
          <p:cNvCxnSpPr>
            <a:cxnSpLocks/>
          </p:cNvCxnSpPr>
          <p:nvPr/>
        </p:nvCxnSpPr>
        <p:spPr>
          <a:xfrm flipH="1">
            <a:off x="-62635" y="841570"/>
            <a:ext cx="2080121" cy="1"/>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cxnSp>
        <p:nvCxnSpPr>
          <p:cNvPr id="1785" name="Google Shape;1785;p57"/>
          <p:cNvCxnSpPr>
            <a:cxnSpLocks/>
          </p:cNvCxnSpPr>
          <p:nvPr/>
        </p:nvCxnSpPr>
        <p:spPr>
          <a:xfrm flipH="1">
            <a:off x="11057164" y="841571"/>
            <a:ext cx="1946050"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sp>
        <p:nvSpPr>
          <p:cNvPr id="1786" name="Google Shape;1786;p57"/>
          <p:cNvSpPr txBox="1"/>
          <p:nvPr/>
        </p:nvSpPr>
        <p:spPr>
          <a:xfrm>
            <a:off x="15494000" y="1905000"/>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sp>
        <p:nvSpPr>
          <p:cNvPr id="1787" name="Google Shape;1787;p57"/>
          <p:cNvSpPr txBox="1"/>
          <p:nvPr/>
        </p:nvSpPr>
        <p:spPr>
          <a:xfrm>
            <a:off x="7593496" y="-238539"/>
            <a:ext cx="0" cy="0"/>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b="0">
              <a:solidFill>
                <a:srgbClr val="262626"/>
              </a:solidFill>
              <a:latin typeface="Calibri"/>
              <a:ea typeface="Calibri"/>
              <a:cs typeface="Calibri"/>
              <a:sym typeface="Calibri"/>
            </a:endParaRPr>
          </a:p>
        </p:txBody>
      </p:sp>
      <p:pic>
        <p:nvPicPr>
          <p:cNvPr id="1788" name="Google Shape;1788;p57"/>
          <p:cNvPicPr preferRelativeResize="0"/>
          <p:nvPr/>
        </p:nvPicPr>
        <p:blipFill rotWithShape="1">
          <a:blip r:embed="rId4">
            <a:alphaModFix/>
          </a:blip>
          <a:srcRect/>
          <a:stretch/>
        </p:blipFill>
        <p:spPr>
          <a:xfrm>
            <a:off x="8226209" y="6995457"/>
            <a:ext cx="1337142" cy="1351598"/>
          </a:xfrm>
          <a:prstGeom prst="rect">
            <a:avLst/>
          </a:prstGeom>
          <a:noFill/>
          <a:ln>
            <a:noFill/>
          </a:ln>
        </p:spPr>
      </p:pic>
      <p:pic>
        <p:nvPicPr>
          <p:cNvPr id="1789" name="Google Shape;1789;p57"/>
          <p:cNvPicPr preferRelativeResize="0"/>
          <p:nvPr/>
        </p:nvPicPr>
        <p:blipFill rotWithShape="1">
          <a:blip r:embed="rId5">
            <a:alphaModFix/>
          </a:blip>
          <a:srcRect/>
          <a:stretch/>
        </p:blipFill>
        <p:spPr>
          <a:xfrm>
            <a:off x="11199339" y="6993242"/>
            <a:ext cx="1347994" cy="1351599"/>
          </a:xfrm>
          <a:prstGeom prst="rect">
            <a:avLst/>
          </a:prstGeom>
          <a:noFill/>
          <a:ln>
            <a:noFill/>
          </a:ln>
        </p:spPr>
      </p:pic>
      <p:pic>
        <p:nvPicPr>
          <p:cNvPr id="1790" name="Google Shape;1790;p57"/>
          <p:cNvPicPr preferRelativeResize="0"/>
          <p:nvPr/>
        </p:nvPicPr>
        <p:blipFill rotWithShape="1">
          <a:blip r:embed="rId6">
            <a:alphaModFix/>
          </a:blip>
          <a:srcRect/>
          <a:stretch/>
        </p:blipFill>
        <p:spPr>
          <a:xfrm>
            <a:off x="7826223" y="1607504"/>
            <a:ext cx="1428697" cy="2359599"/>
          </a:xfrm>
          <a:prstGeom prst="rect">
            <a:avLst/>
          </a:prstGeom>
          <a:noFill/>
          <a:ln w="9525" cap="flat" cmpd="sng">
            <a:solidFill>
              <a:schemeClr val="lt2"/>
            </a:solidFill>
            <a:prstDash val="solid"/>
            <a:round/>
            <a:headEnd type="none" w="sm" len="sm"/>
            <a:tailEnd type="none" w="sm" len="sm"/>
          </a:ln>
        </p:spPr>
      </p:pic>
      <p:pic>
        <p:nvPicPr>
          <p:cNvPr id="1791" name="Google Shape;1791;p57"/>
          <p:cNvPicPr preferRelativeResize="0"/>
          <p:nvPr/>
        </p:nvPicPr>
        <p:blipFill rotWithShape="1">
          <a:blip r:embed="rId7">
            <a:alphaModFix/>
          </a:blip>
          <a:srcRect/>
          <a:stretch/>
        </p:blipFill>
        <p:spPr>
          <a:xfrm>
            <a:off x="9657131" y="4148041"/>
            <a:ext cx="1680769" cy="2359598"/>
          </a:xfrm>
          <a:prstGeom prst="rect">
            <a:avLst/>
          </a:prstGeom>
          <a:noFill/>
          <a:ln>
            <a:noFill/>
          </a:ln>
        </p:spPr>
      </p:pic>
      <p:pic>
        <p:nvPicPr>
          <p:cNvPr id="1792" name="Google Shape;1792;p57"/>
          <p:cNvPicPr preferRelativeResize="0"/>
          <p:nvPr/>
        </p:nvPicPr>
        <p:blipFill rotWithShape="1">
          <a:blip r:embed="rId8">
            <a:alphaModFix/>
          </a:blip>
          <a:srcRect/>
          <a:stretch/>
        </p:blipFill>
        <p:spPr>
          <a:xfrm>
            <a:off x="7766589" y="4148041"/>
            <a:ext cx="1687591" cy="2382481"/>
          </a:xfrm>
          <a:prstGeom prst="rect">
            <a:avLst/>
          </a:prstGeom>
          <a:noFill/>
          <a:ln>
            <a:noFill/>
          </a:ln>
        </p:spPr>
      </p:pic>
      <p:pic>
        <p:nvPicPr>
          <p:cNvPr id="1793" name="Google Shape;1793;p57"/>
          <p:cNvPicPr preferRelativeResize="0"/>
          <p:nvPr/>
        </p:nvPicPr>
        <p:blipFill rotWithShape="1">
          <a:blip r:embed="rId9">
            <a:alphaModFix/>
          </a:blip>
          <a:srcRect/>
          <a:stretch/>
        </p:blipFill>
        <p:spPr>
          <a:xfrm>
            <a:off x="6725189" y="6993244"/>
            <a:ext cx="1351597" cy="1351597"/>
          </a:xfrm>
          <a:prstGeom prst="rect">
            <a:avLst/>
          </a:prstGeom>
          <a:noFill/>
          <a:ln>
            <a:noFill/>
          </a:ln>
        </p:spPr>
      </p:pic>
      <p:pic>
        <p:nvPicPr>
          <p:cNvPr id="1794" name="Google Shape;1794;p57"/>
          <p:cNvPicPr preferRelativeResize="0"/>
          <p:nvPr/>
        </p:nvPicPr>
        <p:blipFill rotWithShape="1">
          <a:blip r:embed="rId10">
            <a:alphaModFix/>
          </a:blip>
          <a:srcRect/>
          <a:stretch/>
        </p:blipFill>
        <p:spPr>
          <a:xfrm>
            <a:off x="9712774" y="6993244"/>
            <a:ext cx="1344390" cy="1351598"/>
          </a:xfrm>
          <a:prstGeom prst="rect">
            <a:avLst/>
          </a:prstGeom>
          <a:noFill/>
          <a:ln>
            <a:noFill/>
          </a:ln>
        </p:spPr>
      </p:pic>
      <p:pic>
        <p:nvPicPr>
          <p:cNvPr id="1795" name="Google Shape;1795;p57"/>
          <p:cNvPicPr preferRelativeResize="0"/>
          <p:nvPr/>
        </p:nvPicPr>
        <p:blipFill rotWithShape="1">
          <a:blip r:embed="rId11">
            <a:alphaModFix/>
          </a:blip>
          <a:srcRect/>
          <a:stretch/>
        </p:blipFill>
        <p:spPr>
          <a:xfrm>
            <a:off x="9711291" y="1624043"/>
            <a:ext cx="1428697" cy="2356347"/>
          </a:xfrm>
          <a:prstGeom prst="rect">
            <a:avLst/>
          </a:prstGeom>
          <a:noFill/>
          <a:ln>
            <a:noFill/>
          </a:ln>
        </p:spPr>
      </p:pic>
      <p:pic>
        <p:nvPicPr>
          <p:cNvPr id="1796" name="Google Shape;1796;p57" descr="A person looking at the camera&#10;&#10;Description automatically generated"/>
          <p:cNvPicPr preferRelativeResize="0"/>
          <p:nvPr/>
        </p:nvPicPr>
        <p:blipFill rotWithShape="1">
          <a:blip r:embed="rId12">
            <a:alphaModFix/>
          </a:blip>
          <a:srcRect/>
          <a:stretch/>
        </p:blipFill>
        <p:spPr>
          <a:xfrm>
            <a:off x="1301352" y="1304292"/>
            <a:ext cx="4926330" cy="7391400"/>
          </a:xfrm>
          <a:prstGeom prst="rect">
            <a:avLst/>
          </a:prstGeom>
          <a:noFill/>
          <a:ln w="9525" cap="flat" cmpd="sng">
            <a:solidFill>
              <a:schemeClr val="lt2"/>
            </a:solidFill>
            <a:prstDash val="solid"/>
            <a:round/>
            <a:headEnd type="none" w="sm" len="sm"/>
            <a:tailEnd type="none" w="sm" len="sm"/>
          </a:ln>
        </p:spPr>
      </p:pic>
      <p:sp>
        <p:nvSpPr>
          <p:cNvPr id="1797" name="Google Shape;1797;p5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57</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pic>
        <p:nvPicPr>
          <p:cNvPr id="1803" name="Google Shape;1803;p58"/>
          <p:cNvPicPr preferRelativeResize="0"/>
          <p:nvPr/>
        </p:nvPicPr>
        <p:blipFill rotWithShape="1">
          <a:blip r:embed="rId3">
            <a:alphaModFix/>
          </a:blip>
          <a:srcRect/>
          <a:stretch/>
        </p:blipFill>
        <p:spPr>
          <a:xfrm>
            <a:off x="0" y="0"/>
            <a:ext cx="13003213" cy="9752409"/>
          </a:xfrm>
          <a:prstGeom prst="rect">
            <a:avLst/>
          </a:prstGeom>
          <a:noFill/>
          <a:ln>
            <a:noFill/>
          </a:ln>
        </p:spPr>
      </p:pic>
      <p:sp>
        <p:nvSpPr>
          <p:cNvPr id="1804" name="Google Shape;1804;p58"/>
          <p:cNvSpPr/>
          <p:nvPr/>
        </p:nvSpPr>
        <p:spPr>
          <a:xfrm>
            <a:off x="982931" y="1108259"/>
            <a:ext cx="11028650" cy="6209529"/>
          </a:xfrm>
          <a:custGeom>
            <a:avLst/>
            <a:gdLst/>
            <a:ahLst/>
            <a:cxnLst/>
            <a:rect l="l" t="t" r="r" b="b"/>
            <a:pathLst>
              <a:path w="7755466" h="4366608" extrusionOk="0">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7199">
              <a:solidFill>
                <a:schemeClr val="lt1"/>
              </a:solidFill>
              <a:latin typeface="Calibri"/>
              <a:ea typeface="Calibri"/>
              <a:cs typeface="Calibri"/>
              <a:sym typeface="Calibri"/>
            </a:endParaRPr>
          </a:p>
        </p:txBody>
      </p:sp>
      <p:sp>
        <p:nvSpPr>
          <p:cNvPr id="1805" name="Google Shape;1805;p58"/>
          <p:cNvSpPr/>
          <p:nvPr/>
        </p:nvSpPr>
        <p:spPr>
          <a:xfrm>
            <a:off x="2164138" y="2770759"/>
            <a:ext cx="8662433" cy="3163737"/>
          </a:xfrm>
          <a:prstGeom prst="rect">
            <a:avLst/>
          </a:prstGeom>
          <a:noFill/>
          <a:ln w="47625" cap="flat" cmpd="sng">
            <a:solidFill>
              <a:schemeClr val="lt1"/>
            </a:solidFill>
            <a:prstDash val="solid"/>
            <a:round/>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06" name="Google Shape;1806;p58"/>
          <p:cNvSpPr/>
          <p:nvPr/>
        </p:nvSpPr>
        <p:spPr>
          <a:xfrm rot="10800000">
            <a:off x="5129144" y="1113906"/>
            <a:ext cx="2694051" cy="2378513"/>
          </a:xfrm>
          <a:custGeom>
            <a:avLst/>
            <a:gdLst/>
            <a:ahLst/>
            <a:cxnLst/>
            <a:rect l="l" t="t" r="r" b="b"/>
            <a:pathLst>
              <a:path w="1119603" h="1682999" extrusionOk="0">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lt1"/>
          </a:solidFill>
          <a:ln>
            <a:noFill/>
          </a:ln>
          <a:effectLst>
            <a:outerShdw blurRad="50800" dist="76200" dir="18900000" algn="bl" rotWithShape="0">
              <a:srgbClr val="000000">
                <a:alpha val="40000"/>
              </a:srgbClr>
            </a:outerShdw>
          </a:effectLst>
        </p:spPr>
        <p:txBody>
          <a:bodyPr spcFirstLastPara="1" wrap="square" lIns="146250" tIns="73125" rIns="146250" bIns="73125" rtlCol="0" anchor="t" anchorCtr="0">
            <a:noAutofit/>
          </a:bodyPr>
          <a:lstStyle/>
          <a:p>
            <a:pPr marL="0" marR="0" lvl="0" indent="0" algn="ctr" rtl="0">
              <a:spcBef>
                <a:spcPts val="0"/>
              </a:spcBef>
              <a:spcAft>
                <a:spcPts val="0"/>
              </a:spcAft>
              <a:buNone/>
            </a:pPr>
            <a:endParaRPr sz="4000">
              <a:solidFill>
                <a:srgbClr val="000000"/>
              </a:solidFill>
              <a:latin typeface="Merriweather Sans"/>
              <a:ea typeface="Merriweather Sans"/>
              <a:cs typeface="Merriweather Sans"/>
              <a:sym typeface="Merriweather Sans"/>
            </a:endParaRPr>
          </a:p>
        </p:txBody>
      </p:sp>
      <p:sp>
        <p:nvSpPr>
          <p:cNvPr id="1807" name="Google Shape;1807;p58"/>
          <p:cNvSpPr txBox="1">
            <a:spLocks noGrp="1"/>
          </p:cNvSpPr>
          <p:nvPr>
            <p:ph type="ctrTitle"/>
          </p:nvPr>
        </p:nvSpPr>
        <p:spPr>
          <a:xfrm>
            <a:off x="2253068" y="3421210"/>
            <a:ext cx="8457168" cy="2151592"/>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r>
              <a:rPr lang="es" sz="5400"/>
              <a:t>PLAN DE ACCIÓN</a:t>
            </a:r>
            <a:endParaRPr/>
          </a:p>
        </p:txBody>
      </p:sp>
      <p:sp>
        <p:nvSpPr>
          <p:cNvPr id="1808" name="Google Shape;1808;p58"/>
          <p:cNvSpPr txBox="1">
            <a:spLocks noGrp="1"/>
          </p:cNvSpPr>
          <p:nvPr>
            <p:ph type="subTitle" idx="1"/>
          </p:nvPr>
        </p:nvSpPr>
        <p:spPr>
          <a:xfrm>
            <a:off x="4146951" y="1503022"/>
            <a:ext cx="4702055" cy="1952227"/>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2"/>
              </a:buClr>
              <a:buSzPts val="3600"/>
              <a:buFont typeface="Calibri"/>
              <a:buNone/>
            </a:pPr>
            <a:r>
              <a:rPr lang="es" sz="3600">
                <a:solidFill>
                  <a:schemeClr val="dk2"/>
                </a:solidFill>
              </a:rPr>
              <a:t>EJERCICIO</a:t>
            </a:r>
            <a:endParaRPr/>
          </a:p>
        </p:txBody>
      </p:sp>
      <p:grpSp>
        <p:nvGrpSpPr>
          <p:cNvPr id="1809" name="Google Shape;1809;p58"/>
          <p:cNvGrpSpPr/>
          <p:nvPr/>
        </p:nvGrpSpPr>
        <p:grpSpPr>
          <a:xfrm>
            <a:off x="6074504" y="5568057"/>
            <a:ext cx="933399" cy="933398"/>
            <a:chOff x="6074504" y="5568057"/>
            <a:chExt cx="933399" cy="933398"/>
          </a:xfrm>
        </p:grpSpPr>
        <p:sp>
          <p:nvSpPr>
            <p:cNvPr id="1810" name="Google Shape;1810;p58"/>
            <p:cNvSpPr/>
            <p:nvPr/>
          </p:nvSpPr>
          <p:spPr>
            <a:xfrm>
              <a:off x="6074504" y="5568057"/>
              <a:ext cx="933399" cy="933398"/>
            </a:xfrm>
            <a:prstGeom prst="ellipse">
              <a:avLst/>
            </a:prstGeom>
            <a:solidFill>
              <a:schemeClr val="accent1"/>
            </a:solidFill>
            <a:ln>
              <a:noFill/>
            </a:ln>
            <a:effectLst>
              <a:outerShdw blurRad="63500" dist="38100" dir="16200000" rotWithShape="0">
                <a:srgbClr val="000000">
                  <a:alpha val="53725"/>
                </a:srgbClr>
              </a:outerShdw>
            </a:effectLst>
          </p:spPr>
          <p:txBody>
            <a:bodyPr spcFirstLastPara="1" wrap="square" lIns="54150" tIns="54150" rIns="54150" bIns="54150" rtlCol="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811" name="Google Shape;1811;p58"/>
            <p:cNvGrpSpPr/>
            <p:nvPr/>
          </p:nvGrpSpPr>
          <p:grpSpPr>
            <a:xfrm>
              <a:off x="6267353" y="5738459"/>
              <a:ext cx="550305" cy="550305"/>
              <a:chOff x="3882593" y="2338848"/>
              <a:chExt cx="572348" cy="572348"/>
            </a:xfrm>
          </p:grpSpPr>
          <p:sp>
            <p:nvSpPr>
              <p:cNvPr id="1812" name="Google Shape;1812;p58"/>
              <p:cNvSpPr/>
              <p:nvPr/>
            </p:nvSpPr>
            <p:spPr>
              <a:xfrm>
                <a:off x="3882593" y="2338848"/>
                <a:ext cx="572348" cy="572348"/>
              </a:xfrm>
              <a:custGeom>
                <a:avLst/>
                <a:gdLst/>
                <a:ahLst/>
                <a:cxnLst/>
                <a:rect l="l" t="t" r="r" b="b"/>
                <a:pathLst>
                  <a:path w="3852" h="3852" extrusionOk="0">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1813" name="Google Shape;1813;p58"/>
              <p:cNvSpPr/>
              <p:nvPr/>
            </p:nvSpPr>
            <p:spPr>
              <a:xfrm>
                <a:off x="4094134" y="2478070"/>
                <a:ext cx="163769" cy="317304"/>
              </a:xfrm>
              <a:custGeom>
                <a:avLst/>
                <a:gdLst/>
                <a:ahLst/>
                <a:cxnLst/>
                <a:rect l="l" t="t" r="r" b="b"/>
                <a:pathLst>
                  <a:path w="762" h="1494" extrusionOk="0">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1814" name="Google Shape;1814;p5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58</a:t>
            </a:fld>
            <a:endParaRPr sz="1200" b="1">
              <a:solidFill>
                <a:schemeClr val="lt1"/>
              </a:solidFill>
              <a:latin typeface="Calibri"/>
              <a:ea typeface="Calibri"/>
              <a:cs typeface="Calibri"/>
              <a:sym typeface="Calibri"/>
            </a:endParaRPr>
          </a:p>
        </p:txBody>
      </p:sp>
      <p:sp>
        <p:nvSpPr>
          <p:cNvPr id="1815" name="Google Shape;1815;p58"/>
          <p:cNvSpPr txBox="1"/>
          <p:nvPr/>
        </p:nvSpPr>
        <p:spPr>
          <a:xfrm>
            <a:off x="4082762" y="6790709"/>
            <a:ext cx="4913773" cy="823558"/>
          </a:xfrm>
          <a:prstGeom prst="rect">
            <a:avLst/>
          </a:prstGeom>
          <a:solidFill>
            <a:srgbClr val="FFFFFF"/>
          </a:solidFill>
          <a:ln w="9525" cap="flat" cmpd="sng">
            <a:solidFill>
              <a:schemeClr val="lt2"/>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rtlCol="0" anchor="ctr" anchorCtr="0">
            <a:normAutofit/>
          </a:bodyPr>
          <a:lstStyle/>
          <a:p>
            <a:pPr marL="0" marR="0" lvl="0" indent="0" algn="ctr" rtl="0">
              <a:lnSpc>
                <a:spcPct val="90000"/>
              </a:lnSpc>
              <a:spcBef>
                <a:spcPts val="0"/>
              </a:spcBef>
              <a:spcAft>
                <a:spcPts val="0"/>
              </a:spcAft>
              <a:buClr>
                <a:srgbClr val="1F325B"/>
              </a:buClr>
              <a:buSzPts val="3200"/>
              <a:buFont typeface="Calibri"/>
              <a:buNone/>
            </a:pPr>
            <a:r>
              <a:rPr lang="en-US" sz="3200" b="0" cap="none" dirty="0">
                <a:solidFill>
                  <a:srgbClr val="1F325B"/>
                </a:solidFill>
                <a:latin typeface="Calibri"/>
                <a:ea typeface="Calibri"/>
                <a:cs typeface="Calibri"/>
                <a:sym typeface="Calibri"/>
              </a:rPr>
              <a:t>CUADERNO</a:t>
            </a:r>
            <a:r>
              <a:rPr lang="es" sz="3200" b="0" cap="none" dirty="0">
                <a:solidFill>
                  <a:srgbClr val="1F325B"/>
                </a:solidFill>
                <a:latin typeface="Calibri"/>
                <a:ea typeface="Calibri"/>
                <a:cs typeface="Calibri"/>
                <a:sym typeface="Calibri"/>
              </a:rPr>
              <a:t> - PÁGINA </a:t>
            </a:r>
            <a:r>
              <a:rPr lang="es" sz="4000" b="1" cap="none" dirty="0">
                <a:solidFill>
                  <a:srgbClr val="1F325B"/>
                </a:solidFill>
                <a:latin typeface="Calibri"/>
                <a:ea typeface="Calibri"/>
                <a:cs typeface="Calibri"/>
                <a:sym typeface="Calibri"/>
              </a:rPr>
              <a:t>93</a:t>
            </a:r>
            <a:endParaRPr sz="3200" b="1" cap="none" dirty="0">
              <a:solidFill>
                <a:srgbClr val="1F325B"/>
              </a:solidFill>
              <a:latin typeface="Calibri"/>
              <a:ea typeface="Calibri"/>
              <a:cs typeface="Calibri"/>
              <a:sym typeface="Calibri"/>
            </a:endParaRPr>
          </a:p>
        </p:txBody>
      </p:sp>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59"/>
          <p:cNvSpPr txBox="1">
            <a:spLocks noGrp="1"/>
          </p:cNvSpPr>
          <p:nvPr>
            <p:ph type="title"/>
          </p:nvPr>
        </p:nvSpPr>
        <p:spPr>
          <a:xfrm>
            <a:off x="1478370" y="356812"/>
            <a:ext cx="11510361" cy="769486"/>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None/>
            </a:pPr>
            <a:r>
              <a:rPr lang="es"/>
              <a:t>PUNTOS CLAVE DE APRENDIZAJE</a:t>
            </a:r>
            <a:endParaRPr/>
          </a:p>
        </p:txBody>
      </p:sp>
      <p:grpSp>
        <p:nvGrpSpPr>
          <p:cNvPr id="1822" name="Google Shape;1822;p59"/>
          <p:cNvGrpSpPr/>
          <p:nvPr/>
        </p:nvGrpSpPr>
        <p:grpSpPr>
          <a:xfrm>
            <a:off x="0" y="2446484"/>
            <a:ext cx="3422722" cy="5172545"/>
            <a:chOff x="0" y="2446484"/>
            <a:chExt cx="3422722" cy="5172545"/>
          </a:xfrm>
        </p:grpSpPr>
        <p:grpSp>
          <p:nvGrpSpPr>
            <p:cNvPr id="1823" name="Google Shape;1823;p59"/>
            <p:cNvGrpSpPr/>
            <p:nvPr/>
          </p:nvGrpSpPr>
          <p:grpSpPr>
            <a:xfrm>
              <a:off x="0" y="2446484"/>
              <a:ext cx="3422722" cy="3822079"/>
              <a:chOff x="3455386" y="1628989"/>
              <a:chExt cx="1221116" cy="1363594"/>
            </a:xfrm>
          </p:grpSpPr>
          <p:sp>
            <p:nvSpPr>
              <p:cNvPr id="1824" name="Google Shape;1824;p59"/>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1825" name="Google Shape;1825;p59"/>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a:solidFill>
                      <a:schemeClr val="lt1"/>
                    </a:solidFill>
                    <a:latin typeface="Calibri"/>
                    <a:ea typeface="Calibri"/>
                    <a:cs typeface="Calibri"/>
                    <a:sym typeface="Calibri"/>
                  </a:rPr>
                  <a:t>Identificar espacios seguros</a:t>
                </a:r>
                <a:endParaRPr sz="2800">
                  <a:solidFill>
                    <a:schemeClr val="lt1"/>
                  </a:solidFill>
                  <a:latin typeface="Calibri"/>
                  <a:ea typeface="Calibri"/>
                  <a:cs typeface="Calibri"/>
                  <a:sym typeface="Calibri"/>
                </a:endParaRPr>
              </a:p>
            </p:txBody>
          </p:sp>
        </p:grpSp>
        <p:grpSp>
          <p:nvGrpSpPr>
            <p:cNvPr id="1826" name="Google Shape;1826;p59"/>
            <p:cNvGrpSpPr/>
            <p:nvPr/>
          </p:nvGrpSpPr>
          <p:grpSpPr>
            <a:xfrm>
              <a:off x="1187548" y="6409255"/>
              <a:ext cx="1201708" cy="1209774"/>
              <a:chOff x="0" y="0"/>
              <a:chExt cx="1455740" cy="1465510"/>
            </a:xfrm>
          </p:grpSpPr>
          <p:sp>
            <p:nvSpPr>
              <p:cNvPr id="1827" name="Google Shape;1827;p59"/>
              <p:cNvSpPr/>
              <p:nvPr/>
            </p:nvSpPr>
            <p:spPr>
              <a:xfrm>
                <a:off x="0" y="0"/>
                <a:ext cx="1270000" cy="1270000"/>
              </a:xfrm>
              <a:prstGeom prst="rect">
                <a:avLst/>
              </a:prstGeom>
              <a:solidFill>
                <a:schemeClr val="accent1"/>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01</a:t>
                </a:r>
                <a:endParaRPr sz="3600" b="0" i="0" u="none" strike="noStrike" cap="none">
                  <a:solidFill>
                    <a:schemeClr val="lt1"/>
                  </a:solidFill>
                  <a:latin typeface="Calibri"/>
                  <a:ea typeface="Calibri"/>
                  <a:cs typeface="Calibri"/>
                  <a:sym typeface="Calibri"/>
                </a:endParaRPr>
              </a:p>
            </p:txBody>
          </p:sp>
          <p:sp>
            <p:nvSpPr>
              <p:cNvPr id="1828" name="Google Shape;1828;p59"/>
              <p:cNvSpPr/>
              <p:nvPr/>
            </p:nvSpPr>
            <p:spPr>
              <a:xfrm rot="5400000">
                <a:off x="537245" y="1221123"/>
                <a:ext cx="195510"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829" name="Google Shape;1829;p59"/>
              <p:cNvSpPr/>
              <p:nvPr/>
            </p:nvSpPr>
            <p:spPr>
              <a:xfrm>
                <a:off x="1260231" y="488369"/>
                <a:ext cx="195509" cy="293263"/>
              </a:xfrm>
              <a:prstGeom prst="rightArrow">
                <a:avLst>
                  <a:gd name="adj1" fmla="val 32000"/>
                  <a:gd name="adj2" fmla="val 100000"/>
                </a:avLst>
              </a:prstGeom>
              <a:solidFill>
                <a:schemeClr val="accent1"/>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830" name="Google Shape;1830;p59"/>
          <p:cNvGrpSpPr/>
          <p:nvPr/>
        </p:nvGrpSpPr>
        <p:grpSpPr>
          <a:xfrm>
            <a:off x="3110962" y="2446484"/>
            <a:ext cx="3633088" cy="5186368"/>
            <a:chOff x="3110962" y="2446484"/>
            <a:chExt cx="3633088" cy="5186368"/>
          </a:xfrm>
        </p:grpSpPr>
        <p:grpSp>
          <p:nvGrpSpPr>
            <p:cNvPr id="1831" name="Google Shape;1831;p59"/>
            <p:cNvGrpSpPr/>
            <p:nvPr/>
          </p:nvGrpSpPr>
          <p:grpSpPr>
            <a:xfrm>
              <a:off x="3110962" y="2446484"/>
              <a:ext cx="3633088" cy="3822079"/>
              <a:chOff x="3434408" y="1628989"/>
              <a:chExt cx="1296168" cy="1363594"/>
            </a:xfrm>
          </p:grpSpPr>
          <p:sp>
            <p:nvSpPr>
              <p:cNvPr id="1832" name="Google Shape;1832;p59"/>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1833" name="Google Shape;1833;p59"/>
              <p:cNvSpPr/>
              <p:nvPr/>
            </p:nvSpPr>
            <p:spPr>
              <a:xfrm>
                <a:off x="3434408" y="1830890"/>
                <a:ext cx="1296168"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Espacios seguros y confidencialidad</a:t>
                </a:r>
                <a:endParaRPr sz="2400" dirty="0">
                  <a:solidFill>
                    <a:schemeClr val="lt1"/>
                  </a:solidFill>
                  <a:latin typeface="Calibri"/>
                  <a:ea typeface="Calibri"/>
                  <a:cs typeface="Calibri"/>
                  <a:sym typeface="Calibri"/>
                </a:endParaRPr>
              </a:p>
            </p:txBody>
          </p:sp>
        </p:grpSp>
        <p:grpSp>
          <p:nvGrpSpPr>
            <p:cNvPr id="1834" name="Google Shape;1834;p59"/>
            <p:cNvGrpSpPr/>
            <p:nvPr/>
          </p:nvGrpSpPr>
          <p:grpSpPr>
            <a:xfrm>
              <a:off x="4362842" y="6423078"/>
              <a:ext cx="1201708" cy="1209774"/>
              <a:chOff x="0" y="0"/>
              <a:chExt cx="1455740" cy="1465510"/>
            </a:xfrm>
          </p:grpSpPr>
          <p:sp>
            <p:nvSpPr>
              <p:cNvPr id="1835" name="Google Shape;1835;p59"/>
              <p:cNvSpPr/>
              <p:nvPr/>
            </p:nvSpPr>
            <p:spPr>
              <a:xfrm>
                <a:off x="0" y="0"/>
                <a:ext cx="1270000" cy="1270000"/>
              </a:xfrm>
              <a:prstGeom prst="rect">
                <a:avLst/>
              </a:prstGeom>
              <a:solidFill>
                <a:schemeClr val="accent2"/>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02</a:t>
                </a:r>
                <a:endParaRPr sz="3600" b="0" i="0" u="none" strike="noStrike" cap="none">
                  <a:solidFill>
                    <a:schemeClr val="lt1"/>
                  </a:solidFill>
                  <a:latin typeface="Calibri"/>
                  <a:ea typeface="Calibri"/>
                  <a:cs typeface="Calibri"/>
                  <a:sym typeface="Calibri"/>
                </a:endParaRPr>
              </a:p>
            </p:txBody>
          </p:sp>
          <p:sp>
            <p:nvSpPr>
              <p:cNvPr id="1836" name="Google Shape;1836;p59"/>
              <p:cNvSpPr/>
              <p:nvPr/>
            </p:nvSpPr>
            <p:spPr>
              <a:xfrm rot="5400000">
                <a:off x="537245" y="1221123"/>
                <a:ext cx="195510"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837" name="Google Shape;1837;p59"/>
              <p:cNvSpPr/>
              <p:nvPr/>
            </p:nvSpPr>
            <p:spPr>
              <a:xfrm>
                <a:off x="1260231" y="488369"/>
                <a:ext cx="195509" cy="293263"/>
              </a:xfrm>
              <a:prstGeom prst="rightArrow">
                <a:avLst>
                  <a:gd name="adj1" fmla="val 32000"/>
                  <a:gd name="adj2" fmla="val 100000"/>
                </a:avLst>
              </a:prstGeom>
              <a:solidFill>
                <a:schemeClr val="accent2"/>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838" name="Google Shape;1838;p59"/>
          <p:cNvGrpSpPr/>
          <p:nvPr/>
        </p:nvGrpSpPr>
        <p:grpSpPr>
          <a:xfrm>
            <a:off x="6339528" y="2446484"/>
            <a:ext cx="3422722" cy="5195238"/>
            <a:chOff x="6339528" y="2446484"/>
            <a:chExt cx="3422722" cy="5195238"/>
          </a:xfrm>
        </p:grpSpPr>
        <p:grpSp>
          <p:nvGrpSpPr>
            <p:cNvPr id="1839" name="Google Shape;1839;p59"/>
            <p:cNvGrpSpPr/>
            <p:nvPr/>
          </p:nvGrpSpPr>
          <p:grpSpPr>
            <a:xfrm>
              <a:off x="6339528" y="2446484"/>
              <a:ext cx="3422722" cy="3822079"/>
              <a:chOff x="3455386" y="1628989"/>
              <a:chExt cx="1221116" cy="1363594"/>
            </a:xfrm>
          </p:grpSpPr>
          <p:sp>
            <p:nvSpPr>
              <p:cNvPr id="1840" name="Google Shape;1840;p59"/>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1841" name="Google Shape;1841;p59"/>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a:solidFill>
                      <a:schemeClr val="lt1"/>
                    </a:solidFill>
                    <a:latin typeface="Calibri"/>
                    <a:ea typeface="Calibri"/>
                    <a:cs typeface="Calibri"/>
                    <a:sym typeface="Calibri"/>
                  </a:rPr>
                  <a:t>Tipos de obstáculos</a:t>
                </a:r>
                <a:endParaRPr sz="2400">
                  <a:solidFill>
                    <a:schemeClr val="lt1"/>
                  </a:solidFill>
                  <a:latin typeface="Calibri"/>
                  <a:ea typeface="Calibri"/>
                  <a:cs typeface="Calibri"/>
                  <a:sym typeface="Calibri"/>
                </a:endParaRPr>
              </a:p>
            </p:txBody>
          </p:sp>
        </p:grpSp>
        <p:grpSp>
          <p:nvGrpSpPr>
            <p:cNvPr id="1842" name="Google Shape;1842;p59"/>
            <p:cNvGrpSpPr/>
            <p:nvPr/>
          </p:nvGrpSpPr>
          <p:grpSpPr>
            <a:xfrm>
              <a:off x="7489791" y="6431948"/>
              <a:ext cx="1201708" cy="1209774"/>
              <a:chOff x="0" y="0"/>
              <a:chExt cx="1455740" cy="1465510"/>
            </a:xfrm>
          </p:grpSpPr>
          <p:sp>
            <p:nvSpPr>
              <p:cNvPr id="1843" name="Google Shape;1843;p59"/>
              <p:cNvSpPr/>
              <p:nvPr/>
            </p:nvSpPr>
            <p:spPr>
              <a:xfrm>
                <a:off x="0" y="0"/>
                <a:ext cx="1270000" cy="1270000"/>
              </a:xfrm>
              <a:prstGeom prst="rect">
                <a:avLst/>
              </a:prstGeom>
              <a:solidFill>
                <a:schemeClr val="accent5"/>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03</a:t>
                </a:r>
                <a:endParaRPr sz="3600" b="0" i="0" u="none" strike="noStrike" cap="none">
                  <a:solidFill>
                    <a:schemeClr val="lt1"/>
                  </a:solidFill>
                  <a:latin typeface="Calibri"/>
                  <a:ea typeface="Calibri"/>
                  <a:cs typeface="Calibri"/>
                  <a:sym typeface="Calibri"/>
                </a:endParaRPr>
              </a:p>
            </p:txBody>
          </p:sp>
          <p:sp>
            <p:nvSpPr>
              <p:cNvPr id="1844" name="Google Shape;1844;p59"/>
              <p:cNvSpPr/>
              <p:nvPr/>
            </p:nvSpPr>
            <p:spPr>
              <a:xfrm rot="5400000">
                <a:off x="537245" y="1221123"/>
                <a:ext cx="195510"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845" name="Google Shape;1845;p59"/>
              <p:cNvSpPr/>
              <p:nvPr/>
            </p:nvSpPr>
            <p:spPr>
              <a:xfrm>
                <a:off x="1260231" y="488369"/>
                <a:ext cx="195509" cy="293263"/>
              </a:xfrm>
              <a:prstGeom prst="rightArrow">
                <a:avLst>
                  <a:gd name="adj1" fmla="val 32000"/>
                  <a:gd name="adj2" fmla="val 100000"/>
                </a:avLst>
              </a:prstGeom>
              <a:solidFill>
                <a:schemeClr val="accent5"/>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grpSp>
        <p:nvGrpSpPr>
          <p:cNvPr id="1846" name="Google Shape;1846;p59"/>
          <p:cNvGrpSpPr/>
          <p:nvPr/>
        </p:nvGrpSpPr>
        <p:grpSpPr>
          <a:xfrm>
            <a:off x="9510126" y="2446484"/>
            <a:ext cx="3422722" cy="5195238"/>
            <a:chOff x="9510126" y="2446484"/>
            <a:chExt cx="3422722" cy="5195238"/>
          </a:xfrm>
        </p:grpSpPr>
        <p:grpSp>
          <p:nvGrpSpPr>
            <p:cNvPr id="1847" name="Google Shape;1847;p59"/>
            <p:cNvGrpSpPr/>
            <p:nvPr/>
          </p:nvGrpSpPr>
          <p:grpSpPr>
            <a:xfrm>
              <a:off x="9510126" y="2446484"/>
              <a:ext cx="3422722" cy="3822079"/>
              <a:chOff x="3455386" y="1628989"/>
              <a:chExt cx="1221116" cy="1363594"/>
            </a:xfrm>
          </p:grpSpPr>
          <p:sp>
            <p:nvSpPr>
              <p:cNvPr id="1848" name="Google Shape;1848;p59"/>
              <p:cNvSpPr/>
              <p:nvPr/>
            </p:nvSpPr>
            <p:spPr>
              <a:xfrm rot="10800000">
                <a:off x="3455386" y="1628989"/>
                <a:ext cx="1221116" cy="1363594"/>
              </a:xfrm>
              <a:custGeom>
                <a:avLst/>
                <a:gdLst/>
                <a:ahLst/>
                <a:cxnLst/>
                <a:rect l="l" t="t" r="r" b="b"/>
                <a:pathLst>
                  <a:path w="565" h="631" extrusionOk="0">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p:spPr>
            <p:txBody>
              <a:bodyPr spcFirstLastPara="1" wrap="square" lIns="64275" tIns="32125" rIns="64275" bIns="32125" rtlCol="0" anchor="t" anchorCtr="0">
                <a:noAutofit/>
              </a:bodyPr>
              <a:lstStyle/>
              <a:p>
                <a:pPr marL="0" marR="0" lvl="0" indent="0" algn="l" rtl="0">
                  <a:spcBef>
                    <a:spcPts val="0"/>
                  </a:spcBef>
                  <a:spcAft>
                    <a:spcPts val="0"/>
                  </a:spcAft>
                  <a:buNone/>
                </a:pPr>
                <a:endParaRPr sz="4400">
                  <a:solidFill>
                    <a:srgbClr val="000000"/>
                  </a:solidFill>
                  <a:latin typeface="Calibri"/>
                  <a:ea typeface="Calibri"/>
                  <a:cs typeface="Calibri"/>
                  <a:sym typeface="Calibri"/>
                </a:endParaRPr>
              </a:p>
            </p:txBody>
          </p:sp>
          <p:sp>
            <p:nvSpPr>
              <p:cNvPr id="1849" name="Google Shape;1849;p59"/>
              <p:cNvSpPr/>
              <p:nvPr/>
            </p:nvSpPr>
            <p:spPr>
              <a:xfrm>
                <a:off x="3558225" y="1830890"/>
                <a:ext cx="1007052" cy="903869"/>
              </a:xfrm>
              <a:prstGeom prst="ellipse">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2800" b="1" dirty="0">
                    <a:solidFill>
                      <a:schemeClr val="lt1"/>
                    </a:solidFill>
                    <a:latin typeface="Calibri"/>
                    <a:ea typeface="Calibri"/>
                    <a:cs typeface="Calibri"/>
                    <a:sym typeface="Calibri"/>
                  </a:rPr>
                  <a:t>Lugares de trabajo inclusivos</a:t>
                </a:r>
                <a:endParaRPr sz="2400" dirty="0">
                  <a:solidFill>
                    <a:schemeClr val="lt1"/>
                  </a:solidFill>
                  <a:latin typeface="Calibri"/>
                  <a:ea typeface="Calibri"/>
                  <a:cs typeface="Calibri"/>
                  <a:sym typeface="Calibri"/>
                </a:endParaRPr>
              </a:p>
            </p:txBody>
          </p:sp>
        </p:grpSp>
        <p:grpSp>
          <p:nvGrpSpPr>
            <p:cNvPr id="1850" name="Google Shape;1850;p59"/>
            <p:cNvGrpSpPr/>
            <p:nvPr/>
          </p:nvGrpSpPr>
          <p:grpSpPr>
            <a:xfrm>
              <a:off x="10668514" y="6431948"/>
              <a:ext cx="1201708" cy="1209774"/>
              <a:chOff x="0" y="0"/>
              <a:chExt cx="1455740" cy="1465510"/>
            </a:xfrm>
          </p:grpSpPr>
          <p:sp>
            <p:nvSpPr>
              <p:cNvPr id="1851" name="Google Shape;1851;p59"/>
              <p:cNvSpPr/>
              <p:nvPr/>
            </p:nvSpPr>
            <p:spPr>
              <a:xfrm>
                <a:off x="0" y="0"/>
                <a:ext cx="1270000" cy="1270000"/>
              </a:xfrm>
              <a:prstGeom prst="rect">
                <a:avLst/>
              </a:prstGeom>
              <a:solidFill>
                <a:schemeClr val="accent3"/>
              </a:solidFill>
              <a:ln>
                <a:noFill/>
              </a:ln>
            </p:spPr>
            <p:txBody>
              <a:bodyPr spcFirstLastPara="1" wrap="square" lIns="0" tIns="0" rIns="0" bIns="0" rtlCol="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s" sz="3600" b="0" i="0" u="none" strike="noStrike" cap="none">
                    <a:solidFill>
                      <a:schemeClr val="lt1"/>
                    </a:solidFill>
                    <a:latin typeface="Calibri"/>
                    <a:ea typeface="Calibri"/>
                    <a:cs typeface="Calibri"/>
                    <a:sym typeface="Calibri"/>
                  </a:rPr>
                  <a:t>04</a:t>
                </a:r>
                <a:endParaRPr sz="3600" b="0" i="0" u="none" strike="noStrike" cap="none">
                  <a:solidFill>
                    <a:schemeClr val="lt1"/>
                  </a:solidFill>
                  <a:latin typeface="Calibri"/>
                  <a:ea typeface="Calibri"/>
                  <a:cs typeface="Calibri"/>
                  <a:sym typeface="Calibri"/>
                </a:endParaRPr>
              </a:p>
            </p:txBody>
          </p:sp>
          <p:sp>
            <p:nvSpPr>
              <p:cNvPr id="1852" name="Google Shape;1852;p59"/>
              <p:cNvSpPr/>
              <p:nvPr/>
            </p:nvSpPr>
            <p:spPr>
              <a:xfrm rot="5400000">
                <a:off x="537245" y="1221123"/>
                <a:ext cx="195510"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sp>
            <p:nvSpPr>
              <p:cNvPr id="1853" name="Google Shape;1853;p59"/>
              <p:cNvSpPr/>
              <p:nvPr/>
            </p:nvSpPr>
            <p:spPr>
              <a:xfrm>
                <a:off x="1260231" y="488369"/>
                <a:ext cx="195509" cy="293263"/>
              </a:xfrm>
              <a:prstGeom prst="rightArrow">
                <a:avLst>
                  <a:gd name="adj1" fmla="val 32000"/>
                  <a:gd name="adj2" fmla="val 100000"/>
                </a:avLst>
              </a:prstGeom>
              <a:solidFill>
                <a:schemeClr val="accent3"/>
              </a:solidFill>
              <a:ln>
                <a:noFill/>
              </a:ln>
            </p:spPr>
            <p:txBody>
              <a:bodyPr spcFirstLastPara="1" wrap="square" lIns="0" tIns="0" rIns="0" bIns="0" rtlCol="0" anchor="ctr" anchorCtr="0">
                <a:noAutofit/>
              </a:bodyPr>
              <a:lstStyle/>
              <a:p>
                <a:pPr marL="0" marR="0" lvl="0" indent="0" algn="ctr" rtl="0">
                  <a:lnSpc>
                    <a:spcPct val="110000"/>
                  </a:lnSpc>
                  <a:spcBef>
                    <a:spcPts val="0"/>
                  </a:spcBef>
                  <a:spcAft>
                    <a:spcPts val="0"/>
                  </a:spcAft>
                  <a:buClr>
                    <a:srgbClr val="4C4C4C"/>
                  </a:buClr>
                  <a:buSzPts val="2800"/>
                  <a:buFont typeface="Helvetica Neue Light"/>
                  <a:buNone/>
                </a:pPr>
                <a:endParaRPr sz="2800" b="0" i="0" u="none" strike="noStrike" cap="none">
                  <a:solidFill>
                    <a:srgbClr val="4C4C4C"/>
                  </a:solidFill>
                  <a:latin typeface="Lato Light"/>
                  <a:ea typeface="Lato Light"/>
                  <a:cs typeface="Lato Light"/>
                  <a:sym typeface="Lato Light"/>
                </a:endParaRPr>
              </a:p>
            </p:txBody>
          </p:sp>
        </p:grpSp>
      </p:grpSp>
      <p:sp>
        <p:nvSpPr>
          <p:cNvPr id="1854" name="Google Shape;1854;p5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59</a:t>
            </a:fld>
            <a:endParaRPr sz="1200" b="1">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2"/>
                                        </p:tgtEl>
                                        <p:attrNameLst>
                                          <p:attrName>style.visibility</p:attrName>
                                        </p:attrNameLst>
                                      </p:cBhvr>
                                      <p:to>
                                        <p:strVal val="visible"/>
                                      </p:to>
                                    </p:set>
                                    <p:animEffect transition="in" filter="fade">
                                      <p:cBhvr>
                                        <p:cTn id="7" dur="500"/>
                                        <p:tgtEl>
                                          <p:spTgt spid="1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0"/>
                                        </p:tgtEl>
                                        <p:attrNameLst>
                                          <p:attrName>style.visibility</p:attrName>
                                        </p:attrNameLst>
                                      </p:cBhvr>
                                      <p:to>
                                        <p:strVal val="visible"/>
                                      </p:to>
                                    </p:set>
                                    <p:animEffect transition="in" filter="fade">
                                      <p:cBhvr>
                                        <p:cTn id="12" dur="500"/>
                                        <p:tgtEl>
                                          <p:spTgt spid="18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8"/>
                                        </p:tgtEl>
                                        <p:attrNameLst>
                                          <p:attrName>style.visibility</p:attrName>
                                        </p:attrNameLst>
                                      </p:cBhvr>
                                      <p:to>
                                        <p:strVal val="visible"/>
                                      </p:to>
                                    </p:set>
                                    <p:animEffect transition="in" filter="fade">
                                      <p:cBhvr>
                                        <p:cTn id="17" dur="500"/>
                                        <p:tgtEl>
                                          <p:spTgt spid="18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6"/>
                                        </p:tgtEl>
                                        <p:attrNameLst>
                                          <p:attrName>style.visibility</p:attrName>
                                        </p:attrNameLst>
                                      </p:cBhvr>
                                      <p:to>
                                        <p:strVal val="visible"/>
                                      </p:to>
                                    </p:set>
                                    <p:animEffect transition="in" filter="fade">
                                      <p:cBhvr>
                                        <p:cTn id="22" dur="500"/>
                                        <p:tgtEl>
                                          <p:spTgt spid="1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ENTORNO DE LA CAPACITACIÓN</a:t>
            </a:r>
            <a:endParaRPr/>
          </a:p>
        </p:txBody>
      </p:sp>
      <p:sp>
        <p:nvSpPr>
          <p:cNvPr id="510" name="Google Shape;510;p6"/>
          <p:cNvSpPr/>
          <p:nvPr/>
        </p:nvSpPr>
        <p:spPr>
          <a:xfrm>
            <a:off x="-2" y="2107968"/>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11" name="Google Shape;511;p6"/>
          <p:cNvSpPr/>
          <p:nvPr/>
        </p:nvSpPr>
        <p:spPr>
          <a:xfrm>
            <a:off x="3406292" y="1796518"/>
            <a:ext cx="1205098" cy="1205098"/>
          </a:xfrm>
          <a:prstGeom prst="ellipse">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pic>
        <p:nvPicPr>
          <p:cNvPr id="512" name="Google Shape;512;p6"/>
          <p:cNvPicPr preferRelativeResize="0"/>
          <p:nvPr/>
        </p:nvPicPr>
        <p:blipFill rotWithShape="1">
          <a:blip r:embed="rId3">
            <a:alphaModFix/>
            <a:biLevel thresh="25000"/>
          </a:blip>
          <a:srcRect/>
          <a:stretch/>
        </p:blipFill>
        <p:spPr>
          <a:xfrm>
            <a:off x="3475933" y="1988303"/>
            <a:ext cx="1065814" cy="868441"/>
          </a:xfrm>
          <a:prstGeom prst="rect">
            <a:avLst/>
          </a:prstGeom>
          <a:noFill/>
          <a:ln>
            <a:noFill/>
          </a:ln>
        </p:spPr>
      </p:pic>
      <p:sp>
        <p:nvSpPr>
          <p:cNvPr id="513" name="Google Shape;513;p6"/>
          <p:cNvSpPr/>
          <p:nvPr/>
        </p:nvSpPr>
        <p:spPr>
          <a:xfrm>
            <a:off x="4953391" y="2259625"/>
            <a:ext cx="4416650"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Espacio seguro</a:t>
            </a:r>
            <a:endParaRPr/>
          </a:p>
        </p:txBody>
      </p:sp>
      <p:sp>
        <p:nvSpPr>
          <p:cNvPr id="514" name="Google Shape;514;p6"/>
          <p:cNvSpPr/>
          <p:nvPr/>
        </p:nvSpPr>
        <p:spPr>
          <a:xfrm>
            <a:off x="-2" y="3781378"/>
            <a:ext cx="2353867"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15" name="Google Shape;515;p6"/>
          <p:cNvSpPr/>
          <p:nvPr/>
        </p:nvSpPr>
        <p:spPr>
          <a:xfrm>
            <a:off x="3325002" y="3872949"/>
            <a:ext cx="8148531" cy="452193"/>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Foro para la formulación de preguntas y el debate</a:t>
            </a:r>
            <a:endParaRPr/>
          </a:p>
        </p:txBody>
      </p:sp>
      <p:grpSp>
        <p:nvGrpSpPr>
          <p:cNvPr id="516" name="Google Shape;516;p6"/>
          <p:cNvGrpSpPr/>
          <p:nvPr/>
        </p:nvGrpSpPr>
        <p:grpSpPr>
          <a:xfrm>
            <a:off x="1728968" y="3468116"/>
            <a:ext cx="1205098" cy="1205098"/>
            <a:chOff x="11999695" y="7095643"/>
            <a:chExt cx="1205245" cy="1205245"/>
          </a:xfrm>
        </p:grpSpPr>
        <p:sp>
          <p:nvSpPr>
            <p:cNvPr id="517" name="Google Shape;517;p6"/>
            <p:cNvSpPr/>
            <p:nvPr/>
          </p:nvSpPr>
          <p:spPr>
            <a:xfrm>
              <a:off x="11999695" y="7095643"/>
              <a:ext cx="1205245" cy="1205245"/>
            </a:xfrm>
            <a:prstGeom prst="ellipse">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518" name="Google Shape;518;p6"/>
            <p:cNvGrpSpPr/>
            <p:nvPr/>
          </p:nvGrpSpPr>
          <p:grpSpPr>
            <a:xfrm>
              <a:off x="12239686" y="7378416"/>
              <a:ext cx="743849" cy="677625"/>
              <a:chOff x="4653" y="1874"/>
              <a:chExt cx="483" cy="440"/>
            </a:xfrm>
          </p:grpSpPr>
          <p:sp>
            <p:nvSpPr>
              <p:cNvPr id="519" name="Google Shape;519;p6"/>
              <p:cNvSpPr/>
              <p:nvPr/>
            </p:nvSpPr>
            <p:spPr>
              <a:xfrm>
                <a:off x="4835" y="2053"/>
                <a:ext cx="301" cy="261"/>
              </a:xfrm>
              <a:custGeom>
                <a:avLst/>
                <a:gdLst/>
                <a:ahLst/>
                <a:cxnLst/>
                <a:rect l="l" t="t" r="r" b="b"/>
                <a:pathLst>
                  <a:path w="2110" h="1829" extrusionOk="0">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20" name="Google Shape;520;p6"/>
              <p:cNvSpPr/>
              <p:nvPr/>
            </p:nvSpPr>
            <p:spPr>
              <a:xfrm>
                <a:off x="4653" y="1874"/>
                <a:ext cx="398" cy="345"/>
              </a:xfrm>
              <a:custGeom>
                <a:avLst/>
                <a:gdLst/>
                <a:ahLst/>
                <a:cxnLst/>
                <a:rect l="l" t="t" r="r" b="b"/>
                <a:pathLst>
                  <a:path w="2789" h="2416" extrusionOk="0">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cxnSp>
        <p:nvCxnSpPr>
          <p:cNvPr id="521" name="Google Shape;521;p6"/>
          <p:cNvCxnSpPr/>
          <p:nvPr/>
        </p:nvCxnSpPr>
        <p:spPr>
          <a:xfrm>
            <a:off x="4837980" y="2213330"/>
            <a:ext cx="0" cy="440346"/>
          </a:xfrm>
          <a:prstGeom prst="straightConnector1">
            <a:avLst/>
          </a:prstGeom>
          <a:blipFill rotWithShape="1">
            <a:blip r:embed="rId4">
              <a:alphaModFix/>
            </a:blip>
            <a:tile tx="0" ty="0" sx="100000" sy="100000" flip="none" algn="tl"/>
          </a:blipFill>
          <a:ln w="69850" cap="flat" cmpd="sng">
            <a:solidFill>
              <a:schemeClr val="accent1"/>
            </a:solidFill>
            <a:prstDash val="solid"/>
            <a:round/>
            <a:headEnd type="none" w="sm" len="sm"/>
            <a:tailEnd type="none" w="sm" len="sm"/>
          </a:ln>
        </p:spPr>
      </p:cxnSp>
      <p:cxnSp>
        <p:nvCxnSpPr>
          <p:cNvPr id="522" name="Google Shape;522;p6"/>
          <p:cNvCxnSpPr/>
          <p:nvPr/>
        </p:nvCxnSpPr>
        <p:spPr>
          <a:xfrm>
            <a:off x="3206149" y="3849295"/>
            <a:ext cx="0" cy="440346"/>
          </a:xfrm>
          <a:prstGeom prst="straightConnector1">
            <a:avLst/>
          </a:prstGeom>
          <a:blipFill rotWithShape="1">
            <a:blip r:embed="rId4">
              <a:alphaModFix/>
            </a:blip>
            <a:tile tx="0" ty="0" sx="100000" sy="100000" flip="none" algn="tl"/>
          </a:blipFill>
          <a:ln w="69850" cap="flat" cmpd="sng">
            <a:solidFill>
              <a:schemeClr val="accent2"/>
            </a:solidFill>
            <a:prstDash val="solid"/>
            <a:round/>
            <a:headEnd type="none" w="sm" len="sm"/>
            <a:tailEnd type="none" w="sm" len="sm"/>
          </a:ln>
        </p:spPr>
      </p:cxnSp>
      <p:cxnSp>
        <p:nvCxnSpPr>
          <p:cNvPr id="523" name="Google Shape;523;p6"/>
          <p:cNvCxnSpPr>
            <a:cxnSpLocks/>
          </p:cNvCxnSpPr>
          <p:nvPr/>
        </p:nvCxnSpPr>
        <p:spPr>
          <a:xfrm flipH="1">
            <a:off x="-62635" y="841570"/>
            <a:ext cx="2775323" cy="1"/>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cxnSp>
        <p:nvCxnSpPr>
          <p:cNvPr id="524" name="Google Shape;524;p6"/>
          <p:cNvCxnSpPr>
            <a:cxnSpLocks/>
          </p:cNvCxnSpPr>
          <p:nvPr/>
        </p:nvCxnSpPr>
        <p:spPr>
          <a:xfrm flipH="1">
            <a:off x="10406743" y="841571"/>
            <a:ext cx="2612724" cy="0"/>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sp>
        <p:nvSpPr>
          <p:cNvPr id="525" name="Google Shape;525;p6"/>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6</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pic>
        <p:nvPicPr>
          <p:cNvPr id="1860" name="Google Shape;1860;p60"/>
          <p:cNvPicPr preferRelativeResize="0"/>
          <p:nvPr/>
        </p:nvPicPr>
        <p:blipFill rotWithShape="1">
          <a:blip r:embed="rId3">
            <a:alphaModFix/>
          </a:blip>
          <a:srcRect/>
          <a:stretch/>
        </p:blipFill>
        <p:spPr>
          <a:xfrm>
            <a:off x="-32047" y="-417957"/>
            <a:ext cx="13022185" cy="10126763"/>
          </a:xfrm>
          <a:prstGeom prst="rect">
            <a:avLst/>
          </a:prstGeom>
          <a:noFill/>
          <a:ln>
            <a:noFill/>
          </a:ln>
        </p:spPr>
      </p:pic>
      <p:sp>
        <p:nvSpPr>
          <p:cNvPr id="1861" name="Google Shape;1861;p60"/>
          <p:cNvSpPr/>
          <p:nvPr/>
        </p:nvSpPr>
        <p:spPr>
          <a:xfrm>
            <a:off x="-32047" y="4357588"/>
            <a:ext cx="13035260" cy="3492600"/>
          </a:xfrm>
          <a:prstGeom prst="rect">
            <a:avLst/>
          </a:prstGeom>
          <a:solidFill>
            <a:schemeClr val="accent2"/>
          </a:solidFill>
          <a:ln>
            <a:noFill/>
          </a:ln>
        </p:spPr>
        <p:txBody>
          <a:bodyPr spcFirstLastPara="1" wrap="square" lIns="38100" tIns="38100" rIns="38100" bIns="38100" rtlCol="0" anchor="ctr" anchorCtr="0">
            <a:noAutofit/>
          </a:bodyPr>
          <a:lstStyle/>
          <a:p>
            <a:pPr marL="0" marR="0" lvl="0" indent="0" algn="l" rtl="0">
              <a:lnSpc>
                <a:spcPct val="100000"/>
              </a:lnSpc>
              <a:spcBef>
                <a:spcPts val="0"/>
              </a:spcBef>
              <a:spcAft>
                <a:spcPts val="0"/>
              </a:spcAft>
              <a:buClr>
                <a:srgbClr val="FFFFFF"/>
              </a:buClr>
              <a:buSzPts val="3000"/>
              <a:buFont typeface="Calibri"/>
              <a:buNone/>
            </a:pPr>
            <a:endParaRPr sz="3000" b="0" i="0" u="none" strike="noStrike" cap="none">
              <a:solidFill>
                <a:srgbClr val="FFFFFF"/>
              </a:solidFill>
              <a:latin typeface="Arial"/>
              <a:ea typeface="Arial"/>
              <a:cs typeface="Arial"/>
              <a:sym typeface="Arial"/>
            </a:endParaRPr>
          </a:p>
        </p:txBody>
      </p:sp>
      <p:sp>
        <p:nvSpPr>
          <p:cNvPr id="1862" name="Google Shape;1862;p60"/>
          <p:cNvSpPr txBox="1"/>
          <p:nvPr/>
        </p:nvSpPr>
        <p:spPr>
          <a:xfrm>
            <a:off x="-50441" y="5482322"/>
            <a:ext cx="13048335" cy="1073728"/>
          </a:xfrm>
          <a:prstGeom prst="rect">
            <a:avLst/>
          </a:prstGeom>
          <a:noFill/>
          <a:ln>
            <a:noFill/>
          </a:ln>
        </p:spPr>
        <p:txBody>
          <a:bodyPr spcFirstLastPara="1" wrap="square" lIns="91425" tIns="45700" rIns="91425" bIns="45700" rtlCol="0" anchor="t" anchorCtr="0">
            <a:noAutofit/>
          </a:bodyPr>
          <a:lstStyle/>
          <a:p>
            <a:pPr marL="22225" marR="0" lvl="0" indent="-22225" algn="ctr" rtl="0">
              <a:lnSpc>
                <a:spcPct val="70000"/>
              </a:lnSpc>
              <a:spcBef>
                <a:spcPts val="0"/>
              </a:spcBef>
              <a:spcAft>
                <a:spcPts val="0"/>
              </a:spcAft>
              <a:buNone/>
            </a:pPr>
            <a:r>
              <a:rPr lang="es" sz="11500" b="1">
                <a:solidFill>
                  <a:schemeClr val="lt1"/>
                </a:solidFill>
                <a:latin typeface="Calibri"/>
                <a:ea typeface="Calibri"/>
                <a:cs typeface="Calibri"/>
                <a:sym typeface="Calibri"/>
              </a:rPr>
              <a:t>¿Preguntas?</a:t>
            </a:r>
            <a:endParaRPr sz="4400" b="1">
              <a:solidFill>
                <a:schemeClr val="lt1"/>
              </a:solidFill>
              <a:latin typeface="Calibri"/>
              <a:ea typeface="Calibri"/>
              <a:cs typeface="Calibri"/>
              <a:sym typeface="Calibri"/>
            </a:endParaRPr>
          </a:p>
        </p:txBody>
      </p:sp>
      <p:grpSp>
        <p:nvGrpSpPr>
          <p:cNvPr id="1863" name="Google Shape;1863;p60"/>
          <p:cNvGrpSpPr/>
          <p:nvPr/>
        </p:nvGrpSpPr>
        <p:grpSpPr>
          <a:xfrm>
            <a:off x="-30882" y="9340231"/>
            <a:ext cx="13003214" cy="432065"/>
            <a:chOff x="0" y="9426435"/>
            <a:chExt cx="13004801" cy="472939"/>
          </a:xfrm>
        </p:grpSpPr>
        <p:sp>
          <p:nvSpPr>
            <p:cNvPr id="1864" name="Google Shape;1864;p60"/>
            <p:cNvSpPr/>
            <p:nvPr/>
          </p:nvSpPr>
          <p:spPr>
            <a:xfrm rot="-5400000">
              <a:off x="802443" y="8623993"/>
              <a:ext cx="472937" cy="2077822"/>
            </a:xfrm>
            <a:prstGeom prst="rect">
              <a:avLst/>
            </a:prstGeom>
            <a:solidFill>
              <a:srgbClr val="1C6AB1"/>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65" name="Google Shape;1865;p60"/>
            <p:cNvSpPr/>
            <p:nvPr/>
          </p:nvSpPr>
          <p:spPr>
            <a:xfrm rot="-5400000">
              <a:off x="2629725" y="8623993"/>
              <a:ext cx="472937" cy="2077822"/>
            </a:xfrm>
            <a:prstGeom prst="rect">
              <a:avLst/>
            </a:prstGeom>
            <a:solidFill>
              <a:schemeClr val="accent2"/>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66" name="Google Shape;1866;p60"/>
            <p:cNvSpPr/>
            <p:nvPr/>
          </p:nvSpPr>
          <p:spPr>
            <a:xfrm rot="-5400000">
              <a:off x="4457009" y="8623995"/>
              <a:ext cx="472934" cy="2077824"/>
            </a:xfrm>
            <a:prstGeom prst="rect">
              <a:avLst/>
            </a:prstGeom>
            <a:solidFill>
              <a:schemeClr val="accent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67" name="Google Shape;1867;p60"/>
            <p:cNvSpPr/>
            <p:nvPr/>
          </p:nvSpPr>
          <p:spPr>
            <a:xfrm rot="-5400000">
              <a:off x="6284287" y="8623993"/>
              <a:ext cx="472937" cy="2077822"/>
            </a:xfrm>
            <a:prstGeom prst="rect">
              <a:avLst/>
            </a:prstGeom>
            <a:solidFill>
              <a:schemeClr val="accent4"/>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68" name="Google Shape;1868;p60"/>
            <p:cNvSpPr/>
            <p:nvPr/>
          </p:nvSpPr>
          <p:spPr>
            <a:xfrm rot="-5400000">
              <a:off x="8309281" y="8623994"/>
              <a:ext cx="472937" cy="2077822"/>
            </a:xfrm>
            <a:prstGeom prst="rect">
              <a:avLst/>
            </a:prstGeom>
            <a:solidFill>
              <a:schemeClr val="accent6"/>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69" name="Google Shape;1869;p60"/>
            <p:cNvSpPr/>
            <p:nvPr/>
          </p:nvSpPr>
          <p:spPr>
            <a:xfrm rot="-5400000">
              <a:off x="10118206" y="8623994"/>
              <a:ext cx="472937" cy="2077822"/>
            </a:xfrm>
            <a:prstGeom prst="rect">
              <a:avLst/>
            </a:prstGeom>
            <a:solidFill>
              <a:srgbClr val="FFB91D"/>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870" name="Google Shape;1870;p60"/>
            <p:cNvSpPr/>
            <p:nvPr/>
          </p:nvSpPr>
          <p:spPr>
            <a:xfrm rot="-5400000">
              <a:off x="11902419" y="8796990"/>
              <a:ext cx="472937" cy="1731827"/>
            </a:xfrm>
            <a:prstGeom prst="rect">
              <a:avLst/>
            </a:prstGeom>
            <a:solidFill>
              <a:srgbClr val="A5A5A5"/>
            </a:solidFill>
            <a:ln>
              <a:noFill/>
            </a:ln>
          </p:spPr>
          <p:txBody>
            <a:bodyPr spcFirstLastPara="1" wrap="square" lIns="19050" tIns="19050" rIns="19050" bIns="19050" rtlCol="0" anchor="ctr" anchorCtr="0">
              <a:noAutofit/>
            </a:bodyPr>
            <a:lstStyle/>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grpSp>
      <p:grpSp>
        <p:nvGrpSpPr>
          <p:cNvPr id="1871" name="Google Shape;1871;p60"/>
          <p:cNvGrpSpPr/>
          <p:nvPr/>
        </p:nvGrpSpPr>
        <p:grpSpPr>
          <a:xfrm>
            <a:off x="5551500" y="8734879"/>
            <a:ext cx="2822538" cy="586482"/>
            <a:chOff x="5348628" y="8761935"/>
            <a:chExt cx="3426453" cy="711648"/>
          </a:xfrm>
        </p:grpSpPr>
        <p:pic>
          <p:nvPicPr>
            <p:cNvPr id="1872" name="Google Shape;1872;p60" descr="coloffic"/>
            <p:cNvPicPr preferRelativeResize="0"/>
            <p:nvPr/>
          </p:nvPicPr>
          <p:blipFill rotWithShape="1">
            <a:blip r:embed="rId4">
              <a:clrChange>
                <a:clrFrom>
                  <a:srgbClr val="FFFFFF"/>
                </a:clrFrom>
                <a:clrTo>
                  <a:srgbClr val="FFFFFF">
                    <a:alpha val="0"/>
                  </a:srgbClr>
                </a:clrTo>
              </a:clrChange>
              <a:alphaModFix/>
            </a:blip>
            <a:srcRect/>
            <a:stretch/>
          </p:blipFill>
          <p:spPr>
            <a:xfrm>
              <a:off x="6242036" y="8761935"/>
              <a:ext cx="2533045" cy="711648"/>
            </a:xfrm>
            <a:prstGeom prst="rect">
              <a:avLst/>
            </a:prstGeom>
            <a:noFill/>
            <a:ln>
              <a:noFill/>
            </a:ln>
          </p:spPr>
        </p:pic>
        <p:pic>
          <p:nvPicPr>
            <p:cNvPr id="1873" name="Google Shape;1873;p60"/>
            <p:cNvPicPr preferRelativeResize="0"/>
            <p:nvPr/>
          </p:nvPicPr>
          <p:blipFill rotWithShape="1">
            <a:blip r:embed="rId5">
              <a:alphaModFix/>
            </a:blip>
            <a:srcRect/>
            <a:stretch/>
          </p:blipFill>
          <p:spPr>
            <a:xfrm>
              <a:off x="5348628" y="8852336"/>
              <a:ext cx="992888" cy="574100"/>
            </a:xfrm>
            <a:prstGeom prst="rect">
              <a:avLst/>
            </a:prstGeom>
            <a:noFill/>
            <a:ln>
              <a:noFill/>
            </a:ln>
          </p:spPr>
        </p:pic>
        <p:cxnSp>
          <p:nvCxnSpPr>
            <p:cNvPr id="1874" name="Google Shape;1874;p60"/>
            <p:cNvCxnSpPr/>
            <p:nvPr/>
          </p:nvCxnSpPr>
          <p:spPr>
            <a:xfrm>
              <a:off x="6341182" y="8937657"/>
              <a:ext cx="0" cy="377072"/>
            </a:xfrm>
            <a:prstGeom prst="straightConnector1">
              <a:avLst/>
            </a:prstGeom>
            <a:noFill/>
            <a:ln w="15875" cap="flat" cmpd="sng">
              <a:solidFill>
                <a:srgbClr val="CCCCCC"/>
              </a:solidFill>
              <a:prstDash val="solid"/>
              <a:round/>
              <a:headEnd type="none" w="sm" len="sm"/>
              <a:tailEnd type="none" w="sm" len="sm"/>
            </a:ln>
          </p:spPr>
        </p:cxnSp>
      </p:grpSp>
      <p:sp>
        <p:nvSpPr>
          <p:cNvPr id="1875" name="Google Shape;1875;p60"/>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60</a:t>
            </a:fld>
            <a:endParaRPr sz="12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v="urn:schemas-microsoft-com:vml" xmlns:pvml="urn:schemas-microsoft-com:office:powerpoint" xmlns:p15="http://schemas.microsoft.com/office/powerpoint/2012/main" xmlns:o="urn:schemas-microsoft-com:office:office" xmlns:mv="urn:schemas-microsoft-com:mac:vml" xmlns:dgm="http://schemas.openxmlformats.org/drawingml/2006/diagram" xmlns:com="http://schemas.openxmlformats.org/drawingml/2006/compatibility" xmlns:c="http://schemas.openxmlformats.org/drawingml/2006/chart" xmlns:ahyp="http://schemas.microsoft.com/office/drawing/2018/hyperlinkcolor"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61"/>
          <p:cNvSpPr/>
          <p:nvPr/>
        </p:nvSpPr>
        <p:spPr>
          <a:xfrm>
            <a:off x="-1" y="2183"/>
            <a:ext cx="13003213" cy="9752409"/>
          </a:xfrm>
          <a:prstGeom prst="rect">
            <a:avLst/>
          </a:prstGeom>
          <a:gradFill>
            <a:gsLst>
              <a:gs pos="0">
                <a:schemeClr val="accent1"/>
              </a:gs>
              <a:gs pos="1000">
                <a:schemeClr val="accent1"/>
              </a:gs>
              <a:gs pos="100000">
                <a:srgbClr val="2F4B89"/>
              </a:gs>
            </a:gsLst>
            <a:path path="circle">
              <a:fillToRect l="50000" t="50000" r="50000" b="50000"/>
            </a:path>
            <a:tileRect/>
          </a:gradFill>
          <a:ln>
            <a:noFill/>
          </a:ln>
        </p:spPr>
        <p:txBody>
          <a:bodyPr spcFirstLastPara="1" wrap="square" lIns="91425" tIns="45700" rIns="91425" bIns="45700" rtlCol="0" anchor="t" anchorCtr="0">
            <a:noAutofit/>
          </a:bodyPr>
          <a:lstStyle/>
          <a:p>
            <a:pPr marL="0" marR="0" lvl="0" indent="0" algn="ctr" rtl="0">
              <a:spcBef>
                <a:spcPts val="0"/>
              </a:spcBef>
              <a:spcAft>
                <a:spcPts val="0"/>
              </a:spcAft>
              <a:buNone/>
            </a:pPr>
            <a:endParaRPr sz="2150">
              <a:solidFill>
                <a:schemeClr val="dk1"/>
              </a:solidFill>
              <a:latin typeface="Calibri"/>
              <a:ea typeface="Calibri"/>
              <a:cs typeface="Calibri"/>
              <a:sym typeface="Calibri"/>
            </a:endParaRPr>
          </a:p>
        </p:txBody>
      </p:sp>
      <p:sp>
        <p:nvSpPr>
          <p:cNvPr id="1882" name="Google Shape;1882;p61"/>
          <p:cNvSpPr/>
          <p:nvPr/>
        </p:nvSpPr>
        <p:spPr>
          <a:xfrm>
            <a:off x="7727781" y="450032"/>
            <a:ext cx="2494059" cy="7089757"/>
          </a:xfrm>
          <a:prstGeom prst="rect">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4480">
              <a:solidFill>
                <a:schemeClr val="accent1"/>
              </a:solidFill>
              <a:latin typeface="Calibri"/>
              <a:ea typeface="Calibri"/>
              <a:cs typeface="Calibri"/>
              <a:sym typeface="Calibri"/>
            </a:endParaRPr>
          </a:p>
        </p:txBody>
      </p:sp>
      <p:sp>
        <p:nvSpPr>
          <p:cNvPr id="1883" name="Google Shape;1883;p61"/>
          <p:cNvSpPr txBox="1"/>
          <p:nvPr/>
        </p:nvSpPr>
        <p:spPr>
          <a:xfrm>
            <a:off x="1016901" y="588968"/>
            <a:ext cx="4824386" cy="206185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200" b="1" dirty="0">
                <a:solidFill>
                  <a:schemeClr val="lt1"/>
                </a:solidFill>
                <a:latin typeface="Calibri"/>
                <a:ea typeface="Calibri"/>
                <a:cs typeface="Calibri"/>
                <a:sym typeface="Calibri"/>
              </a:rPr>
              <a:t>Oficina de Población, Refugiados y Migración del Departamento de Estado de los Estados Unidos </a:t>
            </a:r>
            <a:endParaRPr dirty="0"/>
          </a:p>
        </p:txBody>
      </p:sp>
      <p:sp>
        <p:nvSpPr>
          <p:cNvPr id="1884" name="Google Shape;1884;p61"/>
          <p:cNvSpPr txBox="1"/>
          <p:nvPr/>
        </p:nvSpPr>
        <p:spPr>
          <a:xfrm>
            <a:off x="947853" y="2650819"/>
            <a:ext cx="4553486" cy="5678437"/>
          </a:xfrm>
          <a:prstGeom prst="rect">
            <a:avLst/>
          </a:prstGeom>
          <a:noFill/>
          <a:ln>
            <a:noFill/>
          </a:ln>
        </p:spPr>
        <p:txBody>
          <a:bodyPr spcFirstLastPara="1" wrap="square" lIns="91425" tIns="45700" rIns="91425" bIns="45700" rtlCol="0" anchor="t" anchorCtr="0">
            <a:spAutoFit/>
          </a:bodyPr>
          <a:lstStyle/>
          <a:p>
            <a:pPr marL="0" marR="0" lvl="0" indent="0" algn="l" rtl="0">
              <a:lnSpc>
                <a:spcPct val="150000"/>
              </a:lnSpc>
              <a:spcBef>
                <a:spcPts val="0"/>
              </a:spcBef>
              <a:spcAft>
                <a:spcPts val="0"/>
              </a:spcAft>
              <a:buNone/>
            </a:pPr>
            <a:r>
              <a:rPr lang="es" sz="1800" dirty="0">
                <a:solidFill>
                  <a:schemeClr val="lt1"/>
                </a:solidFill>
                <a:latin typeface="Calibri"/>
                <a:ea typeface="Calibri"/>
                <a:cs typeface="Calibri"/>
                <a:sym typeface="Calibri"/>
              </a:rPr>
              <a:t>La </a:t>
            </a:r>
            <a:r>
              <a:rPr lang="es" sz="1600" dirty="0">
                <a:solidFill>
                  <a:schemeClr val="lt1"/>
                </a:solidFill>
                <a:latin typeface="Calibri"/>
                <a:ea typeface="Calibri"/>
                <a:cs typeface="Calibri"/>
                <a:sym typeface="Calibri"/>
              </a:rPr>
              <a:t>creación de este paquete de capacitación ha sido posible gracias al generoso apoyo del pueblo de los Estados Unidos de América recibido a través de la </a:t>
            </a:r>
            <a:r>
              <a:rPr lang="es" sz="1600" b="1" dirty="0">
                <a:solidFill>
                  <a:schemeClr val="lt1"/>
                </a:solidFill>
                <a:latin typeface="Calibri"/>
                <a:ea typeface="Calibri"/>
                <a:cs typeface="Calibri"/>
                <a:sym typeface="Calibri"/>
              </a:rPr>
              <a:t>Oficina de Población, Refugiados y Migración del Departamento de Estado de los Estados Unidos</a:t>
            </a:r>
            <a:r>
              <a:rPr lang="es" sz="1600" dirty="0">
                <a:solidFill>
                  <a:schemeClr val="lt1"/>
                </a:solidFill>
                <a:latin typeface="Calibri"/>
                <a:ea typeface="Calibri"/>
                <a:cs typeface="Calibri"/>
                <a:sym typeface="Calibri"/>
              </a:rPr>
              <a:t> como parte del </a:t>
            </a:r>
            <a:r>
              <a:rPr lang="es" sz="1600" i="1" dirty="0">
                <a:solidFill>
                  <a:schemeClr val="lt1"/>
                </a:solidFill>
                <a:latin typeface="Calibri"/>
                <a:ea typeface="Calibri"/>
                <a:cs typeface="Calibri"/>
                <a:sym typeface="Calibri"/>
              </a:rPr>
              <a:t>proyecto “Sensitization and Adjudication Training on Refugees Fleeing Persecution Based on Sexual Orientation and Gender Identity” </a:t>
            </a:r>
            <a:r>
              <a:rPr lang="es" sz="1600" dirty="0">
                <a:solidFill>
                  <a:schemeClr val="lt1"/>
                </a:solidFill>
                <a:latin typeface="Calibri"/>
                <a:ea typeface="Calibri"/>
                <a:cs typeface="Calibri"/>
                <a:sym typeface="Calibri"/>
              </a:rPr>
              <a:t>(Capacitación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endParaRPr dirty="0"/>
          </a:p>
        </p:txBody>
      </p:sp>
      <p:pic>
        <p:nvPicPr>
          <p:cNvPr id="1885" name="Google Shape;1885;p61"/>
          <p:cNvPicPr preferRelativeResize="0">
            <a:picLocks noGrp="1"/>
          </p:cNvPicPr>
          <p:nvPr>
            <p:ph type="body" idx="4294967295"/>
          </p:nvPr>
        </p:nvPicPr>
        <p:blipFill rotWithShape="1">
          <a:blip r:embed="rId3">
            <a:alphaModFix/>
          </a:blip>
          <a:srcRect/>
          <a:stretch/>
        </p:blipFill>
        <p:spPr>
          <a:xfrm>
            <a:off x="7373816" y="5061894"/>
            <a:ext cx="3201988" cy="3201987"/>
          </a:xfrm>
          <a:prstGeom prst="rect">
            <a:avLst/>
          </a:prstGeom>
          <a:noFill/>
          <a:ln>
            <a:noFill/>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pic>
        <p:nvPicPr>
          <p:cNvPr id="1891" name="Google Shape;1891;p62"/>
          <p:cNvPicPr preferRelativeResize="0"/>
          <p:nvPr/>
        </p:nvPicPr>
        <p:blipFill rotWithShape="1">
          <a:blip r:embed="rId3">
            <a:alphaModFix/>
          </a:blip>
          <a:srcRect/>
          <a:stretch/>
        </p:blipFill>
        <p:spPr>
          <a:xfrm>
            <a:off x="-21902" y="0"/>
            <a:ext cx="13004800" cy="9753600"/>
          </a:xfrm>
          <a:prstGeom prst="rect">
            <a:avLst/>
          </a:prstGeom>
          <a:noFill/>
          <a:ln>
            <a:noFill/>
          </a:ln>
        </p:spPr>
      </p:pic>
      <p:sp>
        <p:nvSpPr>
          <p:cNvPr id="1892" name="Google Shape;1892;p62"/>
          <p:cNvSpPr/>
          <p:nvPr/>
        </p:nvSpPr>
        <p:spPr>
          <a:xfrm>
            <a:off x="6539702" y="1221234"/>
            <a:ext cx="6463512" cy="7314307"/>
          </a:xfrm>
          <a:prstGeom prst="rect">
            <a:avLst/>
          </a:prstGeom>
          <a:solidFill>
            <a:schemeClr val="accent2">
              <a:alpha val="93725"/>
            </a:schemeClr>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4480">
              <a:solidFill>
                <a:schemeClr val="lt1"/>
              </a:solidFill>
              <a:latin typeface="Calibri"/>
              <a:ea typeface="Calibri"/>
              <a:cs typeface="Calibri"/>
              <a:sym typeface="Calibri"/>
            </a:endParaRPr>
          </a:p>
        </p:txBody>
      </p:sp>
      <p:sp>
        <p:nvSpPr>
          <p:cNvPr id="1893" name="Google Shape;1893;p62"/>
          <p:cNvSpPr txBox="1"/>
          <p:nvPr/>
        </p:nvSpPr>
        <p:spPr>
          <a:xfrm>
            <a:off x="7129227" y="1901203"/>
            <a:ext cx="2192908" cy="55201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987" b="1">
                <a:solidFill>
                  <a:schemeClr val="lt1"/>
                </a:solidFill>
                <a:latin typeface="Calibri"/>
                <a:ea typeface="Calibri"/>
                <a:cs typeface="Calibri"/>
                <a:sym typeface="Calibri"/>
              </a:rPr>
              <a:t>CONTACTO</a:t>
            </a:r>
            <a:endParaRPr/>
          </a:p>
        </p:txBody>
      </p:sp>
      <p:sp>
        <p:nvSpPr>
          <p:cNvPr id="1894" name="Google Shape;1894;p62"/>
          <p:cNvSpPr txBox="1"/>
          <p:nvPr/>
        </p:nvSpPr>
        <p:spPr>
          <a:xfrm>
            <a:off x="7123976" y="2382730"/>
            <a:ext cx="5220423" cy="5309105"/>
          </a:xfrm>
          <a:prstGeom prst="rect">
            <a:avLst/>
          </a:prstGeom>
          <a:noFill/>
          <a:ln>
            <a:noFill/>
          </a:ln>
        </p:spPr>
        <p:txBody>
          <a:bodyPr spcFirstLastPara="1" wrap="square" lIns="91425" tIns="45700" rIns="91425" bIns="45700" rtlCol="0" anchor="t" anchorCtr="0">
            <a:spAutoFit/>
          </a:bodyPr>
          <a:lstStyle/>
          <a:p>
            <a:pPr marL="0" marR="0" lvl="0" indent="0" algn="l" rtl="0">
              <a:lnSpc>
                <a:spcPct val="150000"/>
              </a:lnSpc>
              <a:spcBef>
                <a:spcPts val="0"/>
              </a:spcBef>
              <a:spcAft>
                <a:spcPts val="0"/>
              </a:spcAft>
              <a:buNone/>
            </a:pPr>
            <a:r>
              <a:rPr lang="es" sz="1800" dirty="0">
                <a:solidFill>
                  <a:schemeClr val="lt1"/>
                </a:solidFill>
                <a:latin typeface="Calibri"/>
                <a:ea typeface="Calibri"/>
                <a:cs typeface="Calibri"/>
                <a:sym typeface="Calibri"/>
              </a:rPr>
              <a:t>Para obtener más información acerca de este conjunto de actividades de capacitación, póngase en contacto con:</a:t>
            </a:r>
            <a:r>
              <a:rPr lang="es" sz="1000" b="1" dirty="0">
                <a:solidFill>
                  <a:schemeClr val="lt1"/>
                </a:solidFill>
                <a:latin typeface="Calibri"/>
                <a:ea typeface="Calibri"/>
                <a:cs typeface="Calibri"/>
                <a:sym typeface="Calibri"/>
              </a:rPr>
              <a:t> </a:t>
            </a:r>
            <a:br>
              <a:rPr lang="en-US" sz="1800" b="1" dirty="0">
                <a:solidFill>
                  <a:schemeClr val="lt1"/>
                </a:solidFill>
                <a:latin typeface="Calibri"/>
                <a:ea typeface="Calibri"/>
                <a:cs typeface="Calibri"/>
                <a:sym typeface="Calibri"/>
              </a:rPr>
            </a:br>
            <a:r>
              <a:rPr lang="es" sz="1800" b="1" dirty="0">
                <a:solidFill>
                  <a:schemeClr val="lt1"/>
                </a:solidFill>
                <a:latin typeface="Calibri"/>
                <a:ea typeface="Calibri"/>
                <a:cs typeface="Calibri"/>
                <a:sym typeface="Calibri"/>
              </a:rPr>
              <a:t>OIM: </a:t>
            </a:r>
            <a:r>
              <a:rPr lang="es" sz="1800" dirty="0">
                <a:solidFill>
                  <a:schemeClr val="lt1"/>
                </a:solidFill>
                <a:latin typeface="Calibri"/>
                <a:ea typeface="Calibri"/>
                <a:cs typeface="Calibri"/>
                <a:sym typeface="Calibri"/>
              </a:rPr>
              <a:t>Punto focal mundial en materia de LGBTIQ+/SOGIESC </a:t>
            </a:r>
            <a:r>
              <a:rPr lang="es" sz="1800" i="1"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LGBTIFocalPoint@iom.int</a:t>
            </a:r>
            <a:br>
              <a:rPr lang="en-US" sz="1800" b="1" dirty="0">
                <a:solidFill>
                  <a:schemeClr val="lt1"/>
                </a:solidFill>
                <a:latin typeface="Calibri"/>
                <a:ea typeface="Calibri"/>
                <a:cs typeface="Calibri"/>
                <a:sym typeface="Calibri"/>
              </a:rPr>
            </a:br>
            <a:r>
              <a:rPr lang="es" sz="1800" b="1" dirty="0">
                <a:solidFill>
                  <a:schemeClr val="lt1"/>
                </a:solidFill>
                <a:latin typeface="Calibri"/>
                <a:ea typeface="Calibri"/>
                <a:cs typeface="Calibri"/>
                <a:sym typeface="Calibri"/>
              </a:rPr>
              <a:t>ACNUR: </a:t>
            </a:r>
            <a:r>
              <a:rPr lang="es" sz="1800" dirty="0">
                <a:solidFill>
                  <a:srgbClr val="FFFFFF"/>
                </a:solidFill>
                <a:latin typeface="Calibri"/>
                <a:ea typeface="Calibri"/>
                <a:cs typeface="Calibri"/>
                <a:sym typeface="Calibri"/>
              </a:rPr>
              <a:t>Protección Comunitaria, División de Protección Internacional</a:t>
            </a:r>
            <a:r>
              <a:rPr lang="es" sz="1800" dirty="0">
                <a:solidFill>
                  <a:schemeClr val="lt1"/>
                </a:solidFill>
                <a:latin typeface="Calibri"/>
                <a:ea typeface="Calibri"/>
                <a:cs typeface="Calibri"/>
                <a:sym typeface="Calibri"/>
              </a:rPr>
              <a:t> </a:t>
            </a:r>
            <a:r>
              <a:rPr lang="es" sz="1800" i="1"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hqts00@unhcr.org</a:t>
            </a:r>
            <a:endParaRPr sz="1800" i="1" u="sng" dirty="0">
              <a:solidFill>
                <a:schemeClr val="lt1"/>
              </a:solidFill>
              <a:latin typeface="Calibri"/>
              <a:ea typeface="Calibri"/>
              <a:cs typeface="Calibri"/>
              <a:sym typeface="Calibri"/>
            </a:endParaRPr>
          </a:p>
          <a:p>
            <a:pPr marL="0" marR="0" lvl="0" indent="0" algn="l" rtl="0">
              <a:lnSpc>
                <a:spcPct val="150000"/>
              </a:lnSpc>
              <a:spcBef>
                <a:spcPts val="0"/>
              </a:spcBef>
              <a:spcAft>
                <a:spcPts val="0"/>
              </a:spcAft>
              <a:buNone/>
            </a:pPr>
            <a:r>
              <a:rPr lang="es" sz="1000" i="1" u="sng" dirty="0">
                <a:solidFill>
                  <a:schemeClr val="lt1"/>
                </a:solidFill>
                <a:latin typeface="Calibri"/>
                <a:ea typeface="Calibri"/>
                <a:cs typeface="Calibri"/>
                <a:sym typeface="Calibri"/>
              </a:rPr>
              <a:t> </a:t>
            </a:r>
            <a:endParaRPr sz="1000" dirty="0">
              <a:solidFill>
                <a:schemeClr val="lt1"/>
              </a:solidFill>
              <a:latin typeface="Calibri"/>
              <a:ea typeface="Calibri"/>
              <a:cs typeface="Calibri"/>
              <a:sym typeface="Calibri"/>
            </a:endParaRPr>
          </a:p>
          <a:p>
            <a:pPr marL="0" marR="0" lvl="0" indent="0" algn="l" rtl="0">
              <a:lnSpc>
                <a:spcPct val="150000"/>
              </a:lnSpc>
              <a:spcBef>
                <a:spcPts val="0"/>
              </a:spcBef>
              <a:spcAft>
                <a:spcPts val="0"/>
              </a:spcAft>
              <a:buNone/>
            </a:pPr>
            <a:r>
              <a:rPr lang="es" sz="1800" dirty="0">
                <a:solidFill>
                  <a:schemeClr val="lt1"/>
                </a:solidFill>
                <a:latin typeface="Calibri"/>
                <a:ea typeface="Calibri"/>
                <a:cs typeface="Calibri"/>
                <a:sym typeface="Calibri"/>
              </a:rPr>
              <a:t>Visite también el sitio web de La inclusión social en los programas de la OIM en </a:t>
            </a:r>
            <a:r>
              <a:rPr lang="es" sz="1800" i="1" u="sng"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https://www.iom.int/es/la-inclusion-social-en-los-programas-de-la-oim</a:t>
            </a:r>
            <a:r>
              <a:rPr lang="es" sz="1800"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s" sz="1800" dirty="0">
                <a:solidFill>
                  <a:schemeClr val="lt1"/>
                </a:solidFill>
                <a:latin typeface="Calibri"/>
                <a:ea typeface="Calibri"/>
                <a:cs typeface="Calibri"/>
                <a:sym typeface="Calibri"/>
              </a:rPr>
              <a:t>para encontrar recursos y materiales de capacitación más actualizados. </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ENTORNO DE LA CAPACITACIÓN</a:t>
            </a:r>
            <a:endParaRPr/>
          </a:p>
        </p:txBody>
      </p:sp>
      <p:sp>
        <p:nvSpPr>
          <p:cNvPr id="532" name="Google Shape;532;p7"/>
          <p:cNvSpPr/>
          <p:nvPr/>
        </p:nvSpPr>
        <p:spPr>
          <a:xfrm>
            <a:off x="-2" y="2107968"/>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33" name="Google Shape;533;p7"/>
          <p:cNvSpPr/>
          <p:nvPr/>
        </p:nvSpPr>
        <p:spPr>
          <a:xfrm>
            <a:off x="3406292" y="1796518"/>
            <a:ext cx="1205098" cy="1205098"/>
          </a:xfrm>
          <a:prstGeom prst="ellipse">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pic>
        <p:nvPicPr>
          <p:cNvPr id="534" name="Google Shape;534;p7"/>
          <p:cNvPicPr preferRelativeResize="0"/>
          <p:nvPr/>
        </p:nvPicPr>
        <p:blipFill rotWithShape="1">
          <a:blip r:embed="rId3">
            <a:alphaModFix/>
            <a:biLevel thresh="25000"/>
          </a:blip>
          <a:srcRect/>
          <a:stretch/>
        </p:blipFill>
        <p:spPr>
          <a:xfrm>
            <a:off x="3475933" y="1988303"/>
            <a:ext cx="1065814" cy="868441"/>
          </a:xfrm>
          <a:prstGeom prst="rect">
            <a:avLst/>
          </a:prstGeom>
          <a:noFill/>
          <a:ln>
            <a:noFill/>
          </a:ln>
        </p:spPr>
      </p:pic>
      <p:sp>
        <p:nvSpPr>
          <p:cNvPr id="535" name="Google Shape;535;p7"/>
          <p:cNvSpPr/>
          <p:nvPr/>
        </p:nvSpPr>
        <p:spPr>
          <a:xfrm>
            <a:off x="4953391" y="2259625"/>
            <a:ext cx="4416650"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Espacio seguro</a:t>
            </a:r>
            <a:endParaRPr/>
          </a:p>
        </p:txBody>
      </p:sp>
      <p:sp>
        <p:nvSpPr>
          <p:cNvPr id="536" name="Google Shape;536;p7"/>
          <p:cNvSpPr/>
          <p:nvPr/>
        </p:nvSpPr>
        <p:spPr>
          <a:xfrm>
            <a:off x="-2" y="3781378"/>
            <a:ext cx="2353867"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37" name="Google Shape;537;p7"/>
          <p:cNvSpPr/>
          <p:nvPr/>
        </p:nvSpPr>
        <p:spPr>
          <a:xfrm>
            <a:off x="3325002" y="3872949"/>
            <a:ext cx="8148531" cy="452193"/>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Foro para la formulación de preguntas y el debate</a:t>
            </a:r>
            <a:endParaRPr/>
          </a:p>
        </p:txBody>
      </p:sp>
      <p:grpSp>
        <p:nvGrpSpPr>
          <p:cNvPr id="538" name="Google Shape;538;p7"/>
          <p:cNvGrpSpPr/>
          <p:nvPr/>
        </p:nvGrpSpPr>
        <p:grpSpPr>
          <a:xfrm>
            <a:off x="1728968" y="3468116"/>
            <a:ext cx="1205098" cy="1205098"/>
            <a:chOff x="11999695" y="7095643"/>
            <a:chExt cx="1205245" cy="1205245"/>
          </a:xfrm>
        </p:grpSpPr>
        <p:sp>
          <p:nvSpPr>
            <p:cNvPr id="539" name="Google Shape;539;p7"/>
            <p:cNvSpPr/>
            <p:nvPr/>
          </p:nvSpPr>
          <p:spPr>
            <a:xfrm>
              <a:off x="11999695" y="7095643"/>
              <a:ext cx="1205245" cy="1205245"/>
            </a:xfrm>
            <a:prstGeom prst="ellipse">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540" name="Google Shape;540;p7"/>
            <p:cNvGrpSpPr/>
            <p:nvPr/>
          </p:nvGrpSpPr>
          <p:grpSpPr>
            <a:xfrm>
              <a:off x="12239686" y="7378416"/>
              <a:ext cx="743849" cy="677625"/>
              <a:chOff x="4653" y="1874"/>
              <a:chExt cx="483" cy="440"/>
            </a:xfrm>
          </p:grpSpPr>
          <p:sp>
            <p:nvSpPr>
              <p:cNvPr id="541" name="Google Shape;541;p7"/>
              <p:cNvSpPr/>
              <p:nvPr/>
            </p:nvSpPr>
            <p:spPr>
              <a:xfrm>
                <a:off x="4835" y="2053"/>
                <a:ext cx="301" cy="261"/>
              </a:xfrm>
              <a:custGeom>
                <a:avLst/>
                <a:gdLst/>
                <a:ahLst/>
                <a:cxnLst/>
                <a:rect l="l" t="t" r="r" b="b"/>
                <a:pathLst>
                  <a:path w="2110" h="1829" extrusionOk="0">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42" name="Google Shape;542;p7"/>
              <p:cNvSpPr/>
              <p:nvPr/>
            </p:nvSpPr>
            <p:spPr>
              <a:xfrm>
                <a:off x="4653" y="1874"/>
                <a:ext cx="398" cy="345"/>
              </a:xfrm>
              <a:custGeom>
                <a:avLst/>
                <a:gdLst/>
                <a:ahLst/>
                <a:cxnLst/>
                <a:rect l="l" t="t" r="r" b="b"/>
                <a:pathLst>
                  <a:path w="2789" h="2416" extrusionOk="0">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543" name="Google Shape;543;p7"/>
          <p:cNvSpPr/>
          <p:nvPr/>
        </p:nvSpPr>
        <p:spPr>
          <a:xfrm>
            <a:off x="-2" y="5558567"/>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44" name="Google Shape;544;p7"/>
          <p:cNvSpPr/>
          <p:nvPr/>
        </p:nvSpPr>
        <p:spPr>
          <a:xfrm>
            <a:off x="4964965" y="5676072"/>
            <a:ext cx="8165232"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dirty="0">
                <a:solidFill>
                  <a:schemeClr val="dk1"/>
                </a:solidFill>
                <a:latin typeface="Calibri"/>
                <a:ea typeface="Calibri"/>
                <a:cs typeface="Calibri"/>
                <a:sym typeface="Calibri"/>
              </a:rPr>
              <a:t>Respeto a los puntos de vista, </a:t>
            </a:r>
            <a:br>
              <a:rPr lang="en-US" sz="2800" b="1" cap="none" dirty="0">
                <a:solidFill>
                  <a:schemeClr val="dk1"/>
                </a:solidFill>
                <a:latin typeface="Calibri"/>
                <a:ea typeface="Calibri"/>
                <a:cs typeface="Calibri"/>
                <a:sym typeface="Calibri"/>
              </a:rPr>
            </a:br>
            <a:r>
              <a:rPr lang="es" sz="2800" b="1" cap="none" dirty="0">
                <a:solidFill>
                  <a:schemeClr val="dk1"/>
                </a:solidFill>
                <a:latin typeface="Calibri"/>
                <a:ea typeface="Calibri"/>
                <a:cs typeface="Calibri"/>
                <a:sym typeface="Calibri"/>
              </a:rPr>
              <a:t>las ideas y la historia personal de los demás</a:t>
            </a:r>
            <a:endParaRPr dirty="0"/>
          </a:p>
        </p:txBody>
      </p:sp>
      <p:grpSp>
        <p:nvGrpSpPr>
          <p:cNvPr id="545" name="Google Shape;545;p7"/>
          <p:cNvGrpSpPr/>
          <p:nvPr/>
        </p:nvGrpSpPr>
        <p:grpSpPr>
          <a:xfrm>
            <a:off x="3348223" y="5207538"/>
            <a:ext cx="1205098" cy="1205098"/>
            <a:chOff x="6420443" y="2055810"/>
            <a:chExt cx="1205245" cy="1205245"/>
          </a:xfrm>
        </p:grpSpPr>
        <p:sp>
          <p:nvSpPr>
            <p:cNvPr id="546" name="Google Shape;546;p7"/>
            <p:cNvSpPr/>
            <p:nvPr/>
          </p:nvSpPr>
          <p:spPr>
            <a:xfrm>
              <a:off x="6420443" y="2055810"/>
              <a:ext cx="1205245" cy="1205245"/>
            </a:xfrm>
            <a:prstGeom prst="ellipse">
              <a:avLst/>
            </a:prstGeom>
            <a:solidFill>
              <a:schemeClr val="accent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547" name="Google Shape;547;p7"/>
            <p:cNvGrpSpPr/>
            <p:nvPr/>
          </p:nvGrpSpPr>
          <p:grpSpPr>
            <a:xfrm>
              <a:off x="6648070" y="2221102"/>
              <a:ext cx="771480" cy="847179"/>
              <a:chOff x="5050" y="367"/>
              <a:chExt cx="693" cy="761"/>
            </a:xfrm>
          </p:grpSpPr>
          <p:sp>
            <p:nvSpPr>
              <p:cNvPr id="548" name="Google Shape;548;p7"/>
              <p:cNvSpPr/>
              <p:nvPr/>
            </p:nvSpPr>
            <p:spPr>
              <a:xfrm>
                <a:off x="5163" y="484"/>
                <a:ext cx="466" cy="644"/>
              </a:xfrm>
              <a:custGeom>
                <a:avLst/>
                <a:gdLst/>
                <a:ahLst/>
                <a:cxnLst/>
                <a:rect l="l" t="t" r="r" b="b"/>
                <a:pathLst>
                  <a:path w="2331" h="3218" extrusionOk="0">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49" name="Google Shape;549;p7"/>
              <p:cNvSpPr/>
              <p:nvPr/>
            </p:nvSpPr>
            <p:spPr>
              <a:xfrm>
                <a:off x="5382" y="367"/>
                <a:ext cx="29" cy="73"/>
              </a:xfrm>
              <a:custGeom>
                <a:avLst/>
                <a:gdLst/>
                <a:ahLst/>
                <a:cxnLst/>
                <a:rect l="l" t="t" r="r" b="b"/>
                <a:pathLst>
                  <a:path w="147" h="364" extrusionOk="0">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0" name="Google Shape;550;p7"/>
              <p:cNvSpPr/>
              <p:nvPr/>
            </p:nvSpPr>
            <p:spPr>
              <a:xfrm>
                <a:off x="5216" y="411"/>
                <a:ext cx="51" cy="68"/>
              </a:xfrm>
              <a:custGeom>
                <a:avLst/>
                <a:gdLst/>
                <a:ahLst/>
                <a:cxnLst/>
                <a:rect l="l" t="t" r="r" b="b"/>
                <a:pathLst>
                  <a:path w="258" h="337" extrusionOk="0">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1" name="Google Shape;551;p7"/>
              <p:cNvSpPr/>
              <p:nvPr/>
            </p:nvSpPr>
            <p:spPr>
              <a:xfrm>
                <a:off x="5094" y="532"/>
                <a:ext cx="68" cy="51"/>
              </a:xfrm>
              <a:custGeom>
                <a:avLst/>
                <a:gdLst/>
                <a:ahLst/>
                <a:cxnLst/>
                <a:rect l="l" t="t" r="r" b="b"/>
                <a:pathLst>
                  <a:path w="338" h="256" extrusionOk="0">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2" name="Google Shape;552;p7"/>
              <p:cNvSpPr/>
              <p:nvPr/>
            </p:nvSpPr>
            <p:spPr>
              <a:xfrm>
                <a:off x="5050" y="696"/>
                <a:ext cx="73" cy="30"/>
              </a:xfrm>
              <a:custGeom>
                <a:avLst/>
                <a:gdLst/>
                <a:ahLst/>
                <a:cxnLst/>
                <a:rect l="l" t="t" r="r" b="b"/>
                <a:pathLst>
                  <a:path w="368" h="147" extrusionOk="0">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3" name="Google Shape;553;p7"/>
              <p:cNvSpPr/>
              <p:nvPr/>
            </p:nvSpPr>
            <p:spPr>
              <a:xfrm>
                <a:off x="5094" y="839"/>
                <a:ext cx="68" cy="51"/>
              </a:xfrm>
              <a:custGeom>
                <a:avLst/>
                <a:gdLst/>
                <a:ahLst/>
                <a:cxnLst/>
                <a:rect l="l" t="t" r="r" b="b"/>
                <a:pathLst>
                  <a:path w="338" h="257" extrusionOk="0">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4" name="Google Shape;554;p7"/>
              <p:cNvSpPr/>
              <p:nvPr/>
            </p:nvSpPr>
            <p:spPr>
              <a:xfrm>
                <a:off x="5631" y="839"/>
                <a:ext cx="67" cy="51"/>
              </a:xfrm>
              <a:custGeom>
                <a:avLst/>
                <a:gdLst/>
                <a:ahLst/>
                <a:cxnLst/>
                <a:rect l="l" t="t" r="r" b="b"/>
                <a:pathLst>
                  <a:path w="338" h="257" extrusionOk="0">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5" name="Google Shape;555;p7"/>
              <p:cNvSpPr/>
              <p:nvPr/>
            </p:nvSpPr>
            <p:spPr>
              <a:xfrm>
                <a:off x="5669" y="696"/>
                <a:ext cx="74" cy="30"/>
              </a:xfrm>
              <a:custGeom>
                <a:avLst/>
                <a:gdLst/>
                <a:ahLst/>
                <a:cxnLst/>
                <a:rect l="l" t="t" r="r" b="b"/>
                <a:pathLst>
                  <a:path w="369" h="147" extrusionOk="0">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6" name="Google Shape;556;p7"/>
              <p:cNvSpPr/>
              <p:nvPr/>
            </p:nvSpPr>
            <p:spPr>
              <a:xfrm>
                <a:off x="5631" y="532"/>
                <a:ext cx="67" cy="51"/>
              </a:xfrm>
              <a:custGeom>
                <a:avLst/>
                <a:gdLst/>
                <a:ahLst/>
                <a:cxnLst/>
                <a:rect l="l" t="t" r="r" b="b"/>
                <a:pathLst>
                  <a:path w="338" h="256" extrusionOk="0">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7" name="Google Shape;557;p7"/>
              <p:cNvSpPr/>
              <p:nvPr/>
            </p:nvSpPr>
            <p:spPr>
              <a:xfrm>
                <a:off x="5525" y="411"/>
                <a:ext cx="52" cy="67"/>
              </a:xfrm>
              <a:custGeom>
                <a:avLst/>
                <a:gdLst/>
                <a:ahLst/>
                <a:cxnLst/>
                <a:rect l="l" t="t" r="r" b="b"/>
                <a:pathLst>
                  <a:path w="257" h="336" extrusionOk="0">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8" name="Google Shape;558;p7"/>
              <p:cNvSpPr/>
              <p:nvPr/>
            </p:nvSpPr>
            <p:spPr>
              <a:xfrm>
                <a:off x="5361" y="588"/>
                <a:ext cx="71" cy="228"/>
              </a:xfrm>
              <a:custGeom>
                <a:avLst/>
                <a:gdLst/>
                <a:ahLst/>
                <a:cxnLst/>
                <a:rect l="l" t="t" r="r" b="b"/>
                <a:pathLst>
                  <a:path w="354" h="1140" extrusionOk="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59" name="Google Shape;559;p7"/>
              <p:cNvSpPr/>
              <p:nvPr/>
            </p:nvSpPr>
            <p:spPr>
              <a:xfrm>
                <a:off x="5359" y="845"/>
                <a:ext cx="74" cy="73"/>
              </a:xfrm>
              <a:custGeom>
                <a:avLst/>
                <a:gdLst/>
                <a:ahLst/>
                <a:cxnLst/>
                <a:rect l="l" t="t" r="r" b="b"/>
                <a:pathLst>
                  <a:path w="369" h="366" extrusionOk="0">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cxnSp>
        <p:nvCxnSpPr>
          <p:cNvPr id="560" name="Google Shape;560;p7"/>
          <p:cNvCxnSpPr/>
          <p:nvPr/>
        </p:nvCxnSpPr>
        <p:spPr>
          <a:xfrm>
            <a:off x="4837980" y="2213330"/>
            <a:ext cx="0" cy="440346"/>
          </a:xfrm>
          <a:prstGeom prst="straightConnector1">
            <a:avLst/>
          </a:prstGeom>
          <a:blipFill rotWithShape="1">
            <a:blip r:embed="rId4">
              <a:alphaModFix/>
            </a:blip>
            <a:tile tx="0" ty="0" sx="100000" sy="100000" flip="none" algn="tl"/>
          </a:blipFill>
          <a:ln w="69850" cap="flat" cmpd="sng">
            <a:solidFill>
              <a:schemeClr val="accent1"/>
            </a:solidFill>
            <a:prstDash val="solid"/>
            <a:round/>
            <a:headEnd type="none" w="sm" len="sm"/>
            <a:tailEnd type="none" w="sm" len="sm"/>
          </a:ln>
        </p:spPr>
      </p:cxnSp>
      <p:cxnSp>
        <p:nvCxnSpPr>
          <p:cNvPr id="561" name="Google Shape;561;p7"/>
          <p:cNvCxnSpPr/>
          <p:nvPr/>
        </p:nvCxnSpPr>
        <p:spPr>
          <a:xfrm>
            <a:off x="3206149" y="3849295"/>
            <a:ext cx="0" cy="440346"/>
          </a:xfrm>
          <a:prstGeom prst="straightConnector1">
            <a:avLst/>
          </a:prstGeom>
          <a:blipFill rotWithShape="1">
            <a:blip r:embed="rId4">
              <a:alphaModFix/>
            </a:blip>
            <a:tile tx="0" ty="0" sx="100000" sy="100000" flip="none" algn="tl"/>
          </a:blipFill>
          <a:ln w="69850" cap="flat" cmpd="sng">
            <a:solidFill>
              <a:schemeClr val="accent2"/>
            </a:solidFill>
            <a:prstDash val="solid"/>
            <a:round/>
            <a:headEnd type="none" w="sm" len="sm"/>
            <a:tailEnd type="none" w="sm" len="sm"/>
          </a:ln>
        </p:spPr>
      </p:cxnSp>
      <p:cxnSp>
        <p:nvCxnSpPr>
          <p:cNvPr id="562" name="Google Shape;562;p7"/>
          <p:cNvCxnSpPr/>
          <p:nvPr/>
        </p:nvCxnSpPr>
        <p:spPr>
          <a:xfrm>
            <a:off x="4803261" y="5527418"/>
            <a:ext cx="0" cy="687681"/>
          </a:xfrm>
          <a:prstGeom prst="straightConnector1">
            <a:avLst/>
          </a:prstGeom>
          <a:blipFill rotWithShape="1">
            <a:blip r:embed="rId4">
              <a:alphaModFix/>
            </a:blip>
            <a:tile tx="0" ty="0" sx="100000" sy="100000" flip="none" algn="tl"/>
          </a:blipFill>
          <a:ln w="69850" cap="flat" cmpd="sng">
            <a:solidFill>
              <a:schemeClr val="accent5"/>
            </a:solidFill>
            <a:prstDash val="solid"/>
            <a:round/>
            <a:headEnd type="none" w="sm" len="sm"/>
            <a:tailEnd type="none" w="sm" len="sm"/>
          </a:ln>
        </p:spPr>
      </p:cxnSp>
      <p:cxnSp>
        <p:nvCxnSpPr>
          <p:cNvPr id="563" name="Google Shape;563;p7"/>
          <p:cNvCxnSpPr>
            <a:cxnSpLocks/>
          </p:cNvCxnSpPr>
          <p:nvPr/>
        </p:nvCxnSpPr>
        <p:spPr>
          <a:xfrm flipH="1">
            <a:off x="-62635" y="841570"/>
            <a:ext cx="2644434" cy="1"/>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cxnSp>
        <p:nvCxnSpPr>
          <p:cNvPr id="564" name="Google Shape;564;p7"/>
          <p:cNvCxnSpPr>
            <a:cxnSpLocks/>
          </p:cNvCxnSpPr>
          <p:nvPr/>
        </p:nvCxnSpPr>
        <p:spPr>
          <a:xfrm flipH="1">
            <a:off x="10392229" y="841571"/>
            <a:ext cx="2627238" cy="0"/>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sp>
        <p:nvSpPr>
          <p:cNvPr id="565" name="Google Shape;565;p7"/>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7</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rmAutofit/>
          </a:bodyPr>
          <a:lstStyle/>
          <a:p>
            <a:pPr marL="0" lvl="0" indent="0" algn="ctr" rtl="0">
              <a:spcBef>
                <a:spcPts val="0"/>
              </a:spcBef>
              <a:spcAft>
                <a:spcPts val="0"/>
              </a:spcAft>
              <a:buNone/>
            </a:pPr>
            <a:r>
              <a:rPr lang="es"/>
              <a:t>ENTORNO DE LA CAPACITACIÓN</a:t>
            </a:r>
            <a:endParaRPr/>
          </a:p>
        </p:txBody>
      </p:sp>
      <p:sp>
        <p:nvSpPr>
          <p:cNvPr id="572" name="Google Shape;572;p8"/>
          <p:cNvSpPr/>
          <p:nvPr/>
        </p:nvSpPr>
        <p:spPr>
          <a:xfrm>
            <a:off x="-2" y="2107968"/>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73" name="Google Shape;573;p8"/>
          <p:cNvSpPr/>
          <p:nvPr/>
        </p:nvSpPr>
        <p:spPr>
          <a:xfrm>
            <a:off x="3406292" y="1796518"/>
            <a:ext cx="1205098" cy="1205098"/>
          </a:xfrm>
          <a:prstGeom prst="ellipse">
            <a:avLst/>
          </a:prstGeom>
          <a:solidFill>
            <a:schemeClr val="accent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pic>
        <p:nvPicPr>
          <p:cNvPr id="574" name="Google Shape;574;p8"/>
          <p:cNvPicPr preferRelativeResize="0"/>
          <p:nvPr/>
        </p:nvPicPr>
        <p:blipFill rotWithShape="1">
          <a:blip r:embed="rId3">
            <a:alphaModFix/>
            <a:biLevel thresh="25000"/>
          </a:blip>
          <a:srcRect/>
          <a:stretch/>
        </p:blipFill>
        <p:spPr>
          <a:xfrm>
            <a:off x="3475933" y="1988303"/>
            <a:ext cx="1065814" cy="868441"/>
          </a:xfrm>
          <a:prstGeom prst="rect">
            <a:avLst/>
          </a:prstGeom>
          <a:noFill/>
          <a:ln>
            <a:noFill/>
          </a:ln>
        </p:spPr>
      </p:pic>
      <p:sp>
        <p:nvSpPr>
          <p:cNvPr id="575" name="Google Shape;575;p8"/>
          <p:cNvSpPr/>
          <p:nvPr/>
        </p:nvSpPr>
        <p:spPr>
          <a:xfrm>
            <a:off x="4953391" y="2259625"/>
            <a:ext cx="4416650"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Espacio seguro</a:t>
            </a:r>
            <a:endParaRPr/>
          </a:p>
        </p:txBody>
      </p:sp>
      <p:sp>
        <p:nvSpPr>
          <p:cNvPr id="576" name="Google Shape;576;p8"/>
          <p:cNvSpPr/>
          <p:nvPr/>
        </p:nvSpPr>
        <p:spPr>
          <a:xfrm>
            <a:off x="-2" y="3781378"/>
            <a:ext cx="2353867"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77" name="Google Shape;577;p8"/>
          <p:cNvSpPr/>
          <p:nvPr/>
        </p:nvSpPr>
        <p:spPr>
          <a:xfrm>
            <a:off x="3325002" y="3872949"/>
            <a:ext cx="8148531" cy="452193"/>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Foro para la formulación de preguntas y el debate</a:t>
            </a:r>
            <a:endParaRPr/>
          </a:p>
        </p:txBody>
      </p:sp>
      <p:grpSp>
        <p:nvGrpSpPr>
          <p:cNvPr id="578" name="Google Shape;578;p8"/>
          <p:cNvGrpSpPr/>
          <p:nvPr/>
        </p:nvGrpSpPr>
        <p:grpSpPr>
          <a:xfrm>
            <a:off x="1728968" y="3468116"/>
            <a:ext cx="1205098" cy="1205098"/>
            <a:chOff x="11999695" y="7095643"/>
            <a:chExt cx="1205245" cy="1205245"/>
          </a:xfrm>
        </p:grpSpPr>
        <p:sp>
          <p:nvSpPr>
            <p:cNvPr id="579" name="Google Shape;579;p8"/>
            <p:cNvSpPr/>
            <p:nvPr/>
          </p:nvSpPr>
          <p:spPr>
            <a:xfrm>
              <a:off x="11999695" y="7095643"/>
              <a:ext cx="1205245" cy="1205245"/>
            </a:xfrm>
            <a:prstGeom prst="ellipse">
              <a:avLst/>
            </a:pr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580" name="Google Shape;580;p8"/>
            <p:cNvGrpSpPr/>
            <p:nvPr/>
          </p:nvGrpSpPr>
          <p:grpSpPr>
            <a:xfrm>
              <a:off x="12239686" y="7378416"/>
              <a:ext cx="743849" cy="677625"/>
              <a:chOff x="4653" y="1874"/>
              <a:chExt cx="483" cy="440"/>
            </a:xfrm>
          </p:grpSpPr>
          <p:sp>
            <p:nvSpPr>
              <p:cNvPr id="581" name="Google Shape;581;p8"/>
              <p:cNvSpPr/>
              <p:nvPr/>
            </p:nvSpPr>
            <p:spPr>
              <a:xfrm>
                <a:off x="4835" y="2053"/>
                <a:ext cx="301" cy="261"/>
              </a:xfrm>
              <a:custGeom>
                <a:avLst/>
                <a:gdLst/>
                <a:ahLst/>
                <a:cxnLst/>
                <a:rect l="l" t="t" r="r" b="b"/>
                <a:pathLst>
                  <a:path w="2110" h="1829" extrusionOk="0">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82" name="Google Shape;582;p8"/>
              <p:cNvSpPr/>
              <p:nvPr/>
            </p:nvSpPr>
            <p:spPr>
              <a:xfrm>
                <a:off x="4653" y="1874"/>
                <a:ext cx="398" cy="345"/>
              </a:xfrm>
              <a:custGeom>
                <a:avLst/>
                <a:gdLst/>
                <a:ahLst/>
                <a:cxnLst/>
                <a:rect l="l" t="t" r="r" b="b"/>
                <a:pathLst>
                  <a:path w="2789" h="2416" extrusionOk="0">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sp>
        <p:nvSpPr>
          <p:cNvPr id="583" name="Google Shape;583;p8"/>
          <p:cNvSpPr/>
          <p:nvPr/>
        </p:nvSpPr>
        <p:spPr>
          <a:xfrm>
            <a:off x="-2" y="5558567"/>
            <a:ext cx="3752955"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85" name="Google Shape;585;p8"/>
          <p:cNvSpPr/>
          <p:nvPr/>
        </p:nvSpPr>
        <p:spPr>
          <a:xfrm>
            <a:off x="-2" y="7455485"/>
            <a:ext cx="2353867" cy="586907"/>
          </a:xfrm>
          <a:prstGeom prst="rect">
            <a:avLst/>
          </a:prstGeom>
          <a:solidFill>
            <a:srgbClr val="F2F2F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sp>
        <p:nvSpPr>
          <p:cNvPr id="586" name="Google Shape;586;p8"/>
          <p:cNvSpPr/>
          <p:nvPr/>
        </p:nvSpPr>
        <p:spPr>
          <a:xfrm>
            <a:off x="3429639" y="7572530"/>
            <a:ext cx="8148531" cy="452193"/>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a:solidFill>
                  <a:schemeClr val="dk1"/>
                </a:solidFill>
                <a:latin typeface="Calibri"/>
                <a:ea typeface="Calibri"/>
                <a:cs typeface="Calibri"/>
                <a:sym typeface="Calibri"/>
              </a:rPr>
              <a:t>Conciliación de las convicciones personales, culturales, religiosas y sociales con las obligaciones profesionales</a:t>
            </a:r>
            <a:endParaRPr/>
          </a:p>
        </p:txBody>
      </p:sp>
      <p:grpSp>
        <p:nvGrpSpPr>
          <p:cNvPr id="587" name="Google Shape;587;p8"/>
          <p:cNvGrpSpPr/>
          <p:nvPr/>
        </p:nvGrpSpPr>
        <p:grpSpPr>
          <a:xfrm>
            <a:off x="3348223" y="5207538"/>
            <a:ext cx="1205098" cy="1205098"/>
            <a:chOff x="6420443" y="2055810"/>
            <a:chExt cx="1205245" cy="1205245"/>
          </a:xfrm>
        </p:grpSpPr>
        <p:sp>
          <p:nvSpPr>
            <p:cNvPr id="588" name="Google Shape;588;p8"/>
            <p:cNvSpPr/>
            <p:nvPr/>
          </p:nvSpPr>
          <p:spPr>
            <a:xfrm>
              <a:off x="6420443" y="2055810"/>
              <a:ext cx="1205245" cy="1205245"/>
            </a:xfrm>
            <a:prstGeom prst="ellipse">
              <a:avLst/>
            </a:prstGeom>
            <a:solidFill>
              <a:schemeClr val="accent5"/>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589" name="Google Shape;589;p8"/>
            <p:cNvGrpSpPr/>
            <p:nvPr/>
          </p:nvGrpSpPr>
          <p:grpSpPr>
            <a:xfrm>
              <a:off x="6648070" y="2221102"/>
              <a:ext cx="771480" cy="847179"/>
              <a:chOff x="5050" y="367"/>
              <a:chExt cx="693" cy="761"/>
            </a:xfrm>
          </p:grpSpPr>
          <p:sp>
            <p:nvSpPr>
              <p:cNvPr id="590" name="Google Shape;590;p8"/>
              <p:cNvSpPr/>
              <p:nvPr/>
            </p:nvSpPr>
            <p:spPr>
              <a:xfrm>
                <a:off x="5163" y="484"/>
                <a:ext cx="466" cy="644"/>
              </a:xfrm>
              <a:custGeom>
                <a:avLst/>
                <a:gdLst/>
                <a:ahLst/>
                <a:cxnLst/>
                <a:rect l="l" t="t" r="r" b="b"/>
                <a:pathLst>
                  <a:path w="2331" h="3218" extrusionOk="0">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1" name="Google Shape;591;p8"/>
              <p:cNvSpPr/>
              <p:nvPr/>
            </p:nvSpPr>
            <p:spPr>
              <a:xfrm>
                <a:off x="5382" y="367"/>
                <a:ext cx="29" cy="73"/>
              </a:xfrm>
              <a:custGeom>
                <a:avLst/>
                <a:gdLst/>
                <a:ahLst/>
                <a:cxnLst/>
                <a:rect l="l" t="t" r="r" b="b"/>
                <a:pathLst>
                  <a:path w="147" h="364" extrusionOk="0">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2" name="Google Shape;592;p8"/>
              <p:cNvSpPr/>
              <p:nvPr/>
            </p:nvSpPr>
            <p:spPr>
              <a:xfrm>
                <a:off x="5216" y="411"/>
                <a:ext cx="51" cy="68"/>
              </a:xfrm>
              <a:custGeom>
                <a:avLst/>
                <a:gdLst/>
                <a:ahLst/>
                <a:cxnLst/>
                <a:rect l="l" t="t" r="r" b="b"/>
                <a:pathLst>
                  <a:path w="258" h="337" extrusionOk="0">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3" name="Google Shape;593;p8"/>
              <p:cNvSpPr/>
              <p:nvPr/>
            </p:nvSpPr>
            <p:spPr>
              <a:xfrm>
                <a:off x="5094" y="532"/>
                <a:ext cx="68" cy="51"/>
              </a:xfrm>
              <a:custGeom>
                <a:avLst/>
                <a:gdLst/>
                <a:ahLst/>
                <a:cxnLst/>
                <a:rect l="l" t="t" r="r" b="b"/>
                <a:pathLst>
                  <a:path w="338" h="256" extrusionOk="0">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4" name="Google Shape;594;p8"/>
              <p:cNvSpPr/>
              <p:nvPr/>
            </p:nvSpPr>
            <p:spPr>
              <a:xfrm>
                <a:off x="5050" y="696"/>
                <a:ext cx="73" cy="30"/>
              </a:xfrm>
              <a:custGeom>
                <a:avLst/>
                <a:gdLst/>
                <a:ahLst/>
                <a:cxnLst/>
                <a:rect l="l" t="t" r="r" b="b"/>
                <a:pathLst>
                  <a:path w="368" h="147" extrusionOk="0">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5" name="Google Shape;595;p8"/>
              <p:cNvSpPr/>
              <p:nvPr/>
            </p:nvSpPr>
            <p:spPr>
              <a:xfrm>
                <a:off x="5094" y="839"/>
                <a:ext cx="68" cy="51"/>
              </a:xfrm>
              <a:custGeom>
                <a:avLst/>
                <a:gdLst/>
                <a:ahLst/>
                <a:cxnLst/>
                <a:rect l="l" t="t" r="r" b="b"/>
                <a:pathLst>
                  <a:path w="338" h="257" extrusionOk="0">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6" name="Google Shape;596;p8"/>
              <p:cNvSpPr/>
              <p:nvPr/>
            </p:nvSpPr>
            <p:spPr>
              <a:xfrm>
                <a:off x="5631" y="839"/>
                <a:ext cx="67" cy="51"/>
              </a:xfrm>
              <a:custGeom>
                <a:avLst/>
                <a:gdLst/>
                <a:ahLst/>
                <a:cxnLst/>
                <a:rect l="l" t="t" r="r" b="b"/>
                <a:pathLst>
                  <a:path w="338" h="257" extrusionOk="0">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7" name="Google Shape;597;p8"/>
              <p:cNvSpPr/>
              <p:nvPr/>
            </p:nvSpPr>
            <p:spPr>
              <a:xfrm>
                <a:off x="5669" y="696"/>
                <a:ext cx="74" cy="30"/>
              </a:xfrm>
              <a:custGeom>
                <a:avLst/>
                <a:gdLst/>
                <a:ahLst/>
                <a:cxnLst/>
                <a:rect l="l" t="t" r="r" b="b"/>
                <a:pathLst>
                  <a:path w="369" h="147" extrusionOk="0">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8" name="Google Shape;598;p8"/>
              <p:cNvSpPr/>
              <p:nvPr/>
            </p:nvSpPr>
            <p:spPr>
              <a:xfrm>
                <a:off x="5631" y="532"/>
                <a:ext cx="67" cy="51"/>
              </a:xfrm>
              <a:custGeom>
                <a:avLst/>
                <a:gdLst/>
                <a:ahLst/>
                <a:cxnLst/>
                <a:rect l="l" t="t" r="r" b="b"/>
                <a:pathLst>
                  <a:path w="338" h="256" extrusionOk="0">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599" name="Google Shape;599;p8"/>
              <p:cNvSpPr/>
              <p:nvPr/>
            </p:nvSpPr>
            <p:spPr>
              <a:xfrm>
                <a:off x="5525" y="411"/>
                <a:ext cx="52" cy="67"/>
              </a:xfrm>
              <a:custGeom>
                <a:avLst/>
                <a:gdLst/>
                <a:ahLst/>
                <a:cxnLst/>
                <a:rect l="l" t="t" r="r" b="b"/>
                <a:pathLst>
                  <a:path w="257" h="336" extrusionOk="0">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600" name="Google Shape;600;p8"/>
              <p:cNvSpPr/>
              <p:nvPr/>
            </p:nvSpPr>
            <p:spPr>
              <a:xfrm>
                <a:off x="5361" y="588"/>
                <a:ext cx="71" cy="228"/>
              </a:xfrm>
              <a:custGeom>
                <a:avLst/>
                <a:gdLst/>
                <a:ahLst/>
                <a:cxnLst/>
                <a:rect l="l" t="t" r="r" b="b"/>
                <a:pathLst>
                  <a:path w="354" h="1140" extrusionOk="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sp>
            <p:nvSpPr>
              <p:cNvPr id="601" name="Google Shape;601;p8"/>
              <p:cNvSpPr/>
              <p:nvPr/>
            </p:nvSpPr>
            <p:spPr>
              <a:xfrm>
                <a:off x="5359" y="845"/>
                <a:ext cx="74" cy="73"/>
              </a:xfrm>
              <a:custGeom>
                <a:avLst/>
                <a:gdLst/>
                <a:ahLst/>
                <a:cxnLst/>
                <a:rect l="l" t="t" r="r" b="b"/>
                <a:pathLst>
                  <a:path w="369" h="366" extrusionOk="0">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grpSp>
        <p:nvGrpSpPr>
          <p:cNvPr id="602" name="Google Shape;602;p8"/>
          <p:cNvGrpSpPr/>
          <p:nvPr/>
        </p:nvGrpSpPr>
        <p:grpSpPr>
          <a:xfrm>
            <a:off x="1804702" y="7107608"/>
            <a:ext cx="1205098" cy="1205098"/>
            <a:chOff x="18731466" y="7119104"/>
            <a:chExt cx="1205245" cy="1205245"/>
          </a:xfrm>
        </p:grpSpPr>
        <p:sp>
          <p:nvSpPr>
            <p:cNvPr id="603" name="Google Shape;603;p8"/>
            <p:cNvSpPr/>
            <p:nvPr/>
          </p:nvSpPr>
          <p:spPr>
            <a:xfrm>
              <a:off x="18731466" y="7119104"/>
              <a:ext cx="1205245" cy="1205245"/>
            </a:xfrm>
            <a:prstGeom prst="ellipse">
              <a:avLst/>
            </a:prstGeom>
            <a:solidFill>
              <a:schemeClr val="accent3"/>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2150">
                <a:solidFill>
                  <a:schemeClr val="lt1"/>
                </a:solidFill>
                <a:latin typeface="Calibri"/>
                <a:ea typeface="Calibri"/>
                <a:cs typeface="Calibri"/>
                <a:sym typeface="Calibri"/>
              </a:endParaRPr>
            </a:p>
          </p:txBody>
        </p:sp>
        <p:grpSp>
          <p:nvGrpSpPr>
            <p:cNvPr id="604" name="Google Shape;604;p8"/>
            <p:cNvGrpSpPr/>
            <p:nvPr/>
          </p:nvGrpSpPr>
          <p:grpSpPr>
            <a:xfrm>
              <a:off x="18938095" y="7287592"/>
              <a:ext cx="781367" cy="908458"/>
              <a:chOff x="5581898" y="3078652"/>
              <a:chExt cx="781367" cy="908458"/>
            </a:xfrm>
          </p:grpSpPr>
          <p:sp>
            <p:nvSpPr>
              <p:cNvPr id="605" name="Google Shape;605;p8"/>
              <p:cNvSpPr/>
              <p:nvPr/>
            </p:nvSpPr>
            <p:spPr>
              <a:xfrm>
                <a:off x="5802488" y="3263779"/>
                <a:ext cx="418355" cy="329883"/>
              </a:xfrm>
              <a:custGeom>
                <a:avLst/>
                <a:gdLst/>
                <a:ahLst/>
                <a:cxnLst/>
                <a:rect l="l" t="t" r="r" b="b"/>
                <a:pathLst>
                  <a:path w="602" h="475" extrusionOk="0">
                    <a:moveTo>
                      <a:pt x="431" y="403"/>
                    </a:moveTo>
                    <a:lnTo>
                      <a:pt x="431" y="403"/>
                    </a:lnTo>
                    <a:lnTo>
                      <a:pt x="431" y="403"/>
                    </a:lnTo>
                    <a:cubicBezTo>
                      <a:pt x="255" y="403"/>
                      <a:pt x="255" y="403"/>
                      <a:pt x="255" y="403"/>
                    </a:cubicBezTo>
                    <a:lnTo>
                      <a:pt x="255" y="403"/>
                    </a:lnTo>
                    <a:cubicBezTo>
                      <a:pt x="233" y="403"/>
                      <a:pt x="233" y="403"/>
                      <a:pt x="233" y="403"/>
                    </a:cubicBezTo>
                    <a:cubicBezTo>
                      <a:pt x="198" y="403"/>
                      <a:pt x="198" y="403"/>
                      <a:pt x="198" y="403"/>
                    </a:cubicBezTo>
                    <a:cubicBezTo>
                      <a:pt x="219" y="424"/>
                      <a:pt x="219" y="424"/>
                      <a:pt x="219" y="424"/>
                    </a:cubicBezTo>
                    <a:cubicBezTo>
                      <a:pt x="226" y="431"/>
                      <a:pt x="226" y="439"/>
                      <a:pt x="226" y="446"/>
                    </a:cubicBezTo>
                    <a:cubicBezTo>
                      <a:pt x="226" y="460"/>
                      <a:pt x="212" y="474"/>
                      <a:pt x="198" y="474"/>
                    </a:cubicBezTo>
                    <a:cubicBezTo>
                      <a:pt x="191" y="474"/>
                      <a:pt x="184" y="467"/>
                      <a:pt x="177" y="460"/>
                    </a:cubicBezTo>
                    <a:cubicBezTo>
                      <a:pt x="113" y="396"/>
                      <a:pt x="113" y="396"/>
                      <a:pt x="113" y="396"/>
                    </a:cubicBezTo>
                    <a:cubicBezTo>
                      <a:pt x="106" y="389"/>
                      <a:pt x="106" y="382"/>
                      <a:pt x="106" y="375"/>
                    </a:cubicBezTo>
                    <a:cubicBezTo>
                      <a:pt x="106" y="368"/>
                      <a:pt x="106" y="361"/>
                      <a:pt x="113" y="361"/>
                    </a:cubicBezTo>
                    <a:cubicBezTo>
                      <a:pt x="177" y="290"/>
                      <a:pt x="177" y="290"/>
                      <a:pt x="177" y="290"/>
                    </a:cubicBezTo>
                    <a:cubicBezTo>
                      <a:pt x="184" y="283"/>
                      <a:pt x="191" y="283"/>
                      <a:pt x="198" y="283"/>
                    </a:cubicBezTo>
                    <a:cubicBezTo>
                      <a:pt x="212" y="283"/>
                      <a:pt x="226" y="297"/>
                      <a:pt x="226" y="311"/>
                    </a:cubicBezTo>
                    <a:cubicBezTo>
                      <a:pt x="226" y="318"/>
                      <a:pt x="226" y="325"/>
                      <a:pt x="219" y="332"/>
                    </a:cubicBezTo>
                    <a:cubicBezTo>
                      <a:pt x="198" y="346"/>
                      <a:pt x="198" y="346"/>
                      <a:pt x="198" y="346"/>
                    </a:cubicBezTo>
                    <a:cubicBezTo>
                      <a:pt x="219" y="346"/>
                      <a:pt x="219" y="346"/>
                      <a:pt x="219" y="346"/>
                    </a:cubicBezTo>
                    <a:lnTo>
                      <a:pt x="219" y="346"/>
                    </a:lnTo>
                    <a:cubicBezTo>
                      <a:pt x="248" y="346"/>
                      <a:pt x="248" y="346"/>
                      <a:pt x="248" y="346"/>
                    </a:cubicBezTo>
                    <a:lnTo>
                      <a:pt x="248" y="346"/>
                    </a:lnTo>
                    <a:cubicBezTo>
                      <a:pt x="431" y="346"/>
                      <a:pt x="431" y="346"/>
                      <a:pt x="431" y="346"/>
                    </a:cubicBezTo>
                    <a:cubicBezTo>
                      <a:pt x="495" y="346"/>
                      <a:pt x="544" y="297"/>
                      <a:pt x="544" y="233"/>
                    </a:cubicBezTo>
                    <a:cubicBezTo>
                      <a:pt x="544" y="170"/>
                      <a:pt x="544" y="170"/>
                      <a:pt x="544" y="170"/>
                    </a:cubicBezTo>
                    <a:cubicBezTo>
                      <a:pt x="544" y="156"/>
                      <a:pt x="559" y="142"/>
                      <a:pt x="573" y="142"/>
                    </a:cubicBezTo>
                    <a:cubicBezTo>
                      <a:pt x="594" y="142"/>
                      <a:pt x="601" y="156"/>
                      <a:pt x="601" y="170"/>
                    </a:cubicBezTo>
                    <a:cubicBezTo>
                      <a:pt x="601" y="233"/>
                      <a:pt x="601" y="233"/>
                      <a:pt x="601" y="233"/>
                    </a:cubicBezTo>
                    <a:cubicBezTo>
                      <a:pt x="601" y="332"/>
                      <a:pt x="530" y="403"/>
                      <a:pt x="431" y="403"/>
                    </a:cubicBezTo>
                    <a:close/>
                    <a:moveTo>
                      <a:pt x="424" y="177"/>
                    </a:moveTo>
                    <a:lnTo>
                      <a:pt x="424" y="177"/>
                    </a:lnTo>
                    <a:cubicBezTo>
                      <a:pt x="417" y="184"/>
                      <a:pt x="410" y="191"/>
                      <a:pt x="403" y="191"/>
                    </a:cubicBezTo>
                    <a:cubicBezTo>
                      <a:pt x="389" y="191"/>
                      <a:pt x="375" y="177"/>
                      <a:pt x="375" y="163"/>
                    </a:cubicBezTo>
                    <a:cubicBezTo>
                      <a:pt x="375" y="156"/>
                      <a:pt x="382" y="149"/>
                      <a:pt x="389" y="142"/>
                    </a:cubicBezTo>
                    <a:cubicBezTo>
                      <a:pt x="403" y="120"/>
                      <a:pt x="403" y="120"/>
                      <a:pt x="403" y="120"/>
                    </a:cubicBezTo>
                    <a:cubicBezTo>
                      <a:pt x="389" y="120"/>
                      <a:pt x="389" y="120"/>
                      <a:pt x="389" y="120"/>
                    </a:cubicBezTo>
                    <a:lnTo>
                      <a:pt x="389" y="120"/>
                    </a:lnTo>
                    <a:cubicBezTo>
                      <a:pt x="361" y="120"/>
                      <a:pt x="361" y="120"/>
                      <a:pt x="361" y="120"/>
                    </a:cubicBezTo>
                    <a:lnTo>
                      <a:pt x="361" y="120"/>
                    </a:lnTo>
                    <a:cubicBezTo>
                      <a:pt x="170" y="120"/>
                      <a:pt x="170" y="120"/>
                      <a:pt x="170" y="120"/>
                    </a:cubicBezTo>
                    <a:cubicBezTo>
                      <a:pt x="106" y="120"/>
                      <a:pt x="57" y="170"/>
                      <a:pt x="57" y="233"/>
                    </a:cubicBezTo>
                    <a:cubicBezTo>
                      <a:pt x="57" y="304"/>
                      <a:pt x="57" y="304"/>
                      <a:pt x="57" y="304"/>
                    </a:cubicBezTo>
                    <a:cubicBezTo>
                      <a:pt x="57" y="318"/>
                      <a:pt x="43" y="332"/>
                      <a:pt x="29" y="332"/>
                    </a:cubicBezTo>
                    <a:cubicBezTo>
                      <a:pt x="15" y="332"/>
                      <a:pt x="0" y="318"/>
                      <a:pt x="0" y="304"/>
                    </a:cubicBezTo>
                    <a:cubicBezTo>
                      <a:pt x="0" y="233"/>
                      <a:pt x="0" y="233"/>
                      <a:pt x="0" y="233"/>
                    </a:cubicBezTo>
                    <a:cubicBezTo>
                      <a:pt x="0" y="142"/>
                      <a:pt x="78" y="64"/>
                      <a:pt x="170" y="64"/>
                    </a:cubicBezTo>
                    <a:lnTo>
                      <a:pt x="170" y="64"/>
                    </a:lnTo>
                    <a:cubicBezTo>
                      <a:pt x="347" y="64"/>
                      <a:pt x="347" y="64"/>
                      <a:pt x="347" y="64"/>
                    </a:cubicBezTo>
                    <a:lnTo>
                      <a:pt x="347" y="64"/>
                    </a:lnTo>
                    <a:cubicBezTo>
                      <a:pt x="368" y="64"/>
                      <a:pt x="368" y="64"/>
                      <a:pt x="368" y="64"/>
                    </a:cubicBezTo>
                    <a:cubicBezTo>
                      <a:pt x="403" y="64"/>
                      <a:pt x="403" y="64"/>
                      <a:pt x="403" y="64"/>
                    </a:cubicBezTo>
                    <a:cubicBezTo>
                      <a:pt x="389" y="50"/>
                      <a:pt x="389" y="50"/>
                      <a:pt x="389" y="50"/>
                    </a:cubicBezTo>
                    <a:cubicBezTo>
                      <a:pt x="382" y="43"/>
                      <a:pt x="375" y="35"/>
                      <a:pt x="375" y="28"/>
                    </a:cubicBezTo>
                    <a:cubicBezTo>
                      <a:pt x="375" y="14"/>
                      <a:pt x="389" y="0"/>
                      <a:pt x="403" y="0"/>
                    </a:cubicBezTo>
                    <a:cubicBezTo>
                      <a:pt x="410" y="0"/>
                      <a:pt x="417" y="0"/>
                      <a:pt x="424" y="7"/>
                    </a:cubicBezTo>
                    <a:cubicBezTo>
                      <a:pt x="488" y="78"/>
                      <a:pt x="488" y="78"/>
                      <a:pt x="488" y="78"/>
                    </a:cubicBezTo>
                    <a:cubicBezTo>
                      <a:pt x="495" y="78"/>
                      <a:pt x="502" y="85"/>
                      <a:pt x="502" y="92"/>
                    </a:cubicBezTo>
                    <a:cubicBezTo>
                      <a:pt x="502" y="99"/>
                      <a:pt x="495" y="106"/>
                      <a:pt x="488" y="113"/>
                    </a:cubicBezTo>
                    <a:lnTo>
                      <a:pt x="424" y="177"/>
                    </a:lnTo>
                    <a:close/>
                  </a:path>
                </a:pathLst>
              </a:custGeom>
              <a:solidFill>
                <a:schemeClr val="lt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2701">
                  <a:solidFill>
                    <a:schemeClr val="dk1"/>
                  </a:solidFill>
                  <a:latin typeface="Calibri"/>
                  <a:ea typeface="Calibri"/>
                  <a:cs typeface="Calibri"/>
                  <a:sym typeface="Calibri"/>
                </a:endParaRPr>
              </a:p>
            </p:txBody>
          </p:sp>
          <p:sp>
            <p:nvSpPr>
              <p:cNvPr id="606" name="Google Shape;606;p8"/>
              <p:cNvSpPr/>
              <p:nvPr/>
            </p:nvSpPr>
            <p:spPr>
              <a:xfrm>
                <a:off x="5581898" y="3078652"/>
                <a:ext cx="781367" cy="908458"/>
              </a:xfrm>
              <a:custGeom>
                <a:avLst/>
                <a:gdLst/>
                <a:ahLst/>
                <a:cxnLst/>
                <a:rect l="l" t="t" r="r" b="b"/>
                <a:pathLst>
                  <a:path w="2814" h="3480" extrusionOk="0">
                    <a:moveTo>
                      <a:pt x="1509" y="361"/>
                    </a:moveTo>
                    <a:lnTo>
                      <a:pt x="1442" y="366"/>
                    </a:lnTo>
                    <a:lnTo>
                      <a:pt x="1376" y="377"/>
                    </a:lnTo>
                    <a:lnTo>
                      <a:pt x="1310" y="393"/>
                    </a:lnTo>
                    <a:lnTo>
                      <a:pt x="1244" y="413"/>
                    </a:lnTo>
                    <a:lnTo>
                      <a:pt x="1181" y="439"/>
                    </a:lnTo>
                    <a:lnTo>
                      <a:pt x="1119" y="470"/>
                    </a:lnTo>
                    <a:lnTo>
                      <a:pt x="1059" y="506"/>
                    </a:lnTo>
                    <a:lnTo>
                      <a:pt x="1000" y="547"/>
                    </a:lnTo>
                    <a:lnTo>
                      <a:pt x="945" y="594"/>
                    </a:lnTo>
                    <a:lnTo>
                      <a:pt x="892" y="646"/>
                    </a:lnTo>
                    <a:lnTo>
                      <a:pt x="845" y="699"/>
                    </a:lnTo>
                    <a:lnTo>
                      <a:pt x="801" y="756"/>
                    </a:lnTo>
                    <a:lnTo>
                      <a:pt x="763" y="814"/>
                    </a:lnTo>
                    <a:lnTo>
                      <a:pt x="730" y="875"/>
                    </a:lnTo>
                    <a:lnTo>
                      <a:pt x="701" y="938"/>
                    </a:lnTo>
                    <a:lnTo>
                      <a:pt x="676" y="1002"/>
                    </a:lnTo>
                    <a:lnTo>
                      <a:pt x="657" y="1068"/>
                    </a:lnTo>
                    <a:lnTo>
                      <a:pt x="641" y="1134"/>
                    </a:lnTo>
                    <a:lnTo>
                      <a:pt x="630" y="1202"/>
                    </a:lnTo>
                    <a:lnTo>
                      <a:pt x="624" y="1270"/>
                    </a:lnTo>
                    <a:lnTo>
                      <a:pt x="622" y="1339"/>
                    </a:lnTo>
                    <a:lnTo>
                      <a:pt x="625" y="1406"/>
                    </a:lnTo>
                    <a:lnTo>
                      <a:pt x="632" y="1475"/>
                    </a:lnTo>
                    <a:lnTo>
                      <a:pt x="644" y="1542"/>
                    </a:lnTo>
                    <a:lnTo>
                      <a:pt x="660" y="1609"/>
                    </a:lnTo>
                    <a:lnTo>
                      <a:pt x="681" y="1674"/>
                    </a:lnTo>
                    <a:lnTo>
                      <a:pt x="706" y="1739"/>
                    </a:lnTo>
                    <a:lnTo>
                      <a:pt x="736" y="1801"/>
                    </a:lnTo>
                    <a:lnTo>
                      <a:pt x="770" y="1861"/>
                    </a:lnTo>
                    <a:lnTo>
                      <a:pt x="809" y="1920"/>
                    </a:lnTo>
                    <a:lnTo>
                      <a:pt x="853" y="1976"/>
                    </a:lnTo>
                    <a:lnTo>
                      <a:pt x="863" y="1983"/>
                    </a:lnTo>
                    <a:lnTo>
                      <a:pt x="849" y="2014"/>
                    </a:lnTo>
                    <a:lnTo>
                      <a:pt x="832" y="2046"/>
                    </a:lnTo>
                    <a:lnTo>
                      <a:pt x="812" y="2077"/>
                    </a:lnTo>
                    <a:lnTo>
                      <a:pt x="790" y="2108"/>
                    </a:lnTo>
                    <a:lnTo>
                      <a:pt x="765" y="2138"/>
                    </a:lnTo>
                    <a:lnTo>
                      <a:pt x="737" y="2165"/>
                    </a:lnTo>
                    <a:lnTo>
                      <a:pt x="707" y="2189"/>
                    </a:lnTo>
                    <a:lnTo>
                      <a:pt x="673" y="2210"/>
                    </a:lnTo>
                    <a:lnTo>
                      <a:pt x="663" y="2218"/>
                    </a:lnTo>
                    <a:lnTo>
                      <a:pt x="656" y="2228"/>
                    </a:lnTo>
                    <a:lnTo>
                      <a:pt x="653" y="2238"/>
                    </a:lnTo>
                    <a:lnTo>
                      <a:pt x="653" y="2250"/>
                    </a:lnTo>
                    <a:lnTo>
                      <a:pt x="656" y="2260"/>
                    </a:lnTo>
                    <a:lnTo>
                      <a:pt x="662" y="2270"/>
                    </a:lnTo>
                    <a:lnTo>
                      <a:pt x="671" y="2277"/>
                    </a:lnTo>
                    <a:lnTo>
                      <a:pt x="683" y="2282"/>
                    </a:lnTo>
                    <a:lnTo>
                      <a:pt x="719" y="2286"/>
                    </a:lnTo>
                    <a:lnTo>
                      <a:pt x="758" y="2287"/>
                    </a:lnTo>
                    <a:lnTo>
                      <a:pt x="799" y="2285"/>
                    </a:lnTo>
                    <a:lnTo>
                      <a:pt x="844" y="2278"/>
                    </a:lnTo>
                    <a:lnTo>
                      <a:pt x="888" y="2267"/>
                    </a:lnTo>
                    <a:lnTo>
                      <a:pt x="934" y="2251"/>
                    </a:lnTo>
                    <a:lnTo>
                      <a:pt x="981" y="2230"/>
                    </a:lnTo>
                    <a:lnTo>
                      <a:pt x="1028" y="2202"/>
                    </a:lnTo>
                    <a:lnTo>
                      <a:pt x="1075" y="2168"/>
                    </a:lnTo>
                    <a:lnTo>
                      <a:pt x="1077" y="2170"/>
                    </a:lnTo>
                    <a:lnTo>
                      <a:pt x="1137" y="2204"/>
                    </a:lnTo>
                    <a:lnTo>
                      <a:pt x="1198" y="2233"/>
                    </a:lnTo>
                    <a:lnTo>
                      <a:pt x="1261" y="2257"/>
                    </a:lnTo>
                    <a:lnTo>
                      <a:pt x="1326" y="2276"/>
                    </a:lnTo>
                    <a:lnTo>
                      <a:pt x="1391" y="2290"/>
                    </a:lnTo>
                    <a:lnTo>
                      <a:pt x="1456" y="2300"/>
                    </a:lnTo>
                    <a:lnTo>
                      <a:pt x="1522" y="2304"/>
                    </a:lnTo>
                    <a:lnTo>
                      <a:pt x="1589" y="2303"/>
                    </a:lnTo>
                    <a:lnTo>
                      <a:pt x="1655" y="2296"/>
                    </a:lnTo>
                    <a:lnTo>
                      <a:pt x="1720" y="2286"/>
                    </a:lnTo>
                    <a:lnTo>
                      <a:pt x="1786" y="2270"/>
                    </a:lnTo>
                    <a:lnTo>
                      <a:pt x="1849" y="2249"/>
                    </a:lnTo>
                    <a:lnTo>
                      <a:pt x="1912" y="2223"/>
                    </a:lnTo>
                    <a:lnTo>
                      <a:pt x="1972" y="2193"/>
                    </a:lnTo>
                    <a:lnTo>
                      <a:pt x="2032" y="2157"/>
                    </a:lnTo>
                    <a:lnTo>
                      <a:pt x="2089" y="2115"/>
                    </a:lnTo>
                    <a:lnTo>
                      <a:pt x="2143" y="2070"/>
                    </a:lnTo>
                    <a:lnTo>
                      <a:pt x="2195" y="2019"/>
                    </a:lnTo>
                    <a:lnTo>
                      <a:pt x="2245" y="1963"/>
                    </a:lnTo>
                    <a:lnTo>
                      <a:pt x="2289" y="1905"/>
                    </a:lnTo>
                    <a:lnTo>
                      <a:pt x="2328" y="1843"/>
                    </a:lnTo>
                    <a:lnTo>
                      <a:pt x="2362" y="1780"/>
                    </a:lnTo>
                    <a:lnTo>
                      <a:pt x="2391" y="1714"/>
                    </a:lnTo>
                    <a:lnTo>
                      <a:pt x="2416" y="1648"/>
                    </a:lnTo>
                    <a:lnTo>
                      <a:pt x="2435" y="1579"/>
                    </a:lnTo>
                    <a:lnTo>
                      <a:pt x="2450" y="1509"/>
                    </a:lnTo>
                    <a:lnTo>
                      <a:pt x="2460" y="1439"/>
                    </a:lnTo>
                    <a:lnTo>
                      <a:pt x="2465" y="1368"/>
                    </a:lnTo>
                    <a:lnTo>
                      <a:pt x="2465" y="1296"/>
                    </a:lnTo>
                    <a:lnTo>
                      <a:pt x="2460" y="1225"/>
                    </a:lnTo>
                    <a:lnTo>
                      <a:pt x="2450" y="1156"/>
                    </a:lnTo>
                    <a:lnTo>
                      <a:pt x="2435" y="1086"/>
                    </a:lnTo>
                    <a:lnTo>
                      <a:pt x="2416" y="1017"/>
                    </a:lnTo>
                    <a:lnTo>
                      <a:pt x="2391" y="950"/>
                    </a:lnTo>
                    <a:lnTo>
                      <a:pt x="2362" y="885"/>
                    </a:lnTo>
                    <a:lnTo>
                      <a:pt x="2328" y="821"/>
                    </a:lnTo>
                    <a:lnTo>
                      <a:pt x="2289" y="760"/>
                    </a:lnTo>
                    <a:lnTo>
                      <a:pt x="2245" y="701"/>
                    </a:lnTo>
                    <a:lnTo>
                      <a:pt x="2195" y="646"/>
                    </a:lnTo>
                    <a:lnTo>
                      <a:pt x="2143" y="594"/>
                    </a:lnTo>
                    <a:lnTo>
                      <a:pt x="2087" y="547"/>
                    </a:lnTo>
                    <a:lnTo>
                      <a:pt x="2029" y="506"/>
                    </a:lnTo>
                    <a:lnTo>
                      <a:pt x="1968" y="470"/>
                    </a:lnTo>
                    <a:lnTo>
                      <a:pt x="1906" y="439"/>
                    </a:lnTo>
                    <a:lnTo>
                      <a:pt x="1843" y="413"/>
                    </a:lnTo>
                    <a:lnTo>
                      <a:pt x="1778" y="393"/>
                    </a:lnTo>
                    <a:lnTo>
                      <a:pt x="1711" y="377"/>
                    </a:lnTo>
                    <a:lnTo>
                      <a:pt x="1645" y="366"/>
                    </a:lnTo>
                    <a:lnTo>
                      <a:pt x="1578" y="361"/>
                    </a:lnTo>
                    <a:lnTo>
                      <a:pt x="1509" y="361"/>
                    </a:lnTo>
                    <a:close/>
                    <a:moveTo>
                      <a:pt x="1552" y="0"/>
                    </a:moveTo>
                    <a:lnTo>
                      <a:pt x="1642" y="3"/>
                    </a:lnTo>
                    <a:lnTo>
                      <a:pt x="1730" y="14"/>
                    </a:lnTo>
                    <a:lnTo>
                      <a:pt x="1817" y="30"/>
                    </a:lnTo>
                    <a:lnTo>
                      <a:pt x="1901" y="52"/>
                    </a:lnTo>
                    <a:lnTo>
                      <a:pt x="1982" y="79"/>
                    </a:lnTo>
                    <a:lnTo>
                      <a:pt x="2062" y="113"/>
                    </a:lnTo>
                    <a:lnTo>
                      <a:pt x="2139" y="152"/>
                    </a:lnTo>
                    <a:lnTo>
                      <a:pt x="2212" y="197"/>
                    </a:lnTo>
                    <a:lnTo>
                      <a:pt x="2283" y="247"/>
                    </a:lnTo>
                    <a:lnTo>
                      <a:pt x="2350" y="301"/>
                    </a:lnTo>
                    <a:lnTo>
                      <a:pt x="2413" y="359"/>
                    </a:lnTo>
                    <a:lnTo>
                      <a:pt x="2474" y="421"/>
                    </a:lnTo>
                    <a:lnTo>
                      <a:pt x="2529" y="488"/>
                    </a:lnTo>
                    <a:lnTo>
                      <a:pt x="2580" y="559"/>
                    </a:lnTo>
                    <a:lnTo>
                      <a:pt x="2626" y="633"/>
                    </a:lnTo>
                    <a:lnTo>
                      <a:pt x="2668" y="711"/>
                    </a:lnTo>
                    <a:lnTo>
                      <a:pt x="2706" y="792"/>
                    </a:lnTo>
                    <a:lnTo>
                      <a:pt x="2738" y="875"/>
                    </a:lnTo>
                    <a:lnTo>
                      <a:pt x="2765" y="962"/>
                    </a:lnTo>
                    <a:lnTo>
                      <a:pt x="2786" y="1051"/>
                    </a:lnTo>
                    <a:lnTo>
                      <a:pt x="2801" y="1142"/>
                    </a:lnTo>
                    <a:lnTo>
                      <a:pt x="2811" y="1235"/>
                    </a:lnTo>
                    <a:lnTo>
                      <a:pt x="2814" y="1330"/>
                    </a:lnTo>
                    <a:lnTo>
                      <a:pt x="2811" y="1418"/>
                    </a:lnTo>
                    <a:lnTo>
                      <a:pt x="2803" y="1506"/>
                    </a:lnTo>
                    <a:lnTo>
                      <a:pt x="2790" y="1591"/>
                    </a:lnTo>
                    <a:lnTo>
                      <a:pt x="2771" y="1674"/>
                    </a:lnTo>
                    <a:lnTo>
                      <a:pt x="2748" y="1756"/>
                    </a:lnTo>
                    <a:lnTo>
                      <a:pt x="2720" y="1835"/>
                    </a:lnTo>
                    <a:lnTo>
                      <a:pt x="2687" y="1912"/>
                    </a:lnTo>
                    <a:lnTo>
                      <a:pt x="2650" y="1985"/>
                    </a:lnTo>
                    <a:lnTo>
                      <a:pt x="2609" y="2057"/>
                    </a:lnTo>
                    <a:lnTo>
                      <a:pt x="2563" y="2125"/>
                    </a:lnTo>
                    <a:lnTo>
                      <a:pt x="2515" y="2189"/>
                    </a:lnTo>
                    <a:lnTo>
                      <a:pt x="2461" y="2252"/>
                    </a:lnTo>
                    <a:lnTo>
                      <a:pt x="2405" y="2309"/>
                    </a:lnTo>
                    <a:lnTo>
                      <a:pt x="2405" y="3123"/>
                    </a:lnTo>
                    <a:lnTo>
                      <a:pt x="2402" y="3148"/>
                    </a:lnTo>
                    <a:lnTo>
                      <a:pt x="2393" y="3174"/>
                    </a:lnTo>
                    <a:lnTo>
                      <a:pt x="2378" y="3195"/>
                    </a:lnTo>
                    <a:lnTo>
                      <a:pt x="2360" y="3214"/>
                    </a:lnTo>
                    <a:lnTo>
                      <a:pt x="2339" y="3228"/>
                    </a:lnTo>
                    <a:lnTo>
                      <a:pt x="2315" y="3235"/>
                    </a:lnTo>
                    <a:lnTo>
                      <a:pt x="1003" y="3479"/>
                    </a:lnTo>
                    <a:lnTo>
                      <a:pt x="982" y="3480"/>
                    </a:lnTo>
                    <a:lnTo>
                      <a:pt x="964" y="3477"/>
                    </a:lnTo>
                    <a:lnTo>
                      <a:pt x="947" y="3470"/>
                    </a:lnTo>
                    <a:lnTo>
                      <a:pt x="934" y="3459"/>
                    </a:lnTo>
                    <a:lnTo>
                      <a:pt x="923" y="3444"/>
                    </a:lnTo>
                    <a:lnTo>
                      <a:pt x="916" y="3427"/>
                    </a:lnTo>
                    <a:lnTo>
                      <a:pt x="913" y="3406"/>
                    </a:lnTo>
                    <a:lnTo>
                      <a:pt x="913" y="3404"/>
                    </a:lnTo>
                    <a:lnTo>
                      <a:pt x="912" y="3020"/>
                    </a:lnTo>
                    <a:lnTo>
                      <a:pt x="548" y="3077"/>
                    </a:lnTo>
                    <a:lnTo>
                      <a:pt x="509" y="3074"/>
                    </a:lnTo>
                    <a:lnTo>
                      <a:pt x="471" y="3066"/>
                    </a:lnTo>
                    <a:lnTo>
                      <a:pt x="436" y="3051"/>
                    </a:lnTo>
                    <a:lnTo>
                      <a:pt x="404" y="3032"/>
                    </a:lnTo>
                    <a:lnTo>
                      <a:pt x="375" y="3009"/>
                    </a:lnTo>
                    <a:lnTo>
                      <a:pt x="347" y="2981"/>
                    </a:lnTo>
                    <a:lnTo>
                      <a:pt x="325" y="2950"/>
                    </a:lnTo>
                    <a:lnTo>
                      <a:pt x="307" y="2915"/>
                    </a:lnTo>
                    <a:lnTo>
                      <a:pt x="294" y="2878"/>
                    </a:lnTo>
                    <a:lnTo>
                      <a:pt x="285" y="2839"/>
                    </a:lnTo>
                    <a:lnTo>
                      <a:pt x="283" y="2798"/>
                    </a:lnTo>
                    <a:lnTo>
                      <a:pt x="283" y="2307"/>
                    </a:lnTo>
                    <a:lnTo>
                      <a:pt x="162" y="2307"/>
                    </a:lnTo>
                    <a:lnTo>
                      <a:pt x="129" y="2305"/>
                    </a:lnTo>
                    <a:lnTo>
                      <a:pt x="98" y="2298"/>
                    </a:lnTo>
                    <a:lnTo>
                      <a:pt x="72" y="2288"/>
                    </a:lnTo>
                    <a:lnTo>
                      <a:pt x="50" y="2274"/>
                    </a:lnTo>
                    <a:lnTo>
                      <a:pt x="31" y="2257"/>
                    </a:lnTo>
                    <a:lnTo>
                      <a:pt x="17" y="2237"/>
                    </a:lnTo>
                    <a:lnTo>
                      <a:pt x="7" y="2214"/>
                    </a:lnTo>
                    <a:lnTo>
                      <a:pt x="1" y="2188"/>
                    </a:lnTo>
                    <a:lnTo>
                      <a:pt x="0" y="2162"/>
                    </a:lnTo>
                    <a:lnTo>
                      <a:pt x="3" y="2132"/>
                    </a:lnTo>
                    <a:lnTo>
                      <a:pt x="12" y="2102"/>
                    </a:lnTo>
                    <a:lnTo>
                      <a:pt x="26" y="2069"/>
                    </a:lnTo>
                    <a:lnTo>
                      <a:pt x="283" y="1552"/>
                    </a:lnTo>
                    <a:lnTo>
                      <a:pt x="283" y="1331"/>
                    </a:lnTo>
                    <a:lnTo>
                      <a:pt x="286" y="1238"/>
                    </a:lnTo>
                    <a:lnTo>
                      <a:pt x="295" y="1146"/>
                    </a:lnTo>
                    <a:lnTo>
                      <a:pt x="309" y="1056"/>
                    </a:lnTo>
                    <a:lnTo>
                      <a:pt x="330" y="969"/>
                    </a:lnTo>
                    <a:lnTo>
                      <a:pt x="356" y="884"/>
                    </a:lnTo>
                    <a:lnTo>
                      <a:pt x="387" y="801"/>
                    </a:lnTo>
                    <a:lnTo>
                      <a:pt x="423" y="722"/>
                    </a:lnTo>
                    <a:lnTo>
                      <a:pt x="464" y="646"/>
                    </a:lnTo>
                    <a:lnTo>
                      <a:pt x="509" y="572"/>
                    </a:lnTo>
                    <a:lnTo>
                      <a:pt x="558" y="502"/>
                    </a:lnTo>
                    <a:lnTo>
                      <a:pt x="613" y="436"/>
                    </a:lnTo>
                    <a:lnTo>
                      <a:pt x="671" y="374"/>
                    </a:lnTo>
                    <a:lnTo>
                      <a:pt x="732" y="315"/>
                    </a:lnTo>
                    <a:lnTo>
                      <a:pt x="797" y="261"/>
                    </a:lnTo>
                    <a:lnTo>
                      <a:pt x="866" y="212"/>
                    </a:lnTo>
                    <a:lnTo>
                      <a:pt x="938" y="167"/>
                    </a:lnTo>
                    <a:lnTo>
                      <a:pt x="1012" y="127"/>
                    </a:lnTo>
                    <a:lnTo>
                      <a:pt x="1084" y="94"/>
                    </a:lnTo>
                    <a:lnTo>
                      <a:pt x="1157" y="67"/>
                    </a:lnTo>
                    <a:lnTo>
                      <a:pt x="1232" y="44"/>
                    </a:lnTo>
                    <a:lnTo>
                      <a:pt x="1310" y="24"/>
                    </a:lnTo>
                    <a:lnTo>
                      <a:pt x="1389" y="11"/>
                    </a:lnTo>
                    <a:lnTo>
                      <a:pt x="1469" y="3"/>
                    </a:lnTo>
                    <a:lnTo>
                      <a:pt x="1552" y="0"/>
                    </a:lnTo>
                    <a:close/>
                  </a:path>
                </a:pathLst>
              </a:custGeom>
              <a:solidFill>
                <a:schemeClr val="lt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150">
                  <a:solidFill>
                    <a:schemeClr val="dk1"/>
                  </a:solidFill>
                  <a:latin typeface="Calibri"/>
                  <a:ea typeface="Calibri"/>
                  <a:cs typeface="Calibri"/>
                  <a:sym typeface="Calibri"/>
                </a:endParaRPr>
              </a:p>
            </p:txBody>
          </p:sp>
        </p:grpSp>
      </p:grpSp>
      <p:cxnSp>
        <p:nvCxnSpPr>
          <p:cNvPr id="607" name="Google Shape;607;p8"/>
          <p:cNvCxnSpPr/>
          <p:nvPr/>
        </p:nvCxnSpPr>
        <p:spPr>
          <a:xfrm>
            <a:off x="4837980" y="2213330"/>
            <a:ext cx="0" cy="440346"/>
          </a:xfrm>
          <a:prstGeom prst="straightConnector1">
            <a:avLst/>
          </a:prstGeom>
          <a:blipFill rotWithShape="1">
            <a:blip r:embed="rId4">
              <a:alphaModFix/>
            </a:blip>
            <a:tile tx="0" ty="0" sx="100000" sy="100000" flip="none" algn="tl"/>
          </a:blipFill>
          <a:ln w="69850" cap="flat" cmpd="sng">
            <a:solidFill>
              <a:schemeClr val="accent1"/>
            </a:solidFill>
            <a:prstDash val="solid"/>
            <a:round/>
            <a:headEnd type="none" w="sm" len="sm"/>
            <a:tailEnd type="none" w="sm" len="sm"/>
          </a:ln>
        </p:spPr>
      </p:cxnSp>
      <p:cxnSp>
        <p:nvCxnSpPr>
          <p:cNvPr id="608" name="Google Shape;608;p8"/>
          <p:cNvCxnSpPr/>
          <p:nvPr/>
        </p:nvCxnSpPr>
        <p:spPr>
          <a:xfrm>
            <a:off x="3206149" y="3849295"/>
            <a:ext cx="0" cy="440346"/>
          </a:xfrm>
          <a:prstGeom prst="straightConnector1">
            <a:avLst/>
          </a:prstGeom>
          <a:blipFill rotWithShape="1">
            <a:blip r:embed="rId4">
              <a:alphaModFix/>
            </a:blip>
            <a:tile tx="0" ty="0" sx="100000" sy="100000" flip="none" algn="tl"/>
          </a:blipFill>
          <a:ln w="69850" cap="flat" cmpd="sng">
            <a:solidFill>
              <a:schemeClr val="accent2"/>
            </a:solidFill>
            <a:prstDash val="solid"/>
            <a:round/>
            <a:headEnd type="none" w="sm" len="sm"/>
            <a:tailEnd type="none" w="sm" len="sm"/>
          </a:ln>
        </p:spPr>
      </p:cxnSp>
      <p:cxnSp>
        <p:nvCxnSpPr>
          <p:cNvPr id="609" name="Google Shape;609;p8"/>
          <p:cNvCxnSpPr/>
          <p:nvPr/>
        </p:nvCxnSpPr>
        <p:spPr>
          <a:xfrm>
            <a:off x="4803261" y="5527418"/>
            <a:ext cx="0" cy="687681"/>
          </a:xfrm>
          <a:prstGeom prst="straightConnector1">
            <a:avLst/>
          </a:prstGeom>
          <a:blipFill rotWithShape="1">
            <a:blip r:embed="rId4">
              <a:alphaModFix/>
            </a:blip>
            <a:tile tx="0" ty="0" sx="100000" sy="100000" flip="none" algn="tl"/>
          </a:blipFill>
          <a:ln w="69850" cap="flat" cmpd="sng">
            <a:solidFill>
              <a:schemeClr val="accent5"/>
            </a:solidFill>
            <a:prstDash val="solid"/>
            <a:round/>
            <a:headEnd type="none" w="sm" len="sm"/>
            <a:tailEnd type="none" w="sm" len="sm"/>
          </a:ln>
        </p:spPr>
      </p:cxnSp>
      <p:cxnSp>
        <p:nvCxnSpPr>
          <p:cNvPr id="610" name="Google Shape;610;p8"/>
          <p:cNvCxnSpPr/>
          <p:nvPr/>
        </p:nvCxnSpPr>
        <p:spPr>
          <a:xfrm>
            <a:off x="3275589" y="7460155"/>
            <a:ext cx="0" cy="687681"/>
          </a:xfrm>
          <a:prstGeom prst="straightConnector1">
            <a:avLst/>
          </a:prstGeom>
          <a:blipFill rotWithShape="1">
            <a:blip r:embed="rId4">
              <a:alphaModFix/>
            </a:blip>
            <a:tile tx="0" ty="0" sx="100000" sy="100000" flip="none" algn="tl"/>
          </a:blipFill>
          <a:ln w="69850" cap="flat" cmpd="sng">
            <a:solidFill>
              <a:schemeClr val="accent3"/>
            </a:solidFill>
            <a:prstDash val="solid"/>
            <a:round/>
            <a:headEnd type="none" w="sm" len="sm"/>
            <a:tailEnd type="none" w="sm" len="sm"/>
          </a:ln>
        </p:spPr>
      </p:cxnSp>
      <p:cxnSp>
        <p:nvCxnSpPr>
          <p:cNvPr id="611" name="Google Shape;611;p8"/>
          <p:cNvCxnSpPr>
            <a:cxnSpLocks/>
          </p:cNvCxnSpPr>
          <p:nvPr/>
        </p:nvCxnSpPr>
        <p:spPr>
          <a:xfrm flipH="1">
            <a:off x="-62635" y="841570"/>
            <a:ext cx="2644434" cy="1"/>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cxnSp>
        <p:nvCxnSpPr>
          <p:cNvPr id="612" name="Google Shape;612;p8"/>
          <p:cNvCxnSpPr>
            <a:cxnSpLocks/>
          </p:cNvCxnSpPr>
          <p:nvPr/>
        </p:nvCxnSpPr>
        <p:spPr>
          <a:xfrm flipH="1">
            <a:off x="10334171" y="841571"/>
            <a:ext cx="2685296" cy="0"/>
          </a:xfrm>
          <a:prstGeom prst="straightConnector1">
            <a:avLst/>
          </a:prstGeom>
          <a:blipFill rotWithShape="1">
            <a:blip r:embed="rId4">
              <a:alphaModFix/>
            </a:blip>
            <a:tile tx="0" ty="0" sx="100000" sy="100000" flip="none" algn="tl"/>
          </a:blipFill>
          <a:ln w="25400" cap="flat" cmpd="sng">
            <a:solidFill>
              <a:srgbClr val="000000"/>
            </a:solidFill>
            <a:prstDash val="solid"/>
            <a:round/>
            <a:headEnd type="none" w="sm" len="sm"/>
            <a:tailEnd type="none" w="sm" len="sm"/>
          </a:ln>
        </p:spPr>
      </p:cxnSp>
      <p:sp>
        <p:nvSpPr>
          <p:cNvPr id="613" name="Google Shape;613;p8"/>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8</a:t>
            </a:fld>
            <a:endParaRPr sz="1200" b="1">
              <a:solidFill>
                <a:schemeClr val="lt1"/>
              </a:solidFill>
              <a:latin typeface="Calibri"/>
              <a:ea typeface="Calibri"/>
              <a:cs typeface="Calibri"/>
              <a:sym typeface="Calibri"/>
            </a:endParaRPr>
          </a:p>
        </p:txBody>
      </p:sp>
      <p:sp>
        <p:nvSpPr>
          <p:cNvPr id="45" name="Google Shape;544;p7">
            <a:extLst>
              <a:ext uri="{FF2B5EF4-FFF2-40B4-BE49-F238E27FC236}">
                <a16:creationId xmlns:a16="http://schemas.microsoft.com/office/drawing/2014/main" id="{3C96B5FB-8796-5D4F-951F-0CC560E114F4}"/>
              </a:ext>
            </a:extLst>
          </p:cNvPr>
          <p:cNvSpPr/>
          <p:nvPr/>
        </p:nvSpPr>
        <p:spPr>
          <a:xfrm>
            <a:off x="4964965" y="5676072"/>
            <a:ext cx="8165232" cy="423676"/>
          </a:xfrm>
          <a:prstGeom prst="rect">
            <a:avLst/>
          </a:prstGeom>
          <a:noFill/>
          <a:ln>
            <a:noFill/>
          </a:ln>
        </p:spPr>
        <p:txBody>
          <a:bodyPr spcFirstLastPara="1" wrap="square" lIns="0" tIns="0" rIns="0" bIns="0" rtlCol="0" anchor="ctr" anchorCtr="0">
            <a:noAutofit/>
          </a:bodyPr>
          <a:lstStyle/>
          <a:p>
            <a:pPr marL="0" marR="0" lvl="0" indent="0" algn="l" rtl="0">
              <a:lnSpc>
                <a:spcPct val="90000"/>
              </a:lnSpc>
              <a:spcBef>
                <a:spcPts val="0"/>
              </a:spcBef>
              <a:spcAft>
                <a:spcPts val="0"/>
              </a:spcAft>
              <a:buNone/>
            </a:pPr>
            <a:r>
              <a:rPr lang="es" sz="2800" b="1" cap="none" dirty="0">
                <a:solidFill>
                  <a:schemeClr val="dk1"/>
                </a:solidFill>
                <a:latin typeface="Calibri"/>
                <a:ea typeface="Calibri"/>
                <a:cs typeface="Calibri"/>
                <a:sym typeface="Calibri"/>
              </a:rPr>
              <a:t>Respeto a los puntos de vista, </a:t>
            </a:r>
            <a:br>
              <a:rPr lang="en-US" sz="2800" b="1" cap="none" dirty="0">
                <a:solidFill>
                  <a:schemeClr val="dk1"/>
                </a:solidFill>
                <a:latin typeface="Calibri"/>
                <a:ea typeface="Calibri"/>
                <a:cs typeface="Calibri"/>
                <a:sym typeface="Calibri"/>
              </a:rPr>
            </a:br>
            <a:r>
              <a:rPr lang="es" sz="2800" b="1" cap="none" dirty="0">
                <a:solidFill>
                  <a:schemeClr val="dk1"/>
                </a:solidFill>
                <a:latin typeface="Calibri"/>
                <a:ea typeface="Calibri"/>
                <a:cs typeface="Calibri"/>
                <a:sym typeface="Calibri"/>
              </a:rPr>
              <a:t>las ideas y la historia personal de los demás</a:t>
            </a:r>
            <a:endParaRPr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
          <p:cNvSpPr txBox="1">
            <a:spLocks noGrp="1"/>
          </p:cNvSpPr>
          <p:nvPr>
            <p:ph type="title"/>
          </p:nvPr>
        </p:nvSpPr>
        <p:spPr>
          <a:xfrm>
            <a:off x="0" y="449837"/>
            <a:ext cx="13003213" cy="854455"/>
          </a:xfrm>
          <a:prstGeom prst="rect">
            <a:avLst/>
          </a:prstGeom>
          <a:noFill/>
          <a:ln>
            <a:noFill/>
          </a:ln>
        </p:spPr>
        <p:txBody>
          <a:bodyPr spcFirstLastPara="1" wrap="square" lIns="91425" tIns="45700" rIns="91425" bIns="45700" rtlCol="0" anchor="t" anchorCtr="0">
            <a:noAutofit/>
          </a:bodyPr>
          <a:lstStyle/>
          <a:p>
            <a:pPr marL="0" lvl="0" indent="0" algn="ctr" rtl="0">
              <a:spcBef>
                <a:spcPts val="0"/>
              </a:spcBef>
              <a:spcAft>
                <a:spcPts val="0"/>
              </a:spcAft>
              <a:buNone/>
            </a:pPr>
            <a:r>
              <a:rPr lang="es"/>
              <a:t>NUESTRAS OBLIGACIONES BÁSICAS</a:t>
            </a:r>
            <a:br>
              <a:rPr lang="en-US"/>
            </a:br>
            <a:endParaRPr/>
          </a:p>
        </p:txBody>
      </p:sp>
      <p:sp>
        <p:nvSpPr>
          <p:cNvPr id="620" name="Google Shape;620;p9"/>
          <p:cNvSpPr txBox="1"/>
          <p:nvPr/>
        </p:nvSpPr>
        <p:spPr>
          <a:xfrm>
            <a:off x="624064" y="3920931"/>
            <a:ext cx="3833296"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dirty="0">
                <a:solidFill>
                  <a:schemeClr val="tx1"/>
                </a:solidFill>
                <a:latin typeface="Calibri"/>
                <a:ea typeface="Calibri"/>
                <a:cs typeface="Calibri"/>
                <a:sym typeface="Calibri"/>
              </a:rPr>
              <a:t>Iniciar cada interacción </a:t>
            </a:r>
            <a:br>
              <a:rPr lang="en-US" sz="2000" b="0" i="0" u="none" strike="noStrike" cap="none" dirty="0">
                <a:solidFill>
                  <a:schemeClr val="tx1"/>
                </a:solidFill>
                <a:latin typeface="Calibri"/>
                <a:ea typeface="Calibri"/>
                <a:cs typeface="Calibri"/>
                <a:sym typeface="Calibri"/>
              </a:rPr>
            </a:br>
            <a:r>
              <a:rPr lang="es" sz="2000" b="0" i="0" u="none" strike="noStrike" cap="none" dirty="0">
                <a:solidFill>
                  <a:schemeClr val="tx1"/>
                </a:solidFill>
                <a:latin typeface="Calibri"/>
                <a:ea typeface="Calibri"/>
                <a:cs typeface="Calibri"/>
                <a:sym typeface="Calibri"/>
              </a:rPr>
              <a:t>mostrando empatía, comprensión y  una mentalidad abierta.</a:t>
            </a:r>
            <a:endParaRPr sz="2000" b="0" i="0" u="none" strike="noStrike" cap="none" dirty="0">
              <a:solidFill>
                <a:schemeClr val="tx1"/>
              </a:solidFill>
              <a:latin typeface="Calibri"/>
              <a:ea typeface="Calibri"/>
              <a:cs typeface="Calibri"/>
              <a:sym typeface="Calibri"/>
            </a:endParaRPr>
          </a:p>
        </p:txBody>
      </p:sp>
      <p:sp>
        <p:nvSpPr>
          <p:cNvPr id="621" name="Google Shape;621;p9"/>
          <p:cNvSpPr/>
          <p:nvPr/>
        </p:nvSpPr>
        <p:spPr>
          <a:xfrm>
            <a:off x="-62635" y="2349585"/>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chemeClr val="accent2"/>
                </a:solidFill>
                <a:latin typeface="Arial"/>
                <a:ea typeface="Arial"/>
                <a:cs typeface="Arial"/>
                <a:sym typeface="Arial"/>
              </a:rPr>
              <a:t>1</a:t>
            </a:r>
            <a:endParaRPr/>
          </a:p>
        </p:txBody>
      </p:sp>
      <p:sp>
        <p:nvSpPr>
          <p:cNvPr id="622" name="Google Shape;622;p9"/>
          <p:cNvSpPr txBox="1"/>
          <p:nvPr/>
        </p:nvSpPr>
        <p:spPr>
          <a:xfrm>
            <a:off x="964899" y="2854777"/>
            <a:ext cx="3316206"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1A6108"/>
              </a:buClr>
              <a:buSzPts val="3600"/>
              <a:buFont typeface="Arial"/>
              <a:buNone/>
            </a:pPr>
            <a:r>
              <a:rPr lang="es" sz="3600" b="0">
                <a:solidFill>
                  <a:schemeClr val="accent2"/>
                </a:solidFill>
                <a:latin typeface="Calibri"/>
                <a:ea typeface="Calibri"/>
                <a:cs typeface="Calibri"/>
                <a:sym typeface="Calibri"/>
              </a:rPr>
              <a:t>EMPATIZAR</a:t>
            </a:r>
            <a:endParaRPr/>
          </a:p>
        </p:txBody>
      </p:sp>
      <p:cxnSp>
        <p:nvCxnSpPr>
          <p:cNvPr id="623" name="Google Shape;623;p9"/>
          <p:cNvCxnSpPr/>
          <p:nvPr/>
        </p:nvCxnSpPr>
        <p:spPr>
          <a:xfrm rot="10800000">
            <a:off x="4379759" y="2349587"/>
            <a:ext cx="0" cy="2790395"/>
          </a:xfrm>
          <a:prstGeom prst="straightConnector1">
            <a:avLst/>
          </a:prstGeom>
          <a:noFill/>
          <a:ln w="44450" cap="flat" cmpd="sng">
            <a:solidFill>
              <a:srgbClr val="E5E5E5"/>
            </a:solidFill>
            <a:prstDash val="solid"/>
            <a:round/>
            <a:headEnd type="none" w="med" len="med"/>
            <a:tailEnd type="none" w="med" len="med"/>
          </a:ln>
        </p:spPr>
      </p:cxnSp>
      <p:cxnSp>
        <p:nvCxnSpPr>
          <p:cNvPr id="624" name="Google Shape;624;p9"/>
          <p:cNvCxnSpPr/>
          <p:nvPr/>
        </p:nvCxnSpPr>
        <p:spPr>
          <a:xfrm>
            <a:off x="624064" y="3718656"/>
            <a:ext cx="3287536" cy="0"/>
          </a:xfrm>
          <a:prstGeom prst="straightConnector1">
            <a:avLst/>
          </a:prstGeom>
          <a:noFill/>
          <a:ln w="34925" cap="flat" cmpd="sng">
            <a:solidFill>
              <a:schemeClr val="accent2"/>
            </a:solidFill>
            <a:prstDash val="solid"/>
            <a:miter lim="800000"/>
            <a:headEnd type="none" w="med" len="med"/>
            <a:tailEnd type="oval" w="lg" len="lg"/>
          </a:ln>
        </p:spPr>
      </p:cxnSp>
      <p:sp>
        <p:nvSpPr>
          <p:cNvPr id="625" name="Google Shape;625;p9"/>
          <p:cNvSpPr txBox="1"/>
          <p:nvPr/>
        </p:nvSpPr>
        <p:spPr>
          <a:xfrm>
            <a:off x="4713186" y="3920931"/>
            <a:ext cx="4328686"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a:solidFill>
                  <a:schemeClr val="tx1"/>
                </a:solidFill>
                <a:latin typeface="Calibri"/>
                <a:ea typeface="Calibri"/>
                <a:cs typeface="Calibri"/>
                <a:sym typeface="Calibri"/>
              </a:rPr>
              <a:t>Establecer relaciones de confianza </a:t>
            </a:r>
            <a:br>
              <a:rPr lang="en-US" sz="2000" b="0" i="0" u="none" strike="noStrike" cap="none">
                <a:solidFill>
                  <a:schemeClr val="tx1"/>
                </a:solidFill>
                <a:latin typeface="Calibri"/>
                <a:ea typeface="Calibri"/>
                <a:cs typeface="Calibri"/>
                <a:sym typeface="Calibri"/>
              </a:rPr>
            </a:br>
            <a:r>
              <a:rPr lang="es" sz="2000" b="0" i="0" u="none" strike="noStrike" cap="none">
                <a:solidFill>
                  <a:schemeClr val="tx1"/>
                </a:solidFill>
                <a:latin typeface="Calibri"/>
                <a:ea typeface="Calibri"/>
                <a:cs typeface="Calibri"/>
                <a:sym typeface="Calibri"/>
              </a:rPr>
              <a:t>con las personas.</a:t>
            </a:r>
            <a:endParaRPr>
              <a:solidFill>
                <a:schemeClr val="tx1"/>
              </a:solidFill>
            </a:endParaRPr>
          </a:p>
        </p:txBody>
      </p:sp>
      <p:sp>
        <p:nvSpPr>
          <p:cNvPr id="626" name="Google Shape;626;p9"/>
          <p:cNvSpPr/>
          <p:nvPr/>
        </p:nvSpPr>
        <p:spPr>
          <a:xfrm>
            <a:off x="4423554" y="2353156"/>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rgbClr val="1C6AB1"/>
                </a:solidFill>
                <a:latin typeface="Arial"/>
                <a:ea typeface="Arial"/>
                <a:cs typeface="Arial"/>
                <a:sym typeface="Arial"/>
              </a:rPr>
              <a:t>2</a:t>
            </a:r>
            <a:endParaRPr/>
          </a:p>
        </p:txBody>
      </p:sp>
      <p:sp>
        <p:nvSpPr>
          <p:cNvPr id="627" name="Google Shape;627;p9"/>
          <p:cNvSpPr txBox="1"/>
          <p:nvPr/>
        </p:nvSpPr>
        <p:spPr>
          <a:xfrm>
            <a:off x="5608394" y="2584675"/>
            <a:ext cx="3646075"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70000"/>
              </a:lnSpc>
              <a:spcBef>
                <a:spcPts val="0"/>
              </a:spcBef>
              <a:spcAft>
                <a:spcPts val="0"/>
              </a:spcAft>
              <a:buClr>
                <a:srgbClr val="1A6108"/>
              </a:buClr>
              <a:buSzPts val="3600"/>
              <a:buFont typeface="Arial"/>
              <a:buNone/>
            </a:pPr>
            <a:r>
              <a:rPr lang="es" sz="3600" b="0">
                <a:solidFill>
                  <a:srgbClr val="1C6AB1"/>
                </a:solidFill>
                <a:latin typeface="Calibri"/>
                <a:ea typeface="Calibri"/>
                <a:cs typeface="Calibri"/>
                <a:sym typeface="Calibri"/>
              </a:rPr>
              <a:t>INFUNDIR </a:t>
            </a:r>
            <a:br>
              <a:rPr lang="en-US" sz="3600" b="0">
                <a:solidFill>
                  <a:srgbClr val="1C6AB1"/>
                </a:solidFill>
                <a:latin typeface="Calibri"/>
                <a:ea typeface="Calibri"/>
                <a:cs typeface="Calibri"/>
                <a:sym typeface="Calibri"/>
              </a:rPr>
            </a:br>
            <a:r>
              <a:rPr lang="es" sz="3600" b="0">
                <a:solidFill>
                  <a:srgbClr val="1C6AB1"/>
                </a:solidFill>
                <a:latin typeface="Calibri"/>
                <a:ea typeface="Calibri"/>
                <a:cs typeface="Calibri"/>
                <a:sym typeface="Calibri"/>
              </a:rPr>
              <a:t>CONFIANZA</a:t>
            </a:r>
            <a:endParaRPr/>
          </a:p>
        </p:txBody>
      </p:sp>
      <p:cxnSp>
        <p:nvCxnSpPr>
          <p:cNvPr id="628" name="Google Shape;628;p9"/>
          <p:cNvCxnSpPr/>
          <p:nvPr/>
        </p:nvCxnSpPr>
        <p:spPr>
          <a:xfrm>
            <a:off x="4718708" y="3722227"/>
            <a:ext cx="3841092" cy="0"/>
          </a:xfrm>
          <a:prstGeom prst="straightConnector1">
            <a:avLst/>
          </a:prstGeom>
          <a:noFill/>
          <a:ln w="34925" cap="flat" cmpd="sng">
            <a:solidFill>
              <a:srgbClr val="1C6AB1"/>
            </a:solidFill>
            <a:prstDash val="solid"/>
            <a:miter lim="800000"/>
            <a:headEnd type="none" w="med" len="med"/>
            <a:tailEnd type="oval" w="lg" len="lg"/>
          </a:ln>
        </p:spPr>
      </p:cxnSp>
      <p:sp>
        <p:nvSpPr>
          <p:cNvPr id="629" name="Google Shape;629;p9"/>
          <p:cNvSpPr txBox="1"/>
          <p:nvPr/>
        </p:nvSpPr>
        <p:spPr>
          <a:xfrm>
            <a:off x="9543380" y="3946011"/>
            <a:ext cx="3389618"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a:solidFill>
                  <a:schemeClr val="tx1"/>
                </a:solidFill>
                <a:latin typeface="Calibri"/>
                <a:ea typeface="Calibri"/>
                <a:cs typeface="Calibri"/>
                <a:sym typeface="Calibri"/>
              </a:rPr>
              <a:t>Escuchar con franqueza, sin criticar ni emitir juicios. </a:t>
            </a:r>
            <a:br>
              <a:rPr lang="en-US" sz="2000" b="0" i="0" u="none" strike="noStrike" cap="none">
                <a:solidFill>
                  <a:schemeClr val="tx1"/>
                </a:solidFill>
                <a:latin typeface="Calibri"/>
                <a:ea typeface="Calibri"/>
                <a:cs typeface="Calibri"/>
                <a:sym typeface="Calibri"/>
              </a:rPr>
            </a:br>
            <a:endParaRPr>
              <a:solidFill>
                <a:schemeClr val="tx1"/>
              </a:solidFill>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p:txBody>
      </p:sp>
      <p:sp>
        <p:nvSpPr>
          <p:cNvPr id="630" name="Google Shape;630;p9"/>
          <p:cNvSpPr/>
          <p:nvPr/>
        </p:nvSpPr>
        <p:spPr>
          <a:xfrm>
            <a:off x="9182290" y="2349585"/>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rgbClr val="358DDE"/>
                </a:solidFill>
                <a:latin typeface="Arial"/>
                <a:ea typeface="Arial"/>
                <a:cs typeface="Arial"/>
                <a:sym typeface="Arial"/>
              </a:rPr>
              <a:t>3</a:t>
            </a:r>
            <a:endParaRPr/>
          </a:p>
        </p:txBody>
      </p:sp>
      <p:sp>
        <p:nvSpPr>
          <p:cNvPr id="631" name="Google Shape;631;p9"/>
          <p:cNvSpPr txBox="1"/>
          <p:nvPr/>
        </p:nvSpPr>
        <p:spPr>
          <a:xfrm>
            <a:off x="10317962" y="2854777"/>
            <a:ext cx="3646075"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1A6108"/>
              </a:buClr>
              <a:buSzPts val="3600"/>
              <a:buFont typeface="Arial"/>
              <a:buNone/>
            </a:pPr>
            <a:r>
              <a:rPr lang="es" sz="3600" b="0">
                <a:solidFill>
                  <a:srgbClr val="358DDE"/>
                </a:solidFill>
                <a:latin typeface="Calibri"/>
                <a:ea typeface="Calibri"/>
                <a:cs typeface="Calibri"/>
                <a:sym typeface="Calibri"/>
              </a:rPr>
              <a:t>ESCUCHAR</a:t>
            </a:r>
            <a:endParaRPr/>
          </a:p>
        </p:txBody>
      </p:sp>
      <p:cxnSp>
        <p:nvCxnSpPr>
          <p:cNvPr id="632" name="Google Shape;632;p9"/>
          <p:cNvCxnSpPr/>
          <p:nvPr/>
        </p:nvCxnSpPr>
        <p:spPr>
          <a:xfrm>
            <a:off x="9543380" y="3718656"/>
            <a:ext cx="3104276" cy="0"/>
          </a:xfrm>
          <a:prstGeom prst="straightConnector1">
            <a:avLst/>
          </a:prstGeom>
          <a:noFill/>
          <a:ln w="34925" cap="flat" cmpd="sng">
            <a:solidFill>
              <a:schemeClr val="accent2"/>
            </a:solidFill>
            <a:prstDash val="solid"/>
            <a:miter lim="800000"/>
            <a:headEnd type="none" w="med" len="med"/>
            <a:tailEnd type="oval" w="lg" len="lg"/>
          </a:ln>
        </p:spPr>
      </p:cxnSp>
      <p:cxnSp>
        <p:nvCxnSpPr>
          <p:cNvPr id="633" name="Google Shape;633;p9"/>
          <p:cNvCxnSpPr/>
          <p:nvPr/>
        </p:nvCxnSpPr>
        <p:spPr>
          <a:xfrm rot="10800000">
            <a:off x="9068406" y="2349587"/>
            <a:ext cx="0" cy="2790395"/>
          </a:xfrm>
          <a:prstGeom prst="straightConnector1">
            <a:avLst/>
          </a:prstGeom>
          <a:noFill/>
          <a:ln w="44450" cap="flat" cmpd="sng">
            <a:solidFill>
              <a:srgbClr val="E5E5E5"/>
            </a:solidFill>
            <a:prstDash val="solid"/>
            <a:round/>
            <a:headEnd type="none" w="med" len="med"/>
            <a:tailEnd type="none" w="med" len="med"/>
          </a:ln>
        </p:spPr>
      </p:cxnSp>
      <p:sp>
        <p:nvSpPr>
          <p:cNvPr id="634" name="Google Shape;634;p9"/>
          <p:cNvSpPr txBox="1"/>
          <p:nvPr/>
        </p:nvSpPr>
        <p:spPr>
          <a:xfrm>
            <a:off x="624064" y="6638399"/>
            <a:ext cx="3833296"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dirty="0">
                <a:solidFill>
                  <a:schemeClr val="tx1"/>
                </a:solidFill>
                <a:latin typeface="Calibri"/>
                <a:ea typeface="Calibri"/>
                <a:cs typeface="Calibri"/>
                <a:sym typeface="Calibri"/>
              </a:rPr>
              <a:t>Evitar reproducir las actitudes </a:t>
            </a:r>
            <a:br>
              <a:rPr lang="en-US" sz="2000" b="0" i="0" u="none" strike="noStrike" cap="none" dirty="0">
                <a:solidFill>
                  <a:schemeClr val="tx1"/>
                </a:solidFill>
                <a:latin typeface="Calibri"/>
                <a:ea typeface="Calibri"/>
                <a:cs typeface="Calibri"/>
                <a:sym typeface="Calibri"/>
              </a:rPr>
            </a:br>
            <a:r>
              <a:rPr lang="es" sz="2000" b="0" i="0" u="none" strike="noStrike" cap="none" dirty="0">
                <a:solidFill>
                  <a:schemeClr val="tx1"/>
                </a:solidFill>
                <a:latin typeface="Calibri"/>
                <a:ea typeface="Calibri"/>
                <a:cs typeface="Calibri"/>
                <a:sym typeface="Calibri"/>
              </a:rPr>
              <a:t>y comportamientos negativos </a:t>
            </a:r>
            <a:br>
              <a:rPr lang="en-US" sz="2000" b="0" i="0" u="none" strike="noStrike" cap="none" dirty="0">
                <a:solidFill>
                  <a:schemeClr val="tx1"/>
                </a:solidFill>
                <a:latin typeface="Calibri"/>
                <a:ea typeface="Calibri"/>
                <a:cs typeface="Calibri"/>
                <a:sym typeface="Calibri"/>
              </a:rPr>
            </a:br>
            <a:r>
              <a:rPr lang="es" sz="2000" b="0" i="0" u="none" strike="noStrike" cap="none" dirty="0">
                <a:solidFill>
                  <a:schemeClr val="tx1"/>
                </a:solidFill>
                <a:latin typeface="Calibri"/>
                <a:ea typeface="Calibri"/>
                <a:cs typeface="Calibri"/>
                <a:sym typeface="Calibri"/>
              </a:rPr>
              <a:t>y poco favorables que la persona puede haber encontrado en otros lugares.</a:t>
            </a:r>
            <a:endParaRPr dirty="0">
              <a:solidFill>
                <a:schemeClr val="tx1"/>
              </a:solidFill>
            </a:endParaRPr>
          </a:p>
        </p:txBody>
      </p:sp>
      <p:sp>
        <p:nvSpPr>
          <p:cNvPr id="635" name="Google Shape;635;p9"/>
          <p:cNvSpPr/>
          <p:nvPr/>
        </p:nvSpPr>
        <p:spPr>
          <a:xfrm>
            <a:off x="-62635" y="5067053"/>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chemeClr val="accent1"/>
                </a:solidFill>
                <a:latin typeface="Arial"/>
                <a:ea typeface="Arial"/>
                <a:cs typeface="Arial"/>
                <a:sym typeface="Arial"/>
              </a:rPr>
              <a:t>4</a:t>
            </a:r>
            <a:endParaRPr/>
          </a:p>
        </p:txBody>
      </p:sp>
      <p:sp>
        <p:nvSpPr>
          <p:cNvPr id="636" name="Google Shape;636;p9"/>
          <p:cNvSpPr txBox="1"/>
          <p:nvPr/>
        </p:nvSpPr>
        <p:spPr>
          <a:xfrm>
            <a:off x="1113896" y="5268194"/>
            <a:ext cx="3316206"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70000"/>
              </a:lnSpc>
              <a:spcBef>
                <a:spcPts val="0"/>
              </a:spcBef>
              <a:spcAft>
                <a:spcPts val="0"/>
              </a:spcAft>
              <a:buClr>
                <a:srgbClr val="1A6108"/>
              </a:buClr>
              <a:buSzPts val="3600"/>
              <a:buFont typeface="Arial"/>
              <a:buNone/>
            </a:pPr>
            <a:r>
              <a:rPr lang="es" sz="3600" b="0">
                <a:solidFill>
                  <a:schemeClr val="accent1"/>
                </a:solidFill>
                <a:latin typeface="Calibri"/>
                <a:ea typeface="Calibri"/>
                <a:cs typeface="Calibri"/>
                <a:sym typeface="Calibri"/>
              </a:rPr>
              <a:t>HACERLO </a:t>
            </a:r>
            <a:br>
              <a:rPr lang="en-US" sz="3600" b="0">
                <a:solidFill>
                  <a:schemeClr val="accent1"/>
                </a:solidFill>
                <a:latin typeface="Calibri"/>
                <a:ea typeface="Calibri"/>
                <a:cs typeface="Calibri"/>
                <a:sym typeface="Calibri"/>
              </a:rPr>
            </a:br>
            <a:r>
              <a:rPr lang="es" sz="3600" b="0">
                <a:solidFill>
                  <a:schemeClr val="accent1"/>
                </a:solidFill>
                <a:latin typeface="Calibri"/>
                <a:ea typeface="Calibri"/>
                <a:cs typeface="Calibri"/>
                <a:sym typeface="Calibri"/>
              </a:rPr>
              <a:t>MEJOR</a:t>
            </a:r>
            <a:endParaRPr/>
          </a:p>
        </p:txBody>
      </p:sp>
      <p:cxnSp>
        <p:nvCxnSpPr>
          <p:cNvPr id="637" name="Google Shape;637;p9"/>
          <p:cNvCxnSpPr/>
          <p:nvPr/>
        </p:nvCxnSpPr>
        <p:spPr>
          <a:xfrm rot="10800000">
            <a:off x="4379759" y="5067055"/>
            <a:ext cx="0" cy="2790395"/>
          </a:xfrm>
          <a:prstGeom prst="straightConnector1">
            <a:avLst/>
          </a:prstGeom>
          <a:noFill/>
          <a:ln w="44450" cap="flat" cmpd="sng">
            <a:solidFill>
              <a:srgbClr val="E5E5E5"/>
            </a:solidFill>
            <a:prstDash val="solid"/>
            <a:round/>
            <a:headEnd type="none" w="med" len="med"/>
            <a:tailEnd type="none" w="med" len="med"/>
          </a:ln>
        </p:spPr>
      </p:cxnSp>
      <p:cxnSp>
        <p:nvCxnSpPr>
          <p:cNvPr id="638" name="Google Shape;638;p9"/>
          <p:cNvCxnSpPr/>
          <p:nvPr/>
        </p:nvCxnSpPr>
        <p:spPr>
          <a:xfrm>
            <a:off x="633266" y="6436124"/>
            <a:ext cx="3278334" cy="0"/>
          </a:xfrm>
          <a:prstGeom prst="straightConnector1">
            <a:avLst/>
          </a:prstGeom>
          <a:noFill/>
          <a:ln w="34925" cap="flat" cmpd="sng">
            <a:solidFill>
              <a:schemeClr val="accent1"/>
            </a:solidFill>
            <a:prstDash val="solid"/>
            <a:miter lim="800000"/>
            <a:headEnd type="none" w="med" len="med"/>
            <a:tailEnd type="oval" w="lg" len="lg"/>
          </a:ln>
        </p:spPr>
      </p:cxnSp>
      <p:sp>
        <p:nvSpPr>
          <p:cNvPr id="639" name="Google Shape;639;p9"/>
          <p:cNvSpPr txBox="1"/>
          <p:nvPr/>
        </p:nvSpPr>
        <p:spPr>
          <a:xfrm>
            <a:off x="4733062" y="6638399"/>
            <a:ext cx="3826738"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dirty="0">
                <a:solidFill>
                  <a:schemeClr val="tx1"/>
                </a:solidFill>
                <a:latin typeface="Calibri"/>
                <a:ea typeface="Calibri"/>
                <a:cs typeface="Calibri"/>
                <a:sym typeface="Calibri"/>
              </a:rPr>
              <a:t>Contrarrestar la exclusión, la discriminación y el estigma predominantes en la sociedad o en otras organizaciones que prestan asistencia.</a:t>
            </a:r>
            <a:endParaRPr dirty="0">
              <a:solidFill>
                <a:schemeClr val="tx1"/>
              </a:solidFill>
            </a:endParaRPr>
          </a:p>
        </p:txBody>
      </p:sp>
      <p:sp>
        <p:nvSpPr>
          <p:cNvPr id="640" name="Google Shape;640;p9"/>
          <p:cNvSpPr/>
          <p:nvPr/>
        </p:nvSpPr>
        <p:spPr>
          <a:xfrm>
            <a:off x="4436999" y="5070625"/>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chemeClr val="accent2"/>
                </a:solidFill>
                <a:latin typeface="Arial"/>
                <a:ea typeface="Arial"/>
                <a:cs typeface="Arial"/>
                <a:sym typeface="Arial"/>
              </a:rPr>
              <a:t>5</a:t>
            </a:r>
            <a:endParaRPr/>
          </a:p>
        </p:txBody>
      </p:sp>
      <p:sp>
        <p:nvSpPr>
          <p:cNvPr id="641" name="Google Shape;641;p9"/>
          <p:cNvSpPr txBox="1"/>
          <p:nvPr/>
        </p:nvSpPr>
        <p:spPr>
          <a:xfrm>
            <a:off x="5574128" y="5658605"/>
            <a:ext cx="3728308"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70000"/>
              </a:lnSpc>
              <a:spcBef>
                <a:spcPts val="0"/>
              </a:spcBef>
              <a:spcAft>
                <a:spcPts val="0"/>
              </a:spcAft>
              <a:buClr>
                <a:srgbClr val="1A6108"/>
              </a:buClr>
              <a:buSzPts val="3600"/>
              <a:buFont typeface="Arial"/>
              <a:buNone/>
            </a:pPr>
            <a:r>
              <a:rPr lang="es" sz="3600" b="0">
                <a:solidFill>
                  <a:schemeClr val="accent2"/>
                </a:solidFill>
                <a:latin typeface="Calibri"/>
                <a:ea typeface="Calibri"/>
                <a:cs typeface="Calibri"/>
                <a:sym typeface="Calibri"/>
              </a:rPr>
              <a:t>CONTRARRESTAR</a:t>
            </a:r>
            <a:endParaRPr/>
          </a:p>
        </p:txBody>
      </p:sp>
      <p:cxnSp>
        <p:nvCxnSpPr>
          <p:cNvPr id="642" name="Google Shape;642;p9"/>
          <p:cNvCxnSpPr/>
          <p:nvPr/>
        </p:nvCxnSpPr>
        <p:spPr>
          <a:xfrm>
            <a:off x="4718708" y="6439695"/>
            <a:ext cx="3841092" cy="0"/>
          </a:xfrm>
          <a:prstGeom prst="straightConnector1">
            <a:avLst/>
          </a:prstGeom>
          <a:noFill/>
          <a:ln w="34925" cap="flat" cmpd="sng">
            <a:solidFill>
              <a:schemeClr val="accent1"/>
            </a:solidFill>
            <a:prstDash val="solid"/>
            <a:miter lim="800000"/>
            <a:headEnd type="none" w="med" len="med"/>
            <a:tailEnd type="oval" w="lg" len="lg"/>
          </a:ln>
        </p:spPr>
      </p:cxnSp>
      <p:sp>
        <p:nvSpPr>
          <p:cNvPr id="643" name="Google Shape;643;p9"/>
          <p:cNvSpPr txBox="1"/>
          <p:nvPr/>
        </p:nvSpPr>
        <p:spPr>
          <a:xfrm>
            <a:off x="9543380" y="6663479"/>
            <a:ext cx="3389618" cy="1219051"/>
          </a:xfrm>
          <a:prstGeom prst="rect">
            <a:avLst/>
          </a:prstGeom>
          <a:noFill/>
          <a:ln>
            <a:noFill/>
          </a:ln>
        </p:spPr>
        <p:txBody>
          <a:bodyPr spcFirstLastPara="1" wrap="square" lIns="91425" tIns="45700" rIns="91425" bIns="45700" rtlCol="0" anchor="t" anchorCtr="0">
            <a:noAutofit/>
          </a:bodyPr>
          <a:lstStyle/>
          <a:p>
            <a:pPr marL="0" marR="0" lvl="2" indent="0" algn="l" rtl="0">
              <a:lnSpc>
                <a:spcPct val="90000"/>
              </a:lnSpc>
              <a:spcBef>
                <a:spcPts val="0"/>
              </a:spcBef>
              <a:spcAft>
                <a:spcPts val="0"/>
              </a:spcAft>
              <a:buNone/>
            </a:pPr>
            <a:r>
              <a:rPr lang="es" sz="2000" b="0" i="0" u="none" strike="noStrike" cap="none">
                <a:solidFill>
                  <a:schemeClr val="tx1"/>
                </a:solidFill>
                <a:latin typeface="Calibri"/>
                <a:ea typeface="Calibri"/>
                <a:cs typeface="Calibri"/>
                <a:sym typeface="Calibri"/>
              </a:rPr>
              <a:t>Ofrecer respuestas oportunas </a:t>
            </a:r>
            <a:br>
              <a:rPr lang="en-US" sz="2000" b="0" i="0" u="none" strike="noStrike" cap="none">
                <a:solidFill>
                  <a:schemeClr val="tx1"/>
                </a:solidFill>
                <a:latin typeface="Calibri"/>
                <a:ea typeface="Calibri"/>
                <a:cs typeface="Calibri"/>
                <a:sym typeface="Calibri"/>
              </a:rPr>
            </a:br>
            <a:r>
              <a:rPr lang="es" sz="2000" b="0" i="0" u="none" strike="noStrike" cap="none">
                <a:solidFill>
                  <a:schemeClr val="tx1"/>
                </a:solidFill>
                <a:latin typeface="Calibri"/>
                <a:ea typeface="Calibri"/>
                <a:cs typeface="Calibri"/>
                <a:sym typeface="Calibri"/>
              </a:rPr>
              <a:t>y asistencia concreta.</a:t>
            </a:r>
            <a:endParaRPr sz="2000" b="0" i="0" u="none" strike="noStrike" cap="none">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a:p>
            <a:pPr marL="342866" marR="0" lvl="0" indent="-215865" algn="l" rtl="0">
              <a:lnSpc>
                <a:spcPct val="90000"/>
              </a:lnSpc>
              <a:spcBef>
                <a:spcPts val="1800"/>
              </a:spcBef>
              <a:spcAft>
                <a:spcPts val="0"/>
              </a:spcAft>
              <a:buClr>
                <a:srgbClr val="5B5B5B"/>
              </a:buClr>
              <a:buSzPts val="2000"/>
              <a:buFont typeface="Calibri"/>
              <a:buNone/>
            </a:pPr>
            <a:endParaRPr sz="2000">
              <a:solidFill>
                <a:schemeClr val="tx1"/>
              </a:solidFill>
              <a:latin typeface="Calibri"/>
              <a:ea typeface="Calibri"/>
              <a:cs typeface="Calibri"/>
              <a:sym typeface="Calibri"/>
            </a:endParaRPr>
          </a:p>
        </p:txBody>
      </p:sp>
      <p:sp>
        <p:nvSpPr>
          <p:cNvPr id="644" name="Google Shape;644;p9"/>
          <p:cNvSpPr/>
          <p:nvPr/>
        </p:nvSpPr>
        <p:spPr>
          <a:xfrm>
            <a:off x="9182290" y="5067053"/>
            <a:ext cx="1438780" cy="1438780"/>
          </a:xfrm>
          <a:prstGeom prst="rect">
            <a:avLst/>
          </a:prstGeom>
          <a:noFill/>
          <a:ln>
            <a:noFill/>
          </a:ln>
        </p:spPr>
        <p:txBody>
          <a:bodyPr spcFirstLastPara="1" wrap="square" lIns="0" tIns="0" rIns="0" bIns="0" rtlCol="0" anchor="ctr" anchorCtr="0">
            <a:noAutofit/>
          </a:bodyPr>
          <a:lstStyle/>
          <a:p>
            <a:pPr marL="0" marR="0" lvl="0" indent="0" algn="ctr" rtl="0">
              <a:spcBef>
                <a:spcPts val="0"/>
              </a:spcBef>
              <a:spcAft>
                <a:spcPts val="0"/>
              </a:spcAft>
              <a:buNone/>
            </a:pPr>
            <a:r>
              <a:rPr lang="es" sz="11000" b="1">
                <a:solidFill>
                  <a:schemeClr val="accent1"/>
                </a:solidFill>
                <a:latin typeface="Arial"/>
                <a:ea typeface="Arial"/>
                <a:cs typeface="Arial"/>
                <a:sym typeface="Arial"/>
              </a:rPr>
              <a:t>6</a:t>
            </a:r>
            <a:endParaRPr/>
          </a:p>
        </p:txBody>
      </p:sp>
      <p:sp>
        <p:nvSpPr>
          <p:cNvPr id="645" name="Google Shape;645;p9"/>
          <p:cNvSpPr txBox="1"/>
          <p:nvPr/>
        </p:nvSpPr>
        <p:spPr>
          <a:xfrm>
            <a:off x="10360493" y="5550980"/>
            <a:ext cx="2325955" cy="725399"/>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1A6108"/>
              </a:buClr>
              <a:buSzPts val="3600"/>
              <a:buFont typeface="Arial"/>
              <a:buNone/>
            </a:pPr>
            <a:r>
              <a:rPr lang="es" sz="3600" b="0">
                <a:solidFill>
                  <a:schemeClr val="accent1"/>
                </a:solidFill>
                <a:latin typeface="Calibri"/>
                <a:ea typeface="Calibri"/>
                <a:cs typeface="Calibri"/>
                <a:sym typeface="Calibri"/>
              </a:rPr>
              <a:t>ACTUAR</a:t>
            </a:r>
            <a:endParaRPr/>
          </a:p>
        </p:txBody>
      </p:sp>
      <p:cxnSp>
        <p:nvCxnSpPr>
          <p:cNvPr id="646" name="Google Shape;646;p9"/>
          <p:cNvCxnSpPr/>
          <p:nvPr/>
        </p:nvCxnSpPr>
        <p:spPr>
          <a:xfrm>
            <a:off x="9543380" y="6436124"/>
            <a:ext cx="3104276" cy="0"/>
          </a:xfrm>
          <a:prstGeom prst="straightConnector1">
            <a:avLst/>
          </a:prstGeom>
          <a:noFill/>
          <a:ln w="34925" cap="flat" cmpd="sng">
            <a:solidFill>
              <a:schemeClr val="accent1"/>
            </a:solidFill>
            <a:prstDash val="solid"/>
            <a:miter lim="800000"/>
            <a:headEnd type="none" w="med" len="med"/>
            <a:tailEnd type="oval" w="lg" len="lg"/>
          </a:ln>
        </p:spPr>
      </p:cxnSp>
      <p:cxnSp>
        <p:nvCxnSpPr>
          <p:cNvPr id="647" name="Google Shape;647;p9"/>
          <p:cNvCxnSpPr/>
          <p:nvPr/>
        </p:nvCxnSpPr>
        <p:spPr>
          <a:xfrm rot="10800000">
            <a:off x="9068406" y="5067055"/>
            <a:ext cx="0" cy="2790395"/>
          </a:xfrm>
          <a:prstGeom prst="straightConnector1">
            <a:avLst/>
          </a:prstGeom>
          <a:noFill/>
          <a:ln w="44450" cap="flat" cmpd="sng">
            <a:solidFill>
              <a:srgbClr val="E5E5E5"/>
            </a:solidFill>
            <a:prstDash val="solid"/>
            <a:round/>
            <a:headEnd type="none" w="med" len="med"/>
            <a:tailEnd type="none" w="med" len="med"/>
          </a:ln>
        </p:spPr>
      </p:cxnSp>
      <p:cxnSp>
        <p:nvCxnSpPr>
          <p:cNvPr id="648" name="Google Shape;648;p9"/>
          <p:cNvCxnSpPr>
            <a:cxnSpLocks/>
          </p:cNvCxnSpPr>
          <p:nvPr/>
        </p:nvCxnSpPr>
        <p:spPr>
          <a:xfrm flipH="1">
            <a:off x="-62635" y="841570"/>
            <a:ext cx="2355892" cy="1"/>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cxnSp>
        <p:nvCxnSpPr>
          <p:cNvPr id="649" name="Google Shape;649;p9"/>
          <p:cNvCxnSpPr>
            <a:cxnSpLocks/>
          </p:cNvCxnSpPr>
          <p:nvPr/>
        </p:nvCxnSpPr>
        <p:spPr>
          <a:xfrm flipH="1">
            <a:off x="10871200" y="841571"/>
            <a:ext cx="2148267" cy="0"/>
          </a:xfrm>
          <a:prstGeom prst="straightConnector1">
            <a:avLst/>
          </a:prstGeom>
          <a:blipFill rotWithShape="1">
            <a:blip r:embed="rId3">
              <a:alphaModFix/>
            </a:blip>
            <a:tile tx="0" ty="0" sx="100000" sy="100000" flip="none" algn="tl"/>
          </a:blipFill>
          <a:ln w="25400" cap="flat" cmpd="sng">
            <a:solidFill>
              <a:srgbClr val="000000"/>
            </a:solidFill>
            <a:prstDash val="solid"/>
            <a:round/>
            <a:headEnd type="none" w="sm" len="sm"/>
            <a:tailEnd type="none" w="sm" len="sm"/>
          </a:ln>
        </p:spPr>
      </p:cxnSp>
      <p:sp>
        <p:nvSpPr>
          <p:cNvPr id="650" name="Google Shape;650;p9"/>
          <p:cNvSpPr txBox="1"/>
          <p:nvPr/>
        </p:nvSpPr>
        <p:spPr>
          <a:xfrm>
            <a:off x="12465424" y="9429505"/>
            <a:ext cx="443752" cy="298858"/>
          </a:xfrm>
          <a:prstGeom prst="rect">
            <a:avLst/>
          </a:prstGeom>
          <a:solidFill>
            <a:srgbClr val="404040"/>
          </a:solidFill>
          <a:ln>
            <a:noFill/>
          </a:ln>
        </p:spPr>
        <p:txBody>
          <a:bodyPr spcFirstLastPara="1" wrap="square" lIns="0" tIns="45700" rIns="0" bIns="45700" rtlCol="0" anchor="b"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Calibri"/>
                <a:ea typeface="Calibri"/>
                <a:cs typeface="Calibri"/>
                <a:sym typeface="Calibri"/>
              </a:rPr>
              <a:t>9</a:t>
            </a:fld>
            <a:endParaRPr sz="1200" b="1">
              <a:solidFill>
                <a:schemeClr val="lt1"/>
              </a:solidFill>
              <a:latin typeface="Calibri"/>
              <a:ea typeface="Calibri"/>
              <a:cs typeface="Calibri"/>
              <a:sym typeface="Calibri"/>
            </a:endParaRP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13" ma:contentTypeDescription="Create a new document." ma:contentTypeScope="" ma:versionID="658ba3ef829c02517c66ccd21274ef8e">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0775b757971775ae12baaf082960fcbd"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771D1C-8B9F-417B-9615-BBC86A1E2F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7D5D83-E331-4311-8E50-105EF17AA098}">
  <ds:schemaRefs>
    <ds:schemaRef ds:uri="http://schemas.microsoft.com/sharepoint/v3/contenttype/forms"/>
  </ds:schemaRefs>
</ds:datastoreItem>
</file>

<file path=customXml/itemProps3.xml><?xml version="1.0" encoding="utf-8"?>
<ds:datastoreItem xmlns:ds="http://schemas.openxmlformats.org/officeDocument/2006/customXml" ds:itemID="{390959DF-A95C-4E80-95C6-B73F4AD45B57}">
  <ds:schemaRefs>
    <ds:schemaRef ds:uri="http://purl.org/dc/dcmitype/"/>
    <ds:schemaRef ds:uri="b78b72a5-aabf-407d-95d2-d515a322b734"/>
    <ds:schemaRef ds:uri="http://schemas.openxmlformats.org/package/2006/metadata/core-properties"/>
    <ds:schemaRef ds:uri="http://purl.org/dc/elements/1.1/"/>
    <ds:schemaRef ds:uri="http://schemas.microsoft.com/office/2006/documentManagement/types"/>
    <ds:schemaRef ds:uri="aa1d6396-a430-41b2-999a-9dd54e8f36e0"/>
    <ds:schemaRef ds:uri="http://www.w3.org/XML/1998/namespac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42030</TotalTime>
  <Words>16333</Words>
  <Application>Microsoft Macintosh PowerPoint</Application>
  <PresentationFormat>Custom</PresentationFormat>
  <Paragraphs>1446</Paragraphs>
  <Slides>62</Slides>
  <Notes>62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Calibri</vt:lpstr>
      <vt:lpstr>Gill Sans</vt:lpstr>
      <vt:lpstr>Merriweather Sans</vt:lpstr>
      <vt:lpstr>Montserrat</vt:lpstr>
      <vt:lpstr>Arial</vt:lpstr>
      <vt:lpstr>Lato Light</vt:lpstr>
      <vt:lpstr>MS PGothic</vt:lpstr>
      <vt:lpstr>Helvetica Neue Light</vt:lpstr>
      <vt:lpstr>ssogiesc theme</vt:lpstr>
      <vt:lpstr>PowerPoint Presentation</vt:lpstr>
      <vt:lpstr>PowerPoint Presentation</vt:lpstr>
      <vt:lpstr>PowerPoint Presentation</vt:lpstr>
      <vt:lpstr>OBJETIVOS DE LA CAPACITACIÓN</vt:lpstr>
      <vt:lpstr>ENTORNO DE LA CAPACITACIÓN</vt:lpstr>
      <vt:lpstr>ENTORNO DE LA CAPACITACIÓN</vt:lpstr>
      <vt:lpstr>ENTORNO DE LA CAPACITACIÓN</vt:lpstr>
      <vt:lpstr>ENTORNO DE LA CAPACITACIÓN</vt:lpstr>
      <vt:lpstr>NUESTRAS OBLIGACIONES BÁSICAS </vt:lpstr>
      <vt:lpstr>PowerPoint Presentation</vt:lpstr>
      <vt:lpstr>PowerPoint Presentation</vt:lpstr>
      <vt:lpstr>PowerPoint Presentation</vt:lpstr>
      <vt:lpstr>PowerPoint Presentation</vt:lpstr>
      <vt:lpstr>JUEGO DE MESA  SOBRE TERMINOLOGÍA</vt:lpstr>
      <vt:lpstr>LA TERMINOLOGÍA EN  SU CONTEXTO</vt:lpstr>
      <vt:lpstr>PowerPoint Presentation</vt:lpstr>
      <vt:lpstr>PUNTOS CLAVE DE APRENDIZAJE</vt:lpstr>
      <vt:lpstr>PowerPoint Presentation</vt:lpstr>
      <vt:lpstr>PowerPoint Presentation</vt:lpstr>
      <vt:lpstr>PowerPoint Presentation</vt:lpstr>
      <vt:lpstr>PANORAMA MUNDIAL TEST</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TEST SOBRE EL PANORAMA MUNDIAL</vt:lpstr>
      <vt:lpstr>LA HISTORIA DE LOS DERECHOS EN XXXXXXX</vt:lpstr>
      <vt:lpstr>REALIZAR UN ANÁLISIS LOCAL </vt:lpstr>
      <vt:lpstr>REALIZAR UN ANÁLISIS LOCAL</vt:lpstr>
      <vt:lpstr>PUNTOS CLAVE DE APRENDIZAJE</vt:lpstr>
      <vt:lpstr>PowerPoint Presentation</vt:lpstr>
      <vt:lpstr>PowerPoint Presentation</vt:lpstr>
      <vt:lpstr>GUION SIMULADO</vt:lpstr>
      <vt:lpstr>PowerPoint Presentation</vt:lpstr>
      <vt:lpstr>EJERCICIO DE DISCUSIÓN: GUIONES SIMULADOS </vt:lpstr>
      <vt:lpstr>EJERCICIO DE DISCUSIÓN: GUIONES SIMULADOS </vt:lpstr>
      <vt:lpstr>8 PREGUNTAS CLAVE</vt:lpstr>
      <vt:lpstr>8 PREGUNTAS CLAVE</vt:lpstr>
      <vt:lpstr>PowerPoint Presentation</vt:lpstr>
      <vt:lpstr>PUNTOS CLAVE DE APRENDIZAJE</vt:lpstr>
      <vt:lpstr>PowerPoint Presentation</vt:lpstr>
      <vt:lpstr>PowerPoint Presentation</vt:lpstr>
      <vt:lpstr>PREGUNTAS PARA REFLEXIONAR</vt:lpstr>
      <vt:lpstr>INCLUSIVIDAD, ACCESIBILIDAD Y OBSTÁCULOS </vt:lpstr>
      <vt:lpstr>INCLUSIVIDAD, ACCESIBILIDAD Y OBSTÁCULOS </vt:lpstr>
      <vt:lpstr>MENSAJES SOBRE ESPACIOS SEGUROS</vt:lpstr>
      <vt:lpstr>PLAN DE ACCIÓN</vt:lpstr>
      <vt:lpstr>PUNTOS CLAVE DE APRENDIZAJE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lK Napolitano</dc:creator>
  <cp:keywords/>
  <dc:description/>
  <cp:lastModifiedBy>lK Napolitano</cp:lastModifiedBy>
  <cp:revision>78</cp:revision>
  <dcterms:created xsi:type="dcterms:W3CDTF">2021-05-11T21:38:59Z</dcterms:created>
  <dcterms:modified xsi:type="dcterms:W3CDTF">2023-12-01T16:54:57Z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0x010100ECDDB66A54E85D47824C866A9FFF684D</vt:lpwstr>
  </property>
  <property fmtid="{D5CDD505-2E9C-101B-9397-08002B2CF9AE}" pid="3" name="MSIP_Label_2059aa38-f392-4105-be92-628035578272_Enabled">
    <vt:lpwstr>true</vt:lpwstr>
  </property>
  <property fmtid="{D5CDD505-2E9C-101B-9397-08002B2CF9AE}" pid="4" name="MSIP_Label_2059aa38-f392-4105-be92-628035578272_SetDate">
    <vt:lpwstr>2021-07-13T07:58:00Z</vt:lpwstr>
  </property>
  <property fmtid="{D5CDD505-2E9C-101B-9397-08002B2CF9AE}" pid="5" name="MSIP_Label_2059aa38-f392-4105-be92-628035578272_Method">
    <vt:lpwstr>Privileged</vt:lpwstr>
  </property>
  <property fmtid="{D5CDD505-2E9C-101B-9397-08002B2CF9AE}" pid="6" name="MSIP_Label_2059aa38-f392-4105-be92-628035578272_Name">
    <vt:lpwstr>IOMLb0020IN123173</vt:lpwstr>
  </property>
  <property fmtid="{D5CDD505-2E9C-101B-9397-08002B2CF9AE}" pid="7" name="MSIP_Label_2059aa38-f392-4105-be92-628035578272_SiteId">
    <vt:lpwstr>1588262d-23fb-43b4-bd6e-bce49c8e6186</vt:lpwstr>
  </property>
  <property fmtid="{D5CDD505-2E9C-101B-9397-08002B2CF9AE}" pid="8" name="MSIP_Label_2059aa38-f392-4105-be92-628035578272_ActionId">
    <vt:lpwstr>10b667ed-5b97-4541-841c-65da83b9fac2</vt:lpwstr>
  </property>
  <property fmtid="{D5CDD505-2E9C-101B-9397-08002B2CF9AE}" pid="9" name="MSIP_Label_2059aa38-f392-4105-be92-628035578272_ContentBits">
    <vt:lpwstr>0</vt:lpwstr>
  </property>
  <property fmtid="{D5CDD505-2E9C-101B-9397-08002B2CF9AE}" pid="10" name="ArticulateGUID">
    <vt:lpwstr>0E79210F-54FF-4907-8FD4-64C6300DAFB6</vt:lpwstr>
  </property>
  <property fmtid="{D5CDD505-2E9C-101B-9397-08002B2CF9AE}" pid="11" name="ArticulatePath">
    <vt:lpwstr>Presentation_Briefing Session_ES_RevSA</vt:lpwstr>
  </property>
</Properties>
</file>