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7.xml" ContentType="application/vnd.openxmlformats-officedocument.presentationml.tags+xml"/>
  <Override PartName="/ppt/notesSlides/notesSlide21.xml" ContentType="application/vnd.openxmlformats-officedocument.presentationml.notesSlide+xml"/>
  <Override PartName="/ppt/tags/tag18.xml" ContentType="application/vnd.openxmlformats-officedocument.presentationml.tags+xml"/>
  <Override PartName="/ppt/notesSlides/notesSlide22.xml" ContentType="application/vnd.openxmlformats-officedocument.presentationml.notesSlide+xml"/>
  <Override PartName="/ppt/tags/tag19.xml" ContentType="application/vnd.openxmlformats-officedocument.presentationml.tags+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tags/tag31.xml" ContentType="application/vnd.openxmlformats-officedocument.presentationml.tags+xml"/>
  <Override PartName="/ppt/notesSlides/notesSlide35.xml" ContentType="application/vnd.openxmlformats-officedocument.presentationml.notesSlide+xml"/>
  <Override PartName="/ppt/tags/tag32.xml" ContentType="application/vnd.openxmlformats-officedocument.presentationml.tags+xml"/>
  <Override PartName="/ppt/notesSlides/notesSlide36.xml" ContentType="application/vnd.openxmlformats-officedocument.presentationml.notesSlide+xml"/>
  <Override PartName="/ppt/tags/tag3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ags/tag39.xml" ContentType="application/vnd.openxmlformats-officedocument.presentationml.tags+xml"/>
  <Override PartName="/ppt/notesSlides/notesSlide45.xml" ContentType="application/vnd.openxmlformats-officedocument.presentationml.notesSlide+xml"/>
  <Override PartName="/ppt/tags/tag40.xml" ContentType="application/vnd.openxmlformats-officedocument.presentationml.tags+xml"/>
  <Override PartName="/ppt/notesSlides/notesSlide46.xml" ContentType="application/vnd.openxmlformats-officedocument.presentationml.notesSlide+xml"/>
  <Override PartName="/ppt/tags/tag41.xml" ContentType="application/vnd.openxmlformats-officedocument.presentationml.tags+xml"/>
  <Override PartName="/ppt/notesSlides/notesSlide47.xml" ContentType="application/vnd.openxmlformats-officedocument.presentationml.notesSlide+xml"/>
  <Override PartName="/ppt/tags/tag42.xml" ContentType="application/vnd.openxmlformats-officedocument.presentationml.tags+xml"/>
  <Override PartName="/ppt/notesSlides/notesSlide48.xml" ContentType="application/vnd.openxmlformats-officedocument.presentationml.notesSlide+xml"/>
  <Override PartName="/ppt/tags/tag43.xml" ContentType="application/vnd.openxmlformats-officedocument.presentationml.tags+xml"/>
  <Override PartName="/ppt/notesSlides/notesSlide49.xml" ContentType="application/vnd.openxmlformats-officedocument.presentationml.notesSlide+xml"/>
  <Override PartName="/ppt/tags/tag44.xml" ContentType="application/vnd.openxmlformats-officedocument.presentationml.tags+xml"/>
  <Override PartName="/ppt/notesSlides/notesSlide50.xml" ContentType="application/vnd.openxmlformats-officedocument.presentationml.notesSlide+xml"/>
  <Override PartName="/ppt/tags/tag45.xml" ContentType="application/vnd.openxmlformats-officedocument.presentationml.tags+xml"/>
  <Override PartName="/ppt/notesSlides/notesSlide51.xml" ContentType="application/vnd.openxmlformats-officedocument.presentationml.notesSlide+xml"/>
  <Override PartName="/ppt/tags/tag46.xml" ContentType="application/vnd.openxmlformats-officedocument.presentationml.tags+xml"/>
  <Override PartName="/ppt/notesSlides/notesSlide52.xml" ContentType="application/vnd.openxmlformats-officedocument.presentationml.notesSlide+xml"/>
  <Override PartName="/ppt/tags/tag47.xml" ContentType="application/vnd.openxmlformats-officedocument.presentationml.tags+xml"/>
  <Override PartName="/ppt/notesSlides/notesSlide53.xml" ContentType="application/vnd.openxmlformats-officedocument.presentationml.notesSlide+xml"/>
  <Override PartName="/ppt/tags/tag48.xml" ContentType="application/vnd.openxmlformats-officedocument.presentationml.tags+xml"/>
  <Override PartName="/ppt/notesSlides/notesSlide54.xml" ContentType="application/vnd.openxmlformats-officedocument.presentationml.notesSlide+xml"/>
  <Override PartName="/ppt/tags/tag49.xml" ContentType="application/vnd.openxmlformats-officedocument.presentationml.tags+xml"/>
  <Override PartName="/ppt/notesSlides/notesSlide55.xml" ContentType="application/vnd.openxmlformats-officedocument.presentationml.notesSlide+xml"/>
  <Override PartName="/ppt/tags/tag50.xml" ContentType="application/vnd.openxmlformats-officedocument.presentationml.tags+xml"/>
  <Override PartName="/ppt/notesSlides/notesSlide56.xml" ContentType="application/vnd.openxmlformats-officedocument.presentationml.notesSlide+xml"/>
  <Override PartName="/ppt/tags/tag51.xml" ContentType="application/vnd.openxmlformats-officedocument.presentationml.tags+xml"/>
  <Override PartName="/ppt/notesSlides/notesSlide57.xml" ContentType="application/vnd.openxmlformats-officedocument.presentationml.notesSlide+xml"/>
  <Override PartName="/ppt/tags/tag52.xml" ContentType="application/vnd.openxmlformats-officedocument.presentationml.tags+xml"/>
  <Override PartName="/ppt/notesSlides/notesSlide58.xml" ContentType="application/vnd.openxmlformats-officedocument.presentationml.notesSlide+xml"/>
  <Override PartName="/ppt/tags/tag53.xml" ContentType="application/vnd.openxmlformats-officedocument.presentationml.tags+xml"/>
  <Override PartName="/ppt/notesSlides/notesSlide59.xml" ContentType="application/vnd.openxmlformats-officedocument.presentationml.notesSlide+xml"/>
  <Override PartName="/ppt/tags/tag54.xml" ContentType="application/vnd.openxmlformats-officedocument.presentationml.tags+xml"/>
  <Override PartName="/ppt/notesSlides/notesSlide60.xml" ContentType="application/vnd.openxmlformats-officedocument.presentationml.notesSlide+xml"/>
  <Override PartName="/ppt/tags/tag55.xml" ContentType="application/vnd.openxmlformats-officedocument.presentationml.tags+xml"/>
  <Override PartName="/ppt/notesSlides/notesSlide61.xml" ContentType="application/vnd.openxmlformats-officedocument.presentationml.notesSlide+xml"/>
  <Override PartName="/ppt/tags/tag56.xml" ContentType="application/vnd.openxmlformats-officedocument.presentationml.tags+xml"/>
  <Override PartName="/ppt/notesSlides/notesSlide62.xml" ContentType="application/vnd.openxmlformats-officedocument.presentationml.notesSlide+xml"/>
  <Override PartName="/ppt/tags/tag57.xml" ContentType="application/vnd.openxmlformats-officedocument.presentationml.tags+xml"/>
  <Override PartName="/ppt/notesSlides/notesSlide63.xml" ContentType="application/vnd.openxmlformats-officedocument.presentationml.notesSlide+xml"/>
  <Override PartName="/ppt/tags/tag58.xml" ContentType="application/vnd.openxmlformats-officedocument.presentationml.tags+xml"/>
  <Override PartName="/ppt/notesSlides/notesSlide64.xml" ContentType="application/vnd.openxmlformats-officedocument.presentationml.notesSlide+xml"/>
  <Override PartName="/ppt/tags/tag59.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60.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5" r:id="rId4"/>
  </p:sldMasterIdLst>
  <p:notesMasterIdLst>
    <p:notesMasterId r:id="rId100"/>
  </p:notesMasterIdLst>
  <p:sldIdLst>
    <p:sldId id="1798" r:id="rId5"/>
    <p:sldId id="2433" r:id="rId6"/>
    <p:sldId id="2147" r:id="rId7"/>
    <p:sldId id="2148" r:id="rId8"/>
    <p:sldId id="2246" r:id="rId9"/>
    <p:sldId id="2485" r:id="rId10"/>
    <p:sldId id="2486" r:id="rId11"/>
    <p:sldId id="2488" r:id="rId12"/>
    <p:sldId id="2489" r:id="rId13"/>
    <p:sldId id="2440" r:id="rId14"/>
    <p:sldId id="2442" r:id="rId15"/>
    <p:sldId id="2487" r:id="rId16"/>
    <p:sldId id="2490" r:id="rId17"/>
    <p:sldId id="2491" r:id="rId18"/>
    <p:sldId id="2492" r:id="rId19"/>
    <p:sldId id="2493" r:id="rId20"/>
    <p:sldId id="2494" r:id="rId21"/>
    <p:sldId id="2495" r:id="rId22"/>
    <p:sldId id="2496" r:id="rId23"/>
    <p:sldId id="2497" r:id="rId24"/>
    <p:sldId id="2498" r:id="rId25"/>
    <p:sldId id="2499" r:id="rId26"/>
    <p:sldId id="2500" r:id="rId27"/>
    <p:sldId id="2501" r:id="rId28"/>
    <p:sldId id="2502" r:id="rId29"/>
    <p:sldId id="2504" r:id="rId30"/>
    <p:sldId id="2505" r:id="rId31"/>
    <p:sldId id="2506" r:id="rId32"/>
    <p:sldId id="2153" r:id="rId33"/>
    <p:sldId id="2508" r:id="rId34"/>
    <p:sldId id="2507" r:id="rId35"/>
    <p:sldId id="2509" r:id="rId36"/>
    <p:sldId id="2510" r:id="rId37"/>
    <p:sldId id="2511" r:id="rId38"/>
    <p:sldId id="2512" r:id="rId39"/>
    <p:sldId id="2513" r:id="rId40"/>
    <p:sldId id="2514" r:id="rId41"/>
    <p:sldId id="2515" r:id="rId42"/>
    <p:sldId id="2516" r:id="rId43"/>
    <p:sldId id="2446" r:id="rId44"/>
    <p:sldId id="2517" r:id="rId45"/>
    <p:sldId id="2518" r:id="rId46"/>
    <p:sldId id="2519" r:id="rId47"/>
    <p:sldId id="2520" r:id="rId48"/>
    <p:sldId id="2521" r:id="rId49"/>
    <p:sldId id="2522" r:id="rId50"/>
    <p:sldId id="2523" r:id="rId51"/>
    <p:sldId id="2524" r:id="rId52"/>
    <p:sldId id="2525" r:id="rId53"/>
    <p:sldId id="2526" r:id="rId54"/>
    <p:sldId id="2527" r:id="rId55"/>
    <p:sldId id="2528" r:id="rId56"/>
    <p:sldId id="2529" r:id="rId57"/>
    <p:sldId id="2530" r:id="rId58"/>
    <p:sldId id="2531" r:id="rId59"/>
    <p:sldId id="2534" r:id="rId60"/>
    <p:sldId id="2535" r:id="rId61"/>
    <p:sldId id="2536" r:id="rId62"/>
    <p:sldId id="2537" r:id="rId63"/>
    <p:sldId id="2538" r:id="rId64"/>
    <p:sldId id="2539" r:id="rId65"/>
    <p:sldId id="2540" r:id="rId66"/>
    <p:sldId id="2542" r:id="rId67"/>
    <p:sldId id="2543" r:id="rId68"/>
    <p:sldId id="2541" r:id="rId69"/>
    <p:sldId id="2544" r:id="rId70"/>
    <p:sldId id="2568" r:id="rId71"/>
    <p:sldId id="2382" r:id="rId72"/>
    <p:sldId id="2546" r:id="rId73"/>
    <p:sldId id="2547" r:id="rId74"/>
    <p:sldId id="2548" r:id="rId75"/>
    <p:sldId id="2549" r:id="rId76"/>
    <p:sldId id="2550" r:id="rId77"/>
    <p:sldId id="2551" r:id="rId78"/>
    <p:sldId id="2552" r:id="rId79"/>
    <p:sldId id="2553" r:id="rId80"/>
    <p:sldId id="2554" r:id="rId81"/>
    <p:sldId id="2555" r:id="rId82"/>
    <p:sldId id="2225" r:id="rId83"/>
    <p:sldId id="2557" r:id="rId84"/>
    <p:sldId id="2556" r:id="rId85"/>
    <p:sldId id="2558" r:id="rId86"/>
    <p:sldId id="2461" r:id="rId87"/>
    <p:sldId id="2559" r:id="rId88"/>
    <p:sldId id="2560" r:id="rId89"/>
    <p:sldId id="2561" r:id="rId90"/>
    <p:sldId id="2562" r:id="rId91"/>
    <p:sldId id="2563" r:id="rId92"/>
    <p:sldId id="2564" r:id="rId93"/>
    <p:sldId id="2565" r:id="rId94"/>
    <p:sldId id="2566" r:id="rId95"/>
    <p:sldId id="2567" r:id="rId96"/>
    <p:sldId id="2428" r:id="rId97"/>
    <p:sldId id="1797" r:id="rId98"/>
    <p:sldId id="1796" r:id="rId99"/>
  </p:sldIdLst>
  <p:sldSz cx="13003213" cy="9756775"/>
  <p:notesSz cx="6858000" cy="9144000"/>
  <p:custDataLst>
    <p:tags r:id="rId101"/>
  </p:custDataLst>
  <p:defaultTextStyle>
    <a:defPPr rtl="0">
      <a:defRPr lang="es-ES"/>
    </a:defPPr>
    <a:lvl1pPr marL="0" algn="l" defTabSz="1092434" rtl="0" eaLnBrk="1" latinLnBrk="0" hangingPunct="1">
      <a:defRPr sz="2150" kern="1200">
        <a:solidFill>
          <a:schemeClr val="tx1"/>
        </a:solidFill>
        <a:latin typeface="+mn-lt"/>
        <a:ea typeface="+mn-ea"/>
        <a:cs typeface="+mn-cs"/>
      </a:defRPr>
    </a:lvl1pPr>
    <a:lvl2pPr marL="546217" algn="l" defTabSz="1092434" rtl="0" eaLnBrk="1" latinLnBrk="0" hangingPunct="1">
      <a:defRPr sz="2150" kern="1200">
        <a:solidFill>
          <a:schemeClr val="tx1"/>
        </a:solidFill>
        <a:latin typeface="+mn-lt"/>
        <a:ea typeface="+mn-ea"/>
        <a:cs typeface="+mn-cs"/>
      </a:defRPr>
    </a:lvl2pPr>
    <a:lvl3pPr marL="1092434" algn="l" defTabSz="1092434" rtl="0" eaLnBrk="1" latinLnBrk="0" hangingPunct="1">
      <a:defRPr sz="2150" kern="1200">
        <a:solidFill>
          <a:schemeClr val="tx1"/>
        </a:solidFill>
        <a:latin typeface="+mn-lt"/>
        <a:ea typeface="+mn-ea"/>
        <a:cs typeface="+mn-cs"/>
      </a:defRPr>
    </a:lvl3pPr>
    <a:lvl4pPr marL="1638651" algn="l" defTabSz="1092434" rtl="0" eaLnBrk="1" latinLnBrk="0" hangingPunct="1">
      <a:defRPr sz="2150" kern="1200">
        <a:solidFill>
          <a:schemeClr val="tx1"/>
        </a:solidFill>
        <a:latin typeface="+mn-lt"/>
        <a:ea typeface="+mn-ea"/>
        <a:cs typeface="+mn-cs"/>
      </a:defRPr>
    </a:lvl4pPr>
    <a:lvl5pPr marL="2184867" algn="l" defTabSz="1092434" rtl="0" eaLnBrk="1" latinLnBrk="0" hangingPunct="1">
      <a:defRPr sz="2150" kern="1200">
        <a:solidFill>
          <a:schemeClr val="tx1"/>
        </a:solidFill>
        <a:latin typeface="+mn-lt"/>
        <a:ea typeface="+mn-ea"/>
        <a:cs typeface="+mn-cs"/>
      </a:defRPr>
    </a:lvl5pPr>
    <a:lvl6pPr marL="2731084" algn="l" defTabSz="1092434" rtl="0" eaLnBrk="1" latinLnBrk="0" hangingPunct="1">
      <a:defRPr sz="2150" kern="1200">
        <a:solidFill>
          <a:schemeClr val="tx1"/>
        </a:solidFill>
        <a:latin typeface="+mn-lt"/>
        <a:ea typeface="+mn-ea"/>
        <a:cs typeface="+mn-cs"/>
      </a:defRPr>
    </a:lvl6pPr>
    <a:lvl7pPr marL="3277301" algn="l" defTabSz="1092434" rtl="0" eaLnBrk="1" latinLnBrk="0" hangingPunct="1">
      <a:defRPr sz="2150" kern="1200">
        <a:solidFill>
          <a:schemeClr val="tx1"/>
        </a:solidFill>
        <a:latin typeface="+mn-lt"/>
        <a:ea typeface="+mn-ea"/>
        <a:cs typeface="+mn-cs"/>
      </a:defRPr>
    </a:lvl7pPr>
    <a:lvl8pPr marL="3823518" algn="l" defTabSz="1092434" rtl="0" eaLnBrk="1" latinLnBrk="0" hangingPunct="1">
      <a:defRPr sz="2150" kern="1200">
        <a:solidFill>
          <a:schemeClr val="tx1"/>
        </a:solidFill>
        <a:latin typeface="+mn-lt"/>
        <a:ea typeface="+mn-ea"/>
        <a:cs typeface="+mn-cs"/>
      </a:defRPr>
    </a:lvl8pPr>
    <a:lvl9pPr marL="4369735" algn="l" defTabSz="1092434" rtl="0" eaLnBrk="1" latinLnBrk="0" hangingPunct="1">
      <a:defRPr sz="21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HOFFMAN Christina" initials="HC" lastIdx="40" clrIdx="6">
    <p:extLst>
      <p:ext uri="{19B8F6BF-5375-455C-9EA6-DF929625EA0E}">
        <p15:presenceInfo xmlns:p15="http://schemas.microsoft.com/office/powerpoint/2012/main" userId="S::chhoffman@iom.int::61b448d4-dd61-49f8-b496-827015a4d7fa" providerId="AD"/>
      </p:ext>
    </p:extLst>
  </p:cmAuthor>
  <p:cmAuthor id="1" name="RUMBACH Jennifer" initials="RJ" lastIdx="37" clrIdx="0">
    <p:extLst>
      <p:ext uri="{19B8F6BF-5375-455C-9EA6-DF929625EA0E}">
        <p15:presenceInfo xmlns:p15="http://schemas.microsoft.com/office/powerpoint/2012/main" userId="S::jrumbach@iom.int::7c02c2d9-a2ab-4677-849a-00640108e185" providerId="AD"/>
      </p:ext>
    </p:extLst>
  </p:cmAuthor>
  <p:cmAuthor id="8" name="lK Napolitano" initials="lN" lastIdx="24" clrIdx="7">
    <p:extLst>
      <p:ext uri="{19B8F6BF-5375-455C-9EA6-DF929625EA0E}">
        <p15:presenceInfo xmlns:p15="http://schemas.microsoft.com/office/powerpoint/2012/main" userId="bca421360d6dc63c" providerId="Windows Live"/>
      </p:ext>
    </p:extLst>
  </p:cmAuthor>
  <p:cmAuthor id="2" name="Guest User" initials="GU" lastIdx="3" clrIdx="1">
    <p:extLst>
      <p:ext uri="{19B8F6BF-5375-455C-9EA6-DF929625EA0E}">
        <p15:presenceInfo xmlns:p15="http://schemas.microsoft.com/office/powerpoint/2012/main" userId="S::urn:spo:anon#17f431f31fb1897551f4fc4a92fe4dfb70c70484346cf2326c825317a6291460::" providerId="AD"/>
      </p:ext>
    </p:extLst>
  </p:cmAuthor>
  <p:cmAuthor id="9" name="Author" initials="Author" lastIdx="3" clrIdx="8">
    <p:extLst>
      <p:ext uri="{19B8F6BF-5375-455C-9EA6-DF929625EA0E}">
        <p15:presenceInfo xmlns:p15="http://schemas.microsoft.com/office/powerpoint/2012/main" userId="Author" providerId="None"/>
      </p:ext>
    </p:extLst>
  </p:cmAuthor>
  <p:cmAuthor id="3" name="lK Napolitano" initials="LN" lastIdx="20" clrIdx="2">
    <p:extLst>
      <p:ext uri="{19B8F6BF-5375-455C-9EA6-DF929625EA0E}">
        <p15:presenceInfo xmlns:p15="http://schemas.microsoft.com/office/powerpoint/2012/main" userId="lK Napolitano" providerId="None"/>
      </p:ext>
    </p:extLst>
  </p:cmAuthor>
  <p:cmAuthor id="10" name="User1" initials="U" lastIdx="2" clrIdx="9">
    <p:extLst>
      <p:ext uri="{19B8F6BF-5375-455C-9EA6-DF929625EA0E}">
        <p15:presenceInfo xmlns:p15="http://schemas.microsoft.com/office/powerpoint/2012/main" userId="User1" providerId="None"/>
      </p:ext>
    </p:extLst>
  </p:cmAuthor>
  <p:cmAuthor id="4" name="DE GARAY Andrea (EXT)" initials="D(" lastIdx="3" clrIdx="3">
    <p:extLst>
      <p:ext uri="{19B8F6BF-5375-455C-9EA6-DF929625EA0E}">
        <p15:presenceInfo xmlns:p15="http://schemas.microsoft.com/office/powerpoint/2012/main" userId="S::agarady@iom.int::4c656cd1-8393-4f04-a8b5-7fe1f18cb6e0" providerId="AD"/>
      </p:ext>
    </p:extLst>
  </p:cmAuthor>
  <p:cmAuthor id="5" name="YAVUZ Artunc" initials="YA" lastIdx="4" clrIdx="4">
    <p:extLst>
      <p:ext uri="{19B8F6BF-5375-455C-9EA6-DF929625EA0E}">
        <p15:presenceInfo xmlns:p15="http://schemas.microsoft.com/office/powerpoint/2012/main" userId="S::ayavuz@iom.int::763277ed-8327-4b56-842b-3ab86254e077" providerId="AD"/>
      </p:ext>
    </p:extLst>
  </p:cmAuthor>
  <p:cmAuthor id="6" name="KANTHOUL Lee" initials="KL" lastIdx="1" clrIdx="5">
    <p:extLst>
      <p:ext uri="{19B8F6BF-5375-455C-9EA6-DF929625EA0E}">
        <p15:presenceInfo xmlns:p15="http://schemas.microsoft.com/office/powerpoint/2012/main" userId="S::lkanthoul@iom.int::78989dfc-b45b-4fd8-87c0-667baa305f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F55A9"/>
    <a:srgbClr val="2742A9"/>
    <a:srgbClr val="3253D4"/>
    <a:srgbClr val="3254DC"/>
    <a:srgbClr val="8499ED"/>
    <a:srgbClr val="256DDA"/>
    <a:srgbClr val="6A92D9"/>
    <a:srgbClr val="329E9A"/>
    <a:srgbClr val="4F6CA1"/>
    <a:srgbClr val="273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7" autoAdjust="0"/>
    <p:restoredTop sz="75331" autoAdjust="0"/>
  </p:normalViewPr>
  <p:slideViewPr>
    <p:cSldViewPr snapToGrid="0" snapToObjects="1" showGuides="1">
      <p:cViewPr>
        <p:scale>
          <a:sx n="40" d="100"/>
          <a:sy n="40" d="100"/>
        </p:scale>
        <p:origin x="2216" y="752"/>
      </p:cViewPr>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snapToObjects="1" showGuides="1">
      <p:cViewPr>
        <p:scale>
          <a:sx n="80" d="100"/>
          <a:sy n="80" d="100"/>
        </p:scale>
        <p:origin x="2840" y="4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commentAuthors" Target="commen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CE2D4098-FDC5-B942-8E02-79F72B9A75AA}" type="datetimeFigureOut">
              <a:rPr lang="en-US" smtClean="0"/>
              <a:t>11/30/23</a:t>
            </a:fld>
            <a:endParaRPr lang="en-US" dirty="0"/>
          </a:p>
        </p:txBody>
      </p:sp>
      <p:sp>
        <p:nvSpPr>
          <p:cNvPr id="4" name="Slide Image Placeholder 3"/>
          <p:cNvSpPr>
            <a:spLocks noGrp="1" noRot="1" noChangeAspect="1"/>
          </p:cNvSpPr>
          <p:nvPr>
            <p:ph type="sldImg" idx="2"/>
          </p:nvPr>
        </p:nvSpPr>
        <p:spPr>
          <a:xfrm>
            <a:off x="1373188" y="630237"/>
            <a:ext cx="4111625" cy="3086100"/>
          </a:xfrm>
          <a:prstGeom prst="rect">
            <a:avLst/>
          </a:prstGeom>
          <a:noFill/>
          <a:ln w="12700">
            <a:solidFill>
              <a:prstClr val="black"/>
            </a:solidFill>
          </a:ln>
        </p:spPr>
        <p:txBody>
          <a:bodyPr vert="horz" lIns="91440" tIns="45720" rIns="91440" bIns="45720" rtlCol="0" anchor="ctr"/>
          <a:lstStyle/>
          <a:p>
            <a:pPr rtl="0"/>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dirty="0"/>
          </a:p>
        </p:txBody>
      </p:sp>
      <p:sp>
        <p:nvSpPr>
          <p:cNvPr id="7" name="Slide Number Placeholder 6"/>
          <p:cNvSpPr>
            <a:spLocks noGrp="1"/>
          </p:cNvSpPr>
          <p:nvPr>
            <p:ph type="sldNum" sz="quarter" idx="5"/>
          </p:nvPr>
        </p:nvSpPr>
        <p:spPr>
          <a:xfrm>
            <a:off x="4120440" y="8685213"/>
            <a:ext cx="2500145" cy="458787"/>
          </a:xfrm>
          <a:prstGeom prst="rect">
            <a:avLst/>
          </a:prstGeom>
        </p:spPr>
        <p:txBody>
          <a:bodyPr vert="horz" lIns="91440" tIns="45720" rIns="91440" bIns="45720" rtlCol="0" anchor="b"/>
          <a:lstStyle>
            <a:lvl1pPr algn="r">
              <a:defRPr sz="1200"/>
            </a:lvl1pPr>
          </a:lstStyle>
          <a:p>
            <a:pPr rtl="0"/>
            <a:fld id="{2C873F72-DA29-354F-A51F-086B2A85F759}" type="slidenum">
              <a:rPr lang="en-US" smtClean="0"/>
              <a:t>‹#›</a:t>
            </a:fld>
            <a:endParaRPr lang="en-US" dirty="0"/>
          </a:p>
        </p:txBody>
      </p:sp>
      <p:sp>
        <p:nvSpPr>
          <p:cNvPr id="8" name="Notes Placeholder 7">
            <a:extLst>
              <a:ext uri="{FF2B5EF4-FFF2-40B4-BE49-F238E27FC236}">
                <a16:creationId xmlns:a16="http://schemas.microsoft.com/office/drawing/2014/main" id="{3558FD11-C152-374C-B12E-99EEC26BE007}"/>
              </a:ext>
            </a:extLst>
          </p:cNvPr>
          <p:cNvSpPr>
            <a:spLocks noGrp="1"/>
          </p:cNvSpPr>
          <p:nvPr>
            <p:ph type="body" sz="quarter" idx="3"/>
          </p:nvPr>
        </p:nvSpPr>
        <p:spPr>
          <a:xfrm>
            <a:off x="685800" y="4219073"/>
            <a:ext cx="5486400" cy="4259221"/>
          </a:xfrm>
          <a:prstGeom prst="rect">
            <a:avLst/>
          </a:prstGeom>
        </p:spPr>
        <p:txBody>
          <a:bodyPr vert="horz" lIns="91440" tIns="45720" rIns="91440" bIns="45720" rtlCol="0"/>
          <a:lstStyle/>
          <a:p>
            <a:pPr lvl="0" rtl="0"/>
            <a:r>
              <a:rPr lang="es"/>
              <a:t>Edit Master text styles</a:t>
            </a:r>
          </a:p>
          <a:p>
            <a:pPr lvl="1" rtl="0"/>
            <a:r>
              <a:rPr lang="es"/>
              <a:t>Second level</a:t>
            </a:r>
          </a:p>
          <a:p>
            <a:pPr lvl="1" rtl="0"/>
            <a:r>
              <a:rPr lang="es"/>
              <a:t>Third level</a:t>
            </a:r>
          </a:p>
          <a:p>
            <a:pPr lvl="5" rtl="0"/>
            <a:r>
              <a:rPr lang="es"/>
              <a:t>Fourth level</a:t>
            </a:r>
          </a:p>
          <a:p>
            <a:pPr lvl="4" rtl="0"/>
            <a:r>
              <a:rPr lang="es"/>
              <a:t>Fifth level</a:t>
            </a:r>
          </a:p>
        </p:txBody>
      </p:sp>
    </p:spTree>
    <p:extLst>
      <p:ext uri="{BB962C8B-B14F-4D97-AF65-F5344CB8AC3E}">
        <p14:creationId xmlns:p14="http://schemas.microsoft.com/office/powerpoint/2010/main" val="680512939"/>
      </p:ext>
    </p:extLst>
  </p:cSld>
  <p:clrMap bg1="lt1" tx1="dk1" bg2="lt2" tx2="dk2" accent1="accent1" accent2="accent2" accent3="accent3" accent4="accent4" accent5="accent5" accent6="accent6" hlink="hlink" folHlink="folHlink"/>
  <p:notesStyle>
    <a:lvl1pPr marL="0" indent="0" algn="l" defTabSz="1092434"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1pPr>
    <a:lvl2pPr marL="276225" indent="-171450" algn="l" defTabSz="1092434" rtl="0" eaLnBrk="1" latinLnBrk="0" hangingPunct="1">
      <a:lnSpc>
        <a:spcPct val="100000"/>
      </a:lnSpc>
      <a:spcBef>
        <a:spcPts val="300"/>
      </a:spcBef>
      <a:spcAft>
        <a:spcPts val="300"/>
      </a:spcAft>
      <a:buFont typeface="Arial" panose="020B0604020202020204" pitchFamily="34" charset="0"/>
      <a:buChar char="•"/>
      <a:tabLst/>
      <a:defRPr sz="1200" kern="1200">
        <a:solidFill>
          <a:schemeClr val="tx1"/>
        </a:solidFill>
        <a:latin typeface="+mn-lt"/>
        <a:ea typeface="+mn-ea"/>
        <a:cs typeface="+mn-cs"/>
      </a:defRPr>
    </a:lvl2pPr>
    <a:lvl3pPr marL="290513" indent="-171450" algn="l" defTabSz="1092434" rtl="0" eaLnBrk="1" latinLnBrk="0" hangingPunct="1">
      <a:spcBef>
        <a:spcPts val="600"/>
      </a:spcBef>
      <a:spcAft>
        <a:spcPts val="600"/>
      </a:spcAft>
      <a:buFont typeface="Arial" panose="020B0604020202020204" pitchFamily="34" charset="0"/>
      <a:buChar char="•"/>
      <a:tabLst/>
      <a:defRPr sz="1200" kern="1200" baseline="0">
        <a:solidFill>
          <a:schemeClr val="tx1"/>
        </a:solidFill>
        <a:latin typeface="Calibri" panose="020F0502020204030204" pitchFamily="34" charset="0"/>
        <a:ea typeface="+mn-ea"/>
        <a:cs typeface="+mn-cs"/>
      </a:defRPr>
    </a:lvl3pPr>
    <a:lvl4pPr marL="179388" indent="-127000" algn="l" defTabSz="1092434" rtl="0" eaLnBrk="1" latinLnBrk="0" hangingPunct="1">
      <a:spcBef>
        <a:spcPts val="600"/>
      </a:spcBef>
      <a:spcAft>
        <a:spcPts val="600"/>
      </a:spcAft>
      <a:buFont typeface="Arial" panose="020B0604020202020204" pitchFamily="34" charset="0"/>
      <a:buChar char="•"/>
      <a:tabLst/>
      <a:defRPr sz="1200" kern="1200" baseline="0">
        <a:solidFill>
          <a:schemeClr val="tx1"/>
        </a:solidFill>
        <a:latin typeface="Calibri" panose="020F0502020204030204" pitchFamily="34" charset="0"/>
        <a:ea typeface="+mn-ea"/>
        <a:cs typeface="+mn-cs"/>
      </a:defRPr>
    </a:lvl4pPr>
    <a:lvl5pPr marL="230188" indent="0" algn="l" defTabSz="1092434" rtl="0" eaLnBrk="1" latinLnBrk="0" hangingPunct="1">
      <a:spcBef>
        <a:spcPts val="300"/>
      </a:spcBef>
      <a:spcAft>
        <a:spcPts val="300"/>
      </a:spcAft>
      <a:buFont typeface="Arial" panose="020B0604020202020204" pitchFamily="34" charset="0"/>
      <a:buNone/>
      <a:tabLst/>
      <a:defRPr sz="1200" kern="1200" baseline="0">
        <a:solidFill>
          <a:schemeClr val="tx1"/>
        </a:solidFill>
        <a:latin typeface="Calibri" panose="020F0502020204030204" pitchFamily="34" charset="0"/>
        <a:ea typeface="+mn-ea"/>
        <a:cs typeface="+mn-cs"/>
      </a:defRPr>
    </a:lvl5pPr>
    <a:lvl6pPr marL="461963" indent="-171450" algn="l" defTabSz="1092434" rtl="0" eaLnBrk="1" latinLnBrk="0" hangingPunct="1">
      <a:spcBef>
        <a:spcPts val="300"/>
      </a:spcBef>
      <a:spcAft>
        <a:spcPts val="300"/>
      </a:spcAft>
      <a:buFont typeface="System Font Regular"/>
      <a:buChar char="-"/>
      <a:tabLst/>
      <a:defRPr sz="1200" kern="1200">
        <a:solidFill>
          <a:schemeClr val="tx1"/>
        </a:solidFill>
        <a:latin typeface="+mn-lt"/>
        <a:ea typeface="+mn-ea"/>
        <a:cs typeface="+mn-cs"/>
      </a:defRPr>
    </a:lvl6pPr>
    <a:lvl7pPr marL="3277301" algn="l" defTabSz="1092434" rtl="0" eaLnBrk="1" latinLnBrk="0" hangingPunct="1">
      <a:defRPr sz="1434" kern="1200">
        <a:solidFill>
          <a:schemeClr val="tx1"/>
        </a:solidFill>
        <a:latin typeface="+mn-lt"/>
        <a:ea typeface="+mn-ea"/>
        <a:cs typeface="+mn-cs"/>
      </a:defRPr>
    </a:lvl7pPr>
    <a:lvl8pPr marL="3823518" algn="l" defTabSz="1092434" rtl="0" eaLnBrk="1" latinLnBrk="0" hangingPunct="1">
      <a:defRPr sz="1434" kern="1200">
        <a:solidFill>
          <a:schemeClr val="tx1"/>
        </a:solidFill>
        <a:latin typeface="+mn-lt"/>
        <a:ea typeface="+mn-ea"/>
        <a:cs typeface="+mn-cs"/>
      </a:defRPr>
    </a:lvl8pPr>
    <a:lvl9pPr marL="4369735" algn="l" defTabSz="1092434" rtl="0" eaLnBrk="1" latinLnBrk="0" hangingPunct="1">
      <a:defRPr sz="143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bing.com/videos/search?q=video+about+protection+of+lgbti+migrants&amp;docid=608048214058863396&amp;mid=088CDAB288AE69492C01088CDAB288AE69492C01&amp;view=detail&amp;FORM=VIRE"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www.dailymotion.com/video/x7dccj9"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lgbtmap.org/lgbt-people-disabilities"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a:xfrm>
            <a:off x="685800" y="4035971"/>
            <a:ext cx="5486400" cy="4905662"/>
          </a:xfrm>
          <a:prstGeom prst="rect">
            <a:avLst/>
          </a:prstGeom>
        </p:spPr>
        <p:txBody>
          <a:bodyPr rtlCol="0"/>
          <a:lstStyle/>
          <a:p>
            <a:pPr marL="0" marR="0" indent="0" algn="l" defTabSz="914400" rtl="0" eaLnBrk="0" fontAlgn="base" latinLnBrk="0" hangingPunct="0">
              <a:spcAft>
                <a:spcPts val="0"/>
              </a:spcAft>
              <a:buClrTx/>
              <a:buSzTx/>
              <a:buFontTx/>
              <a:buNone/>
              <a:tabLst/>
              <a:defRPr/>
            </a:pPr>
            <a:r>
              <a:rPr lang="es" b="1" i="0" u="sng" dirty="0">
                <a:ea typeface="MS PGothic" charset="-128"/>
              </a:rPr>
              <a:t>¡Importante! </a:t>
            </a:r>
            <a:endParaRPr lang="en-US" altLang="en-US" b="1" u="sng" dirty="0">
              <a:ea typeface="MS PGothic" charset="-128"/>
            </a:endParaRPr>
          </a:p>
          <a:p>
            <a:pPr marL="0" marR="0" indent="0" algn="l" defTabSz="914400" rtl="0" eaLnBrk="0" fontAlgn="base" latinLnBrk="0" hangingPunct="0">
              <a:spcAft>
                <a:spcPts val="0"/>
              </a:spcAft>
              <a:buClrTx/>
              <a:buSzTx/>
              <a:buFontTx/>
              <a:buNone/>
              <a:tabLst/>
              <a:defRPr/>
            </a:pPr>
            <a:endParaRPr lang="en-US" altLang="en-US" b="1" i="0" u="sng" dirty="0">
              <a:ea typeface="MS PGothic" charset="-128"/>
            </a:endParaRPr>
          </a:p>
          <a:p>
            <a:pPr marL="0" marR="0" indent="0" algn="l" defTabSz="914400" rtl="0" eaLnBrk="0" fontAlgn="base" latinLnBrk="0" hangingPunct="0">
              <a:spcAft>
                <a:spcPts val="0"/>
              </a:spcAft>
              <a:buClrTx/>
              <a:buSzTx/>
              <a:buFontTx/>
              <a:buNone/>
              <a:tabLst/>
              <a:defRPr/>
            </a:pPr>
            <a:r>
              <a:rPr lang="es" b="1" i="0" dirty="0">
                <a:ea typeface="MS PGothic" charset="-128"/>
              </a:rPr>
              <a:t>Esta presentación incluye notas</a:t>
            </a:r>
          </a:p>
          <a:p>
            <a:pPr rtl="0" eaLnBrk="1" hangingPunct="1"/>
            <a:r>
              <a:rPr lang="es" dirty="0"/>
              <a:t>El guion que la persona facilitadora sigue durante esta sesión de capacitación está incluido en la sección de notas de las diapositivas de la presentación. Las notas también contienen información fundamental para la facilitación, como estimaciones de duración y referencias a los números de página correspondientes de la Guía de facilitación. Es importante revisar las notas en su totalidad antes de facilitar este </a:t>
            </a:r>
            <a:r>
              <a:rPr lang="es" noProof="0" dirty="0"/>
              <a:t>paquete</a:t>
            </a:r>
            <a:r>
              <a:rPr lang="es" dirty="0"/>
              <a:t> de capacitación e imprimirlas para usarlas como referencia durante la sesión. </a:t>
            </a:r>
          </a:p>
          <a:p>
            <a:pPr rtl="0" eaLnBrk="1" hangingPunct="1"/>
            <a:endParaRPr lang="en-US" altLang="en-US" dirty="0"/>
          </a:p>
          <a:p>
            <a:pPr rtl="0" eaLnBrk="1" hangingPunct="1"/>
            <a:r>
              <a:rPr lang="es" dirty="0"/>
              <a:t>Las notas se pueden visualizar en el panel situado debajo de la imagen de la diapositiva cuando se elige el modo de visualización “Normal”. Si no puede ver las notas, haga clic con el cursor en la barra gris de la parte inferior de la ventana, mantenga pulsado el botón del ratón y arrastre la barra hacia arriba. De este modo podrá ver la sección de notas. </a:t>
            </a:r>
          </a:p>
          <a:p>
            <a:pPr rtl="0" eaLnBrk="1" hangingPunct="1">
              <a:spcAft>
                <a:spcPts val="0"/>
              </a:spcAft>
            </a:pPr>
            <a:endParaRPr lang="en-US" altLang="en-US" dirty="0"/>
          </a:p>
          <a:p>
            <a:pPr rtl="0" eaLnBrk="1" hangingPunct="1">
              <a:spcAft>
                <a:spcPts val="0"/>
              </a:spcAft>
            </a:pPr>
            <a:r>
              <a:rPr lang="es" dirty="0"/>
              <a:t>Para visualizar las diapositivas con las notas en letra de tamaño grande bajo ellas, lleve el cursor a la parte superior de la ventana y haga clic en “Vista” y, a continuación, en “Página de notas”. Para imprimir las notas de las diapositivas acompañadas de una imagen de la diapositiva (lo cual es muy práctico en caso de que se trate de la primera facilitación, especialmente en los segmentos de enseñanza más largos), haga clic en “Imprimir” y, a continuación, en “Diseño de impresión”, seleccione “Páginas de notas”.</a:t>
            </a:r>
            <a:endParaRPr lang="en-US" altLang="en-US" b="1" dirty="0">
              <a:ea typeface="MS PGothic" charset="-128"/>
            </a:endParaRPr>
          </a:p>
          <a:p>
            <a:pPr rtl="0" eaLnBrk="1" hangingPunct="1">
              <a:spcAft>
                <a:spcPts val="0"/>
              </a:spcAft>
            </a:pPr>
            <a:endParaRPr lang="en-US" altLang="en-US" b="1" i="0" dirty="0">
              <a:ea typeface="MS PGothic" charset="-128"/>
            </a:endParaRPr>
          </a:p>
          <a:p>
            <a:pPr rtl="0" eaLnBrk="1" hangingPunct="1">
              <a:spcAft>
                <a:spcPts val="0"/>
              </a:spcAft>
            </a:pPr>
            <a:r>
              <a:rPr lang="es" b="1" i="0" dirty="0">
                <a:ea typeface="MS PGothic" charset="-128"/>
              </a:rPr>
              <a:t>Cómo ocultar las diapositivas</a:t>
            </a:r>
            <a:br>
              <a:rPr lang="en-US" altLang="en-US" i="0" baseline="0" dirty="0">
                <a:ea typeface="MS PGothic" charset="-128"/>
              </a:rPr>
            </a:br>
            <a:r>
              <a:rPr lang="es" i="0" dirty="0">
                <a:ea typeface="MS PGothic" charset="-128"/>
              </a:rPr>
              <a:t>Si decide eliminar diapositivas de esta presentación —porque va a omitir un ejercicio en particular, por ejemplo—, es preferible que oculte la diapositiva en lugar de borrarla. De este modo, la tabla de programación de la Guía de facilitación seguirá reflejando los números de diapositiva correctos. Para ocultar una diapositiva, haga clic en ella. A continuación, en la pestaña “Presentación con diapositivas”, haga clic en el icono “Ocultar diapositiva”. Una vez lo haya hecho, la diapositiva no se mostrará en pantalla durante la presentación. </a:t>
            </a:r>
            <a:endParaRPr lang="en-US" altLang="en-US" i="0" dirty="0">
              <a:ea typeface="MS PGothic" charset="-128"/>
            </a:endParaRPr>
          </a:p>
          <a:p>
            <a:pPr rtl="0"/>
            <a:endParaRPr lang="en-US" dirty="0"/>
          </a:p>
        </p:txBody>
      </p:sp>
      <p:sp>
        <p:nvSpPr>
          <p:cNvPr id="4" name="Slide Number Placeholder 3"/>
          <p:cNvSpPr>
            <a:spLocks noGrp="1"/>
          </p:cNvSpPr>
          <p:nvPr>
            <p:ph type="sldNum" sz="quarter" idx="10"/>
          </p:nvPr>
        </p:nvSpPr>
        <p:spPr/>
        <p:txBody>
          <a:bodyPr rtlCol="0"/>
          <a:lstStyle/>
          <a:p>
            <a:pPr rtl="0">
              <a:defRPr/>
            </a:pPr>
            <a:fld id="{51432553-FC77-1C41-9E8E-CF8CC94AB64D}" type="slidenum">
              <a:rPr lang="en-US" altLang="en-US" smtClean="0"/>
              <a:pPr>
                <a:defRPr/>
              </a:pPr>
              <a:t>1</a:t>
            </a:fld>
            <a:endParaRPr lang="en-US" altLang="en-US" dirty="0"/>
          </a:p>
        </p:txBody>
      </p:sp>
    </p:spTree>
    <p:extLst>
      <p:ext uri="{BB962C8B-B14F-4D97-AF65-F5344CB8AC3E}">
        <p14:creationId xmlns:p14="http://schemas.microsoft.com/office/powerpoint/2010/main" val="2219656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3794"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Vamos a estudiar </a:t>
            </a:r>
            <a:r>
              <a:rPr lang="es" sz="1200" b="0" i="1" u="none" strike="noStrike" kern="1200" cap="none" spc="0" normalizeH="0" noProof="0" dirty="0">
                <a:ln>
                  <a:noFill/>
                </a:ln>
                <a:effectLst/>
                <a:uLnTx/>
                <a:uFillTx/>
                <a:latin typeface="+mn-lt"/>
                <a:ea typeface="MS PGothic" charset="-128"/>
              </a:rPr>
              <a:t>de qué manera</a:t>
            </a:r>
            <a:r>
              <a:rPr lang="es" sz="1200" b="0" i="0" u="none" strike="noStrike" kern="1200" cap="none" spc="0" normalizeH="0" noProof="0" dirty="0">
                <a:ln>
                  <a:noFill/>
                </a:ln>
                <a:effectLst/>
                <a:uLnTx/>
                <a:uFillTx/>
                <a:latin typeface="+mn-lt"/>
                <a:ea typeface="MS PGothic" charset="-128"/>
              </a:rPr>
              <a:t> surgen dificultades para las personas con SOGIESC diversa a raíz de la migración, el desplazamiento forzado y las crisis: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En primer lugar, con el </a:t>
            </a:r>
            <a:r>
              <a:rPr lang="es" sz="1200" b="1" i="0" u="none" strike="noStrike" kern="1200" cap="none" spc="0" normalizeH="0" noProof="0" dirty="0">
                <a:ln>
                  <a:noFill/>
                </a:ln>
                <a:effectLst/>
                <a:uLnTx/>
                <a:uFillTx/>
                <a:latin typeface="+mn-lt"/>
                <a:ea typeface="MS PGothic" charset="-128"/>
              </a:rPr>
              <a:t>colapso</a:t>
            </a:r>
            <a:r>
              <a:rPr lang="es" sz="1200" b="0" i="0" u="none" strike="noStrike" kern="1200" cap="none" spc="0" normalizeH="0" noProof="0" dirty="0">
                <a:ln>
                  <a:noFill/>
                </a:ln>
                <a:effectLst/>
                <a:uLnTx/>
                <a:uFillTx/>
                <a:latin typeface="+mn-lt"/>
                <a:ea typeface="MS PGothic" charset="-128"/>
              </a:rPr>
              <a:t> de los mecanismos normales de supervivencia.</a:t>
            </a: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En segundo lugar, con la </a:t>
            </a:r>
            <a:r>
              <a:rPr lang="es" sz="1200" b="1" i="0" u="none" strike="noStrike" kern="1200" cap="none" spc="0" normalizeH="0" noProof="0" dirty="0">
                <a:ln>
                  <a:noFill/>
                </a:ln>
                <a:effectLst/>
                <a:uLnTx/>
                <a:uFillTx/>
                <a:latin typeface="+mn-lt"/>
                <a:ea typeface="MS PGothic" charset="-128"/>
              </a:rPr>
              <a:t>categorización</a:t>
            </a:r>
            <a:r>
              <a:rPr lang="es" sz="1200" b="0" i="0" u="none" strike="noStrike" kern="1200" cap="none" spc="0" normalizeH="0" noProof="0" dirty="0">
                <a:ln>
                  <a:noFill/>
                </a:ln>
                <a:effectLst/>
                <a:uLnTx/>
                <a:uFillTx/>
                <a:latin typeface="+mn-lt"/>
                <a:ea typeface="MS PGothic" charset="-128"/>
              </a:rPr>
              <a:t> de identidades.</a:t>
            </a: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En tercer lugar, con la </a:t>
            </a:r>
            <a:r>
              <a:rPr lang="es" sz="1200" b="1" i="0" u="none" strike="noStrike" kern="1200" cap="none" spc="0" normalizeH="0" noProof="0" dirty="0">
                <a:ln>
                  <a:noFill/>
                </a:ln>
                <a:effectLst/>
                <a:uLnTx/>
                <a:uFillTx/>
                <a:latin typeface="+mn-lt"/>
                <a:ea typeface="MS PGothic" charset="-128"/>
              </a:rPr>
              <a:t>respuesta insuficiente </a:t>
            </a:r>
            <a:r>
              <a:rPr lang="es" sz="1200" b="0" i="0" u="none" strike="noStrike" kern="1200" cap="none" spc="0" normalizeH="0" noProof="0" dirty="0">
                <a:ln>
                  <a:noFill/>
                </a:ln>
                <a:effectLst/>
                <a:uLnTx/>
                <a:uFillTx/>
                <a:latin typeface="+mn-lt"/>
                <a:ea typeface="MS PGothic" charset="-128"/>
              </a:rPr>
              <a:t>ante las necesidades singulares de las personas con SOGIESC diversa.</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20 minutos para las diapositivas de ”¿De qué modo la migración y el desplazamiento forzado crean dificultades?”.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ts val="300"/>
              </a:spcBef>
              <a:spcAft>
                <a:spcPct val="0"/>
              </a:spcAft>
              <a:buClrTx/>
              <a:buSzTx/>
              <a:buFontTx/>
              <a:buNone/>
              <a:tabLst/>
              <a:defRPr/>
            </a:pPr>
            <a:r>
              <a:rPr lang="es" sz="1200" b="0" i="1" kern="1200" dirty="0">
                <a:solidFill>
                  <a:schemeClr val="tx1"/>
                </a:solidFill>
                <a:effectLst/>
                <a:latin typeface="+mn-lt"/>
                <a:ea typeface="+mn-ea"/>
                <a:cs typeface="+mn-cs"/>
              </a:rPr>
              <a:t>[Descripción de la imagen: tres fotografías que muestran situaciones de crisis. Personas migrantes caminan sobre escombros, calles llenas de basura y un coche que ha quedado casi totalmente sumergido a causa de una inundación].</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1" u="none" strike="noStrike" kern="1200" cap="none" spc="0" normalizeH="0" noProof="0" dirty="0">
                <a:ln>
                  <a:noFill/>
                </a:ln>
                <a:effectLst/>
                <a:uLnTx/>
                <a:uFillTx/>
                <a:latin typeface="+mn-lt"/>
                <a:ea typeface="MS PGothic" charset="-128"/>
              </a:rPr>
              <a:t> </a:t>
            </a:r>
            <a:endParaRPr kumimoji="0" lang="en-US" altLang="en-US" sz="1200" b="0" i="0" u="none" strike="noStrike" kern="1200" cap="none" spc="0" normalizeH="0" baseline="0" noProof="0" dirty="0">
              <a:ln>
                <a:noFill/>
              </a:ln>
              <a:effectLst/>
              <a:uLnTx/>
              <a:uFillTx/>
              <a:latin typeface="+mn-lt"/>
              <a:ea typeface="MS PGothic" charset="-128"/>
            </a:endParaRP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4C1039D-B706-C542-98DC-5EF33BE88D20}" type="slidenum">
              <a:rPr kumimoji="0" lang="en-US" altLang="en-US" sz="1200" u="none" strike="noStrike" kern="1200" cap="none" spc="0" normalizeH="0" baseline="0" noProof="0">
                <a:ln>
                  <a:noFill/>
                </a:ln>
                <a:solidFill>
                  <a:srgbClr val="000000"/>
                </a:solidFill>
                <a:effectLst/>
                <a:uLnTx/>
                <a:uFillTx/>
                <a:latin typeface="Calibri Regular"/>
                <a:ea typeface="ヒラギノ角ゴ ProN W3" charset="-128"/>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u="none" strike="noStrike" kern="1200" cap="none" spc="0" normalizeH="0" baseline="0" noProof="0" dirty="0">
              <a:ln>
                <a:noFill/>
              </a:ln>
              <a:solidFill>
                <a:srgbClr val="000000"/>
              </a:solidFill>
              <a:effectLst/>
              <a:uLnTx/>
              <a:uFillTx/>
              <a:latin typeface="Calibri Regular"/>
              <a:ea typeface="ヒラギノ角ゴ ProN W3" charset="-128"/>
              <a:cs typeface="+mn-cs"/>
              <a:sym typeface="Gill Sans" charset="0"/>
            </a:endParaRPr>
          </a:p>
        </p:txBody>
      </p:sp>
    </p:spTree>
    <p:extLst>
      <p:ext uri="{BB962C8B-B14F-4D97-AF65-F5344CB8AC3E}">
        <p14:creationId xmlns:p14="http://schemas.microsoft.com/office/powerpoint/2010/main" val="3404994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976008" cy="4457143"/>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La primera esfera en la que nos centraremos es la </a:t>
            </a:r>
            <a:r>
              <a:rPr lang="es" sz="1200" b="1" i="0" u="none" strike="noStrike" kern="1200" cap="none" spc="0" normalizeH="0" noProof="0" dirty="0">
                <a:ln>
                  <a:noFill/>
                </a:ln>
                <a:effectLst/>
                <a:uLnTx/>
                <a:uFillTx/>
                <a:latin typeface="+mn-lt"/>
                <a:ea typeface="MS PGothic" charset="-128"/>
              </a:rPr>
              <a:t>desconexión </a:t>
            </a:r>
            <a:r>
              <a:rPr lang="es" sz="1200" b="0" i="0" u="none" strike="noStrike" kern="1200" cap="none" spc="0" normalizeH="0" noProof="0" dirty="0">
                <a:ln>
                  <a:noFill/>
                </a:ln>
                <a:effectLst/>
                <a:uLnTx/>
                <a:uFillTx/>
                <a:latin typeface="+mn-lt"/>
                <a:ea typeface="MS PGothic" charset="-128"/>
              </a:rPr>
              <a:t>de los mecanismos normales de supervivencia. Por lo general, quienes recurren a dichos mecanismos son personas que viven en lugares donde la SOGIESC diversa no goza de aceptación o no se ha integrado en la sociedad. </a:t>
            </a:r>
          </a:p>
          <a:p>
            <a:pPr marL="0" marR="0" lvl="0" indent="0" algn="l" defTabSz="914400" rtl="0" eaLnBrk="0" fontAlgn="base" latinLnBrk="0" hangingPunct="0">
              <a:lnSpc>
                <a:spcPct val="100000"/>
              </a:lnSpc>
              <a:spcBef>
                <a:spcPts val="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¿Se les ocurre algún </a:t>
            </a:r>
            <a:r>
              <a:rPr lang="es" sz="1200" b="1" i="0" u="none" strike="noStrike" kern="1200" cap="none" spc="0" normalizeH="0" noProof="0" dirty="0">
                <a:ln>
                  <a:noFill/>
                </a:ln>
                <a:effectLst/>
                <a:uLnTx/>
                <a:uFillTx/>
                <a:latin typeface="+mn-lt"/>
                <a:ea typeface="MS PGothic" charset="-128"/>
              </a:rPr>
              <a:t>ejemplo </a:t>
            </a:r>
            <a:r>
              <a:rPr lang="es" sz="1200" b="0" i="0" u="none" strike="noStrike" kern="1200" cap="none" spc="0" normalizeH="0" noProof="0" dirty="0">
                <a:ln>
                  <a:noFill/>
                </a:ln>
                <a:effectLst/>
                <a:uLnTx/>
                <a:uFillTx/>
                <a:latin typeface="+mn-lt"/>
                <a:ea typeface="MS PGothic" charset="-128"/>
              </a:rPr>
              <a:t>de “mecanismo normal de supervivencia”?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En la pantalla se muestran tres </a:t>
            </a:r>
            <a:r>
              <a:rPr lang="es" sz="1200" b="1" i="0" u="none" strike="noStrike" kern="1200" cap="none" spc="0" normalizeH="0" noProof="0" dirty="0">
                <a:ln>
                  <a:noFill/>
                </a:ln>
                <a:effectLst/>
                <a:uLnTx/>
                <a:uFillTx/>
                <a:latin typeface="+mn-lt"/>
                <a:ea typeface="MS PGothic" charset="-128"/>
              </a:rPr>
              <a:t>posibles</a:t>
            </a:r>
            <a:r>
              <a:rPr lang="es" sz="1200" b="0" i="0" u="none" strike="noStrike" kern="1200" cap="none" spc="0" normalizeH="0" noProof="0" dirty="0">
                <a:ln>
                  <a:noFill/>
                </a:ln>
                <a:effectLst/>
                <a:uLnTx/>
                <a:uFillTx/>
                <a:latin typeface="+mn-lt"/>
                <a:ea typeface="MS PGothic" charset="-128"/>
              </a:rPr>
              <a:t> </a:t>
            </a:r>
            <a:r>
              <a:rPr lang="es" sz="1200" b="1" i="0" u="none" strike="noStrike" kern="1200" cap="none" spc="0" normalizeH="0" noProof="0" dirty="0">
                <a:ln>
                  <a:noFill/>
                </a:ln>
                <a:effectLst/>
                <a:uLnTx/>
                <a:uFillTx/>
                <a:latin typeface="+mn-lt"/>
                <a:ea typeface="MS PGothic" charset="-128"/>
              </a:rPr>
              <a:t>respuestas</a:t>
            </a:r>
            <a:r>
              <a:rPr lang="es" sz="1200" b="0" i="0" u="none" strike="noStrike" kern="1200" cap="none" spc="0" normalizeH="0" noProof="0" dirty="0">
                <a:ln>
                  <a:noFill/>
                </a:ln>
                <a:effectLst/>
                <a:uLnTx/>
                <a:uFillTx/>
                <a:latin typeface="+mn-lt"/>
                <a:ea typeface="MS PGothic" charset="-128"/>
              </a:rPr>
              <a:t>:</a:t>
            </a:r>
          </a:p>
          <a:p>
            <a:pPr marL="342900" marR="0" lvl="0" indent="-342900" algn="l" defTabSz="914400" rtl="0" eaLnBrk="0" fontAlgn="base" latinLnBrk="0" hangingPunct="0">
              <a:lnSpc>
                <a:spcPct val="100000"/>
              </a:lnSpc>
              <a:spcBef>
                <a:spcPts val="0"/>
              </a:spcBef>
              <a:spcAft>
                <a:spcPct val="0"/>
              </a:spcAft>
              <a:buClrTx/>
              <a:buSzTx/>
              <a:buFontTx/>
              <a:buAutoNum type="alphaLcPeriod"/>
              <a:tabLst/>
              <a:defRPr/>
            </a:pPr>
            <a:r>
              <a:rPr lang="es" sz="1200" b="0" i="0" u="none" strike="noStrike" kern="1200" cap="none" spc="0" normalizeH="0" noProof="0" dirty="0">
                <a:ln>
                  <a:noFill/>
                </a:ln>
                <a:effectLst/>
                <a:uLnTx/>
                <a:uFillTx/>
                <a:latin typeface="+mn-lt"/>
                <a:ea typeface="MS PGothic" charset="-128"/>
              </a:rPr>
              <a:t>Los “mecanismos normales de supervivencia” son las redes sociales, los centros de salud sensibilizados y los centros comunitarios, entre otros entornos.</a:t>
            </a:r>
          </a:p>
          <a:p>
            <a:pPr marL="342900" marR="0" lvl="0" indent="-342900" algn="l" defTabSz="914400" rtl="0" eaLnBrk="0" fontAlgn="base" latinLnBrk="0" hangingPunct="0">
              <a:lnSpc>
                <a:spcPct val="100000"/>
              </a:lnSpc>
              <a:spcBef>
                <a:spcPts val="0"/>
              </a:spcBef>
              <a:spcAft>
                <a:spcPct val="0"/>
              </a:spcAft>
              <a:buClrTx/>
              <a:buSzTx/>
              <a:buFontTx/>
              <a:buAutoNum type="alphaLcPeriod"/>
              <a:tabLst/>
              <a:defRPr/>
            </a:pPr>
            <a:r>
              <a:rPr lang="es" sz="1200" b="0" i="0" u="none" strike="noStrike" kern="1200" cap="none" spc="0" normalizeH="0" noProof="0" dirty="0">
                <a:ln>
                  <a:noFill/>
                </a:ln>
                <a:effectLst/>
                <a:uLnTx/>
                <a:uFillTx/>
                <a:latin typeface="+mn-lt"/>
                <a:ea typeface="MS PGothic" charset="-128"/>
              </a:rPr>
              <a:t>La expresión “mecanismos normales de supervivencia” se refiere a nuestra capacidad mental para lidiar con mucho estrés. </a:t>
            </a:r>
          </a:p>
          <a:p>
            <a:pPr marL="342900" marR="0" lvl="0" indent="-342900" algn="l" defTabSz="914400" rtl="0" eaLnBrk="0" fontAlgn="base" latinLnBrk="0" hangingPunct="0">
              <a:lnSpc>
                <a:spcPct val="100000"/>
              </a:lnSpc>
              <a:spcBef>
                <a:spcPts val="0"/>
              </a:spcBef>
              <a:spcAft>
                <a:spcPct val="0"/>
              </a:spcAft>
              <a:buClrTx/>
              <a:buSzTx/>
              <a:buFontTx/>
              <a:buAutoNum type="alphaLcPeriod"/>
              <a:tabLst/>
              <a:defRPr/>
            </a:pPr>
            <a:r>
              <a:rPr lang="es" sz="1200" b="0" i="0" u="none" strike="noStrike" kern="1200" cap="none" spc="0" normalizeH="0" noProof="0" dirty="0">
                <a:ln>
                  <a:noFill/>
                </a:ln>
                <a:effectLst/>
                <a:uLnTx/>
                <a:uFillTx/>
                <a:latin typeface="+mn-lt"/>
                <a:ea typeface="MS PGothic" charset="-128"/>
              </a:rPr>
              <a:t>Los “mecanismos normales de supervivencia” son sustancias como el alcohol, las drogas y el azúcar. </a:t>
            </a:r>
          </a:p>
          <a:p>
            <a:pPr marL="342900" marR="0" lvl="0" indent="-342900" algn="l" defTabSz="914400" rtl="0" eaLnBrk="0" fontAlgn="base" latinLnBrk="0" hangingPunct="0">
              <a:lnSpc>
                <a:spcPct val="100000"/>
              </a:lnSpc>
              <a:spcBef>
                <a:spcPts val="0"/>
              </a:spcBef>
              <a:spcAft>
                <a:spcPct val="0"/>
              </a:spcAft>
              <a:buClrTx/>
              <a:buSzTx/>
              <a:buFontTx/>
              <a:buAutoNum type="alphaLcPeriod"/>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s" sz="1200" b="0" i="1" u="none" strike="noStrike" kern="1200" cap="none" spc="0" normalizeH="0" noProof="0" dirty="0">
                <a:ln>
                  <a:noFill/>
                </a:ln>
                <a:effectLst/>
                <a:uLnTx/>
                <a:uFillTx/>
                <a:latin typeface="+mn-lt"/>
                <a:ea typeface="MS PGothic" charset="-128"/>
              </a:rPr>
              <a:t>Haga un pequeño paréntesis para que las personas participantes tengan la ocasión de responder.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La respuesta es </a:t>
            </a:r>
            <a:r>
              <a:rPr lang="es" sz="1200" b="1" i="0" u="none" strike="noStrike" kern="1200" cap="none" spc="0" normalizeH="0" noProof="0" dirty="0">
                <a:ln>
                  <a:noFill/>
                </a:ln>
                <a:effectLst/>
                <a:uLnTx/>
                <a:uFillTx/>
                <a:latin typeface="+mn-lt"/>
                <a:ea typeface="MS PGothic" charset="-128"/>
              </a:rPr>
              <a:t>a)</a:t>
            </a:r>
            <a:r>
              <a:rPr lang="es" sz="1200" b="0" i="0" u="none" strike="noStrike" kern="1200" cap="none" spc="0" normalizeH="0" noProof="0" dirty="0">
                <a:ln>
                  <a:noFill/>
                </a:ln>
                <a:effectLst/>
                <a:uLnTx/>
                <a:uFillTx/>
                <a:latin typeface="+mn-lt"/>
                <a:ea typeface="MS PGothic" charset="-128"/>
              </a:rPr>
              <a:t>. Los mecanismos normales de supervivencia engloban entornos donde las personas con SOGIESC diversa reciben un trato digno y respetuoso, pueden relacionarse con sus semejantes y consiguen lo que necesitan en condiciones de seguridad y con confidencialidad.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1"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20 minutos para las diapositivas de ¿De qué modo la migración y el desplazamiento forzado crean dificultades?</a:t>
            </a: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s" sz="1200" b="0" i="1" u="none" strike="noStrike" kern="1200" cap="none" spc="0" normalizeH="0" noProof="0" dirty="0">
                <a:ln>
                  <a:noFill/>
                </a:ln>
                <a:effectLst/>
                <a:uLnTx/>
                <a:uFillTx/>
                <a:latin typeface="+mn-lt"/>
                <a:ea typeface="MS PGothic" charset="-128"/>
              </a:rPr>
              <a:t>”.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11</a:t>
            </a:fld>
            <a:endParaRPr lang="en-US" dirty="0"/>
          </a:p>
        </p:txBody>
      </p:sp>
    </p:spTree>
    <p:extLst>
      <p:ext uri="{BB962C8B-B14F-4D97-AF65-F5344CB8AC3E}">
        <p14:creationId xmlns:p14="http://schemas.microsoft.com/office/powerpoint/2010/main" val="42653455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Cuando una persona migra o se encuentra en una situación de desplazamiento forzado, se </a:t>
            </a:r>
            <a:r>
              <a:rPr lang="es" sz="1200" b="1" i="0" u="none" strike="noStrike" kern="1200" cap="none" spc="0" normalizeH="0" noProof="0" dirty="0">
                <a:ln>
                  <a:noFill/>
                </a:ln>
                <a:effectLst/>
                <a:uLnTx/>
                <a:uFillTx/>
                <a:latin typeface="+mn-lt"/>
                <a:ea typeface="MS PGothic" charset="-128"/>
              </a:rPr>
              <a:t>desconecta</a:t>
            </a:r>
            <a:r>
              <a:rPr lang="es" sz="1200" b="0" i="0" u="none" strike="noStrike" kern="1200" cap="none" spc="0" normalizeH="0" noProof="0" dirty="0">
                <a:ln>
                  <a:noFill/>
                </a:ln>
                <a:effectLst/>
                <a:uLnTx/>
                <a:uFillTx/>
                <a:latin typeface="+mn-lt"/>
                <a:ea typeface="MS PGothic" charset="-128"/>
              </a:rPr>
              <a:t> de sus mecanismos normales </a:t>
            </a:r>
            <a:r>
              <a:rPr lang="en-US" sz="1200" b="0" i="0" u="none" strike="noStrike" kern="1200" cap="none" spc="0" normalizeH="0" noProof="0" dirty="0">
                <a:ln>
                  <a:noFill/>
                </a:ln>
                <a:effectLst/>
                <a:uLnTx/>
                <a:uFillTx/>
                <a:latin typeface="+mn-lt"/>
                <a:ea typeface="MS PGothic" charset="-128"/>
              </a:rPr>
              <a:t>de </a:t>
            </a:r>
            <a:r>
              <a:rPr lang="es" sz="1200" b="0" i="0" u="none" strike="noStrike" kern="1200" cap="none" spc="0" normalizeH="0" noProof="0" dirty="0">
                <a:ln>
                  <a:noFill/>
                </a:ln>
                <a:effectLst/>
                <a:uLnTx/>
                <a:uFillTx/>
                <a:latin typeface="+mn-lt"/>
                <a:ea typeface="MS PGothic" charset="-128"/>
              </a:rPr>
              <a:t>supervivencia. Esto también sucede en las crisis que </a:t>
            </a:r>
            <a:r>
              <a:rPr lang="es" sz="1200" b="0" i="0" u="none" strike="noStrike" kern="1200" cap="none" spc="0" normalizeH="0" noProof="0" dirty="0">
                <a:ln>
                  <a:noFill/>
                </a:ln>
                <a:effectLst/>
                <a:uLnTx/>
                <a:uFillTx/>
                <a:latin typeface="+mn-lt"/>
                <a:ea typeface="MS PGothic" charset="-128"/>
                <a:cs typeface="Calibri" charset="0"/>
              </a:rPr>
              <a:t>inutilizan o destrozan tales mecanismos.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Al migrar o desplazarse de manera forzada, puede resultar difícil entrar en contacto con </a:t>
            </a:r>
            <a:r>
              <a:rPr lang="es" sz="1200" b="1" i="0" u="none" strike="noStrike" kern="1200" cap="none" spc="0" normalizeH="0" noProof="0" dirty="0">
                <a:ln>
                  <a:noFill/>
                </a:ln>
                <a:effectLst/>
                <a:uLnTx/>
                <a:uFillTx/>
                <a:latin typeface="+mn-lt"/>
                <a:ea typeface="MS PGothic" charset="-128"/>
                <a:cs typeface="Calibri" charset="0"/>
              </a:rPr>
              <a:t>nuevos recursos </a:t>
            </a:r>
            <a:r>
              <a:rPr lang="es" sz="1200" b="0" i="0" u="none" strike="noStrike" kern="1200" cap="none" spc="0" normalizeH="0" noProof="0" dirty="0">
                <a:ln>
                  <a:noFill/>
                </a:ln>
                <a:effectLst/>
                <a:uLnTx/>
                <a:uFillTx/>
                <a:latin typeface="+mn-lt"/>
                <a:ea typeface="MS PGothic" charset="-128"/>
                <a:cs typeface="Calibri" charset="0"/>
              </a:rPr>
              <a:t>, a </a:t>
            </a:r>
            <a:r>
              <a:rPr lang="es" sz="1200" b="0" i="0" u="none" strike="noStrike" kern="1200" cap="none" spc="0" normalizeH="0" noProof="0" dirty="0">
                <a:ln>
                  <a:noFill/>
                </a:ln>
                <a:effectLst/>
                <a:uLnTx/>
                <a:uFillTx/>
                <a:latin typeface="+mn-lt"/>
                <a:ea typeface="MS PGothic" charset="-128"/>
              </a:rPr>
              <a:t>menudo</a:t>
            </a:r>
            <a:r>
              <a:rPr lang="es" sz="1200" b="0" i="0" u="none" strike="noStrike" kern="1200" cap="none" spc="0" normalizeH="0" noProof="0" dirty="0">
                <a:ln>
                  <a:noFill/>
                </a:ln>
                <a:effectLst/>
                <a:uLnTx/>
                <a:uFillTx/>
                <a:latin typeface="+mn-lt"/>
                <a:ea typeface="MS PGothic" charset="-128"/>
                <a:cs typeface="Calibri" charset="0"/>
              </a:rPr>
              <a:t> como consecuencia de las barreras culturales y lingüísticas; además, es posible que las instalaciones y servicios que se ofrecen a migrantes, personas en situación de desplazamiento </a:t>
            </a:r>
            <a:r>
              <a:rPr lang="es" sz="1200" b="0" i="0" u="none" strike="noStrike" kern="1200" cap="none" spc="0" normalizeH="0" noProof="0" dirty="0">
                <a:ln>
                  <a:noFill/>
                </a:ln>
                <a:effectLst/>
                <a:uLnTx/>
                <a:uFillTx/>
                <a:latin typeface="+mn-lt"/>
                <a:ea typeface="MS PGothic" charset="-128"/>
              </a:rPr>
              <a:t>forzado</a:t>
            </a:r>
            <a:r>
              <a:rPr lang="es" sz="1200" b="0" i="0" u="none" strike="noStrike" kern="1200" cap="none" spc="0" normalizeH="0" noProof="0" dirty="0">
                <a:ln>
                  <a:noFill/>
                </a:ln>
                <a:effectLst/>
                <a:uLnTx/>
                <a:uFillTx/>
                <a:latin typeface="+mn-lt"/>
                <a:ea typeface="MS PGothic" charset="-128"/>
                <a:cs typeface="Calibri" charset="0"/>
              </a:rPr>
              <a:t> y poblaciones afectadas por una crisis no cubran las necesidades de las personas con SOGIESC diversa.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Por último, es posible que las </a:t>
            </a:r>
            <a:r>
              <a:rPr lang="es" sz="1200" b="0" i="0" u="none" strike="noStrike" kern="1200" cap="none" spc="0" normalizeH="0" noProof="0" dirty="0">
                <a:ln>
                  <a:noFill/>
                </a:ln>
                <a:effectLst/>
                <a:uLnTx/>
                <a:uFillTx/>
                <a:latin typeface="+mn-lt"/>
                <a:ea typeface="MS PGothic" charset="-128"/>
                <a:cs typeface="Calibri" charset="0"/>
                <a:sym typeface="Arial Bold" charset="0"/>
              </a:rPr>
              <a:t>personas</a:t>
            </a:r>
            <a:r>
              <a:rPr lang="es" sz="1200" b="0" i="0" u="none" strike="noStrike" kern="1200" cap="none" spc="0" normalizeH="0" noProof="0" dirty="0">
                <a:ln>
                  <a:noFill/>
                </a:ln>
                <a:effectLst/>
                <a:uLnTx/>
                <a:uFillTx/>
                <a:latin typeface="+mn-lt"/>
                <a:ea typeface="MS PGothic" charset="-128"/>
                <a:sym typeface="Arial Bold" charset="0"/>
              </a:rPr>
              <a:t> con SOGIESC diversa se conviertan en blanco de ataques por parte de una sociedad o se las señale como </a:t>
            </a:r>
            <a:r>
              <a:rPr lang="es" sz="1200" b="1" i="0" u="none" strike="noStrike" kern="1200" cap="none" spc="0" normalizeH="0" noProof="0" dirty="0">
                <a:ln>
                  <a:noFill/>
                </a:ln>
                <a:effectLst/>
                <a:uLnTx/>
                <a:uFillTx/>
                <a:latin typeface="+mn-lt"/>
                <a:ea typeface="MS PGothic" charset="-128"/>
                <a:sym typeface="Arial Bold" charset="0"/>
              </a:rPr>
              <a:t>culpables</a:t>
            </a:r>
            <a:r>
              <a:rPr lang="es" sz="1200" b="0" i="0" u="none" strike="noStrike" kern="1200" cap="none" spc="0" normalizeH="0" noProof="0" dirty="0">
                <a:ln>
                  <a:noFill/>
                </a:ln>
                <a:effectLst/>
                <a:uLnTx/>
                <a:uFillTx/>
                <a:latin typeface="+mn-lt"/>
                <a:ea typeface="MS PGothic" charset="-128"/>
                <a:sym typeface="Arial Bold" charset="0"/>
              </a:rPr>
              <a:t> de una crisis, lo que se convierte en una complicación añadida a la pérdida de los mecanismos </a:t>
            </a:r>
            <a:r>
              <a:rPr lang="en-US" sz="1200" b="0" i="0" u="none" strike="noStrike" kern="1200" cap="none" spc="0" normalizeH="0" noProof="0" dirty="0">
                <a:ln>
                  <a:noFill/>
                </a:ln>
                <a:effectLst/>
                <a:uLnTx/>
                <a:uFillTx/>
                <a:latin typeface="+mn-lt"/>
                <a:ea typeface="MS PGothic" charset="-128"/>
                <a:sym typeface="Arial Bold" charset="0"/>
              </a:rPr>
              <a:t>de supervivencia</a:t>
            </a:r>
            <a:r>
              <a:rPr lang="es" sz="1200" b="0" i="0" u="none" strike="noStrike" kern="1200" cap="none" spc="0" normalizeH="0" noProof="0" dirty="0">
                <a:ln>
                  <a:noFill/>
                </a:ln>
                <a:effectLst/>
                <a:uLnTx/>
                <a:uFillTx/>
                <a:latin typeface="+mn-lt"/>
                <a:ea typeface="MS PGothic" charset="-128"/>
                <a:sym typeface="Arial Bold" charset="0"/>
              </a:rPr>
              <a:t>.</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20 minutos para las diapositivas de “</a:t>
            </a:r>
            <a:r>
              <a:rPr lang="es" sz="1200" i="1" dirty="0">
                <a:sym typeface="Arial Bold" charset="0"/>
              </a:rPr>
              <a:t>¿De qué modo la migración, el desplazamiento forzado y las crisis crean dificultades?</a:t>
            </a:r>
            <a:r>
              <a:rPr lang="es" sz="1200" b="0" i="1" u="none" strike="noStrike" kern="1200" cap="none" spc="0" normalizeH="0" noProof="0" dirty="0">
                <a:ln>
                  <a:noFill/>
                </a:ln>
                <a:effectLst/>
                <a:uLnTx/>
                <a:uFillTx/>
                <a:latin typeface="+mn-lt"/>
                <a:ea typeface="MS PGothic" charset="-128"/>
              </a:rPr>
              <a:t>”.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12</a:t>
            </a:fld>
            <a:endParaRPr lang="en-US" dirty="0"/>
          </a:p>
        </p:txBody>
      </p:sp>
    </p:spTree>
    <p:extLst>
      <p:ext uri="{BB962C8B-B14F-4D97-AF65-F5344CB8AC3E}">
        <p14:creationId xmlns:p14="http://schemas.microsoft.com/office/powerpoint/2010/main" val="1756116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 (continuación)</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En Nepal encontramos un ejemplo real de desconexión de los mecanismos </a:t>
            </a:r>
            <a:r>
              <a:rPr lang="en-US" sz="1200" b="0" i="0" u="none" strike="noStrike" kern="1200" cap="none" spc="0" normalizeH="0" noProof="0" dirty="0">
                <a:ln>
                  <a:noFill/>
                </a:ln>
                <a:effectLst/>
                <a:uLnTx/>
                <a:uFillTx/>
                <a:latin typeface="+mn-lt"/>
                <a:ea typeface="MS PGothic" charset="-128"/>
              </a:rPr>
              <a:t>de supervivencia</a:t>
            </a:r>
            <a:r>
              <a:rPr lang="es" sz="1200" b="0" i="0" u="none" strike="noStrike" kern="1200" cap="none" spc="0" normalizeH="0" noProof="0" dirty="0">
                <a:ln>
                  <a:noFill/>
                </a:ln>
                <a:effectLst/>
                <a:uLnTx/>
                <a:uFillTx/>
                <a:latin typeface="+mn-lt"/>
                <a:ea typeface="MS PGothic" charset="-128"/>
              </a:rPr>
              <a:t>. El terremoto de 2015 tuvo secuelas para millares de personas que tuvieron que desplazarse forzosamente. El seísmo provocó daños en las oficinas de Katmandú de la organización nacional de personas LGBT y gran parte del personal se vio afectado, lo que privó de sus servicios a quienes normalmente acudían a ellos. Como los campamentos de personas desplazadas no eran espacios seguros para las personas LGBTIQ+ de Nepal, decidieron establecer sus propios campamentos, que estaban muy necesitados de suministros tales como alimentos y agua limpia. Las organizaciones que trabajaban en la respuesta de emergencia pasaron por alto en buena medida las necesidades de estas personas, a pesar de que las dificultades que atravesaban eran evidentes.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20 minutos para las diapositivas “</a:t>
            </a:r>
            <a:r>
              <a:rPr lang="es" sz="1200" i="1" dirty="0">
                <a:sym typeface="Arial Bold" charset="0"/>
              </a:rPr>
              <a:t>¿De qué modo la migración, el desplazamiento forzado y las crisis crean dificultades?</a:t>
            </a:r>
            <a:r>
              <a:rPr lang="es" sz="1200" b="0" i="1" u="none" strike="noStrike" kern="1200" cap="none" spc="0" normalizeH="0" noProof="0" dirty="0">
                <a:ln>
                  <a:noFill/>
                </a:ln>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13</a:t>
            </a:fld>
            <a:endParaRPr lang="en-US" dirty="0"/>
          </a:p>
        </p:txBody>
      </p:sp>
    </p:spTree>
    <p:extLst>
      <p:ext uri="{BB962C8B-B14F-4D97-AF65-F5344CB8AC3E}">
        <p14:creationId xmlns:p14="http://schemas.microsoft.com/office/powerpoint/2010/main" val="1221138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 (continuación)</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Encontramos</a:t>
            </a:r>
            <a:r>
              <a:rPr lang="es" sz="1200" b="1" i="0" u="none" strike="noStrike" kern="1200" cap="none" spc="0" normalizeH="0" noProof="0" dirty="0">
                <a:ln>
                  <a:noFill/>
                </a:ln>
                <a:effectLst/>
                <a:uLnTx/>
                <a:uFillTx/>
                <a:latin typeface="+mn-lt"/>
                <a:ea typeface="MS PGothic" charset="-128"/>
              </a:rPr>
              <a:t> </a:t>
            </a:r>
            <a:r>
              <a:rPr lang="es" sz="1200" b="0" i="0" u="none" strike="noStrike" kern="1200" cap="none" spc="0" normalizeH="0" noProof="0" dirty="0">
                <a:ln>
                  <a:noFill/>
                </a:ln>
                <a:effectLst/>
                <a:uLnTx/>
                <a:uFillTx/>
                <a:latin typeface="+mn-lt"/>
                <a:ea typeface="MS PGothic" charset="-128"/>
              </a:rPr>
              <a:t>otro</a:t>
            </a:r>
            <a:r>
              <a:rPr lang="es" sz="1200" b="1" i="0" u="none" strike="noStrike" kern="1200" cap="none" spc="0" normalizeH="0" noProof="0" dirty="0">
                <a:ln>
                  <a:noFill/>
                </a:ln>
                <a:effectLst/>
                <a:uLnTx/>
                <a:uFillTx/>
                <a:latin typeface="+mn-lt"/>
                <a:ea typeface="MS PGothic" charset="-128"/>
              </a:rPr>
              <a:t> ejemplo</a:t>
            </a:r>
            <a:r>
              <a:rPr lang="es" sz="1200" b="0" i="0" u="none" strike="noStrike" kern="1200" cap="none" spc="0" normalizeH="0" noProof="0" dirty="0">
                <a:ln>
                  <a:noFill/>
                </a:ln>
                <a:effectLst/>
                <a:uLnTx/>
                <a:uFillTx/>
                <a:latin typeface="+mn-lt"/>
                <a:ea typeface="MS PGothic" charset="-128"/>
              </a:rPr>
              <a:t> en Nepal; esta vez en la región de Tarai, tras las inundaciones de 2008. Algunos programas de traslado forzoso que pretendían enviar a la gente a lugares más seguros pasaron por alto las necesidades de acceso de </a:t>
            </a:r>
            <a:r>
              <a:rPr lang="es" sz="1200" b="0" i="1" u="none" strike="noStrike" kern="1200" cap="none" spc="0" normalizeH="0" noProof="0" dirty="0">
                <a:ln>
                  <a:noFill/>
                </a:ln>
                <a:effectLst/>
                <a:uLnTx/>
                <a:uFillTx/>
                <a:latin typeface="+mn-lt"/>
                <a:ea typeface="MS PGothic" charset="-128"/>
              </a:rPr>
              <a:t>las </a:t>
            </a:r>
            <a:r>
              <a:rPr lang="es" sz="1200" b="0" i="0" u="none" strike="noStrike" kern="1200" cap="none" spc="0" normalizeH="0" noProof="0" dirty="0">
                <a:ln>
                  <a:noFill/>
                </a:ln>
                <a:effectLst/>
                <a:uLnTx/>
                <a:uFillTx/>
                <a:latin typeface="+mn-lt"/>
                <a:ea typeface="MS PGothic" charset="-128"/>
              </a:rPr>
              <a:t>metis</a:t>
            </a:r>
            <a:r>
              <a:rPr lang="es" sz="1200" b="0" i="1" u="none" strike="noStrike" kern="1200" cap="none" spc="0" normalizeH="0" noProof="0" dirty="0">
                <a:ln>
                  <a:noFill/>
                </a:ln>
                <a:effectLst/>
                <a:uLnTx/>
                <a:uFillTx/>
                <a:latin typeface="+mn-lt"/>
                <a:ea typeface="MS PGothic" charset="-128"/>
              </a:rPr>
              <a:t> (personas a las que al nacer se les asignó el sexo masculino, pero cuya identidad de género es femenina) a muchos de los servicios indispensables para su supervivencia, como los servicios relativos al VIH y los servicios sociales que prestan las organizaciones comunitarias a las personas LGBTIQ+.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20 minutos para las diapositivas de “</a:t>
            </a:r>
            <a:r>
              <a:rPr lang="es-ES" sz="1200" b="0" i="1" u="none" strike="noStrike" kern="1200" cap="none" spc="0" normalizeH="0" noProof="0" dirty="0">
                <a:ln>
                  <a:noFill/>
                </a:ln>
                <a:effectLst/>
                <a:uLnTx/>
                <a:uFillTx/>
                <a:latin typeface="+mn-lt"/>
                <a:ea typeface="MS PGothic" charset="-128"/>
              </a:rPr>
              <a:t>¿De qué modo la migración, el desplazamiento forzado y las crisis crean dificultades?</a:t>
            </a:r>
            <a:r>
              <a:rPr lang="es" sz="1200" b="0" i="1" u="none" strike="noStrike" kern="1200" cap="none" spc="0" normalizeH="0" noProof="0" dirty="0">
                <a:ln>
                  <a:noFill/>
                </a:ln>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14</a:t>
            </a:fld>
            <a:endParaRPr lang="en-US" dirty="0"/>
          </a:p>
        </p:txBody>
      </p:sp>
    </p:spTree>
    <p:extLst>
      <p:ext uri="{BB962C8B-B14F-4D97-AF65-F5344CB8AC3E}">
        <p14:creationId xmlns:p14="http://schemas.microsoft.com/office/powerpoint/2010/main" val="1261988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 (continuación)</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Viajamos</a:t>
            </a:r>
            <a:r>
              <a:rPr lang="es" sz="1200" b="1" i="0" u="none" strike="noStrike" kern="1200" cap="none" spc="0" normalizeH="0" noProof="0" dirty="0">
                <a:ln>
                  <a:noFill/>
                </a:ln>
                <a:effectLst/>
                <a:uLnTx/>
                <a:uFillTx/>
                <a:latin typeface="+mn-lt"/>
                <a:ea typeface="MS PGothic" charset="-128"/>
              </a:rPr>
              <a:t> </a:t>
            </a:r>
            <a:r>
              <a:rPr lang="es" sz="1200" b="0" i="0" u="none" strike="noStrike" kern="1200" cap="none" spc="0" normalizeH="0" noProof="0" dirty="0">
                <a:ln>
                  <a:noFill/>
                </a:ln>
                <a:effectLst/>
                <a:uLnTx/>
                <a:uFillTx/>
                <a:latin typeface="+mn-lt"/>
                <a:ea typeface="MS PGothic" charset="-128"/>
              </a:rPr>
              <a:t>a Haití para encontrar otro </a:t>
            </a:r>
            <a:r>
              <a:rPr lang="es" sz="1200" b="1" i="0" u="none" strike="noStrike" kern="1200" cap="none" spc="0" normalizeH="0" noProof="0" dirty="0">
                <a:ln>
                  <a:noFill/>
                </a:ln>
                <a:effectLst/>
                <a:uLnTx/>
                <a:uFillTx/>
                <a:latin typeface="+mn-lt"/>
                <a:ea typeface="MS PGothic" charset="-128"/>
              </a:rPr>
              <a:t>ejemplo</a:t>
            </a:r>
            <a:r>
              <a:rPr lang="es" sz="1200" b="0" i="0" u="none" strike="noStrike" kern="1200" cap="none" spc="0" normalizeH="0" noProof="0" dirty="0">
                <a:ln>
                  <a:noFill/>
                </a:ln>
                <a:effectLst/>
                <a:uLnTx/>
                <a:uFillTx/>
                <a:latin typeface="+mn-lt"/>
                <a:ea typeface="MS PGothic" charset="-128"/>
              </a:rPr>
              <a:t>. En 2010, un terremoto de gran magnitud sacudió al país. El desastre arrasó con infraestructuras de protección que iban “desde los muros que preservaban la intimidad de los hogares a los pasadizos que permitían llegar sin riesgo a las clínicas y los puntos de encuentro. Como consecuencia de los destrozos, las personas usuarias de servicios especializados —y, en muchas ocasiones, discretos— como las clínicas de atención al VIH/sida se vieron obligadas a recurrir a la ayuda humanitaria estándar”.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20 minutos para las diapositivas de “</a:t>
            </a:r>
            <a:r>
              <a:rPr lang="es-ES" sz="1200" b="0" i="1" u="none" strike="noStrike" kern="1200" cap="none" spc="0" normalizeH="0" noProof="0" dirty="0">
                <a:ln>
                  <a:noFill/>
                </a:ln>
                <a:effectLst/>
                <a:uLnTx/>
                <a:uFillTx/>
                <a:latin typeface="+mn-lt"/>
                <a:ea typeface="MS PGothic" charset="-128"/>
              </a:rPr>
              <a:t>¿De qué modo la migración, el desplazamiento forzado y las crisis crean dificultades?</a:t>
            </a:r>
            <a:r>
              <a:rPr lang="es" sz="1200" b="0" i="1" u="none" strike="noStrike" kern="1200" cap="none" spc="0" normalizeH="0" noProof="0" dirty="0">
                <a:ln>
                  <a:noFill/>
                </a:ln>
                <a:effectLst/>
                <a:uLnTx/>
                <a:uFillTx/>
                <a:latin typeface="+mn-lt"/>
                <a:ea typeface="MS PGothic" charset="-128"/>
              </a:rPr>
              <a:t>”.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15</a:t>
            </a:fld>
            <a:endParaRPr lang="en-US" dirty="0"/>
          </a:p>
        </p:txBody>
      </p:sp>
    </p:spTree>
    <p:extLst>
      <p:ext uri="{BB962C8B-B14F-4D97-AF65-F5344CB8AC3E}">
        <p14:creationId xmlns:p14="http://schemas.microsoft.com/office/powerpoint/2010/main" val="3302005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425058"/>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 (continuación)</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El segundo ámbito que trataremos es la </a:t>
            </a:r>
            <a:r>
              <a:rPr lang="es" sz="1200" b="1" i="0" u="none" strike="noStrike" kern="1200" cap="none" spc="0" normalizeH="0" noProof="0" dirty="0">
                <a:ln>
                  <a:noFill/>
                </a:ln>
                <a:effectLst/>
                <a:uLnTx/>
                <a:uFillTx/>
                <a:latin typeface="+mn-lt"/>
                <a:ea typeface="MS PGothic" charset="-128"/>
              </a:rPr>
              <a:t>categorización de identidades. </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9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A fin de tener una idea más exacta de lo que significa este concepto, voy a formular otra pregunta. ¿Qué es la categorización de identidades?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0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En la pantalla se muestran tres </a:t>
            </a:r>
            <a:r>
              <a:rPr lang="es" sz="1200" b="1" i="0" u="none" strike="noStrike" kern="1200" cap="none" spc="0" normalizeH="0" noProof="0" dirty="0">
                <a:ln>
                  <a:noFill/>
                </a:ln>
                <a:effectLst/>
                <a:uLnTx/>
                <a:uFillTx/>
                <a:latin typeface="+mn-lt"/>
                <a:ea typeface="MS PGothic" charset="-128"/>
              </a:rPr>
              <a:t>posibles</a:t>
            </a:r>
            <a:r>
              <a:rPr lang="es" sz="1200" b="0" i="0" u="none" strike="noStrike" kern="1200" cap="none" spc="0" normalizeH="0" noProof="0" dirty="0">
                <a:ln>
                  <a:noFill/>
                </a:ln>
                <a:effectLst/>
                <a:uLnTx/>
                <a:uFillTx/>
                <a:latin typeface="+mn-lt"/>
                <a:ea typeface="MS PGothic" charset="-128"/>
              </a:rPr>
              <a:t> </a:t>
            </a:r>
            <a:r>
              <a:rPr lang="es" sz="1200" b="1" i="0" u="none" strike="noStrike" kern="1200" cap="none" spc="0" normalizeH="0" noProof="0" dirty="0">
                <a:ln>
                  <a:noFill/>
                </a:ln>
                <a:effectLst/>
                <a:uLnTx/>
                <a:uFillTx/>
                <a:latin typeface="+mn-lt"/>
                <a:ea typeface="MS PGothic" charset="-128"/>
              </a:rPr>
              <a:t>respuestas</a:t>
            </a:r>
            <a:r>
              <a:rPr lang="es" sz="1200" b="0" i="0" u="none" strike="noStrike" kern="1200" cap="none" spc="0" normalizeH="0" noProof="0" dirty="0">
                <a:ln>
                  <a:noFill/>
                </a:ln>
                <a:effectLst/>
                <a:uLnTx/>
                <a:uFillTx/>
                <a:latin typeface="+mn-lt"/>
                <a:ea typeface="MS PGothic" charset="-128"/>
              </a:rPr>
              <a:t>:</a:t>
            </a:r>
          </a:p>
          <a:p>
            <a:pPr marL="342900" marR="0" lvl="0" indent="-342900" algn="l" defTabSz="914400" rtl="0" eaLnBrk="0" fontAlgn="base" latinLnBrk="0" hangingPunct="0">
              <a:lnSpc>
                <a:spcPct val="100000"/>
              </a:lnSpc>
              <a:spcAft>
                <a:spcPct val="0"/>
              </a:spcAft>
              <a:buClrTx/>
              <a:buSzTx/>
              <a:buFontTx/>
              <a:buAutoNum type="alphaLcPeriod"/>
              <a:tabLst/>
              <a:defRPr/>
            </a:pPr>
            <a:r>
              <a:rPr lang="es" sz="1200" b="0" i="0" u="none" strike="noStrike" kern="1200" cap="none" spc="0" normalizeH="0" noProof="0" dirty="0">
                <a:ln>
                  <a:noFill/>
                </a:ln>
                <a:effectLst/>
                <a:uLnTx/>
                <a:uFillTx/>
                <a:latin typeface="+mn-lt"/>
                <a:ea typeface="MS PGothic" charset="-128"/>
              </a:rPr>
              <a:t>Proporcionar asistencia a personas cuya identidad pertenece a una categoría concreta y denegar ayuda a quienes no se inscriben en ella.</a:t>
            </a:r>
          </a:p>
          <a:p>
            <a:pPr marL="342900" marR="0" lvl="0" indent="-342900" algn="l" defTabSz="914400" rtl="0" eaLnBrk="0" fontAlgn="base" latinLnBrk="0" hangingPunct="0">
              <a:lnSpc>
                <a:spcPct val="100000"/>
              </a:lnSpc>
              <a:spcAft>
                <a:spcPct val="0"/>
              </a:spcAft>
              <a:buClrTx/>
              <a:buSzTx/>
              <a:buFontTx/>
              <a:buAutoNum type="alphaLcPeriod"/>
              <a:tabLst/>
              <a:defRPr/>
            </a:pPr>
            <a:r>
              <a:rPr lang="es" sz="1200" b="0" i="0" u="none" strike="noStrike" kern="1200" cap="none" spc="0" normalizeH="0" noProof="0" dirty="0">
                <a:ln>
                  <a:noFill/>
                </a:ln>
                <a:effectLst/>
                <a:uLnTx/>
                <a:uFillTx/>
                <a:latin typeface="+mn-lt"/>
                <a:ea typeface="MS PGothic" charset="-128"/>
              </a:rPr>
              <a:t>Obligar a las personas a notificar si tienen una orientación sexual, una identidad de género, una expresión de género o unas características sexuales diversas. </a:t>
            </a:r>
          </a:p>
          <a:p>
            <a:pPr marL="342900" marR="0" lvl="0" indent="-342900" algn="l" defTabSz="914400" rtl="0" eaLnBrk="0" fontAlgn="base" latinLnBrk="0" hangingPunct="0">
              <a:lnSpc>
                <a:spcPct val="100000"/>
              </a:lnSpc>
              <a:spcAft>
                <a:spcPct val="0"/>
              </a:spcAft>
              <a:buClrTx/>
              <a:buSzTx/>
              <a:buFontTx/>
              <a:buAutoNum type="alphaLcPeriod"/>
              <a:tabLst/>
              <a:defRPr/>
            </a:pPr>
            <a:r>
              <a:rPr lang="es" sz="1200" b="0" i="0" u="none" strike="noStrike" kern="1200" cap="none" spc="0" normalizeH="0" noProof="0" dirty="0">
                <a:ln>
                  <a:noFill/>
                </a:ln>
                <a:effectLst/>
                <a:uLnTx/>
                <a:uFillTx/>
                <a:latin typeface="+mn-lt"/>
                <a:ea typeface="MS PGothic" charset="-128"/>
              </a:rPr>
              <a:t>Clasificar a las personas en función del sexo, el género, el estado civil, la estructura familiar y otros factores.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8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0" i="1" u="none" strike="noStrike" kern="1200" cap="none" spc="0" normalizeH="0" noProof="0" dirty="0">
                <a:ln>
                  <a:noFill/>
                </a:ln>
                <a:effectLst/>
                <a:uLnTx/>
                <a:uFillTx/>
                <a:latin typeface="+mn-lt"/>
                <a:ea typeface="MS PGothic" charset="-128"/>
              </a:rPr>
              <a:t>Haga un pequeño paréntesis para que las personas participantes tengan la ocasión de responder. </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La respuesta es </a:t>
            </a:r>
            <a:r>
              <a:rPr lang="es" sz="1200" b="1" i="0" u="none" strike="noStrike" kern="1200" cap="none" spc="0" normalizeH="0" noProof="0" dirty="0">
                <a:ln>
                  <a:noFill/>
                </a:ln>
                <a:effectLst/>
                <a:uLnTx/>
                <a:uFillTx/>
                <a:latin typeface="+mn-lt"/>
                <a:ea typeface="MS PGothic" charset="-128"/>
              </a:rPr>
              <a:t>c)</a:t>
            </a:r>
            <a:r>
              <a:rPr lang="es" sz="1200" b="0" i="0" u="none" strike="noStrike" kern="1200" cap="none" spc="0" normalizeH="0" noProof="0" dirty="0">
                <a:ln>
                  <a:noFill/>
                </a:ln>
                <a:effectLst/>
                <a:uLnTx/>
                <a:uFillTx/>
                <a:latin typeface="+mn-lt"/>
                <a:ea typeface="MS PGothic" charset="-128"/>
              </a:rPr>
              <a:t>. Significa clasificar a las personas en función del sexo, el género, el estado civil, la estructura familiar y otros factores. El propósito es hacer el registro y el seguimiento de las personas y brindarles asistencia.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20 minutos para las diapositivas de “</a:t>
            </a:r>
            <a:r>
              <a:rPr lang="es-ES" sz="1200" b="0" i="1" u="none" strike="noStrike" kern="1200" cap="none" spc="0" normalizeH="0" noProof="0" dirty="0">
                <a:ln>
                  <a:noFill/>
                </a:ln>
                <a:effectLst/>
                <a:uLnTx/>
                <a:uFillTx/>
                <a:latin typeface="+mn-lt"/>
                <a:ea typeface="MS PGothic" charset="-128"/>
              </a:rPr>
              <a:t>¿De qué modo la migración, el desplazamiento forzado y las crisis crean dificultades?</a:t>
            </a:r>
            <a:r>
              <a:rPr lang="es" sz="1200" b="0" i="1" u="none" strike="noStrike" kern="1200" cap="none" spc="0" normalizeH="0" noProof="0" dirty="0">
                <a:ln>
                  <a:noFill/>
                </a:ln>
                <a:effectLst/>
                <a:uLnTx/>
                <a:uFillTx/>
                <a:latin typeface="+mn-lt"/>
                <a:ea typeface="MS PGothic" charset="-128"/>
              </a:rPr>
              <a:t>”.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16</a:t>
            </a:fld>
            <a:endParaRPr lang="en-US" dirty="0"/>
          </a:p>
        </p:txBody>
      </p:sp>
    </p:spTree>
    <p:extLst>
      <p:ext uri="{BB962C8B-B14F-4D97-AF65-F5344CB8AC3E}">
        <p14:creationId xmlns:p14="http://schemas.microsoft.com/office/powerpoint/2010/main" val="668884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 (continuación)</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La categorización de identidades plantea </a:t>
            </a:r>
            <a:r>
              <a:rPr lang="es" sz="1200" b="1" i="0" u="none" strike="noStrike" kern="1200" cap="none" spc="0" normalizeH="0" noProof="0" dirty="0">
                <a:ln>
                  <a:noFill/>
                </a:ln>
                <a:effectLst/>
                <a:uLnTx/>
                <a:uFillTx/>
                <a:latin typeface="+mn-lt"/>
                <a:ea typeface="MS PGothic" charset="-128"/>
              </a:rPr>
              <a:t>varios problemas</a:t>
            </a:r>
            <a:r>
              <a:rPr lang="es" sz="1200" b="0" i="0" u="none" strike="noStrike" kern="1200" cap="none" spc="0" normalizeH="0" noProof="0" dirty="0">
                <a:ln>
                  <a:noFill/>
                </a:ln>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0" cap="none" spc="0" normalizeH="0" noProof="0" dirty="0">
                <a:ln>
                  <a:noFill/>
                </a:ln>
                <a:effectLst/>
                <a:uLnTx/>
                <a:uFillTx/>
                <a:latin typeface="+mn-lt"/>
                <a:ea typeface="MS PGothic" charset="-128"/>
                <a:cs typeface="Calibri" charset="0"/>
              </a:rPr>
              <a:t>La categorización </a:t>
            </a:r>
            <a:r>
              <a:rPr lang="es" sz="1200" b="1" i="0" u="none" strike="noStrike" kern="0" cap="none" spc="0" normalizeH="0" noProof="0" dirty="0">
                <a:ln>
                  <a:noFill/>
                </a:ln>
                <a:effectLst/>
                <a:uLnTx/>
                <a:uFillTx/>
                <a:latin typeface="+mn-lt"/>
                <a:ea typeface="MS PGothic" charset="-128"/>
                <a:cs typeface="Calibri" charset="0"/>
              </a:rPr>
              <a:t>con fines</a:t>
            </a:r>
            <a:r>
              <a:rPr lang="es" sz="1200" b="0" i="0" u="none" strike="noStrike" kern="0" cap="none" spc="0" normalizeH="0" noProof="0" dirty="0">
                <a:ln>
                  <a:noFill/>
                </a:ln>
                <a:effectLst/>
                <a:uLnTx/>
                <a:uFillTx/>
                <a:latin typeface="+mn-lt"/>
                <a:ea typeface="MS PGothic" charset="-128"/>
                <a:cs typeface="Calibri" charset="0"/>
              </a:rPr>
              <a:t> de registro, seguimiento y asistencia de personas puede adolecer de falta de diversidad.</a:t>
            </a:r>
            <a:r>
              <a:rPr lang="es" sz="1200" b="0" i="0" u="none" strike="noStrike" kern="1200" cap="none" spc="0" normalizeH="0" noProof="0" dirty="0">
                <a:ln>
                  <a:noFill/>
                </a:ln>
                <a:effectLst/>
                <a:uLnTx/>
                <a:uFillTx/>
                <a:latin typeface="+mn-lt"/>
                <a:ea typeface="MS PGothic" charset="-128"/>
              </a:rPr>
              <a:t> Por ejemplo, al hacer referencia al género, tal vez hablemos de “mujeres”, pero no de personas no binarias ni de hombres, y quizás no haya </a:t>
            </a:r>
            <a:r>
              <a:rPr lang="es" sz="1200" b="0" i="0" u="none" strike="noStrike" kern="0" cap="none" spc="0" normalizeH="0" noProof="0" dirty="0">
                <a:ln>
                  <a:noFill/>
                </a:ln>
                <a:effectLst/>
                <a:uLnTx/>
                <a:uFillTx/>
                <a:latin typeface="+mn-lt"/>
                <a:ea typeface="MS PGothic" charset="-128"/>
                <a:cs typeface="Calibri" charset="0"/>
              </a:rPr>
              <a:t>categorías vinculadas a las características sexuales, la orientación sexual y la identidad de género en los formularios ni en los registros de datos oficiales.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0" cap="none" spc="0" normalizeH="0" noProof="0" dirty="0">
                <a:ln>
                  <a:noFill/>
                </a:ln>
                <a:effectLst/>
                <a:uLnTx/>
                <a:uFillTx/>
                <a:latin typeface="+mn-lt"/>
                <a:ea typeface="MS PGothic" charset="-128"/>
                <a:cs typeface="Calibri" charset="0"/>
              </a:rPr>
              <a:t>Cabe la posibilidad de que se mezclen o equiparen categorías tales como </a:t>
            </a:r>
            <a:r>
              <a:rPr lang="es" sz="1200" b="1" i="0" u="none" strike="noStrike" kern="0" cap="none" spc="0" normalizeH="0" noProof="0" dirty="0">
                <a:ln>
                  <a:noFill/>
                </a:ln>
                <a:effectLst/>
                <a:uLnTx/>
                <a:uFillTx/>
                <a:latin typeface="+mn-lt"/>
                <a:ea typeface="MS PGothic" charset="-128"/>
                <a:cs typeface="Calibri" charset="0"/>
              </a:rPr>
              <a:t>el sexo y el género</a:t>
            </a:r>
            <a:r>
              <a:rPr lang="es" sz="1200" b="0" i="0" u="none" strike="noStrike" kern="0" cap="none" spc="0" normalizeH="0" noProof="0" dirty="0">
                <a:ln>
                  <a:noFill/>
                </a:ln>
                <a:effectLst/>
                <a:uLnTx/>
                <a:uFillTx/>
                <a:latin typeface="+mn-lt"/>
                <a:ea typeface="MS PGothic" charset="-128"/>
                <a:cs typeface="Calibri" charset="0"/>
              </a:rPr>
              <a:t>; de ser así, se recogería el sexo que aparece en la documentación oficial de una persona, pero no quedaría constancia de su identidad de género.</a:t>
            </a:r>
            <a:r>
              <a:rPr lang="es" sz="1200" b="0" i="0" u="none" strike="noStrike" kern="1200" cap="none" spc="0" normalizeH="0" noProof="0" dirty="0">
                <a:ln>
                  <a:noFill/>
                </a:ln>
                <a:effectLst/>
                <a:uLnTx/>
                <a:uFillTx/>
                <a:latin typeface="+mn-lt"/>
                <a:ea typeface="MS PGothic" charset="-128"/>
              </a:rPr>
              <a:t>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0" cap="none" spc="0" normalizeH="0" noProof="0" dirty="0">
                <a:ln>
                  <a:noFill/>
                </a:ln>
                <a:effectLst/>
                <a:uLnTx/>
                <a:uFillTx/>
                <a:latin typeface="+mn-lt"/>
                <a:ea typeface="MS PGothic" charset="-128"/>
                <a:cs typeface="Calibri" charset="0"/>
              </a:rPr>
              <a:t>La falta de categorías suficientes desembocaría en la exclusión total de quienes no se </a:t>
            </a:r>
            <a:r>
              <a:rPr lang="es" sz="1200" b="1" i="0" u="none" strike="noStrike" kern="0" cap="none" spc="0" normalizeH="0" noProof="0" dirty="0">
                <a:ln>
                  <a:noFill/>
                </a:ln>
                <a:effectLst/>
                <a:uLnTx/>
                <a:uFillTx/>
                <a:latin typeface="+mn-lt"/>
                <a:ea typeface="MS PGothic" charset="-128"/>
                <a:cs typeface="Calibri" charset="0"/>
              </a:rPr>
              <a:t>ajustan</a:t>
            </a:r>
            <a:r>
              <a:rPr lang="es" sz="1200" b="0" i="0" u="none" strike="noStrike" kern="0" cap="none" spc="0" normalizeH="0" noProof="0" dirty="0">
                <a:ln>
                  <a:noFill/>
                </a:ln>
                <a:effectLst/>
                <a:uLnTx/>
                <a:uFillTx/>
                <a:latin typeface="+mn-lt"/>
                <a:ea typeface="MS PGothic" charset="-128"/>
                <a:cs typeface="Calibri" charset="0"/>
              </a:rPr>
              <a:t> a las expectativas sobre la apariencia y el comportamiento masculino o femenino.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20 minutos para las diapositivas de “</a:t>
            </a:r>
            <a:r>
              <a:rPr lang="es-ES" sz="1200" b="0" i="1" u="none" strike="noStrike" kern="1200" cap="none" spc="0" normalizeH="0" noProof="0" dirty="0">
                <a:ln>
                  <a:noFill/>
                </a:ln>
                <a:effectLst/>
                <a:uLnTx/>
                <a:uFillTx/>
                <a:latin typeface="+mn-lt"/>
                <a:ea typeface="MS PGothic" charset="-128"/>
              </a:rPr>
              <a:t>¿De qué modo la migración, el desplazamiento forzado y las crisis crean dificultades?</a:t>
            </a:r>
            <a:r>
              <a:rPr lang="es" sz="1200" b="0" i="1" u="none" strike="noStrike" kern="1200" cap="none" spc="0" normalizeH="0" noProof="0" dirty="0">
                <a:ln>
                  <a:noFill/>
                </a:ln>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17</a:t>
            </a:fld>
            <a:endParaRPr lang="en-US" dirty="0"/>
          </a:p>
        </p:txBody>
      </p:sp>
    </p:spTree>
    <p:extLst>
      <p:ext uri="{BB962C8B-B14F-4D97-AF65-F5344CB8AC3E}">
        <p14:creationId xmlns:p14="http://schemas.microsoft.com/office/powerpoint/2010/main" val="3135507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 (continuación)</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dirty="0">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dirty="0">
                <a:ea typeface="MS PGothic" charset="-128"/>
              </a:rPr>
              <a:t>El </a:t>
            </a:r>
            <a:r>
              <a:rPr lang="es" sz="1200" b="1" i="0" dirty="0">
                <a:ea typeface="MS PGothic" charset="-128"/>
              </a:rPr>
              <a:t>escrutinio</a:t>
            </a:r>
            <a:r>
              <a:rPr lang="es" sz="1200" b="0" i="0" dirty="0">
                <a:ea typeface="MS PGothic" charset="-128"/>
              </a:rPr>
              <a:t> de sus </a:t>
            </a:r>
            <a:r>
              <a:rPr lang="es" sz="1200" i="0" dirty="0">
                <a:ea typeface="MS PGothic" charset="-128"/>
              </a:rPr>
              <a:t>cuerpos, documentos, familias y comportamientos por parte de las autoridades puede resultar problemático para las personas con SOGIESC diversa. Quienes antes se apoyaban en la </a:t>
            </a:r>
            <a:r>
              <a:rPr lang="es" sz="1200" b="0" i="0" dirty="0">
                <a:ea typeface="MS PGothic" charset="-128"/>
              </a:rPr>
              <a:t>invisibilidad como mecanismo </a:t>
            </a:r>
            <a:r>
              <a:rPr lang="en-US" sz="1200" b="0" i="0" dirty="0">
                <a:ea typeface="MS PGothic" charset="-128"/>
              </a:rPr>
              <a:t>de supervivencia</a:t>
            </a:r>
            <a:r>
              <a:rPr lang="es" sz="1200" i="0" dirty="0">
                <a:ea typeface="MS PGothic" charset="-128"/>
              </a:rPr>
              <a:t> corren un mayor riesgo.</a:t>
            </a:r>
            <a:endParaRPr lang="en-US" altLang="en-US" sz="1200" i="0" kern="0" dirty="0">
              <a:latin typeface="Calibri" charset="0"/>
              <a:ea typeface="MS PGothic" charset="-128"/>
              <a:cs typeface="Calibri"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i="0" dirty="0">
                <a:ea typeface="MS PGothic" charset="-128"/>
              </a:rPr>
              <a:t>Es posible que la definición de </a:t>
            </a:r>
            <a:r>
              <a:rPr lang="es" sz="1200" b="1" i="0" dirty="0">
                <a:ea typeface="MS PGothic" charset="-128"/>
              </a:rPr>
              <a:t>“familia”</a:t>
            </a:r>
            <a:r>
              <a:rPr lang="es" sz="1200" i="0" dirty="0">
                <a:ea typeface="MS PGothic" charset="-128"/>
              </a:rPr>
              <a:t> deje fuera a parejas del mismo género y los parientes afectivos, lo que limita su acceso a la asistencia humanitaria o provoca que tengan que separarse, sobre todo en los casos en los que se expone a personas con SOGIESC diversa que tienen hijos.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i="0" kern="0" dirty="0">
                <a:latin typeface="Calibri" charset="0"/>
                <a:ea typeface="MS PGothic" charset="-128"/>
                <a:cs typeface="Calibri" charset="0"/>
              </a:rPr>
              <a:t>Tal</a:t>
            </a:r>
            <a:r>
              <a:rPr lang="es" sz="1200" i="0" dirty="0">
                <a:ea typeface="MS PGothic" charset="-128"/>
              </a:rPr>
              <a:t> vez se </a:t>
            </a:r>
            <a:r>
              <a:rPr lang="es" sz="1200" b="1" i="0" dirty="0">
                <a:ea typeface="MS PGothic" charset="-128"/>
              </a:rPr>
              <a:t>preparan</a:t>
            </a:r>
            <a:r>
              <a:rPr lang="es" sz="1200" b="0" i="0" dirty="0">
                <a:ea typeface="MS PGothic" charset="-128"/>
              </a:rPr>
              <a:t> y ejecutan </a:t>
            </a:r>
            <a:r>
              <a:rPr lang="es" sz="1200" i="0" dirty="0">
                <a:ea typeface="MS PGothic" charset="-128"/>
              </a:rPr>
              <a:t>programas o infraestructura sin tener en cuenta las necesidades de las personas con SOGIESC diversa porque, sencillamente, no existen las categorías adecuadas.</a:t>
            </a:r>
            <a:r>
              <a:rPr lang="es" sz="1200" i="0" dirty="0">
                <a:latin typeface="Calibri" charset="0"/>
                <a:ea typeface="MS PGothic" charset="-128"/>
                <a:sym typeface="Arial Bold" charset="0"/>
              </a:rPr>
              <a:t> Por ejemplo, </a:t>
            </a:r>
            <a:r>
              <a:rPr lang="es" sz="1200" i="0" kern="0" dirty="0">
                <a:latin typeface="Calibri" charset="0"/>
                <a:ea typeface="MS PGothic" charset="-128"/>
                <a:cs typeface="Calibri" charset="0"/>
                <a:sym typeface="Arial Bold" charset="0"/>
              </a:rPr>
              <a:t>la</a:t>
            </a:r>
            <a:r>
              <a:rPr lang="es" sz="1200" kern="0" dirty="0">
                <a:latin typeface="Calibri" charset="0"/>
                <a:ea typeface="MS PGothic" charset="-128"/>
                <a:cs typeface="Calibri" charset="0"/>
              </a:rPr>
              <a:t> definición de </a:t>
            </a:r>
            <a:r>
              <a:rPr lang="es" sz="1200" b="1" kern="0" dirty="0">
                <a:latin typeface="Calibri" charset="0"/>
                <a:ea typeface="MS PGothic" charset="-128"/>
                <a:cs typeface="Calibri" charset="0"/>
              </a:rPr>
              <a:t>“familia” </a:t>
            </a:r>
            <a:r>
              <a:rPr lang="es" sz="1200" kern="0" dirty="0">
                <a:latin typeface="Calibri" charset="0"/>
                <a:ea typeface="MS PGothic" charset="-128"/>
                <a:cs typeface="Calibri" charset="0"/>
              </a:rPr>
              <a:t>puede dejar fuera a las parejas del mismo género y los parientes afectivos, lo que limita su acceso a los programas.</a:t>
            </a:r>
          </a:p>
          <a:p>
            <a:pPr rtl="0"/>
            <a:endParaRPr lang="en-US" altLang="en-US" sz="1200" dirty="0">
              <a:latin typeface="Calibri" charset="0"/>
              <a:ea typeface="MS PGothic" charset="-128"/>
              <a:cs typeface="Calibri" charset="0"/>
            </a:endParaRPr>
          </a:p>
          <a:p>
            <a:pPr rtl="0"/>
            <a:r>
              <a:rPr lang="es" sz="1200" dirty="0">
                <a:latin typeface="Calibri" charset="0"/>
                <a:ea typeface="MS PGothic" charset="-128"/>
                <a:cs typeface="Calibri" charset="0"/>
              </a:rPr>
              <a:t>----</a:t>
            </a:r>
          </a:p>
          <a:p>
            <a:pPr rtl="0"/>
            <a:endParaRPr lang="en-US" altLang="en-US" sz="1200" dirty="0">
              <a:latin typeface="Calibri" charset="0"/>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 </a:t>
            </a:r>
            <a:r>
              <a:rPr lang="es" sz="1200" i="1" dirty="0">
                <a:ea typeface="MS PGothic" charset="-128"/>
              </a:rPr>
              <a:t>20 minutos para las diapositivas de “</a:t>
            </a:r>
            <a:r>
              <a:rPr lang="es-ES" sz="1200" i="1" dirty="0">
                <a:ea typeface="MS PGothic" charset="-128"/>
              </a:rPr>
              <a:t>¿De qué modo la migración, el desplazamiento forzado y las crisis crean dificultades?</a:t>
            </a:r>
            <a:r>
              <a:rPr lang="es" sz="1200" b="0" i="1" u="none" dirty="0">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ea typeface="MS PGothic" charset="-128"/>
            </a:endParaRPr>
          </a:p>
          <a:p>
            <a:pPr rtl="0"/>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18</a:t>
            </a:fld>
            <a:endParaRPr lang="en-US" dirty="0"/>
          </a:p>
        </p:txBody>
      </p:sp>
    </p:spTree>
    <p:extLst>
      <p:ext uri="{BB962C8B-B14F-4D97-AF65-F5344CB8AC3E}">
        <p14:creationId xmlns:p14="http://schemas.microsoft.com/office/powerpoint/2010/main" val="1569634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 (continuación)</a:t>
            </a:r>
            <a:endParaRPr kumimoji="0" lang="en-US" altLang="en-US" sz="1200" b="0" i="0" u="none" strike="noStrike" kern="1200" cap="none" spc="0" normalizeH="0" baseline="0" noProof="0" dirty="0">
              <a:ln>
                <a:noFill/>
              </a:ln>
              <a:effectLst/>
              <a:uLnTx/>
              <a:uFillTx/>
              <a:latin typeface="+mn-lt"/>
              <a:ea typeface="MS PGothic" charset="-128"/>
            </a:endParaRPr>
          </a:p>
          <a:p>
            <a:pPr rtl="0"/>
            <a:endParaRPr lang="en-US" altLang="en-US" sz="1200" i="1" kern="1200" dirty="0">
              <a:latin typeface="+mn-lt"/>
              <a:ea typeface="MS PGothic" charset="-128"/>
              <a:cs typeface="+mn-cs"/>
            </a:endParaRPr>
          </a:p>
          <a:p>
            <a:pPr marL="0" lvl="0" indent="0" rtl="0">
              <a:spcBef>
                <a:spcPts val="2400"/>
              </a:spcBef>
            </a:pPr>
            <a:r>
              <a:rPr lang="es" sz="1200" kern="0" dirty="0">
                <a:latin typeface="+mn-lt"/>
                <a:ea typeface="MS PGothic" charset="-128"/>
                <a:cs typeface="Calibri" charset="0"/>
              </a:rPr>
              <a:t>En 2020, en plena pandemia de COVID-19, los funcionarios gubernamentales de varios</a:t>
            </a:r>
            <a:r>
              <a:rPr lang="es" sz="1200" kern="1200" dirty="0">
                <a:latin typeface="+mn-lt"/>
                <a:ea typeface="MS PGothic" charset="-128"/>
                <a:cs typeface="+mn-cs"/>
              </a:rPr>
              <a:t> países de </a:t>
            </a:r>
            <a:r>
              <a:rPr lang="es" sz="1200" kern="0" dirty="0">
                <a:latin typeface="+mn-lt"/>
                <a:ea typeface="MS PGothic" charset="-128"/>
                <a:cs typeface="Calibri" charset="0"/>
              </a:rPr>
              <a:t>América</a:t>
            </a:r>
            <a:r>
              <a:rPr lang="es" sz="1200" kern="1200" dirty="0">
                <a:latin typeface="+mn-lt"/>
                <a:ea typeface="MS PGothic" charset="-128"/>
                <a:cs typeface="+mn-cs"/>
              </a:rPr>
              <a:t> Latina (entre </a:t>
            </a:r>
            <a:r>
              <a:rPr lang="es" sz="1200" kern="0" dirty="0">
                <a:latin typeface="+mn-lt"/>
                <a:ea typeface="MS PGothic" charset="-128"/>
                <a:cs typeface="Calibri" charset="0"/>
              </a:rPr>
              <a:t>ellos</a:t>
            </a:r>
            <a:r>
              <a:rPr lang="es" sz="1200" kern="1200" dirty="0">
                <a:latin typeface="+mn-lt"/>
                <a:ea typeface="MS PGothic" charset="-128"/>
                <a:cs typeface="+mn-cs"/>
              </a:rPr>
              <a:t>, el </a:t>
            </a:r>
            <a:r>
              <a:rPr lang="es" sz="1200" kern="0" dirty="0">
                <a:latin typeface="+mn-lt"/>
                <a:ea typeface="MS PGothic" charset="-128"/>
                <a:cs typeface="Calibri" charset="0"/>
              </a:rPr>
              <a:t>Perú) pusieron en marcha durante la </a:t>
            </a:r>
            <a:r>
              <a:rPr lang="es" sz="1200" kern="1200" dirty="0">
                <a:latin typeface="+mn-lt"/>
                <a:ea typeface="MS PGothic" charset="-128"/>
                <a:cs typeface="+mn-cs"/>
              </a:rPr>
              <a:t>cuarentena</a:t>
            </a:r>
            <a:r>
              <a:rPr lang="es" sz="1200" kern="0" dirty="0">
                <a:latin typeface="+mn-lt"/>
                <a:ea typeface="MS PGothic" charset="-128"/>
                <a:cs typeface="Calibri" charset="0"/>
              </a:rPr>
              <a:t> un plan que permitía a la población salir de casa en horas concretas para comprar suministros básicos. Las horas se asignaban en función del sexo que figuraba en la documentación oficial. Este sistema perjudicaba a las personas transgénero (tanto peruanas como migrantes, refugiadas y solicitantes de asilo), ya que las hacía más visibles a ojos del resto de la población y las exponía a sufrir daños. </a:t>
            </a:r>
            <a:endParaRPr lang="en-US" altLang="en-US" sz="1200" b="1" kern="0" dirty="0">
              <a:latin typeface="+mn-lt"/>
              <a:ea typeface="MS PGothic" charset="-128"/>
              <a:cs typeface="Calibri" charset="0"/>
            </a:endParaRPr>
          </a:p>
          <a:p>
            <a:pPr rtl="0"/>
            <a:endParaRPr lang="en-US" altLang="en-US" sz="1200" kern="1200" dirty="0">
              <a:latin typeface="+mn-lt"/>
              <a:ea typeface="MS PGothic" charset="-128"/>
              <a:cs typeface="Calibri" charset="0"/>
            </a:endParaRPr>
          </a:p>
          <a:p>
            <a:pPr rtl="0"/>
            <a:r>
              <a:rPr lang="es" sz="1200" kern="1200" dirty="0">
                <a:latin typeface="+mn-lt"/>
                <a:ea typeface="MS PGothic" charset="-128"/>
                <a:cs typeface="Calibri" charset="0"/>
              </a:rPr>
              <a:t>----</a:t>
            </a:r>
          </a:p>
          <a:p>
            <a:pPr rtl="0"/>
            <a:endParaRPr lang="en-US" altLang="en-US" sz="1200" kern="1200" dirty="0">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kern="1200" dirty="0">
                <a:latin typeface="+mn-lt"/>
                <a:ea typeface="MS PGothic" charset="-128"/>
                <a:cs typeface="+mn-cs"/>
              </a:rPr>
              <a:t>Duración: </a:t>
            </a:r>
            <a:r>
              <a:rPr lang="es" sz="1200" i="1" kern="1200" dirty="0">
                <a:latin typeface="+mn-lt"/>
                <a:ea typeface="MS PGothic" charset="-128"/>
                <a:cs typeface="+mn-cs"/>
              </a:rPr>
              <a:t>20 minutos para las diapositivas de “</a:t>
            </a:r>
            <a:r>
              <a:rPr lang="es-ES" sz="1200" i="1" kern="1200" dirty="0">
                <a:latin typeface="+mn-lt"/>
                <a:ea typeface="MS PGothic" charset="-128"/>
                <a:cs typeface="+mn-cs"/>
              </a:rPr>
              <a:t>¿De qué modo la migración, el desplazamiento forzado y las crisis crean dificultades?</a:t>
            </a:r>
            <a:r>
              <a:rPr lang="es" sz="1200" b="0" i="1" u="none" kern="1200" dirty="0">
                <a:latin typeface="+mn-lt"/>
                <a:ea typeface="MS PGothic" charset="-128"/>
                <a:cs typeface="+mn-cs"/>
              </a:rPr>
              <a:t>”. </a:t>
            </a:r>
          </a:p>
          <a:p>
            <a:pPr rtl="0"/>
            <a:endParaRPr lang="en-US" altLang="en-US" sz="1200" i="1" kern="1200" dirty="0">
              <a:latin typeface="+mn-lt"/>
              <a:ea typeface="MS PGothic" charset="-128"/>
              <a:cs typeface="+mn-cs"/>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19</a:t>
            </a:fld>
            <a:endParaRPr lang="en-US" dirty="0"/>
          </a:p>
        </p:txBody>
      </p:sp>
    </p:spTree>
    <p:extLst>
      <p:ext uri="{BB962C8B-B14F-4D97-AF65-F5344CB8AC3E}">
        <p14:creationId xmlns:p14="http://schemas.microsoft.com/office/powerpoint/2010/main" val="3138106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602" name="Notes Placeholder 2"/>
          <p:cNvSpPr>
            <a:spLocks noGrp="1"/>
          </p:cNvSpPr>
          <p:nvPr>
            <p:ph type="body" idx="1"/>
          </p:nvPr>
        </p:nvSpPr>
        <p:spPr bwMode="auto">
          <a:xfrm>
            <a:off x="685800" y="4035972"/>
            <a:ext cx="5486400" cy="39650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eaLnBrk="1" hangingPunct="1">
              <a:spcBef>
                <a:spcPct val="0"/>
              </a:spcBef>
              <a:spcAft>
                <a:spcPts val="0"/>
              </a:spcAft>
            </a:pPr>
            <a:r>
              <a:rPr lang="es" b="1" u="sng" dirty="0">
                <a:ea typeface="MS PGothic" charset="-128"/>
              </a:rPr>
              <a:t>Diapositiva inicial</a:t>
            </a:r>
            <a:endParaRPr lang="en-US" altLang="en-US" u="sng" dirty="0">
              <a:ea typeface="MS PGothic" charset="-128"/>
            </a:endParaRPr>
          </a:p>
          <a:p>
            <a:pPr rtl="0" eaLnBrk="1" hangingPunct="1">
              <a:spcBef>
                <a:spcPct val="0"/>
              </a:spcBef>
            </a:pPr>
            <a:endParaRPr lang="en-US" altLang="en-US" b="0" u="sng" dirty="0">
              <a:ea typeface="MS PGothic" charset="-128"/>
            </a:endParaRPr>
          </a:p>
          <a:p>
            <a:pPr marL="0" marR="0" lvl="0" indent="0" algn="l" defTabSz="1092434" rtl="0" eaLnBrk="1" fontAlgn="auto" latinLnBrk="0" hangingPunct="1">
              <a:lnSpc>
                <a:spcPct val="100000"/>
              </a:lnSpc>
              <a:spcBef>
                <a:spcPct val="0"/>
              </a:spcBef>
              <a:spcAft>
                <a:spcPts val="0"/>
              </a:spcAft>
              <a:buClrTx/>
              <a:buSzTx/>
              <a:buFont typeface="Arial" panose="020B0604020202020204" pitchFamily="34" charset="0"/>
              <a:buNone/>
              <a:tabLst/>
              <a:defRPr/>
            </a:pPr>
            <a:r>
              <a:rPr lang="es" sz="1200" b="0" i="1" kern="1200" dirty="0">
                <a:solidFill>
                  <a:schemeClr val="tx1"/>
                </a:solidFill>
                <a:effectLst/>
                <a:latin typeface="+mn-lt"/>
                <a:ea typeface="+mn-ea"/>
                <a:cs typeface="+mn-cs"/>
              </a:rPr>
              <a:t>[Descripción de la imagen: una persona sentada en una silla y que sonríe a la cámara; a la derecha, una cortina amarilla amortigua la luz del sol]</a:t>
            </a:r>
            <a:endParaRPr lang="en-US" sz="1200" b="0" i="0" kern="1200" dirty="0">
              <a:solidFill>
                <a:schemeClr val="tx1"/>
              </a:solidFill>
              <a:effectLst/>
              <a:latin typeface="+mn-lt"/>
              <a:ea typeface="+mn-ea"/>
              <a:cs typeface="+mn-cs"/>
            </a:endParaRPr>
          </a:p>
          <a:p>
            <a:pPr rtl="0" eaLnBrk="1" hangingPunct="1">
              <a:spcBef>
                <a:spcPct val="0"/>
              </a:spcBef>
            </a:pPr>
            <a:endParaRPr lang="en-US" altLang="en-US" b="0" u="sng" dirty="0">
              <a:ea typeface="MS PGothic" charset="-128"/>
            </a:endParaRPr>
          </a:p>
          <a:p>
            <a:pPr rtl="0" eaLnBrk="1" hangingPunct="1">
              <a:spcBef>
                <a:spcPct val="0"/>
              </a:spcBef>
            </a:pPr>
            <a:endParaRPr lang="en-US" altLang="en-US" i="1" dirty="0">
              <a:ea typeface="MS PGothic" charset="-128"/>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C093C7CC-7531-B243-A330-209390B909DB}" type="slidenum">
              <a:rPr lang="en-US" altLang="en-US" sz="1200">
                <a:latin typeface="Calibri Regular"/>
              </a:rPr>
              <a:pPr/>
              <a:t>2</a:t>
            </a:fld>
            <a:endParaRPr lang="en-US" altLang="en-US" sz="1200" dirty="0">
              <a:latin typeface="Calibri Regular"/>
            </a:endParaRPr>
          </a:p>
        </p:txBody>
      </p:sp>
    </p:spTree>
    <p:extLst>
      <p:ext uri="{BB962C8B-B14F-4D97-AF65-F5344CB8AC3E}">
        <p14:creationId xmlns:p14="http://schemas.microsoft.com/office/powerpoint/2010/main" val="323654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 (continuación)</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Este otro</a:t>
            </a:r>
            <a:r>
              <a:rPr lang="es" sz="1200" b="1" i="0" u="none" strike="noStrike" kern="1200" cap="none" spc="0" normalizeH="0" noProof="0" dirty="0">
                <a:ln>
                  <a:noFill/>
                </a:ln>
                <a:effectLst/>
                <a:uLnTx/>
                <a:uFillTx/>
                <a:latin typeface="+mn-lt"/>
                <a:ea typeface="MS PGothic" charset="-128"/>
              </a:rPr>
              <a:t> ejemplo</a:t>
            </a:r>
            <a:r>
              <a:rPr lang="es" sz="1200" b="0" i="0" u="none" strike="noStrike" kern="1200" cap="none" spc="0" normalizeH="0" noProof="0" dirty="0">
                <a:ln>
                  <a:noFill/>
                </a:ln>
                <a:effectLst/>
                <a:uLnTx/>
                <a:uFillTx/>
                <a:latin typeface="+mn-lt"/>
                <a:ea typeface="MS PGothic" charset="-128"/>
              </a:rPr>
              <a:t> está sacado de las tareas de socorro que se emprendieron en el Pakistán tras las inundaciones de 2010. Se supo que las actividades humanitarias no incluían a mujeres transgénero, que no pudieron acceder a campamentos de personas desplazadas internas debido a los prejuicios generalizados en su contra, a que tenían un aspecto físico que no concordaba con las expectativas (no se correspondía del todo con las categorías binarias que se asignan a los géneros masculino y femenino) y a la falta de documentos de identidad adecuados.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20 minutos para las diapositivas de “</a:t>
            </a:r>
            <a:r>
              <a:rPr lang="es-ES" sz="1200" b="0" i="1" u="none" strike="noStrike" kern="1200" cap="none" spc="0" normalizeH="0" noProof="0" dirty="0">
                <a:ln>
                  <a:noFill/>
                </a:ln>
                <a:effectLst/>
                <a:uLnTx/>
                <a:uFillTx/>
                <a:latin typeface="+mn-lt"/>
                <a:ea typeface="MS PGothic" charset="-128"/>
              </a:rPr>
              <a:t>¿De qué modo la migración, el desplazamiento forzado y las crisis crean dificultades?</a:t>
            </a:r>
            <a:r>
              <a:rPr lang="es" sz="1200" b="0" i="1" u="none" strike="noStrike" kern="1200" cap="none" spc="0" normalizeH="0" noProof="0" dirty="0">
                <a:ln>
                  <a:noFill/>
                </a:ln>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20</a:t>
            </a:fld>
            <a:endParaRPr lang="en-US" dirty="0"/>
          </a:p>
        </p:txBody>
      </p:sp>
    </p:spTree>
    <p:extLst>
      <p:ext uri="{BB962C8B-B14F-4D97-AF65-F5344CB8AC3E}">
        <p14:creationId xmlns:p14="http://schemas.microsoft.com/office/powerpoint/2010/main" val="35470508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 (continuación)</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Tenemos un tercer</a:t>
            </a:r>
            <a:r>
              <a:rPr lang="es" sz="1200" b="1" i="0" u="none" strike="noStrike" kern="1200" cap="none" spc="0" normalizeH="0" noProof="0" dirty="0">
                <a:ln>
                  <a:noFill/>
                </a:ln>
                <a:effectLst/>
                <a:uLnTx/>
                <a:uFillTx/>
                <a:latin typeface="+mn-lt"/>
                <a:ea typeface="MS PGothic" charset="-128"/>
              </a:rPr>
              <a:t> ejemplo</a:t>
            </a:r>
            <a:r>
              <a:rPr lang="es" sz="1200" b="0" i="0" u="none" strike="noStrike" kern="1200" cap="none" spc="0" normalizeH="0" noProof="0" dirty="0">
                <a:ln>
                  <a:noFill/>
                </a:ln>
                <a:effectLst/>
                <a:uLnTx/>
                <a:uFillTx/>
                <a:latin typeface="+mn-lt"/>
                <a:ea typeface="MS PGothic" charset="-128"/>
              </a:rPr>
              <a:t> procedente de los programas de socorro inmediato que se ejecutaron en la India tras los tsunamis del océano Índico en 2004. Estos no permitieron que aravanis (personas a las que al nacer se les asignó el sexo masculino, pero que se identifican como mujeres) accedieran a alojamientos temporales y obtuvieran cartillas de racionamiento porque su aspecto físico y su identidad no encajaban en las definiciones burocráticas de “hombre” y “mujer”. Al no incluirlas en el listado oficial de personas que tenían derecho a recibir asistencia tras la catástrofe, el Gobierno del país no compensó en absoluto a las aravanis por las pérdidas materiales que sufrieron.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20 minutos para las diapositivas de “</a:t>
            </a:r>
            <a:r>
              <a:rPr lang="es-ES" sz="1200" b="0" i="1" u="none" strike="noStrike" kern="1200" cap="none" spc="0" normalizeH="0" noProof="0" dirty="0">
                <a:ln>
                  <a:noFill/>
                </a:ln>
                <a:effectLst/>
                <a:uLnTx/>
                <a:uFillTx/>
                <a:latin typeface="+mn-lt"/>
                <a:ea typeface="MS PGothic" charset="-128"/>
              </a:rPr>
              <a:t>¿De qué modo la migración, el desplazamiento forzado y las crisis crean dificultades?</a:t>
            </a:r>
            <a:r>
              <a:rPr lang="es" sz="1200" b="0" i="1" u="none" strike="noStrike" kern="1200" cap="none" spc="0" normalizeH="0" noProof="0" dirty="0">
                <a:ln>
                  <a:noFill/>
                </a:ln>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21</a:t>
            </a:fld>
            <a:endParaRPr lang="en-US" dirty="0"/>
          </a:p>
        </p:txBody>
      </p:sp>
    </p:spTree>
    <p:extLst>
      <p:ext uri="{BB962C8B-B14F-4D97-AF65-F5344CB8AC3E}">
        <p14:creationId xmlns:p14="http://schemas.microsoft.com/office/powerpoint/2010/main" val="1572064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 (continuación)</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El cuarto</a:t>
            </a:r>
            <a:r>
              <a:rPr lang="es" sz="1200" b="1" i="0" u="none" strike="noStrike" kern="1200" cap="none" spc="0" normalizeH="0" noProof="0" dirty="0">
                <a:ln>
                  <a:noFill/>
                </a:ln>
                <a:effectLst/>
                <a:uLnTx/>
                <a:uFillTx/>
                <a:latin typeface="+mn-lt"/>
                <a:ea typeface="MS PGothic" charset="-128"/>
              </a:rPr>
              <a:t> ejemplo</a:t>
            </a:r>
            <a:r>
              <a:rPr lang="es" sz="1200" b="0" i="0" u="none" strike="noStrike" kern="1200" cap="none" spc="0" normalizeH="0" noProof="0" dirty="0">
                <a:ln>
                  <a:noFill/>
                </a:ln>
                <a:effectLst/>
                <a:uLnTx/>
                <a:uFillTx/>
                <a:latin typeface="+mn-lt"/>
                <a:ea typeface="MS PGothic" charset="-128"/>
              </a:rPr>
              <a:t> nos viene de los Estados Unidos. Allí, varios </a:t>
            </a:r>
            <a:r>
              <a:rPr lang="es" sz="1200" kern="0" dirty="0">
                <a:solidFill>
                  <a:schemeClr val="tx1"/>
                </a:solidFill>
                <a:latin typeface="Calibri" charset="0"/>
                <a:ea typeface="MS PGothic" charset="-128"/>
                <a:cs typeface="Calibri" charset="0"/>
              </a:rPr>
              <a:t>varios programas de socorro frente al huracán Katrina utilizaron sistemas administrativos que incluían suposiciones y gestiones que tomaban como referencia los matrimonios entre personas de distinto género y las estructuras familiares resultantes.</a:t>
            </a:r>
            <a:r>
              <a:rPr lang="es" sz="1200" b="0" i="0" u="none" strike="noStrike" kern="1200" cap="none" spc="0" normalizeH="0" noProof="0" dirty="0">
                <a:ln>
                  <a:noFill/>
                </a:ln>
                <a:effectLst/>
                <a:uLnTx/>
                <a:uFillTx/>
                <a:latin typeface="+mn-lt"/>
                <a:ea typeface="MS PGothic" charset="-128"/>
              </a:rPr>
              <a:t> Aquello se tradujo en la discriminación de personas con SOGIESC diversa, parejas del mismo género y familias con otras estructuras. En algunos casos, el sistema les impidió recibir ayuda federal y atención sanitaria.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20 minutos para las diapositivas de “</a:t>
            </a:r>
            <a:r>
              <a:rPr lang="es-ES" sz="1200" b="0" i="1" u="none" strike="noStrike" kern="1200" cap="none" spc="0" normalizeH="0" noProof="0" dirty="0">
                <a:ln>
                  <a:noFill/>
                </a:ln>
                <a:effectLst/>
                <a:uLnTx/>
                <a:uFillTx/>
                <a:latin typeface="+mn-lt"/>
                <a:ea typeface="MS PGothic" charset="-128"/>
              </a:rPr>
              <a:t>¿De qué modo la migración, el desplazamiento forzado y las crisis crean dificultades?</a:t>
            </a:r>
            <a:r>
              <a:rPr lang="es" sz="1200" b="0" i="1" u="none" strike="noStrike" kern="1200" cap="none" spc="0" normalizeH="0" noProof="0" dirty="0">
                <a:ln>
                  <a:noFill/>
                </a:ln>
                <a:effectLst/>
                <a:uLnTx/>
                <a:uFillTx/>
                <a:latin typeface="+mn-lt"/>
                <a:ea typeface="MS PGothic" charset="-128"/>
              </a:rPr>
              <a:t>”.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22</a:t>
            </a:fld>
            <a:endParaRPr lang="en-US" dirty="0"/>
          </a:p>
        </p:txBody>
      </p:sp>
    </p:spTree>
    <p:extLst>
      <p:ext uri="{BB962C8B-B14F-4D97-AF65-F5344CB8AC3E}">
        <p14:creationId xmlns:p14="http://schemas.microsoft.com/office/powerpoint/2010/main" val="3506899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553395"/>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 (continuación)</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El tercer ámbito que analizaremos es</a:t>
            </a:r>
            <a:r>
              <a:rPr lang="es" sz="1200" b="1" i="0" u="none" strike="noStrike" kern="1200" cap="none" spc="0" normalizeH="0" noProof="0" dirty="0">
                <a:ln>
                  <a:noFill/>
                </a:ln>
                <a:effectLst/>
                <a:uLnTx/>
                <a:uFillTx/>
                <a:latin typeface="+mn-lt"/>
                <a:ea typeface="MS PGothic" charset="-128"/>
              </a:rPr>
              <a:t> </a:t>
            </a:r>
            <a:r>
              <a:rPr lang="es" sz="1200" b="0" i="0" u="none" strike="noStrike" kern="1200" cap="none" spc="0" normalizeH="0" noProof="0" dirty="0">
                <a:ln>
                  <a:noFill/>
                </a:ln>
                <a:effectLst/>
                <a:uLnTx/>
                <a:uFillTx/>
                <a:latin typeface="+mn-lt"/>
                <a:ea typeface="MS PGothic" charset="-128"/>
              </a:rPr>
              <a:t>la</a:t>
            </a:r>
            <a:r>
              <a:rPr lang="es" sz="1200" b="1" i="0" u="none" strike="noStrike" kern="1200" cap="none" spc="0" normalizeH="0" noProof="0" dirty="0">
                <a:ln>
                  <a:noFill/>
                </a:ln>
                <a:effectLst/>
                <a:uLnTx/>
                <a:uFillTx/>
                <a:latin typeface="+mn-lt"/>
                <a:ea typeface="MS PGothic" charset="-128"/>
              </a:rPr>
              <a:t> respuesta insuficiente. </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¿A qué nos referimos con “respuesta insuficiente”?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En la pantalla se muestran tres </a:t>
            </a:r>
            <a:r>
              <a:rPr lang="es" sz="1200" b="1" i="0" u="none" strike="noStrike" kern="1200" cap="none" spc="0" normalizeH="0" noProof="0" dirty="0">
                <a:ln>
                  <a:noFill/>
                </a:ln>
                <a:effectLst/>
                <a:uLnTx/>
                <a:uFillTx/>
                <a:latin typeface="+mn-lt"/>
                <a:ea typeface="MS PGothic" charset="-128"/>
              </a:rPr>
              <a:t>posibles</a:t>
            </a:r>
            <a:r>
              <a:rPr lang="es" sz="1200" b="0" i="0" u="none" strike="noStrike" kern="1200" cap="none" spc="0" normalizeH="0" noProof="0" dirty="0">
                <a:ln>
                  <a:noFill/>
                </a:ln>
                <a:effectLst/>
                <a:uLnTx/>
                <a:uFillTx/>
                <a:latin typeface="+mn-lt"/>
                <a:ea typeface="MS PGothic" charset="-128"/>
              </a:rPr>
              <a:t> </a:t>
            </a:r>
            <a:r>
              <a:rPr lang="es" sz="1200" b="1" i="0" u="none" strike="noStrike" kern="1200" cap="none" spc="0" normalizeH="0" noProof="0" dirty="0">
                <a:ln>
                  <a:noFill/>
                </a:ln>
                <a:effectLst/>
                <a:uLnTx/>
                <a:uFillTx/>
                <a:latin typeface="+mn-lt"/>
                <a:ea typeface="MS PGothic" charset="-128"/>
              </a:rPr>
              <a:t>respuestas</a:t>
            </a:r>
            <a:r>
              <a:rPr lang="es" sz="1200" b="0" i="0" u="none" strike="noStrike" kern="1200" cap="none" spc="0" normalizeH="0" noProof="0" dirty="0">
                <a:ln>
                  <a:noFill/>
                </a:ln>
                <a:effectLst/>
                <a:uLnTx/>
                <a:uFillTx/>
                <a:latin typeface="+mn-lt"/>
                <a:ea typeface="MS PGothic" charset="-128"/>
              </a:rPr>
              <a:t>:</a:t>
            </a:r>
          </a:p>
          <a:p>
            <a:pPr marL="342900" marR="0" lvl="0" indent="-342900" algn="l" defTabSz="914400" rtl="0" eaLnBrk="0" fontAlgn="base" latinLnBrk="0" hangingPunct="0">
              <a:lnSpc>
                <a:spcPct val="100000"/>
              </a:lnSpc>
              <a:spcAft>
                <a:spcPct val="0"/>
              </a:spcAft>
              <a:buClrTx/>
              <a:buSzTx/>
              <a:buFont typeface="+mj-lt"/>
              <a:buAutoNum type="alphaLcPeriod"/>
              <a:tabLst/>
              <a:defRPr/>
            </a:pPr>
            <a:r>
              <a:rPr lang="es" sz="1200" b="0" i="0" u="none" strike="noStrike" kern="1200" cap="none" spc="0" normalizeH="0" noProof="0" dirty="0">
                <a:ln>
                  <a:noFill/>
                </a:ln>
                <a:effectLst/>
                <a:uLnTx/>
                <a:uFillTx/>
                <a:latin typeface="+mn-lt"/>
                <a:ea typeface="MS PGothic" charset="-128"/>
              </a:rPr>
              <a:t>A organizaciones que conciben programas dirigidos a parejas de distinto género y a personas heterosexuales, cisgénero y endosexuales.</a:t>
            </a:r>
          </a:p>
          <a:p>
            <a:pPr marL="342900" marR="0" lvl="0" indent="-342900" algn="l" defTabSz="914400" rtl="0" eaLnBrk="0" fontAlgn="base" latinLnBrk="0" hangingPunct="0">
              <a:lnSpc>
                <a:spcPct val="100000"/>
              </a:lnSpc>
              <a:spcAft>
                <a:spcPct val="0"/>
              </a:spcAft>
              <a:buClrTx/>
              <a:buSzTx/>
              <a:buFont typeface="+mj-lt"/>
              <a:buAutoNum type="alphaLcPeriod"/>
              <a:tabLst/>
              <a:defRPr/>
            </a:pPr>
            <a:r>
              <a:rPr lang="es" sz="1200" b="0" i="0" u="none" strike="noStrike" kern="1200" cap="none" spc="0" normalizeH="0" noProof="0" dirty="0">
                <a:ln>
                  <a:noFill/>
                </a:ln>
                <a:effectLst/>
                <a:uLnTx/>
                <a:uFillTx/>
                <a:latin typeface="+mn-lt"/>
                <a:ea typeface="MS PGothic" charset="-128"/>
              </a:rPr>
              <a:t>A organizaciones que no mencionan a las personas con SOGIESC diversa en sus documentos de orientación y actividades formativas en materia de protección. </a:t>
            </a:r>
          </a:p>
          <a:p>
            <a:pPr marL="342900" marR="0" lvl="0" indent="-342900" algn="l" defTabSz="914400" rtl="0" eaLnBrk="0" fontAlgn="base" latinLnBrk="0" hangingPunct="0">
              <a:lnSpc>
                <a:spcPct val="100000"/>
              </a:lnSpc>
              <a:spcAft>
                <a:spcPct val="0"/>
              </a:spcAft>
              <a:buClrTx/>
              <a:buSzTx/>
              <a:buFont typeface="+mj-lt"/>
              <a:buAutoNum type="alphaLcPeriod"/>
              <a:tabLst/>
              <a:defRPr/>
            </a:pPr>
            <a:r>
              <a:rPr lang="es" sz="1200" b="0" i="0" u="none" strike="noStrike" kern="1200" cap="none" spc="0" normalizeH="0" noProof="0" dirty="0">
                <a:ln>
                  <a:noFill/>
                </a:ln>
                <a:effectLst/>
                <a:uLnTx/>
                <a:uFillTx/>
                <a:latin typeface="+mn-lt"/>
                <a:ea typeface="MS PGothic" charset="-128"/>
              </a:rPr>
              <a:t>A organizaciones que afirman ayudar a “hombres, niños, mujeres y niñas” sin aludir a las poblaciones trans o no binarias. </a:t>
            </a:r>
          </a:p>
          <a:p>
            <a:pPr marL="342900" marR="0" lvl="0" indent="-342900" algn="l" defTabSz="914400" rtl="0" eaLnBrk="0" fontAlgn="base" latinLnBrk="0" hangingPunct="0">
              <a:lnSpc>
                <a:spcPct val="100000"/>
              </a:lnSpc>
              <a:spcAft>
                <a:spcPct val="0"/>
              </a:spcAft>
              <a:buClrTx/>
              <a:buSzTx/>
              <a:buFont typeface="+mj-lt"/>
              <a:buAutoNum type="alphaLcPeriod"/>
              <a:tabLst/>
              <a:defRPr/>
            </a:pPr>
            <a:r>
              <a:rPr lang="es" sz="1200" b="0" i="0" u="none" strike="noStrike" kern="1200" cap="none" spc="0" normalizeH="0" noProof="0" dirty="0">
                <a:ln>
                  <a:noFill/>
                </a:ln>
                <a:effectLst/>
                <a:uLnTx/>
                <a:uFillTx/>
                <a:latin typeface="+mn-lt"/>
                <a:ea typeface="MS PGothic" charset="-128"/>
              </a:rPr>
              <a:t>Todas las respuestas anteriores son correctas.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0" i="1" u="none" strike="noStrike" kern="1200" cap="none" spc="0" normalizeH="0" noProof="0" dirty="0">
                <a:ln>
                  <a:noFill/>
                </a:ln>
                <a:effectLst/>
                <a:uLnTx/>
                <a:uFillTx/>
                <a:latin typeface="+mn-lt"/>
                <a:ea typeface="MS PGothic" charset="-128"/>
              </a:rPr>
              <a:t>Haga un pequeño paréntesis para que las personas participantes tengan la ocasión de responder. </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La respuesta es </a:t>
            </a:r>
            <a:r>
              <a:rPr lang="es" sz="1200" b="1" i="0" u="none" strike="noStrike" kern="1200" cap="none" spc="0" normalizeH="0" noProof="0" dirty="0">
                <a:ln>
                  <a:noFill/>
                </a:ln>
                <a:effectLst/>
                <a:uLnTx/>
                <a:uFillTx/>
                <a:latin typeface="+mn-lt"/>
                <a:ea typeface="MS PGothic" charset="-128"/>
              </a:rPr>
              <a:t>d)</a:t>
            </a:r>
            <a:r>
              <a:rPr lang="es" sz="1200" b="0" i="0" u="none" strike="noStrike" kern="1200" cap="none" spc="0" normalizeH="0" noProof="0" dirty="0">
                <a:ln>
                  <a:noFill/>
                </a:ln>
                <a:effectLst/>
                <a:uLnTx/>
                <a:uFillTx/>
                <a:latin typeface="+mn-lt"/>
                <a:ea typeface="MS PGothic" charset="-128"/>
              </a:rPr>
              <a:t> </a:t>
            </a:r>
            <a:r>
              <a:rPr lang="es" sz="1200" b="1" i="0" u="none" strike="noStrike" kern="1200" cap="none" spc="0" normalizeH="0" noProof="0" dirty="0">
                <a:ln>
                  <a:noFill/>
                </a:ln>
                <a:effectLst/>
                <a:uLnTx/>
                <a:uFillTx/>
                <a:latin typeface="+mn-lt"/>
                <a:ea typeface="MS PGothic" charset="-128"/>
              </a:rPr>
              <a:t>Todas las respuestas anteriores son correctas</a:t>
            </a:r>
            <a:r>
              <a:rPr lang="es" sz="1200" b="0" i="0" u="none" strike="noStrike" kern="1200" cap="none" spc="0" normalizeH="0" noProof="0" dirty="0">
                <a:ln>
                  <a:noFill/>
                </a:ln>
                <a:effectLst/>
                <a:uLnTx/>
                <a:uFillTx/>
                <a:latin typeface="+mn-lt"/>
                <a:ea typeface="MS PGothic" charset="-128"/>
              </a:rPr>
              <a:t>. La respuesta de las organizaciones —también la nuestra— ante las poblaciones a las que atendemos puede resultar insuficiente de muchas maneras.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20 minutos para las diapositivas de “</a:t>
            </a:r>
            <a:r>
              <a:rPr lang="es-ES" sz="1200" b="0" i="1" u="none" strike="noStrike" kern="1200" cap="none" spc="0" normalizeH="0" noProof="0" dirty="0">
                <a:ln>
                  <a:noFill/>
                </a:ln>
                <a:effectLst/>
                <a:uLnTx/>
                <a:uFillTx/>
                <a:latin typeface="+mn-lt"/>
                <a:ea typeface="MS PGothic" charset="-128"/>
              </a:rPr>
              <a:t>¿De qué modo la migración, el desplazamiento forzado y las crisis crean dificultades?</a:t>
            </a:r>
            <a:r>
              <a:rPr lang="es" sz="1200" b="0" i="1" u="none" strike="noStrike" kern="1200" cap="none" spc="0" normalizeH="0" noProof="0" dirty="0">
                <a:ln>
                  <a:noFill/>
                </a:ln>
                <a:effectLst/>
                <a:uLnTx/>
                <a:uFillTx/>
                <a:latin typeface="+mn-lt"/>
                <a:ea typeface="MS PGothic" charset="-128"/>
              </a:rPr>
              <a:t>”.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23</a:t>
            </a:fld>
            <a:endParaRPr lang="en-US" dirty="0"/>
          </a:p>
        </p:txBody>
      </p:sp>
    </p:spTree>
    <p:extLst>
      <p:ext uri="{BB962C8B-B14F-4D97-AF65-F5344CB8AC3E}">
        <p14:creationId xmlns:p14="http://schemas.microsoft.com/office/powerpoint/2010/main" val="1769948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 (continuación)</a:t>
            </a:r>
            <a:endParaRPr kumimoji="0" lang="en-US" altLang="en-US" sz="1200" b="0" i="0" u="none" strike="noStrike" kern="1200" cap="none" spc="0" normalizeH="0" baseline="0" noProof="0" dirty="0">
              <a:ln>
                <a:noFill/>
              </a:ln>
              <a:effectLst/>
              <a:uLnTx/>
              <a:uFillTx/>
              <a:latin typeface="+mn-lt"/>
              <a:ea typeface="MS PGothic" charset="-128"/>
            </a:endParaRPr>
          </a:p>
          <a:p>
            <a:pPr rtl="0"/>
            <a:endParaRPr lang="en-US" altLang="en-US" sz="1200" kern="1200" dirty="0">
              <a:latin typeface="+mn-lt"/>
              <a:ea typeface="MS PGothic" charset="-128"/>
              <a:cs typeface="+mn-cs"/>
            </a:endParaRPr>
          </a:p>
          <a:p>
            <a:pPr rtl="0"/>
            <a:r>
              <a:rPr lang="es" sz="1200" kern="1200" dirty="0">
                <a:latin typeface="+mn-lt"/>
                <a:ea typeface="MS PGothic" charset="-128"/>
                <a:cs typeface="+mn-cs"/>
              </a:rPr>
              <a:t>Para empezar, </a:t>
            </a:r>
            <a:r>
              <a:rPr lang="es" sz="1200" b="1" kern="1200" dirty="0">
                <a:latin typeface="+mn-lt"/>
                <a:ea typeface="MS PGothic" charset="-128"/>
                <a:cs typeface="+mn-cs"/>
              </a:rPr>
              <a:t>a menudo las organizaciones no están preparadas</a:t>
            </a:r>
            <a:r>
              <a:rPr lang="es" sz="1200" kern="1200" dirty="0">
                <a:latin typeface="+mn-lt"/>
                <a:ea typeface="MS PGothic" charset="-128"/>
                <a:cs typeface="+mn-cs"/>
              </a:rPr>
              <a:t>. Conciben programas sin tener en mente las necesidades de las </a:t>
            </a:r>
            <a:r>
              <a:rPr lang="es" sz="1200" kern="0" dirty="0">
                <a:latin typeface="+mn-lt"/>
                <a:ea typeface="MS PGothic" charset="-128"/>
                <a:cs typeface="Calibri" charset="0"/>
              </a:rPr>
              <a:t>personas con SOGIESC diversa y pueden cometer el error de dar por hecho que se acogerán, por ejemplo, a programas que se basan en el binarismo de género. No hay ninguna alusión a las personas con SOGIESC diversa en sus documentos de orientación ni en las actividades de capacitación para el personal. Afirman ayudar a</a:t>
            </a:r>
            <a:r>
              <a:rPr lang="es" sz="1200" kern="1200" dirty="0">
                <a:latin typeface="+mn-lt"/>
                <a:ea typeface="MS PGothic" charset="-128"/>
                <a:cs typeface="+mn-cs"/>
              </a:rPr>
              <a:t> “hombres, niños, mujeres y niñas” sin aludir a las poblaciones trans o no binarias, y quizás no especifiquen que entre esos hombres, niños, mujeres y niñas a quienes atienden también hay personas con SOGIESC diversa. </a:t>
            </a:r>
          </a:p>
          <a:p>
            <a:pPr rtl="0"/>
            <a:endParaRPr lang="en-US" altLang="en-US" sz="1200" kern="1200" dirty="0">
              <a:latin typeface="+mn-lt"/>
              <a:ea typeface="MS PGothic" charset="-128"/>
              <a:cs typeface="+mn-cs"/>
            </a:endParaRPr>
          </a:p>
          <a:p>
            <a:pPr rtl="0"/>
            <a:r>
              <a:rPr lang="es" sz="1200" b="1" kern="1200" dirty="0">
                <a:latin typeface="+mn-lt"/>
                <a:ea typeface="MS PGothic" charset="-128"/>
                <a:cs typeface="+mn-cs"/>
              </a:rPr>
              <a:t>La </a:t>
            </a:r>
            <a:r>
              <a:rPr lang="es" sz="1200" b="1" kern="0" dirty="0">
                <a:latin typeface="+mn-lt"/>
                <a:ea typeface="MS PGothic" charset="-128"/>
                <a:cs typeface="Calibri" charset="0"/>
              </a:rPr>
              <a:t>exclusión social </a:t>
            </a:r>
            <a:r>
              <a:rPr lang="es" sz="1200" kern="0" dirty="0">
                <a:latin typeface="+mn-lt"/>
                <a:ea typeface="MS PGothic" charset="-128"/>
                <a:cs typeface="Calibri" charset="0"/>
              </a:rPr>
              <a:t>de personas con SOGIESC diversa puede redundar en que corran riesgo debido al </a:t>
            </a:r>
            <a:r>
              <a:rPr lang="es" sz="1200" b="0" kern="0" dirty="0">
                <a:latin typeface="+mn-lt"/>
                <a:ea typeface="MS PGothic" charset="-128"/>
                <a:cs typeface="Calibri" charset="0"/>
              </a:rPr>
              <a:t>estigma y la marginación</a:t>
            </a:r>
            <a:r>
              <a:rPr lang="es" sz="1200" kern="0" dirty="0">
                <a:latin typeface="+mn-lt"/>
                <a:ea typeface="MS PGothic" charset="-128"/>
                <a:cs typeface="Calibri" charset="0"/>
              </a:rPr>
              <a:t> en una amplia variedad de entornos, como el mercado laboral, distintas comunidades, campamentos de personas refugiadas y actividades humanitarias. La </a:t>
            </a:r>
            <a:r>
              <a:rPr lang="es" sz="1200" b="1" kern="0" dirty="0">
                <a:latin typeface="+mn-lt"/>
                <a:ea typeface="MS PGothic" charset="-128"/>
                <a:cs typeface="Calibri" charset="0"/>
              </a:rPr>
              <a:t>invisibilidad</a:t>
            </a:r>
            <a:r>
              <a:rPr lang="es" sz="1200" kern="0" dirty="0">
                <a:latin typeface="+mn-lt"/>
                <a:ea typeface="MS PGothic" charset="-128"/>
                <a:cs typeface="Calibri" charset="0"/>
              </a:rPr>
              <a:t> puede ser una estrategia premeditada en el caso de las personas con SOGIESC diversa, que con frecuencia emplean tácticas creativas para mantenerse a salvo en circunstancias peligrosas. Ambos factores pueden </a:t>
            </a:r>
            <a:r>
              <a:rPr lang="es" sz="1200" b="1" kern="0" dirty="0">
                <a:latin typeface="+mn-lt"/>
                <a:ea typeface="MS PGothic" charset="-128"/>
                <a:cs typeface="Calibri" charset="0"/>
              </a:rPr>
              <a:t>desembocar en su exclusión </a:t>
            </a:r>
            <a:r>
              <a:rPr lang="es" sz="1200" kern="0" dirty="0">
                <a:latin typeface="+mn-lt"/>
                <a:ea typeface="MS PGothic" charset="-128"/>
                <a:cs typeface="Calibri" charset="0"/>
              </a:rPr>
              <a:t>de servicios especializados o programas que no contemplan labores de divulgación para llegar a las personas que pasan más desapercibidas.</a:t>
            </a:r>
          </a:p>
          <a:p>
            <a:pPr rtl="0"/>
            <a:endParaRPr lang="en-US" altLang="en-US" sz="1200" kern="1200" dirty="0">
              <a:latin typeface="+mn-lt"/>
              <a:ea typeface="MS PGothic" charset="-128"/>
              <a:cs typeface="Calibri" charset="0"/>
            </a:endParaRPr>
          </a:p>
          <a:p>
            <a:pPr rtl="0"/>
            <a:r>
              <a:rPr lang="es" sz="1200" kern="1200" dirty="0">
                <a:latin typeface="+mn-lt"/>
                <a:ea typeface="MS PGothic" charset="-128"/>
                <a:cs typeface="Calibri" charset="0"/>
              </a:rPr>
              <a:t>----</a:t>
            </a:r>
          </a:p>
          <a:p>
            <a:pPr rtl="0"/>
            <a:endParaRPr lang="en-US" altLang="en-US" sz="1200" kern="1200" dirty="0">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kern="1200" dirty="0">
                <a:latin typeface="+mn-lt"/>
                <a:ea typeface="MS PGothic" charset="-128"/>
                <a:cs typeface="+mn-cs"/>
              </a:rPr>
              <a:t>Duración: </a:t>
            </a:r>
            <a:r>
              <a:rPr lang="es" sz="1200" b="0" i="1" kern="1200" dirty="0">
                <a:latin typeface="+mn-lt"/>
                <a:ea typeface="MS PGothic" charset="-128"/>
                <a:cs typeface="+mn-cs"/>
              </a:rPr>
              <a:t>20 minutos para las diapositivas de “</a:t>
            </a:r>
            <a:r>
              <a:rPr lang="es-ES" sz="1200" b="0" i="1" kern="1200" dirty="0">
                <a:latin typeface="+mn-lt"/>
                <a:ea typeface="MS PGothic" charset="-128"/>
                <a:cs typeface="+mn-cs"/>
              </a:rPr>
              <a:t>¿De qué modo la migración, el desplazamiento forzado y las crisis crean dificultades?</a:t>
            </a:r>
            <a:r>
              <a:rPr lang="es" sz="1200" i="1" kern="1200" dirty="0">
                <a:latin typeface="+mn-lt"/>
                <a:ea typeface="MS PGothic" charset="-128"/>
                <a:cs typeface="+mn-cs"/>
              </a:rPr>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altLang="en-US" sz="1200" kern="0" dirty="0">
              <a:latin typeface="+mn-lt"/>
              <a:ea typeface="MS PGothic" charset="-128"/>
              <a:cs typeface="Calibri" charset="0"/>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24</a:t>
            </a:fld>
            <a:endParaRPr lang="en-US" dirty="0"/>
          </a:p>
        </p:txBody>
      </p:sp>
    </p:spTree>
    <p:extLst>
      <p:ext uri="{BB962C8B-B14F-4D97-AF65-F5344CB8AC3E}">
        <p14:creationId xmlns:p14="http://schemas.microsoft.com/office/powerpoint/2010/main" val="1693148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 (continuación)</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La crisis migratoria que desencadenó el conflicto de 2011 en Libia es un ejemplo real de lo que constituye una respuesta insuficiente. Decenas de miles de trabajadores migrantes solicitaban ayuda a la OIM para abandonar Libia y volver a sus países de origen. En este contexto, un migrante se puso en contacto con un miembro del personal de la organización para explicarle que era gay y la persecución que le esperaba por ello en su país natal. La OIM era la única organización con presencia en la zona y solo trabajaba en iniciativas de retorno voluntario asistido. Por lo tanto, su respuesta al migrante fue que no había más servicios disponibles y que, si quería que le ayudaran a marcharse de Libia, tenía que ser para volver a su hogar. El país al que se le repatrió castiga la homosexualidad con la pena de muerte.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20 minutos para las diapositivas de “</a:t>
            </a:r>
            <a:r>
              <a:rPr lang="es-ES" sz="1200" b="0" i="1" u="none" strike="noStrike" kern="1200" cap="none" spc="0" normalizeH="0" noProof="0" dirty="0">
                <a:ln>
                  <a:noFill/>
                </a:ln>
                <a:effectLst/>
                <a:uLnTx/>
                <a:uFillTx/>
                <a:latin typeface="+mn-lt"/>
                <a:ea typeface="MS PGothic" charset="-128"/>
              </a:rPr>
              <a:t>¿De qué modo la migración, el desplazamiento forzado y las crisis crean dificultades?</a:t>
            </a:r>
            <a:r>
              <a:rPr lang="es" sz="1200" b="0" i="1" u="none" strike="noStrike" kern="1200" cap="none" spc="0" normalizeH="0" noProof="0" dirty="0">
                <a:ln>
                  <a:noFill/>
                </a:ln>
                <a:effectLst/>
                <a:uLnTx/>
                <a:uFillTx/>
                <a:latin typeface="+mn-lt"/>
                <a:ea typeface="MS PGothic" charset="-128"/>
              </a:rPr>
              <a:t>”.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25</a:t>
            </a:fld>
            <a:endParaRPr lang="en-US" dirty="0"/>
          </a:p>
        </p:txBody>
      </p:sp>
    </p:spTree>
    <p:extLst>
      <p:ext uri="{BB962C8B-B14F-4D97-AF65-F5344CB8AC3E}">
        <p14:creationId xmlns:p14="http://schemas.microsoft.com/office/powerpoint/2010/main" val="1989064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072132"/>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 (continuación)</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pitchFamily="34" charset="-128"/>
              </a:rPr>
              <a:t>El segundo</a:t>
            </a:r>
            <a:r>
              <a:rPr lang="es" sz="1200" b="1" i="0" u="none" strike="noStrike" kern="1200" cap="none" spc="0" normalizeH="0" noProof="0" dirty="0">
                <a:ln>
                  <a:noFill/>
                </a:ln>
                <a:effectLst/>
                <a:uLnTx/>
                <a:uFillTx/>
                <a:latin typeface="+mn-lt"/>
                <a:ea typeface="MS PGothic" pitchFamily="34" charset="-128"/>
              </a:rPr>
              <a:t> ejemplo</a:t>
            </a:r>
            <a:r>
              <a:rPr lang="es" sz="1200" b="0" i="0" u="none" strike="noStrike" kern="1200" cap="none" spc="0" normalizeH="0" noProof="0" dirty="0">
                <a:ln>
                  <a:noFill/>
                </a:ln>
                <a:effectLst/>
                <a:uLnTx/>
                <a:uFillTx/>
                <a:latin typeface="+mn-lt"/>
                <a:ea typeface="MS PGothic" pitchFamily="34" charset="-128"/>
              </a:rPr>
              <a:t> viene de Filipinas. En ese país, </a:t>
            </a:r>
            <a:r>
              <a:rPr lang="es" sz="1200" b="0" i="0" u="none" strike="noStrike" kern="1200" cap="none" spc="0" normalizeH="0" noProof="0" dirty="0">
                <a:ln>
                  <a:noFill/>
                </a:ln>
                <a:effectLst/>
                <a:uLnTx/>
                <a:uFillTx/>
                <a:latin typeface="+mn-lt"/>
                <a:ea typeface="MS PGothic" pitchFamily="34" charset="-128"/>
                <a:cs typeface="MS PGothic" charset="0"/>
              </a:rPr>
              <a:t>algunas </a:t>
            </a:r>
            <a:r>
              <a:rPr lang="es" sz="1200" b="0" i="0" u="none" strike="noStrike" kern="1200" cap="none" spc="0" normalizeH="0" noProof="0" dirty="0">
                <a:ln>
                  <a:noFill/>
                </a:ln>
                <a:effectLst/>
                <a:uLnTx/>
                <a:uFillTx/>
                <a:latin typeface="+mn-lt"/>
                <a:ea typeface="MS PGothic" pitchFamily="34" charset="-128"/>
                <a:cs typeface="Calibri" pitchFamily="34" charset="0"/>
              </a:rPr>
              <a:t>personas a las que al nacer se les asignó el sexo masculino pero que se identifican como mujeres</a:t>
            </a:r>
            <a:r>
              <a:rPr lang="es" sz="1200" b="0" i="0" u="none" strike="noStrike" kern="1200" cap="none" spc="0" normalizeH="0" noProof="0" dirty="0">
                <a:ln>
                  <a:noFill/>
                </a:ln>
                <a:effectLst/>
                <a:uLnTx/>
                <a:uFillTx/>
                <a:latin typeface="+mn-lt"/>
                <a:ea typeface="MS PGothic" pitchFamily="34" charset="-128"/>
                <a:cs typeface="MS PGothic" charset="0"/>
              </a:rPr>
              <a:t> se han visto en situaciones humillantes o embarazosas al utilizar retretes y duchas separados por género en los alojamientos temporales donde viven a raíz de un desastre natural. Muchas afirman que se sentirían más cómodas en instalaciones para mujeres, pero las normas sociales que se aplican a cuerpos masculinos como los suyos les obligan a usar las instalaciones para hombres, donde soportan el escarnio de hombres cisgénero.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20 minutos para las diapositivas de “</a:t>
            </a:r>
            <a:r>
              <a:rPr lang="es-ES" sz="1200" b="0" i="1" u="none" strike="noStrike" kern="1200" cap="none" spc="0" normalizeH="0" noProof="0" dirty="0">
                <a:ln>
                  <a:noFill/>
                </a:ln>
                <a:effectLst/>
                <a:uLnTx/>
                <a:uFillTx/>
                <a:latin typeface="+mn-lt"/>
                <a:ea typeface="MS PGothic" charset="-128"/>
              </a:rPr>
              <a:t>¿De qué modo la migración, el desplazamiento forzado y las crisis crean dificultades?</a:t>
            </a:r>
            <a:r>
              <a:rPr lang="es" sz="1200" b="0" i="1" u="none" strike="noStrike" kern="1200" cap="none" spc="0" normalizeH="0" noProof="0" dirty="0">
                <a:ln>
                  <a:noFill/>
                </a:ln>
                <a:effectLst/>
                <a:uLnTx/>
                <a:uFillTx/>
                <a:latin typeface="+mn-lt"/>
                <a:ea typeface="MS PGothic" charset="-128"/>
              </a:rPr>
              <a:t>”. </a:t>
            </a:r>
            <a:endParaRPr kumimoji="0" lang="en-US" altLang="en-US" sz="1200" b="0" i="1" u="none" strike="noStrike" kern="1200" cap="none" spc="0" normalizeH="0" baseline="0" noProof="0" dirty="0">
              <a:ln>
                <a:noFill/>
              </a:ln>
              <a:effectLst/>
              <a:uLnTx/>
              <a:uFillTx/>
              <a:latin typeface="+mn-lt"/>
              <a:ea typeface="MS PGothic" pitchFamily="34" charset="-128"/>
              <a:cs typeface="MS PGothic" charset="0"/>
            </a:endParaRP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26</a:t>
            </a:fld>
            <a:endParaRPr lang="en-US" dirty="0"/>
          </a:p>
        </p:txBody>
      </p:sp>
    </p:spTree>
    <p:extLst>
      <p:ext uri="{BB962C8B-B14F-4D97-AF65-F5344CB8AC3E}">
        <p14:creationId xmlns:p14="http://schemas.microsoft.com/office/powerpoint/2010/main" val="3411505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 (continuación)</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Uganda</a:t>
            </a:r>
            <a:r>
              <a:rPr lang="es" sz="1200" b="1" i="0" u="none" strike="noStrike" kern="1200" cap="none" spc="0" normalizeH="0" noProof="0" dirty="0">
                <a:ln>
                  <a:noFill/>
                </a:ln>
                <a:effectLst/>
                <a:uLnTx/>
                <a:uFillTx/>
                <a:latin typeface="+mn-lt"/>
                <a:ea typeface="MS PGothic" charset="-128"/>
              </a:rPr>
              <a:t> </a:t>
            </a:r>
            <a:r>
              <a:rPr lang="es" sz="1200" b="0" i="0" u="none" strike="noStrike" kern="1200" cap="none" spc="0" normalizeH="0" noProof="0" dirty="0">
                <a:ln>
                  <a:noFill/>
                </a:ln>
                <a:effectLst/>
                <a:uLnTx/>
                <a:uFillTx/>
                <a:latin typeface="+mn-lt"/>
                <a:ea typeface="MS PGothic" charset="-128"/>
              </a:rPr>
              <a:t>es el telón de fondo del tercer </a:t>
            </a:r>
            <a:r>
              <a:rPr lang="es" sz="1200" b="1" i="0" u="none" strike="noStrike" kern="1200" cap="none" spc="0" normalizeH="0" noProof="0" dirty="0">
                <a:ln>
                  <a:noFill/>
                </a:ln>
                <a:effectLst/>
                <a:uLnTx/>
                <a:uFillTx/>
                <a:latin typeface="+mn-lt"/>
                <a:ea typeface="MS PGothic" charset="-128"/>
              </a:rPr>
              <a:t>ejemplo</a:t>
            </a:r>
            <a:r>
              <a:rPr lang="es" sz="1200" b="0" i="0" u="none" strike="noStrike" kern="1200" cap="none" spc="0" normalizeH="0" noProof="0" dirty="0">
                <a:ln>
                  <a:noFill/>
                </a:ln>
                <a:effectLst/>
                <a:uLnTx/>
                <a:uFillTx/>
                <a:latin typeface="+mn-lt"/>
                <a:ea typeface="MS PGothic" charset="-128"/>
              </a:rPr>
              <a:t>. En 2012, Human Rights First informó de que, en Uganda, una refugiada bisexual y su hijo fueron víctimas de una paliza a manos de otras personas refugiadas del campamento que rechazaban la orientación sexual de la madre y que también los expulsaron a ellos dos y a otras personas refugiadas LGBTIQ+ de la cola para recibir alimentos. Les dijeron que, si intentaban formar su propia fila, no recibirían ayuda de los proveedores de alimentos. El resultado fue que, en muchas ocasiones, se les negó el acceso a los alimentos.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20 minutos para las diapositivas de “</a:t>
            </a:r>
            <a:r>
              <a:rPr lang="es-ES" sz="1200" b="0" i="1" u="none" strike="noStrike" kern="1200" cap="none" spc="0" normalizeH="0" noProof="0" dirty="0">
                <a:ln>
                  <a:noFill/>
                </a:ln>
                <a:effectLst/>
                <a:uLnTx/>
                <a:uFillTx/>
                <a:latin typeface="+mn-lt"/>
                <a:ea typeface="MS PGothic" charset="-128"/>
              </a:rPr>
              <a:t>¿De qué modo la migración, el desplazamiento forzado y las crisis crean dificultades?</a:t>
            </a:r>
            <a:r>
              <a:rPr lang="es" sz="1200" b="0" i="1" u="none" strike="noStrike" kern="1200" cap="none" spc="0" normalizeH="0" noProof="0" dirty="0">
                <a:ln>
                  <a:noFill/>
                </a:ln>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effectLst/>
                <a:uLnTx/>
                <a:uFillTx/>
                <a:latin typeface="+mn-lt"/>
                <a:ea typeface="MS PGothic" pitchFamily="34" charset="-128"/>
                <a:cs typeface="MS PGothic" charset="0"/>
              </a:rPr>
              <a:t>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27</a:t>
            </a:fld>
            <a:endParaRPr lang="en-US" dirty="0"/>
          </a:p>
        </p:txBody>
      </p:sp>
    </p:spTree>
    <p:extLst>
      <p:ext uri="{BB962C8B-B14F-4D97-AF65-F5344CB8AC3E}">
        <p14:creationId xmlns:p14="http://schemas.microsoft.com/office/powerpoint/2010/main" val="4205694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¿De qué modo la migración y el desplazamiento forzado crean dificultades? (continuación)</a:t>
            </a: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El cuarto </a:t>
            </a:r>
            <a:r>
              <a:rPr lang="es" sz="1200" b="1" i="0" u="none" strike="noStrike" kern="1200" cap="none" spc="0" normalizeH="0" noProof="0" dirty="0">
                <a:ln>
                  <a:noFill/>
                </a:ln>
                <a:effectLst/>
                <a:uLnTx/>
                <a:uFillTx/>
                <a:latin typeface="+mn-lt"/>
                <a:ea typeface="MS PGothic" charset="-128"/>
              </a:rPr>
              <a:t>ejemplo</a:t>
            </a:r>
            <a:r>
              <a:rPr lang="es" sz="1200" b="0" i="0" u="none" strike="noStrike" kern="1200" cap="none" spc="0" normalizeH="0" noProof="0" dirty="0">
                <a:ln>
                  <a:noFill/>
                </a:ln>
                <a:effectLst/>
                <a:uLnTx/>
                <a:uFillTx/>
                <a:latin typeface="+mn-lt"/>
                <a:ea typeface="MS PGothic" charset="-128"/>
              </a:rPr>
              <a:t> es una recopilación de sucesos de los que Human Rights First informó: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En </a:t>
            </a:r>
            <a:r>
              <a:rPr lang="es" sz="1200" b="1" i="0" u="none" strike="noStrike" kern="1200" cap="none" spc="0" normalizeH="0" noProof="0" dirty="0">
                <a:ln>
                  <a:noFill/>
                </a:ln>
                <a:effectLst/>
                <a:uLnTx/>
                <a:uFillTx/>
                <a:latin typeface="+mn-lt"/>
                <a:ea typeface="MS PGothic" charset="-128"/>
              </a:rPr>
              <a:t>Uganda</a:t>
            </a:r>
            <a:r>
              <a:rPr lang="es" sz="1200" b="0" i="0" u="none" strike="noStrike" kern="1200" cap="none" spc="0" normalizeH="0" noProof="0" dirty="0">
                <a:ln>
                  <a:noFill/>
                </a:ln>
                <a:effectLst/>
                <a:uLnTx/>
                <a:uFillTx/>
                <a:latin typeface="+mn-lt"/>
                <a:ea typeface="MS PGothic" charset="-128"/>
              </a:rPr>
              <a:t>, un grupo de personas refugiadas encerró en su casa a un refugiado gay e intentó quemarlo vivo.</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En </a:t>
            </a:r>
            <a:r>
              <a:rPr lang="es" sz="1200" b="1" i="0" u="none" strike="noStrike" kern="1200" cap="none" spc="0" normalizeH="0" noProof="0" dirty="0">
                <a:ln>
                  <a:noFill/>
                </a:ln>
                <a:effectLst/>
                <a:uLnTx/>
                <a:uFillTx/>
                <a:latin typeface="+mn-lt"/>
                <a:ea typeface="MS PGothic" charset="-128"/>
              </a:rPr>
              <a:t>Uganda</a:t>
            </a:r>
            <a:r>
              <a:rPr lang="es" sz="1200" b="0" i="0" u="none" strike="noStrike" kern="1200" cap="none" spc="0" normalizeH="0" noProof="0" dirty="0">
                <a:ln>
                  <a:noFill/>
                </a:ln>
                <a:effectLst/>
                <a:uLnTx/>
                <a:uFillTx/>
                <a:latin typeface="+mn-lt"/>
                <a:ea typeface="MS PGothic" charset="-128"/>
              </a:rPr>
              <a:t>, la comunidad local de personas refugiadas quemó la casa de una lesbiana sudanesa.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En </a:t>
            </a:r>
            <a:r>
              <a:rPr lang="es" sz="1200" b="1" i="0" u="none" strike="noStrike" kern="1200" cap="none" spc="0" normalizeH="0" noProof="0" dirty="0">
                <a:ln>
                  <a:noFill/>
                </a:ln>
                <a:effectLst/>
                <a:uLnTx/>
                <a:uFillTx/>
                <a:latin typeface="+mn-lt"/>
                <a:ea typeface="MS PGothic" charset="-128"/>
              </a:rPr>
              <a:t>Kenya</a:t>
            </a:r>
            <a:r>
              <a:rPr lang="es" sz="1200" b="0" i="0" u="none" strike="noStrike" kern="1200" cap="none" spc="0" normalizeH="0" noProof="0" dirty="0">
                <a:ln>
                  <a:noFill/>
                </a:ln>
                <a:effectLst/>
                <a:uLnTx/>
                <a:uFillTx/>
                <a:latin typeface="+mn-lt"/>
                <a:ea typeface="MS PGothic" charset="-128"/>
              </a:rPr>
              <a:t>, dos personas refugiadas procedentes de Etiopía sufrieron palizas y robos de forma reiterada y perdieron su trabajo a causa de su orientación sexual.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En </a:t>
            </a:r>
            <a:r>
              <a:rPr lang="es" sz="1200" b="1" i="0" u="none" strike="noStrike" kern="1200" cap="none" spc="0" normalizeH="0" noProof="0" dirty="0">
                <a:ln>
                  <a:noFill/>
                </a:ln>
                <a:effectLst/>
                <a:uLnTx/>
                <a:uFillTx/>
                <a:latin typeface="+mn-lt"/>
                <a:ea typeface="MS PGothic" charset="-128"/>
              </a:rPr>
              <a:t>Kenya</a:t>
            </a:r>
            <a:r>
              <a:rPr lang="es" sz="1200" b="0" i="0" u="none" strike="noStrike" kern="1200" cap="none" spc="0" normalizeH="0" noProof="0" dirty="0">
                <a:ln>
                  <a:noFill/>
                </a:ln>
                <a:effectLst/>
                <a:uLnTx/>
                <a:uFillTx/>
                <a:latin typeface="+mn-lt"/>
                <a:ea typeface="MS PGothic" charset="-128"/>
              </a:rPr>
              <a:t>, los lugareños derribaron la casa de una lesbiana de Uganda después de que la población refugiada informara de su orientación sexual a la administración municipal.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20 minutos para las diapositivas de “</a:t>
            </a:r>
            <a:r>
              <a:rPr lang="es-ES" sz="1200" b="0" i="1" u="none" strike="noStrike" kern="1200" cap="none" spc="0" normalizeH="0" noProof="0" dirty="0">
                <a:ln>
                  <a:noFill/>
                </a:ln>
                <a:effectLst/>
                <a:uLnTx/>
                <a:uFillTx/>
                <a:latin typeface="+mn-lt"/>
                <a:ea typeface="MS PGothic" charset="-128"/>
              </a:rPr>
              <a:t>¿De qué modo la migración, el desplazamiento forzado y las crisis crean dificultades?</a:t>
            </a:r>
            <a:r>
              <a:rPr lang="es" sz="1200" b="0" i="1" u="none" strike="noStrike" kern="1200" cap="none" spc="0" normalizeH="0" noProof="0" dirty="0">
                <a:ln>
                  <a:noFill/>
                </a:ln>
                <a:effectLst/>
                <a:uLnTx/>
                <a:uFillTx/>
                <a:latin typeface="+mn-lt"/>
                <a:ea typeface="MS PGothic" charset="-128"/>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effectLst/>
                <a:uLnTx/>
                <a:uFillTx/>
                <a:latin typeface="+mn-lt"/>
                <a:ea typeface="MS PGothic" pitchFamily="34" charset="-128"/>
                <a:cs typeface="MS PGothic" charset="0"/>
              </a:rPr>
              <a:t> </a:t>
            </a:r>
          </a:p>
        </p:txBody>
      </p:sp>
      <p:sp>
        <p:nvSpPr>
          <p:cNvPr id="4" name="Slide Number Placeholder 3">
            <a:extLst>
              <a:ext uri="{FF2B5EF4-FFF2-40B4-BE49-F238E27FC236}">
                <a16:creationId xmlns:a16="http://schemas.microsoft.com/office/drawing/2014/main" id="{BCE4F770-3D34-6240-AC4C-61C1ECF2DE0C}"/>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28</a:t>
            </a:fld>
            <a:endParaRPr lang="en-US" dirty="0"/>
          </a:p>
        </p:txBody>
      </p:sp>
    </p:spTree>
    <p:extLst>
      <p:ext uri="{BB962C8B-B14F-4D97-AF65-F5344CB8AC3E}">
        <p14:creationId xmlns:p14="http://schemas.microsoft.com/office/powerpoint/2010/main" val="16881009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Notes Placeholder 2"/>
          <p:cNvSpPr>
            <a:spLocks noGrp="1"/>
          </p:cNvSpPr>
          <p:nvPr>
            <p:ph type="body" idx="1"/>
          </p:nvPr>
        </p:nvSpPr>
        <p:spPr bwMode="auto">
          <a:xfrm>
            <a:off x="685800" y="4035971"/>
            <a:ext cx="5486400" cy="4493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¿Cuándo se enfrentan a dificultades las </a:t>
            </a:r>
            <a:r>
              <a:rPr lang="es" sz="1200" b="1" i="0" u="sng" strike="noStrike" kern="1200" cap="none" spc="0" normalizeH="0" noProof="0" dirty="0">
                <a:ln>
                  <a:noFill/>
                </a:ln>
                <a:effectLst/>
                <a:uLnTx/>
                <a:uFillTx/>
                <a:latin typeface="+mn-lt"/>
                <a:ea typeface="MS PGothic" charset="0"/>
              </a:rPr>
              <a:t>personas</a:t>
            </a:r>
            <a:r>
              <a:rPr lang="es" sz="1200" b="1" i="0" u="sng" strike="noStrike" kern="1200" cap="none" spc="0" normalizeH="0" noProof="0" dirty="0">
                <a:ln>
                  <a:noFill/>
                </a:ln>
                <a:effectLst/>
                <a:uLnTx/>
                <a:uFillTx/>
                <a:latin typeface="+mn-lt"/>
                <a:ea typeface="MS PGothic" charset="-128"/>
              </a:rPr>
              <a:t> con SOGIESC diversa?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Las personas con SOGIESC diversa afrontan dificultades </a:t>
            </a:r>
            <a:r>
              <a:rPr lang="es" sz="1200" b="1" i="0" u="none" strike="noStrike" kern="1200" cap="none" spc="0" normalizeH="0" noProof="0" dirty="0">
                <a:ln>
                  <a:noFill/>
                </a:ln>
                <a:effectLst/>
                <a:uLnTx/>
                <a:uFillTx/>
                <a:latin typeface="+mn-lt"/>
                <a:ea typeface="MS PGothic" charset="-128"/>
                <a:cs typeface="Calibri" charset="0"/>
              </a:rPr>
              <a:t>durante</a:t>
            </a:r>
            <a:r>
              <a:rPr lang="es" sz="1200" b="0" i="0" u="none" strike="noStrike" kern="1200" cap="none" spc="0" normalizeH="0" noProof="0" dirty="0">
                <a:ln>
                  <a:noFill/>
                </a:ln>
                <a:effectLst/>
                <a:uLnTx/>
                <a:uFillTx/>
                <a:latin typeface="+mn-lt"/>
                <a:ea typeface="MS PGothic" charset="-128"/>
                <a:cs typeface="Calibri" charset="0"/>
              </a:rPr>
              <a:t> </a:t>
            </a:r>
            <a:r>
              <a:rPr lang="es" sz="1200" b="1" i="0" u="none" strike="noStrike" kern="1200" cap="none" spc="0" normalizeH="0" noProof="0" dirty="0">
                <a:ln>
                  <a:noFill/>
                </a:ln>
                <a:effectLst/>
                <a:uLnTx/>
                <a:uFillTx/>
                <a:latin typeface="+mn-lt"/>
                <a:ea typeface="MS PGothic" charset="-128"/>
                <a:cs typeface="Calibri" charset="0"/>
              </a:rPr>
              <a:t>todo</a:t>
            </a:r>
            <a:r>
              <a:rPr lang="es" sz="1200" b="0" i="0" u="none" strike="noStrike" kern="1200" cap="none" spc="0" normalizeH="0" noProof="0" dirty="0">
                <a:ln>
                  <a:noFill/>
                </a:ln>
                <a:effectLst/>
                <a:uLnTx/>
                <a:uFillTx/>
                <a:latin typeface="+mn-lt"/>
                <a:ea typeface="MS PGothic" charset="-128"/>
                <a:cs typeface="Calibri" charset="0"/>
              </a:rPr>
              <a:t> su</a:t>
            </a:r>
            <a:r>
              <a:rPr lang="es" sz="1200" b="0" i="0" u="none" strike="noStrike" kern="1200" cap="none" spc="0" normalizeH="0" baseline="0" noProof="0" dirty="0">
                <a:ln>
                  <a:noFill/>
                </a:ln>
                <a:effectLst/>
                <a:uLnTx/>
                <a:uFillTx/>
                <a:latin typeface="+mn-lt"/>
                <a:ea typeface="MS PGothic" charset="-128"/>
                <a:cs typeface="Calibri" charset="0"/>
              </a:rPr>
              <a:t> recorrido migratorio</a:t>
            </a:r>
            <a:r>
              <a:rPr lang="es" sz="1200" b="0" i="0" u="none" strike="noStrike" kern="1200" cap="none" spc="0" normalizeH="0" noProof="0" dirty="0">
                <a:ln>
                  <a:noFill/>
                </a:ln>
                <a:effectLst/>
                <a:uLnTx/>
                <a:uFillTx/>
                <a:latin typeface="+mn-lt"/>
                <a:ea typeface="MS PGothic" charset="-128"/>
                <a:cs typeface="Calibri" charset="0"/>
              </a:rPr>
              <a:t>, en las fases de emergencia y después de la emergencia, así como a lo largo de todo el ciclo de desplazamiento.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Las dificultades </a:t>
            </a:r>
            <a:r>
              <a:rPr lang="es" sz="1200" b="0" i="0" u="none" strike="noStrike" kern="0" cap="none" spc="0" normalizeH="0" noProof="0" dirty="0">
                <a:ln>
                  <a:noFill/>
                </a:ln>
                <a:effectLst/>
                <a:uLnTx/>
                <a:uFillTx/>
                <a:latin typeface="+mn-lt"/>
                <a:ea typeface="MS PGothic" charset="-128"/>
                <a:cs typeface="Calibri" charset="0"/>
              </a:rPr>
              <a:t>pueden surgir en todas las </a:t>
            </a:r>
            <a:r>
              <a:rPr lang="es" sz="1200" b="1" i="0" u="none" strike="noStrike" kern="0" cap="none" spc="0" normalizeH="0" noProof="0" dirty="0">
                <a:ln>
                  <a:noFill/>
                </a:ln>
                <a:effectLst/>
                <a:uLnTx/>
                <a:uFillTx/>
                <a:latin typeface="+mn-lt"/>
                <a:ea typeface="MS PGothic" charset="-128"/>
                <a:cs typeface="Calibri" charset="0"/>
              </a:rPr>
              <a:t>fases</a:t>
            </a:r>
            <a:r>
              <a:rPr lang="es" sz="1200" b="0" i="0" u="none" strike="noStrike" kern="0" cap="none" spc="0" normalizeH="0" noProof="0" dirty="0">
                <a:ln>
                  <a:noFill/>
                </a:ln>
                <a:effectLst/>
                <a:uLnTx/>
                <a:uFillTx/>
                <a:latin typeface="+mn-lt"/>
                <a:ea typeface="MS PGothic" charset="-128"/>
                <a:cs typeface="Calibri" charset="0"/>
              </a:rPr>
              <a:t> de la prestación de ayuda y protección, lo que abarca el registro, la asistencia, los servicios comunitarios y las soluciones duraderas.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0" cap="none" spc="0" normalizeH="0" noProof="0" dirty="0">
                <a:ln>
                  <a:noFill/>
                </a:ln>
                <a:effectLst/>
                <a:uLnTx/>
                <a:uFillTx/>
                <a:latin typeface="+mn-lt"/>
                <a:ea typeface="MS PGothic" charset="-128"/>
                <a:cs typeface="Calibri" charset="0"/>
              </a:rPr>
              <a:t>En</a:t>
            </a:r>
            <a:r>
              <a:rPr lang="es" sz="1200" b="1" i="0" u="none" strike="noStrike" kern="0" cap="none" spc="0" normalizeH="0" noProof="0" dirty="0">
                <a:ln>
                  <a:noFill/>
                </a:ln>
                <a:effectLst/>
                <a:uLnTx/>
                <a:uFillTx/>
                <a:latin typeface="+mn-lt"/>
                <a:ea typeface="MS PGothic" charset="-128"/>
                <a:cs typeface="Calibri" charset="0"/>
              </a:rPr>
              <a:t> </a:t>
            </a:r>
            <a:r>
              <a:rPr lang="es" sz="1200" b="0" i="0" u="none" strike="noStrike" kern="0" cap="none" spc="0" normalizeH="0" noProof="0" dirty="0">
                <a:ln>
                  <a:noFill/>
                </a:ln>
                <a:effectLst/>
                <a:uLnTx/>
                <a:uFillTx/>
                <a:latin typeface="+mn-lt"/>
                <a:ea typeface="MS PGothic" charset="-128"/>
                <a:cs typeface="Calibri" charset="0"/>
              </a:rPr>
              <a:t>situaciones de </a:t>
            </a:r>
            <a:r>
              <a:rPr lang="es" sz="1200" b="1" i="0" u="none" strike="noStrike" kern="0" cap="none" spc="0" normalizeH="0" noProof="0" dirty="0">
                <a:ln>
                  <a:noFill/>
                </a:ln>
                <a:effectLst/>
                <a:uLnTx/>
                <a:uFillTx/>
                <a:latin typeface="+mn-lt"/>
                <a:ea typeface="MS PGothic" charset="-128"/>
                <a:cs typeface="Calibri" charset="0"/>
              </a:rPr>
              <a:t>crisis</a:t>
            </a:r>
            <a:r>
              <a:rPr lang="es" sz="1200" b="0" i="0" u="none" strike="noStrike" kern="0" cap="none" spc="0" normalizeH="0" noProof="0" dirty="0">
                <a:ln>
                  <a:noFill/>
                </a:ln>
                <a:effectLst/>
                <a:uLnTx/>
                <a:uFillTx/>
                <a:latin typeface="+mn-lt"/>
                <a:ea typeface="MS PGothic" charset="-128"/>
                <a:cs typeface="Calibri" charset="0"/>
              </a:rPr>
              <a:t>, las personas con SOGIESC diversa pueden enfrentarse a las mismas dificultades —o a otras incluso mayores— una vez que termina la fase inicial de la emergencia, y tal vez corran el riesgo de sufrir daños a lo largo de la fase posterior a la emergencia. Así se explica que, en situaciones de crisis, las circunstancias de las personas con SOGIESC diversa sean muy particulares: se debe a la desconexión de los mecanismos normales </a:t>
            </a:r>
            <a:r>
              <a:rPr lang="en-US" sz="1200" b="0" i="0" u="none" strike="noStrike" kern="0" cap="none" spc="0" normalizeH="0" noProof="0" dirty="0">
                <a:ln>
                  <a:noFill/>
                </a:ln>
                <a:effectLst/>
                <a:uLnTx/>
                <a:uFillTx/>
                <a:latin typeface="+mn-lt"/>
                <a:ea typeface="MS PGothic" charset="-128"/>
                <a:cs typeface="Calibri" charset="0"/>
              </a:rPr>
              <a:t>de supervivencia</a:t>
            </a:r>
            <a:r>
              <a:rPr lang="es" sz="1200" b="0" i="0" u="none" strike="noStrike" kern="0" cap="none" spc="0" normalizeH="0" noProof="0" dirty="0">
                <a:ln>
                  <a:noFill/>
                </a:ln>
                <a:effectLst/>
                <a:uLnTx/>
                <a:uFillTx/>
                <a:latin typeface="+mn-lt"/>
                <a:ea typeface="MS PGothic" charset="-128"/>
                <a:cs typeface="Calibri" charset="0"/>
              </a:rPr>
              <a:t>. Las dificultades que hemos visto pueden continuar durante toda la fase posterior a la emergencia, sobre todo en caso de desplazamiento, puesto que llega a durar años o incluso décadas.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lang="es" sz="1200" b="0" i="1" u="none" strike="noStrike" kern="1200" cap="none" spc="0" normalizeH="0" noProof="0" dirty="0">
                <a:ln>
                  <a:noFill/>
                </a:ln>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2 minutos. </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D407F81B-36B5-444D-AEE1-F4A3ED434F53}" type="slidenum">
              <a:rPr lang="en-US" altLang="en-US" sz="1200">
                <a:latin typeface="Calibri Regular"/>
              </a:rPr>
              <a:pPr/>
              <a:t>29</a:t>
            </a:fld>
            <a:endParaRPr lang="en-US" altLang="en-US" sz="1200" dirty="0">
              <a:latin typeface="Calibri Regular"/>
            </a:endParaRPr>
          </a:p>
        </p:txBody>
      </p:sp>
    </p:spTree>
    <p:extLst>
      <p:ext uri="{BB962C8B-B14F-4D97-AF65-F5344CB8AC3E}">
        <p14:creationId xmlns:p14="http://schemas.microsoft.com/office/powerpoint/2010/main" val="1706106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6322" name="Notes Placeholder 2"/>
          <p:cNvSpPr>
            <a:spLocks noGrp="1"/>
          </p:cNvSpPr>
          <p:nvPr>
            <p:ph type="body" idx="1"/>
          </p:nvPr>
        </p:nvSpPr>
        <p:spPr bwMode="auto">
          <a:xfrm>
            <a:off x="685800" y="4035971"/>
            <a:ext cx="5523614" cy="46492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Módulos 10 a 12: Protección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Les damos la bienvenida a los </a:t>
            </a:r>
            <a:r>
              <a:rPr lang="es" sz="1200" b="1" i="0" u="none" strike="noStrike" kern="1200" cap="none" spc="0" normalizeH="0" noProof="0" dirty="0">
                <a:ln>
                  <a:noFill/>
                </a:ln>
                <a:solidFill>
                  <a:prstClr val="black"/>
                </a:solidFill>
                <a:effectLst/>
                <a:uLnTx/>
                <a:uFillTx/>
                <a:latin typeface="+mn-lt"/>
                <a:ea typeface="MS PGothic" charset="-128"/>
              </a:rPr>
              <a:t>módulos 10 a 12</a:t>
            </a:r>
            <a:r>
              <a:rPr lang="es" sz="1200" b="0" i="0" u="none" strike="noStrike" kern="1200" cap="none" spc="0" normalizeH="0" noProof="0" dirty="0">
                <a:ln>
                  <a:noFill/>
                </a:ln>
                <a:solidFill>
                  <a:prstClr val="black"/>
                </a:solidFill>
                <a:effectLst/>
                <a:uLnTx/>
                <a:uFillTx/>
                <a:latin typeface="+mn-lt"/>
                <a:ea typeface="MS PGothic" charset="-128"/>
              </a:rPr>
              <a:t> sobre </a:t>
            </a:r>
            <a:r>
              <a:rPr lang="es" sz="1200" b="0" i="1" u="none" strike="noStrike" kern="1200" cap="none" spc="0" normalizeH="0" noProof="0" dirty="0">
                <a:ln>
                  <a:noFill/>
                </a:ln>
                <a:solidFill>
                  <a:prstClr val="black"/>
                </a:solidFill>
                <a:effectLst/>
                <a:uLnTx/>
                <a:uFillTx/>
                <a:latin typeface="+mn-lt"/>
                <a:ea typeface="MS PGothic" charset="-128"/>
              </a:rPr>
              <a:t>Orientación sexual, identidad de género, expresión de género y características sexuales (SOGIESC) durante el desplazamiento forzado y la migración</a:t>
            </a: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En el </a:t>
            </a:r>
            <a:r>
              <a:rPr lang="es" sz="1200" b="1" i="0" u="none" strike="noStrike" kern="1200" cap="none" spc="0" normalizeH="0" noProof="0" dirty="0">
                <a:ln>
                  <a:noFill/>
                </a:ln>
                <a:solidFill>
                  <a:prstClr val="black"/>
                </a:solidFill>
                <a:effectLst/>
                <a:uLnTx/>
                <a:uFillTx/>
                <a:latin typeface="+mn-lt"/>
                <a:ea typeface="MS PGothic" charset="-128"/>
              </a:rPr>
              <a:t>módulo 10</a:t>
            </a:r>
            <a:r>
              <a:rPr lang="es" sz="1200" b="0" i="0" u="none" strike="noStrike" kern="1200" cap="none" spc="0" normalizeH="0" noProof="0" dirty="0">
                <a:ln>
                  <a:noFill/>
                </a:ln>
                <a:solidFill>
                  <a:prstClr val="black"/>
                </a:solidFill>
                <a:effectLst/>
                <a:uLnTx/>
                <a:uFillTx/>
                <a:latin typeface="+mn-lt"/>
                <a:ea typeface="MS PGothic" charset="-128"/>
              </a:rPr>
              <a:t> analizaremos a fondo varios ámbitos de dificultad clave y puntos de riesgo para las personas con SOGIESC diversa, los obstáculos que les impiden recibir protección de manera inclusiva y las soluciones y factores facilitadores que podrían resolver esos problemas.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En el </a:t>
            </a:r>
            <a:r>
              <a:rPr lang="es" sz="1200" b="1" i="0" u="none" strike="noStrike" kern="1200" cap="none" spc="0" normalizeH="0" noProof="0" dirty="0">
                <a:ln>
                  <a:noFill/>
                </a:ln>
                <a:solidFill>
                  <a:prstClr val="black"/>
                </a:solidFill>
                <a:effectLst/>
                <a:uLnTx/>
                <a:uFillTx/>
                <a:latin typeface="+mn-lt"/>
                <a:ea typeface="MS PGothic" charset="-128"/>
              </a:rPr>
              <a:t>módulo 11</a:t>
            </a:r>
            <a:r>
              <a:rPr lang="es" sz="1200" b="0" i="0" u="none" strike="noStrike" kern="1200" cap="none" spc="0" normalizeH="0" noProof="0" dirty="0">
                <a:ln>
                  <a:noFill/>
                </a:ln>
                <a:solidFill>
                  <a:prstClr val="black"/>
                </a:solidFill>
                <a:effectLst/>
                <a:uLnTx/>
                <a:uFillTx/>
                <a:latin typeface="+mn-lt"/>
                <a:ea typeface="MS PGothic" charset="-128"/>
              </a:rPr>
              <a:t> estudiaremos las herramientas de las que disponemos para evaluar las necesidades de protección.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El </a:t>
            </a:r>
            <a:r>
              <a:rPr lang="es" sz="1200" b="1" i="0" u="none" strike="noStrike" kern="1200" cap="none" spc="0" normalizeH="0" noProof="0" dirty="0">
                <a:ln>
                  <a:noFill/>
                </a:ln>
                <a:solidFill>
                  <a:prstClr val="black"/>
                </a:solidFill>
                <a:effectLst/>
                <a:uLnTx/>
                <a:uFillTx/>
                <a:latin typeface="+mn-lt"/>
                <a:ea typeface="MS PGothic" charset="-128"/>
              </a:rPr>
              <a:t>módulo 12</a:t>
            </a:r>
            <a:r>
              <a:rPr lang="es" sz="1200" b="0" i="0" u="none" strike="noStrike" kern="1200" cap="none" spc="0" normalizeH="0" noProof="0" dirty="0">
                <a:ln>
                  <a:noFill/>
                </a:ln>
                <a:solidFill>
                  <a:prstClr val="black"/>
                </a:solidFill>
                <a:effectLst/>
                <a:uLnTx/>
                <a:uFillTx/>
                <a:latin typeface="+mn-lt"/>
                <a:ea typeface="MS PGothic" charset="-128"/>
              </a:rPr>
              <a:t> se centrará en tres posibles soluciones: la integración local, el retorno voluntario asistido y el reasentamiento.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Un primer plano de los pies de siete personas sentadas en círculo, con los pies tocándose. En el centro del círculo hay una cinta de color arcoíris atada en forma de lazo].</a:t>
            </a: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563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21DF0CE5-E859-E94C-91DE-BAAC1A5918CB}" type="slidenum">
              <a:rPr lang="en-US" altLang="en-US" sz="1200">
                <a:latin typeface="Calibri Regular"/>
              </a:rPr>
              <a:pPr/>
              <a:t>3</a:t>
            </a:fld>
            <a:endParaRPr lang="en-US" altLang="en-US" sz="1200" dirty="0">
              <a:latin typeface="Calibri Regular"/>
            </a:endParaRPr>
          </a:p>
        </p:txBody>
      </p:sp>
    </p:spTree>
    <p:extLst>
      <p:ext uri="{BB962C8B-B14F-4D97-AF65-F5344CB8AC3E}">
        <p14:creationId xmlns:p14="http://schemas.microsoft.com/office/powerpoint/2010/main" val="445050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Notes Placeholder 2"/>
          <p:cNvSpPr>
            <a:spLocks noGrp="1"/>
          </p:cNvSpPr>
          <p:nvPr>
            <p:ph type="body" idx="1"/>
          </p:nvPr>
        </p:nvSpPr>
        <p:spPr bwMode="auto">
          <a:xfrm>
            <a:off x="685800" y="4035971"/>
            <a:ext cx="5486400" cy="4493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¿Dónde se producen los puntos de riesgo para las </a:t>
            </a:r>
            <a:r>
              <a:rPr lang="es" sz="1200" b="1" i="0" u="sng" strike="noStrike" kern="1200" cap="none" spc="0" normalizeH="0" noProof="0" dirty="0">
                <a:ln>
                  <a:noFill/>
                </a:ln>
                <a:effectLst/>
                <a:uLnTx/>
                <a:uFillTx/>
                <a:latin typeface="+mn-lt"/>
                <a:ea typeface="MS PGothic" charset="0"/>
              </a:rPr>
              <a:t>personas</a:t>
            </a:r>
            <a:r>
              <a:rPr lang="es" sz="1200" b="1" i="0" u="sng" strike="noStrike" kern="1200" cap="none" spc="0" normalizeH="0" noProof="0" dirty="0">
                <a:ln>
                  <a:noFill/>
                </a:ln>
                <a:effectLst/>
                <a:uLnTx/>
                <a:uFillTx/>
                <a:latin typeface="+mn-lt"/>
                <a:ea typeface="MS PGothic" charset="-128"/>
              </a:rPr>
              <a:t> con SOGIESC diversa?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pitchFamily="34" charset="-128"/>
                <a:cs typeface="MS PGothic" charset="0"/>
              </a:rPr>
              <a:t>Ahora</a:t>
            </a:r>
            <a:r>
              <a:rPr lang="es" sz="1200" b="0" i="0" u="none" strike="noStrike" kern="1200" cap="none" spc="0" normalizeH="0" noProof="0" dirty="0">
                <a:ln>
                  <a:noFill/>
                </a:ln>
                <a:effectLst/>
                <a:uLnTx/>
                <a:uFillTx/>
                <a:latin typeface="+mn-lt"/>
                <a:ea typeface="MS PGothic" charset="-128"/>
              </a:rPr>
              <a:t> dedicaremos algo de tiempo a los </a:t>
            </a:r>
            <a:r>
              <a:rPr lang="es" sz="1200" b="1" i="0" u="none" strike="noStrike" kern="1200" cap="none" spc="0" normalizeH="0" noProof="0" dirty="0">
                <a:ln>
                  <a:noFill/>
                </a:ln>
                <a:effectLst/>
                <a:uLnTx/>
                <a:uFillTx/>
                <a:latin typeface="+mn-lt"/>
                <a:ea typeface="MS PGothic" charset="-128"/>
              </a:rPr>
              <a:t>puntos de riesgo</a:t>
            </a:r>
            <a:r>
              <a:rPr lang="es" sz="1200" b="0" i="0" u="none" strike="noStrike" kern="1200" cap="none" spc="0" normalizeH="0" noProof="0" dirty="0">
                <a:ln>
                  <a:noFill/>
                </a:ln>
                <a:effectLst/>
                <a:uLnTx/>
                <a:uFillTx/>
                <a:latin typeface="+mn-lt"/>
                <a:ea typeface="MS PGothic" charset="-128"/>
              </a:rPr>
              <a:t>.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pitchFamily="34" charset="-128"/>
              </a:rPr>
              <a:t>Saber reconocer los</a:t>
            </a:r>
            <a:r>
              <a:rPr lang="es" sz="1200" b="0" i="0" u="none" strike="noStrike" kern="1200" cap="none" spc="0" normalizeH="0" noProof="0" dirty="0">
                <a:ln>
                  <a:noFill/>
                </a:ln>
                <a:effectLst/>
                <a:uLnTx/>
                <a:uFillTx/>
                <a:latin typeface="+mn-lt"/>
                <a:ea typeface="MS PGothic" pitchFamily="34" charset="-128"/>
                <a:cs typeface="MS PGothic" charset="0"/>
              </a:rPr>
              <a:t> </a:t>
            </a:r>
            <a:r>
              <a:rPr lang="es" sz="1200" b="1" i="0" u="none" strike="noStrike" kern="1200" cap="none" spc="0" normalizeH="0" noProof="0" dirty="0">
                <a:ln>
                  <a:noFill/>
                </a:ln>
                <a:effectLst/>
                <a:uLnTx/>
                <a:uFillTx/>
                <a:latin typeface="+mn-lt"/>
                <a:ea typeface="MS PGothic" pitchFamily="34" charset="-128"/>
                <a:cs typeface="MS PGothic" charset="0"/>
              </a:rPr>
              <a:t>puntos de riesgo </a:t>
            </a:r>
            <a:r>
              <a:rPr lang="es" sz="1200" b="0" i="0" u="none" strike="noStrike" kern="1200" cap="none" spc="0" normalizeH="0" noProof="0" dirty="0">
                <a:ln>
                  <a:noFill/>
                </a:ln>
                <a:effectLst/>
                <a:uLnTx/>
                <a:uFillTx/>
                <a:latin typeface="+mn-lt"/>
                <a:ea typeface="MS PGothic" charset="-128"/>
              </a:rPr>
              <a:t>para cada persona </a:t>
            </a:r>
            <a:r>
              <a:rPr lang="es" sz="1200" b="0" i="0" u="none" strike="noStrike" kern="1200" cap="none" spc="0" normalizeH="0" noProof="0" dirty="0">
                <a:ln>
                  <a:noFill/>
                </a:ln>
                <a:effectLst/>
                <a:uLnTx/>
                <a:uFillTx/>
                <a:latin typeface="+mn-lt"/>
                <a:ea typeface="MS PGothic" pitchFamily="34" charset="-128"/>
                <a:cs typeface="MS PGothic" charset="0"/>
              </a:rPr>
              <a:t>en </a:t>
            </a:r>
            <a:r>
              <a:rPr lang="es" sz="1200" b="0" i="0" u="none" strike="noStrike" kern="1200" cap="none" spc="0" normalizeH="0" noProof="0" dirty="0">
                <a:ln>
                  <a:noFill/>
                </a:ln>
                <a:effectLst/>
                <a:uLnTx/>
                <a:uFillTx/>
                <a:latin typeface="+mn-lt"/>
                <a:ea typeface="MS PGothic" charset="-128"/>
              </a:rPr>
              <a:t>una situación de migración, desplazamiento </a:t>
            </a:r>
            <a:r>
              <a:rPr lang="es" sz="1200" b="0" i="0" u="none" strike="noStrike" kern="1200" cap="none" spc="0" normalizeH="0" noProof="0" dirty="0">
                <a:ln>
                  <a:noFill/>
                </a:ln>
                <a:effectLst/>
                <a:uLnTx/>
                <a:uFillTx/>
                <a:latin typeface="+mn-lt"/>
                <a:ea typeface="MS PGothic" pitchFamily="34" charset="-128"/>
                <a:cs typeface="MS PGothic" charset="0"/>
              </a:rPr>
              <a:t>forzado y crisis —y determinar cómo podemos mitigarlos— es una de las claves para mejorar la protección de las personas migrantes.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0" u="none" strike="noStrike" kern="1200" cap="none" spc="0" normalizeH="0" noProof="0" dirty="0">
                <a:ln>
                  <a:noFill/>
                </a:ln>
                <a:effectLst/>
                <a:uLnTx/>
                <a:uFillTx/>
                <a:latin typeface="+mn-lt"/>
                <a:ea typeface="MS PGothic" charset="-128"/>
              </a:rPr>
              <a:t>¿Qué</a:t>
            </a:r>
            <a:r>
              <a:rPr lang="es" sz="1200" b="0" i="0" u="none" strike="noStrike" kern="1200" cap="none" spc="0" normalizeH="0" noProof="0" dirty="0">
                <a:ln>
                  <a:noFill/>
                </a:ln>
                <a:effectLst/>
                <a:uLnTx/>
                <a:uFillTx/>
                <a:latin typeface="+mn-lt"/>
                <a:ea typeface="MS PGothic" charset="-128"/>
              </a:rPr>
              <a:t> es un punto de riesgo?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0" i="1" u="none" strike="noStrike" kern="1200" cap="none" spc="0" normalizeH="0" noProof="0" dirty="0">
                <a:ln>
                  <a:noFill/>
                </a:ln>
                <a:effectLst/>
                <a:uLnTx/>
                <a:uFillTx/>
                <a:latin typeface="+mn-lt"/>
                <a:ea typeface="MS PGothic" charset="-128"/>
              </a:rPr>
              <a:t>Haga un pequeño paréntesis para que las personas participantes tengan la ocasión de responder. Entonces, avance en la presentación y pase la animación. </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Un punto de riesgo es todo momento o lugar en el que una persona puede sufrir acoso, abuso o violencia porque su SOGIESC diversa se hace </a:t>
            </a:r>
            <a:r>
              <a:rPr lang="es" sz="1200" b="1" i="0" u="none" strike="noStrike" kern="1200" cap="none" spc="0" normalizeH="0" noProof="0" dirty="0">
                <a:ln>
                  <a:noFill/>
                </a:ln>
                <a:effectLst/>
                <a:uLnTx/>
                <a:uFillTx/>
                <a:latin typeface="+mn-lt"/>
                <a:ea typeface="MS PGothic" charset="-128"/>
              </a:rPr>
              <a:t>visible</a:t>
            </a:r>
            <a:r>
              <a:rPr lang="es" sz="1200" b="0" i="0" u="none" strike="noStrike" kern="1200" cap="none" spc="0" normalizeH="0" noProof="0" dirty="0">
                <a:ln>
                  <a:noFill/>
                </a:ln>
                <a:effectLst/>
                <a:uLnTx/>
                <a:uFillTx/>
                <a:latin typeface="+mn-lt"/>
                <a:ea typeface="MS PGothic" charset="-128"/>
              </a:rPr>
              <a:t> de algún modo.</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Tx/>
              <a:buNone/>
              <a:tabLst/>
              <a:defRPr/>
            </a:pPr>
            <a:r>
              <a:rPr lang="es" sz="1200" b="0" i="1" u="none" strike="noStrike" kern="1200" cap="none" spc="0" normalizeH="0" noProof="0" dirty="0">
                <a:ln>
                  <a:noFill/>
                </a:ln>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5 minutos en total para las diapositivas de “¿Dónde se producen los puntos de riesgo para las personas con SOGIESC diversa?”. </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D407F81B-36B5-444D-AEE1-F4A3ED434F53}" type="slidenum">
              <a:rPr lang="en-US" altLang="en-US" sz="1200">
                <a:latin typeface="Calibri Regular"/>
              </a:rPr>
              <a:pPr/>
              <a:t>30</a:t>
            </a:fld>
            <a:endParaRPr lang="en-US" altLang="en-US" sz="1200" dirty="0">
              <a:latin typeface="Calibri Regular"/>
            </a:endParaRPr>
          </a:p>
        </p:txBody>
      </p:sp>
    </p:spTree>
    <p:extLst>
      <p:ext uri="{BB962C8B-B14F-4D97-AF65-F5344CB8AC3E}">
        <p14:creationId xmlns:p14="http://schemas.microsoft.com/office/powerpoint/2010/main" val="1220311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0178" name="Notes Placeholder 2"/>
          <p:cNvSpPr>
            <a:spLocks noGrp="1"/>
          </p:cNvSpPr>
          <p:nvPr>
            <p:ph type="body" idx="1"/>
          </p:nvPr>
        </p:nvSpPr>
        <p:spPr bwMode="auto">
          <a:xfrm>
            <a:off x="685800" y="4035971"/>
            <a:ext cx="5486400" cy="449317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solidFill>
                  <a:schemeClr val="tx1"/>
                </a:solidFill>
                <a:effectLst/>
                <a:uLnTx/>
                <a:uFillTx/>
                <a:latin typeface="+mn-lt"/>
                <a:ea typeface="MS PGothic" charset="-128"/>
              </a:rPr>
              <a:t>¿Dónde se producen los puntos de riesgo para las </a:t>
            </a:r>
            <a:r>
              <a:rPr lang="es" sz="1200" b="1" i="0" u="sng" strike="noStrike" kern="1200" cap="none" spc="0" normalizeH="0" noProof="0" dirty="0">
                <a:ln>
                  <a:noFill/>
                </a:ln>
                <a:solidFill>
                  <a:schemeClr val="tx1"/>
                </a:solidFill>
                <a:effectLst/>
                <a:uLnTx/>
                <a:uFillTx/>
                <a:latin typeface="+mn-lt"/>
                <a:ea typeface="MS PGothic" charset="0"/>
              </a:rPr>
              <a:t>personas</a:t>
            </a:r>
            <a:r>
              <a:rPr lang="es" sz="1200" b="1" i="0" u="sng" strike="noStrike" kern="1200" cap="none" spc="0" normalizeH="0" noProof="0" dirty="0">
                <a:ln>
                  <a:noFill/>
                </a:ln>
                <a:solidFill>
                  <a:schemeClr val="tx1"/>
                </a:solidFill>
                <a:effectLst/>
                <a:uLnTx/>
                <a:uFillTx/>
                <a:latin typeface="+mn-lt"/>
                <a:ea typeface="MS PGothic" charset="-128"/>
              </a:rPr>
              <a:t> con SOGIESC diversa?</a:t>
            </a:r>
            <a:r>
              <a:rPr lang="es" sz="1200" b="1" i="0" u="sng" strike="noStrike" kern="1200" cap="none" spc="0" normalizeH="0" noProof="0" dirty="0">
                <a:ln>
                  <a:noFill/>
                </a:ln>
                <a:solidFill>
                  <a:prstClr val="black"/>
                </a:solidFill>
                <a:effectLst/>
                <a:uLnTx/>
                <a:uFillTx/>
                <a:latin typeface="+mn-lt"/>
                <a:ea typeface="MS PGothic" charset="-128"/>
              </a:rPr>
              <a:t> (continuación)</a:t>
            </a:r>
          </a:p>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solidFill>
                  <a:schemeClr val="tx1"/>
                </a:solidFill>
                <a:effectLst/>
                <a:uLnTx/>
                <a:uFillTx/>
                <a:latin typeface="+mn-lt"/>
                <a:ea typeface="MS PGothic" charset="-128"/>
              </a:rPr>
              <a:t>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schemeClr val="tx1"/>
                </a:solidFill>
                <a:effectLst/>
                <a:uLnTx/>
                <a:uFillTx/>
                <a:latin typeface="+mn-lt"/>
                <a:ea typeface="MS PGothic" charset="-128"/>
              </a:rPr>
              <a:t>Las personas con SOGIESC diversa se enfrentan a </a:t>
            </a:r>
            <a:r>
              <a:rPr lang="es" sz="1200" b="1" i="0" u="none" strike="noStrike" kern="1200" cap="none" spc="0" normalizeH="0" noProof="0" dirty="0">
                <a:ln>
                  <a:noFill/>
                </a:ln>
                <a:solidFill>
                  <a:schemeClr val="tx1"/>
                </a:solidFill>
                <a:effectLst/>
                <a:uLnTx/>
                <a:uFillTx/>
                <a:latin typeface="+mn-lt"/>
                <a:ea typeface="MS PGothic" charset="-128"/>
              </a:rPr>
              <a:t>muchos puntos de riesgo </a:t>
            </a:r>
            <a:r>
              <a:rPr lang="es" sz="1200" b="0" i="0" u="none" strike="noStrike" kern="1200" cap="none" spc="0" normalizeH="0" noProof="0" dirty="0">
                <a:ln>
                  <a:noFill/>
                </a:ln>
                <a:solidFill>
                  <a:schemeClr val="tx1"/>
                </a:solidFill>
                <a:effectLst/>
                <a:uLnTx/>
                <a:uFillTx/>
                <a:latin typeface="+mn-lt"/>
                <a:ea typeface="MS PGothic" charset="-128"/>
              </a:rPr>
              <a:t>en </a:t>
            </a:r>
            <a:r>
              <a:rPr lang="es" sz="1200" b="0" i="0" u="none" strike="noStrike" kern="1200" cap="none" spc="0" normalizeH="0" noProof="0" dirty="0">
                <a:ln>
                  <a:noFill/>
                </a:ln>
                <a:solidFill>
                  <a:schemeClr val="tx1"/>
                </a:solidFill>
                <a:effectLst/>
                <a:uLnTx/>
                <a:uFillTx/>
                <a:latin typeface="+mn-lt"/>
                <a:ea typeface="MS PGothic" pitchFamily="34" charset="-128"/>
                <a:cs typeface="MS PGothic" charset="0"/>
              </a:rPr>
              <a:t>situaciones de migración, desplazamiento </a:t>
            </a:r>
            <a:r>
              <a:rPr lang="es" sz="1200" b="0" i="0" u="none" strike="noStrike" kern="1200" cap="none" spc="0" normalizeH="0" noProof="0" dirty="0">
                <a:ln>
                  <a:noFill/>
                </a:ln>
                <a:solidFill>
                  <a:schemeClr val="tx1"/>
                </a:solidFill>
                <a:effectLst/>
                <a:uLnTx/>
                <a:uFillTx/>
                <a:latin typeface="+mn-lt"/>
                <a:ea typeface="MS PGothic" charset="-128"/>
              </a:rPr>
              <a:t>forzado</a:t>
            </a:r>
            <a:r>
              <a:rPr lang="es" sz="1200" b="0" i="0" u="none" strike="noStrike" kern="1200" cap="none" spc="0" normalizeH="0" noProof="0" dirty="0">
                <a:ln>
                  <a:noFill/>
                </a:ln>
                <a:solidFill>
                  <a:schemeClr val="tx1"/>
                </a:solidFill>
                <a:effectLst/>
                <a:uLnTx/>
                <a:uFillTx/>
                <a:latin typeface="+mn-lt"/>
                <a:ea typeface="MS PGothic" pitchFamily="34" charset="-128"/>
                <a:cs typeface="MS PGothic" charset="0"/>
              </a:rPr>
              <a:t> y crisis, </a:t>
            </a:r>
            <a:r>
              <a:rPr lang="es" sz="1200" b="0" i="0" u="none" strike="noStrike" kern="1200" cap="none" spc="0" normalizeH="0" noProof="0" dirty="0">
                <a:ln>
                  <a:noFill/>
                </a:ln>
                <a:solidFill>
                  <a:schemeClr val="tx1"/>
                </a:solidFill>
                <a:effectLst/>
                <a:uLnTx/>
                <a:uFillTx/>
                <a:latin typeface="+mn-lt"/>
                <a:ea typeface="MS PGothic" charset="-128"/>
              </a:rPr>
              <a:t>tanto dentro como fuera de nuestros espacios. ¿Alguien puede darme un ejemplo? Puede tratarse de lugares físicos o de entornos en un sentido más general.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0" i="1" u="none" strike="noStrike" kern="1200" cap="none" spc="0" normalizeH="0" noProof="0" dirty="0">
                <a:ln>
                  <a:noFill/>
                </a:ln>
                <a:solidFill>
                  <a:schemeClr val="tx1"/>
                </a:solidFill>
                <a:effectLst/>
                <a:uLnTx/>
                <a:uFillTx/>
                <a:latin typeface="+mn-lt"/>
                <a:ea typeface="MS PGothic" charset="-128"/>
              </a:rPr>
              <a:t>Haga un pequeño paréntesis para que las personas participantes tengan la ocasión de responder. </a:t>
            </a:r>
            <a:endParaRPr kumimoji="0" lang="en-US" altLang="en-US" sz="1200" b="0" i="0" u="none" strike="noStrike" kern="1200" cap="none" spc="0" normalizeH="0" baseline="0" noProof="0" dirty="0">
              <a:ln>
                <a:noFill/>
              </a:ln>
              <a:solidFill>
                <a:schemeClr val="tx1"/>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Tx/>
              <a:buNone/>
              <a:tabLst/>
              <a:defRPr/>
            </a:pPr>
            <a:r>
              <a:rPr lang="es" sz="1200" b="0" i="1" u="none" strike="noStrike" kern="1200" cap="none" spc="0" normalizeH="0" noProof="0" dirty="0">
                <a:ln>
                  <a:noFill/>
                </a:ln>
                <a:solidFill>
                  <a:schemeClr val="tx1"/>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schemeClr val="tx1"/>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solidFill>
                  <a:schemeClr val="tx1"/>
                </a:solidFill>
                <a:effectLst/>
                <a:uLnTx/>
                <a:uFillTx/>
                <a:latin typeface="+mn-lt"/>
                <a:ea typeface="MS PGothic" charset="-128"/>
              </a:rPr>
              <a:t>Duración: </a:t>
            </a:r>
            <a:r>
              <a:rPr lang="es" sz="1200" b="0" i="1" u="none" strike="noStrike" kern="1200" cap="none" spc="0" normalizeH="0" noProof="0" dirty="0">
                <a:ln>
                  <a:noFill/>
                </a:ln>
                <a:solidFill>
                  <a:schemeClr val="tx1"/>
                </a:solidFill>
                <a:effectLst/>
                <a:uLnTx/>
                <a:uFillTx/>
                <a:latin typeface="+mn-lt"/>
                <a:ea typeface="MS PGothic" charset="-128"/>
              </a:rPr>
              <a:t>5 minutos en total para las diapositivas de “¿Dónde se producen los puntos de riesgo para las personas con SOGIESC diversa?”.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schemeClr val="tx1"/>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ts val="300"/>
              </a:spcBef>
              <a:spcAft>
                <a:spcPct val="0"/>
              </a:spcAft>
              <a:buClrTx/>
              <a:buSzTx/>
              <a:buFontTx/>
              <a:buNone/>
              <a:tabLst/>
              <a:defRPr/>
            </a:pPr>
            <a:r>
              <a:rPr lang="es" sz="1200" b="0" i="1" kern="1200" dirty="0">
                <a:solidFill>
                  <a:schemeClr val="tx1"/>
                </a:solidFill>
                <a:effectLst/>
                <a:latin typeface="+mn-lt"/>
                <a:ea typeface="+mn-ea"/>
                <a:cs typeface="+mn-cs"/>
              </a:rPr>
              <a:t>[Descripción de la imagen: </a:t>
            </a:r>
            <a:r>
              <a:rPr lang="es" sz="1200" b="0" i="1" u="none" strike="noStrike" kern="1200" cap="none" spc="0" normalizeH="0" noProof="0" dirty="0">
                <a:ln>
                  <a:noFill/>
                </a:ln>
                <a:solidFill>
                  <a:prstClr val="black"/>
                </a:solidFill>
                <a:effectLst/>
                <a:uLnTx/>
                <a:uFillTx/>
                <a:latin typeface="+mn-lt"/>
                <a:ea typeface="MS PGothic" charset="-128"/>
              </a:rPr>
              <a:t>una composición de fotografías que representan puntos de riesgo, entre las que se incluyen un guarda de seguridad, unas literas en un albergue, el control de seguridad de un aeropuerto y un policía, un pasillo largo con taquillas y una consulta médica en la que hay una camilla y equipos sanitarios].</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D407F81B-36B5-444D-AEE1-F4A3ED434F53}" type="slidenum">
              <a:rPr lang="en-US" altLang="en-US" sz="1200">
                <a:latin typeface="Calibri Regular"/>
              </a:rPr>
              <a:pPr/>
              <a:t>31</a:t>
            </a:fld>
            <a:endParaRPr lang="en-US" altLang="en-US" sz="1200" dirty="0">
              <a:latin typeface="Calibri Regular"/>
            </a:endParaRPr>
          </a:p>
        </p:txBody>
      </p:sp>
    </p:spTree>
    <p:extLst>
      <p:ext uri="{BB962C8B-B14F-4D97-AF65-F5344CB8AC3E}">
        <p14:creationId xmlns:p14="http://schemas.microsoft.com/office/powerpoint/2010/main" val="1524318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800" y="4035971"/>
            <a:ext cx="5486400" cy="45305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solidFill>
                  <a:schemeClr val="tx1"/>
                </a:solidFill>
                <a:effectLst/>
                <a:uLnTx/>
                <a:uFillTx/>
                <a:latin typeface="+mn-lt"/>
                <a:ea typeface="MS PGothic" charset="-128"/>
              </a:rPr>
              <a:t>¿Dónde se producen los puntos de riesgo para las </a:t>
            </a:r>
            <a:r>
              <a:rPr lang="es" sz="1200" b="1" i="0" u="sng" strike="noStrike" kern="1200" cap="none" spc="0" normalizeH="0" noProof="0" dirty="0">
                <a:ln>
                  <a:noFill/>
                </a:ln>
                <a:solidFill>
                  <a:schemeClr val="tx1"/>
                </a:solidFill>
                <a:effectLst/>
                <a:uLnTx/>
                <a:uFillTx/>
                <a:latin typeface="+mn-lt"/>
                <a:ea typeface="MS PGothic" charset="0"/>
              </a:rPr>
              <a:t>personas</a:t>
            </a:r>
            <a:r>
              <a:rPr lang="es" sz="1200" b="1" i="0" u="sng" strike="noStrike" kern="1200" cap="none" spc="0" normalizeH="0" noProof="0" dirty="0">
                <a:ln>
                  <a:noFill/>
                </a:ln>
                <a:solidFill>
                  <a:schemeClr val="tx1"/>
                </a:solidFill>
                <a:effectLst/>
                <a:uLnTx/>
                <a:uFillTx/>
                <a:latin typeface="+mn-lt"/>
                <a:ea typeface="MS PGothic" charset="-128"/>
              </a:rPr>
              <a:t> con SOGIESC diversa?</a:t>
            </a:r>
            <a:r>
              <a:rPr lang="es" sz="1200" b="1" i="0" u="sng" strike="noStrike" kern="1200" cap="none" spc="0" normalizeH="0" noProof="0" dirty="0">
                <a:ln>
                  <a:noFill/>
                </a:ln>
                <a:solidFill>
                  <a:prstClr val="black"/>
                </a:solidFill>
                <a:effectLst/>
                <a:uLnTx/>
                <a:uFillTx/>
                <a:latin typeface="+mn-lt"/>
                <a:ea typeface="MS PGothic" charset="-128"/>
              </a:rPr>
              <a:t> (continuación)</a:t>
            </a: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 </a:t>
            </a: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Entre los puntos de riesgo </a:t>
            </a:r>
            <a:r>
              <a:rPr lang="es" sz="1200" b="1" i="0" u="none" strike="noStrike" kern="1200" cap="none" spc="0" normalizeH="0" noProof="0" dirty="0">
                <a:ln>
                  <a:noFill/>
                </a:ln>
                <a:effectLst/>
                <a:uLnTx/>
                <a:uFillTx/>
                <a:latin typeface="+mn-lt"/>
                <a:ea typeface="MS PGothic" charset="-128"/>
              </a:rPr>
              <a:t>se cuentan</a:t>
            </a:r>
            <a:r>
              <a:rPr lang="es" sz="1200" b="0" i="0" u="none" strike="noStrike" kern="1200" cap="none" spc="0" normalizeH="0" noProof="0" dirty="0">
                <a:ln>
                  <a:noFill/>
                </a:ln>
                <a:effectLst/>
                <a:uLnTx/>
                <a:uFillTx/>
                <a:latin typeface="+mn-lt"/>
                <a:ea typeface="MS PGothic" charset="-128"/>
              </a:rPr>
              <a:t>: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Controles de inmigración y las administraciones públicas: todos los lugares donde se entre en contacto directo con funcionariado público o de inmigración que tal vez investigue a fondo la documentación, el cuerpo o la familia de una persona.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Sectores de empleo: ya sea en trabajos formales o informales, se interactúa con empleadores o empleadoras que pueden querer examinar la documentación u otros aspectos de una persona.</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Comunidades y familias: algunas resultan poco acogedoras u hostigan a la persona en cuestión dependiendo de si sigue o no las normas de género.</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Centros de salud y asesoramiento: se trata de espacios donde la plantilla está en posición de estudiar detenidamente la documentación, el cuerpo o la familia de los usuarios, o a los que una persona puede acudir si necesita atención relacionada con su SOGIESC diversa.</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Nuestros programas y oficinas: sobre todo si excluyen a las personas con SOGIESC diversa y si el personal no ha recibido capacitación.</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Puntos de información y registro:</a:t>
            </a:r>
            <a:r>
              <a:rPr lang="es" sz="1200" b="0" i="0" u="none" strike="noStrike" kern="1200" cap="none" spc="0" normalizeH="0" noProof="0" dirty="0">
                <a:ln>
                  <a:noFill/>
                </a:ln>
                <a:effectLst/>
                <a:uLnTx/>
                <a:uFillTx/>
                <a:latin typeface="+mn-lt"/>
                <a:ea typeface="MS PGothic" charset="0"/>
              </a:rPr>
              <a:t> puntos de información y registro para personas migrantes y desplazadas y poblaciones afectadas por una crisis. </a:t>
            </a:r>
            <a:endParaRPr kumimoji="0" lang="en-US" altLang="en-US" sz="1200" b="0" i="0" u="none" strike="noStrike" kern="1200" cap="none" spc="0" normalizeH="0" baseline="0" noProof="0" dirty="0">
              <a:ln>
                <a:noFill/>
              </a:ln>
              <a:effectLst/>
              <a:uLnTx/>
              <a:uFillTx/>
              <a:latin typeface="+mn-lt"/>
              <a:ea typeface="MS PGothic" charset="-128"/>
            </a:endParaRP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Saneamiento, alojamiento y detención: este apartado engloba viviendas convencionales, alojamientos para grupos, alojamientos </a:t>
            </a:r>
            <a:r>
              <a:rPr lang="es" sz="1200" b="0" i="0" u="none" strike="noStrike" kern="1200" cap="none" spc="0" normalizeH="0" noProof="0" dirty="0">
                <a:ln>
                  <a:noFill/>
                </a:ln>
                <a:effectLst/>
                <a:uLnTx/>
                <a:uFillTx/>
                <a:latin typeface="+mn-lt"/>
                <a:ea typeface="MS PGothic" charset="0"/>
              </a:rPr>
              <a:t>temporales en zonas urbanas, </a:t>
            </a:r>
            <a:r>
              <a:rPr lang="es" sz="1200" b="0" i="0" u="none" strike="noStrike" kern="1200" cap="none" spc="0" normalizeH="0" noProof="0" dirty="0">
                <a:ln>
                  <a:noFill/>
                </a:ln>
                <a:effectLst/>
                <a:uLnTx/>
                <a:uFillTx/>
                <a:latin typeface="+mn-lt"/>
                <a:ea typeface="MS PGothic" charset="-128"/>
              </a:rPr>
              <a:t>instalaciones de tránsito, campamentos, instalaciones de saneamiento y centros de detención donde terceros analizan pormenorizadamente la documentación, el cuerpo, las familias y el comportamiento de estas personas. </a:t>
            </a:r>
          </a:p>
          <a:p>
            <a:pPr marL="285750" marR="0" lvl="0" indent="-285750" algn="l" defTabSz="914400" rtl="0" eaLnBrk="0" fontAlgn="base" latinLnBrk="0" hangingPunct="0">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Crisis y zonas de distribución: incluyen los lugares en los que se distribuye ayuda centralizada y las colas para la recepción de asistencia, ya que puede que se hagan comprobaciones de los documentos de identidad, la estructura familiar y si se siguen o no las normas de género.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Como puede verse, el </a:t>
            </a:r>
            <a:r>
              <a:rPr lang="es" sz="1200" b="1" i="0" u="none" strike="noStrike" kern="1200" cap="none" spc="0" normalizeH="0" noProof="0" dirty="0">
                <a:ln>
                  <a:noFill/>
                </a:ln>
                <a:effectLst/>
                <a:uLnTx/>
                <a:uFillTx/>
                <a:latin typeface="+mn-lt"/>
                <a:ea typeface="MS PGothic" charset="-128"/>
              </a:rPr>
              <a:t>denominador común</a:t>
            </a:r>
            <a:r>
              <a:rPr lang="es" sz="1200" b="0" i="0" u="none" strike="noStrike" kern="1200" cap="none" spc="0" normalizeH="0" noProof="0" dirty="0">
                <a:ln>
                  <a:noFill/>
                </a:ln>
                <a:effectLst/>
                <a:uLnTx/>
                <a:uFillTx/>
                <a:latin typeface="+mn-lt"/>
                <a:ea typeface="MS PGothic" charset="-128"/>
              </a:rPr>
              <a:t> aquí son las circunstancias en las que otros actores (funcionariado, personal de organizaciones o integrantes de la comunidad) tienen la ocasión de examinar los documentos de identidad, el cuerpo, la estructura familiar o el cumplimiento de las normas de género de una persona en concreto.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¿Se les ocurre </a:t>
            </a:r>
            <a:r>
              <a:rPr lang="es" sz="1200" b="1" i="0" u="none" strike="noStrike" kern="1200" cap="none" spc="0" normalizeH="0" noProof="0" dirty="0">
                <a:ln>
                  <a:noFill/>
                </a:ln>
                <a:effectLst/>
                <a:uLnTx/>
                <a:uFillTx/>
                <a:latin typeface="+mn-lt"/>
                <a:ea typeface="MS PGothic" charset="-128"/>
              </a:rPr>
              <a:t>algo más</a:t>
            </a:r>
            <a:r>
              <a:rPr lang="es" sz="1200" b="0" i="0" u="none" strike="noStrike" kern="1200" cap="none" spc="0" normalizeH="0" noProof="0" dirty="0">
                <a:ln>
                  <a:noFill/>
                </a:ln>
                <a:effectLst/>
                <a:uLnTx/>
                <a:uFillTx/>
                <a:latin typeface="+mn-lt"/>
                <a:ea typeface="MS PGothic" charset="-128"/>
              </a:rPr>
              <a:t> que no aparezca aquí y que no hayamos mencionado ya?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Tx/>
              <a:buNone/>
              <a:tabLst/>
              <a:defRPr/>
            </a:pPr>
            <a:r>
              <a:rPr lang="es" sz="1200" b="0" i="1" u="none" strike="noStrike" kern="1200" cap="none" spc="0" normalizeH="0" noProof="0" dirty="0">
                <a:ln>
                  <a:noFill/>
                </a:ln>
                <a:effectLst/>
                <a:uLnTx/>
                <a:uFillTx/>
                <a:latin typeface="+mn-lt"/>
                <a:ea typeface="MS PGothic" charset="-128"/>
              </a:rPr>
              <a:t>----</a:t>
            </a:r>
          </a:p>
          <a:p>
            <a:pPr marL="0" marR="0" lvl="0" indent="0" algn="l" defTabSz="914400" rtl="0" eaLnBrk="0" fontAlgn="base" latinLnBrk="0" hangingPunct="0">
              <a:lnSpc>
                <a:spcPct val="100000"/>
              </a:lnSpc>
              <a:spcAft>
                <a:spcPct val="0"/>
              </a:spcAft>
              <a:buClr>
                <a:srgbClr val="2F6CC2"/>
              </a:buClr>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5 minutos para las diapositivas de “¿Dónde se producen los puntos de riesgo para las personas con SOGIESC diversa?”.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2CE5007-08C9-2A4C-9E49-194023C8FB34}" type="slidenum">
              <a:rPr lang="en-US" altLang="en-US" sz="1200">
                <a:latin typeface="Calibri Regular"/>
              </a:rPr>
              <a:pPr/>
              <a:t>32</a:t>
            </a:fld>
            <a:endParaRPr lang="en-US" altLang="en-US" sz="1200" dirty="0">
              <a:latin typeface="Calibri Regular"/>
            </a:endParaRPr>
          </a:p>
        </p:txBody>
      </p:sp>
    </p:spTree>
    <p:extLst>
      <p:ext uri="{BB962C8B-B14F-4D97-AF65-F5344CB8AC3E}">
        <p14:creationId xmlns:p14="http://schemas.microsoft.com/office/powerpoint/2010/main" val="38199214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800" y="4035971"/>
            <a:ext cx="5486400" cy="49636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solidFill>
                  <a:schemeClr val="tx1"/>
                </a:solidFill>
                <a:effectLst/>
                <a:uLnTx/>
                <a:uFillTx/>
                <a:latin typeface="+mn-lt"/>
                <a:ea typeface="MS PGothic" charset="-128"/>
              </a:rPr>
              <a:t>¿Dónde se producen los puntos de riesgo para las </a:t>
            </a:r>
            <a:r>
              <a:rPr lang="es" sz="1200" b="1" i="0" u="sng" strike="noStrike" kern="1200" cap="none" spc="0" normalizeH="0" noProof="0" dirty="0">
                <a:ln>
                  <a:noFill/>
                </a:ln>
                <a:solidFill>
                  <a:schemeClr val="tx1"/>
                </a:solidFill>
                <a:effectLst/>
                <a:uLnTx/>
                <a:uFillTx/>
                <a:latin typeface="+mn-lt"/>
                <a:ea typeface="MS PGothic" charset="0"/>
              </a:rPr>
              <a:t>personas</a:t>
            </a:r>
            <a:r>
              <a:rPr lang="es" sz="1200" b="1" i="0" u="sng" strike="noStrike" kern="1200" cap="none" spc="0" normalizeH="0" noProof="0" dirty="0">
                <a:ln>
                  <a:noFill/>
                </a:ln>
                <a:solidFill>
                  <a:schemeClr val="tx1"/>
                </a:solidFill>
                <a:effectLst/>
                <a:uLnTx/>
                <a:uFillTx/>
                <a:latin typeface="+mn-lt"/>
                <a:ea typeface="MS PGothic" charset="-128"/>
              </a:rPr>
              <a:t> con SOGIESC diversa?</a:t>
            </a:r>
            <a:r>
              <a:rPr lang="es" sz="1200" b="1" i="0" u="sng" strike="noStrike" kern="1200" cap="none" spc="0" normalizeH="0" noProof="0" dirty="0">
                <a:ln>
                  <a:noFill/>
                </a:ln>
                <a:solidFill>
                  <a:prstClr val="black"/>
                </a:solidFill>
                <a:effectLst/>
                <a:uLnTx/>
                <a:uFillTx/>
                <a:latin typeface="+mn-lt"/>
                <a:ea typeface="MS PGothic" charset="-128"/>
              </a:rPr>
              <a:t> (continuación)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Vamos a dedicar unos minutos a poner de manifiesto cuáles son los riesgos a los que se enfrentan las personas </a:t>
            </a:r>
            <a:r>
              <a:rPr lang="es" sz="1200" b="1" i="0" u="none" strike="noStrike" kern="1200" cap="none" spc="0" normalizeH="0" noProof="0" dirty="0">
                <a:ln>
                  <a:noFill/>
                </a:ln>
                <a:solidFill>
                  <a:prstClr val="black"/>
                </a:solidFill>
                <a:effectLst/>
                <a:uLnTx/>
                <a:uFillTx/>
                <a:latin typeface="+mn-lt"/>
                <a:ea typeface="MS PGothic" charset="-128"/>
              </a:rPr>
              <a:t>detenidas</a:t>
            </a:r>
            <a:r>
              <a:rPr lang="es" sz="1200" b="0" i="0" u="none" strike="noStrike" kern="1200" cap="none" spc="0" normalizeH="0" noProof="0" dirty="0">
                <a:ln>
                  <a:noFill/>
                </a:ln>
                <a:solidFill>
                  <a:prstClr val="black"/>
                </a:solidFill>
                <a:effectLst/>
                <a:uLnTx/>
                <a:uFillTx/>
                <a:latin typeface="+mn-lt"/>
                <a:ea typeface="MS PGothic" charset="-128"/>
              </a:rPr>
              <a:t>. Estas incluyen: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1" i="0" u="none" strike="noStrike" kern="1200" cap="none" spc="0" normalizeH="0" noProof="0" dirty="0">
                <a:ln>
                  <a:noFill/>
                </a:ln>
                <a:solidFill>
                  <a:prstClr val="black"/>
                </a:solidFill>
                <a:effectLst/>
                <a:uLnTx/>
                <a:uFillTx/>
                <a:latin typeface="+mn-lt"/>
                <a:ea typeface="MS PGothic" charset="-128"/>
              </a:rPr>
              <a:t>Abusos</a:t>
            </a:r>
            <a:r>
              <a:rPr lang="es" sz="1200" b="0" i="0" u="none" strike="noStrike" kern="1200" cap="none" spc="0" normalizeH="0" noProof="0" dirty="0">
                <a:ln>
                  <a:noFill/>
                </a:ln>
                <a:solidFill>
                  <a:prstClr val="black"/>
                </a:solidFill>
                <a:effectLst/>
                <a:uLnTx/>
                <a:uFillTx/>
                <a:latin typeface="+mn-lt"/>
                <a:ea typeface="MS PGothic" charset="-128"/>
              </a:rPr>
              <a:t> físicos, mentales y sexuales; discriminación; separación de la pareja; veto a las visitas conyugales; y alojamiento inadecuado para el género con el que se identifican las personas. Por ejemplo, en el caso de una mujer a la que se le asignó el sexo masculino al nacer, tal vez la envíen a un alojamiento con hombres (en lugar de con mujeres) debido al sexo que aparece en sus documentos de identidad, algo que puede desembocar en acoso, abusos y posiblemente violencia.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Denegación de </a:t>
            </a:r>
            <a:r>
              <a:rPr lang="es" sz="1200" b="1" i="0" u="none" strike="noStrike" kern="1200" cap="none" spc="0" normalizeH="0" noProof="0" dirty="0">
                <a:ln>
                  <a:noFill/>
                </a:ln>
                <a:solidFill>
                  <a:prstClr val="black"/>
                </a:solidFill>
                <a:effectLst/>
                <a:uLnTx/>
                <a:uFillTx/>
                <a:latin typeface="+mn-lt"/>
                <a:ea typeface="MS PGothic" charset="-128"/>
              </a:rPr>
              <a:t>atención</a:t>
            </a:r>
            <a:r>
              <a:rPr lang="es" sz="1200" b="0" i="0" u="none" strike="noStrike" kern="1200" cap="none" spc="0" normalizeH="0" noProof="0" dirty="0">
                <a:ln>
                  <a:noFill/>
                </a:ln>
                <a:solidFill>
                  <a:prstClr val="black"/>
                </a:solidFill>
                <a:effectLst/>
                <a:uLnTx/>
                <a:uFillTx/>
                <a:latin typeface="+mn-lt"/>
                <a:ea typeface="MS PGothic" charset="-128"/>
              </a:rPr>
              <a:t> médica vital, como tratamientos contra el VIH, tratamientos hormonales y cuidados relacionados con la violencia sexual y la salud reproductiva.</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Falta de acceso a </a:t>
            </a:r>
            <a:r>
              <a:rPr lang="es" sz="1200" b="1" i="0" u="none" strike="noStrike" kern="1200" cap="none" spc="0" normalizeH="0" noProof="0" dirty="0">
                <a:ln>
                  <a:noFill/>
                </a:ln>
                <a:solidFill>
                  <a:prstClr val="black"/>
                </a:solidFill>
                <a:effectLst/>
                <a:uLnTx/>
                <a:uFillTx/>
                <a:latin typeface="+mn-lt"/>
                <a:ea typeface="MS PGothic" charset="-128"/>
              </a:rPr>
              <a:t>apoyo</a:t>
            </a:r>
            <a:r>
              <a:rPr lang="es" sz="1200" b="0" i="0" u="none" strike="noStrike" kern="1200" cap="none" spc="0" normalizeH="0" noProof="0" dirty="0">
                <a:ln>
                  <a:noFill/>
                </a:ln>
                <a:solidFill>
                  <a:prstClr val="black"/>
                </a:solidFill>
                <a:effectLst/>
                <a:uLnTx/>
                <a:uFillTx/>
                <a:latin typeface="+mn-lt"/>
                <a:ea typeface="MS PGothic" charset="-128"/>
              </a:rPr>
              <a:t> jurídico y social, sistemas de justicia, asesoramiento adecuado y personal con la capacitación suficiente.</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u="none" strike="noStrike" kern="1200" cap="none" spc="0" normalizeH="0" noProof="0" dirty="0">
                <a:ln>
                  <a:noFill/>
                </a:ln>
                <a:solidFill>
                  <a:prstClr val="black"/>
                </a:solidFill>
                <a:effectLst/>
                <a:uLnTx/>
                <a:uFillTx/>
                <a:latin typeface="+mn-lt"/>
                <a:ea typeface="MS PGothic" charset="-128"/>
              </a:rPr>
              <a:t>Empleo del </a:t>
            </a:r>
            <a:r>
              <a:rPr lang="es" sz="1200" b="1" i="0" u="none" strike="noStrike" kern="1200" cap="none" spc="0" normalizeH="0" noProof="0" dirty="0">
                <a:ln>
                  <a:noFill/>
                </a:ln>
                <a:solidFill>
                  <a:prstClr val="black"/>
                </a:solidFill>
                <a:effectLst/>
                <a:uLnTx/>
                <a:uFillTx/>
                <a:latin typeface="+mn-lt"/>
                <a:ea typeface="MS PGothic" charset="-128"/>
              </a:rPr>
              <a:t>aislamiento</a:t>
            </a:r>
            <a:r>
              <a:rPr lang="es" sz="1200" b="0" i="0" u="none" strike="noStrike" kern="1200" cap="none" spc="0" normalizeH="0" noProof="0" dirty="0">
                <a:ln>
                  <a:noFill/>
                </a:ln>
                <a:solidFill>
                  <a:prstClr val="black"/>
                </a:solidFill>
                <a:effectLst/>
                <a:uLnTx/>
                <a:uFillTx/>
                <a:latin typeface="+mn-lt"/>
                <a:ea typeface="MS PGothic" charset="-128"/>
              </a:rPr>
              <a:t> o la incomunicación como método de protección en lugar de la puesta en libertad o de hacer remisiones. </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Para más información sobre las </a:t>
            </a:r>
            <a:r>
              <a:rPr lang="es" sz="1200" b="1" i="0" u="none" strike="noStrike" kern="1200" cap="none" spc="0" normalizeH="0" noProof="0" dirty="0">
                <a:ln>
                  <a:noFill/>
                </a:ln>
                <a:solidFill>
                  <a:prstClr val="black"/>
                </a:solidFill>
                <a:effectLst/>
                <a:uLnTx/>
                <a:uFillTx/>
                <a:latin typeface="+mn-lt"/>
                <a:ea typeface="MS PGothic" charset="-128"/>
              </a:rPr>
              <a:t>detenciones</a:t>
            </a:r>
            <a:r>
              <a:rPr lang="es" sz="1200" b="0" i="0" u="none" strike="noStrike" kern="1200" cap="none" spc="0" normalizeH="0" noProof="0" dirty="0">
                <a:ln>
                  <a:noFill/>
                </a:ln>
                <a:solidFill>
                  <a:prstClr val="black"/>
                </a:solidFill>
                <a:effectLst/>
                <a:uLnTx/>
                <a:uFillTx/>
                <a:latin typeface="+mn-lt"/>
                <a:ea typeface="MS PGothic" charset="-128"/>
              </a:rPr>
              <a:t>, véanse en el Cuaderno los enlaces a las directrices del ACNUR sobre detenciones.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5 minutos para las diapositivas de “¿Dónde se producen los puntos de riesgo para las personas con SOGIESC diversa?”. </a:t>
            </a:r>
          </a:p>
          <a:p>
            <a:pPr marL="0" marR="0" lvl="0" indent="0" algn="l" defTabSz="914400" rtl="0" eaLnBrk="0" fontAlgn="base" latinLnBrk="0" hangingPunct="0">
              <a:lnSpc>
                <a:spcPct val="100000"/>
              </a:lnSpc>
              <a:spcBef>
                <a:spcPct val="30000"/>
              </a:spcBef>
              <a:spcAft>
                <a:spcPct val="0"/>
              </a:spcAft>
              <a:buClr>
                <a:srgbClr val="2F6CC2"/>
              </a:buClr>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2CE5007-08C9-2A4C-9E49-194023C8FB34}" type="slidenum">
              <a:rPr lang="en-US" altLang="en-US" sz="1200">
                <a:latin typeface="Calibri Regular"/>
              </a:rPr>
              <a:pPr/>
              <a:t>33</a:t>
            </a:fld>
            <a:endParaRPr lang="en-US" altLang="en-US" sz="1200" dirty="0">
              <a:latin typeface="Calibri Regular"/>
            </a:endParaRPr>
          </a:p>
        </p:txBody>
      </p:sp>
    </p:spTree>
    <p:extLst>
      <p:ext uri="{BB962C8B-B14F-4D97-AF65-F5344CB8AC3E}">
        <p14:creationId xmlns:p14="http://schemas.microsoft.com/office/powerpoint/2010/main" val="27660304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Video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Antes de abordar los obstáculos con los que se encuentran distintas personas con SOGIESC diversa, veremos un </a:t>
            </a:r>
            <a:r>
              <a:rPr lang="en-US" sz="1200" b="0" i="0" u="none" strike="noStrike" kern="1200" cap="none" spc="0" normalizeH="0" noProof="0" dirty="0">
                <a:ln>
                  <a:noFill/>
                </a:ln>
                <a:solidFill>
                  <a:prstClr val="black"/>
                </a:solidFill>
                <a:effectLst/>
                <a:uLnTx/>
                <a:uFillTx/>
                <a:latin typeface="+mn-lt"/>
                <a:ea typeface="MS PGothic" charset="-128"/>
              </a:rPr>
              <a:t>video </a:t>
            </a:r>
            <a:r>
              <a:rPr lang="es" sz="1200" b="0" i="0" u="none" strike="noStrike" kern="1200" cap="none" spc="0" normalizeH="0" noProof="0" dirty="0">
                <a:ln>
                  <a:noFill/>
                </a:ln>
                <a:solidFill>
                  <a:prstClr val="black"/>
                </a:solidFill>
                <a:effectLst/>
                <a:uLnTx/>
                <a:uFillTx/>
                <a:latin typeface="+mn-lt"/>
                <a:ea typeface="MS PGothic" charset="-128"/>
              </a:rPr>
              <a:t>sobre una organización que ofrece </a:t>
            </a:r>
            <a:r>
              <a:rPr lang="es" sz="1200" b="1" i="0" u="none" strike="noStrike" kern="1200" cap="none" spc="0" normalizeH="0" noProof="0" dirty="0">
                <a:ln>
                  <a:noFill/>
                </a:ln>
                <a:solidFill>
                  <a:prstClr val="black"/>
                </a:solidFill>
                <a:effectLst/>
                <a:uLnTx/>
                <a:uFillTx/>
                <a:latin typeface="+mn-lt"/>
                <a:ea typeface="MS PGothic" charset="-128"/>
              </a:rPr>
              <a:t>un lugar de acogida seguro </a:t>
            </a:r>
            <a:r>
              <a:rPr lang="es" sz="1200" b="0" i="0" u="none" strike="noStrike" kern="1200" cap="none" spc="0" normalizeH="0" noProof="0" dirty="0">
                <a:ln>
                  <a:noFill/>
                </a:ln>
                <a:solidFill>
                  <a:prstClr val="black"/>
                </a:solidFill>
                <a:effectLst/>
                <a:uLnTx/>
                <a:uFillTx/>
                <a:latin typeface="+mn-lt"/>
                <a:ea typeface="MS PGothic" charset="-128"/>
              </a:rPr>
              <a:t>a personas migrantes LGBTIQ+ mientras esperan en México hasta poder solicitar asilo en los Estados Unidos.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Enlace al video: </a:t>
            </a:r>
            <a:r>
              <a:rPr lang="es" sz="1200" b="0" i="1" u="none" strike="noStrike" kern="1200" cap="none" spc="0" normalizeH="0" noProof="0" dirty="0">
                <a:ln>
                  <a:noFill/>
                </a:ln>
                <a:solidFill>
                  <a:prstClr val="black"/>
                </a:solidFill>
                <a:effectLst/>
                <a:uLnTx/>
                <a:uFillTx/>
                <a:latin typeface="+mn-lt"/>
                <a:ea typeface="MS PGothic" pitchFamily="34" charset="-128"/>
                <a:hlinkClick r:id="rId3">
                  <a:extLst>
                    <a:ext uri="{A12FA001-AC4F-418D-AE19-62706E023703}">
                      <ahyp:hlinkClr xmlns:ahyp="http://schemas.microsoft.com/office/drawing/2018/hyperlinkcolor" val="tx"/>
                    </a:ext>
                  </a:extLst>
                </a:hlinkClick>
              </a:rPr>
              <a:t>https://www.bing.com/videos/search?q=video+about+protection+of+lgbti+migrants&amp;docid=608048214058863396&amp;mid=088CDAB288AE69492C01088CDAB288AE69492C01&amp;view=detail&amp;FORM=VIRE</a:t>
            </a:r>
            <a:r>
              <a:rPr lang="es" sz="1200" b="0" i="1" u="none" strike="noStrike" kern="1200" cap="none" spc="0" normalizeH="0" noProof="0" dirty="0">
                <a:ln>
                  <a:noFill/>
                </a:ln>
                <a:solidFill>
                  <a:prstClr val="black"/>
                </a:solidFill>
                <a:effectLst/>
                <a:uLnTx/>
                <a:uFillTx/>
                <a:latin typeface="+mn-lt"/>
                <a:ea typeface="MS PGothic" pitchFamily="34" charset="-128"/>
              </a:rPr>
              <a:t> O </a:t>
            </a:r>
            <a:r>
              <a:rPr lang="es" sz="1200" b="0" i="1" u="none" strike="noStrike" kern="1200" cap="none" spc="0" normalizeH="0" noProof="0" dirty="0">
                <a:ln>
                  <a:noFill/>
                </a:ln>
                <a:solidFill>
                  <a:prstClr val="black"/>
                </a:solidFill>
                <a:effectLst/>
                <a:uLnTx/>
                <a:uFillTx/>
                <a:latin typeface="+mn-lt"/>
                <a:ea typeface="MS PGothic" pitchFamily="34" charset="-128"/>
                <a:hlinkClick r:id="rId4">
                  <a:extLst>
                    <a:ext uri="{A12FA001-AC4F-418D-AE19-62706E023703}">
                      <ahyp:hlinkClr xmlns:ahyp="http://schemas.microsoft.com/office/drawing/2018/hyperlinkcolor" val="tx"/>
                    </a:ext>
                  </a:extLst>
                </a:hlinkClick>
              </a:rPr>
              <a:t>https://www.dailymotion.com/video/x7dccj9</a:t>
            </a:r>
            <a:r>
              <a:rPr lang="es" sz="1200" b="0" i="1" u="none" strike="noStrike" kern="1200" cap="none" spc="0" normalizeH="0" noProof="0" dirty="0">
                <a:ln>
                  <a:noFill/>
                </a:ln>
                <a:solidFill>
                  <a:prstClr val="black"/>
                </a:solidFill>
                <a:effectLst/>
                <a:uLnTx/>
                <a:uFillTx/>
                <a:latin typeface="+mn-lt"/>
                <a:ea typeface="MS PGothic" pitchFamily="34" charset="-128"/>
              </a:rPr>
              <a:t>. </a:t>
            </a:r>
            <a:endParaRPr kumimoji="0" lang="en-US" altLang="en-US" sz="1200" b="0" i="1" u="sng"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a:t>
            </a:r>
            <a:r>
              <a:rPr lang="es" sz="1200" b="0" i="1" u="none" strike="noStrike" kern="1200" cap="none" spc="0" normalizeH="0" noProof="0" dirty="0">
                <a:ln>
                  <a:noFill/>
                </a:ln>
                <a:solidFill>
                  <a:prstClr val="black"/>
                </a:solidFill>
                <a:effectLst/>
                <a:uLnTx/>
                <a:uFillTx/>
                <a:latin typeface="+mn-lt"/>
                <a:ea typeface="MS PGothic" charset="-128"/>
              </a:rPr>
              <a:t> 5 minutos.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10"/>
          </p:nvPr>
        </p:nvSpPr>
        <p:spPr/>
        <p:txBody>
          <a:bodyPr rtlCol="0"/>
          <a:lstStyle/>
          <a:p>
            <a:pPr rtl="0"/>
            <a:fld id="{0ED8A9B0-80EF-A34D-B345-E2DEC5501E01}" type="slidenum">
              <a:rPr lang="en-US" smtClean="0"/>
              <a:t>34</a:t>
            </a:fld>
            <a:endParaRPr lang="en-US" dirty="0"/>
          </a:p>
        </p:txBody>
      </p:sp>
    </p:spTree>
    <p:extLst>
      <p:ext uri="{BB962C8B-B14F-4D97-AF65-F5344CB8AC3E}">
        <p14:creationId xmlns:p14="http://schemas.microsoft.com/office/powerpoint/2010/main" val="34696773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800" y="4035971"/>
            <a:ext cx="5486400" cy="464924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¿Qué obstáculos dificultan la protección de determinadas personas?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Les invito ahora a pensar en los </a:t>
            </a:r>
            <a:r>
              <a:rPr lang="es" sz="1200" b="1" i="0" u="none" strike="noStrike" kern="1200" cap="none" spc="0" normalizeH="0" noProof="0" dirty="0">
                <a:ln>
                  <a:noFill/>
                </a:ln>
                <a:effectLst/>
                <a:uLnTx/>
                <a:uFillTx/>
                <a:latin typeface="+mn-lt"/>
                <a:ea typeface="MS PGothic" charset="-128"/>
                <a:cs typeface="Calibri" charset="0"/>
              </a:rPr>
              <a:t>obstáculos </a:t>
            </a:r>
            <a:r>
              <a:rPr lang="es" sz="1200" b="0" i="0" u="none" strike="noStrike" kern="1200" cap="none" spc="0" normalizeH="0" noProof="0" dirty="0">
                <a:ln>
                  <a:noFill/>
                </a:ln>
                <a:effectLst/>
                <a:uLnTx/>
                <a:uFillTx/>
                <a:latin typeface="+mn-lt"/>
                <a:ea typeface="MS PGothic" charset="-128"/>
                <a:cs typeface="Calibri" charset="0"/>
              </a:rPr>
              <a:t>que dificultan la protección de determinadas</a:t>
            </a:r>
            <a:r>
              <a:rPr lang="es" sz="1200" b="0" i="0" u="none" strike="noStrike" kern="1200" cap="none" spc="0" normalizeH="0" noProof="0" dirty="0">
                <a:ln>
                  <a:noFill/>
                </a:ln>
                <a:effectLst/>
                <a:uLnTx/>
                <a:uFillTx/>
                <a:latin typeface="+mn-lt"/>
                <a:ea typeface="MS PGothic" charset="-128"/>
              </a:rPr>
              <a:t> personas en el contexto de migraciones, desplazamientos </a:t>
            </a:r>
            <a:r>
              <a:rPr lang="es" sz="1200" b="0" i="0" u="none" strike="noStrike" kern="1200" cap="none" spc="0" normalizeH="0" noProof="0" dirty="0">
                <a:ln>
                  <a:noFill/>
                </a:ln>
                <a:effectLst/>
                <a:uLnTx/>
                <a:uFillTx/>
                <a:latin typeface="+mn-lt"/>
                <a:ea typeface="MS PGothic" charset="-128"/>
                <a:cs typeface="Calibri" charset="0"/>
              </a:rPr>
              <a:t>forzados y situaciones de crisis. Como ya hicimos en el módulo sobre </a:t>
            </a:r>
            <a:r>
              <a:rPr lang="es" sz="1200" b="0" i="0" u="none" strike="noStrike" kern="1200" cap="none" spc="0" normalizeH="0" noProof="0" dirty="0">
                <a:ln>
                  <a:noFill/>
                </a:ln>
                <a:effectLst/>
                <a:uLnTx/>
                <a:uFillTx/>
                <a:latin typeface="+mn-lt"/>
                <a:ea typeface="MS PGothic" charset="-128"/>
              </a:rPr>
              <a:t>espacios</a:t>
            </a:r>
            <a:r>
              <a:rPr lang="es" sz="1200" b="0" i="0" u="none" strike="noStrike" kern="1200" cap="none" spc="0" normalizeH="0" noProof="0" dirty="0">
                <a:ln>
                  <a:noFill/>
                </a:ln>
                <a:effectLst/>
                <a:uLnTx/>
                <a:uFillTx/>
                <a:latin typeface="+mn-lt"/>
                <a:ea typeface="MS PGothic" charset="-128"/>
                <a:cs typeface="Calibri" charset="0"/>
              </a:rPr>
              <a:t> seguros, partiremos</a:t>
            </a:r>
            <a:r>
              <a:rPr lang="es" sz="1200" b="0" i="0" u="none" strike="noStrike" kern="1200" cap="none" spc="0" normalizeH="0" noProof="0" dirty="0">
                <a:ln>
                  <a:noFill/>
                </a:ln>
                <a:effectLst/>
                <a:uLnTx/>
                <a:uFillTx/>
                <a:latin typeface="+mn-lt"/>
                <a:ea typeface="MS PGothic" charset="-128"/>
              </a:rPr>
              <a:t> del modelo de inclusión de </a:t>
            </a:r>
            <a:r>
              <a:rPr lang="es" sz="1200" b="0" i="0" u="none" strike="noStrike" kern="1200" cap="none" spc="0" normalizeH="0" noProof="0" dirty="0">
                <a:ln>
                  <a:noFill/>
                </a:ln>
                <a:effectLst/>
                <a:uLnTx/>
                <a:uFillTx/>
                <a:latin typeface="+mn-lt"/>
                <a:ea typeface="MS PGothic" pitchFamily="34" charset="-128"/>
                <a:cs typeface="MS PGothic" charset="0"/>
              </a:rPr>
              <a:t>personas</a:t>
            </a:r>
            <a:r>
              <a:rPr lang="es" sz="1200" b="0" i="0" u="none" strike="noStrike" kern="1200" cap="none" spc="0" normalizeH="0" noProof="0" dirty="0">
                <a:ln>
                  <a:noFill/>
                </a:ln>
                <a:effectLst/>
                <a:uLnTx/>
                <a:uFillTx/>
                <a:latin typeface="+mn-lt"/>
                <a:ea typeface="MS PGothic" charset="-128"/>
              </a:rPr>
              <a:t> con discapacidad a fin de </a:t>
            </a:r>
            <a:r>
              <a:rPr lang="es" sz="1200" b="0" i="0" u="none" strike="noStrike" kern="1200" cap="none" spc="0" normalizeH="0" noProof="0" dirty="0">
                <a:ln>
                  <a:noFill/>
                </a:ln>
                <a:effectLst/>
                <a:uLnTx/>
                <a:uFillTx/>
                <a:latin typeface="+mn-lt"/>
                <a:ea typeface="MS PGothic" pitchFamily="34" charset="-128"/>
                <a:cs typeface="MS PGothic" charset="0"/>
              </a:rPr>
              <a:t>poder</a:t>
            </a:r>
            <a:r>
              <a:rPr lang="es" sz="1200" b="0" i="0" u="none" strike="noStrike" kern="1200" cap="none" spc="0" normalizeH="0" noProof="0" dirty="0">
                <a:ln>
                  <a:noFill/>
                </a:ln>
                <a:effectLst/>
                <a:uLnTx/>
                <a:uFillTx/>
                <a:latin typeface="+mn-lt"/>
                <a:ea typeface="MS PGothic" charset="-128"/>
              </a:rPr>
              <a:t> aplicar aquí el concepto de obstáculos. </a:t>
            </a:r>
            <a:r>
              <a:rPr lang="es" sz="1200" b="0" i="0" u="none" strike="noStrike" kern="1200" cap="none" spc="0" normalizeH="0" noProof="0" dirty="0">
                <a:ln>
                  <a:noFill/>
                </a:ln>
                <a:effectLst/>
                <a:uLnTx/>
                <a:uFillTx/>
                <a:latin typeface="+mn-lt"/>
                <a:ea typeface="MS PGothic" pitchFamily="34" charset="-128"/>
              </a:rPr>
              <a:t>¿Qué es un obstáculo?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effectLst/>
                <a:uLnTx/>
                <a:uFillTx/>
                <a:latin typeface="+mn-lt"/>
                <a:ea typeface="MS PGothic" charset="-128"/>
              </a:rPr>
              <a:t>Haga un pequeño paréntesis para que las personas participantes tengan la ocasión de responder. </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pitchFamily="34" charset="-128"/>
              </a:rPr>
              <a:t>En el contexto de la </a:t>
            </a:r>
            <a:r>
              <a:rPr lang="es" sz="1200" b="1" i="0" u="none" strike="noStrike" kern="1200" cap="none" spc="0" normalizeH="0" noProof="0" dirty="0">
                <a:ln>
                  <a:noFill/>
                </a:ln>
                <a:effectLst/>
                <a:uLnTx/>
                <a:uFillTx/>
                <a:latin typeface="+mn-lt"/>
                <a:ea typeface="MS PGothic" pitchFamily="34" charset="-128"/>
              </a:rPr>
              <a:t>inclusión de la discapa</a:t>
            </a:r>
            <a:r>
              <a:rPr lang="es" sz="1200" b="1" i="0" u="none" strike="noStrike" kern="1200" cap="none" spc="0" normalizeH="0" noProof="0" dirty="0">
                <a:ln>
                  <a:noFill/>
                </a:ln>
                <a:effectLst/>
                <a:uLnTx/>
                <a:uFillTx/>
                <a:latin typeface="+mn-lt"/>
                <a:ea typeface="MS PGothic" pitchFamily="34" charset="-128"/>
                <a:cs typeface="MS PGothic" charset="0"/>
              </a:rPr>
              <a:t>cidad</a:t>
            </a:r>
            <a:r>
              <a:rPr lang="es" sz="1200" b="0" i="0" u="none" strike="noStrike" kern="1200" cap="none" spc="0" normalizeH="0" noProof="0" dirty="0">
                <a:ln>
                  <a:noFill/>
                </a:ln>
                <a:effectLst/>
                <a:uLnTx/>
                <a:uFillTx/>
                <a:latin typeface="+mn-lt"/>
                <a:ea typeface="MS PGothic" pitchFamily="34" charset="-128"/>
                <a:cs typeface="MS PGothic" charset="0"/>
              </a:rPr>
              <a:t>, un</a:t>
            </a:r>
            <a:r>
              <a:rPr lang="es" sz="1200" b="0" i="0" u="none" strike="noStrike" kern="1200" cap="none" spc="0" normalizeH="0" noProof="0" dirty="0">
                <a:ln>
                  <a:noFill/>
                </a:ln>
                <a:effectLst/>
                <a:uLnTx/>
                <a:uFillTx/>
                <a:latin typeface="+mn-lt"/>
                <a:ea typeface="MS PGothic" pitchFamily="34" charset="-128"/>
              </a:rPr>
              <a:t> obstáculo es </a:t>
            </a:r>
            <a:r>
              <a:rPr lang="es" sz="1200" b="0" i="0" u="none" strike="noStrike" kern="1200" cap="none" spc="0" normalizeH="0" noProof="0" dirty="0">
                <a:ln>
                  <a:noFill/>
                </a:ln>
                <a:effectLst/>
                <a:uLnTx/>
                <a:uFillTx/>
                <a:latin typeface="+mn-lt"/>
                <a:ea typeface="MS PGothic" pitchFamily="34" charset="-128"/>
                <a:cs typeface="MS PGothic" charset="0"/>
              </a:rPr>
              <a:t>todo aquello que impide que una persona con discapacidad participe plenamente en todas las vertientes de la sociedad como consecuencia de su discapacidad. Si aplicamos esta noción a las personas con SOGIESC diversa, podríamos afirmar que un obstáculo es todo aquello que impide que disfruten de pleno acceso a la asistencia o que participen por entero en programas y servicios como consecuencia de su SOGIESC diversa. </a:t>
            </a: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pitchFamily="34" charset="-128"/>
              </a:rPr>
              <a:t>Los obstáculos pueden ser actitudinales, institucionales o ambientales. ¿Qué situaciones son </a:t>
            </a:r>
            <a:r>
              <a:rPr lang="es" sz="1200" b="0" i="0" u="none" strike="noStrike" kern="1200" cap="none" spc="0" normalizeH="0" noProof="0" dirty="0">
                <a:ln>
                  <a:noFill/>
                </a:ln>
                <a:effectLst/>
                <a:uLnTx/>
                <a:uFillTx/>
                <a:latin typeface="+mn-lt"/>
                <a:ea typeface="MS PGothic" pitchFamily="34" charset="-128"/>
                <a:cs typeface="MS PGothic" charset="0"/>
              </a:rPr>
              <a:t>ejemplo de obstáculos </a:t>
            </a:r>
            <a:r>
              <a:rPr lang="es" sz="1200" b="1" i="0" u="none" strike="noStrike" kern="1200" cap="none" spc="0" normalizeH="0" noProof="0" dirty="0">
                <a:ln>
                  <a:noFill/>
                </a:ln>
                <a:effectLst/>
                <a:uLnTx/>
                <a:uFillTx/>
                <a:latin typeface="+mn-lt"/>
                <a:ea typeface="MS PGothic" pitchFamily="34" charset="-128"/>
                <a:cs typeface="MS PGothic" charset="0"/>
              </a:rPr>
              <a:t>actitudinales</a:t>
            </a:r>
            <a:r>
              <a:rPr lang="es" sz="1200" b="0" i="0" u="none" strike="noStrike" kern="1200" cap="none" spc="0" normalizeH="0" noProof="0" dirty="0">
                <a:ln>
                  <a:noFill/>
                </a:ln>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effectLst/>
                <a:uLnTx/>
                <a:uFillTx/>
                <a:latin typeface="+mn-lt"/>
                <a:ea typeface="MS PGothic" charset="-128"/>
              </a:rPr>
              <a:t>Haga un pequeño paréntesis para que las personas participantes tengan la ocasión de responder. </a:t>
            </a:r>
            <a:r>
              <a:rPr lang="es" sz="1200" b="0" i="1" u="none" strike="noStrike" kern="1200" cap="none" spc="0" normalizeH="0" noProof="0" dirty="0">
                <a:ln>
                  <a:noFill/>
                </a:ln>
                <a:effectLst/>
                <a:uLnTx/>
                <a:uFillTx/>
                <a:latin typeface="+mn-lt"/>
                <a:ea typeface="MS PGothic" pitchFamily="34" charset="-128"/>
              </a:rPr>
              <a:t>Ejemplos</a:t>
            </a:r>
            <a:r>
              <a:rPr lang="es" sz="1200" b="0" i="1" u="none" strike="noStrike" kern="1200" cap="none" spc="0" normalizeH="0" noProof="0" dirty="0">
                <a:ln>
                  <a:noFill/>
                </a:ln>
                <a:effectLst/>
                <a:uLnTx/>
                <a:uFillTx/>
                <a:latin typeface="+mn-lt"/>
                <a:ea typeface="MS PGothic" pitchFamily="34" charset="-128"/>
                <a:cs typeface="MS PGothic" charset="0"/>
              </a:rPr>
              <a:t>: quienes integran la comunidad creen que las personas con SOGIESC diversa son malvadas, van en contra de la religión mayoritaria o están enfermas o malditas; los empleadores y empleadoras que piensan que las personas con SOGIESC diversa no reúnen las condiciones para trabajar en su empresa; y docentes que tienen comportamientos homófobos, tránsfobos, bífobos o intersexfóbicos para con su alumnado.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pitchFamily="34" charset="-128"/>
              </a:rPr>
              <a:t>¿Qué situaciones son ejem</a:t>
            </a:r>
            <a:r>
              <a:rPr lang="es" sz="1200" b="0" i="0" u="none" strike="noStrike" kern="1200" cap="none" spc="0" normalizeH="0" noProof="0" dirty="0">
                <a:ln>
                  <a:noFill/>
                </a:ln>
                <a:effectLst/>
                <a:uLnTx/>
                <a:uFillTx/>
                <a:latin typeface="+mn-lt"/>
                <a:ea typeface="MS PGothic" pitchFamily="34" charset="-128"/>
                <a:cs typeface="MS PGothic" charset="0"/>
              </a:rPr>
              <a:t>plo de obstáculos </a:t>
            </a:r>
            <a:r>
              <a:rPr lang="es" sz="1200" b="1" i="0" u="none" strike="noStrike" kern="1200" cap="none" spc="0" normalizeH="0" noProof="0" dirty="0">
                <a:ln>
                  <a:noFill/>
                </a:ln>
                <a:effectLst/>
                <a:uLnTx/>
                <a:uFillTx/>
                <a:latin typeface="+mn-lt"/>
                <a:ea typeface="MS PGothic" pitchFamily="34" charset="-128"/>
                <a:cs typeface="MS PGothic" charset="0"/>
              </a:rPr>
              <a:t>institucionales</a:t>
            </a:r>
            <a:r>
              <a:rPr lang="es" sz="1200" b="0" i="0" u="none" strike="noStrike" kern="1200" cap="none" spc="0" normalizeH="0" noProof="0" dirty="0">
                <a:ln>
                  <a:noFill/>
                </a:ln>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effectLst/>
                <a:uLnTx/>
                <a:uFillTx/>
                <a:latin typeface="+mn-lt"/>
                <a:ea typeface="MS PGothic" charset="-128"/>
              </a:rPr>
              <a:t>Haga un pequeño paréntesis para que las personas participantes tengan la ocasión de responder. </a:t>
            </a:r>
            <a:r>
              <a:rPr lang="es" sz="1200" b="0" i="1" u="none" strike="noStrike" kern="1200" cap="none" spc="0" normalizeH="0" noProof="0" dirty="0">
                <a:ln>
                  <a:noFill/>
                </a:ln>
                <a:effectLst/>
                <a:uLnTx/>
                <a:uFillTx/>
                <a:latin typeface="+mn-lt"/>
                <a:ea typeface="MS PGothic" pitchFamily="34" charset="-128"/>
              </a:rPr>
              <a:t>Ejemplos</a:t>
            </a:r>
            <a:r>
              <a:rPr lang="es" sz="1200" b="0" i="1" u="none" strike="noStrike" kern="1200" cap="none" spc="0" normalizeH="0" noProof="0" dirty="0">
                <a:ln>
                  <a:noFill/>
                </a:ln>
                <a:effectLst/>
                <a:uLnTx/>
                <a:uFillTx/>
                <a:latin typeface="+mn-lt"/>
                <a:ea typeface="MS PGothic" pitchFamily="34" charset="-128"/>
                <a:cs typeface="MS PGothic" charset="0"/>
              </a:rPr>
              <a:t>: políticas que excluyen a las personas con SOGIESC diversa; leyes que persiguen las relaciones entre personas del mismo género o entre personas cuya expresión de género es diversa; legislación que no permite que las parejas del mismo género se casen o tengan hijos; ordenanzas sobre documentación que impiden cambiar las marcas de sexo o género; y seguros de salud que no cubren la atención vinculada a la transición.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1"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pitchFamily="34" charset="-128"/>
              </a:rPr>
              <a:t>¿Qué situaciones son ejem</a:t>
            </a:r>
            <a:r>
              <a:rPr lang="es" sz="1200" b="0" i="0" u="none" strike="noStrike" kern="1200" cap="none" spc="0" normalizeH="0" noProof="0" dirty="0">
                <a:ln>
                  <a:noFill/>
                </a:ln>
                <a:effectLst/>
                <a:uLnTx/>
                <a:uFillTx/>
                <a:latin typeface="+mn-lt"/>
                <a:ea typeface="MS PGothic" pitchFamily="34" charset="-128"/>
                <a:cs typeface="MS PGothic" charset="0"/>
              </a:rPr>
              <a:t>plo de obstáculos </a:t>
            </a:r>
            <a:r>
              <a:rPr lang="es" sz="1200" b="1" i="0" u="none" strike="noStrike" kern="1200" cap="none" spc="0" normalizeH="0" noProof="0" dirty="0">
                <a:ln>
                  <a:noFill/>
                </a:ln>
                <a:effectLst/>
                <a:uLnTx/>
                <a:uFillTx/>
                <a:latin typeface="+mn-lt"/>
                <a:ea typeface="MS PGothic" pitchFamily="34" charset="-128"/>
                <a:cs typeface="MS PGothic" charset="0"/>
              </a:rPr>
              <a:t>ambientales</a:t>
            </a:r>
            <a:r>
              <a:rPr lang="es" sz="1200" b="0" i="0" u="none" strike="noStrike" kern="1200" cap="none" spc="0" normalizeH="0" noProof="0" dirty="0">
                <a:ln>
                  <a:noFill/>
                </a:ln>
                <a:effectLst/>
                <a:uLnTx/>
                <a:uFillTx/>
                <a:latin typeface="+mn-lt"/>
                <a:ea typeface="MS PGothic" pitchFamily="34" charset="-128"/>
                <a:cs typeface="MS PGothic"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effectLst/>
                <a:uLnTx/>
                <a:uFillTx/>
                <a:latin typeface="+mn-lt"/>
                <a:ea typeface="MS PGothic" charset="-128"/>
              </a:rPr>
              <a:t>Haga un pequeño paréntesis para que las personas participantes tengan la ocasión de responder. </a:t>
            </a:r>
            <a:r>
              <a:rPr lang="es" sz="1200" b="0" i="1" u="none" strike="noStrike" kern="1200" cap="none" spc="0" normalizeH="0" noProof="0" dirty="0">
                <a:ln>
                  <a:noFill/>
                </a:ln>
                <a:effectLst/>
                <a:uLnTx/>
                <a:uFillTx/>
                <a:latin typeface="+mn-lt"/>
                <a:ea typeface="MS PGothic" pitchFamily="34" charset="-128"/>
              </a:rPr>
              <a:t>Ejemplos</a:t>
            </a:r>
            <a:r>
              <a:rPr lang="es" sz="1200" b="0" i="1" u="none" strike="noStrike" kern="1200" cap="none" spc="0" normalizeH="0" noProof="0" dirty="0">
                <a:ln>
                  <a:noFill/>
                </a:ln>
                <a:effectLst/>
                <a:uLnTx/>
                <a:uFillTx/>
                <a:latin typeface="+mn-lt"/>
                <a:ea typeface="MS PGothic" pitchFamily="34" charset="-128"/>
                <a:cs typeface="MS PGothic" charset="0"/>
              </a:rPr>
              <a:t>: aseos, duchas y alojamientos que solo contemplan el binarismo de género; controles de seguridad separados por género; y escuelas separadas por género.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effectLst/>
                <a:uLnTx/>
                <a:uFillTx/>
                <a:latin typeface="+mn-lt"/>
                <a:ea typeface="MS PGothic" pitchFamily="34"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b="1" i="1"/>
            </a:pPr>
            <a:br>
              <a:rPr kumimoji="0" lang="en-US" sz="1200" b="1" i="1" u="none" strike="noStrike" kern="1200" cap="none" spc="0" normalizeH="0" baseline="0" noProof="0" dirty="0">
                <a:ln>
                  <a:noFill/>
                </a:ln>
                <a:effectLst/>
                <a:uLnTx/>
                <a:uFillTx/>
                <a:latin typeface="+mn-lt"/>
                <a:ea typeface="MS PGothic" pitchFamily="34" charset="-128"/>
              </a:rPr>
            </a:br>
            <a:r>
              <a:rPr lang="es" sz="1200" b="1" i="1" u="none" strike="noStrike" kern="1200" cap="none" spc="0" normalizeH="0" noProof="0" dirty="0">
                <a:ln>
                  <a:noFill/>
                </a:ln>
                <a:effectLst/>
                <a:uLnTx/>
                <a:uFillTx/>
                <a:latin typeface="+mn-lt"/>
                <a:ea typeface="MS PGothic" pitchFamily="34" charset="-128"/>
              </a:rPr>
              <a:t>Duración: </a:t>
            </a:r>
            <a:r>
              <a:rPr lang="es" sz="1200" b="0" i="1" u="none" strike="noStrike" kern="1200" cap="none" spc="0" normalizeH="0" noProof="0" dirty="0">
                <a:ln>
                  <a:noFill/>
                </a:ln>
                <a:effectLst/>
                <a:uLnTx/>
                <a:uFillTx/>
                <a:latin typeface="+mn-lt"/>
                <a:ea typeface="MS PGothic" pitchFamily="34" charset="-128"/>
              </a:rPr>
              <a:t>2 minutos.</a:t>
            </a:r>
          </a:p>
          <a:p>
            <a:pPr marL="0" marR="0" lvl="0" indent="0" algn="l" defTabSz="914400" rtl="0" eaLnBrk="0" fontAlgn="base" latinLnBrk="0" hangingPunct="0">
              <a:lnSpc>
                <a:spcPct val="100000"/>
              </a:lnSpc>
              <a:spcBef>
                <a:spcPct val="30000"/>
              </a:spcBef>
              <a:spcAft>
                <a:spcPct val="0"/>
              </a:spcAft>
              <a:buClrTx/>
              <a:buSzTx/>
              <a:buFontTx/>
              <a:buNone/>
              <a:tabLst/>
              <a:defRPr b="1" i="1"/>
            </a:pPr>
            <a:endParaRPr kumimoji="0" lang="en-US" sz="1200" b="0" i="1"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una composición de fotografías que representan obstáculos, como un aula diseñada exclusivamente para chicos, un retrete con tres cubículos, un funcionario que revisa documentación y pasaportes, una larga cola de hombres, y una persona sentada sobre su maleta].</a:t>
            </a:r>
            <a:endParaRPr lang="en-US" altLang="en-US" sz="1200" i="0" dirty="0">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2CE5007-08C9-2A4C-9E49-194023C8FB34}" type="slidenum">
              <a:rPr lang="en-US" altLang="en-US" sz="1200">
                <a:latin typeface="Calibri Regular"/>
              </a:rPr>
              <a:pPr/>
              <a:t>35</a:t>
            </a:fld>
            <a:endParaRPr lang="en-US" altLang="en-US" sz="1200" dirty="0">
              <a:latin typeface="Calibri Regular"/>
            </a:endParaRPr>
          </a:p>
        </p:txBody>
      </p:sp>
    </p:spTree>
    <p:extLst>
      <p:ext uri="{BB962C8B-B14F-4D97-AF65-F5344CB8AC3E}">
        <p14:creationId xmlns:p14="http://schemas.microsoft.com/office/powerpoint/2010/main" val="40995212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799" y="4035972"/>
            <a:ext cx="5934785" cy="47871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¿Qué obstáculos dificultan la protección de determinadas personas? (continuación)</a:t>
            </a: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cs typeface="Calibri" charset="0"/>
              </a:rPr>
              <a:t>Como grupo, las personas con</a:t>
            </a:r>
            <a:r>
              <a:rPr lang="es" sz="1200" b="1" i="0" u="none" strike="noStrike" kern="1200" cap="none" spc="0" normalizeH="0" noProof="0" dirty="0">
                <a:ln>
                  <a:noFill/>
                </a:ln>
                <a:effectLst/>
                <a:uLnTx/>
                <a:uFillTx/>
                <a:latin typeface="+mn-lt"/>
                <a:ea typeface="MS PGothic" charset="-128"/>
                <a:cs typeface="Calibri" charset="0"/>
              </a:rPr>
              <a:t> SOGIESC diversa </a:t>
            </a:r>
            <a:r>
              <a:rPr lang="es" sz="1200" b="0" i="0" u="none" strike="noStrike" kern="1200" cap="none" spc="0" normalizeH="0" noProof="0" dirty="0">
                <a:ln>
                  <a:noFill/>
                </a:ln>
                <a:effectLst/>
                <a:uLnTx/>
                <a:uFillTx/>
                <a:latin typeface="+mn-lt"/>
                <a:ea typeface="MS PGothic" charset="-128"/>
                <a:cs typeface="Calibri" charset="0"/>
              </a:rPr>
              <a:t>sufren consecuencias parecidas en muchos sentidos al verse afectadas por las migraciones, los desplazamientos for</a:t>
            </a:r>
            <a:r>
              <a:rPr lang="es" sz="1200" b="0" i="0" u="none" strike="noStrike" kern="1200" cap="none" spc="0" normalizeH="0" noProof="0" dirty="0">
                <a:ln>
                  <a:noFill/>
                </a:ln>
                <a:effectLst/>
                <a:uLnTx/>
                <a:uFillTx/>
                <a:latin typeface="+mn-lt"/>
                <a:ea typeface="MS PGothic" charset="-128"/>
              </a:rPr>
              <a:t>zados y las situaciones de crisis</a:t>
            </a:r>
            <a:r>
              <a:rPr lang="es" sz="1200" b="0" i="0" u="none" strike="noStrike" kern="1200" cap="none" spc="0" normalizeH="0" noProof="0" dirty="0">
                <a:ln>
                  <a:noFill/>
                </a:ln>
                <a:effectLst/>
                <a:uLnTx/>
                <a:uFillTx/>
                <a:latin typeface="+mn-lt"/>
                <a:ea typeface="MS PGothic" charset="-128"/>
                <a:cs typeface="Calibri" charset="0"/>
              </a:rPr>
              <a:t>. No obstante, los obstáculos que dificultan que se reciba asistencia y se acceda a los programas y servicios varían en función de la población.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Por ejemplo, para las personas con una </a:t>
            </a:r>
            <a:r>
              <a:rPr lang="es" sz="1200" b="1" i="0" u="none" strike="noStrike" kern="1200" cap="none" spc="0" normalizeH="0" noProof="0" dirty="0">
                <a:ln>
                  <a:noFill/>
                </a:ln>
                <a:effectLst/>
                <a:uLnTx/>
                <a:uFillTx/>
                <a:latin typeface="+mn-lt"/>
                <a:ea typeface="MS PGothic" charset="-128"/>
              </a:rPr>
              <a:t>orientación sexual </a:t>
            </a:r>
            <a:r>
              <a:rPr lang="es" sz="1200" b="0" i="0" u="none" strike="noStrike" kern="1200" cap="none" spc="0" normalizeH="0" noProof="0" dirty="0">
                <a:ln>
                  <a:noFill/>
                </a:ln>
                <a:effectLst/>
                <a:uLnTx/>
                <a:uFillTx/>
                <a:latin typeface="+mn-lt"/>
                <a:ea typeface="MS PGothic" charset="-128"/>
              </a:rPr>
              <a:t>diversa, conseguir </a:t>
            </a:r>
            <a:r>
              <a:rPr lang="es" sz="1200" b="0" i="0" u="none" strike="noStrike" kern="1200" cap="none" spc="0" normalizeH="0" noProof="0" dirty="0">
                <a:ln>
                  <a:noFill/>
                </a:ln>
                <a:effectLst/>
                <a:uLnTx/>
                <a:uFillTx/>
                <a:latin typeface="+mn-lt"/>
                <a:ea typeface="Calibri" charset="0"/>
                <a:cs typeface="Calibri" charset="0"/>
              </a:rPr>
              <a:t>un empleo y una vivienda que sean dignos, tener acceso a una atención sanitaria que las respete y conservar la integridad de la unidad familiar no es tarea fácil.</a:t>
            </a:r>
            <a:endParaRPr lang="es" sz="1200" b="0" i="0" u="none" strike="noStrike" kern="1200" cap="none" spc="0" normalizeH="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Las personas con una </a:t>
            </a:r>
            <a:r>
              <a:rPr lang="es" sz="1200" b="1" i="0" u="none" strike="noStrike" kern="1200" cap="none" spc="0" normalizeH="0" noProof="0" dirty="0">
                <a:ln>
                  <a:noFill/>
                </a:ln>
                <a:effectLst/>
                <a:uLnTx/>
                <a:uFillTx/>
                <a:latin typeface="+mn-lt"/>
                <a:ea typeface="MS PGothic" charset="-128"/>
              </a:rPr>
              <a:t>identidad o expresión de género </a:t>
            </a:r>
            <a:r>
              <a:rPr lang="es" sz="1200" b="0" i="0" u="none" strike="noStrike" kern="1200" cap="none" spc="0" normalizeH="0" noProof="0" dirty="0">
                <a:ln>
                  <a:noFill/>
                </a:ln>
                <a:effectLst/>
                <a:uLnTx/>
                <a:uFillTx/>
                <a:latin typeface="+mn-lt"/>
                <a:ea typeface="MS PGothic" charset="-128"/>
              </a:rPr>
              <a:t>diversa</a:t>
            </a:r>
            <a:r>
              <a:rPr lang="es" sz="1200" b="1" i="0" u="none" strike="noStrike" kern="1200" cap="none" spc="0" normalizeH="0" noProof="0" dirty="0">
                <a:ln>
                  <a:noFill/>
                </a:ln>
                <a:effectLst/>
                <a:uLnTx/>
                <a:uFillTx/>
                <a:latin typeface="+mn-lt"/>
                <a:ea typeface="MS PGothic" charset="-128"/>
              </a:rPr>
              <a:t> </a:t>
            </a:r>
            <a:r>
              <a:rPr lang="es" sz="1200" b="0" i="0" u="none" strike="noStrike" kern="1200" cap="none" spc="0" normalizeH="0" noProof="0" dirty="0">
                <a:ln>
                  <a:noFill/>
                </a:ln>
                <a:effectLst/>
                <a:uLnTx/>
                <a:uFillTx/>
                <a:latin typeface="+mn-lt"/>
                <a:ea typeface="Calibri" charset="0"/>
                <a:cs typeface="Calibri" charset="0"/>
              </a:rPr>
              <a:t>se enfrentan a muchos obstácu</a:t>
            </a:r>
            <a:r>
              <a:rPr lang="es" sz="1200" b="0" i="0" u="none" strike="noStrike" kern="1200" cap="none" spc="0" normalizeH="0" noProof="0" dirty="0">
                <a:ln>
                  <a:noFill/>
                </a:ln>
                <a:effectLst/>
                <a:uLnTx/>
                <a:uFillTx/>
                <a:latin typeface="+mn-lt"/>
                <a:ea typeface="MS PGothic" charset="-128"/>
              </a:rPr>
              <a:t>los institucionales, actitudinales y ambientales </a:t>
            </a:r>
            <a:r>
              <a:rPr lang="es" sz="1200" b="0" i="0" u="none" strike="noStrike" kern="1200" cap="none" spc="0" normalizeH="0" noProof="0" dirty="0">
                <a:ln>
                  <a:noFill/>
                </a:ln>
                <a:effectLst/>
                <a:uLnTx/>
                <a:uFillTx/>
                <a:latin typeface="+mn-lt"/>
                <a:ea typeface="Calibri" charset="0"/>
                <a:cs typeface="Calibri" charset="0"/>
              </a:rPr>
              <a:t>para tener acceso a los sistemas de justicia, </a:t>
            </a:r>
            <a:r>
              <a:rPr lang="es" sz="1200" b="0" i="0" u="none" strike="noStrike" kern="1200" cap="none" spc="0" normalizeH="0" noProof="0" dirty="0">
                <a:ln>
                  <a:noFill/>
                </a:ln>
                <a:effectLst/>
                <a:uLnTx/>
                <a:uFillTx/>
                <a:latin typeface="+mn-lt"/>
                <a:ea typeface="MS PGothic" charset="-128"/>
              </a:rPr>
              <a:t>la educación, el empleo, la vivienda y la atención sanitaria. Pueden ser más susceptibles a la pobreza y quizás les resulte difícil el acceso a los documentos necesarios.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 typeface="Arial" panose="020B0604020202020204" pitchFamily="34" charset="0"/>
              <a:buNone/>
              <a:tabLst/>
              <a:defRPr/>
            </a:pPr>
            <a:r>
              <a:rPr lang="es" sz="1200" b="0" i="0" u="none" strike="noStrike" kern="1200" cap="none" spc="0" normalizeH="0" noProof="0" dirty="0">
                <a:ln>
                  <a:noFill/>
                </a:ln>
                <a:effectLst/>
                <a:uLnTx/>
                <a:uFillTx/>
                <a:latin typeface="+mn-lt"/>
                <a:ea typeface="MS PGothic" charset="-128"/>
                <a:cs typeface="Calibri" charset="0"/>
              </a:rPr>
              <a:t>Las </a:t>
            </a:r>
            <a:r>
              <a:rPr lang="es" sz="1200" b="0" i="0" u="none" strike="noStrike" kern="1200" cap="none" spc="0" normalizeH="0" noProof="0" dirty="0">
                <a:ln>
                  <a:noFill/>
                </a:ln>
                <a:effectLst/>
                <a:uLnTx/>
                <a:uFillTx/>
                <a:latin typeface="+mn-lt"/>
                <a:ea typeface="MS PGothic" charset="-128"/>
              </a:rPr>
              <a:t>personas</a:t>
            </a:r>
            <a:r>
              <a:rPr lang="es" sz="1200" b="0" i="0" u="none" strike="noStrike" kern="1200" cap="none" spc="0" normalizeH="0" noProof="0" dirty="0">
                <a:ln>
                  <a:noFill/>
                </a:ln>
                <a:effectLst/>
                <a:uLnTx/>
                <a:uFillTx/>
                <a:latin typeface="+mn-lt"/>
                <a:ea typeface="MS PGothic" charset="-128"/>
                <a:cs typeface="Calibri" charset="0"/>
              </a:rPr>
              <a:t> con </a:t>
            </a:r>
            <a:r>
              <a:rPr lang="es" sz="1200" b="1" i="0" u="none" strike="noStrike" kern="1200" cap="none" spc="0" normalizeH="0" noProof="0" dirty="0">
                <a:ln>
                  <a:noFill/>
                </a:ln>
                <a:effectLst/>
                <a:uLnTx/>
                <a:uFillTx/>
                <a:latin typeface="+mn-lt"/>
                <a:ea typeface="MS PGothic" charset="-128"/>
                <a:cs typeface="Calibri" charset="0"/>
              </a:rPr>
              <a:t>características sexuales</a:t>
            </a:r>
            <a:r>
              <a:rPr lang="es" sz="1200" b="0" i="0" u="none" strike="noStrike" kern="1200" cap="none" spc="0" normalizeH="0" noProof="0" dirty="0">
                <a:ln>
                  <a:noFill/>
                </a:ln>
                <a:effectLst/>
                <a:uLnTx/>
                <a:uFillTx/>
                <a:latin typeface="+mn-lt"/>
                <a:ea typeface="MS PGothic" charset="-128"/>
                <a:cs typeface="Calibri" charset="0"/>
              </a:rPr>
              <a:t> diversas han de luchar contra los obstáculos actitudinales que surgen de los proveedores de servicios sanitarios, las familias y las comunidades. Además, les cuesta acceder a una atención sanitaria adecuada y digna tanto por factores actitudinales como por factores institucionales.</a:t>
            </a:r>
            <a:endParaRPr kumimoji="0" lang="en-US" altLang="en-US" sz="1200" b="0" i="0" u="none" strike="noStrike" kern="1200" cap="none" spc="0" normalizeH="0" baseline="0" noProof="0" dirty="0">
              <a:ln>
                <a:noFill/>
              </a:ln>
              <a:effectLst/>
              <a:uLnTx/>
              <a:uFillTx/>
              <a:latin typeface="+mn-lt"/>
              <a:ea typeface="MS PGothic" charset="-128"/>
              <a:cs typeface="Calibri" charset="0"/>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La</a:t>
            </a:r>
            <a:r>
              <a:rPr lang="es" sz="1200" b="1" i="0" u="none" strike="noStrike" kern="1200" cap="none" spc="0" normalizeH="0" noProof="0" dirty="0">
                <a:ln>
                  <a:noFill/>
                </a:ln>
                <a:effectLst/>
                <a:uLnTx/>
                <a:uFillTx/>
                <a:latin typeface="+mn-lt"/>
                <a:ea typeface="MS PGothic" charset="-128"/>
              </a:rPr>
              <a:t> interseccionalidad</a:t>
            </a:r>
            <a:r>
              <a:rPr lang="es" sz="1200" b="0" i="0" u="none" strike="noStrike" kern="1200" cap="none" spc="0" normalizeH="0" noProof="0" dirty="0">
                <a:ln>
                  <a:noFill/>
                </a:ln>
                <a:effectLst/>
                <a:uLnTx/>
                <a:uFillTx/>
                <a:latin typeface="+mn-lt"/>
                <a:ea typeface="MS PGothic" charset="-128"/>
              </a:rPr>
              <a:t> desempeña una función primordial a la hora de saber a qué obstáculos podría enfrentarse una persona concreta. La orientación sexual, la identidad de género, la expresión de género y las características sexuales diversas se entrecruzan con otros muchos factores como la edad, el género, la etnia, la clase social y la discapacidad. </a:t>
            </a: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600" b="0" i="1"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effectLst/>
                <a:uLnTx/>
                <a:uFillTx/>
                <a:latin typeface="+mn-lt"/>
                <a:ea typeface="MS PGothic" charset="-128"/>
              </a:rPr>
              <a:t>Duración: </a:t>
            </a:r>
            <a:r>
              <a:rPr lang="es" sz="1200" b="0" i="1" u="none" strike="noStrike" kern="1200" cap="none" spc="0" normalizeH="0" noProof="0" dirty="0">
                <a:ln>
                  <a:noFill/>
                </a:ln>
                <a:effectLst/>
                <a:uLnTx/>
                <a:uFillTx/>
                <a:latin typeface="+mn-lt"/>
                <a:ea typeface="MS PGothic" charset="-128"/>
              </a:rPr>
              <a:t>10 minutos para las diapositivas de “¿Con qué obstáculos se encuentran determinadas personas?”. </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2CE5007-08C9-2A4C-9E49-194023C8FB34}" type="slidenum">
              <a:rPr lang="en-US" altLang="en-US" sz="1200">
                <a:latin typeface="Calibri Regular"/>
              </a:rPr>
              <a:pPr/>
              <a:t>36</a:t>
            </a:fld>
            <a:endParaRPr lang="en-US" altLang="en-US" sz="1200" dirty="0">
              <a:latin typeface="Calibri Regular"/>
            </a:endParaRPr>
          </a:p>
        </p:txBody>
      </p:sp>
    </p:spTree>
    <p:extLst>
      <p:ext uri="{BB962C8B-B14F-4D97-AF65-F5344CB8AC3E}">
        <p14:creationId xmlns:p14="http://schemas.microsoft.com/office/powerpoint/2010/main" val="3681461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800" y="4035972"/>
            <a:ext cx="5486400" cy="4193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¿Qué obstáculos dificultan la protección de determinadas personas? (continuación)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srgbClr val="595959"/>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Ahora nos centraremos </a:t>
            </a:r>
            <a:r>
              <a:rPr lang="es" sz="1200" b="0" i="0" u="none" strike="noStrike" kern="1200" cap="none" spc="0" normalizeH="0" noProof="0" dirty="0">
                <a:ln>
                  <a:noFill/>
                </a:ln>
                <a:solidFill>
                  <a:prstClr val="black"/>
                </a:solidFill>
                <a:effectLst/>
                <a:uLnTx/>
                <a:uFillTx/>
                <a:latin typeface="+mn-lt"/>
                <a:ea typeface="Calibri" charset="0"/>
                <a:cs typeface="Calibri" charset="0"/>
              </a:rPr>
              <a:t>en los </a:t>
            </a:r>
            <a:r>
              <a:rPr lang="es" sz="1200" b="1" i="0" u="none" strike="noStrike" kern="1200" cap="none" spc="0" normalizeH="0" noProof="0" dirty="0">
                <a:ln>
                  <a:noFill/>
                </a:ln>
                <a:solidFill>
                  <a:prstClr val="black"/>
                </a:solidFill>
                <a:effectLst/>
                <a:uLnTx/>
                <a:uFillTx/>
                <a:latin typeface="+mn-lt"/>
                <a:ea typeface="Calibri" charset="0"/>
                <a:cs typeface="Calibri" charset="0"/>
              </a:rPr>
              <a:t>factores</a:t>
            </a:r>
            <a:r>
              <a:rPr lang="es" sz="1200" b="0" i="0" u="none" strike="noStrike" kern="1200" cap="none" spc="0" normalizeH="0" noProof="0" dirty="0">
                <a:ln>
                  <a:noFill/>
                </a:ln>
                <a:solidFill>
                  <a:prstClr val="black"/>
                </a:solidFill>
                <a:effectLst/>
                <a:uLnTx/>
                <a:uFillTx/>
                <a:latin typeface="+mn-lt"/>
                <a:ea typeface="Calibri" charset="0"/>
                <a:cs typeface="Calibri" charset="0"/>
              </a:rPr>
              <a:t> interseccionales del género, la edad y la discapacidad. Hecho esto, reflexionaremos sobre los obstáculos que dichos factores plantean a las personas con SOGIESC diversa.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none" strike="noStrike" kern="1200" cap="none" spc="0" normalizeH="0" noProof="0" dirty="0">
                <a:ln>
                  <a:noFill/>
                </a:ln>
                <a:solidFill>
                  <a:prstClr val="black"/>
                </a:solidFill>
                <a:effectLst/>
                <a:uLnTx/>
                <a:uFillTx/>
                <a:latin typeface="+mn-lt"/>
                <a:ea typeface="MS PGothic" charset="-128"/>
                <a:cs typeface="Calibri" charset="0"/>
              </a:rPr>
              <a:t>Binarismo de género: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1" i="0" u="none" strike="noStrike" kern="1200" cap="none" spc="0" normalizeH="0" noProof="0" dirty="0">
                <a:ln>
                  <a:noFill/>
                </a:ln>
                <a:solidFill>
                  <a:prstClr val="black"/>
                </a:solidFill>
                <a:effectLst/>
                <a:uLnTx/>
                <a:uFillTx/>
                <a:latin typeface="+mn-lt"/>
                <a:ea typeface="MS PGothic" charset="-128"/>
                <a:cs typeface="Calibri" charset="0"/>
              </a:rPr>
              <a:t>Hombres:</a:t>
            </a:r>
            <a:r>
              <a:rPr lang="es" sz="1200" b="0" i="0" u="none" strike="noStrike" kern="1200" cap="none" spc="0" normalizeH="0" noProof="0" dirty="0">
                <a:ln>
                  <a:noFill/>
                </a:ln>
                <a:solidFill>
                  <a:prstClr val="black"/>
                </a:solidFill>
                <a:effectLst/>
                <a:uLnTx/>
                <a:uFillTx/>
                <a:latin typeface="+mn-lt"/>
                <a:ea typeface="MS PGothic" charset="-128"/>
                <a:cs typeface="Calibri" charset="0"/>
              </a:rPr>
              <a:t> se enfrentan a muchos obstáculos</a:t>
            </a:r>
            <a:r>
              <a:rPr lang="es" sz="1200" b="0" i="0" u="none" strike="noStrike" kern="1200" cap="none" spc="0" normalizeH="0" noProof="0" dirty="0">
                <a:ln>
                  <a:noFill/>
                </a:ln>
                <a:solidFill>
                  <a:prstClr val="black"/>
                </a:solidFill>
                <a:effectLst/>
                <a:uLnTx/>
                <a:uFillTx/>
                <a:latin typeface="+mn-lt"/>
                <a:ea typeface="MS PGothic" charset="-128"/>
              </a:rPr>
              <a:t> actitudinales e institucionales, como los problemas para denunciar episodios de violencia sexual; las leyes que tipifican la homosexualidad como delito; y los estereotipos que sostienen las organizaciones internacionales y las ONG con respecto a la apariencia o la forma de actuar que deben tener si quieren que se los crea cuando afirman ser gais, bisexuales o transgénero.</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1" i="0" u="none" strike="noStrike" kern="1200" cap="none" spc="0" normalizeH="0" noProof="0" dirty="0">
                <a:ln>
                  <a:noFill/>
                </a:ln>
                <a:solidFill>
                  <a:prstClr val="black"/>
                </a:solidFill>
                <a:effectLst/>
                <a:uLnTx/>
                <a:uFillTx/>
                <a:latin typeface="+mn-lt"/>
                <a:ea typeface="MS PGothic" charset="-128"/>
                <a:cs typeface="Calibri" charset="0"/>
              </a:rPr>
              <a:t>Mujeres:</a:t>
            </a:r>
            <a:r>
              <a:rPr lang="es" sz="1200" b="0" i="0" u="none" strike="noStrike" kern="1200" cap="none" spc="0" normalizeH="0" noProof="0" dirty="0">
                <a:ln>
                  <a:noFill/>
                </a:ln>
                <a:solidFill>
                  <a:prstClr val="black"/>
                </a:solidFill>
                <a:effectLst/>
                <a:uLnTx/>
                <a:uFillTx/>
                <a:latin typeface="+mn-lt"/>
                <a:ea typeface="MS PGothic" charset="-128"/>
                <a:cs typeface="Calibri" charset="0"/>
              </a:rPr>
              <a:t> </a:t>
            </a:r>
            <a:r>
              <a:rPr lang="es" sz="1200" b="0" i="0" u="none" strike="noStrike" kern="1200" cap="none" spc="0" normalizeH="0" noProof="0" dirty="0">
                <a:ln>
                  <a:noFill/>
                </a:ln>
                <a:solidFill>
                  <a:prstClr val="black"/>
                </a:solidFill>
                <a:effectLst/>
                <a:uLnTx/>
                <a:uFillTx/>
                <a:latin typeface="+mn-lt"/>
                <a:ea typeface="MS PGothic" charset="-128"/>
              </a:rPr>
              <a:t>a menudo tienen</a:t>
            </a:r>
            <a:r>
              <a:rPr lang="es" sz="1200" b="0" i="0" u="none" strike="noStrike" kern="1200" cap="none" spc="0" normalizeH="0" baseline="0" noProof="0" dirty="0">
                <a:ln>
                  <a:noFill/>
                </a:ln>
                <a:solidFill>
                  <a:prstClr val="black"/>
                </a:solidFill>
                <a:effectLst/>
                <a:uLnTx/>
                <a:uFillTx/>
                <a:latin typeface="+mn-lt"/>
                <a:ea typeface="MS PGothic" charset="-128"/>
              </a:rPr>
              <a:t> </a:t>
            </a:r>
            <a:r>
              <a:rPr lang="es" sz="1200" b="0" i="0" u="none" strike="noStrike" kern="1200" cap="none" spc="0" normalizeH="0" noProof="0" dirty="0">
                <a:ln>
                  <a:noFill/>
                </a:ln>
                <a:solidFill>
                  <a:prstClr val="black"/>
                </a:solidFill>
                <a:effectLst/>
                <a:uLnTx/>
                <a:uFillTx/>
                <a:latin typeface="+mn-lt"/>
                <a:ea typeface="MS PGothic" charset="-128"/>
              </a:rPr>
              <a:t>menos movilidad y menos independencia económica, lo que repercute en su capacidad de migrar o abandonar el hogar si la situación es muy difícil. También pueden sufrir las presiones de la sociedad para casarse y tener hijos antes de cumplir una cierta edad, algo que puede restringir más aún dicha movilidad e independencia. Al igual que los hombres, las mujeres pueden ser blanco de</a:t>
            </a:r>
            <a:r>
              <a:rPr lang="es" sz="1200" b="1" i="0" u="none" strike="noStrike" kern="1200" cap="none" spc="0" normalizeH="0" noProof="0" dirty="0">
                <a:ln>
                  <a:noFill/>
                </a:ln>
                <a:solidFill>
                  <a:prstClr val="black"/>
                </a:solidFill>
                <a:effectLst/>
                <a:uLnTx/>
                <a:uFillTx/>
                <a:latin typeface="+mn-lt"/>
                <a:ea typeface="MS PGothic" charset="-128"/>
              </a:rPr>
              <a:t> </a:t>
            </a:r>
            <a:r>
              <a:rPr lang="es" sz="1200" b="0" i="0" u="none" strike="noStrike" kern="1200" cap="none" spc="0" normalizeH="0" noProof="0" dirty="0">
                <a:ln>
                  <a:noFill/>
                </a:ln>
                <a:solidFill>
                  <a:prstClr val="black"/>
                </a:solidFill>
                <a:effectLst/>
                <a:uLnTx/>
                <a:uFillTx/>
                <a:latin typeface="+mn-lt"/>
                <a:ea typeface="MS PGothic" charset="-128"/>
              </a:rPr>
              <a:t>estereotipos por parte de las organizaciones si su apariencia o forma de comportarse no es “propia de homosexuales” o “lésbica”, una tesitura que quizás lleve a los proveedores de asistencia a pensar que mienten para recibir un trato de favor.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none" strike="noStrike" kern="1200" cap="none" spc="0" normalizeH="0" noProof="0" dirty="0">
                <a:ln>
                  <a:noFill/>
                </a:ln>
                <a:solidFill>
                  <a:prstClr val="black"/>
                </a:solidFill>
                <a:effectLst/>
                <a:uLnTx/>
                <a:uFillTx/>
                <a:latin typeface="+mn-lt"/>
                <a:ea typeface="MS PGothic" charset="-128"/>
                <a:cs typeface="Calibri" charset="0"/>
              </a:rPr>
              <a:t>Edad: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1" i="0" u="none" strike="noStrike" kern="1200" cap="none" spc="0" normalizeH="0" noProof="0" dirty="0">
                <a:ln>
                  <a:noFill/>
                </a:ln>
                <a:solidFill>
                  <a:prstClr val="black"/>
                </a:solidFill>
                <a:effectLst/>
                <a:uLnTx/>
                <a:uFillTx/>
                <a:latin typeface="+mn-lt"/>
                <a:ea typeface="MS PGothic" charset="-128"/>
                <a:cs typeface="Calibri" charset="0"/>
              </a:rPr>
              <a:t>Niños,</a:t>
            </a:r>
            <a:r>
              <a:rPr lang="es" sz="1200" b="1" i="0" u="none" strike="noStrike" kern="1200" cap="none" spc="0" normalizeH="0" noProof="0" dirty="0">
                <a:ln>
                  <a:noFill/>
                </a:ln>
                <a:solidFill>
                  <a:prstClr val="black"/>
                </a:solidFill>
                <a:effectLst/>
                <a:uLnTx/>
                <a:uFillTx/>
                <a:latin typeface="+mn-lt"/>
                <a:ea typeface="Calibri" charset="0"/>
                <a:cs typeface="Calibri" charset="0"/>
              </a:rPr>
              <a:t> niñas y adolescentes:</a:t>
            </a:r>
            <a:r>
              <a:rPr lang="es" sz="1200" b="0" i="0" u="none" strike="noStrike" kern="1200" cap="none" spc="0" normalizeH="0" noProof="0" dirty="0">
                <a:ln>
                  <a:noFill/>
                </a:ln>
                <a:solidFill>
                  <a:prstClr val="black"/>
                </a:solidFill>
                <a:effectLst/>
                <a:uLnTx/>
                <a:uFillTx/>
                <a:latin typeface="+mn-lt"/>
                <a:ea typeface="Calibri" charset="0"/>
                <a:cs typeface="Calibri" charset="0"/>
              </a:rPr>
              <a:t> en su caso, el obstáculo actitudinal consiste en pensar que no son lo suficientemente mayores como para entender bien su SOGIESC, lo cual puede llevar a que la persecución que sufren por ese motivo no se tenga en cuenta. Además, pueden encontrarse con obstáculos institucionales si buscan ayuda al margen de sus familias. En los Estados Unidos, varios estudios han demostrado que el número de </a:t>
            </a:r>
            <a:r>
              <a:rPr lang="es" sz="1200" b="0" i="0" u="none" strike="noStrike" kern="1200" cap="none" spc="0" normalizeH="0" noProof="0" dirty="0">
                <a:ln>
                  <a:noFill/>
                </a:ln>
                <a:solidFill>
                  <a:prstClr val="black"/>
                </a:solidFill>
                <a:effectLst/>
                <a:uLnTx/>
                <a:uFillTx/>
                <a:latin typeface="+mn-lt"/>
                <a:ea typeface="MS PGothic" pitchFamily="34" charset="-128"/>
                <a:cs typeface="Calibri" panose="020F0502020204030204" pitchFamily="34" charset="0"/>
              </a:rPr>
              <a:t>niños, niñas y adolescentes con SOGIESC diversa en el sistema de justicia juvenil es proporcionalmente mucho mayor de lo que correspondería y que la mayor parte de ellos pertenece a etnias marginadas. </a:t>
            </a:r>
            <a:endParaRPr kumimoji="0" lang="en-US" altLang="zh-CN" sz="1200" b="0" i="0" u="none" strike="noStrike" kern="1200" cap="none" spc="0" normalizeH="0" baseline="0" noProof="0" dirty="0">
              <a:ln>
                <a:noFill/>
              </a:ln>
              <a:solidFill>
                <a:prstClr val="black"/>
              </a:solidFill>
              <a:effectLst/>
              <a:uLnTx/>
              <a:uFillTx/>
              <a:latin typeface="+mn-lt"/>
              <a:ea typeface="Calibri" charset="0"/>
              <a:cs typeface="Calibri" charset="0"/>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1" i="0" u="none" strike="noStrike" kern="1200" cap="none" spc="0" normalizeH="0" noProof="0" dirty="0">
                <a:ln>
                  <a:noFill/>
                </a:ln>
                <a:solidFill>
                  <a:prstClr val="black"/>
                </a:solidFill>
                <a:effectLst/>
                <a:uLnTx/>
                <a:uFillTx/>
                <a:latin typeface="+mn-lt"/>
                <a:ea typeface="MS PGothic" charset="-128"/>
                <a:cs typeface="Calibri" charset="0"/>
              </a:rPr>
              <a:t>P</a:t>
            </a:r>
            <a:r>
              <a:rPr lang="es" sz="1200" b="1" i="0" u="none" strike="noStrike" kern="1200" cap="none" spc="0" normalizeH="0" noProof="0" dirty="0">
                <a:ln>
                  <a:noFill/>
                </a:ln>
                <a:solidFill>
                  <a:prstClr val="black"/>
                </a:solidFill>
                <a:effectLst/>
                <a:uLnTx/>
                <a:uFillTx/>
                <a:latin typeface="+mn-lt"/>
                <a:ea typeface="Calibri" charset="0"/>
                <a:cs typeface="Calibri" charset="0"/>
              </a:rPr>
              <a:t>ersonas mayores: </a:t>
            </a:r>
            <a:r>
              <a:rPr lang="es" sz="1200" b="0" i="0" u="none" strike="noStrike" kern="1200" cap="none" spc="0" normalizeH="0" noProof="0" dirty="0">
                <a:ln>
                  <a:noFill/>
                </a:ln>
                <a:solidFill>
                  <a:prstClr val="black"/>
                </a:solidFill>
                <a:effectLst/>
                <a:uLnTx/>
                <a:uFillTx/>
                <a:latin typeface="+mn-lt"/>
                <a:ea typeface="Calibri" charset="0"/>
                <a:cs typeface="Calibri" charset="0"/>
              </a:rPr>
              <a:t>su SOGIESC diversa puede resultar menos visible a ojos de los proveedores de asistencia y es más probable que tengan que ocultarla (incluso si antes no lo hacían) porque ahora dependen de personas, instituciones o sistemas que les discriminan o no son seguros.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none" strike="noStrike" kern="1200" cap="none" spc="0" normalizeH="0" noProof="0" dirty="0">
                <a:ln>
                  <a:noFill/>
                </a:ln>
                <a:solidFill>
                  <a:prstClr val="black"/>
                </a:solidFill>
                <a:effectLst/>
                <a:uLnTx/>
                <a:uFillTx/>
                <a:latin typeface="+mn-lt"/>
                <a:ea typeface="MS PGothic" charset="-128"/>
                <a:cs typeface="Calibri" charset="0"/>
              </a:rPr>
              <a:t>Discapa</a:t>
            </a:r>
            <a:r>
              <a:rPr lang="es" sz="1200" b="1" i="0" u="none" strike="noStrike" kern="1200" cap="none" spc="0" normalizeH="0" noProof="0" dirty="0">
                <a:ln>
                  <a:noFill/>
                </a:ln>
                <a:solidFill>
                  <a:prstClr val="black"/>
                </a:solidFill>
                <a:effectLst/>
                <a:uLnTx/>
                <a:uFillTx/>
                <a:latin typeface="+mn-lt"/>
                <a:ea typeface="Calibri" charset="0"/>
                <a:cs typeface="Calibri" charset="0"/>
              </a:rPr>
              <a:t>cidad: </a:t>
            </a: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1" i="0" u="none" strike="noStrike" kern="1200" cap="none" spc="0" normalizeH="0" noProof="0" dirty="0">
                <a:ln>
                  <a:noFill/>
                </a:ln>
                <a:solidFill>
                  <a:prstClr val="black"/>
                </a:solidFill>
                <a:effectLst/>
                <a:uLnTx/>
                <a:uFillTx/>
                <a:latin typeface="+mn-lt"/>
                <a:ea typeface="MS PGothic" pitchFamily="34" charset="-128"/>
                <a:cs typeface="Calibri" panose="020F0502020204030204" pitchFamily="34" charset="0"/>
              </a:rPr>
              <a:t>Preva</a:t>
            </a:r>
            <a:r>
              <a:rPr lang="es" sz="1200" b="1" i="0" u="none" strike="noStrike" kern="1200" cap="none" spc="0" normalizeH="0" noProof="0" dirty="0">
                <a:ln>
                  <a:noFill/>
                </a:ln>
                <a:solidFill>
                  <a:prstClr val="black"/>
                </a:solidFill>
                <a:effectLst/>
                <a:uLnTx/>
                <a:uFillTx/>
                <a:latin typeface="+mn-lt"/>
                <a:ea typeface="MS PGothic" charset="-128"/>
              </a:rPr>
              <a:t>l</a:t>
            </a:r>
            <a:r>
              <a:rPr lang="es" sz="1200" b="1" i="0" u="none" strike="noStrike" kern="1200" cap="none" spc="0" normalizeH="0" noProof="0" dirty="0">
                <a:ln>
                  <a:noFill/>
                </a:ln>
                <a:solidFill>
                  <a:prstClr val="black"/>
                </a:solidFill>
                <a:effectLst/>
                <a:uLnTx/>
                <a:uFillTx/>
                <a:latin typeface="+mn-lt"/>
                <a:ea typeface="MS PGothic" pitchFamily="34" charset="-128"/>
                <a:cs typeface="Calibri" panose="020F0502020204030204" pitchFamily="34" charset="0"/>
              </a:rPr>
              <a:t>encia: </a:t>
            </a:r>
            <a:r>
              <a:rPr lang="es" sz="1200" b="0" i="0" u="none" strike="noStrike" kern="1200" cap="none" spc="0" normalizeH="0" noProof="0" dirty="0">
                <a:ln>
                  <a:noFill/>
                </a:ln>
                <a:solidFill>
                  <a:prstClr val="black"/>
                </a:solidFill>
                <a:effectLst/>
                <a:uLnTx/>
                <a:uFillTx/>
                <a:latin typeface="+mn-lt"/>
                <a:ea typeface="MS PGothic" pitchFamily="34" charset="-128"/>
                <a:cs typeface="Calibri" panose="020F0502020204030204" pitchFamily="34" charset="0"/>
              </a:rPr>
              <a:t>Es fundamental que veamos la discapacidad como un factor interseccional, ya que muchas personas con SOGIESC diversa tienen una discapacidad. Por ejemplo, según un estudio llevado a cabo en los Estados Unidos, dos de cada cinco personas transgénero (el 40</a:t>
            </a:r>
            <a:r>
              <a:rPr lang="es" sz="1200" b="0" i="0" u="none" strike="noStrike" kern="1200" cap="none" spc="0" normalizeH="0" baseline="0" noProof="0" dirty="0">
                <a:ln>
                  <a:noFill/>
                </a:ln>
                <a:solidFill>
                  <a:prstClr val="black"/>
                </a:solidFill>
                <a:effectLst/>
                <a:uLnTx/>
                <a:uFillTx/>
                <a:latin typeface="+mn-lt"/>
                <a:ea typeface="MS PGothic" pitchFamily="34" charset="-128"/>
                <a:cs typeface="Calibri" panose="020F0502020204030204" pitchFamily="34" charset="0"/>
              </a:rPr>
              <a:t> </a:t>
            </a:r>
            <a:r>
              <a:rPr lang="es" sz="1200" b="0" i="0" u="none" strike="noStrike" kern="1200" cap="none" spc="0" normalizeH="0" noProof="0" dirty="0">
                <a:ln>
                  <a:noFill/>
                </a:ln>
                <a:solidFill>
                  <a:prstClr val="black"/>
                </a:solidFill>
                <a:effectLst/>
                <a:uLnTx/>
                <a:uFillTx/>
                <a:latin typeface="+mn-lt"/>
                <a:ea typeface="MS PGothic" pitchFamily="34" charset="-128"/>
                <a:cs typeface="Calibri" panose="020F0502020204030204" pitchFamily="34" charset="0"/>
              </a:rPr>
              <a:t>%) tiene una discapacidad; por otra parte, en el estado de Washington, el 40% de los hombres bisexuales, el 36</a:t>
            </a:r>
            <a:r>
              <a:rPr lang="es" sz="1200" b="0" i="0" u="none" strike="noStrike" kern="1200" cap="none" spc="0" normalizeH="0" baseline="0" noProof="0" dirty="0">
                <a:ln>
                  <a:noFill/>
                </a:ln>
                <a:solidFill>
                  <a:prstClr val="black"/>
                </a:solidFill>
                <a:effectLst/>
                <a:uLnTx/>
                <a:uFillTx/>
                <a:latin typeface="+mn-lt"/>
                <a:ea typeface="MS PGothic" pitchFamily="34" charset="-128"/>
                <a:cs typeface="Calibri" panose="020F0502020204030204" pitchFamily="34" charset="0"/>
              </a:rPr>
              <a:t> </a:t>
            </a:r>
            <a:r>
              <a:rPr lang="es" sz="1200" b="0" i="0" u="none" strike="noStrike" kern="1200" cap="none" spc="0" normalizeH="0" noProof="0" dirty="0">
                <a:ln>
                  <a:noFill/>
                </a:ln>
                <a:solidFill>
                  <a:prstClr val="black"/>
                </a:solidFill>
                <a:effectLst/>
                <a:uLnTx/>
                <a:uFillTx/>
                <a:latin typeface="+mn-lt"/>
                <a:ea typeface="MS PGothic" pitchFamily="34" charset="-128"/>
                <a:cs typeface="Calibri" panose="020F0502020204030204" pitchFamily="34" charset="0"/>
              </a:rPr>
              <a:t>% de las mujeres lesbianas, el 36</a:t>
            </a:r>
            <a:r>
              <a:rPr lang="es" sz="1200" b="0" i="0" u="none" strike="noStrike" kern="1200" cap="none" spc="0" normalizeH="0" baseline="0" noProof="0" dirty="0">
                <a:ln>
                  <a:noFill/>
                </a:ln>
                <a:solidFill>
                  <a:prstClr val="black"/>
                </a:solidFill>
                <a:effectLst/>
                <a:uLnTx/>
                <a:uFillTx/>
                <a:latin typeface="+mn-lt"/>
                <a:ea typeface="MS PGothic" pitchFamily="34" charset="-128"/>
                <a:cs typeface="Calibri" panose="020F0502020204030204" pitchFamily="34" charset="0"/>
              </a:rPr>
              <a:t> </a:t>
            </a:r>
            <a:r>
              <a:rPr lang="es" sz="1200" b="0" i="0" u="none" strike="noStrike" kern="1200" cap="none" spc="0" normalizeH="0" noProof="0" dirty="0">
                <a:ln>
                  <a:noFill/>
                </a:ln>
                <a:solidFill>
                  <a:prstClr val="black"/>
                </a:solidFill>
                <a:effectLst/>
                <a:uLnTx/>
                <a:uFillTx/>
                <a:latin typeface="+mn-lt"/>
                <a:ea typeface="MS PGothic" pitchFamily="34" charset="-128"/>
                <a:cs typeface="Calibri" panose="020F0502020204030204" pitchFamily="34" charset="0"/>
              </a:rPr>
              <a:t>% de las mujeres bisexuales y el 26 % de los hombres gais afirmaron ser personas con discapacidad frente al 27,2 % en la población general.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1" i="0" u="none" strike="noStrike" kern="1200" cap="none" spc="0" normalizeH="0" noProof="0" dirty="0">
                <a:ln>
                  <a:noFill/>
                </a:ln>
                <a:solidFill>
                  <a:prstClr val="black"/>
                </a:solidFill>
                <a:effectLst/>
                <a:uLnTx/>
                <a:uFillTx/>
                <a:latin typeface="+mn-lt"/>
                <a:ea typeface="MS PGothic" charset="-128"/>
                <a:cs typeface="Calibri" charset="0"/>
              </a:rPr>
              <a:t>Personas</a:t>
            </a:r>
            <a:r>
              <a:rPr lang="es" sz="1200" b="1" i="0" u="none" strike="noStrike" kern="1200" cap="none" spc="0" normalizeH="0" noProof="0" dirty="0">
                <a:ln>
                  <a:noFill/>
                </a:ln>
                <a:solidFill>
                  <a:prstClr val="black"/>
                </a:solidFill>
                <a:effectLst/>
                <a:uLnTx/>
                <a:uFillTx/>
                <a:latin typeface="+mn-lt"/>
                <a:ea typeface="Calibri" charset="0"/>
                <a:cs typeface="Calibri" charset="0"/>
              </a:rPr>
              <a:t> con discapacidad:</a:t>
            </a:r>
            <a:r>
              <a:rPr lang="es" sz="1200" b="0" i="0" u="none" strike="noStrike" kern="1200" cap="none" spc="0" normalizeH="0" noProof="0" dirty="0">
                <a:ln>
                  <a:noFill/>
                </a:ln>
                <a:solidFill>
                  <a:prstClr val="black"/>
                </a:solidFill>
                <a:effectLst/>
                <a:uLnTx/>
                <a:uFillTx/>
                <a:latin typeface="+mn-lt"/>
                <a:ea typeface="Calibri" charset="0"/>
                <a:cs typeface="Calibri" charset="0"/>
              </a:rPr>
              <a:t> los distintos obstáculos a los que se enfrentan se agravan en función de su género, edad y SOGIESC. Dependiendo de su discapacidad</a:t>
            </a:r>
            <a:r>
              <a:rPr lang="es" sz="1200" b="0" i="0" u="none" strike="noStrike" kern="1200" cap="none" spc="0" normalizeH="0" noProof="0" dirty="0">
                <a:ln>
                  <a:noFill/>
                </a:ln>
                <a:solidFill>
                  <a:srgbClr val="4BACC6"/>
                </a:solidFill>
                <a:effectLst/>
                <a:uLnTx/>
                <a:uFillTx/>
                <a:latin typeface="+mn-lt"/>
                <a:ea typeface="Microsoft YaHei UI Light" panose="020B0502040204020203" pitchFamily="34" charset="-122"/>
                <a:cs typeface="Arial" panose="020B0604020202020204" pitchFamily="34" charset="0"/>
              </a:rPr>
              <a:t>, varía su grado de dependencia de personas, instituciones, organizaciones y sistemas que discriminan a quienes tienen una SOGIESC diversa. Es</a:t>
            </a:r>
            <a:r>
              <a:rPr lang="es" sz="1200" b="0" i="0" u="none" strike="noStrike" kern="1200" cap="none" spc="0" normalizeH="0" noProof="0" dirty="0">
                <a:ln>
                  <a:noFill/>
                </a:ln>
                <a:solidFill>
                  <a:prstClr val="black"/>
                </a:solidFill>
                <a:effectLst/>
                <a:uLnTx/>
                <a:uFillTx/>
                <a:latin typeface="+mn-lt"/>
                <a:ea typeface="Calibri" charset="0"/>
                <a:cs typeface="Calibri" charset="0"/>
              </a:rPr>
              <a:t>t</a:t>
            </a:r>
            <a:r>
              <a:rPr lang="es" sz="1200" b="0" i="0" u="none" strike="noStrike" kern="1200" cap="none" spc="0" normalizeH="0" noProof="0" dirty="0">
                <a:ln>
                  <a:noFill/>
                </a:ln>
                <a:solidFill>
                  <a:srgbClr val="4BACC6"/>
                </a:solidFill>
                <a:effectLst/>
                <a:uLnTx/>
                <a:uFillTx/>
                <a:latin typeface="+mn-lt"/>
                <a:ea typeface="Microsoft YaHei UI Light" panose="020B0502040204020203" pitchFamily="34" charset="-122"/>
                <a:cs typeface="Arial" panose="020B0604020202020204" pitchFamily="34" charset="0"/>
              </a:rPr>
              <a:t>a situación puede desembocar en que oculten su condición o en que corran un mayor peligro de sufrir abusos.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10 minutos para las diapositivas de “¿Con qué obstáculos se encuentran determinadas personas?”.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Según un informe de los Estados Unidos</a:t>
            </a:r>
            <a:r>
              <a:rPr lang="es" sz="1200" b="0" i="1" u="none" strike="noStrike" kern="1200" cap="none" spc="0" normalizeH="0" noProof="0" dirty="0">
                <a:ln>
                  <a:noFill/>
                </a:ln>
                <a:solidFill>
                  <a:prstClr val="black"/>
                </a:solidFill>
                <a:effectLst/>
                <a:uLnTx/>
                <a:uFillTx/>
                <a:latin typeface="+mn-lt"/>
                <a:ea typeface="MS PGothic" pitchFamily="34" charset="-128"/>
                <a:cs typeface="Calibri" panose="020F0502020204030204" pitchFamily="34" charset="0"/>
              </a:rPr>
              <a:t>, </a:t>
            </a:r>
            <a:r>
              <a:rPr lang="es" sz="1200" b="0" i="1" u="none" strike="noStrike" kern="1200" cap="none" spc="0" normalizeH="0" noProof="0" dirty="0">
                <a:ln>
                  <a:noFill/>
                </a:ln>
                <a:solidFill>
                  <a:prstClr val="black"/>
                </a:solidFill>
                <a:effectLst/>
                <a:uLnTx/>
                <a:uFillTx/>
                <a:latin typeface="+mn-lt"/>
                <a:ea typeface="MS PGothic" pitchFamily="34" charset="-128"/>
              </a:rPr>
              <a:t>“más del 40 % de las presidiarias y casi el 60 % de las chicas recluidas en centros de justicia juvenil pertenecen a minorías sexuales, mientras que hasta el 85 % de los y las jóvenes LGBTQ son personas racializadas. Además, de acuerdo con los cálculos más recientes, el 32 % de la población penitenciaria y el 40 % de la población carcelaria tiene al menos una discapacidad”. Las estadísticas que hemos visto sobre la SOGIESC y la discapacidad proceden de ese mismo informe: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hlinkClick r:id="rId3">
                  <a:extLst>
                    <a:ext uri="{A12FA001-AC4F-418D-AE19-62706E023703}">
                      <ahyp:hlinkClr xmlns:ahyp="http://schemas.microsoft.com/office/drawing/2018/hyperlinkcolor" val="tx"/>
                    </a:ext>
                  </a:extLst>
                </a:hlinkClick>
              </a:rPr>
              <a:t>Movement Advancement Project | LGBT PEOPLE WITH DISABILITIES </a:t>
            </a:r>
            <a:r>
              <a:rPr lang="es" sz="1200" b="0" i="1" u="none" strike="noStrike" kern="1200" cap="none" spc="0" normalizeH="0" noProof="0" dirty="0">
                <a:ln>
                  <a:noFill/>
                </a:ln>
                <a:solidFill>
                  <a:prstClr val="black"/>
                </a:solidFill>
                <a:effectLst/>
                <a:uLnTx/>
                <a:uFillTx/>
                <a:latin typeface="+mn-lt"/>
                <a:ea typeface="MS PGothic" pitchFamily="34" charset="-128"/>
                <a:cs typeface="+mn-cs"/>
              </a:rPr>
              <a:t> (“Personas LGBT con discapacidad”) </a:t>
            </a:r>
            <a:r>
              <a:rPr kumimoji="0" lang="en-US" sz="1200" b="0" i="1" u="none" strike="noStrike" kern="1200" cap="none" spc="0" normalizeH="0" baseline="0" noProof="0" dirty="0">
                <a:ln>
                  <a:noFill/>
                </a:ln>
                <a:solidFill>
                  <a:prstClr val="black"/>
                </a:solidFill>
                <a:effectLst/>
                <a:uLnTx/>
                <a:uFillTx/>
                <a:latin typeface="+mn-lt"/>
                <a:ea typeface="MS PGothic" pitchFamily="34" charset="-128"/>
                <a:hlinkClick r:id="rId3">
                  <a:extLst>
                    <a:ext uri="{A12FA001-AC4F-418D-AE19-62706E023703}">
                      <ahyp:hlinkClr xmlns:ahyp="http://schemas.microsoft.com/office/drawing/2018/hyperlinkcolor" val="tx"/>
                    </a:ext>
                  </a:extLst>
                </a:hlinkClick>
              </a:rPr>
              <a:t>(lgbtmap.org)</a:t>
            </a:r>
            <a:r>
              <a:rPr kumimoji="0" lang="en-US" sz="1200" b="0" i="1" u="none" strike="noStrike" kern="1200" cap="none" spc="0" normalizeH="0" baseline="0" noProof="0" dirty="0">
                <a:ln>
                  <a:noFill/>
                </a:ln>
                <a:solidFill>
                  <a:prstClr val="black"/>
                </a:solidFill>
                <a:effectLst/>
                <a:uLnTx/>
                <a:uFillTx/>
                <a:latin typeface="+mn-lt"/>
                <a:ea typeface="MS PGothic" pitchFamily="34" charset="-128"/>
              </a:rPr>
              <a:t>. </a:t>
            </a:r>
            <a:endParaRPr lang="en-US" altLang="en-US" sz="1200" b="0" i="1" u="none" strike="noStrike" kern="1200" cap="none" spc="0" normalizeH="0" noProof="0" dirty="0">
              <a:ln>
                <a:noFill/>
              </a:ln>
              <a:solidFill>
                <a:prstClr val="black"/>
              </a:solidFill>
              <a:effectLst/>
              <a:uLnTx/>
              <a:uFillTx/>
              <a:latin typeface="+mn-lt"/>
              <a:ea typeface="MS PGothic" pitchFamily="34" charset="-128"/>
              <a:cs typeface="+mn-cs"/>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2CE5007-08C9-2A4C-9E49-194023C8FB34}" type="slidenum">
              <a:rPr lang="en-US" altLang="en-US" sz="1200">
                <a:latin typeface="Calibri Regular"/>
              </a:rPr>
              <a:pPr/>
              <a:t>37</a:t>
            </a:fld>
            <a:endParaRPr lang="en-US" altLang="en-US" sz="1200" dirty="0">
              <a:latin typeface="Calibri Regular"/>
            </a:endParaRPr>
          </a:p>
        </p:txBody>
      </p:sp>
    </p:spTree>
    <p:extLst>
      <p:ext uri="{BB962C8B-B14F-4D97-AF65-F5344CB8AC3E}">
        <p14:creationId xmlns:p14="http://schemas.microsoft.com/office/powerpoint/2010/main" val="827170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800" y="4035972"/>
            <a:ext cx="5682916" cy="4193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Diez ámbitos de dificultad clave</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Procedemos ahora a tratar los </a:t>
            </a:r>
            <a:r>
              <a:rPr lang="es" sz="1200" b="1" i="0" u="none" strike="noStrike" kern="1200" cap="none" spc="0" normalizeH="0" noProof="0" dirty="0">
                <a:ln>
                  <a:noFill/>
                </a:ln>
                <a:solidFill>
                  <a:prstClr val="black"/>
                </a:solidFill>
                <a:effectLst/>
                <a:uLnTx/>
                <a:uFillTx/>
                <a:latin typeface="+mn-lt"/>
                <a:ea typeface="MS PGothic" charset="-128"/>
              </a:rPr>
              <a:t>diez ámbitos de dificultad clave </a:t>
            </a:r>
            <a:r>
              <a:rPr lang="es" sz="1200" b="0" i="0" u="none" strike="noStrike" kern="1200" cap="none" spc="0" normalizeH="0" noProof="0" dirty="0">
                <a:ln>
                  <a:noFill/>
                </a:ln>
                <a:solidFill>
                  <a:prstClr val="black"/>
                </a:solidFill>
                <a:effectLst/>
                <a:uLnTx/>
                <a:uFillTx/>
                <a:latin typeface="+mn-lt"/>
                <a:ea typeface="MS PGothic" charset="-128"/>
              </a:rPr>
              <a:t>para las personas con SOGIESC diversa en situaciones de migración, desplazamiento forzado y crisis. Dedicaremos el resto del módulo a esos ámbitos, que son:</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1" i="1" u="none" strike="noStrike" kern="1200" cap="none" spc="0" normalizeH="0" noProof="0" dirty="0">
                <a:ln>
                  <a:noFill/>
                </a:ln>
                <a:solidFill>
                  <a:prstClr val="black"/>
                </a:solidFill>
                <a:effectLst/>
                <a:uLnTx/>
                <a:uFillTx/>
                <a:latin typeface="+mn-lt"/>
                <a:ea typeface="MS PGothic" charset="-128"/>
              </a:rPr>
              <a:t>1. Participación y divulgación</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0" i="0" u="none" strike="noStrike" kern="1200" cap="none" spc="0" normalizeH="0" noProof="0" dirty="0">
                <a:ln>
                  <a:noFill/>
                </a:ln>
                <a:solidFill>
                  <a:prstClr val="black"/>
                </a:solidFill>
                <a:effectLst/>
                <a:uLnTx/>
                <a:uFillTx/>
                <a:latin typeface="+mn-lt"/>
                <a:ea typeface="MS PGothic" charset="-128"/>
              </a:rPr>
              <a:t>Este ámbito está vinculado a la inclusión de persona migrantes con SOGIESC diversa en nuestros programas y nuestra capacidad para llegar hasta ellas y proporcionarles la asistencia y los servicios adecuados. También tiene que ver con el hecho de que, en muchos casos, ya estamos atendiendo a personas con SOGIESC diversa, pero no se sienten cómodas con la idea de hacérnoslo saber, así que no podemos brindarles asistencia especializada.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1" i="1" u="none" strike="noStrike" kern="1200" cap="none" spc="0" normalizeH="0" noProof="0" dirty="0">
                <a:ln>
                  <a:noFill/>
                </a:ln>
                <a:solidFill>
                  <a:prstClr val="black"/>
                </a:solidFill>
                <a:effectLst/>
                <a:uLnTx/>
                <a:uFillTx/>
                <a:latin typeface="+mn-lt"/>
                <a:ea typeface="MS PGothic" charset="-128"/>
              </a:rPr>
              <a:t>2. Documentación personal</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0" i="0" u="none" strike="noStrike" kern="1200" cap="none" spc="0" normalizeH="0" noProof="0" dirty="0">
                <a:ln>
                  <a:noFill/>
                </a:ln>
                <a:solidFill>
                  <a:prstClr val="black"/>
                </a:solidFill>
                <a:effectLst/>
                <a:uLnTx/>
                <a:uFillTx/>
                <a:latin typeface="+mn-lt"/>
                <a:ea typeface="MS PGothic" charset="-128"/>
              </a:rPr>
              <a:t>Este ámbito está relacionado con los documentos: documentos nacionales de identidad, pasaportes, certificados de nacimiento, documentación para viajar, certificados de registro y carnés de personas refugiadas y desplazadas internas. No contar con documentos de identificación que se correspondan con el aspecto físico —sobre todo en el caso de migrantes con una identidad y expresión de género diversas, como las personas transgénero, las no binarias y las de género disidente— puede conllevar un punto de riesgo considerable a lo largo de la migración o el desplazamiento y si intentan volver a su país de origen.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1" i="1" u="none" strike="noStrike" kern="1200" cap="none" spc="0" normalizeH="0" noProof="0" dirty="0">
                <a:ln>
                  <a:noFill/>
                </a:ln>
                <a:solidFill>
                  <a:prstClr val="black"/>
                </a:solidFill>
                <a:effectLst/>
                <a:uLnTx/>
                <a:uFillTx/>
                <a:latin typeface="+mn-lt"/>
                <a:ea typeface="MS PGothic" charset="-128"/>
              </a:rPr>
              <a:t>3. Violencia de género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0" i="0" u="none" strike="noStrike" kern="1200" cap="none" spc="0" normalizeH="0" noProof="0" dirty="0">
                <a:ln>
                  <a:noFill/>
                </a:ln>
                <a:solidFill>
                  <a:prstClr val="black"/>
                </a:solidFill>
                <a:effectLst/>
                <a:uLnTx/>
                <a:uFillTx/>
                <a:latin typeface="+mn-lt"/>
                <a:ea typeface="MS PGothic" charset="-128"/>
              </a:rPr>
              <a:t>Este ámbito se centra en los actos nocivos de carácter público o privado que se cometen específicamente por motivos de género. Aquí se incluyen actos que infligen daño físico, sexual o mental, amenazar con causar esos daños, la coacción y otras privaciones de libertad. Sabemos que las personas con SOGIESC diversa afrontan índices </a:t>
            </a:r>
            <a:r>
              <a:rPr lang="es" sz="1200" b="0" i="0" u="none" strike="noStrike" kern="1200" cap="none" spc="0" normalizeH="0" baseline="0" noProof="0" dirty="0">
                <a:ln>
                  <a:noFill/>
                </a:ln>
                <a:solidFill>
                  <a:prstClr val="black"/>
                </a:solidFill>
                <a:effectLst/>
                <a:uLnTx/>
                <a:uFillTx/>
                <a:latin typeface="+mn-lt"/>
                <a:ea typeface="MS PGothic" charset="-128"/>
              </a:rPr>
              <a:t>desproporcionados de </a:t>
            </a:r>
            <a:r>
              <a:rPr lang="es" sz="1200" b="0" i="0" u="none" strike="noStrike" kern="1200" cap="none" spc="0" normalizeH="0" noProof="0" dirty="0">
                <a:ln>
                  <a:noFill/>
                </a:ln>
                <a:solidFill>
                  <a:prstClr val="black"/>
                </a:solidFill>
                <a:effectLst/>
                <a:uLnTx/>
                <a:uFillTx/>
                <a:latin typeface="+mn-lt"/>
                <a:ea typeface="MS PGothic" charset="-128"/>
              </a:rPr>
              <a:t>violencia de género.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1" i="1" u="none" strike="noStrike" kern="1200" cap="none" spc="0" normalizeH="0" noProof="0" dirty="0">
                <a:ln>
                  <a:noFill/>
                </a:ln>
                <a:solidFill>
                  <a:prstClr val="black"/>
                </a:solidFill>
                <a:effectLst/>
                <a:uLnTx/>
                <a:uFillTx/>
                <a:latin typeface="+mn-lt"/>
                <a:ea typeface="MS PGothic" charset="-128"/>
              </a:rPr>
              <a:t>4. Otros problemas relativos a la seguridad</a:t>
            </a:r>
            <a:r>
              <a:rPr lang="es" sz="1200" b="1" i="0" u="none" strike="noStrike" kern="1200" cap="none" spc="0" normalizeH="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0" i="0" u="none" strike="noStrike" kern="1200" cap="none" spc="0" normalizeH="0" noProof="0" dirty="0">
                <a:ln>
                  <a:noFill/>
                </a:ln>
                <a:solidFill>
                  <a:prstClr val="black"/>
                </a:solidFill>
                <a:effectLst/>
                <a:uLnTx/>
                <a:uFillTx/>
                <a:latin typeface="+mn-lt"/>
                <a:ea typeface="MS PGothic" charset="-128"/>
              </a:rPr>
              <a:t>Este ámbito se refiere a todos los actos que hagan peligrar o vulneren la seguridad física, emocional o mental de las personas, como la discriminación, el acoso, los abusos y la violencia.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1" i="1" u="none" strike="noStrike" kern="1200" cap="none" spc="0" normalizeH="0" noProof="0" dirty="0">
                <a:ln>
                  <a:noFill/>
                </a:ln>
                <a:solidFill>
                  <a:prstClr val="black"/>
                </a:solidFill>
                <a:effectLst/>
                <a:uLnTx/>
                <a:uFillTx/>
                <a:latin typeface="+mn-lt"/>
                <a:ea typeface="MS PGothic" charset="-128"/>
              </a:rPr>
              <a:t>5. Acceso a la justicia</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0" i="0" u="none" strike="noStrike" kern="1200" cap="none" spc="0" normalizeH="0" noProof="0" dirty="0">
                <a:ln>
                  <a:noFill/>
                </a:ln>
                <a:solidFill>
                  <a:prstClr val="black"/>
                </a:solidFill>
                <a:effectLst/>
                <a:uLnTx/>
                <a:uFillTx/>
                <a:latin typeface="+mn-lt"/>
                <a:ea typeface="MS PGothic" charset="-128"/>
              </a:rPr>
              <a:t>Este ámbito guarda relación con la capacidad personal de conseguir asistencia jurídica y acceso a los sistemas judiciales de modo digno y respetuoso, así como de recibir ayuda de manos de autoridades públicas (como agentes de policía) en caso de que se produzcan incidentes de violencia de género o que tengan que ver con la seguridad.</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1" i="1" u="none" strike="noStrike" kern="1200" cap="none" spc="0" normalizeH="0" noProof="0" dirty="0">
                <a:ln>
                  <a:noFill/>
                </a:ln>
                <a:solidFill>
                  <a:prstClr val="black"/>
                </a:solidFill>
                <a:effectLst/>
                <a:uLnTx/>
                <a:uFillTx/>
                <a:latin typeface="+mn-lt"/>
                <a:ea typeface="MS PGothic" charset="-128"/>
              </a:rPr>
              <a:t>6. Asistencia material</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0" i="0" u="none" strike="noStrike" kern="1200" cap="none" spc="0" normalizeH="0" noProof="0" dirty="0">
                <a:ln>
                  <a:noFill/>
                </a:ln>
                <a:solidFill>
                  <a:prstClr val="black"/>
                </a:solidFill>
                <a:effectLst/>
                <a:uLnTx/>
                <a:uFillTx/>
                <a:latin typeface="+mn-lt"/>
                <a:ea typeface="MS PGothic" charset="-128"/>
              </a:rPr>
              <a:t>En este ámbito se enmarca la prestación de asistencia en forma de, por ejemplo, agua, alimentos y artículos no alimentarios (por ejemplo, el combustible, el jabón, los materiales para albergues o dinero en efectivo para comprar productos de primera necesidad).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1" i="1" u="none" strike="noStrike" kern="1200" cap="none" spc="0" normalizeH="0" noProof="0" dirty="0">
                <a:ln>
                  <a:noFill/>
                </a:ln>
                <a:solidFill>
                  <a:prstClr val="black"/>
                </a:solidFill>
                <a:effectLst/>
                <a:uLnTx/>
                <a:uFillTx/>
                <a:latin typeface="+mn-lt"/>
                <a:ea typeface="MS PGothic" charset="-128"/>
              </a:rPr>
              <a:t>7. Alojamiento y saneamiento</a:t>
            </a:r>
            <a:r>
              <a:rPr lang="es" sz="1200" b="1" i="0" u="none" strike="noStrike" kern="1200" cap="none" spc="0" normalizeH="0" noProof="0" dirty="0">
                <a:ln>
                  <a:noFill/>
                </a:ln>
                <a:solidFill>
                  <a:prstClr val="black"/>
                </a:solidFill>
                <a:effectLst/>
                <a:uLnTx/>
                <a:uFillTx/>
                <a:latin typeface="+mn-lt"/>
                <a:ea typeface="MS PGothic" charset="-128"/>
              </a:rPr>
              <a:t> </a:t>
            </a:r>
            <a:br>
              <a:rPr kumimoji="0" lang="en-US" altLang="en-US" sz="1200" b="1" i="0" u="none" strike="noStrike" kern="1200" cap="none" spc="0" normalizeH="0" baseline="0" noProof="0" dirty="0">
                <a:ln>
                  <a:noFill/>
                </a:ln>
                <a:solidFill>
                  <a:prstClr val="black"/>
                </a:solidFill>
                <a:effectLst/>
                <a:uLnTx/>
                <a:uFillTx/>
                <a:latin typeface="+mn-lt"/>
                <a:ea typeface="MS PGothic" charset="-128"/>
              </a:rPr>
            </a:br>
            <a:r>
              <a:rPr lang="es" sz="1200" b="0" i="0" u="none" strike="noStrike" kern="1200" cap="none" spc="0" normalizeH="0" noProof="0" dirty="0">
                <a:ln>
                  <a:noFill/>
                </a:ln>
                <a:solidFill>
                  <a:prstClr val="black"/>
                </a:solidFill>
                <a:effectLst/>
                <a:uLnTx/>
                <a:uFillTx/>
                <a:latin typeface="+mn-lt"/>
                <a:ea typeface="MS PGothic" charset="-128"/>
              </a:rPr>
              <a:t>Este ámbito tiene que ver con la vivienda e incluye los asentamientos temporales, las viviendas urbanas y las instalaciones de saneamiento (como aseos y duchas).</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1" i="1" u="none" strike="noStrike" kern="1200" cap="none" spc="0" normalizeH="0" noProof="0" dirty="0">
                <a:ln>
                  <a:noFill/>
                </a:ln>
                <a:solidFill>
                  <a:prstClr val="black"/>
                </a:solidFill>
                <a:effectLst/>
                <a:uLnTx/>
                <a:uFillTx/>
                <a:latin typeface="+mn-lt"/>
                <a:ea typeface="MS PGothic" charset="-128"/>
              </a:rPr>
              <a:t>8. Educación</a:t>
            </a:r>
            <a:r>
              <a:rPr lang="es" sz="1200" b="1" i="0" u="none" strike="noStrike" kern="1200" cap="none" spc="0" normalizeH="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0" i="0" u="none" strike="noStrike" kern="1200" cap="none" spc="0" normalizeH="0" noProof="0" dirty="0">
                <a:ln>
                  <a:noFill/>
                </a:ln>
                <a:solidFill>
                  <a:prstClr val="black"/>
                </a:solidFill>
                <a:effectLst/>
                <a:uLnTx/>
                <a:uFillTx/>
                <a:latin typeface="+mn-lt"/>
                <a:ea typeface="MS PGothic" charset="-128"/>
              </a:rPr>
              <a:t>Este ámbito corresponde a la escolarización, sobre todo la de niños, niñas y adolescentes.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1" i="1" u="none" strike="noStrike" kern="1200" cap="none" spc="0" normalizeH="0" noProof="0" dirty="0">
                <a:ln>
                  <a:noFill/>
                </a:ln>
                <a:solidFill>
                  <a:prstClr val="black"/>
                </a:solidFill>
                <a:effectLst/>
                <a:uLnTx/>
                <a:uFillTx/>
                <a:latin typeface="+mn-lt"/>
                <a:ea typeface="MS PGothic" charset="-128"/>
              </a:rPr>
              <a:t>9. Medios de vida</a:t>
            </a:r>
            <a:r>
              <a:rPr lang="es" sz="1200" b="1" i="0" u="none" strike="noStrike" kern="1200" cap="none" spc="0" normalizeH="0" noProof="0" dirty="0">
                <a:ln>
                  <a:noFill/>
                </a:ln>
                <a:solidFill>
                  <a:prstClr val="black"/>
                </a:solidFill>
                <a:effectLst/>
                <a:uLnTx/>
                <a:uFillTx/>
                <a:latin typeface="+mn-lt"/>
                <a:ea typeface="MS PGothic" charset="-128"/>
              </a:rPr>
              <a:t>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0" i="0" u="none" strike="noStrike" kern="1200" cap="none" spc="0" normalizeH="0" noProof="0" dirty="0">
                <a:ln>
                  <a:noFill/>
                </a:ln>
                <a:solidFill>
                  <a:prstClr val="black"/>
                </a:solidFill>
                <a:effectLst/>
                <a:uLnTx/>
                <a:uFillTx/>
                <a:latin typeface="+mn-lt"/>
                <a:ea typeface="MS PGothic" charset="-128"/>
              </a:rPr>
              <a:t>Este ámbito gira en torno al empleo y los programas de ayuda a negocios y empresas, incluidos los programas de </a:t>
            </a:r>
            <a:r>
              <a:rPr lang="es" noProof="0" dirty="0"/>
              <a:t>capacitación</a:t>
            </a:r>
            <a:r>
              <a:rPr lang="es" sz="1200" b="0" i="0" u="none" strike="noStrike" kern="1200" cap="none" spc="0" normalizeH="0" noProof="0" dirty="0">
                <a:ln>
                  <a:noFill/>
                </a:ln>
                <a:solidFill>
                  <a:prstClr val="black"/>
                </a:solidFill>
                <a:effectLst/>
                <a:uLnTx/>
                <a:uFillTx/>
                <a:latin typeface="+mn-lt"/>
                <a:ea typeface="MS PGothic" charset="-128"/>
              </a:rPr>
              <a:t> profesional.</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1" i="1" u="none" strike="noStrike" kern="1200" cap="none" spc="0" normalizeH="0" noProof="0" dirty="0">
                <a:ln>
                  <a:noFill/>
                </a:ln>
                <a:solidFill>
                  <a:prstClr val="black"/>
                </a:solidFill>
                <a:effectLst/>
                <a:uLnTx/>
                <a:uFillTx/>
                <a:latin typeface="+mn-lt"/>
                <a:ea typeface="MS PGothic" charset="-128"/>
              </a:rPr>
              <a:t>10. Salud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0" i="0" u="none" strike="noStrike" kern="1200" cap="none" spc="0" normalizeH="0" noProof="0" dirty="0">
                <a:ln>
                  <a:noFill/>
                </a:ln>
                <a:solidFill>
                  <a:prstClr val="black"/>
                </a:solidFill>
                <a:effectLst/>
                <a:uLnTx/>
                <a:uFillTx/>
                <a:latin typeface="+mn-lt"/>
                <a:ea typeface="MS PGothic" charset="-128"/>
              </a:rPr>
              <a:t>Este ámbito va ligado a todos los servicios que sustenten la atención sanitaria de la salud física o mental; por ejemplo, personal médico y hospitales privados y clínicas privadas, públicas y gestionadas por ONG. Los problemas de mayor calado a los que se enfrentan las personas con SOGIESC diversa son de tipo sanitario, ya que hay un número</a:t>
            </a:r>
            <a:r>
              <a:rPr lang="es" sz="1200" b="0" i="0" u="none" strike="noStrike" kern="1200" cap="none" spc="0" normalizeH="0" baseline="0" noProof="0" dirty="0">
                <a:ln>
                  <a:noFill/>
                </a:ln>
                <a:solidFill>
                  <a:prstClr val="black"/>
                </a:solidFill>
                <a:effectLst/>
                <a:uLnTx/>
                <a:uFillTx/>
                <a:latin typeface="+mn-lt"/>
                <a:ea typeface="MS PGothic" charset="-128"/>
              </a:rPr>
              <a:t> muy reducido de</a:t>
            </a:r>
            <a:r>
              <a:rPr lang="es" sz="1200" b="0" i="0" u="none" strike="noStrike" kern="1200" cap="none" spc="0" normalizeH="0" noProof="0" dirty="0">
                <a:ln>
                  <a:noFill/>
                </a:ln>
                <a:solidFill>
                  <a:prstClr val="black"/>
                </a:solidFill>
                <a:effectLst/>
                <a:uLnTx/>
                <a:uFillTx/>
                <a:latin typeface="+mn-lt"/>
                <a:ea typeface="MS PGothic" charset="-128"/>
              </a:rPr>
              <a:t> profesionales a nivel mundial que tengan experiencia en dar un trato adecuado y digno a estas personas. Esto engloba también a organizaciones internacionales como la OIM y el ACNUR.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0" i="0" u="none" strike="noStrike" kern="1200" cap="none" spc="0" normalizeH="0" noProof="0" dirty="0">
                <a:ln>
                  <a:noFill/>
                </a:ln>
                <a:solidFill>
                  <a:prstClr val="black"/>
                </a:solidFill>
                <a:effectLst/>
                <a:uLnTx/>
                <a:uFillTx/>
                <a:latin typeface="+mn-lt"/>
                <a:ea typeface="MS PGothic" charset="-128"/>
              </a:rPr>
              <a:t>En su opinión, ¿cuál de estos ámbitos es el más </a:t>
            </a:r>
            <a:r>
              <a:rPr lang="es" sz="1200" b="1" i="0" u="none" strike="noStrike" kern="1200" cap="none" spc="0" normalizeH="0" noProof="0" dirty="0">
                <a:ln>
                  <a:noFill/>
                </a:ln>
                <a:solidFill>
                  <a:prstClr val="black"/>
                </a:solidFill>
                <a:effectLst/>
                <a:uLnTx/>
                <a:uFillTx/>
                <a:latin typeface="+mn-lt"/>
                <a:ea typeface="MS PGothic" charset="-128"/>
              </a:rPr>
              <a:t>importante</a:t>
            </a:r>
            <a:r>
              <a:rPr lang="es" sz="1200" b="0" i="0" u="none" strike="noStrike" kern="1200" cap="none" spc="0" normalizeH="0" noProof="0" dirty="0">
                <a:ln>
                  <a:noFill/>
                </a:ln>
                <a:solidFill>
                  <a:prstClr val="black"/>
                </a:solidFill>
                <a:effectLst/>
                <a:uLnTx/>
                <a:uFillTx/>
                <a:latin typeface="+mn-lt"/>
                <a:ea typeface="MS PGothic" charset="-128"/>
              </a:rPr>
              <a:t> para la labor que desempeñan? </a:t>
            </a: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4 minutos. </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Calibri" charset="0"/>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2CE5007-08C9-2A4C-9E49-194023C8FB34}" type="slidenum">
              <a:rPr lang="en-US" altLang="en-US" sz="1200">
                <a:latin typeface="Calibri Regular"/>
              </a:rPr>
              <a:pPr/>
              <a:t>38</a:t>
            </a:fld>
            <a:endParaRPr lang="en-US" altLang="en-US" sz="1200" dirty="0">
              <a:latin typeface="Calibri Regular"/>
            </a:endParaRPr>
          </a:p>
        </p:txBody>
      </p:sp>
    </p:spTree>
    <p:extLst>
      <p:ext uri="{BB962C8B-B14F-4D97-AF65-F5344CB8AC3E}">
        <p14:creationId xmlns:p14="http://schemas.microsoft.com/office/powerpoint/2010/main" val="518704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Ejercicio: Diagnóstico de puntos de riesgo y obstáculos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Ha llegado el momento de hacer el ejercicio de </a:t>
            </a:r>
            <a:r>
              <a:rPr lang="es" sz="1200" b="1" i="0" u="none" strike="noStrike" kern="1200" cap="none" spc="0" normalizeH="0" noProof="0" dirty="0">
                <a:ln>
                  <a:noFill/>
                </a:ln>
                <a:solidFill>
                  <a:prstClr val="black"/>
                </a:solidFill>
                <a:effectLst/>
                <a:uLnTx/>
                <a:uFillTx/>
                <a:latin typeface="+mn-lt"/>
                <a:ea typeface="MS PGothic" charset="-128"/>
              </a:rPr>
              <a:t>diagnóstico de puntos de riesgo y obstáculos</a:t>
            </a:r>
            <a:r>
              <a:rPr lang="es" sz="1200" b="0" i="0" u="none" strike="noStrike" kern="1200" cap="none" spc="0" normalizeH="0" noProof="0" dirty="0">
                <a:ln>
                  <a:noFill/>
                </a:ln>
                <a:solidFill>
                  <a:prstClr val="black"/>
                </a:solidFill>
                <a:effectLst/>
                <a:uLnTx/>
                <a:uFillTx/>
                <a:latin typeface="+mn-lt"/>
                <a:ea typeface="MS PGothic" charset="-128"/>
              </a:rPr>
              <a:t>. Abran el Cuaderno por la página que aparece en pantalla.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Para este ejercicio, formarán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seis grupos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Divídanse en seis grupos de igual número. He numerado las mesas del uno al seis. Diríjanse a la mesa con su número.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Encontrarán en el Cuaderno los perfiles de la evaluación de los puntos de riesgo y los obstáculos</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y</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la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ficha de diagnóstico de puntos de riesgo y obstáculos</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Lean el perfil que corresponde al número de su grupo; hecho esto, pasen a la ficha.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Anoten cuál creen que es el punto de riesgo y el obstáculo más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destacado</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de cada ámbito de dificultad clave al que se enfrenta la persona del perfil. No olviden que nos referimos a los puntos de riesgo y los obstáculos que surgen en todos los aspectos de su vida cotidiana.</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 la hora de decidir qué punto de riesgo y qué obstáculo de cada ámbito resulta más importante, procuren tener presente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toda la información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que se ofrece en el perfil y otros factores, como la edad y la ubicación.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Tomen en consideración no solo los puntos de riesgo y obstáculos con los que la persona se encuentra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hoy en día</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sino también los que surgirán en un futuro (dentro de tres meses, de seis, de un año, etc.). Si necesitan algo de inspiración, consulten la sección de orientaciones que viene después de la ficha.</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Cuando hayan leído el perfil y cumplimentado la ficha, será el momento de organizar un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debate en grupo.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Entonces les pediré que hagan un breve resumen del perfil y expliquen los puntos de riesgo y obstáculos más notables y por qué lo creen así. </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Disponen de </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40 minutos </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para acabar las fichas. Si terminan antes de tiempo, vayan a la página siguiente: ahí se muestra una tabla extra con la que reflexionar sobre la diferencia que la visibilidad supone para la situación de esa persona.</a:t>
            </a: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Transcurridos 40 minutos:</a:t>
            </a: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a:t>
            </a: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Ahora que hemos</a:t>
            </a:r>
            <a:r>
              <a:rPr lang="es" sz="1200" b="1" i="0" u="none" strike="noStrike" kern="1200" cap="none" spc="0" normalizeH="0" noProof="0" dirty="0">
                <a:ln>
                  <a:noFill/>
                </a:ln>
                <a:solidFill>
                  <a:prstClr val="black"/>
                </a:solidFill>
                <a:effectLst/>
                <a:uLnTx/>
                <a:uFillTx/>
                <a:latin typeface="+mn-lt"/>
                <a:ea typeface="MS PGothic" pitchFamily="34" charset="-128"/>
                <a:cs typeface="MS PGothic" charset="0"/>
              </a:rPr>
              <a:t> terminado</a:t>
            </a:r>
            <a:r>
              <a:rPr lang="es" sz="1200" b="0" i="0" u="none" strike="noStrike" kern="1200" cap="none" spc="0" normalizeH="0" noProof="0" dirty="0">
                <a:ln>
                  <a:noFill/>
                </a:ln>
                <a:solidFill>
                  <a:prstClr val="black"/>
                </a:solidFill>
                <a:effectLst/>
                <a:uLnTx/>
                <a:uFillTx/>
                <a:latin typeface="+mn-lt"/>
                <a:ea typeface="MS PGothic" pitchFamily="34" charset="-128"/>
                <a:cs typeface="MS PGothic" charset="0"/>
              </a:rPr>
              <a:t> el diagnóstico, vamos a comentarlo en grupos. Escuchen atentamente lo que dicen los demás grupos al analizar su perfil. Si creen que algún grupo ha pasado por alto un riesgo para ese perfil, díganlo y así podremos intercambiar ideas entre todos. Decidan quién va a representar al grupo.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pitchFamily="34" charset="-128"/>
                <a:cs typeface="MS PGothic" charset="0"/>
              </a:rPr>
              <a:t>Nota de facilitación: </a:t>
            </a:r>
            <a:r>
              <a:rPr lang="es" sz="1200" b="0" i="1" u="none" strike="noStrike" kern="1200" cap="none" spc="0" normalizeH="0" noProof="0" dirty="0">
                <a:ln>
                  <a:noFill/>
                </a:ln>
                <a:solidFill>
                  <a:prstClr val="black"/>
                </a:solidFill>
                <a:effectLst/>
                <a:uLnTx/>
                <a:uFillTx/>
                <a:latin typeface="+mn-lt"/>
                <a:ea typeface="MS PGothic" pitchFamily="34" charset="-128"/>
                <a:cs typeface="MS PGothic" charset="0"/>
              </a:rPr>
              <a:t>Mientras los equipos hacen su presentación, la persona facilitadora debe proyectar las diapositivas del perfil en cuestión. Seguidamente, empleará la diapositiva en blanco que sigue al perfil para enumerar los puntos de riesgo y los obstáculos que el equipo ha detectado. Cuando el grupo termine la presentación, la persona facilitadora les preguntará si tienen alguna idea de partida sobre cómo remediar esos puntos de riesgo y obstáculos. De ser así, se deberán anotar junto al punto de riesgo identificado.</a:t>
            </a:r>
            <a:r>
              <a:rPr lang="es" sz="1200" b="0" i="0" u="none" strike="noStrike" kern="1200" cap="none" spc="0" normalizeH="0" noProof="0" dirty="0">
                <a:ln>
                  <a:noFill/>
                </a:ln>
                <a:solidFill>
                  <a:prstClr val="black"/>
                </a:solidFill>
                <a:effectLst/>
                <a:uLnTx/>
                <a:uFillTx/>
                <a:latin typeface="+mn-lt"/>
                <a:ea typeface="MS PGothic" charset="-128"/>
                <a:cs typeface="MS PGothic" charset="0"/>
              </a:rPr>
              <a:t> </a:t>
            </a:r>
            <a:r>
              <a:rPr lang="es" sz="1200" b="0" i="1" u="none" strike="noStrike" kern="1200" cap="none" spc="0" normalizeH="0" noProof="0" dirty="0">
                <a:ln>
                  <a:noFill/>
                </a:ln>
                <a:solidFill>
                  <a:prstClr val="black"/>
                </a:solidFill>
                <a:effectLst/>
                <a:uLnTx/>
                <a:uFillTx/>
                <a:latin typeface="+mn-lt"/>
                <a:ea typeface="MS PGothic" charset="-128"/>
              </a:rPr>
              <a:t>En la </a:t>
            </a:r>
            <a:r>
              <a:rPr lang="es" sz="1200" b="1" i="1" u="none" strike="noStrike" kern="1200" cap="none" spc="0" normalizeH="0" noProof="0" dirty="0">
                <a:ln>
                  <a:noFill/>
                </a:ln>
                <a:solidFill>
                  <a:prstClr val="black"/>
                </a:solidFill>
                <a:effectLst/>
                <a:uLnTx/>
                <a:uFillTx/>
                <a:latin typeface="+mn-lt"/>
                <a:ea typeface="MS PGothic" charset="-128"/>
              </a:rPr>
              <a:t>página 209 </a:t>
            </a:r>
            <a:r>
              <a:rPr lang="es" sz="1200" b="0" i="1" u="none" strike="noStrike" kern="1200" cap="none" spc="0" normalizeH="0" noProof="0" dirty="0">
                <a:ln>
                  <a:noFill/>
                </a:ln>
                <a:solidFill>
                  <a:prstClr val="black"/>
                </a:solidFill>
                <a:effectLst/>
                <a:uLnTx/>
                <a:uFillTx/>
                <a:latin typeface="+mn-lt"/>
                <a:ea typeface="MS PGothic" charset="-128"/>
              </a:rPr>
              <a:t>de la Guía de facilitación encontrará más información sobre este ejercicio, junto con ideas adicionales para la facilitación.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a:t>
            </a:r>
            <a:r>
              <a:rPr lang="es" sz="1200" b="0" i="1" u="none" strike="noStrike" kern="1200" cap="none" spc="0" normalizeH="0" noProof="0" dirty="0">
                <a:ln>
                  <a:noFill/>
                </a:ln>
                <a:solidFill>
                  <a:prstClr val="black"/>
                </a:solidFill>
                <a:effectLst/>
                <a:uLnTx/>
                <a:uFillTx/>
                <a:latin typeface="+mn-lt"/>
                <a:ea typeface="MS PGothic" charset="-128"/>
              </a:rPr>
              <a:t> 1 hora y 40 minutos.</a:t>
            </a:r>
            <a:r>
              <a:rPr lang="es" sz="1200" b="1" i="1" u="none" strike="noStrike" kern="1200" cap="none" spc="0" normalizeH="0" noProof="0" dirty="0">
                <a:ln>
                  <a:noFill/>
                </a:ln>
                <a:solidFill>
                  <a:prstClr val="black"/>
                </a:solidFill>
                <a:effectLst/>
                <a:uLnTx/>
                <a:uFillTx/>
                <a:latin typeface="+mn-lt"/>
                <a:ea typeface="MS PGothic" charset="-128"/>
              </a:rPr>
              <a:t> </a:t>
            </a:r>
            <a:r>
              <a:rPr lang="es" sz="1200" b="0" i="1" u="none" strike="noStrike" kern="1200" cap="none" spc="0" normalizeH="0" noProof="0" dirty="0">
                <a:ln>
                  <a:noFill/>
                </a:ln>
                <a:solidFill>
                  <a:prstClr val="black"/>
                </a:solidFill>
                <a:effectLst/>
                <a:uLnTx/>
                <a:uFillTx/>
                <a:latin typeface="+mn-lt"/>
                <a:ea typeface="MS PGothic" charset="-128"/>
              </a:rPr>
              <a:t>40 minutos para la actividad en equipo; 60 minutos para el debate.</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39</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4162837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xfrm>
            <a:off x="685799" y="4035971"/>
            <a:ext cx="5934785" cy="4963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ts val="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Resumen del módulo 10</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La protección es un elemento central de</a:t>
            </a:r>
            <a:r>
              <a:rPr lang="es" sz="1200" b="1" i="0" u="none" strike="noStrike" kern="1200" cap="none" spc="0" normalizeH="0" noProof="0" dirty="0">
                <a:ln>
                  <a:noFill/>
                </a:ln>
                <a:solidFill>
                  <a:prstClr val="black"/>
                </a:solidFill>
                <a:effectLst/>
                <a:uLnTx/>
                <a:uFillTx/>
                <a:latin typeface="+mn-lt"/>
                <a:ea typeface="MS PGothic" charset="-128"/>
              </a:rPr>
              <a:t> nuestro mandato</a:t>
            </a:r>
            <a:r>
              <a:rPr lang="es" sz="1200" b="0" i="0" u="none" strike="noStrike" kern="1200" cap="none" spc="0" normalizeH="0" noProof="0" dirty="0">
                <a:ln>
                  <a:noFill/>
                </a:ln>
                <a:solidFill>
                  <a:prstClr val="black"/>
                </a:solidFill>
                <a:effectLst/>
                <a:uLnTx/>
                <a:uFillTx/>
                <a:latin typeface="+mn-lt"/>
                <a:ea typeface="MS PGothic" charset="-128"/>
              </a:rPr>
              <a:t>. Independientemente de la labor que llevamos a cabo en el seno de la organización, tenemos la responsabilidad de proteger a todas las personas que acuden a vernos, sin olvidarnos de las personas con SOGIESC diversa.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Es más: tenemos la responsabilidad de velar por que</a:t>
            </a:r>
            <a:r>
              <a:rPr lang="es" sz="1200" b="1" i="0" u="none" strike="noStrike" kern="1200" cap="none" spc="0" normalizeH="0" noProof="0" dirty="0">
                <a:ln>
                  <a:noFill/>
                </a:ln>
                <a:solidFill>
                  <a:prstClr val="black"/>
                </a:solidFill>
                <a:effectLst/>
                <a:uLnTx/>
                <a:uFillTx/>
                <a:latin typeface="+mn-lt"/>
                <a:ea typeface="MS PGothic" charset="-128"/>
              </a:rPr>
              <a:t> </a:t>
            </a:r>
            <a:r>
              <a:rPr lang="es" sz="1200" b="0" i="0" u="none" strike="noStrike" kern="1200" cap="none" spc="0" normalizeH="0" noProof="0" dirty="0">
                <a:ln>
                  <a:noFill/>
                </a:ln>
                <a:solidFill>
                  <a:prstClr val="black"/>
                </a:solidFill>
                <a:effectLst/>
                <a:uLnTx/>
                <a:uFillTx/>
                <a:latin typeface="+mn-lt"/>
                <a:ea typeface="MS PGothic" charset="-128"/>
              </a:rPr>
              <a:t>las </a:t>
            </a:r>
            <a:r>
              <a:rPr lang="es" sz="1200" b="1" i="0" u="none" strike="noStrike" kern="1200" cap="none" spc="0" normalizeH="0" noProof="0" dirty="0">
                <a:ln>
                  <a:noFill/>
                </a:ln>
                <a:solidFill>
                  <a:prstClr val="black"/>
                </a:solidFill>
                <a:effectLst/>
                <a:uLnTx/>
                <a:uFillTx/>
                <a:latin typeface="+mn-lt"/>
                <a:ea typeface="MS PGothic" charset="-128"/>
              </a:rPr>
              <a:t>cuestiones relacionadas con la SOGIESC </a:t>
            </a:r>
            <a:r>
              <a:rPr lang="es" sz="1200" b="0" i="0" u="none" strike="noStrike" kern="1200" cap="none" spc="0" normalizeH="0" noProof="0" dirty="0">
                <a:ln>
                  <a:noFill/>
                </a:ln>
                <a:solidFill>
                  <a:prstClr val="black"/>
                </a:solidFill>
                <a:effectLst/>
                <a:uLnTx/>
                <a:uFillTx/>
                <a:latin typeface="+mn-lt"/>
                <a:ea typeface="MS PGothic" charset="-128"/>
              </a:rPr>
              <a:t>se pongan de relieve y se consideren de forma activa en el desempeño de nuestro trabajo, lo que abarca las directrices que seguimos, nuestros procedimientos operativos estándar, las sesiones de capacitación y las reuniones del personal. Además, hemos de asegurarnos de que no restringimos los temas de protección a la edad, la nacionalidad, la discapacidad y el binarismo de género. También tenemos la obligación de detectar los riesgos y obstáculos a los que se enfrentan las personas con SOGIESC diversa, así como de introducir soluciones y factores facilitadores que eliminen dichos riesgos y obstáculos.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Como ya hemos visto, las personas</a:t>
            </a:r>
            <a:r>
              <a:rPr lang="es" sz="1200" b="1" i="0" u="none" strike="noStrike" kern="1200" cap="none" spc="0" normalizeH="0" noProof="0" dirty="0">
                <a:ln>
                  <a:noFill/>
                </a:ln>
                <a:solidFill>
                  <a:prstClr val="black"/>
                </a:solidFill>
                <a:effectLst/>
                <a:uLnTx/>
                <a:uFillTx/>
                <a:latin typeface="+mn-lt"/>
                <a:ea typeface="MS PGothic" charset="-128"/>
              </a:rPr>
              <a:t> </a:t>
            </a:r>
            <a:r>
              <a:rPr lang="es" sz="1200" b="0" i="0" u="none" strike="noStrike" kern="1200" cap="none" spc="0" normalizeH="0" noProof="0" dirty="0">
                <a:ln>
                  <a:noFill/>
                </a:ln>
                <a:solidFill>
                  <a:prstClr val="black"/>
                </a:solidFill>
                <a:effectLst/>
                <a:uLnTx/>
                <a:uFillTx/>
                <a:latin typeface="+mn-lt"/>
                <a:ea typeface="MS PGothic" charset="-128"/>
              </a:rPr>
              <a:t>con</a:t>
            </a:r>
            <a:r>
              <a:rPr lang="es" sz="1200" b="1" i="0" u="none" strike="noStrike" kern="1200" cap="none" spc="0" normalizeH="0" noProof="0" dirty="0">
                <a:ln>
                  <a:noFill/>
                </a:ln>
                <a:solidFill>
                  <a:prstClr val="black"/>
                </a:solidFill>
                <a:effectLst/>
                <a:uLnTx/>
                <a:uFillTx/>
                <a:latin typeface="+mn-lt"/>
                <a:ea typeface="MS PGothic" charset="-128"/>
              </a:rPr>
              <a:t> SOGIESC diversa </a:t>
            </a:r>
            <a:r>
              <a:rPr lang="es" sz="1200" b="0" i="0" u="none" strike="noStrike" kern="1200" cap="none" spc="0" normalizeH="0" noProof="0" dirty="0">
                <a:ln>
                  <a:noFill/>
                </a:ln>
                <a:solidFill>
                  <a:prstClr val="black"/>
                </a:solidFill>
                <a:effectLst/>
                <a:uLnTx/>
                <a:uFillTx/>
                <a:latin typeface="+mn-lt"/>
                <a:ea typeface="MS PGothic" charset="-128"/>
              </a:rPr>
              <a:t>forman parte del personal de nuestras oficinas en todo el mundo y de todas las poblaciones a las que prestamos asistencia. Cada vez que no tenemos en cuenta sus necesidades y dificultades en la planificación o las iniciativas que llevamos a cabo, marginamos más a uno de los grupos poblacionales más vulnerables del planeta y podemos llegar a causarles un perjuicio.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Este módulo es una ocasión para averiguar cómo repercuten la migración y los desplazamientos forzados en las necesidades de protección de estas personas, y para obtener más información sobre los problemas particulares de diversas poblaciones. </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105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a:t>
            </a:r>
            <a:r>
              <a:rPr lang="es" sz="1200" b="0" i="1" u="none" strike="noStrike" kern="1200" cap="none" spc="0" normalizeH="0" noProof="0" dirty="0">
                <a:ln>
                  <a:noFill/>
                </a:ln>
                <a:solidFill>
                  <a:prstClr val="black"/>
                </a:solidFill>
                <a:effectLst/>
                <a:uLnTx/>
                <a:uFillTx/>
                <a:latin typeface="+mn-lt"/>
                <a:ea typeface="MS PGothic" charset="-128"/>
              </a:rPr>
              <a:t> 2 minutos.</a:t>
            </a:r>
          </a:p>
          <a:p>
            <a:pPr marL="0" marR="0" lvl="0" indent="0" algn="l" defTabSz="914400" rtl="0" eaLnBrk="0" fontAlgn="base" latinLnBrk="0" hangingPunct="0">
              <a:lnSpc>
                <a:spcPct val="100000"/>
              </a:lnSpc>
              <a:spcBef>
                <a:spcPts val="0"/>
              </a:spcBef>
              <a:spcAft>
                <a:spcPct val="0"/>
              </a:spcAft>
              <a:buClrTx/>
              <a:buSzTx/>
              <a:buFontTx/>
              <a:buNone/>
              <a:tabLst/>
              <a:defRPr/>
            </a:pPr>
            <a:endParaRPr kumimoji="0" lang="en-US" altLang="en-US" sz="7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total del módulo: </a:t>
            </a:r>
            <a:r>
              <a:rPr lang="es" sz="1200" b="0" i="1" u="none" strike="noStrike" kern="1200" cap="none" spc="0" normalizeH="0" noProof="0" dirty="0">
                <a:ln>
                  <a:noFill/>
                </a:ln>
                <a:solidFill>
                  <a:prstClr val="black"/>
                </a:solidFill>
                <a:effectLst/>
                <a:uLnTx/>
                <a:uFillTx/>
                <a:latin typeface="+mn-lt"/>
                <a:ea typeface="MS PGothic" charset="-128"/>
              </a:rPr>
              <a:t>6 horas y 30 minutos.</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4A31E5A-B7FC-E945-B897-86AFF9DB5541}" type="slidenum">
              <a:rPr lang="en-US" altLang="en-US" sz="1200">
                <a:latin typeface="Calibri Regular"/>
              </a:rPr>
              <a:pPr/>
              <a:t>4</a:t>
            </a:fld>
            <a:endParaRPr lang="en-US" altLang="en-US" sz="1200" dirty="0">
              <a:latin typeface="Calibri Regular"/>
            </a:endParaRPr>
          </a:p>
        </p:txBody>
      </p:sp>
    </p:spTree>
    <p:extLst>
      <p:ext uri="{BB962C8B-B14F-4D97-AF65-F5344CB8AC3E}">
        <p14:creationId xmlns:p14="http://schemas.microsoft.com/office/powerpoint/2010/main" val="31410676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Ejercicio: Diagnóstico de puntos de riesgo y obstáculos (continuación)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Comenzaremos por el primer perfil, que corresponde a Ava. Antes de nada, léanlo.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a:t>
            </a:r>
            <a:r>
              <a:rPr lang="es" sz="1200" b="0" i="1" u="none" strike="noStrike" kern="1200" cap="none" spc="0" normalizeH="0" noProof="0" dirty="0">
                <a:ln>
                  <a:noFill/>
                </a:ln>
                <a:solidFill>
                  <a:prstClr val="black"/>
                </a:solidFill>
                <a:effectLst/>
                <a:uLnTx/>
                <a:uFillTx/>
                <a:latin typeface="+mn-lt"/>
                <a:ea typeface="MS PGothic" charset="-128"/>
              </a:rPr>
              <a:t> 1 hora y 40 minutos.</a:t>
            </a:r>
            <a:r>
              <a:rPr lang="es" sz="1200" b="1" i="1" u="none" strike="noStrike" kern="1200" cap="none" spc="0" normalizeH="0" noProof="0" dirty="0">
                <a:ln>
                  <a:noFill/>
                </a:ln>
                <a:solidFill>
                  <a:prstClr val="black"/>
                </a:solidFill>
                <a:effectLst/>
                <a:uLnTx/>
                <a:uFillTx/>
                <a:latin typeface="+mn-lt"/>
                <a:ea typeface="MS PGothic" charset="-128"/>
              </a:rPr>
              <a:t> </a:t>
            </a:r>
            <a:r>
              <a:rPr lang="es" sz="1200" b="0" i="1" u="none" strike="noStrike" kern="1200" cap="none" spc="0" normalizeH="0" noProof="0" dirty="0">
                <a:ln>
                  <a:noFill/>
                </a:ln>
                <a:solidFill>
                  <a:prstClr val="black"/>
                </a:solidFill>
                <a:effectLst/>
                <a:uLnTx/>
                <a:uFillTx/>
                <a:latin typeface="+mn-lt"/>
                <a:ea typeface="MS PGothic" charset="-128"/>
              </a:rPr>
              <a:t>40 minutos para la actividad en equipo; 60 minutos para el debate.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un primer plano de una persona con expresión de género femenina que lleva puestas unas gafas pequeñas de lectura].</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40</a:t>
            </a:fld>
            <a:endParaRPr lang="en-US" dirty="0"/>
          </a:p>
        </p:txBody>
      </p:sp>
    </p:spTree>
    <p:extLst>
      <p:ext uri="{BB962C8B-B14F-4D97-AF65-F5344CB8AC3E}">
        <p14:creationId xmlns:p14="http://schemas.microsoft.com/office/powerpoint/2010/main" val="23890556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Ejercicio: Diagnóstico de puntos de riesgo y obstáculos (continuación)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Comenzaremos por el primer perfil, que corresponde a Ava. Antes de nada, léanlo.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a:t>
            </a:r>
            <a:r>
              <a:rPr lang="es" sz="1200" b="0" i="1" u="none" strike="noStrike" kern="1200" cap="none" spc="0" normalizeH="0" noProof="0" dirty="0">
                <a:ln>
                  <a:noFill/>
                </a:ln>
                <a:solidFill>
                  <a:prstClr val="black"/>
                </a:solidFill>
                <a:effectLst/>
                <a:uLnTx/>
                <a:uFillTx/>
                <a:latin typeface="+mn-lt"/>
                <a:ea typeface="MS PGothic" charset="-128"/>
              </a:rPr>
              <a:t> 1 hora y 40 minutos.</a:t>
            </a:r>
            <a:r>
              <a:rPr lang="es" sz="1200" b="1" i="1" u="none" strike="noStrike" kern="1200" cap="none" spc="0" normalizeH="0" noProof="0" dirty="0">
                <a:ln>
                  <a:noFill/>
                </a:ln>
                <a:solidFill>
                  <a:prstClr val="black"/>
                </a:solidFill>
                <a:effectLst/>
                <a:uLnTx/>
                <a:uFillTx/>
                <a:latin typeface="+mn-lt"/>
                <a:ea typeface="MS PGothic" charset="-128"/>
              </a:rPr>
              <a:t> </a:t>
            </a:r>
            <a:r>
              <a:rPr lang="es" sz="1200" b="0" i="1" u="none" strike="noStrike" kern="1200" cap="none" spc="0" normalizeH="0" noProof="0" dirty="0">
                <a:ln>
                  <a:noFill/>
                </a:ln>
                <a:solidFill>
                  <a:prstClr val="black"/>
                </a:solidFill>
                <a:effectLst/>
                <a:uLnTx/>
                <a:uFillTx/>
                <a:latin typeface="+mn-lt"/>
                <a:ea typeface="MS PGothic" charset="-128"/>
              </a:rPr>
              <a:t>40 minutos para la actividad en equipo; 60 minutos para el debate.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un primer plano de una persona con expresión de género femenina que lleva puestas unas gafas pequeñas de lectura].</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41</a:t>
            </a:fld>
            <a:endParaRPr lang="en-US" dirty="0"/>
          </a:p>
        </p:txBody>
      </p:sp>
    </p:spTree>
    <p:extLst>
      <p:ext uri="{BB962C8B-B14F-4D97-AF65-F5344CB8AC3E}">
        <p14:creationId xmlns:p14="http://schemas.microsoft.com/office/powerpoint/2010/main" val="11677208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Ejercicio: Diagnóstico de puntos de riesgo y obstáculos (continuación)</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Comenzaremos por el primer perfil, que corresponde a Ava. Antes de nada, léanlo.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1"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a:t>
            </a:r>
            <a:r>
              <a:rPr lang="es" sz="1200" b="0" i="1" u="none" strike="noStrike" kern="1200" cap="none" spc="0" normalizeH="0" noProof="0" dirty="0">
                <a:ln>
                  <a:noFill/>
                </a:ln>
                <a:solidFill>
                  <a:prstClr val="black"/>
                </a:solidFill>
                <a:effectLst/>
                <a:uLnTx/>
                <a:uFillTx/>
                <a:latin typeface="+mn-lt"/>
                <a:ea typeface="MS PGothic" charset="-128"/>
              </a:rPr>
              <a:t> 1 hora y 40 minutos.</a:t>
            </a:r>
            <a:r>
              <a:rPr lang="es" sz="1200" b="1" i="1" u="none" strike="noStrike" kern="1200" cap="none" spc="0" normalizeH="0" noProof="0" dirty="0">
                <a:ln>
                  <a:noFill/>
                </a:ln>
                <a:solidFill>
                  <a:prstClr val="black"/>
                </a:solidFill>
                <a:effectLst/>
                <a:uLnTx/>
                <a:uFillTx/>
                <a:latin typeface="+mn-lt"/>
                <a:ea typeface="MS PGothic" charset="-128"/>
              </a:rPr>
              <a:t> </a:t>
            </a:r>
            <a:r>
              <a:rPr lang="es" sz="1200" b="0" i="1" u="none" strike="noStrike" kern="1200" cap="none" spc="0" normalizeH="0" noProof="0" dirty="0">
                <a:ln>
                  <a:noFill/>
                </a:ln>
                <a:solidFill>
                  <a:prstClr val="black"/>
                </a:solidFill>
                <a:effectLst/>
                <a:uLnTx/>
                <a:uFillTx/>
                <a:latin typeface="+mn-lt"/>
                <a:ea typeface="MS PGothic" charset="-128"/>
              </a:rPr>
              <a:t>40 minutos para la actividad en equipo; 60 minutos para el debate.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un primer plano de una persona con expresión de género femenina que lleva puestas unas gafas pequeñas de lectura].</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42</a:t>
            </a:fld>
            <a:endParaRPr lang="en-US" dirty="0"/>
          </a:p>
        </p:txBody>
      </p:sp>
    </p:spTree>
    <p:extLst>
      <p:ext uri="{BB962C8B-B14F-4D97-AF65-F5344CB8AC3E}">
        <p14:creationId xmlns:p14="http://schemas.microsoft.com/office/powerpoint/2010/main" val="7387180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u="sng" dirty="0">
              <a:ea typeface="MS PGothic" charset="-128"/>
            </a:endParaRPr>
          </a:p>
          <a:p>
            <a:pPr rtl="0"/>
            <a:r>
              <a:rPr lang="es" sz="1200" b="0" i="0" u="none" dirty="0">
                <a:ea typeface="MS PGothic" charset="-128"/>
              </a:rPr>
              <a:t>Ahora </a:t>
            </a:r>
            <a:r>
              <a:rPr lang="es" sz="1200" i="0" dirty="0">
                <a:ea typeface="MS PGothic" charset="-128"/>
              </a:rPr>
              <a:t>tienen que </a:t>
            </a:r>
            <a:r>
              <a:rPr lang="es" sz="1200" b="1" i="0" dirty="0">
                <a:ea typeface="MS PGothic" charset="-128"/>
              </a:rPr>
              <a:t>poner en común </a:t>
            </a:r>
            <a:r>
              <a:rPr lang="es" sz="1200" i="0" dirty="0">
                <a:ea typeface="MS PGothic" charset="-128"/>
              </a:rPr>
              <a:t>cuáles son el punto de riesgo y el obstáculo más importantes para cada ámbito de dificultad clave. </a:t>
            </a:r>
          </a:p>
          <a:p>
            <a:pPr rtl="0"/>
            <a:endParaRPr lang="en-US" altLang="en-US" sz="1200" i="0" dirty="0">
              <a:ea typeface="MS PGothic" charset="-128"/>
            </a:endParaRPr>
          </a:p>
          <a:p>
            <a:pPr rtl="0"/>
            <a:r>
              <a:rPr lang="es" sz="1200" i="1" dirty="0">
                <a:ea typeface="MS PGothic" charset="-128"/>
              </a:rPr>
              <a:t>Cuando ya se hayan mencionado y anotado todos los puntos de riesgo y los obstáculos de la pantalla:</a:t>
            </a:r>
          </a:p>
          <a:p>
            <a:pPr rtl="0"/>
            <a:endParaRPr lang="en-US" altLang="en-US" sz="1200" i="0" dirty="0">
              <a:ea typeface="MS PGothic" charset="-128"/>
            </a:endParaRPr>
          </a:p>
          <a:p>
            <a:pPr rtl="0"/>
            <a:r>
              <a:rPr lang="es" sz="1200" i="0" dirty="0">
                <a:ea typeface="MS PGothic" charset="-128"/>
              </a:rPr>
              <a:t>¿Qué métodos creen que podrían servir para </a:t>
            </a:r>
            <a:r>
              <a:rPr lang="es" sz="1200" b="1" i="0" dirty="0">
                <a:ea typeface="MS PGothic" charset="-128"/>
              </a:rPr>
              <a:t>eliminar</a:t>
            </a:r>
            <a:r>
              <a:rPr lang="es" sz="1200" i="0" dirty="0">
                <a:ea typeface="MS PGothic" charset="-128"/>
              </a:rPr>
              <a:t> estos puntos de riesgo y obstáculos? </a:t>
            </a:r>
            <a:endParaRPr lang="en-US" altLang="en-US" sz="1200" i="1" dirty="0">
              <a:ea typeface="MS PGothic" charset="-128"/>
            </a:endParaRPr>
          </a:p>
          <a:p>
            <a:pPr rtl="0"/>
            <a:endParaRPr lang="en-US" altLang="en-US" sz="1200" b="1" i="1" u="sng" dirty="0">
              <a:ea typeface="MS PGothic" charset="-128"/>
            </a:endParaRPr>
          </a:p>
          <a:p>
            <a:pPr rtl="0"/>
            <a:r>
              <a:rPr lang="es" sz="1200" b="0" i="1" u="none" dirty="0">
                <a:ea typeface="MS PGothic" charset="-128"/>
              </a:rPr>
              <a:t>----</a:t>
            </a:r>
          </a:p>
          <a:p>
            <a:pPr rtl="0"/>
            <a:endParaRPr lang="en-US" altLang="en-US" sz="1200" b="1" i="1" u="sng" dirty="0">
              <a:ea typeface="MS PGothic" charset="-128"/>
            </a:endParaRPr>
          </a:p>
          <a:p>
            <a:pPr rtl="0"/>
            <a:r>
              <a:rPr lang="es" sz="1200" b="1" i="1" dirty="0">
                <a:ea typeface="MS PGothic" charset="-128"/>
              </a:rPr>
              <a:t>Nota de facilitación: </a:t>
            </a:r>
            <a:r>
              <a:rPr lang="es" sz="1200" i="1" dirty="0">
                <a:ea typeface="MS PGothic" charset="-128"/>
              </a:rPr>
              <a:t>Emplee esta diapositiva para tomar nota de los puntos de riesgo que conciernen a la persona del perfil según el equipo encargado de presentarlo, así como todas las posibles respuestas.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endParaRPr lang="en-US" altLang="en-US" sz="1200" dirty="0">
              <a:ea typeface="MS PGothic" charset="-128"/>
            </a:endParaRPr>
          </a:p>
          <a:p>
            <a:pPr rtl="0"/>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43</a:t>
            </a:fld>
            <a:endParaRPr lang="en-US" dirty="0"/>
          </a:p>
        </p:txBody>
      </p:sp>
    </p:spTree>
    <p:extLst>
      <p:ext uri="{BB962C8B-B14F-4D97-AF65-F5344CB8AC3E}">
        <p14:creationId xmlns:p14="http://schemas.microsoft.com/office/powerpoint/2010/main" val="27880779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dirty="0">
                <a:ea typeface="MS PGothic" charset="-128"/>
              </a:rPr>
              <a:t>Ahora </a:t>
            </a:r>
            <a:r>
              <a:rPr lang="es" sz="1200" i="0" dirty="0">
                <a:ea typeface="MS PGothic" charset="-128"/>
              </a:rPr>
              <a:t>vamos a pasar al </a:t>
            </a:r>
            <a:r>
              <a:rPr lang="es" sz="1200" b="1" i="0" dirty="0">
                <a:ea typeface="MS PGothic" charset="-128"/>
              </a:rPr>
              <a:t>segundo</a:t>
            </a:r>
            <a:r>
              <a:rPr lang="es" sz="1200" i="0" dirty="0">
                <a:ea typeface="MS PGothic" charset="-128"/>
              </a:rPr>
              <a:t> perfil. Antes de nada, léanlo. </a:t>
            </a:r>
          </a:p>
          <a:p>
            <a:pPr rtl="0"/>
            <a:endParaRPr lang="en-US" altLang="en-US" sz="1200" b="0" i="1" u="none" dirty="0">
              <a:ea typeface="MS PGothic" charset="-128"/>
            </a:endParaRPr>
          </a:p>
          <a:p>
            <a:pPr rtl="0"/>
            <a:r>
              <a:rPr lang="es" sz="1200" b="0" i="1" u="none" dirty="0">
                <a:ea typeface="MS PGothic" charset="-128"/>
              </a:rPr>
              <a:t>----</a:t>
            </a:r>
          </a:p>
          <a:p>
            <a:pPr rtl="0"/>
            <a:endParaRPr lang="en-US" altLang="en-US" sz="1200" b="1" i="1" u="sng" dirty="0">
              <a:ea typeface="MS PGothic" charset="-128"/>
            </a:endParaRPr>
          </a:p>
          <a:p>
            <a:pPr rtl="0"/>
            <a:r>
              <a:rPr lang="es" sz="1200" b="1" i="1" dirty="0">
                <a:ea typeface="MS PGothic" charset="-128"/>
              </a:rPr>
              <a:t>Nota de facilitación: </a:t>
            </a:r>
            <a:r>
              <a:rPr lang="es" sz="1200" i="1" dirty="0">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un hombre caminando</a:t>
            </a:r>
            <a:r>
              <a:rPr lang="es" sz="1200" b="0" i="1" kern="1200" baseline="0" dirty="0">
                <a:solidFill>
                  <a:schemeClr val="tx1"/>
                </a:solidFill>
                <a:effectLst/>
                <a:latin typeface="+mn-lt"/>
                <a:ea typeface="+mn-ea"/>
                <a:cs typeface="+mn-cs"/>
              </a:rPr>
              <a:t> por un callejón</a:t>
            </a:r>
            <a:r>
              <a:rPr lang="e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44</a:t>
            </a:fld>
            <a:endParaRPr lang="en-US" dirty="0"/>
          </a:p>
        </p:txBody>
      </p:sp>
    </p:spTree>
    <p:extLst>
      <p:ext uri="{BB962C8B-B14F-4D97-AF65-F5344CB8AC3E}">
        <p14:creationId xmlns:p14="http://schemas.microsoft.com/office/powerpoint/2010/main" val="730171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dirty="0">
                <a:ea typeface="MS PGothic" charset="-128"/>
              </a:rPr>
              <a:t>Ahora </a:t>
            </a:r>
            <a:r>
              <a:rPr lang="es" sz="1200" i="0" dirty="0">
                <a:ea typeface="MS PGothic" charset="-128"/>
              </a:rPr>
              <a:t>vamos a pasar al </a:t>
            </a:r>
            <a:r>
              <a:rPr lang="es" sz="1200" b="1" i="0" dirty="0">
                <a:ea typeface="MS PGothic" charset="-128"/>
              </a:rPr>
              <a:t>segundo</a:t>
            </a:r>
            <a:r>
              <a:rPr lang="es" sz="1200" i="0" dirty="0">
                <a:ea typeface="MS PGothic" charset="-128"/>
              </a:rPr>
              <a:t> perfil. Antes de nada, léanlo. </a:t>
            </a:r>
          </a:p>
          <a:p>
            <a:pPr rtl="0"/>
            <a:endParaRPr lang="en-US" altLang="en-US" sz="1200" b="0" i="1" u="none" dirty="0">
              <a:ea typeface="MS PGothic" charset="-128"/>
            </a:endParaRPr>
          </a:p>
          <a:p>
            <a:pPr rtl="0"/>
            <a:r>
              <a:rPr lang="es" sz="1200" b="0" i="1" u="none" dirty="0">
                <a:ea typeface="MS PGothic" charset="-128"/>
              </a:rPr>
              <a:t>----</a:t>
            </a:r>
          </a:p>
          <a:p>
            <a:pPr rtl="0"/>
            <a:endParaRPr lang="en-US" altLang="en-US" sz="1200" b="1" i="1" u="sng" dirty="0">
              <a:ea typeface="MS PGothic" charset="-128"/>
            </a:endParaRPr>
          </a:p>
          <a:p>
            <a:pPr rtl="0"/>
            <a:r>
              <a:rPr lang="es" sz="1200" b="1" i="1" dirty="0">
                <a:ea typeface="MS PGothic" charset="-128"/>
              </a:rPr>
              <a:t>Nota de facilitación: </a:t>
            </a:r>
            <a:r>
              <a:rPr lang="es" sz="1200" i="1" dirty="0">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un hombre caminando</a:t>
            </a:r>
            <a:r>
              <a:rPr lang="es" sz="1200" b="0" i="1" kern="1200" baseline="0" dirty="0">
                <a:solidFill>
                  <a:schemeClr val="tx1"/>
                </a:solidFill>
                <a:effectLst/>
                <a:latin typeface="+mn-lt"/>
                <a:ea typeface="+mn-ea"/>
                <a:cs typeface="+mn-cs"/>
              </a:rPr>
              <a:t> por un callejón</a:t>
            </a:r>
            <a:r>
              <a:rPr lang="e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45</a:t>
            </a:fld>
            <a:endParaRPr lang="en-US" dirty="0"/>
          </a:p>
        </p:txBody>
      </p:sp>
    </p:spTree>
    <p:extLst>
      <p:ext uri="{BB962C8B-B14F-4D97-AF65-F5344CB8AC3E}">
        <p14:creationId xmlns:p14="http://schemas.microsoft.com/office/powerpoint/2010/main" val="10400402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dirty="0">
                <a:ea typeface="MS PGothic" charset="-128"/>
              </a:rPr>
              <a:t>Ahora </a:t>
            </a:r>
            <a:r>
              <a:rPr lang="es" sz="1200" i="0" dirty="0">
                <a:ea typeface="MS PGothic" charset="-128"/>
              </a:rPr>
              <a:t>vamos a pasar al </a:t>
            </a:r>
            <a:r>
              <a:rPr lang="es" sz="1200" b="1" i="0" dirty="0">
                <a:ea typeface="MS PGothic" charset="-128"/>
              </a:rPr>
              <a:t>segundo</a:t>
            </a:r>
            <a:r>
              <a:rPr lang="es" sz="1200" i="0" dirty="0">
                <a:ea typeface="MS PGothic" charset="-128"/>
              </a:rPr>
              <a:t> perfil. Antes de nada, léanlo. </a:t>
            </a:r>
          </a:p>
          <a:p>
            <a:pPr rtl="0"/>
            <a:endParaRPr lang="en-US" altLang="en-US" sz="1200" b="0" i="1" u="none" dirty="0">
              <a:ea typeface="MS PGothic" charset="-128"/>
            </a:endParaRPr>
          </a:p>
          <a:p>
            <a:pPr rtl="0"/>
            <a:r>
              <a:rPr lang="es" sz="1200" b="0" i="1" u="none" dirty="0">
                <a:ea typeface="MS PGothic" charset="-128"/>
              </a:rPr>
              <a:t>----</a:t>
            </a:r>
          </a:p>
          <a:p>
            <a:pPr rtl="0"/>
            <a:endParaRPr lang="en-US" altLang="en-US" sz="1200" b="1" i="1" u="sng" dirty="0">
              <a:ea typeface="MS PGothic" charset="-128"/>
            </a:endParaRPr>
          </a:p>
          <a:p>
            <a:pPr rtl="0"/>
            <a:r>
              <a:rPr lang="es" sz="1200" b="1" i="1" dirty="0">
                <a:ea typeface="MS PGothic" charset="-128"/>
              </a:rPr>
              <a:t>Nota de facilitación: </a:t>
            </a:r>
            <a:r>
              <a:rPr lang="es" sz="1200" i="1" dirty="0">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un hombre caminando</a:t>
            </a:r>
            <a:r>
              <a:rPr lang="es" sz="1200" b="0" i="1" kern="1200" baseline="0" dirty="0">
                <a:solidFill>
                  <a:schemeClr val="tx1"/>
                </a:solidFill>
                <a:effectLst/>
                <a:latin typeface="+mn-lt"/>
                <a:ea typeface="+mn-ea"/>
                <a:cs typeface="+mn-cs"/>
              </a:rPr>
              <a:t> por un callejón</a:t>
            </a:r>
            <a:r>
              <a:rPr lang="e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46</a:t>
            </a:fld>
            <a:endParaRPr lang="en-US" dirty="0"/>
          </a:p>
        </p:txBody>
      </p:sp>
    </p:spTree>
    <p:extLst>
      <p:ext uri="{BB962C8B-B14F-4D97-AF65-F5344CB8AC3E}">
        <p14:creationId xmlns:p14="http://schemas.microsoft.com/office/powerpoint/2010/main" val="29903249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Evaluación de los puntos de riesgo y los obstáculos (continuación)</a:t>
            </a:r>
          </a:p>
          <a:p>
            <a:pPr rtl="0"/>
            <a:endParaRPr lang="en-US" altLang="en-US" sz="1200" b="1" u="sng" dirty="0">
              <a:ea typeface="MS PGothic" charset="-128"/>
            </a:endParaRPr>
          </a:p>
          <a:p>
            <a:pPr rtl="0"/>
            <a:r>
              <a:rPr lang="es" sz="1200" b="0" i="0" u="none" dirty="0">
                <a:ea typeface="MS PGothic" charset="-128"/>
              </a:rPr>
              <a:t>Ahora </a:t>
            </a:r>
            <a:r>
              <a:rPr lang="es" sz="1200" i="0" dirty="0">
                <a:ea typeface="MS PGothic" charset="-128"/>
              </a:rPr>
              <a:t>tienen que </a:t>
            </a:r>
            <a:r>
              <a:rPr lang="es" sz="1200" b="1" i="0" dirty="0">
                <a:ea typeface="MS PGothic" charset="-128"/>
              </a:rPr>
              <a:t>poner en común </a:t>
            </a:r>
            <a:r>
              <a:rPr lang="es" sz="1200" i="0" dirty="0">
                <a:ea typeface="MS PGothic" charset="-128"/>
              </a:rPr>
              <a:t>cuáles son el punto de riesgo y el obstáculo más importantes para cada ámbito de dificultad clave. </a:t>
            </a:r>
          </a:p>
          <a:p>
            <a:pPr rtl="0"/>
            <a:endParaRPr lang="en-US" altLang="en-US" sz="1200" i="0" dirty="0">
              <a:ea typeface="MS PGothic" charset="-128"/>
            </a:endParaRPr>
          </a:p>
          <a:p>
            <a:pPr rtl="0"/>
            <a:r>
              <a:rPr lang="es" sz="1200" i="1" dirty="0">
                <a:ea typeface="MS PGothic" charset="-128"/>
              </a:rPr>
              <a:t>Cuando ya se hayan mencionado y anotado todos los puntos de riesgo y obstáculos de la pantalla:</a:t>
            </a:r>
          </a:p>
          <a:p>
            <a:pPr rtl="0"/>
            <a:endParaRPr lang="en-US" altLang="en-US" sz="1200" i="0" dirty="0">
              <a:ea typeface="MS PGothic" charset="-128"/>
            </a:endParaRPr>
          </a:p>
          <a:p>
            <a:pPr rtl="0"/>
            <a:r>
              <a:rPr lang="es" sz="1200" i="0" dirty="0">
                <a:ea typeface="MS PGothic" charset="-128"/>
              </a:rPr>
              <a:t>¿Qué métodos creen que podrían servir para </a:t>
            </a:r>
            <a:r>
              <a:rPr lang="es" sz="1200" b="1" i="0" dirty="0">
                <a:ea typeface="MS PGothic" charset="-128"/>
              </a:rPr>
              <a:t>eliminar</a:t>
            </a:r>
            <a:r>
              <a:rPr lang="es" sz="1200" i="0" dirty="0">
                <a:ea typeface="MS PGothic" charset="-128"/>
              </a:rPr>
              <a:t> estos puntos de riesgo y obstáculos? </a:t>
            </a:r>
            <a:endParaRPr lang="en-US" altLang="en-US" sz="1200" i="1" dirty="0">
              <a:ea typeface="MS PGothic" charset="-128"/>
            </a:endParaRPr>
          </a:p>
          <a:p>
            <a:pPr rtl="0"/>
            <a:endParaRPr lang="en-US" altLang="en-US" sz="1200" b="1" i="1" u="sng" dirty="0">
              <a:ea typeface="MS PGothic" charset="-128"/>
            </a:endParaRPr>
          </a:p>
          <a:p>
            <a:pPr rtl="0"/>
            <a:r>
              <a:rPr lang="es" sz="1200" b="0" i="1" u="none" dirty="0">
                <a:ea typeface="MS PGothic" charset="-128"/>
              </a:rPr>
              <a:t>----</a:t>
            </a:r>
          </a:p>
          <a:p>
            <a:pPr rtl="0"/>
            <a:endParaRPr lang="en-US" altLang="en-US" sz="1200" b="1" i="1" u="sng" dirty="0">
              <a:ea typeface="MS PGothic" charset="-128"/>
            </a:endParaRPr>
          </a:p>
          <a:p>
            <a:pPr rtl="0"/>
            <a:r>
              <a:rPr lang="es" sz="1200" b="1" i="1" dirty="0">
                <a:ea typeface="MS PGothic" charset="-128"/>
              </a:rPr>
              <a:t>Nota de facilitación: </a:t>
            </a:r>
            <a:r>
              <a:rPr lang="es" sz="1200" i="1" dirty="0">
                <a:ea typeface="MS PGothic" charset="-128"/>
              </a:rPr>
              <a:t>Emplee esta diapositiva para tomar nota de los puntos de riesgo que conciernen a la persona del perfil según el equipo encargado de presentarlo, así como todas las posibles respuestas.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endParaRPr lang="en-US" altLang="en-US" sz="1200" dirty="0">
              <a:ea typeface="MS PGothic" charset="-128"/>
            </a:endParaRPr>
          </a:p>
          <a:p>
            <a:pPr rtl="0"/>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47</a:t>
            </a:fld>
            <a:endParaRPr lang="en-US" dirty="0"/>
          </a:p>
        </p:txBody>
      </p:sp>
    </p:spTree>
    <p:extLst>
      <p:ext uri="{BB962C8B-B14F-4D97-AF65-F5344CB8AC3E}">
        <p14:creationId xmlns:p14="http://schemas.microsoft.com/office/powerpoint/2010/main" val="2194843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dirty="0">
                <a:ea typeface="MS PGothic" charset="-128"/>
              </a:rPr>
              <a:t>Ahora </a:t>
            </a:r>
            <a:r>
              <a:rPr lang="es" sz="1200" i="0" dirty="0">
                <a:ea typeface="MS PGothic" charset="-128"/>
              </a:rPr>
              <a:t>vamos a pasar al </a:t>
            </a:r>
            <a:r>
              <a:rPr lang="es" sz="1200" b="1" i="0" dirty="0">
                <a:ea typeface="MS PGothic" charset="-128"/>
              </a:rPr>
              <a:t>tercer</a:t>
            </a:r>
            <a:r>
              <a:rPr lang="es" sz="1200" i="0" dirty="0">
                <a:ea typeface="MS PGothic" charset="-128"/>
              </a:rPr>
              <a:t> perfil. Antes de nada, léanlo.</a:t>
            </a:r>
          </a:p>
          <a:p>
            <a:pPr rtl="0"/>
            <a:endParaRPr lang="en-US" altLang="en-US" sz="1200" b="1" i="1" u="sng" dirty="0">
              <a:ea typeface="MS PGothic" charset="-128"/>
            </a:endParaRPr>
          </a:p>
          <a:p>
            <a:pPr rtl="0"/>
            <a:r>
              <a:rPr lang="es" sz="1200" b="0" i="1" u="none" dirty="0">
                <a:ea typeface="MS PGothic" charset="-128"/>
              </a:rPr>
              <a:t>----</a:t>
            </a:r>
          </a:p>
          <a:p>
            <a:pPr rtl="0"/>
            <a:endParaRPr lang="en-US" altLang="en-US" sz="1200" b="1" i="1" u="sng" dirty="0">
              <a:ea typeface="MS PGothic" charset="-128"/>
            </a:endParaRPr>
          </a:p>
          <a:p>
            <a:pPr rtl="0"/>
            <a:r>
              <a:rPr lang="es" sz="1200" b="1" i="1" dirty="0">
                <a:ea typeface="MS PGothic" charset="-128"/>
              </a:rPr>
              <a:t>Nota de facilitación: </a:t>
            </a:r>
            <a:r>
              <a:rPr lang="es" sz="1200" i="1" dirty="0">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una joven mira directamente</a:t>
            </a:r>
            <a:r>
              <a:rPr lang="es" sz="1200" b="0" i="1" kern="1200" baseline="0" dirty="0">
                <a:solidFill>
                  <a:schemeClr val="tx1"/>
                </a:solidFill>
                <a:effectLst/>
                <a:latin typeface="+mn-lt"/>
                <a:ea typeface="+mn-ea"/>
                <a:cs typeface="+mn-cs"/>
              </a:rPr>
              <a:t> </a:t>
            </a:r>
            <a:r>
              <a:rPr lang="es" sz="1200" b="0" i="1" kern="1200" dirty="0">
                <a:solidFill>
                  <a:schemeClr val="tx1"/>
                </a:solidFill>
                <a:effectLst/>
                <a:latin typeface="+mn-lt"/>
                <a:ea typeface="+mn-ea"/>
                <a:cs typeface="+mn-cs"/>
              </a:rPr>
              <a:t>a cámara].</a:t>
            </a:r>
            <a:endParaRPr lang="en-US" sz="1200" b="0" i="0" kern="1200" dirty="0">
              <a:solidFill>
                <a:schemeClr val="tx1"/>
              </a:solidFill>
              <a:effectLst/>
              <a:latin typeface="+mn-lt"/>
              <a:ea typeface="+mn-ea"/>
              <a:cs typeface="+mn-cs"/>
            </a:endParaRPr>
          </a:p>
          <a:p>
            <a:pPr rtl="0"/>
            <a:endParaRPr lang="en-US" altLang="en-US" sz="1200" b="1" i="1" u="sng" dirty="0">
              <a:ea typeface="MS PGothic" charset="-128"/>
            </a:endParaRPr>
          </a:p>
          <a:p>
            <a:pPr rtl="0"/>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48</a:t>
            </a:fld>
            <a:endParaRPr lang="en-US" dirty="0"/>
          </a:p>
        </p:txBody>
      </p:sp>
    </p:spTree>
    <p:extLst>
      <p:ext uri="{BB962C8B-B14F-4D97-AF65-F5344CB8AC3E}">
        <p14:creationId xmlns:p14="http://schemas.microsoft.com/office/powerpoint/2010/main" val="1301880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dirty="0">
                <a:ea typeface="MS PGothic" charset="-128"/>
              </a:rPr>
              <a:t>Ahora </a:t>
            </a:r>
            <a:r>
              <a:rPr lang="es" sz="1200" i="0" dirty="0">
                <a:ea typeface="MS PGothic" charset="-128"/>
              </a:rPr>
              <a:t>vamos a pasar al </a:t>
            </a:r>
            <a:r>
              <a:rPr lang="es" sz="1200" b="1" i="0" dirty="0">
                <a:ea typeface="MS PGothic" charset="-128"/>
              </a:rPr>
              <a:t>tercer</a:t>
            </a:r>
            <a:r>
              <a:rPr lang="es" sz="1200" i="0" dirty="0">
                <a:ea typeface="MS PGothic" charset="-128"/>
              </a:rPr>
              <a:t> perfil. Antes de nada, léanlo. </a:t>
            </a:r>
          </a:p>
          <a:p>
            <a:pPr rtl="0"/>
            <a:endParaRPr lang="en-US" altLang="en-US" sz="1200" b="1" i="1" u="sng" dirty="0">
              <a:ea typeface="MS PGothic" charset="-128"/>
            </a:endParaRPr>
          </a:p>
          <a:p>
            <a:pPr rtl="0"/>
            <a:r>
              <a:rPr lang="es" sz="1200" b="0" i="1" u="none" dirty="0">
                <a:ea typeface="MS PGothic" charset="-128"/>
              </a:rPr>
              <a:t>----</a:t>
            </a:r>
          </a:p>
          <a:p>
            <a:pPr rtl="0"/>
            <a:endParaRPr lang="en-US" altLang="en-US" sz="1200" b="1" i="1" u="sng" dirty="0">
              <a:ea typeface="MS PGothic" charset="-128"/>
            </a:endParaRPr>
          </a:p>
          <a:p>
            <a:pPr rtl="0"/>
            <a:r>
              <a:rPr lang="es" sz="1200" b="1" i="1" dirty="0">
                <a:ea typeface="MS PGothic" charset="-128"/>
              </a:rPr>
              <a:t>Nota de facilitación: </a:t>
            </a:r>
            <a:r>
              <a:rPr lang="es" sz="1200" i="1" dirty="0">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endParaRPr lang="en-US" altLang="en-US" sz="1200"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una joven mira directamente</a:t>
            </a:r>
            <a:r>
              <a:rPr lang="es" sz="1200" b="0" i="1" kern="1200" baseline="0" dirty="0">
                <a:solidFill>
                  <a:schemeClr val="tx1"/>
                </a:solidFill>
                <a:effectLst/>
                <a:latin typeface="+mn-lt"/>
                <a:ea typeface="+mn-ea"/>
                <a:cs typeface="+mn-cs"/>
              </a:rPr>
              <a:t> </a:t>
            </a:r>
            <a:r>
              <a:rPr lang="es" sz="1200" b="0" i="1" kern="1200" dirty="0">
                <a:solidFill>
                  <a:schemeClr val="tx1"/>
                </a:solidFill>
                <a:effectLst/>
                <a:latin typeface="+mn-lt"/>
                <a:ea typeface="+mn-ea"/>
                <a:cs typeface="+mn-cs"/>
              </a:rPr>
              <a:t>a cámara].</a:t>
            </a:r>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49</a:t>
            </a:fld>
            <a:endParaRPr lang="en-US" dirty="0"/>
          </a:p>
        </p:txBody>
      </p:sp>
    </p:spTree>
    <p:extLst>
      <p:ext uri="{BB962C8B-B14F-4D97-AF65-F5344CB8AC3E}">
        <p14:creationId xmlns:p14="http://schemas.microsoft.com/office/powerpoint/2010/main" val="3175466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Objetivos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Repasemos los objetivos del módulo 10. Al terminar este módulo, sabrán todo lo necesario para: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pitchFamily="34" charset="-128"/>
            </a:endParaRPr>
          </a:p>
          <a:p>
            <a:pPr marL="285750" marR="0" lvl="0" indent="-285750" algn="l" defTabSz="914400" rtl="0" eaLnBrk="1" fontAlgn="base" latinLnBrk="0" hangingPunct="1">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Exponer los </a:t>
            </a:r>
            <a:r>
              <a:rPr lang="es" sz="1200" b="1" i="0" u="none" strike="noStrike" kern="1200" cap="none" spc="0" normalizeH="0" noProof="0" dirty="0">
                <a:ln>
                  <a:noFill/>
                </a:ln>
                <a:effectLst/>
                <a:uLnTx/>
                <a:uFillTx/>
                <a:latin typeface="+mn-lt"/>
                <a:ea typeface="MS PGothic" charset="-128"/>
              </a:rPr>
              <a:t>problemas fundamentales de protección</a:t>
            </a:r>
            <a:r>
              <a:rPr lang="es" sz="1200" b="0" i="0" u="none" strike="noStrike" kern="1200" cap="none" spc="0" normalizeH="0" noProof="0" dirty="0">
                <a:ln>
                  <a:noFill/>
                </a:ln>
                <a:effectLst/>
                <a:uLnTx/>
                <a:uFillTx/>
                <a:latin typeface="+mn-lt"/>
                <a:ea typeface="MS PGothic" charset="-128"/>
              </a:rPr>
              <a:t> que afrontan las personas con SOGIESC diversa al migrar y en el desplazamiento forzado. </a:t>
            </a:r>
          </a:p>
          <a:p>
            <a:pPr marL="285750" marR="0" lvl="0" indent="-285750" algn="l" defTabSz="914400" rtl="0" eaLnBrk="1" fontAlgn="base" latinLnBrk="0" hangingPunct="1">
              <a:lnSpc>
                <a:spcPct val="100000"/>
              </a:lnSpc>
              <a:spcAft>
                <a:spcPct val="0"/>
              </a:spcAft>
              <a:buClrTx/>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charset="-128"/>
              </a:rPr>
              <a:t>Detallar los </a:t>
            </a:r>
            <a:r>
              <a:rPr lang="es" sz="1200" b="1" i="0" u="none" strike="noStrike" kern="1200" cap="none" spc="0" normalizeH="0" noProof="0" dirty="0">
                <a:ln>
                  <a:noFill/>
                </a:ln>
                <a:effectLst/>
                <a:uLnTx/>
                <a:uFillTx/>
                <a:latin typeface="+mn-lt"/>
                <a:ea typeface="MS PGothic" charset="-128"/>
              </a:rPr>
              <a:t>obstáculos y puntos de riesgo</a:t>
            </a:r>
            <a:r>
              <a:rPr lang="es" sz="1200" b="0" i="0" u="none" strike="noStrike" kern="1200" cap="none" spc="0" normalizeH="0" noProof="0" dirty="0">
                <a:ln>
                  <a:noFill/>
                </a:ln>
                <a:effectLst/>
                <a:uLnTx/>
                <a:uFillTx/>
                <a:latin typeface="+mn-lt"/>
                <a:ea typeface="MS PGothic" charset="-128"/>
              </a:rPr>
              <a:t> singulares a los que se enfrentan las personas en el espectro de la SOGIESC. </a:t>
            </a: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r>
              <a:rPr lang="es" sz="1200" b="0" i="0" u="none" strike="noStrike" kern="1200" cap="none" spc="0" normalizeH="0" noProof="0" dirty="0">
                <a:ln>
                  <a:noFill/>
                </a:ln>
                <a:effectLst/>
                <a:uLnTx/>
                <a:uFillTx/>
                <a:latin typeface="+mn-lt"/>
                <a:ea typeface="MS PGothic"/>
                <a:cs typeface="Calibri"/>
              </a:rPr>
              <a:t>Explicar el papel de la </a:t>
            </a:r>
            <a:r>
              <a:rPr lang="es" sz="1200" b="1" i="0" u="none" strike="noStrike" kern="1200" cap="none" spc="0" normalizeH="0" noProof="0" dirty="0">
                <a:ln>
                  <a:noFill/>
                </a:ln>
                <a:effectLst/>
                <a:uLnTx/>
                <a:uFillTx/>
                <a:latin typeface="+mn-lt"/>
                <a:ea typeface="MS PGothic"/>
                <a:cs typeface="Calibri"/>
              </a:rPr>
              <a:t>programación inclusiva</a:t>
            </a:r>
            <a:r>
              <a:rPr lang="es" sz="1200" b="0" i="0" u="none" strike="noStrike" kern="1200" cap="none" spc="0" normalizeH="0" noProof="0" dirty="0">
                <a:ln>
                  <a:noFill/>
                </a:ln>
                <a:effectLst/>
                <a:uLnTx/>
                <a:uFillTx/>
                <a:latin typeface="+mn-lt"/>
                <a:ea typeface="MS PGothic"/>
                <a:cs typeface="Calibri"/>
              </a:rPr>
              <a:t> y los </a:t>
            </a:r>
            <a:r>
              <a:rPr lang="es" sz="1200" b="1" i="0" u="none" strike="noStrike" kern="1200" cap="none" spc="0" normalizeH="0" noProof="0" dirty="0">
                <a:ln>
                  <a:noFill/>
                </a:ln>
                <a:effectLst/>
                <a:uLnTx/>
                <a:uFillTx/>
                <a:latin typeface="+mn-lt"/>
                <a:ea typeface="MS PGothic"/>
                <a:cs typeface="Calibri"/>
              </a:rPr>
              <a:t>factores facilitadores</a:t>
            </a:r>
            <a:r>
              <a:rPr lang="es" sz="1200" b="0" i="0" u="none" strike="noStrike" kern="1200" cap="none" spc="0" normalizeH="0" noProof="0" dirty="0">
                <a:ln>
                  <a:noFill/>
                </a:ln>
                <a:effectLst/>
                <a:uLnTx/>
                <a:uFillTx/>
                <a:latin typeface="+mn-lt"/>
                <a:ea typeface="MS PGothic"/>
                <a:cs typeface="Calibri"/>
              </a:rPr>
              <a:t> en la eliminación de los puntos de riesgo y los obstáculos en el ámbito de la protección.</a:t>
            </a:r>
          </a:p>
          <a:p>
            <a:pPr marL="285750" marR="0" lvl="0" indent="-285750" algn="l" defTabSz="914400" rtl="0" eaLnBrk="0" fontAlgn="base" latinLnBrk="0" hangingPunct="0">
              <a:lnSpc>
                <a:spcPct val="100000"/>
              </a:lnSpc>
              <a:spcAft>
                <a:spcPct val="0"/>
              </a:spcAft>
              <a:buClr>
                <a:srgbClr val="2F6CC2"/>
              </a:buClr>
              <a:buSzTx/>
              <a:buFont typeface="Arial" panose="020B0604020202020204" pitchFamily="34" charset="0"/>
              <a:buChar char="•"/>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
                <a:srgbClr val="2F6CC2"/>
              </a:buClr>
              <a:buSzTx/>
              <a:buFont typeface="Arial" panose="020B0604020202020204" pitchFamily="34" charset="0"/>
              <a:buNone/>
              <a:tabLst/>
              <a:defRPr/>
            </a:pPr>
            <a:r>
              <a:rPr lang="es" sz="1200" b="0" i="0" u="none" strike="noStrike" kern="1200" cap="none" spc="0" normalizeH="0" noProof="0" dirty="0">
                <a:ln>
                  <a:noFill/>
                </a:ln>
                <a:effectLst/>
                <a:uLnTx/>
                <a:uFillTx/>
                <a:latin typeface="+mn-lt"/>
                <a:ea typeface="MS PGothic" charset="-128"/>
              </a:rPr>
              <a:t>Para lograr estos objetivos, empezaremos por </a:t>
            </a:r>
            <a:r>
              <a:rPr lang="es" sz="1200" b="1" i="0" u="none" strike="noStrike" kern="1200" cap="none" spc="0" normalizeH="0" noProof="0" dirty="0">
                <a:ln>
                  <a:noFill/>
                </a:ln>
                <a:effectLst/>
                <a:uLnTx/>
                <a:uFillTx/>
                <a:latin typeface="+mn-lt"/>
                <a:ea typeface="MS PGothic" charset="-128"/>
              </a:rPr>
              <a:t>hacer un repaso</a:t>
            </a:r>
            <a:r>
              <a:rPr lang="es" sz="1200" b="0" i="0" u="none" strike="noStrike" kern="1200" cap="none" spc="0" normalizeH="0" noProof="0" dirty="0">
                <a:ln>
                  <a:noFill/>
                </a:ln>
                <a:effectLst/>
                <a:uLnTx/>
                <a:uFillTx/>
                <a:latin typeface="+mn-lt"/>
                <a:ea typeface="MS PGothic" charset="-128"/>
              </a:rPr>
              <a:t> de lo que se sabe en un sentido general acerca de las personas con SOGIESC diversa en el campo de la protección, y entonces pasaremos a los diez ámbitos de dificultad clave. Una vez hecho esto, nos dedicaremos a señalar los puntos de riesgo y los obstáculos. Por último, buscaremos posibles soluciones con las que eliminar tales puntos de riesgo y obstáculos. </a:t>
            </a:r>
          </a:p>
          <a:p>
            <a:pPr marL="0" marR="0" lvl="0" indent="0" algn="l" defTabSz="914400" rtl="0" eaLnBrk="0" fontAlgn="base" latinLnBrk="0" hangingPunct="0">
              <a:lnSpc>
                <a:spcPct val="100000"/>
              </a:lnSpc>
              <a:spcAft>
                <a:spcPct val="0"/>
              </a:spcAft>
              <a:buClr>
                <a:srgbClr val="2F6CC2"/>
              </a:buClr>
              <a:buSzTx/>
              <a:buFont typeface="Arial" panose="020B0604020202020204" pitchFamily="34" charset="0"/>
              <a:buNone/>
              <a:tabLst/>
              <a:defRPr/>
            </a:pPr>
            <a:endParaRPr kumimoji="0" lang="en-US" alt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pitchFamily="34"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pitchFamily="34"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effectLst/>
                <a:uLnTx/>
                <a:uFillTx/>
                <a:latin typeface="+mn-lt"/>
                <a:ea typeface="MS PGothic" pitchFamily="34" charset="-128"/>
              </a:rPr>
              <a:t>Duración: </a:t>
            </a:r>
            <a:r>
              <a:rPr lang="es" sz="1200" b="0" i="1" u="none" strike="noStrike" kern="1200" cap="none" spc="0" normalizeH="0" noProof="0" dirty="0">
                <a:ln>
                  <a:noFill/>
                </a:ln>
                <a:effectLst/>
                <a:uLnTx/>
                <a:uFillTx/>
                <a:latin typeface="+mn-lt"/>
                <a:ea typeface="MS PGothic" pitchFamily="34" charset="-128"/>
              </a:rPr>
              <a:t>2 minutos.</a:t>
            </a:r>
          </a:p>
          <a:p>
            <a:pPr marL="0" marR="0" lvl="0" indent="0" algn="l" defTabSz="914400" rtl="0" eaLnBrk="0" fontAlgn="base" latinLnBrk="0" hangingPunct="0">
              <a:lnSpc>
                <a:spcPct val="100000"/>
              </a:lnSpc>
              <a:spcAft>
                <a:spcPct val="0"/>
              </a:spcAft>
              <a:buClr>
                <a:srgbClr val="2F6CC2"/>
              </a:buClr>
              <a:buSzTx/>
              <a:buFontTx/>
              <a:buNone/>
              <a:tabLst/>
              <a:defRPr/>
            </a:pPr>
            <a:endParaRPr kumimoji="0" lang="en-US" altLang="en-US" sz="1200" b="0" i="1" u="none" strike="noStrike" kern="1200" cap="none" spc="0" normalizeH="0" baseline="0" noProof="0" dirty="0">
              <a:ln>
                <a:noFill/>
              </a:ln>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5</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20430054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dirty="0">
                <a:ea typeface="MS PGothic" charset="-128"/>
              </a:rPr>
              <a:t>Ahora </a:t>
            </a:r>
            <a:r>
              <a:rPr lang="es" sz="1200" i="0" dirty="0">
                <a:ea typeface="MS PGothic" charset="-128"/>
              </a:rPr>
              <a:t>vamos a pasar al </a:t>
            </a:r>
            <a:r>
              <a:rPr lang="es" sz="1200" b="1" i="0" dirty="0">
                <a:ea typeface="MS PGothic" charset="-128"/>
              </a:rPr>
              <a:t>tercer</a:t>
            </a:r>
            <a:r>
              <a:rPr lang="es" sz="1200" i="0" dirty="0">
                <a:ea typeface="MS PGothic" charset="-128"/>
              </a:rPr>
              <a:t> perfil. Antes de nada, léanlo. </a:t>
            </a:r>
          </a:p>
          <a:p>
            <a:pPr rtl="0"/>
            <a:endParaRPr lang="en-US" altLang="en-US" sz="1200" b="1" i="1" u="sng" dirty="0">
              <a:ea typeface="MS PGothic" charset="-128"/>
            </a:endParaRPr>
          </a:p>
          <a:p>
            <a:pPr rtl="0"/>
            <a:r>
              <a:rPr lang="es" sz="1200" b="0" i="1" u="none" dirty="0">
                <a:ea typeface="MS PGothic" charset="-128"/>
              </a:rPr>
              <a:t>----</a:t>
            </a:r>
          </a:p>
          <a:p>
            <a:pPr rtl="0"/>
            <a:endParaRPr lang="en-US" altLang="en-US" sz="1200" b="1" i="1" u="sng" dirty="0">
              <a:ea typeface="MS PGothic" charset="-128"/>
            </a:endParaRPr>
          </a:p>
          <a:p>
            <a:pPr rtl="0"/>
            <a:r>
              <a:rPr lang="es" sz="1200" b="1" i="1" dirty="0">
                <a:ea typeface="MS PGothic" charset="-128"/>
              </a:rPr>
              <a:t>Nota de facilitación: </a:t>
            </a:r>
            <a:r>
              <a:rPr lang="es" sz="1200" i="1" dirty="0">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endParaRPr lang="en-US" altLang="en-US" sz="1200"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una joven mira directamente</a:t>
            </a:r>
            <a:r>
              <a:rPr lang="es" sz="1200" b="0" i="1" kern="1200" baseline="0" dirty="0">
                <a:solidFill>
                  <a:schemeClr val="tx1"/>
                </a:solidFill>
                <a:effectLst/>
                <a:latin typeface="+mn-lt"/>
                <a:ea typeface="+mn-ea"/>
                <a:cs typeface="+mn-cs"/>
              </a:rPr>
              <a:t> </a:t>
            </a:r>
            <a:r>
              <a:rPr lang="es" sz="1200" b="0" i="1" kern="1200" dirty="0">
                <a:solidFill>
                  <a:schemeClr val="tx1"/>
                </a:solidFill>
                <a:effectLst/>
                <a:latin typeface="+mn-lt"/>
                <a:ea typeface="+mn-ea"/>
                <a:cs typeface="+mn-cs"/>
              </a:rPr>
              <a:t>a cámara].</a:t>
            </a:r>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50</a:t>
            </a:fld>
            <a:endParaRPr lang="en-US" dirty="0"/>
          </a:p>
        </p:txBody>
      </p:sp>
    </p:spTree>
    <p:extLst>
      <p:ext uri="{BB962C8B-B14F-4D97-AF65-F5344CB8AC3E}">
        <p14:creationId xmlns:p14="http://schemas.microsoft.com/office/powerpoint/2010/main" val="7440055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Evaluación de los puntos de riesgo y los obstáculos (continuación)</a:t>
            </a:r>
          </a:p>
          <a:p>
            <a:pPr rtl="0"/>
            <a:endParaRPr lang="en-US" altLang="en-US" sz="1200" b="1" i="0" u="sng" dirty="0">
              <a:ea typeface="MS PGothic" charset="-128"/>
            </a:endParaRPr>
          </a:p>
          <a:p>
            <a:pPr rtl="0"/>
            <a:r>
              <a:rPr lang="es" sz="1200" b="0" i="0" u="none" dirty="0">
                <a:ea typeface="MS PGothic" charset="-128"/>
              </a:rPr>
              <a:t>Ahora </a:t>
            </a:r>
            <a:r>
              <a:rPr lang="es" sz="1200" i="0" dirty="0">
                <a:ea typeface="MS PGothic" charset="-128"/>
              </a:rPr>
              <a:t>tienen que </a:t>
            </a:r>
            <a:r>
              <a:rPr lang="es" sz="1200" b="1" i="0" dirty="0">
                <a:ea typeface="MS PGothic" charset="-128"/>
              </a:rPr>
              <a:t>poner en común </a:t>
            </a:r>
            <a:r>
              <a:rPr lang="es" sz="1200" i="0" dirty="0">
                <a:ea typeface="MS PGothic" charset="-128"/>
              </a:rPr>
              <a:t>cuáles son el punto de riesgo y el obstáculo más importantes para cada ámbito de dificultad clave. </a:t>
            </a:r>
          </a:p>
          <a:p>
            <a:pPr rtl="0"/>
            <a:endParaRPr lang="en-US" altLang="en-US" sz="1200" i="0" dirty="0">
              <a:ea typeface="MS PGothic" charset="-128"/>
            </a:endParaRPr>
          </a:p>
          <a:p>
            <a:pPr rtl="0"/>
            <a:r>
              <a:rPr lang="es" sz="1200" i="1" dirty="0">
                <a:ea typeface="MS PGothic" charset="-128"/>
              </a:rPr>
              <a:t>Cuando ya se hayan mencionado y anotado todos los puntos de riesgo y obstáculos de la pantalla:</a:t>
            </a:r>
          </a:p>
          <a:p>
            <a:pPr rtl="0"/>
            <a:endParaRPr lang="en-US" altLang="en-US" sz="1200" i="0" dirty="0">
              <a:ea typeface="MS PGothic" charset="-128"/>
            </a:endParaRPr>
          </a:p>
          <a:p>
            <a:pPr rtl="0"/>
            <a:r>
              <a:rPr lang="es" sz="1200" i="0" dirty="0">
                <a:ea typeface="MS PGothic" charset="-128"/>
              </a:rPr>
              <a:t>¿Qué métodos creen que podrían servir para </a:t>
            </a:r>
            <a:r>
              <a:rPr lang="es" sz="1200" b="1" i="0" dirty="0">
                <a:ea typeface="MS PGothic" charset="-128"/>
              </a:rPr>
              <a:t>eliminar</a:t>
            </a:r>
            <a:r>
              <a:rPr lang="es" sz="1200" i="0" dirty="0">
                <a:ea typeface="MS PGothic" charset="-128"/>
              </a:rPr>
              <a:t> estos puntos de riesgo y obstáculos? </a:t>
            </a:r>
            <a:endParaRPr lang="en-US" altLang="en-US" sz="1200" i="1" dirty="0">
              <a:ea typeface="MS PGothic" charset="-128"/>
            </a:endParaRPr>
          </a:p>
          <a:p>
            <a:pPr rtl="0"/>
            <a:endParaRPr lang="en-US" altLang="en-US" sz="1200" b="1" i="1" u="sng" dirty="0">
              <a:ea typeface="MS PGothic" charset="-128"/>
            </a:endParaRPr>
          </a:p>
          <a:p>
            <a:pPr rtl="0"/>
            <a:r>
              <a:rPr lang="es" sz="1200" b="0" i="0" dirty="0">
                <a:ea typeface="MS PGothic" charset="-128"/>
              </a:rPr>
              <a:t>----</a:t>
            </a:r>
          </a:p>
          <a:p>
            <a:pPr rtl="0"/>
            <a:endParaRPr lang="en-US" altLang="en-US" sz="1200" b="1" i="1" dirty="0">
              <a:ea typeface="MS PGothic" charset="-128"/>
            </a:endParaRPr>
          </a:p>
          <a:p>
            <a:pPr rtl="0"/>
            <a:r>
              <a:rPr lang="es" sz="1200" b="1" i="1" dirty="0">
                <a:ea typeface="MS PGothic" charset="-128"/>
              </a:rPr>
              <a:t>Nota de facilitación: </a:t>
            </a:r>
            <a:r>
              <a:rPr lang="es" sz="1200" i="1" dirty="0">
                <a:ea typeface="MS PGothic" charset="-128"/>
              </a:rPr>
              <a:t>Emplee esta diapositiva para tomar nota de los puntos de riesgo que conciernen a la persona del perfil según el equipo encargado de presentarlo, así como todas las posibles respuestas.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51</a:t>
            </a:fld>
            <a:endParaRPr lang="en-US" dirty="0"/>
          </a:p>
        </p:txBody>
      </p:sp>
    </p:spTree>
    <p:extLst>
      <p:ext uri="{BB962C8B-B14F-4D97-AF65-F5344CB8AC3E}">
        <p14:creationId xmlns:p14="http://schemas.microsoft.com/office/powerpoint/2010/main" val="20562204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dirty="0">
                <a:ea typeface="MS PGothic" charset="-128"/>
              </a:rPr>
              <a:t>Ahora </a:t>
            </a:r>
            <a:r>
              <a:rPr lang="es" sz="1200" i="0" dirty="0">
                <a:ea typeface="MS PGothic" charset="-128"/>
              </a:rPr>
              <a:t>vamos a pasar al </a:t>
            </a:r>
            <a:r>
              <a:rPr lang="es" sz="1200" b="1" i="0" dirty="0">
                <a:ea typeface="MS PGothic" charset="-128"/>
              </a:rPr>
              <a:t>cuarto</a:t>
            </a:r>
            <a:r>
              <a:rPr lang="es" sz="1200" i="0" dirty="0">
                <a:ea typeface="MS PGothic" charset="-128"/>
              </a:rPr>
              <a:t> perfil. Antes de nada, léanlo. </a:t>
            </a:r>
          </a:p>
          <a:p>
            <a:pPr rtl="0"/>
            <a:endParaRPr lang="en-US" altLang="en-US" sz="1200" b="1" i="1" u="sng" dirty="0">
              <a:ea typeface="MS PGothic" charset="-128"/>
            </a:endParaRPr>
          </a:p>
          <a:p>
            <a:pPr rtl="0"/>
            <a:r>
              <a:rPr lang="es" sz="1200" b="0" i="0" dirty="0">
                <a:ea typeface="MS PGothic" charset="-128"/>
              </a:rPr>
              <a:t>----</a:t>
            </a:r>
          </a:p>
          <a:p>
            <a:pPr rtl="0"/>
            <a:endParaRPr lang="en-US" altLang="en-US" sz="1200" b="1" i="1" dirty="0">
              <a:ea typeface="MS PGothic" charset="-128"/>
            </a:endParaRPr>
          </a:p>
          <a:p>
            <a:pPr rtl="0"/>
            <a:r>
              <a:rPr lang="es" sz="1200" b="1" i="1" dirty="0">
                <a:ea typeface="MS PGothic" charset="-128"/>
              </a:rPr>
              <a:t>Nota de facilitación: </a:t>
            </a:r>
            <a:r>
              <a:rPr lang="es" sz="1200" i="1" dirty="0">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un primer plano de la cara de una persona].</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52</a:t>
            </a:fld>
            <a:endParaRPr lang="en-US" dirty="0"/>
          </a:p>
        </p:txBody>
      </p:sp>
    </p:spTree>
    <p:extLst>
      <p:ext uri="{BB962C8B-B14F-4D97-AF65-F5344CB8AC3E}">
        <p14:creationId xmlns:p14="http://schemas.microsoft.com/office/powerpoint/2010/main" val="7157573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dirty="0">
                <a:ea typeface="MS PGothic" charset="-128"/>
              </a:rPr>
              <a:t>Ahora </a:t>
            </a:r>
            <a:r>
              <a:rPr lang="es" sz="1200" i="0" dirty="0">
                <a:ea typeface="MS PGothic" charset="-128"/>
              </a:rPr>
              <a:t>vamos a pasar al </a:t>
            </a:r>
            <a:r>
              <a:rPr lang="es" sz="1200" b="1" i="0" dirty="0">
                <a:ea typeface="MS PGothic" charset="-128"/>
              </a:rPr>
              <a:t>cuarto</a:t>
            </a:r>
            <a:r>
              <a:rPr lang="es" sz="1200" i="0" dirty="0">
                <a:ea typeface="MS PGothic" charset="-128"/>
              </a:rPr>
              <a:t> perfil. Antes de nada, léanlo. </a:t>
            </a:r>
          </a:p>
          <a:p>
            <a:pPr rtl="0"/>
            <a:endParaRPr lang="en-US" altLang="en-US" sz="1200" b="1" i="1" u="sng" dirty="0">
              <a:ea typeface="MS PGothic" charset="-128"/>
            </a:endParaRPr>
          </a:p>
          <a:p>
            <a:pPr rtl="0"/>
            <a:r>
              <a:rPr lang="es" sz="1200" b="0" i="0" dirty="0">
                <a:ea typeface="MS PGothic" charset="-128"/>
              </a:rPr>
              <a:t>----</a:t>
            </a:r>
          </a:p>
          <a:p>
            <a:pPr rtl="0"/>
            <a:endParaRPr lang="en-US" altLang="en-US" sz="1200" b="1" i="1" dirty="0">
              <a:ea typeface="MS PGothic" charset="-128"/>
            </a:endParaRPr>
          </a:p>
          <a:p>
            <a:pPr rtl="0"/>
            <a:r>
              <a:rPr lang="es" sz="1200" b="1" i="1" dirty="0">
                <a:ea typeface="MS PGothic" charset="-128"/>
              </a:rPr>
              <a:t>Nota de facilitación: </a:t>
            </a:r>
            <a:r>
              <a:rPr lang="es" sz="1200" i="1" dirty="0">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un primer plano de la cara de una persona].</a:t>
            </a:r>
            <a:endParaRPr lang="en-US" sz="1200" b="0" i="0" kern="1200" dirty="0">
              <a:solidFill>
                <a:schemeClr val="tx1"/>
              </a:solidFill>
              <a:effectLst/>
              <a:latin typeface="+mn-lt"/>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53</a:t>
            </a:fld>
            <a:endParaRPr lang="en-US" dirty="0"/>
          </a:p>
        </p:txBody>
      </p:sp>
    </p:spTree>
    <p:extLst>
      <p:ext uri="{BB962C8B-B14F-4D97-AF65-F5344CB8AC3E}">
        <p14:creationId xmlns:p14="http://schemas.microsoft.com/office/powerpoint/2010/main" val="17643334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i="0" u="sng" dirty="0">
              <a:ea typeface="MS PGothic" charset="-128"/>
            </a:endParaRPr>
          </a:p>
          <a:p>
            <a:pPr rtl="0"/>
            <a:r>
              <a:rPr lang="es" sz="1200" b="0" i="0" u="none" dirty="0">
                <a:ea typeface="MS PGothic" charset="-128"/>
              </a:rPr>
              <a:t>Ahora </a:t>
            </a:r>
            <a:r>
              <a:rPr lang="es" sz="1200" i="0" dirty="0">
                <a:ea typeface="MS PGothic" charset="-128"/>
              </a:rPr>
              <a:t>tienen que </a:t>
            </a:r>
            <a:r>
              <a:rPr lang="es" sz="1200" b="1" i="0" dirty="0">
                <a:ea typeface="MS PGothic" charset="-128"/>
              </a:rPr>
              <a:t>poner en común </a:t>
            </a:r>
            <a:r>
              <a:rPr lang="es" sz="1200" i="0" dirty="0">
                <a:ea typeface="MS PGothic" charset="-128"/>
              </a:rPr>
              <a:t>cuáles son el punto de riesgo y el obstáculo más importantes para cada ámbito de dificultad clave. </a:t>
            </a:r>
          </a:p>
          <a:p>
            <a:pPr rtl="0"/>
            <a:endParaRPr lang="en-US" altLang="en-US" sz="1200" i="0" dirty="0">
              <a:ea typeface="MS PGothic" charset="-128"/>
            </a:endParaRPr>
          </a:p>
          <a:p>
            <a:pPr rtl="0"/>
            <a:r>
              <a:rPr lang="es" sz="1200" i="1" dirty="0">
                <a:ea typeface="MS PGothic" charset="-128"/>
              </a:rPr>
              <a:t>Cuando ya se hayan mencionado y anotado todos los puntos de riesgo y obstáculos de la pantalla:</a:t>
            </a:r>
          </a:p>
          <a:p>
            <a:pPr rtl="0"/>
            <a:endParaRPr lang="en-US" altLang="en-US" sz="1200" i="0" dirty="0">
              <a:ea typeface="MS PGothic" charset="-128"/>
            </a:endParaRPr>
          </a:p>
          <a:p>
            <a:pPr rtl="0"/>
            <a:r>
              <a:rPr lang="es" sz="1200" i="0" dirty="0">
                <a:ea typeface="MS PGothic" charset="-128"/>
              </a:rPr>
              <a:t>¿Qué métodos creen que podrían servir para </a:t>
            </a:r>
            <a:r>
              <a:rPr lang="es" sz="1200" b="1" i="0" dirty="0">
                <a:ea typeface="MS PGothic" charset="-128"/>
              </a:rPr>
              <a:t>eliminar</a:t>
            </a:r>
            <a:r>
              <a:rPr lang="es" sz="1200" i="0" dirty="0">
                <a:ea typeface="MS PGothic" charset="-128"/>
              </a:rPr>
              <a:t> estos puntos de riesgo y obstáculos? </a:t>
            </a:r>
            <a:endParaRPr lang="en-US" altLang="en-US" sz="1200" i="1" dirty="0">
              <a:ea typeface="MS PGothic" charset="-128"/>
            </a:endParaRPr>
          </a:p>
          <a:p>
            <a:pPr rtl="0"/>
            <a:endParaRPr lang="en-US" altLang="en-US" sz="1200" b="1" i="1" u="sng" dirty="0">
              <a:ea typeface="MS PGothic" charset="-128"/>
            </a:endParaRPr>
          </a:p>
          <a:p>
            <a:pPr rtl="0"/>
            <a:r>
              <a:rPr lang="es" sz="1200" b="0" i="0" dirty="0">
                <a:ea typeface="MS PGothic" charset="-128"/>
              </a:rPr>
              <a:t>----</a:t>
            </a:r>
          </a:p>
          <a:p>
            <a:pPr rtl="0"/>
            <a:endParaRPr lang="en-US" altLang="en-US" sz="1200" b="1" i="1" dirty="0">
              <a:ea typeface="MS PGothic" charset="-128"/>
            </a:endParaRPr>
          </a:p>
          <a:p>
            <a:pPr rtl="0"/>
            <a:r>
              <a:rPr lang="es" sz="1200" b="1" i="1" dirty="0">
                <a:ea typeface="MS PGothic" charset="-128"/>
              </a:rPr>
              <a:t>Nota de facilitación: </a:t>
            </a:r>
            <a:r>
              <a:rPr lang="es" sz="1200" i="1" dirty="0">
                <a:ea typeface="MS PGothic" charset="-128"/>
              </a:rPr>
              <a:t>Emplee esta diapositiva para tomar nota de los puntos de riesgo que conciernen a la persona del perfil según el equipo encargado de presentarlo, así como todas las posibles respuestas.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54</a:t>
            </a:fld>
            <a:endParaRPr lang="en-US" dirty="0"/>
          </a:p>
        </p:txBody>
      </p:sp>
    </p:spTree>
    <p:extLst>
      <p:ext uri="{BB962C8B-B14F-4D97-AF65-F5344CB8AC3E}">
        <p14:creationId xmlns:p14="http://schemas.microsoft.com/office/powerpoint/2010/main" val="11094516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u="sng" dirty="0">
              <a:ea typeface="MS PGothic" charset="-128"/>
            </a:endParaRPr>
          </a:p>
          <a:p>
            <a:pPr rtl="0"/>
            <a:r>
              <a:rPr lang="es" sz="1200" dirty="0">
                <a:ea typeface="MS PGothic" charset="-128"/>
              </a:rPr>
              <a:t>Ahora </a:t>
            </a:r>
            <a:r>
              <a:rPr lang="es" sz="1200" i="0" dirty="0">
                <a:ea typeface="MS PGothic" charset="-128"/>
              </a:rPr>
              <a:t>vamos a pasar al </a:t>
            </a:r>
            <a:r>
              <a:rPr lang="es" sz="1200" b="1" i="0" dirty="0">
                <a:ea typeface="MS PGothic" charset="-128"/>
              </a:rPr>
              <a:t>quinto</a:t>
            </a:r>
            <a:r>
              <a:rPr lang="es" sz="1200" i="0" dirty="0">
                <a:ea typeface="MS PGothic" charset="-128"/>
              </a:rPr>
              <a:t> perfil. Antes de nada, léanlo. </a:t>
            </a:r>
          </a:p>
          <a:p>
            <a:pPr rtl="0"/>
            <a:endParaRPr lang="en-US" altLang="en-US" sz="1200" b="1" i="1" u="sng" dirty="0">
              <a:ea typeface="MS PGothic" charset="-128"/>
            </a:endParaRPr>
          </a:p>
          <a:p>
            <a:pPr rtl="0"/>
            <a:r>
              <a:rPr lang="es" sz="1200" b="0" i="0" dirty="0">
                <a:ea typeface="MS PGothic" charset="-128"/>
              </a:rPr>
              <a:t>----</a:t>
            </a:r>
          </a:p>
          <a:p>
            <a:pPr rtl="0"/>
            <a:endParaRPr lang="en-US" altLang="en-US" sz="1200" b="1" i="1" dirty="0">
              <a:ea typeface="MS PGothic" charset="-128"/>
            </a:endParaRPr>
          </a:p>
          <a:p>
            <a:pPr rtl="0"/>
            <a:r>
              <a:rPr lang="es" sz="1200" b="1" i="1" dirty="0">
                <a:ea typeface="MS PGothic" charset="-128"/>
              </a:rPr>
              <a:t>Nota de facilitación: </a:t>
            </a:r>
            <a:r>
              <a:rPr lang="es" sz="1200" i="1" dirty="0">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p>
          <a:p>
            <a:pPr rtl="0"/>
            <a:endParaRPr lang="en-US" altLang="en-US" sz="1200" i="0"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0" i="1" kern="1200" dirty="0">
                <a:solidFill>
                  <a:schemeClr val="tx1"/>
                </a:solidFill>
                <a:effectLst/>
                <a:latin typeface="+mn-lt"/>
                <a:ea typeface="+mn-ea"/>
                <a:cs typeface="+mn-cs"/>
              </a:rPr>
              <a:t>[Descripción de la imagen: una joven posa junto a una amiga en Cox’s Bazar (Bangladesh)].</a:t>
            </a: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55</a:t>
            </a:fld>
            <a:endParaRPr lang="en-US" dirty="0"/>
          </a:p>
        </p:txBody>
      </p:sp>
    </p:spTree>
    <p:extLst>
      <p:ext uri="{BB962C8B-B14F-4D97-AF65-F5344CB8AC3E}">
        <p14:creationId xmlns:p14="http://schemas.microsoft.com/office/powerpoint/2010/main" val="25172129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u="sng" dirty="0">
              <a:ea typeface="MS PGothic" charset="-128"/>
            </a:endParaRPr>
          </a:p>
          <a:p>
            <a:pPr rtl="0"/>
            <a:r>
              <a:rPr lang="es" sz="1200" dirty="0">
                <a:ea typeface="MS PGothic" charset="-128"/>
              </a:rPr>
              <a:t>Ahora </a:t>
            </a:r>
            <a:r>
              <a:rPr lang="es" sz="1200" i="0" dirty="0">
                <a:ea typeface="MS PGothic" charset="-128"/>
              </a:rPr>
              <a:t>vamos a pasar al </a:t>
            </a:r>
            <a:r>
              <a:rPr lang="es" sz="1200" b="1" i="0" dirty="0">
                <a:ea typeface="MS PGothic" charset="-128"/>
              </a:rPr>
              <a:t>quinto</a:t>
            </a:r>
            <a:r>
              <a:rPr lang="es" sz="1200" i="0" dirty="0">
                <a:ea typeface="MS PGothic" charset="-128"/>
              </a:rPr>
              <a:t> perfil. Antes de nada, léanlo. </a:t>
            </a:r>
          </a:p>
          <a:p>
            <a:pPr rtl="0"/>
            <a:endParaRPr lang="en-US" altLang="en-US" sz="1200" b="1" i="1" u="sng" dirty="0">
              <a:ea typeface="MS PGothic" charset="-128"/>
            </a:endParaRPr>
          </a:p>
          <a:p>
            <a:pPr rtl="0"/>
            <a:r>
              <a:rPr lang="es" sz="1200" b="0" i="0" dirty="0">
                <a:ea typeface="MS PGothic" charset="-128"/>
              </a:rPr>
              <a:t>----</a:t>
            </a:r>
          </a:p>
          <a:p>
            <a:pPr rtl="0"/>
            <a:endParaRPr lang="en-US" altLang="en-US" sz="1200" b="1" i="1" dirty="0">
              <a:ea typeface="MS PGothic" charset="-128"/>
            </a:endParaRPr>
          </a:p>
          <a:p>
            <a:pPr rtl="0"/>
            <a:r>
              <a:rPr lang="es" sz="1200" b="1" i="1" dirty="0">
                <a:ea typeface="MS PGothic" charset="-128"/>
              </a:rPr>
              <a:t>Nota de facilitación: </a:t>
            </a:r>
            <a:r>
              <a:rPr lang="es" sz="1200" i="1" dirty="0">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p>
          <a:p>
            <a:pPr rtl="0"/>
            <a:endParaRPr lang="en-US" altLang="en-US" sz="1200" i="0"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0" i="1" kern="1200" dirty="0">
                <a:solidFill>
                  <a:schemeClr val="tx1"/>
                </a:solidFill>
                <a:effectLst/>
                <a:latin typeface="+mn-lt"/>
                <a:ea typeface="+mn-ea"/>
                <a:cs typeface="+mn-cs"/>
              </a:rPr>
              <a:t>[Descripción de la imagen: una joven posa junto a una amiga en Cox’s Bazar (Bangladesh)].</a:t>
            </a: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56</a:t>
            </a:fld>
            <a:endParaRPr lang="en-US" dirty="0"/>
          </a:p>
        </p:txBody>
      </p:sp>
    </p:spTree>
    <p:extLst>
      <p:ext uri="{BB962C8B-B14F-4D97-AF65-F5344CB8AC3E}">
        <p14:creationId xmlns:p14="http://schemas.microsoft.com/office/powerpoint/2010/main" val="9965521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u="sng" dirty="0">
              <a:ea typeface="MS PGothic" charset="-128"/>
            </a:endParaRPr>
          </a:p>
          <a:p>
            <a:pPr rtl="0"/>
            <a:r>
              <a:rPr lang="es" sz="1200" dirty="0">
                <a:ea typeface="MS PGothic" charset="-128"/>
              </a:rPr>
              <a:t>Ahora </a:t>
            </a:r>
            <a:r>
              <a:rPr lang="es" sz="1200" i="0" dirty="0">
                <a:ea typeface="MS PGothic" charset="-128"/>
              </a:rPr>
              <a:t>vamos a pasar al </a:t>
            </a:r>
            <a:r>
              <a:rPr lang="es" sz="1200" b="1" i="0" dirty="0">
                <a:ea typeface="MS PGothic" charset="-128"/>
              </a:rPr>
              <a:t>quinto</a:t>
            </a:r>
            <a:r>
              <a:rPr lang="es" sz="1200" i="0" dirty="0">
                <a:ea typeface="MS PGothic" charset="-128"/>
              </a:rPr>
              <a:t> perfil. Antes de nada, léanlo. </a:t>
            </a:r>
          </a:p>
          <a:p>
            <a:pPr rtl="0"/>
            <a:endParaRPr lang="en-US" altLang="en-US" sz="1200" b="1" i="1" u="sng" dirty="0">
              <a:ea typeface="MS PGothic" charset="-128"/>
            </a:endParaRPr>
          </a:p>
          <a:p>
            <a:pPr rtl="0"/>
            <a:r>
              <a:rPr lang="es" sz="1200" b="0" i="0" dirty="0">
                <a:ea typeface="MS PGothic" charset="-128"/>
              </a:rPr>
              <a:t>----</a:t>
            </a:r>
          </a:p>
          <a:p>
            <a:pPr rtl="0"/>
            <a:endParaRPr lang="en-US" altLang="en-US" sz="1200" b="1" i="1" dirty="0">
              <a:ea typeface="MS PGothic" charset="-128"/>
            </a:endParaRPr>
          </a:p>
          <a:p>
            <a:pPr rtl="0"/>
            <a:r>
              <a:rPr lang="es" sz="1200" b="1" i="1" dirty="0">
                <a:ea typeface="MS PGothic" charset="-128"/>
              </a:rPr>
              <a:t>Nota de facilitación: </a:t>
            </a:r>
            <a:r>
              <a:rPr lang="es" sz="1200" i="1" dirty="0">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p>
          <a:p>
            <a:pPr rtl="0"/>
            <a:endParaRPr lang="en-US" altLang="en-US" sz="1200" i="0"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0" i="1" kern="1200" dirty="0">
                <a:solidFill>
                  <a:schemeClr val="tx1"/>
                </a:solidFill>
                <a:effectLst/>
                <a:latin typeface="+mn-lt"/>
                <a:ea typeface="+mn-ea"/>
                <a:cs typeface="+mn-cs"/>
              </a:rPr>
              <a:t>[Descripción de la imagen: una joven posa junto a una amiga en Cox’s Bazar (Bangladesh)].</a:t>
            </a: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57</a:t>
            </a:fld>
            <a:endParaRPr lang="en-US" dirty="0"/>
          </a:p>
        </p:txBody>
      </p:sp>
    </p:spTree>
    <p:extLst>
      <p:ext uri="{BB962C8B-B14F-4D97-AF65-F5344CB8AC3E}">
        <p14:creationId xmlns:p14="http://schemas.microsoft.com/office/powerpoint/2010/main" val="7886560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i="0" u="sng" dirty="0">
              <a:ea typeface="MS PGothic" charset="-128"/>
            </a:endParaRPr>
          </a:p>
          <a:p>
            <a:pPr rtl="0"/>
            <a:r>
              <a:rPr lang="es" sz="1200" b="0" i="0" u="none" dirty="0">
                <a:ea typeface="MS PGothic" charset="-128"/>
              </a:rPr>
              <a:t>Ahora </a:t>
            </a:r>
            <a:r>
              <a:rPr lang="es" sz="1200" i="0" dirty="0">
                <a:ea typeface="MS PGothic" charset="-128"/>
              </a:rPr>
              <a:t>tienen que </a:t>
            </a:r>
            <a:r>
              <a:rPr lang="es" sz="1200" b="1" i="0" dirty="0">
                <a:ea typeface="MS PGothic" charset="-128"/>
              </a:rPr>
              <a:t>poner en común </a:t>
            </a:r>
            <a:r>
              <a:rPr lang="es" sz="1200" i="0" dirty="0">
                <a:ea typeface="MS PGothic" charset="-128"/>
              </a:rPr>
              <a:t>cuáles son el punto de riesgo y el obstáculo más importantes para cada ámbito de dificultad clave. </a:t>
            </a:r>
          </a:p>
          <a:p>
            <a:pPr rtl="0"/>
            <a:endParaRPr lang="en-US" altLang="en-US" sz="1200" i="0" dirty="0">
              <a:ea typeface="MS PGothic" charset="-128"/>
            </a:endParaRPr>
          </a:p>
          <a:p>
            <a:pPr rtl="0"/>
            <a:r>
              <a:rPr lang="es" sz="1200" i="1" dirty="0">
                <a:ea typeface="MS PGothic" charset="-128"/>
              </a:rPr>
              <a:t>Cuando ya se hayan mencionado y anotado todos los puntos de riesgo y obstáculos de la pantalla:</a:t>
            </a:r>
          </a:p>
          <a:p>
            <a:pPr rtl="0"/>
            <a:endParaRPr lang="en-US" altLang="en-US" sz="1200" i="0" dirty="0">
              <a:ea typeface="MS PGothic" charset="-128"/>
            </a:endParaRPr>
          </a:p>
          <a:p>
            <a:pPr rtl="0"/>
            <a:r>
              <a:rPr lang="es" sz="1200" i="0" dirty="0">
                <a:ea typeface="MS PGothic" charset="-128"/>
              </a:rPr>
              <a:t>¿Qué métodos creen que podrían servir para </a:t>
            </a:r>
            <a:r>
              <a:rPr lang="es" sz="1200" b="1" i="0" dirty="0">
                <a:ea typeface="MS PGothic" charset="-128"/>
              </a:rPr>
              <a:t>eliminar</a:t>
            </a:r>
            <a:r>
              <a:rPr lang="es" sz="1200" i="0" dirty="0">
                <a:ea typeface="MS PGothic" charset="-128"/>
              </a:rPr>
              <a:t> estos puntos de riesgo y obstáculos? </a:t>
            </a:r>
            <a:endParaRPr lang="en-US" altLang="en-US" sz="1200" i="1" dirty="0">
              <a:ea typeface="MS PGothic" charset="-128"/>
            </a:endParaRPr>
          </a:p>
          <a:p>
            <a:pPr rtl="0"/>
            <a:endParaRPr lang="en-US" altLang="en-US" sz="1200" b="1" i="1" u="sng" dirty="0">
              <a:ea typeface="MS PGothic" charset="-128"/>
            </a:endParaRPr>
          </a:p>
          <a:p>
            <a:pPr rtl="0"/>
            <a:r>
              <a:rPr lang="es" sz="1200" b="0" i="0" dirty="0">
                <a:ea typeface="MS PGothic" charset="-128"/>
              </a:rPr>
              <a:t>----</a:t>
            </a:r>
          </a:p>
          <a:p>
            <a:pPr rtl="0"/>
            <a:endParaRPr lang="en-US" altLang="en-US" sz="1200" b="1" i="1" dirty="0">
              <a:ea typeface="MS PGothic" charset="-128"/>
            </a:endParaRPr>
          </a:p>
          <a:p>
            <a:pPr rtl="0"/>
            <a:r>
              <a:rPr lang="es" sz="1200" b="1" i="1" dirty="0">
                <a:ea typeface="MS PGothic" charset="-128"/>
              </a:rPr>
              <a:t>Nota de facilitación: </a:t>
            </a:r>
            <a:r>
              <a:rPr lang="es" sz="1200" i="1" dirty="0">
                <a:ea typeface="MS PGothic" charset="-128"/>
              </a:rPr>
              <a:t>Emplee esta diapositiva para tomar nota de los puntos de riesgo que conciernen a la persona del perfil según el equipo encargado de presentarlo, así como todas las posibles respuestas.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58</a:t>
            </a:fld>
            <a:endParaRPr lang="en-US" dirty="0"/>
          </a:p>
        </p:txBody>
      </p:sp>
    </p:spTree>
    <p:extLst>
      <p:ext uri="{BB962C8B-B14F-4D97-AF65-F5344CB8AC3E}">
        <p14:creationId xmlns:p14="http://schemas.microsoft.com/office/powerpoint/2010/main" val="31422839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dirty="0">
                <a:ea typeface="MS PGothic" charset="-128"/>
              </a:rPr>
              <a:t>Ahora </a:t>
            </a:r>
            <a:r>
              <a:rPr lang="es" sz="1200" i="0" dirty="0">
                <a:ea typeface="MS PGothic" charset="-128"/>
              </a:rPr>
              <a:t>vamos a pasar al </a:t>
            </a:r>
            <a:r>
              <a:rPr lang="es" sz="1200" b="1" i="0" dirty="0">
                <a:ea typeface="MS PGothic" charset="-128"/>
              </a:rPr>
              <a:t>sexto</a:t>
            </a:r>
            <a:r>
              <a:rPr lang="es" sz="1200" i="0" dirty="0">
                <a:ea typeface="MS PGothic" charset="-128"/>
              </a:rPr>
              <a:t> perfil. Antes de nada, léanlo. </a:t>
            </a:r>
          </a:p>
          <a:p>
            <a:pPr rtl="0"/>
            <a:endParaRPr lang="en-US" altLang="en-US" sz="1200" b="1" i="1" u="sng" dirty="0">
              <a:ea typeface="MS PGothic" charset="-128"/>
            </a:endParaRPr>
          </a:p>
          <a:p>
            <a:pPr rtl="0"/>
            <a:r>
              <a:rPr lang="es" sz="1200" b="0" i="0" dirty="0">
                <a:ea typeface="MS PGothic" charset="-128"/>
              </a:rPr>
              <a:t>----</a:t>
            </a:r>
          </a:p>
          <a:p>
            <a:pPr rtl="0"/>
            <a:endParaRPr lang="en-US" altLang="en-US" sz="1200" b="1" i="1" dirty="0">
              <a:ea typeface="MS PGothic" charset="-128"/>
            </a:endParaRPr>
          </a:p>
          <a:p>
            <a:pPr rtl="0"/>
            <a:r>
              <a:rPr lang="es" sz="1200" b="1" i="1" dirty="0">
                <a:ea typeface="MS PGothic" charset="-128"/>
              </a:rPr>
              <a:t>Nota de facilitación: </a:t>
            </a:r>
            <a:r>
              <a:rPr lang="es" sz="1200" i="1" dirty="0">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siluetas de tres niños en el umbral de</a:t>
            </a:r>
            <a:r>
              <a:rPr lang="es" sz="1200" b="0" i="1" kern="1200" baseline="0" dirty="0">
                <a:solidFill>
                  <a:schemeClr val="tx1"/>
                </a:solidFill>
                <a:effectLst/>
                <a:latin typeface="+mn-lt"/>
                <a:ea typeface="+mn-ea"/>
                <a:cs typeface="+mn-cs"/>
              </a:rPr>
              <a:t> una puerta</a:t>
            </a:r>
            <a:r>
              <a:rPr lang="es" sz="1200" b="0" i="1" kern="1200" dirty="0">
                <a:solidFill>
                  <a:schemeClr val="tx1"/>
                </a:solidFill>
                <a:effectLst/>
                <a:latin typeface="+mn-lt"/>
                <a:ea typeface="+mn-ea"/>
                <a:cs typeface="+mn-cs"/>
              </a:rPr>
              <a:t>].</a:t>
            </a:r>
            <a:endParaRPr lang="en-US" altLang="en-US" sz="1200" i="0"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59</a:t>
            </a:fld>
            <a:endParaRPr lang="en-US" dirty="0"/>
          </a:p>
        </p:txBody>
      </p:sp>
    </p:spTree>
    <p:extLst>
      <p:ext uri="{BB962C8B-B14F-4D97-AF65-F5344CB8AC3E}">
        <p14:creationId xmlns:p14="http://schemas.microsoft.com/office/powerpoint/2010/main" val="883244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¿A qué dificultades se enfrentan las personas con SOGIESC diversa?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Para empezar, echaremos un vistazo a </a:t>
            </a:r>
            <a:r>
              <a:rPr lang="es" sz="1200" b="1" i="0" u="none" strike="noStrike" kern="1200" cap="none" spc="0" normalizeH="0" noProof="0" dirty="0">
                <a:ln>
                  <a:noFill/>
                </a:ln>
                <a:solidFill>
                  <a:prstClr val="black"/>
                </a:solidFill>
                <a:effectLst/>
                <a:uLnTx/>
                <a:uFillTx/>
                <a:latin typeface="+mn-lt"/>
                <a:ea typeface="MS PGothic" charset="-128"/>
              </a:rPr>
              <a:t>tres problemas</a:t>
            </a:r>
            <a:r>
              <a:rPr lang="es" sz="1200" b="0" i="0" u="none" strike="noStrike" kern="1200" cap="none" spc="0" normalizeH="0" noProof="0" dirty="0">
                <a:ln>
                  <a:noFill/>
                </a:ln>
                <a:solidFill>
                  <a:prstClr val="black"/>
                </a:solidFill>
                <a:effectLst/>
                <a:uLnTx/>
                <a:uFillTx/>
                <a:latin typeface="+mn-lt"/>
                <a:ea typeface="MS PGothic" charset="-128"/>
              </a:rPr>
              <a:t> que las personas con SOGIESC diversa sufren al migrar o en un desplazamiento forzado.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El primero es </a:t>
            </a:r>
            <a:r>
              <a:rPr lang="es" sz="1200" b="1" i="0" u="none" strike="noStrike" kern="1200" cap="none" spc="0" normalizeH="0" noProof="0" dirty="0">
                <a:ln>
                  <a:noFill/>
                </a:ln>
                <a:solidFill>
                  <a:prstClr val="black"/>
                </a:solidFill>
                <a:effectLst/>
                <a:uLnTx/>
                <a:uFillTx/>
                <a:latin typeface="+mn-lt"/>
                <a:ea typeface="MS PGothic" charset="-128"/>
              </a:rPr>
              <a:t>la marginación agravada. </a:t>
            </a:r>
            <a:r>
              <a:rPr lang="es" sz="1200" b="0" i="0" u="none" strike="noStrike" kern="1200" cap="none" spc="0" normalizeH="0" noProof="0" dirty="0">
                <a:ln>
                  <a:noFill/>
                </a:ln>
                <a:solidFill>
                  <a:prstClr val="black"/>
                </a:solidFill>
                <a:effectLst/>
                <a:uLnTx/>
                <a:uFillTx/>
                <a:latin typeface="+mn-lt"/>
                <a:ea typeface="MS PGothic" charset="-128"/>
              </a:rPr>
              <a:t>¿Quién sabe lo que significa?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Haga un pequeño paréntesis para que las personas participantes tengan la ocasión de responder.</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7 minutos para las diapositivas de “¿A qué dificultades se enfrentan las personas con SOGIESC diversa?”.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a:t>
            </a:r>
            <a:r>
              <a:rPr lang="es" sz="1200" b="0" i="1" u="none" strike="noStrike" kern="1200" cap="none" spc="0" normalizeH="0" noProof="0" dirty="0">
                <a:ln>
                  <a:noFill/>
                </a:ln>
                <a:solidFill>
                  <a:prstClr val="black"/>
                </a:solidFill>
                <a:effectLst/>
                <a:uLnTx/>
                <a:uFillTx/>
                <a:latin typeface="+mn-lt"/>
                <a:ea typeface="MS PGothic" charset="-128"/>
              </a:rPr>
              <a:t>Una caravana de migrantes procedentes de América Central atraviesa Chiapas (México) de camino a los Estados Unidos. Una de estas personas sujeta una bandera con el arcoíris, mientras que otras llevan mochilas y a un bebé en un carrito].</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6</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6808617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dirty="0">
                <a:ea typeface="MS PGothic" charset="-128"/>
              </a:rPr>
              <a:t>Ahora </a:t>
            </a:r>
            <a:r>
              <a:rPr lang="es" sz="1200" i="0" dirty="0">
                <a:ea typeface="MS PGothic" charset="-128"/>
              </a:rPr>
              <a:t>vamos a pasar al </a:t>
            </a:r>
            <a:r>
              <a:rPr lang="es" sz="1200" b="1" i="0" dirty="0">
                <a:ea typeface="MS PGothic" charset="-128"/>
              </a:rPr>
              <a:t>sexto</a:t>
            </a:r>
            <a:r>
              <a:rPr lang="es" sz="1200" i="0" dirty="0">
                <a:ea typeface="MS PGothic" charset="-128"/>
              </a:rPr>
              <a:t> perfil. Antes de nada, léanlo. </a:t>
            </a:r>
          </a:p>
          <a:p>
            <a:pPr rtl="0"/>
            <a:endParaRPr lang="en-US" altLang="en-US" sz="1200" b="1" i="1" u="sng" dirty="0">
              <a:ea typeface="MS PGothic" charset="-128"/>
            </a:endParaRPr>
          </a:p>
          <a:p>
            <a:pPr rtl="0"/>
            <a:r>
              <a:rPr lang="es" sz="1200" b="0" i="0" dirty="0">
                <a:ea typeface="MS PGothic" charset="-128"/>
              </a:rPr>
              <a:t>----</a:t>
            </a:r>
          </a:p>
          <a:p>
            <a:pPr rtl="0"/>
            <a:endParaRPr lang="en-US" altLang="en-US" sz="1200" b="1" i="1" dirty="0">
              <a:ea typeface="MS PGothic" charset="-128"/>
            </a:endParaRPr>
          </a:p>
          <a:p>
            <a:pPr rtl="0"/>
            <a:r>
              <a:rPr lang="es" sz="1200" b="1" i="1" dirty="0">
                <a:ea typeface="MS PGothic" charset="-128"/>
              </a:rPr>
              <a:t>Nota de facilitación: </a:t>
            </a:r>
            <a:r>
              <a:rPr lang="es" sz="1200" i="1" dirty="0">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siluetas de tres niños en el umbral de</a:t>
            </a:r>
            <a:r>
              <a:rPr lang="es" sz="1200" b="0" i="1" kern="1200" baseline="0" dirty="0">
                <a:solidFill>
                  <a:schemeClr val="tx1"/>
                </a:solidFill>
                <a:effectLst/>
                <a:latin typeface="+mn-lt"/>
                <a:ea typeface="+mn-ea"/>
                <a:cs typeface="+mn-cs"/>
              </a:rPr>
              <a:t> una puerta</a:t>
            </a:r>
            <a:r>
              <a:rPr lang="es" sz="1200" b="0" i="1" kern="1200" dirty="0">
                <a:solidFill>
                  <a:schemeClr val="tx1"/>
                </a:solidFill>
                <a:effectLst/>
                <a:latin typeface="+mn-lt"/>
                <a:ea typeface="+mn-ea"/>
                <a:cs typeface="+mn-cs"/>
              </a:rPr>
              <a:t>].</a:t>
            </a:r>
            <a:endParaRPr lang="en-US" altLang="en-US" sz="1200" i="0"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60</a:t>
            </a:fld>
            <a:endParaRPr lang="en-US" dirty="0"/>
          </a:p>
        </p:txBody>
      </p:sp>
    </p:spTree>
    <p:extLst>
      <p:ext uri="{BB962C8B-B14F-4D97-AF65-F5344CB8AC3E}">
        <p14:creationId xmlns:p14="http://schemas.microsoft.com/office/powerpoint/2010/main" val="34968218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i="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dirty="0">
                <a:ea typeface="MS PGothic" charset="-128"/>
              </a:rPr>
              <a:t>Ahora </a:t>
            </a:r>
            <a:r>
              <a:rPr lang="es" sz="1200" i="0" dirty="0">
                <a:ea typeface="MS PGothic" charset="-128"/>
              </a:rPr>
              <a:t>vamos a pasar al </a:t>
            </a:r>
            <a:r>
              <a:rPr lang="es" sz="1200" b="1" i="0" dirty="0">
                <a:ea typeface="MS PGothic" charset="-128"/>
              </a:rPr>
              <a:t>sexto</a:t>
            </a:r>
            <a:r>
              <a:rPr lang="es" sz="1200" i="0" dirty="0">
                <a:ea typeface="MS PGothic" charset="-128"/>
              </a:rPr>
              <a:t> perfil. Antes de nada, léanlo. </a:t>
            </a:r>
          </a:p>
          <a:p>
            <a:pPr rtl="0"/>
            <a:endParaRPr lang="en-US" altLang="en-US" sz="1200" b="1" i="1" u="sng" dirty="0">
              <a:ea typeface="MS PGothic" charset="-128"/>
            </a:endParaRPr>
          </a:p>
          <a:p>
            <a:pPr rtl="0"/>
            <a:r>
              <a:rPr lang="es" sz="1200" b="0" i="0" dirty="0">
                <a:ea typeface="MS PGothic" charset="-128"/>
              </a:rPr>
              <a:t>----</a:t>
            </a:r>
          </a:p>
          <a:p>
            <a:pPr rtl="0"/>
            <a:endParaRPr lang="en-US" altLang="en-US" sz="1200" b="1" i="1" dirty="0">
              <a:ea typeface="MS PGothic" charset="-128"/>
            </a:endParaRPr>
          </a:p>
          <a:p>
            <a:pPr rtl="0"/>
            <a:r>
              <a:rPr lang="es" sz="1200" b="1" i="1" dirty="0">
                <a:ea typeface="MS PGothic" charset="-128"/>
              </a:rPr>
              <a:t>Nota de facilitación: </a:t>
            </a:r>
            <a:r>
              <a:rPr lang="es" sz="1200" i="1" dirty="0">
                <a:ea typeface="MS PGothic" charset="-128"/>
              </a:rPr>
              <a:t>Muestre esta diapositiva mientras el equipo hace la presentación del perfil en cuestión.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solidFill>
                <a:schemeClr val="tx1"/>
              </a:solidFill>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siluetas de tres niños en el umbral de</a:t>
            </a:r>
            <a:r>
              <a:rPr lang="es" sz="1200" b="0" i="1" kern="1200" baseline="0" dirty="0">
                <a:solidFill>
                  <a:schemeClr val="tx1"/>
                </a:solidFill>
                <a:effectLst/>
                <a:latin typeface="+mn-lt"/>
                <a:ea typeface="+mn-ea"/>
                <a:cs typeface="+mn-cs"/>
              </a:rPr>
              <a:t> una puerta</a:t>
            </a:r>
            <a:r>
              <a:rPr lang="es" sz="1200" b="0" i="1" kern="1200" dirty="0">
                <a:solidFill>
                  <a:schemeClr val="tx1"/>
                </a:solidFill>
                <a:effectLst/>
                <a:latin typeface="+mn-lt"/>
                <a:ea typeface="+mn-ea"/>
                <a:cs typeface="+mn-cs"/>
              </a:rPr>
              <a:t>].</a:t>
            </a:r>
            <a:endParaRPr lang="en-US" altLang="en-US" sz="1200" i="0"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61</a:t>
            </a:fld>
            <a:endParaRPr lang="en-US" dirty="0"/>
          </a:p>
        </p:txBody>
      </p:sp>
    </p:spTree>
    <p:extLst>
      <p:ext uri="{BB962C8B-B14F-4D97-AF65-F5344CB8AC3E}">
        <p14:creationId xmlns:p14="http://schemas.microsoft.com/office/powerpoint/2010/main" val="23697611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10"/>
            <a:ext cx="5681272" cy="4114800"/>
          </a:xfrm>
          <a:prstGeom prst="rect">
            <a:avLst/>
          </a:prstGeom>
        </p:spPr>
        <p:txBody>
          <a:bodyPr rtlCol="0"/>
          <a:lstStyle/>
          <a:p>
            <a:pPr rtl="0"/>
            <a:r>
              <a:rPr lang="es" sz="1200" b="1" u="sng" dirty="0">
                <a:ea typeface="MS PGothic" charset="-128"/>
              </a:rPr>
              <a:t>Ejercicio: Diagnóstico de puntos de riesgo y obstáculos (continuación)</a:t>
            </a:r>
          </a:p>
          <a:p>
            <a:pPr rtl="0"/>
            <a:endParaRPr lang="en-US" altLang="en-US" sz="1200" b="1" i="0" u="sng" dirty="0">
              <a:ea typeface="MS PGothic" charset="-128"/>
            </a:endParaRPr>
          </a:p>
          <a:p>
            <a:pPr rtl="0"/>
            <a:r>
              <a:rPr lang="es" sz="1200" b="0" i="0" u="none" dirty="0">
                <a:ea typeface="MS PGothic" charset="-128"/>
              </a:rPr>
              <a:t>Ahora </a:t>
            </a:r>
            <a:r>
              <a:rPr lang="es" sz="1200" i="0" dirty="0">
                <a:ea typeface="MS PGothic" charset="-128"/>
              </a:rPr>
              <a:t>tienen que </a:t>
            </a:r>
            <a:r>
              <a:rPr lang="es" sz="1200" b="1" i="0" dirty="0">
                <a:ea typeface="MS PGothic" charset="-128"/>
              </a:rPr>
              <a:t>poner en común </a:t>
            </a:r>
            <a:r>
              <a:rPr lang="es" sz="1200" i="0" dirty="0">
                <a:ea typeface="MS PGothic" charset="-128"/>
              </a:rPr>
              <a:t>cuáles son el punto de riesgo y el obstáculo más importantea para cada ámbito de dificultad clave. </a:t>
            </a:r>
          </a:p>
          <a:p>
            <a:pPr rtl="0"/>
            <a:endParaRPr lang="en-US" altLang="en-US" sz="1200" i="0" dirty="0">
              <a:ea typeface="MS PGothic" charset="-128"/>
            </a:endParaRPr>
          </a:p>
          <a:p>
            <a:pPr rtl="0"/>
            <a:r>
              <a:rPr lang="es" sz="1200" i="1" dirty="0">
                <a:ea typeface="MS PGothic" charset="-128"/>
              </a:rPr>
              <a:t>Cuando ya se hayan mencionado y anotado todos los puntos de riesgo y obstáculos de la pantalla:</a:t>
            </a:r>
          </a:p>
          <a:p>
            <a:pPr rtl="0"/>
            <a:endParaRPr lang="en-US" altLang="en-US" sz="1200" i="0" dirty="0">
              <a:ea typeface="MS PGothic" charset="-128"/>
            </a:endParaRPr>
          </a:p>
          <a:p>
            <a:pPr rtl="0"/>
            <a:r>
              <a:rPr lang="es" sz="1200" i="0" dirty="0">
                <a:ea typeface="MS PGothic" charset="-128"/>
              </a:rPr>
              <a:t>¿Qué métodos creen que podrían servir para </a:t>
            </a:r>
            <a:r>
              <a:rPr lang="es" sz="1200" b="1" i="0" dirty="0">
                <a:ea typeface="MS PGothic" charset="-128"/>
              </a:rPr>
              <a:t>eliminar</a:t>
            </a:r>
            <a:r>
              <a:rPr lang="es" sz="1200" i="0" dirty="0">
                <a:ea typeface="MS PGothic" charset="-128"/>
              </a:rPr>
              <a:t> estos puntos de riesgo y obstáculos? </a:t>
            </a:r>
            <a:endParaRPr lang="en-US" altLang="en-US" sz="1200" i="1" dirty="0">
              <a:ea typeface="MS PGothic" charset="-128"/>
            </a:endParaRPr>
          </a:p>
          <a:p>
            <a:pPr rtl="0"/>
            <a:endParaRPr lang="en-US" altLang="en-US" sz="1200" b="1" i="1" u="sng" dirty="0">
              <a:ea typeface="MS PGothic" charset="-128"/>
            </a:endParaRPr>
          </a:p>
          <a:p>
            <a:pPr rtl="0"/>
            <a:r>
              <a:rPr lang="es" sz="1200" b="0" i="0" dirty="0">
                <a:ea typeface="MS PGothic" charset="-128"/>
              </a:rPr>
              <a:t>----</a:t>
            </a:r>
          </a:p>
          <a:p>
            <a:pPr rtl="0"/>
            <a:endParaRPr lang="en-US" altLang="en-US" sz="1200" b="1" i="1" dirty="0">
              <a:ea typeface="MS PGothic" charset="-128"/>
            </a:endParaRPr>
          </a:p>
          <a:p>
            <a:pPr rtl="0"/>
            <a:r>
              <a:rPr lang="es" sz="1200" b="1" i="1" dirty="0">
                <a:ea typeface="MS PGothic" charset="-128"/>
              </a:rPr>
              <a:t>Nota de facilitación: </a:t>
            </a:r>
            <a:r>
              <a:rPr lang="es" sz="1200" i="1" dirty="0">
                <a:ea typeface="MS PGothic" charset="-128"/>
              </a:rPr>
              <a:t>Emplee esta diapositiva para tomar nota de los puntos de riesgo que conciernen a la persona del perfil según el equipo encargado de presentarlo, así como todas las posibles respuestas.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1"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Duración</a:t>
            </a:r>
            <a:r>
              <a:rPr lang="es" sz="1200" b="1" i="1" dirty="0">
                <a:solidFill>
                  <a:schemeClr val="tx1"/>
                </a:solidFill>
                <a:ea typeface="MS PGothic" charset="-128"/>
              </a:rPr>
              <a:t>:</a:t>
            </a:r>
            <a:r>
              <a:rPr lang="es" sz="1200" i="1" dirty="0">
                <a:solidFill>
                  <a:schemeClr val="tx1"/>
                </a:solidFill>
                <a:ea typeface="MS PGothic" charset="-128"/>
              </a:rPr>
              <a:t> </a:t>
            </a:r>
            <a:r>
              <a:rPr lang="es" sz="1200" i="1" dirty="0">
                <a:ea typeface="MS PGothic" charset="-128"/>
              </a:rPr>
              <a:t>1 hora y 40 minutos.</a:t>
            </a:r>
            <a:r>
              <a:rPr lang="es" sz="1200" b="1" i="1" dirty="0">
                <a:ea typeface="MS PGothic" charset="-128"/>
              </a:rPr>
              <a:t> </a:t>
            </a:r>
            <a:r>
              <a:rPr lang="es" sz="1200" i="1" dirty="0">
                <a:ea typeface="MS PGothic" charset="-128"/>
              </a:rPr>
              <a:t>40 minutos para la actividad en equipo; 60 minutos para el debate</a:t>
            </a:r>
            <a:r>
              <a:rPr lang="es" sz="1200" i="1" dirty="0">
                <a:solidFill>
                  <a:schemeClr val="tx1"/>
                </a:solidFill>
                <a:ea typeface="MS PGothic" charset="-128"/>
              </a:rPr>
              <a:t>.</a:t>
            </a:r>
            <a:endParaRPr lang="en-US" altLang="en-US" sz="1200" i="1" dirty="0">
              <a:ea typeface="MS PGothic" charset="-128"/>
            </a:endParaRPr>
          </a:p>
        </p:txBody>
      </p:sp>
      <p:sp>
        <p:nvSpPr>
          <p:cNvPr id="4" name="Slide Number Placeholder 3">
            <a:extLst>
              <a:ext uri="{FF2B5EF4-FFF2-40B4-BE49-F238E27FC236}">
                <a16:creationId xmlns:a16="http://schemas.microsoft.com/office/drawing/2014/main" id="{2344EF9F-8001-D745-B9DF-815B1B21A1A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62</a:t>
            </a:fld>
            <a:endParaRPr lang="en-US" dirty="0"/>
          </a:p>
        </p:txBody>
      </p:sp>
    </p:spTree>
    <p:extLst>
      <p:ext uri="{BB962C8B-B14F-4D97-AF65-F5344CB8AC3E}">
        <p14:creationId xmlns:p14="http://schemas.microsoft.com/office/powerpoint/2010/main" val="21022524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sz="1200" b="1" u="sng" dirty="0">
                <a:ea typeface="MS PGothic" charset="-128"/>
              </a:rPr>
              <a:t>Ejercicio: Respuestas de protección</a:t>
            </a:r>
          </a:p>
          <a:p>
            <a:pPr rtl="0"/>
            <a:endParaRPr lang="en-US" altLang="en-US" sz="1200" dirty="0">
              <a:ea typeface="MS PGothic" charset="-128"/>
            </a:endParaRPr>
          </a:p>
          <a:p>
            <a:pPr rtl="0"/>
            <a:r>
              <a:rPr lang="es" sz="1200" dirty="0">
                <a:ea typeface="MS PGothic" charset="-128"/>
              </a:rPr>
              <a:t>Pasemos ahora al ejercicio de </a:t>
            </a:r>
            <a:r>
              <a:rPr lang="es" sz="1200" b="1" dirty="0">
                <a:ea typeface="MS PGothic" charset="-128"/>
              </a:rPr>
              <a:t>respuestas de protección</a:t>
            </a:r>
            <a:r>
              <a:rPr lang="es" sz="1200" b="0" dirty="0">
                <a:ea typeface="MS PGothic" charset="-128"/>
              </a:rPr>
              <a:t>.</a:t>
            </a:r>
            <a:endParaRPr lang="es" sz="1200" dirty="0">
              <a:ea typeface="MS PGothic" charset="-128"/>
            </a:endParaRPr>
          </a:p>
          <a:p>
            <a:pPr rtl="0"/>
            <a:endParaRPr lang="en-US" altLang="en-US" sz="1200" dirty="0">
              <a:ea typeface="MS PGothic" charset="-128"/>
            </a:endParaRPr>
          </a:p>
          <a:p>
            <a:pPr rtl="0"/>
            <a:r>
              <a:rPr lang="es" sz="1200" dirty="0">
                <a:ea typeface="MS PGothic" charset="-128"/>
              </a:rPr>
              <a:t>En la actividad anterior, </a:t>
            </a:r>
            <a:r>
              <a:rPr lang="es" sz="1200" b="1" dirty="0">
                <a:ea typeface="MS PGothic" charset="-128"/>
              </a:rPr>
              <a:t>analizamos</a:t>
            </a:r>
            <a:r>
              <a:rPr lang="es" sz="1200" b="0" dirty="0">
                <a:ea typeface="MS PGothic" charset="-128"/>
              </a:rPr>
              <a:t> los puntos de riesgo y los obstáculos; para ello, estudiamos los ámbitos de dificultad clave y los perfiles de varias personas con SOGIESC diversa. En el ejercicio que nos ocupa ahora tendremos que dar con posibles respuestas a partir de una situación hipotética concreta en la que unas personas con SOGIESC diversa corren peligro. </a:t>
            </a:r>
          </a:p>
          <a:p>
            <a:pPr rtl="0"/>
            <a:endParaRPr lang="en-US" altLang="en-US" sz="1200" dirty="0">
              <a:ea typeface="MS PGothic" charset="-128"/>
            </a:endParaRPr>
          </a:p>
          <a:p>
            <a:pPr lvl="0" rtl="0"/>
            <a:r>
              <a:rPr lang="es" sz="1200" kern="1200" dirty="0">
                <a:solidFill>
                  <a:schemeClr val="tx1"/>
                </a:solidFill>
                <a:effectLst/>
                <a:latin typeface="+mn-lt"/>
                <a:ea typeface="MS PGothic" pitchFamily="34" charset="-128"/>
                <a:cs typeface="MS PGothic" charset="0"/>
              </a:rPr>
              <a:t>Tendremos que formar tres equipos nuevos. Divídanse</a:t>
            </a:r>
            <a:r>
              <a:rPr lang="es" sz="1200" b="0" kern="1200" dirty="0">
                <a:solidFill>
                  <a:schemeClr val="tx1"/>
                </a:solidFill>
                <a:effectLst/>
                <a:latin typeface="+mn-lt"/>
                <a:ea typeface="MS PGothic" pitchFamily="34" charset="-128"/>
                <a:cs typeface="MS PGothic" charset="0"/>
              </a:rPr>
              <a:t> en grupos de </a:t>
            </a:r>
            <a:r>
              <a:rPr lang="es" sz="1200" b="1" kern="1200" dirty="0">
                <a:solidFill>
                  <a:schemeClr val="tx1"/>
                </a:solidFill>
                <a:effectLst/>
                <a:latin typeface="+mn-lt"/>
                <a:ea typeface="MS PGothic" pitchFamily="34" charset="-128"/>
                <a:cs typeface="MS PGothic" charset="0"/>
              </a:rPr>
              <a:t>tres </a:t>
            </a:r>
            <a:r>
              <a:rPr lang="es" sz="1200" kern="1200" dirty="0">
                <a:solidFill>
                  <a:schemeClr val="tx1"/>
                </a:solidFill>
                <a:effectLst/>
                <a:latin typeface="+mn-lt"/>
                <a:ea typeface="MS PGothic" pitchFamily="34" charset="-128"/>
                <a:cs typeface="MS PGothic" charset="0"/>
              </a:rPr>
              <a:t>integrantes. He colocado tarjetas en las mesas con los números de los equipos.</a:t>
            </a:r>
            <a:r>
              <a:rPr lang="es" sz="1200" i="1" kern="1200" dirty="0">
                <a:solidFill>
                  <a:schemeClr val="tx1"/>
                </a:solidFill>
                <a:effectLst/>
                <a:latin typeface="+mn-lt"/>
                <a:ea typeface="MS PGothic" pitchFamily="34" charset="-128"/>
                <a:cs typeface="MS PGothic" charset="0"/>
              </a:rPr>
              <a:t> </a:t>
            </a:r>
          </a:p>
          <a:p>
            <a:pPr lvl="0" rtl="0"/>
            <a:endParaRPr lang="en-US" sz="1200" kern="1200" dirty="0">
              <a:solidFill>
                <a:schemeClr val="tx1"/>
              </a:solidFill>
              <a:effectLst/>
              <a:latin typeface="+mn-lt"/>
              <a:ea typeface="MS PGothic" pitchFamily="34" charset="-128"/>
              <a:cs typeface="MS PGothic" charset="0"/>
            </a:endParaRPr>
          </a:p>
          <a:p>
            <a:pPr lvl="0" rtl="0"/>
            <a:r>
              <a:rPr lang="es" sz="1200" kern="1200" dirty="0">
                <a:solidFill>
                  <a:schemeClr val="tx1"/>
                </a:solidFill>
                <a:effectLst/>
                <a:latin typeface="+mn-lt"/>
                <a:ea typeface="MS PGothic" pitchFamily="34" charset="-128"/>
                <a:cs typeface="MS PGothic" charset="0"/>
              </a:rPr>
              <a:t>En el </a:t>
            </a:r>
            <a:r>
              <a:rPr lang="es" sz="1200" kern="1200" noProof="0" dirty="0">
                <a:solidFill>
                  <a:schemeClr val="tx1"/>
                </a:solidFill>
                <a:effectLst/>
                <a:latin typeface="+mn-lt"/>
                <a:ea typeface="MS PGothic" pitchFamily="34" charset="-128"/>
                <a:cs typeface="MS PGothic" charset="0"/>
              </a:rPr>
              <a:t>Cuaderno</a:t>
            </a:r>
            <a:r>
              <a:rPr lang="es" sz="1200" kern="1200" dirty="0">
                <a:solidFill>
                  <a:schemeClr val="tx1"/>
                </a:solidFill>
                <a:effectLst/>
                <a:latin typeface="+mn-lt"/>
                <a:ea typeface="MS PGothic" pitchFamily="34" charset="-128"/>
                <a:cs typeface="MS PGothic" charset="0"/>
              </a:rPr>
              <a:t> encontrarán varias situaciones hipotéticas y una</a:t>
            </a:r>
            <a:r>
              <a:rPr lang="es" sz="1200" b="1" kern="1200" dirty="0">
                <a:solidFill>
                  <a:schemeClr val="tx1"/>
                </a:solidFill>
                <a:effectLst/>
                <a:latin typeface="+mn-lt"/>
                <a:ea typeface="MS PGothic" pitchFamily="34" charset="-128"/>
                <a:cs typeface="MS PGothic" charset="0"/>
              </a:rPr>
              <a:t> ficha</a:t>
            </a:r>
            <a:r>
              <a:rPr lang="es" sz="1200" kern="1200" dirty="0">
                <a:solidFill>
                  <a:schemeClr val="tx1"/>
                </a:solidFill>
                <a:effectLst/>
                <a:latin typeface="+mn-lt"/>
                <a:ea typeface="MS PGothic" pitchFamily="34" charset="-128"/>
                <a:cs typeface="MS PGothic" charset="0"/>
              </a:rPr>
              <a:t>. Lean la situación hipotética que corresponde al número de su grupo; hecho esto, pasen a la ficha. El objetivo aquí es </a:t>
            </a:r>
            <a:r>
              <a:rPr lang="es" sz="1200" b="0" kern="1200" dirty="0">
                <a:solidFill>
                  <a:schemeClr val="tx1"/>
                </a:solidFill>
                <a:effectLst/>
                <a:latin typeface="+mn-lt"/>
                <a:ea typeface="MS PGothic" pitchFamily="34" charset="-128"/>
                <a:cs typeface="MS PGothic" charset="0"/>
              </a:rPr>
              <a:t>idear respuestas concretas y prácticas</a:t>
            </a:r>
            <a:r>
              <a:rPr lang="es" sz="1200" kern="1200" dirty="0">
                <a:solidFill>
                  <a:schemeClr val="tx1"/>
                </a:solidFill>
                <a:effectLst/>
                <a:latin typeface="+mn-lt"/>
                <a:ea typeface="MS PGothic" pitchFamily="34" charset="-128"/>
                <a:cs typeface="MS PGothic" charset="0"/>
              </a:rPr>
              <a:t> para cada ámbito de dificultad clave</a:t>
            </a:r>
            <a:r>
              <a:rPr lang="es" sz="1200" b="1" kern="1200" dirty="0">
                <a:solidFill>
                  <a:schemeClr val="tx1"/>
                </a:solidFill>
                <a:effectLst/>
                <a:latin typeface="+mn-lt"/>
                <a:ea typeface="MS PGothic" pitchFamily="34" charset="-128"/>
                <a:cs typeface="MS PGothic" charset="0"/>
              </a:rPr>
              <a:t> </a:t>
            </a:r>
            <a:r>
              <a:rPr lang="es" sz="1200" kern="1200" dirty="0">
                <a:solidFill>
                  <a:schemeClr val="tx1"/>
                </a:solidFill>
                <a:effectLst/>
                <a:latin typeface="+mn-lt"/>
                <a:ea typeface="MS PGothic" pitchFamily="34" charset="-128"/>
                <a:cs typeface="MS PGothic" charset="0"/>
              </a:rPr>
              <a:t>en el contexto de la situación hipotética, sin olvidar que las necesidades de las personas con SOGIESC diversa varían de una a otra. </a:t>
            </a:r>
          </a:p>
          <a:p>
            <a:pPr lvl="0" rtl="0"/>
            <a:endParaRPr lang="en-US" sz="1200" kern="1200" dirty="0">
              <a:solidFill>
                <a:schemeClr val="tx1"/>
              </a:solidFill>
              <a:effectLst/>
              <a:latin typeface="+mn-lt"/>
              <a:ea typeface="MS PGothic" pitchFamily="34" charset="-128"/>
              <a:cs typeface="MS PGothic" charset="0"/>
            </a:endParaRPr>
          </a:p>
          <a:p>
            <a:pPr lvl="0" rtl="0"/>
            <a:r>
              <a:rPr lang="es" sz="1200" kern="1200" dirty="0">
                <a:solidFill>
                  <a:schemeClr val="tx1"/>
                </a:solidFill>
                <a:effectLst/>
                <a:latin typeface="+mn-lt"/>
                <a:ea typeface="MS PGothic" pitchFamily="34" charset="-128"/>
                <a:cs typeface="MS PGothic" charset="0"/>
              </a:rPr>
              <a:t>Cuando ya hayan </a:t>
            </a:r>
            <a:r>
              <a:rPr lang="es" sz="1200" b="1" kern="1200" dirty="0">
                <a:solidFill>
                  <a:schemeClr val="tx1"/>
                </a:solidFill>
                <a:effectLst/>
                <a:latin typeface="+mn-lt"/>
                <a:ea typeface="MS PGothic" pitchFamily="34" charset="-128"/>
                <a:cs typeface="MS PGothic" charset="0"/>
              </a:rPr>
              <a:t>preparado </a:t>
            </a:r>
            <a:r>
              <a:rPr lang="es" sz="1200" b="0" kern="1200" dirty="0">
                <a:solidFill>
                  <a:schemeClr val="tx1"/>
                </a:solidFill>
                <a:effectLst/>
                <a:latin typeface="+mn-lt"/>
                <a:ea typeface="MS PGothic" pitchFamily="34" charset="-128"/>
                <a:cs typeface="MS PGothic" charset="0"/>
              </a:rPr>
              <a:t>las respuestas</a:t>
            </a:r>
            <a:r>
              <a:rPr lang="es" sz="1200" kern="1200" dirty="0">
                <a:solidFill>
                  <a:schemeClr val="tx1"/>
                </a:solidFill>
                <a:effectLst/>
                <a:latin typeface="+mn-lt"/>
                <a:ea typeface="MS PGothic" pitchFamily="34" charset="-128"/>
                <a:cs typeface="MS PGothic" charset="0"/>
              </a:rPr>
              <a:t>, tendrán que escribirlas en las notas adhesivas que he repartido y pegarlas en la sección de la pared que proceda según el ámbito de dificultad clave. Solo se escribe una respuesta en cada nota. Si necesitan algo de inspiración, consulten la sección de orientación del </a:t>
            </a:r>
            <a:r>
              <a:rPr lang="es" sz="1200" kern="1200" noProof="0" dirty="0">
                <a:solidFill>
                  <a:schemeClr val="tx1"/>
                </a:solidFill>
                <a:effectLst/>
                <a:latin typeface="+mn-lt"/>
                <a:ea typeface="MS PGothic" pitchFamily="34" charset="-128"/>
                <a:cs typeface="MS PGothic" charset="0"/>
              </a:rPr>
              <a:t>Cuaderno</a:t>
            </a:r>
            <a:r>
              <a:rPr lang="es" sz="1200" kern="1200" dirty="0">
                <a:solidFill>
                  <a:schemeClr val="tx1"/>
                </a:solidFill>
                <a:effectLst/>
                <a:latin typeface="+mn-lt"/>
                <a:ea typeface="MS PGothic" pitchFamily="34" charset="-128"/>
                <a:cs typeface="MS PGothic" charset="0"/>
              </a:rPr>
              <a:t> o fíjense en lo que han contestado los demás grupos. </a:t>
            </a:r>
          </a:p>
          <a:p>
            <a:pPr lvl="0" rtl="0"/>
            <a:endParaRPr lang="en-US" sz="1200" kern="1200" dirty="0">
              <a:solidFill>
                <a:schemeClr val="tx1"/>
              </a:solidFill>
              <a:effectLst/>
              <a:latin typeface="+mn-lt"/>
              <a:ea typeface="MS PGothic" pitchFamily="34" charset="-128"/>
              <a:cs typeface="MS PGothic" charset="0"/>
            </a:endParaRPr>
          </a:p>
          <a:p>
            <a:pPr lvl="0" rtl="0"/>
            <a:r>
              <a:rPr lang="es" sz="1200" kern="1200" dirty="0">
                <a:solidFill>
                  <a:schemeClr val="tx1"/>
                </a:solidFill>
                <a:effectLst/>
                <a:latin typeface="+mn-lt"/>
                <a:ea typeface="MS PGothic" pitchFamily="34" charset="-128"/>
                <a:cs typeface="MS PGothic" charset="0"/>
              </a:rPr>
              <a:t>Recuerden que las respuestas han de ser </a:t>
            </a:r>
            <a:r>
              <a:rPr lang="es" sz="1200" b="1" kern="1200" dirty="0">
                <a:solidFill>
                  <a:schemeClr val="tx1"/>
                </a:solidFill>
                <a:effectLst/>
                <a:latin typeface="+mn-lt"/>
                <a:ea typeface="MS PGothic" pitchFamily="34" charset="-128"/>
                <a:cs typeface="MS PGothic" charset="0"/>
              </a:rPr>
              <a:t>concretas </a:t>
            </a:r>
            <a:r>
              <a:rPr lang="es" sz="1200" kern="1200" dirty="0">
                <a:solidFill>
                  <a:schemeClr val="tx1"/>
                </a:solidFill>
                <a:effectLst/>
                <a:latin typeface="+mn-lt"/>
                <a:ea typeface="MS PGothic" pitchFamily="34" charset="-128"/>
                <a:cs typeface="MS PGothic" charset="0"/>
              </a:rPr>
              <a:t>y </a:t>
            </a:r>
            <a:r>
              <a:rPr lang="es" sz="1200" b="0" kern="1200" dirty="0">
                <a:solidFill>
                  <a:schemeClr val="tx1"/>
                </a:solidFill>
                <a:effectLst/>
                <a:latin typeface="+mn-lt"/>
                <a:ea typeface="MS PGothic" pitchFamily="34" charset="-128"/>
                <a:cs typeface="MS PGothic" charset="0"/>
              </a:rPr>
              <a:t>razonables</a:t>
            </a:r>
            <a:r>
              <a:rPr lang="es" sz="1200" kern="1200" dirty="0">
                <a:solidFill>
                  <a:schemeClr val="tx1"/>
                </a:solidFill>
                <a:effectLst/>
                <a:latin typeface="+mn-lt"/>
                <a:ea typeface="MS PGothic" pitchFamily="34" charset="-128"/>
                <a:cs typeface="MS PGothic" charset="0"/>
              </a:rPr>
              <a:t>. Expliquen con todo lujo de detalles cómo se llevaría a la práctica la respuesta que han concebido. Si terminan antes de tiempo o necesitan más ayuda, les proporcionaré más información. </a:t>
            </a:r>
          </a:p>
          <a:p>
            <a:pPr lvl="0" rtl="0"/>
            <a:endParaRPr lang="en-US" sz="1200" kern="1200" dirty="0">
              <a:solidFill>
                <a:schemeClr val="tx1"/>
              </a:solidFill>
              <a:effectLst/>
              <a:latin typeface="+mn-lt"/>
              <a:ea typeface="MS PGothic" pitchFamily="34" charset="-128"/>
              <a:cs typeface="MS PGothic" charset="0"/>
            </a:endParaRPr>
          </a:p>
          <a:p>
            <a:pPr lvl="0" rtl="0"/>
            <a:r>
              <a:rPr lang="es" sz="1200" kern="1200" dirty="0">
                <a:solidFill>
                  <a:schemeClr val="tx1"/>
                </a:solidFill>
                <a:effectLst/>
                <a:latin typeface="+mn-lt"/>
                <a:ea typeface="MS PGothic" pitchFamily="34" charset="-128"/>
                <a:cs typeface="MS PGothic" charset="0"/>
              </a:rPr>
              <a:t>Disponen de </a:t>
            </a:r>
            <a:r>
              <a:rPr lang="es" sz="1200" b="1" kern="1200" dirty="0">
                <a:solidFill>
                  <a:schemeClr val="tx1"/>
                </a:solidFill>
                <a:effectLst/>
                <a:latin typeface="+mn-lt"/>
                <a:ea typeface="MS PGothic" pitchFamily="34" charset="-128"/>
                <a:cs typeface="MS PGothic" charset="0"/>
              </a:rPr>
              <a:t>60 minutos</a:t>
            </a:r>
            <a:r>
              <a:rPr lang="es" sz="1200" kern="1200" dirty="0">
                <a:solidFill>
                  <a:schemeClr val="tx1"/>
                </a:solidFill>
                <a:effectLst/>
                <a:latin typeface="+mn-lt"/>
                <a:ea typeface="MS PGothic" pitchFamily="34" charset="-128"/>
                <a:cs typeface="MS PGothic" charset="0"/>
              </a:rPr>
              <a:t> para acabar el ejercicio. Entonces, lo comentaremos. </a:t>
            </a:r>
          </a:p>
          <a:p>
            <a:pPr rtl="0"/>
            <a:r>
              <a:rPr lang="es" sz="1200" kern="1200" dirty="0">
                <a:solidFill>
                  <a:schemeClr val="tx1"/>
                </a:solidFill>
                <a:effectLst/>
                <a:latin typeface="+mn-lt"/>
                <a:ea typeface="MS PGothic" pitchFamily="34" charset="-128"/>
                <a:cs typeface="MS PGothic" charset="0"/>
              </a:rPr>
              <a:t> </a:t>
            </a:r>
          </a:p>
          <a:p>
            <a:pPr rtl="0"/>
            <a:r>
              <a:rPr lang="es" sz="1200" i="1" kern="1200" dirty="0">
                <a:solidFill>
                  <a:schemeClr val="tx1"/>
                </a:solidFill>
                <a:effectLst/>
                <a:latin typeface="+mn-lt"/>
                <a:ea typeface="MS PGothic" pitchFamily="34" charset="-128"/>
                <a:cs typeface="MS PGothic" charset="0"/>
              </a:rPr>
              <a:t>Transcurridos 60 minutos:</a:t>
            </a:r>
          </a:p>
          <a:p>
            <a:pPr rtl="0"/>
            <a:endParaRPr lang="en-US" sz="1200" kern="1200" dirty="0">
              <a:solidFill>
                <a:schemeClr val="tx1"/>
              </a:solidFill>
              <a:effectLst/>
              <a:latin typeface="+mn-lt"/>
              <a:ea typeface="MS PGothic" pitchFamily="34" charset="-128"/>
              <a:cs typeface="MS PGothic" charset="0"/>
            </a:endParaRPr>
          </a:p>
          <a:p>
            <a:pPr lvl="0" rtl="0"/>
            <a:r>
              <a:rPr lang="es" sz="1200" kern="1200" dirty="0">
                <a:solidFill>
                  <a:schemeClr val="tx1"/>
                </a:solidFill>
                <a:effectLst/>
                <a:latin typeface="+mn-lt"/>
                <a:ea typeface="MS PGothic" pitchFamily="34" charset="-128"/>
                <a:cs typeface="MS PGothic" charset="0"/>
              </a:rPr>
              <a:t>Ahora toca</a:t>
            </a:r>
            <a:r>
              <a:rPr lang="es" sz="1200" b="1" kern="1200" dirty="0">
                <a:solidFill>
                  <a:schemeClr val="tx1"/>
                </a:solidFill>
                <a:effectLst/>
                <a:latin typeface="+mn-lt"/>
                <a:ea typeface="MS PGothic" pitchFamily="34" charset="-128"/>
                <a:cs typeface="MS PGothic" charset="0"/>
              </a:rPr>
              <a:t> leer</a:t>
            </a:r>
            <a:r>
              <a:rPr lang="es" sz="1200" kern="1200" dirty="0">
                <a:solidFill>
                  <a:schemeClr val="tx1"/>
                </a:solidFill>
                <a:effectLst/>
                <a:latin typeface="+mn-lt"/>
                <a:ea typeface="MS PGothic" pitchFamily="34" charset="-128"/>
                <a:cs typeface="MS PGothic" charset="0"/>
              </a:rPr>
              <a:t> todas las respuestas. Vamos a levantarnos y a acercarnos al primer ámbito de dificultad clave. Los grupos se turnarán para explicarnos lo que han pensado para ese ámbito.</a:t>
            </a:r>
            <a:r>
              <a:rPr lang="es" sz="1200" i="1" kern="1200" dirty="0">
                <a:solidFill>
                  <a:schemeClr val="tx1"/>
                </a:solidFill>
                <a:effectLst/>
                <a:latin typeface="+mn-lt"/>
                <a:ea typeface="MS PGothic" pitchFamily="34" charset="-128"/>
                <a:cs typeface="MS PGothic" charset="0"/>
              </a:rPr>
              <a:t> </a:t>
            </a:r>
            <a:r>
              <a:rPr lang="es" sz="1200" kern="1200" dirty="0">
                <a:solidFill>
                  <a:schemeClr val="tx1"/>
                </a:solidFill>
                <a:effectLst/>
                <a:latin typeface="+mn-lt"/>
                <a:ea typeface="MS PGothic" pitchFamily="34" charset="-128"/>
                <a:cs typeface="MS PGothic" charset="0"/>
              </a:rPr>
              <a:t>Abordaremos los ámbitos de uno en uno. </a:t>
            </a:r>
          </a:p>
          <a:p>
            <a:pPr rtl="0"/>
            <a:endParaRPr lang="en-US" sz="1200" kern="1200" dirty="0">
              <a:solidFill>
                <a:schemeClr val="tx1"/>
              </a:solidFill>
              <a:effectLst/>
              <a:latin typeface="+mn-lt"/>
              <a:ea typeface="MS PGothic" pitchFamily="34" charset="-128"/>
              <a:cs typeface="MS PGothic" charset="0"/>
            </a:endParaRPr>
          </a:p>
          <a:p>
            <a:pPr rtl="0"/>
            <a:r>
              <a:rPr lang="es" sz="1200" kern="1200" dirty="0">
                <a:solidFill>
                  <a:schemeClr val="tx1"/>
                </a:solidFill>
                <a:effectLst/>
                <a:latin typeface="+mn-lt"/>
                <a:ea typeface="MS PGothic" pitchFamily="34" charset="-128"/>
                <a:cs typeface="MS PGothic" charset="0"/>
              </a:rPr>
              <a:t>----</a:t>
            </a:r>
            <a:br>
              <a:rPr lang="en-US" sz="1200" kern="1200" dirty="0">
                <a:solidFill>
                  <a:schemeClr val="tx1"/>
                </a:solidFill>
                <a:effectLst/>
                <a:latin typeface="+mn-lt"/>
                <a:ea typeface="MS PGothic" pitchFamily="34" charset="-128"/>
                <a:cs typeface="MS PGothic" charset="0"/>
              </a:rPr>
            </a:br>
            <a:endParaRPr lang="en-US" altLang="en-US" sz="120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Nota de facilitación: </a:t>
            </a:r>
            <a:r>
              <a:rPr lang="es" sz="1200" i="1" kern="1200" dirty="0">
                <a:solidFill>
                  <a:schemeClr val="tx1"/>
                </a:solidFill>
                <a:effectLst/>
                <a:latin typeface="+mn-lt"/>
                <a:ea typeface="MS PGothic" pitchFamily="34" charset="-128"/>
                <a:cs typeface="MS PGothic" charset="0"/>
              </a:rPr>
              <a:t>Reparta tarjetas de alerta a los equipos que terminen pronto y tarjetas de ejemplo de respuesta a los que necesiten ayuda.</a:t>
            </a:r>
            <a:r>
              <a:rPr lang="es" sz="1200" kern="1200" dirty="0">
                <a:solidFill>
                  <a:schemeClr val="tx1"/>
                </a:solidFill>
                <a:effectLst/>
                <a:latin typeface="+mn-lt"/>
                <a:ea typeface="MS PGothic" pitchFamily="34" charset="-128"/>
                <a:cs typeface="MS PGothic" charset="0"/>
              </a:rPr>
              <a:t> </a:t>
            </a:r>
            <a:r>
              <a:rPr lang="es" sz="1200" b="0" i="1" u="none" strike="noStrike" kern="1200" cap="none" spc="0" normalizeH="0" noProof="0" dirty="0">
                <a:ln>
                  <a:noFill/>
                </a:ln>
                <a:solidFill>
                  <a:prstClr val="black"/>
                </a:solidFill>
                <a:effectLst/>
                <a:uLnTx/>
                <a:uFillTx/>
                <a:latin typeface="+mn-lt"/>
                <a:ea typeface="MS PGothic" charset="-128"/>
              </a:rPr>
              <a:t>En la </a:t>
            </a:r>
            <a:r>
              <a:rPr lang="es" sz="1200" b="1" i="1" u="none" strike="noStrike" kern="1200" cap="none" spc="0" normalizeH="0" noProof="0" dirty="0">
                <a:ln>
                  <a:noFill/>
                </a:ln>
                <a:solidFill>
                  <a:prstClr val="black"/>
                </a:solidFill>
                <a:effectLst/>
                <a:uLnTx/>
                <a:uFillTx/>
                <a:latin typeface="+mn-lt"/>
                <a:ea typeface="MS PGothic" charset="-128"/>
              </a:rPr>
              <a:t>página 235 </a:t>
            </a:r>
            <a:r>
              <a:rPr lang="es" sz="1200" b="0" i="1" u="none" strike="noStrike" kern="1200" cap="none" spc="0" normalizeH="0" noProof="0" dirty="0">
                <a:ln>
                  <a:noFill/>
                </a:ln>
                <a:solidFill>
                  <a:prstClr val="black"/>
                </a:solidFill>
                <a:effectLst/>
                <a:uLnTx/>
                <a:uFillTx/>
                <a:latin typeface="+mn-lt"/>
                <a:ea typeface="MS PGothic" charset="-128"/>
              </a:rPr>
              <a:t>de la Guía de facilitación encontrará más información sobre este ejercicio, junto con ideas adicionales para la facilitación</a:t>
            </a:r>
            <a:r>
              <a:rPr lang="es" sz="1200" i="1" dirty="0">
                <a:ea typeface="MS PGothic" charset="-128"/>
              </a:rPr>
              <a:t>. </a:t>
            </a:r>
          </a:p>
          <a:p>
            <a:pPr rtl="0"/>
            <a:endParaRPr lang="en-US" altLang="en-US" sz="1200" b="1" i="1" dirty="0">
              <a:ea typeface="MS PGothic" charset="-128"/>
            </a:endParaRPr>
          </a:p>
          <a:p>
            <a:pPr rtl="0"/>
            <a:r>
              <a:rPr lang="es" sz="1200" b="1" i="1" dirty="0">
                <a:ea typeface="MS PGothic" charset="-128"/>
              </a:rPr>
              <a:t>Duración: </a:t>
            </a:r>
            <a:r>
              <a:rPr lang="es" sz="1200" i="1" dirty="0">
                <a:ea typeface="MS PGothic" charset="-128"/>
              </a:rPr>
              <a:t>2 horas y 10 minutos.</a:t>
            </a:r>
            <a:r>
              <a:rPr lang="es" sz="1200" b="1" i="1" dirty="0">
                <a:ea typeface="MS PGothic" charset="-128"/>
              </a:rPr>
              <a:t> </a:t>
            </a:r>
            <a:r>
              <a:rPr lang="es" sz="1200" i="1" dirty="0">
                <a:ea typeface="MS PGothic" charset="-128"/>
              </a:rPr>
              <a:t>60 minutos para la actividad en equipo; 70 minutos para el debate en grupo.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63</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31033549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u="sng" dirty="0">
                <a:ea typeface="MS PGothic" charset="-128"/>
              </a:rPr>
              <a:t>Ejercicio: Creación de redes de servicios</a:t>
            </a:r>
            <a:endParaRPr lang="en-US" altLang="en-US" sz="1200" b="1" u="sng" dirty="0">
              <a:ea typeface="MS PGothic" charset="-128"/>
            </a:endParaRPr>
          </a:p>
          <a:p>
            <a:pPr rtl="0"/>
            <a:endParaRPr lang="en-US" altLang="en-US" sz="1200" dirty="0">
              <a:ea typeface="MS PGothic" charset="-128"/>
            </a:endParaRPr>
          </a:p>
          <a:p>
            <a:pPr rtl="0"/>
            <a:r>
              <a:rPr lang="es" sz="1200" dirty="0">
                <a:ea typeface="MS PGothic" charset="-128"/>
              </a:rPr>
              <a:t>Pasemos a otro</a:t>
            </a:r>
            <a:r>
              <a:rPr lang="es" sz="1200" b="1" dirty="0">
                <a:ea typeface="MS PGothic" charset="-128"/>
              </a:rPr>
              <a:t> ejercicio</a:t>
            </a:r>
            <a:r>
              <a:rPr lang="es" sz="1200" b="0" dirty="0">
                <a:ea typeface="MS PGothic" charset="-128"/>
              </a:rPr>
              <a:t>; en este caso, sobre cómo crear redes de servicios.</a:t>
            </a:r>
            <a:r>
              <a:rPr lang="es" sz="1200" dirty="0">
                <a:ea typeface="MS PGothic" charset="-128"/>
              </a:rPr>
              <a:t> </a:t>
            </a:r>
          </a:p>
          <a:p>
            <a:pPr rtl="0"/>
            <a:endParaRPr lang="en-US" altLang="en-US" sz="1200" dirty="0">
              <a:ea typeface="MS PGothic" charset="-128"/>
            </a:endParaRPr>
          </a:p>
          <a:p>
            <a:pPr lvl="0" rtl="0"/>
            <a:r>
              <a:rPr lang="es" sz="1200" kern="1200" dirty="0">
                <a:solidFill>
                  <a:schemeClr val="tx1"/>
                </a:solidFill>
                <a:effectLst/>
                <a:latin typeface="+mn-lt"/>
                <a:ea typeface="MS PGothic" pitchFamily="34" charset="-128"/>
                <a:cs typeface="MS PGothic" charset="0"/>
              </a:rPr>
              <a:t>Formaremos equipos nuevos para este ejercicio. </a:t>
            </a:r>
            <a:r>
              <a:rPr lang="es" sz="1200" b="1" kern="1200" dirty="0">
                <a:solidFill>
                  <a:schemeClr val="tx1"/>
                </a:solidFill>
                <a:effectLst/>
                <a:latin typeface="+mn-lt"/>
                <a:ea typeface="MS PGothic" pitchFamily="34" charset="-128"/>
                <a:cs typeface="MS PGothic" charset="0"/>
              </a:rPr>
              <a:t>Agrúpense</a:t>
            </a:r>
            <a:r>
              <a:rPr lang="es" sz="1200" b="0" kern="1200" dirty="0">
                <a:solidFill>
                  <a:schemeClr val="tx1"/>
                </a:solidFill>
                <a:effectLst/>
                <a:latin typeface="+mn-lt"/>
                <a:ea typeface="MS PGothic" pitchFamily="34" charset="-128"/>
                <a:cs typeface="MS PGothic" charset="0"/>
              </a:rPr>
              <a:t> según su misión, programa u organización.</a:t>
            </a:r>
            <a:r>
              <a:rPr lang="es" sz="1200" kern="1200" dirty="0">
                <a:solidFill>
                  <a:schemeClr val="tx1"/>
                </a:solidFill>
                <a:effectLst/>
                <a:latin typeface="+mn-lt"/>
                <a:ea typeface="MS PGothic" pitchFamily="34" charset="-128"/>
                <a:cs typeface="MS PGothic" charset="0"/>
              </a:rPr>
              <a:t> Si </a:t>
            </a:r>
            <a:r>
              <a:rPr lang="es" sz="1200" b="0" kern="1200" dirty="0">
                <a:solidFill>
                  <a:schemeClr val="tx1"/>
                </a:solidFill>
                <a:effectLst/>
                <a:latin typeface="+mn-lt"/>
                <a:ea typeface="MS PGothic" pitchFamily="34" charset="-128"/>
                <a:cs typeface="MS PGothic" charset="0"/>
              </a:rPr>
              <a:t>solo hay una persona </a:t>
            </a:r>
            <a:r>
              <a:rPr lang="es" sz="1200" kern="1200" dirty="0">
                <a:solidFill>
                  <a:schemeClr val="tx1"/>
                </a:solidFill>
                <a:effectLst/>
                <a:latin typeface="+mn-lt"/>
                <a:ea typeface="MS PGothic" pitchFamily="34" charset="-128"/>
                <a:cs typeface="MS PGothic" charset="0"/>
              </a:rPr>
              <a:t>procedente de una organización, puede unirse a participantes de otras organizaciones (lo ideal es que sean organizaciones socias) o seguir con esta actividad en solitario. </a:t>
            </a:r>
          </a:p>
          <a:p>
            <a:pPr lvl="0" rtl="0"/>
            <a:endParaRPr lang="en-US" sz="1200" kern="1200" dirty="0">
              <a:solidFill>
                <a:schemeClr val="tx1"/>
              </a:solidFill>
              <a:effectLst/>
              <a:latin typeface="+mn-lt"/>
              <a:ea typeface="MS PGothic" pitchFamily="34" charset="-128"/>
              <a:cs typeface="MS PGothic" charset="0"/>
            </a:endParaRPr>
          </a:p>
          <a:p>
            <a:pPr lvl="0" rtl="0"/>
            <a:r>
              <a:rPr lang="es" sz="1200" kern="1200" dirty="0">
                <a:solidFill>
                  <a:schemeClr val="tx1"/>
                </a:solidFill>
                <a:effectLst/>
                <a:latin typeface="+mn-lt"/>
                <a:ea typeface="MS PGothic" pitchFamily="34" charset="-128"/>
                <a:cs typeface="MS PGothic" charset="0"/>
              </a:rPr>
              <a:t>En sus </a:t>
            </a:r>
            <a:r>
              <a:rPr lang="es" sz="1200" kern="1200" noProof="0" dirty="0">
                <a:solidFill>
                  <a:schemeClr val="tx1"/>
                </a:solidFill>
                <a:effectLst/>
                <a:latin typeface="+mn-lt"/>
                <a:ea typeface="MS PGothic" pitchFamily="34" charset="-128"/>
                <a:cs typeface="MS PGothic" charset="0"/>
              </a:rPr>
              <a:t>Cuadernos</a:t>
            </a:r>
            <a:r>
              <a:rPr lang="es" sz="1200" kern="1200" dirty="0">
                <a:solidFill>
                  <a:schemeClr val="tx1"/>
                </a:solidFill>
                <a:effectLst/>
                <a:latin typeface="+mn-lt"/>
                <a:ea typeface="MS PGothic" pitchFamily="34" charset="-128"/>
                <a:cs typeface="MS PGothic" charset="0"/>
              </a:rPr>
              <a:t> hay una </a:t>
            </a:r>
            <a:r>
              <a:rPr lang="es" sz="1200" b="1" kern="1200" dirty="0">
                <a:solidFill>
                  <a:schemeClr val="tx1"/>
                </a:solidFill>
                <a:effectLst/>
                <a:latin typeface="+mn-lt"/>
                <a:ea typeface="MS PGothic" pitchFamily="34" charset="-128"/>
                <a:cs typeface="MS PGothic" charset="0"/>
              </a:rPr>
              <a:t>ficha </a:t>
            </a:r>
            <a:r>
              <a:rPr lang="es" sz="1200" kern="1200" dirty="0">
                <a:solidFill>
                  <a:schemeClr val="tx1"/>
                </a:solidFill>
                <a:effectLst/>
                <a:latin typeface="+mn-lt"/>
                <a:ea typeface="MS PGothic" pitchFamily="34" charset="-128"/>
                <a:cs typeface="MS PGothic" charset="0"/>
              </a:rPr>
              <a:t>de creación de redes de servicios. Van a dedicar los próximos 20 minutos a añadir a la ficha las organizaciones con las que sería posible colaborar en cada esfera temática. </a:t>
            </a:r>
          </a:p>
          <a:p>
            <a:pPr lvl="0" rtl="0"/>
            <a:endParaRPr lang="en-US" sz="1200" kern="1200" dirty="0">
              <a:solidFill>
                <a:schemeClr val="tx1"/>
              </a:solidFill>
              <a:effectLst/>
              <a:latin typeface="+mn-lt"/>
              <a:ea typeface="MS PGothic" pitchFamily="34" charset="-128"/>
              <a:cs typeface="MS PGothic" charset="0"/>
            </a:endParaRPr>
          </a:p>
          <a:p>
            <a:pPr lvl="0" rtl="0"/>
            <a:r>
              <a:rPr lang="es" sz="1200" kern="1200" dirty="0">
                <a:solidFill>
                  <a:schemeClr val="tx1"/>
                </a:solidFill>
                <a:effectLst/>
                <a:latin typeface="+mn-lt"/>
                <a:ea typeface="MS PGothic" pitchFamily="34" charset="-128"/>
                <a:cs typeface="MS PGothic" charset="0"/>
              </a:rPr>
              <a:t>Si </a:t>
            </a:r>
            <a:r>
              <a:rPr lang="es" sz="1200" b="1" kern="1200" dirty="0">
                <a:solidFill>
                  <a:schemeClr val="tx1"/>
                </a:solidFill>
                <a:effectLst/>
                <a:latin typeface="+mn-lt"/>
                <a:ea typeface="MS PGothic" pitchFamily="34" charset="-128"/>
                <a:cs typeface="MS PGothic" charset="0"/>
              </a:rPr>
              <a:t>no conocen</a:t>
            </a:r>
            <a:r>
              <a:rPr lang="es" sz="1200" kern="1200" dirty="0">
                <a:solidFill>
                  <a:schemeClr val="tx1"/>
                </a:solidFill>
                <a:effectLst/>
                <a:latin typeface="+mn-lt"/>
                <a:ea typeface="MS PGothic" pitchFamily="34" charset="-128"/>
                <a:cs typeface="MS PGothic" charset="0"/>
              </a:rPr>
              <a:t> ninguna organización que abandere la tolerancia hacia las personas LGBTIQ+, enumeren las organizaciones susceptibles de cooperar y utilicen el espacio de las notas para concretar lo que se podría hacer para que estén más versadas en temas LGBTIQ+ (por ejemplo, sesiones informativas o de capacitación). Al terminar, pondremos </a:t>
            </a:r>
            <a:r>
              <a:rPr lang="es" sz="1200" b="0" kern="1200" dirty="0">
                <a:solidFill>
                  <a:schemeClr val="tx1"/>
                </a:solidFill>
                <a:effectLst/>
                <a:latin typeface="+mn-lt"/>
                <a:ea typeface="MS PGothic" pitchFamily="34" charset="-128"/>
                <a:cs typeface="MS PGothic" charset="0"/>
              </a:rPr>
              <a:t>en común</a:t>
            </a:r>
            <a:r>
              <a:rPr lang="es" sz="1200" kern="1200" dirty="0">
                <a:solidFill>
                  <a:schemeClr val="tx1"/>
                </a:solidFill>
                <a:effectLst/>
                <a:latin typeface="+mn-lt"/>
                <a:ea typeface="MS PGothic" pitchFamily="34" charset="-128"/>
                <a:cs typeface="MS PGothic" charset="0"/>
              </a:rPr>
              <a:t> todas esas ideas. </a:t>
            </a:r>
          </a:p>
          <a:p>
            <a:pPr lvl="0" rtl="0"/>
            <a:endParaRPr lang="en-US" sz="1200" kern="1200" dirty="0">
              <a:solidFill>
                <a:schemeClr val="tx1"/>
              </a:solidFill>
              <a:effectLst/>
              <a:latin typeface="+mn-lt"/>
              <a:ea typeface="MS PGothic" pitchFamily="34" charset="-128"/>
              <a:cs typeface="MS PGothic" charset="0"/>
            </a:endParaRPr>
          </a:p>
          <a:p>
            <a:pPr lvl="0" rtl="0"/>
            <a:r>
              <a:rPr lang="es" sz="1200" i="1" kern="1200" dirty="0">
                <a:solidFill>
                  <a:schemeClr val="tx1"/>
                </a:solidFill>
                <a:effectLst/>
                <a:latin typeface="+mn-lt"/>
                <a:ea typeface="MS PGothic" pitchFamily="34" charset="-128"/>
                <a:cs typeface="MS PGothic" charset="0"/>
              </a:rPr>
              <a:t>Transcurridos 20 minutos:</a:t>
            </a:r>
          </a:p>
          <a:p>
            <a:pPr rtl="0"/>
            <a:r>
              <a:rPr lang="es" sz="1200" kern="1200" dirty="0">
                <a:solidFill>
                  <a:schemeClr val="tx1"/>
                </a:solidFill>
                <a:effectLst/>
                <a:latin typeface="+mn-lt"/>
                <a:ea typeface="MS PGothic" pitchFamily="34" charset="-128"/>
                <a:cs typeface="MS PGothic" charset="0"/>
              </a:rPr>
              <a:t> </a:t>
            </a:r>
          </a:p>
          <a:p>
            <a:pPr lvl="0" rtl="0"/>
            <a:r>
              <a:rPr lang="es" sz="1200" kern="1200" dirty="0">
                <a:solidFill>
                  <a:schemeClr val="tx1"/>
                </a:solidFill>
                <a:effectLst/>
                <a:latin typeface="+mn-lt"/>
                <a:ea typeface="MS PGothic" pitchFamily="34" charset="-128"/>
                <a:cs typeface="MS PGothic" charset="0"/>
              </a:rPr>
              <a:t>Ahora que hemos </a:t>
            </a:r>
            <a:r>
              <a:rPr lang="es" sz="1200" b="1" kern="1200" dirty="0">
                <a:solidFill>
                  <a:schemeClr val="tx1"/>
                </a:solidFill>
                <a:effectLst/>
                <a:latin typeface="+mn-lt"/>
                <a:ea typeface="MS PGothic" pitchFamily="34" charset="-128"/>
                <a:cs typeface="MS PGothic" charset="0"/>
              </a:rPr>
              <a:t>completado </a:t>
            </a:r>
            <a:r>
              <a:rPr lang="es" sz="1200" b="0" kern="1200" dirty="0">
                <a:solidFill>
                  <a:schemeClr val="tx1"/>
                </a:solidFill>
                <a:effectLst/>
                <a:latin typeface="+mn-lt"/>
                <a:ea typeface="MS PGothic" pitchFamily="34" charset="-128"/>
                <a:cs typeface="MS PGothic" charset="0"/>
              </a:rPr>
              <a:t>la ficha, </a:t>
            </a:r>
            <a:r>
              <a:rPr lang="es" sz="1200" kern="1200" dirty="0">
                <a:solidFill>
                  <a:schemeClr val="tx1"/>
                </a:solidFill>
                <a:effectLst/>
                <a:latin typeface="+mn-lt"/>
                <a:ea typeface="MS PGothic" pitchFamily="34" charset="-128"/>
                <a:cs typeface="MS PGothic" charset="0"/>
              </a:rPr>
              <a:t>comentémosla. ¿Qué organizaciones proponen como colaboradoras? Si ya se han imaginado algunos problemas o medidas que se tomarían, pueden explicarlos. ¿Qué lagunas hay en los servicios?</a:t>
            </a:r>
          </a:p>
          <a:p>
            <a:pPr lvl="0" rtl="0"/>
            <a:endParaRPr lang="en-US" sz="1200" kern="1200" dirty="0">
              <a:solidFill>
                <a:schemeClr val="tx1"/>
              </a:solidFill>
              <a:effectLst/>
              <a:latin typeface="+mn-lt"/>
              <a:ea typeface="MS PGothic" pitchFamily="34" charset="-128"/>
              <a:cs typeface="MS PGothic" charset="0"/>
            </a:endParaRPr>
          </a:p>
          <a:p>
            <a:pPr lvl="0" rtl="0"/>
            <a:r>
              <a:rPr lang="es" sz="1200" kern="1200" dirty="0">
                <a:solidFill>
                  <a:schemeClr val="tx1"/>
                </a:solidFill>
                <a:effectLst/>
                <a:latin typeface="+mn-lt"/>
                <a:ea typeface="MS PGothic" pitchFamily="34" charset="-128"/>
                <a:cs typeface="MS PGothic" charset="0"/>
              </a:rPr>
              <a:t>----</a:t>
            </a:r>
          </a:p>
          <a:p>
            <a:pPr rtl="0"/>
            <a:endParaRPr lang="en-US" altLang="en-US" sz="1200" b="1" i="1" dirty="0">
              <a:ea typeface="MS PGothic" charset="-128"/>
            </a:endParaRPr>
          </a:p>
          <a:p>
            <a:pPr rtl="0"/>
            <a:r>
              <a:rPr lang="es" sz="1200" b="1" i="1" dirty="0">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En la </a:t>
            </a:r>
            <a:r>
              <a:rPr lang="es" sz="1200" b="1" i="1" u="none" strike="noStrike" kern="1200" cap="none" spc="0" normalizeH="0" noProof="0" dirty="0">
                <a:ln>
                  <a:noFill/>
                </a:ln>
                <a:solidFill>
                  <a:prstClr val="black"/>
                </a:solidFill>
                <a:effectLst/>
                <a:uLnTx/>
                <a:uFillTx/>
                <a:latin typeface="+mn-lt"/>
                <a:ea typeface="MS PGothic" charset="-128"/>
              </a:rPr>
              <a:t>página 243 </a:t>
            </a:r>
            <a:r>
              <a:rPr lang="es" sz="1200" i="1" dirty="0">
                <a:ea typeface="MS PGothic" charset="-128"/>
              </a:rPr>
              <a:t>de la Guía de facilitación encontrará más información sobre este ejercicio, junto con ideas adicionales para la facilitación. </a:t>
            </a:r>
          </a:p>
          <a:p>
            <a:pPr rtl="0"/>
            <a:endParaRPr lang="en-US" altLang="en-US" sz="1200" b="1" i="1" dirty="0">
              <a:ea typeface="MS PGothic" charset="-128"/>
            </a:endParaRPr>
          </a:p>
          <a:p>
            <a:pPr rtl="0"/>
            <a:r>
              <a:rPr lang="es" sz="1200" b="1" i="1" dirty="0">
                <a:ea typeface="MS PGothic" charset="-128"/>
              </a:rPr>
              <a:t>Duración</a:t>
            </a:r>
            <a:r>
              <a:rPr lang="es" sz="1200" i="1" dirty="0">
                <a:ea typeface="MS PGothic" charset="-128"/>
              </a:rPr>
              <a:t>:</a:t>
            </a:r>
            <a:r>
              <a:rPr lang="es" sz="1200" b="1" i="1" dirty="0">
                <a:ea typeface="MS PGothic" charset="-128"/>
              </a:rPr>
              <a:t> </a:t>
            </a:r>
            <a:r>
              <a:rPr lang="es" sz="1200" b="0" i="1" dirty="0">
                <a:ea typeface="MS PGothic" charset="-128"/>
              </a:rPr>
              <a:t>4</a:t>
            </a:r>
            <a:r>
              <a:rPr lang="es" sz="1200" i="1" dirty="0">
                <a:ea typeface="MS PGothic" charset="-128"/>
              </a:rPr>
              <a:t>0 minutos.</a:t>
            </a:r>
            <a:r>
              <a:rPr lang="es" sz="1200" b="1" i="1" dirty="0">
                <a:ea typeface="MS PGothic" charset="-128"/>
              </a:rPr>
              <a:t> </a:t>
            </a:r>
            <a:r>
              <a:rPr lang="es" sz="1200" i="1" dirty="0">
                <a:ea typeface="MS PGothic" charset="-128"/>
              </a:rPr>
              <a:t>20 minutos para la actividad en equipo; 20 minutos para el debate en grupo.</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a:spcBef>
                  <a:spcPct val="0"/>
                </a:spcBef>
              </a:pPr>
              <a:t>64</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18215065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u="sng" dirty="0">
                <a:ea typeface="MS PGothic" charset="-128"/>
              </a:rPr>
              <a:t>Ejercicio: Plan de acción</a:t>
            </a:r>
          </a:p>
          <a:p>
            <a:pPr rtl="0"/>
            <a:endParaRPr lang="en-US" altLang="en-US" sz="1200" dirty="0">
              <a:ea typeface="MS PGothic" charset="-128"/>
            </a:endParaRPr>
          </a:p>
          <a:p>
            <a:pPr rtl="0"/>
            <a:r>
              <a:rPr lang="es" sz="1200" dirty="0">
                <a:ea typeface="MS PGothic" charset="-128"/>
              </a:rPr>
              <a:t>A continuación tenemos el </a:t>
            </a:r>
            <a:r>
              <a:rPr lang="es" sz="1200" b="0" dirty="0">
                <a:ea typeface="MS PGothic" charset="-128"/>
              </a:rPr>
              <a:t>último </a:t>
            </a:r>
            <a:r>
              <a:rPr lang="es" sz="1200" b="1" dirty="0">
                <a:ea typeface="MS PGothic" charset="-128"/>
              </a:rPr>
              <a:t>ejercicio</a:t>
            </a:r>
            <a:r>
              <a:rPr lang="es" sz="1200" dirty="0">
                <a:ea typeface="MS PGothic" charset="-128"/>
              </a:rPr>
              <a:t>, que consiste en crear un plan de acción que se llevarán de vuelta a la oficina. Echen mano de la ficha del ejercicio del plan de acción. </a:t>
            </a:r>
          </a:p>
          <a:p>
            <a:pPr rtl="0"/>
            <a:endParaRPr lang="en-US" altLang="en-US" sz="1200" dirty="0">
              <a:ea typeface="MS PGothic" charset="-128"/>
            </a:endParaRPr>
          </a:p>
          <a:p>
            <a:pPr lvl="0" rtl="0"/>
            <a:r>
              <a:rPr lang="es" sz="1200" kern="1200" dirty="0">
                <a:solidFill>
                  <a:schemeClr val="tx1"/>
                </a:solidFill>
                <a:effectLst/>
                <a:latin typeface="+mn-lt"/>
                <a:ea typeface="MS PGothic" pitchFamily="34" charset="-128"/>
                <a:cs typeface="MS PGothic" charset="0"/>
              </a:rPr>
              <a:t>Formaremos equipos nuevos para este ejercicio. </a:t>
            </a:r>
            <a:r>
              <a:rPr lang="es" sz="1200" b="1" kern="1200" dirty="0">
                <a:solidFill>
                  <a:schemeClr val="tx1"/>
                </a:solidFill>
                <a:effectLst/>
                <a:latin typeface="+mn-lt"/>
                <a:ea typeface="MS PGothic" pitchFamily="34" charset="-128"/>
                <a:cs typeface="MS PGothic" charset="0"/>
              </a:rPr>
              <a:t>Agrúpense </a:t>
            </a:r>
            <a:r>
              <a:rPr lang="es" sz="1200" b="0" kern="1200" dirty="0">
                <a:solidFill>
                  <a:schemeClr val="tx1"/>
                </a:solidFill>
                <a:effectLst/>
                <a:latin typeface="+mn-lt"/>
                <a:ea typeface="MS PGothic" pitchFamily="34" charset="-128"/>
                <a:cs typeface="MS PGothic" charset="0"/>
              </a:rPr>
              <a:t>según su misión, programa u organización</a:t>
            </a:r>
            <a:r>
              <a:rPr lang="es" sz="1200" b="1" kern="1200" dirty="0">
                <a:solidFill>
                  <a:schemeClr val="tx1"/>
                </a:solidFill>
                <a:effectLst/>
                <a:latin typeface="+mn-lt"/>
                <a:ea typeface="MS PGothic" pitchFamily="34" charset="-128"/>
                <a:cs typeface="MS PGothic" charset="0"/>
              </a:rPr>
              <a:t>.</a:t>
            </a:r>
            <a:r>
              <a:rPr lang="es" sz="1200" kern="1200" dirty="0">
                <a:solidFill>
                  <a:schemeClr val="tx1"/>
                </a:solidFill>
                <a:effectLst/>
                <a:latin typeface="+mn-lt"/>
                <a:ea typeface="MS PGothic" pitchFamily="34" charset="-128"/>
                <a:cs typeface="MS PGothic" charset="0"/>
              </a:rPr>
              <a:t> Si </a:t>
            </a:r>
            <a:r>
              <a:rPr lang="es" sz="1200" b="0" kern="1200" dirty="0">
                <a:solidFill>
                  <a:schemeClr val="tx1"/>
                </a:solidFill>
                <a:effectLst/>
                <a:latin typeface="+mn-lt"/>
                <a:ea typeface="MS PGothic" pitchFamily="34" charset="-128"/>
                <a:cs typeface="MS PGothic" charset="0"/>
              </a:rPr>
              <a:t>solo hay una persona </a:t>
            </a:r>
            <a:r>
              <a:rPr lang="es" sz="1200" kern="1200" dirty="0">
                <a:solidFill>
                  <a:schemeClr val="tx1"/>
                </a:solidFill>
                <a:effectLst/>
                <a:latin typeface="+mn-lt"/>
                <a:ea typeface="MS PGothic" pitchFamily="34" charset="-128"/>
                <a:cs typeface="MS PGothic" charset="0"/>
              </a:rPr>
              <a:t>procedente de una organización, puede unirse a participantes de otras organizaciones (lo ideal es que sean asociadas) o seguir con esta actividad en solitario. </a:t>
            </a:r>
          </a:p>
          <a:p>
            <a:pPr lvl="0" rtl="0"/>
            <a:endParaRPr lang="en-US" sz="1200" kern="1200" dirty="0">
              <a:solidFill>
                <a:schemeClr val="tx1"/>
              </a:solidFill>
              <a:effectLst/>
              <a:latin typeface="+mn-lt"/>
              <a:ea typeface="MS PGothic" pitchFamily="34" charset="-128"/>
              <a:cs typeface="MS PGothic" charset="0"/>
            </a:endParaRPr>
          </a:p>
          <a:p>
            <a:pPr lvl="0" rtl="0"/>
            <a:r>
              <a:rPr lang="es" sz="1200" kern="1200" dirty="0">
                <a:solidFill>
                  <a:schemeClr val="tx1"/>
                </a:solidFill>
                <a:effectLst/>
                <a:latin typeface="+mn-lt"/>
                <a:ea typeface="MS PGothic" pitchFamily="34" charset="-128"/>
                <a:cs typeface="MS PGothic" charset="0"/>
              </a:rPr>
              <a:t>El </a:t>
            </a:r>
            <a:r>
              <a:rPr lang="es" sz="1200" kern="1200" noProof="0" dirty="0">
                <a:solidFill>
                  <a:schemeClr val="tx1"/>
                </a:solidFill>
                <a:effectLst/>
                <a:latin typeface="+mn-lt"/>
                <a:ea typeface="MS PGothic" pitchFamily="34" charset="-128"/>
                <a:cs typeface="MS PGothic" charset="0"/>
              </a:rPr>
              <a:t>Cuaderno</a:t>
            </a:r>
            <a:r>
              <a:rPr lang="es" sz="1200" kern="1200" dirty="0">
                <a:solidFill>
                  <a:schemeClr val="tx1"/>
                </a:solidFill>
                <a:effectLst/>
                <a:latin typeface="+mn-lt"/>
                <a:ea typeface="MS PGothic" pitchFamily="34" charset="-128"/>
                <a:cs typeface="MS PGothic" charset="0"/>
              </a:rPr>
              <a:t> contiene una </a:t>
            </a:r>
            <a:r>
              <a:rPr lang="es" sz="1200" b="1" kern="1200" dirty="0">
                <a:solidFill>
                  <a:schemeClr val="tx1"/>
                </a:solidFill>
                <a:effectLst/>
                <a:latin typeface="+mn-lt"/>
                <a:ea typeface="MS PGothic" pitchFamily="34" charset="-128"/>
                <a:cs typeface="MS PGothic" charset="0"/>
              </a:rPr>
              <a:t>ficha </a:t>
            </a:r>
            <a:r>
              <a:rPr lang="es" sz="1200" kern="1200" dirty="0">
                <a:solidFill>
                  <a:schemeClr val="tx1"/>
                </a:solidFill>
                <a:effectLst/>
                <a:latin typeface="+mn-lt"/>
                <a:ea typeface="MS PGothic" pitchFamily="34" charset="-128"/>
                <a:cs typeface="MS PGothic" charset="0"/>
              </a:rPr>
              <a:t>del plan de acción. Dediquen los próximos 15 minutos a completar la ficha. Para eso, tendrán que apuntar medidas prácticas que sea posible implementar en su oficina una vez concluya la capacitación y vuelvan al trabajo. </a:t>
            </a:r>
          </a:p>
          <a:p>
            <a:pPr lvl="0" rtl="0"/>
            <a:endParaRPr lang="en-US" sz="1200" kern="1200" dirty="0">
              <a:solidFill>
                <a:schemeClr val="tx1"/>
              </a:solidFill>
              <a:effectLst/>
              <a:latin typeface="+mn-lt"/>
              <a:ea typeface="MS PGothic" pitchFamily="34" charset="-128"/>
              <a:cs typeface="MS PGothic" charset="0"/>
            </a:endParaRPr>
          </a:p>
          <a:p>
            <a:pPr lvl="0" rtl="0"/>
            <a:r>
              <a:rPr lang="es" sz="1200" kern="1200" dirty="0">
                <a:solidFill>
                  <a:schemeClr val="tx1"/>
                </a:solidFill>
                <a:effectLst/>
                <a:latin typeface="+mn-lt"/>
                <a:ea typeface="MS PGothic" pitchFamily="34" charset="-128"/>
                <a:cs typeface="MS PGothic" charset="0"/>
              </a:rPr>
              <a:t>Esas</a:t>
            </a:r>
            <a:r>
              <a:rPr lang="es" sz="1200" b="1" kern="1200" dirty="0">
                <a:solidFill>
                  <a:schemeClr val="tx1"/>
                </a:solidFill>
                <a:effectLst/>
                <a:latin typeface="+mn-lt"/>
                <a:ea typeface="MS PGothic" pitchFamily="34" charset="-128"/>
                <a:cs typeface="MS PGothic" charset="0"/>
              </a:rPr>
              <a:t> medidas </a:t>
            </a:r>
            <a:r>
              <a:rPr lang="es" sz="1200" kern="1200" dirty="0">
                <a:solidFill>
                  <a:schemeClr val="tx1"/>
                </a:solidFill>
                <a:effectLst/>
                <a:latin typeface="+mn-lt"/>
                <a:ea typeface="MS PGothic" pitchFamily="34" charset="-128"/>
                <a:cs typeface="MS PGothic" charset="0"/>
              </a:rPr>
              <a:t>tienen que ser pertinentes, factibles dentro de un plazo razonable y estar vinculadas de forma directa a los puntos de riesgo que las personas con SOGIESC diversa se encuentran en su ubicación o sus programas. Piensen en unos plazos sensatos para lograr cada una de las medidas. Tomen nota también de las barreras y obstáculos que prevean y de cómo podrán para superarlos. </a:t>
            </a:r>
          </a:p>
          <a:p>
            <a:pPr lvl="0" rtl="0"/>
            <a:endParaRPr lang="en-US" sz="1200" kern="1200" dirty="0">
              <a:solidFill>
                <a:schemeClr val="tx1"/>
              </a:solidFill>
              <a:effectLst/>
              <a:latin typeface="+mn-lt"/>
              <a:ea typeface="MS PGothic" pitchFamily="34" charset="-128"/>
              <a:cs typeface="MS PGothic" charset="0"/>
            </a:endParaRPr>
          </a:p>
          <a:p>
            <a:pPr lvl="0" rtl="0"/>
            <a:r>
              <a:rPr lang="es" sz="1200" kern="1200" dirty="0">
                <a:solidFill>
                  <a:schemeClr val="tx1"/>
                </a:solidFill>
                <a:effectLst/>
                <a:latin typeface="+mn-lt"/>
                <a:ea typeface="MS PGothic" pitchFamily="34" charset="-128"/>
                <a:cs typeface="MS PGothic" charset="0"/>
              </a:rPr>
              <a:t>El propósito aquí es preparar una lista de medidas </a:t>
            </a:r>
            <a:r>
              <a:rPr lang="es" sz="1200" b="1" kern="1200" dirty="0">
                <a:solidFill>
                  <a:schemeClr val="tx1"/>
                </a:solidFill>
                <a:effectLst/>
                <a:latin typeface="+mn-lt"/>
                <a:ea typeface="MS PGothic" pitchFamily="34" charset="-128"/>
                <a:cs typeface="MS PGothic" charset="0"/>
              </a:rPr>
              <a:t>viables</a:t>
            </a:r>
            <a:r>
              <a:rPr lang="es" sz="1200" kern="1200" dirty="0">
                <a:solidFill>
                  <a:schemeClr val="tx1"/>
                </a:solidFill>
                <a:effectLst/>
                <a:latin typeface="+mn-lt"/>
                <a:ea typeface="MS PGothic" pitchFamily="34" charset="-128"/>
                <a:cs typeface="MS PGothic" charset="0"/>
              </a:rPr>
              <a:t> que puedan implementar en su lugar de trabajo (siendo realistas) en los próximos meses y que, en su opinión, vayan a resolver </a:t>
            </a:r>
            <a:r>
              <a:rPr lang="es" sz="1200" b="0" kern="1200" dirty="0">
                <a:solidFill>
                  <a:schemeClr val="tx1"/>
                </a:solidFill>
                <a:effectLst/>
                <a:latin typeface="+mn-lt"/>
                <a:ea typeface="MS PGothic" pitchFamily="34" charset="-128"/>
                <a:cs typeface="MS PGothic" charset="0"/>
              </a:rPr>
              <a:t>los puntos de riesgo de mayor envergadura</a:t>
            </a:r>
            <a:r>
              <a:rPr lang="es" sz="1200" kern="1200" dirty="0">
                <a:solidFill>
                  <a:schemeClr val="tx1"/>
                </a:solidFill>
                <a:effectLst/>
                <a:latin typeface="+mn-lt"/>
                <a:ea typeface="MS PGothic" pitchFamily="34" charset="-128"/>
                <a:cs typeface="MS PGothic" charset="0"/>
              </a:rPr>
              <a:t> para las personas con SOGIESC diversa. Si necesitan algo de inspiración, consulten las orientaciones que siguen a la ficha.</a:t>
            </a:r>
          </a:p>
          <a:p>
            <a:pPr rtl="0"/>
            <a:r>
              <a:rPr lang="es" sz="1200" kern="1200" dirty="0">
                <a:solidFill>
                  <a:schemeClr val="tx1"/>
                </a:solidFill>
                <a:effectLst/>
                <a:latin typeface="+mn-lt"/>
                <a:ea typeface="MS PGothic" pitchFamily="34" charset="-128"/>
                <a:cs typeface="MS PGothic" charset="0"/>
              </a:rPr>
              <a:t> </a:t>
            </a:r>
          </a:p>
          <a:p>
            <a:pPr rtl="0"/>
            <a:r>
              <a:rPr lang="es" sz="1200" i="1" kern="1200" dirty="0">
                <a:solidFill>
                  <a:schemeClr val="tx1"/>
                </a:solidFill>
                <a:effectLst/>
                <a:latin typeface="+mn-lt"/>
                <a:ea typeface="MS PGothic" pitchFamily="34" charset="-128"/>
                <a:cs typeface="MS PGothic" charset="0"/>
              </a:rPr>
              <a:t>Transcurridos 15 minutos:</a:t>
            </a:r>
          </a:p>
          <a:p>
            <a:pPr rtl="0"/>
            <a:r>
              <a:rPr lang="es" sz="1200" kern="1200" dirty="0">
                <a:solidFill>
                  <a:schemeClr val="tx1"/>
                </a:solidFill>
                <a:effectLst/>
                <a:latin typeface="+mn-lt"/>
                <a:ea typeface="MS PGothic" pitchFamily="34" charset="-128"/>
                <a:cs typeface="MS PGothic" charset="0"/>
              </a:rPr>
              <a:t> </a:t>
            </a:r>
          </a:p>
          <a:p>
            <a:pPr lvl="0" rtl="0"/>
            <a:r>
              <a:rPr lang="es" sz="1200" kern="1200" dirty="0">
                <a:solidFill>
                  <a:schemeClr val="tx1"/>
                </a:solidFill>
                <a:effectLst/>
                <a:latin typeface="+mn-lt"/>
                <a:ea typeface="MS PGothic" pitchFamily="34" charset="-128"/>
                <a:cs typeface="MS PGothic" charset="0"/>
              </a:rPr>
              <a:t>Ahora que hemos </a:t>
            </a:r>
            <a:r>
              <a:rPr lang="es" sz="1200" b="1" kern="1200" dirty="0">
                <a:solidFill>
                  <a:schemeClr val="tx1"/>
                </a:solidFill>
                <a:effectLst/>
                <a:latin typeface="+mn-lt"/>
                <a:ea typeface="MS PGothic" pitchFamily="34" charset="-128"/>
                <a:cs typeface="MS PGothic" charset="0"/>
              </a:rPr>
              <a:t>terminado </a:t>
            </a:r>
            <a:r>
              <a:rPr lang="es" sz="1200" b="0" kern="1200" dirty="0">
                <a:solidFill>
                  <a:schemeClr val="tx1"/>
                </a:solidFill>
                <a:effectLst/>
                <a:latin typeface="+mn-lt"/>
                <a:ea typeface="MS PGothic" pitchFamily="34" charset="-128"/>
                <a:cs typeface="MS PGothic" charset="0"/>
              </a:rPr>
              <a:t>el plan, </a:t>
            </a:r>
            <a:r>
              <a:rPr lang="es" sz="1200" kern="1200" dirty="0">
                <a:solidFill>
                  <a:schemeClr val="tx1"/>
                </a:solidFill>
                <a:effectLst/>
                <a:latin typeface="+mn-lt"/>
                <a:ea typeface="MS PGothic" pitchFamily="34" charset="-128"/>
                <a:cs typeface="MS PGothic" charset="0"/>
              </a:rPr>
              <a:t>comentémoslo. ¿Por qué no nos cuentan las medidas que esperan tomar? No se olviden de mencionar los plazos y los posibles problemas.</a:t>
            </a:r>
          </a:p>
          <a:p>
            <a:pPr lvl="0" rtl="0"/>
            <a:endParaRPr lang="en-US" sz="1200" kern="1200" dirty="0">
              <a:solidFill>
                <a:schemeClr val="tx1"/>
              </a:solidFill>
              <a:effectLst/>
              <a:latin typeface="+mn-lt"/>
              <a:ea typeface="MS PGothic" pitchFamily="34" charset="-128"/>
              <a:cs typeface="MS PGothic" charset="0"/>
            </a:endParaRPr>
          </a:p>
          <a:p>
            <a:pPr lvl="0" rtl="0"/>
            <a:r>
              <a:rPr lang="es" sz="1200" kern="1200" dirty="0">
                <a:solidFill>
                  <a:schemeClr val="tx1"/>
                </a:solidFill>
                <a:effectLst/>
                <a:latin typeface="+mn-lt"/>
                <a:ea typeface="MS PGothic" pitchFamily="34" charset="-128"/>
                <a:cs typeface="MS PGothic" charset="0"/>
              </a:rPr>
              <a:t>----</a:t>
            </a:r>
          </a:p>
          <a:p>
            <a:pPr rtl="0"/>
            <a:endParaRPr lang="en-US" altLang="en-US" sz="1200" dirty="0">
              <a:ea typeface="MS PGothic" charset="-128"/>
            </a:endParaRPr>
          </a:p>
          <a:p>
            <a:pPr rtl="0"/>
            <a:r>
              <a:rPr lang="es" sz="1200" b="1" i="1" dirty="0">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En la</a:t>
            </a:r>
            <a:r>
              <a:rPr lang="es" sz="1200" b="1" i="1" u="none" strike="noStrike" kern="1200" cap="none" spc="0" normalizeH="0" noProof="0" dirty="0">
                <a:ln>
                  <a:noFill/>
                </a:ln>
                <a:solidFill>
                  <a:prstClr val="black"/>
                </a:solidFill>
                <a:effectLst/>
                <a:uLnTx/>
                <a:uFillTx/>
                <a:latin typeface="+mn-lt"/>
                <a:ea typeface="MS PGothic" charset="-128"/>
              </a:rPr>
              <a:t> página 249</a:t>
            </a:r>
            <a:r>
              <a:rPr lang="es" sz="1200" b="1" i="1" dirty="0">
                <a:ea typeface="MS PGothic" charset="-128"/>
              </a:rPr>
              <a:t> </a:t>
            </a:r>
            <a:r>
              <a:rPr lang="es" sz="1200" i="1" dirty="0">
                <a:ea typeface="MS PGothic" charset="-128"/>
              </a:rPr>
              <a:t>de la Guía de facilitación encontrará más información sobre este ejercicio, junto con ideas adicionales para la facilitación. </a:t>
            </a:r>
          </a:p>
          <a:p>
            <a:pPr rtl="0"/>
            <a:endParaRPr lang="en-US" altLang="en-US" sz="1200" b="1" i="1" dirty="0">
              <a:ea typeface="MS PGothic" charset="-128"/>
            </a:endParaRPr>
          </a:p>
          <a:p>
            <a:pPr rtl="0"/>
            <a:r>
              <a:rPr lang="es" sz="1200" b="1" i="1" dirty="0">
                <a:ea typeface="MS PGothic" charset="-128"/>
              </a:rPr>
              <a:t>Duración</a:t>
            </a:r>
            <a:r>
              <a:rPr lang="es" sz="1200" i="1" dirty="0">
                <a:ea typeface="MS PGothic" charset="-128"/>
              </a:rPr>
              <a:t>:</a:t>
            </a:r>
            <a:r>
              <a:rPr lang="es" sz="1200" b="1" i="1" dirty="0">
                <a:ea typeface="MS PGothic" charset="-128"/>
              </a:rPr>
              <a:t> </a:t>
            </a:r>
            <a:r>
              <a:rPr lang="es" sz="1200" b="0" i="1" dirty="0">
                <a:ea typeface="MS PGothic" charset="-128"/>
              </a:rPr>
              <a:t>25 </a:t>
            </a:r>
            <a:r>
              <a:rPr lang="es" sz="1200" i="1" dirty="0">
                <a:ea typeface="MS PGothic" charset="-128"/>
              </a:rPr>
              <a:t>minutos.</a:t>
            </a:r>
            <a:r>
              <a:rPr lang="es" sz="1200" b="1" i="1" dirty="0">
                <a:ea typeface="MS PGothic" charset="-128"/>
              </a:rPr>
              <a:t> </a:t>
            </a:r>
            <a:r>
              <a:rPr lang="es" sz="1200" b="0" i="1" dirty="0">
                <a:ea typeface="MS PGothic" charset="-128"/>
              </a:rPr>
              <a:t>15 </a:t>
            </a:r>
            <a:r>
              <a:rPr lang="es" sz="1200" i="1" dirty="0">
                <a:ea typeface="MS PGothic" charset="-128"/>
              </a:rPr>
              <a:t>minutos para la actividad en equipo; 10 minutos para el debate en grupo.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65</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29090234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u="sng" dirty="0"/>
              <a:t>Video</a:t>
            </a:r>
          </a:p>
          <a:p>
            <a:pPr rtl="0"/>
            <a:endParaRPr lang="en-US" altLang="en-US" sz="1200" b="0" dirty="0">
              <a:ea typeface="MS PGothic" charset="-128"/>
            </a:endParaRPr>
          </a:p>
          <a:p>
            <a:pPr rtl="0"/>
            <a:r>
              <a:rPr lang="es" sz="1200" b="0" dirty="0">
                <a:ea typeface="MS PGothic" charset="-128"/>
              </a:rPr>
              <a:t>Antes de concluir este módulo, vamos</a:t>
            </a:r>
            <a:r>
              <a:rPr lang="es" sz="1200" b="0" i="0" u="none" dirty="0">
                <a:ea typeface="MS PGothic" charset="-128"/>
              </a:rPr>
              <a:t> </a:t>
            </a:r>
            <a:r>
              <a:rPr lang="es" sz="1200" b="0" dirty="0">
                <a:ea typeface="MS PGothic" charset="-128"/>
              </a:rPr>
              <a:t>a conocer algunas experiencias de una persona con SOGIESC diversa. Es un </a:t>
            </a:r>
            <a:r>
              <a:rPr lang="en-US" sz="1200" b="1" dirty="0">
                <a:ea typeface="MS PGothic" charset="-128"/>
              </a:rPr>
              <a:t>video </a:t>
            </a:r>
            <a:r>
              <a:rPr lang="es" sz="1200" dirty="0">
                <a:ea typeface="MS PGothic" charset="-128"/>
              </a:rPr>
              <a:t>sobre una persona refugiada de la República Democrática del Congo. </a:t>
            </a:r>
          </a:p>
          <a:p>
            <a:pPr rtl="0"/>
            <a:endParaRPr lang="en-US" altLang="en-US" sz="1200" dirty="0">
              <a:ea typeface="MS PGothic" charset="-128"/>
            </a:endParaRPr>
          </a:p>
          <a:p>
            <a:pPr rtl="0"/>
            <a:r>
              <a:rPr lang="es" sz="1200" dirty="0">
                <a:ea typeface="MS PGothic" charset="-128"/>
              </a:rPr>
              <a:t>----</a:t>
            </a:r>
          </a:p>
          <a:p>
            <a:pPr rtl="0"/>
            <a:endParaRPr lang="en-US" altLang="en-US" sz="120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Enlace al v</a:t>
            </a:r>
            <a:r>
              <a:rPr lang="en-US" sz="1200" b="1" i="1" dirty="0" err="1">
                <a:ea typeface="MS PGothic" charset="-128"/>
              </a:rPr>
              <a:t>ideo</a:t>
            </a:r>
            <a:r>
              <a:rPr lang="en-US" sz="1200" b="1" i="1" dirty="0">
                <a:ea typeface="MS PGothic" charset="-128"/>
              </a:rPr>
              <a:t> </a:t>
            </a:r>
            <a:r>
              <a:rPr lang="es" sz="1200" b="1" i="1" dirty="0">
                <a:ea typeface="MS PGothic" charset="-128"/>
              </a:rPr>
              <a:t>: </a:t>
            </a:r>
            <a:r>
              <a:rPr lang="es" sz="1200" b="0" i="1" dirty="0">
                <a:ea typeface="MS PGothic" charset="-128"/>
              </a:rPr>
              <a:t>Ver desde el minuto 4:35 hasta el 7:40 (2:55 en total): </a:t>
            </a:r>
            <a:r>
              <a:rPr lang="es" sz="1200" b="0" i="1" u="sng" dirty="0">
                <a:ea typeface="MS PGothic" charset="-128"/>
              </a:rPr>
              <a:t>https://vimeo.com/58754985</a:t>
            </a:r>
            <a:endParaRPr lang="en-US" altLang="en-US" sz="1200" b="1" i="1" dirty="0">
              <a:ea typeface="MS PGothic" charset="-128"/>
            </a:endParaRPr>
          </a:p>
          <a:p>
            <a:pPr rtl="0"/>
            <a:endParaRPr lang="en-US" altLang="en-US" sz="1200" b="1" i="1" dirty="0">
              <a:ea typeface="MS PGothic" charset="-128"/>
            </a:endParaRPr>
          </a:p>
          <a:p>
            <a:pPr rtl="0"/>
            <a:r>
              <a:rPr lang="es" sz="1200" b="1" i="1" dirty="0">
                <a:ea typeface="MS PGothic" charset="-128"/>
              </a:rPr>
              <a:t>Duración:</a:t>
            </a:r>
            <a:r>
              <a:rPr lang="es" sz="1200" i="1" dirty="0">
                <a:ea typeface="MS PGothic" charset="-128"/>
              </a:rPr>
              <a:t> 3 minutos. </a:t>
            </a:r>
          </a:p>
        </p:txBody>
      </p:sp>
      <p:sp>
        <p:nvSpPr>
          <p:cNvPr id="4" name="Slide Number Placeholder 3"/>
          <p:cNvSpPr>
            <a:spLocks noGrp="1"/>
          </p:cNvSpPr>
          <p:nvPr>
            <p:ph type="sldNum" sz="quarter" idx="10"/>
          </p:nvPr>
        </p:nvSpPr>
        <p:spPr/>
        <p:txBody>
          <a:bodyPr rtlCol="0"/>
          <a:lstStyle/>
          <a:p>
            <a:pPr rtl="0"/>
            <a:fld id="{0ED8A9B0-80EF-A34D-B345-E2DEC5501E01}" type="slidenum">
              <a:rPr lang="en-US" smtClean="0"/>
              <a:t>66</a:t>
            </a:fld>
            <a:endParaRPr lang="en-US" dirty="0"/>
          </a:p>
        </p:txBody>
      </p:sp>
    </p:spTree>
    <p:extLst>
      <p:ext uri="{BB962C8B-B14F-4D97-AF65-F5344CB8AC3E}">
        <p14:creationId xmlns:p14="http://schemas.microsoft.com/office/powerpoint/2010/main" val="38389446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sz="1200" b="1" i="0" u="sng" dirty="0">
                <a:ea typeface="MS PGothic" charset="-128"/>
              </a:rPr>
              <a:t>Consideraciones en la programación de la OIM</a:t>
            </a:r>
          </a:p>
          <a:p>
            <a:pPr rtl="0"/>
            <a:endParaRPr lang="en-US" altLang="en-US" sz="1200" b="1" i="0" u="sng" dirty="0">
              <a:ea typeface="MS PGothic" charset="-128"/>
            </a:endParaRPr>
          </a:p>
          <a:p>
            <a:pPr rtl="0"/>
            <a:r>
              <a:rPr lang="es" sz="1200" b="0" i="0" u="none" dirty="0">
                <a:ea typeface="MS PGothic" charset="-128"/>
              </a:rPr>
              <a:t>Para concluir este módulo, reflexionaremos sobre algunas de las consideraciones de protección para distintos tipos de programas de la OIM. La programación de la OIM es muy variada, por lo que estas reflexiones se centran en algunos aspectos destacados y solo abarcan una parte de nuestro trabajo. </a:t>
            </a:r>
          </a:p>
          <a:p>
            <a:pPr rtl="0"/>
            <a:endParaRPr lang="en-US" altLang="en-US" sz="1200" b="0" i="0" u="none" dirty="0">
              <a:ea typeface="MS PGothic" charset="-128"/>
            </a:endParaRPr>
          </a:p>
          <a:p>
            <a:pPr marL="285750" indent="-285750" rtl="0">
              <a:buFont typeface="Arial" panose="020B0604020202020204" pitchFamily="34" charset="0"/>
              <a:buChar char="•"/>
            </a:pPr>
            <a:r>
              <a:rPr lang="es" sz="1200" b="1" i="0" u="none" dirty="0">
                <a:ea typeface="MS PGothic" charset="-128"/>
              </a:rPr>
              <a:t>Emergencias y asistencia a personas migrantes vulnerables:</a:t>
            </a:r>
            <a:r>
              <a:rPr lang="es" sz="1200" b="0" i="0" u="none" dirty="0">
                <a:ea typeface="MS PGothic" charset="-128"/>
              </a:rPr>
              <a:t> los equipos y los programas de respuesta a emergencias que ayudan a las personas migrantes vulnerables suelen contar con especialistas en cuestiones de género o de protección. Este personal debe recibir capacitación para comprender los problemas a los que se enfrentan las personas con SOGIESC diversa y debe saber cómo conseguir que su trabajo sea inclusivo, participativo y confidencial. Las necesidades de las personas con SOGIESC diversa son singulares y relevantes para cada sector de la respuesta de emergencia —desde refugios hasta los kits de artículos no alimentarios, pasando por los servicios de agua, saneamiento e higiene (WASH) y la salud—, así como para toda la programación de la OIM dedicada a ayudar a las personas migrantes vulnerables. A menudo, estas necesidades suelen ser distintas, o incluso opuestas, a las necesidades de otros sectores vulnerables de la población. En el caso de los equipos con menos experiencia que trabajan con personas con SOGIESC diversa, se pueden organizar seminarios web con el punto focal LGBTIQ+ de la OIM. Al diseñar los asentamientos y las instalaciones, los equipos deben tener presentes las Directrices de la OIM sobre instalaciones inclusivas. Estas orientaciones se pueden consultar en la intranet de la OIM, en “About Us” [Acerca de la OIM] y “Diversity and Inclusion in IOM Programming” [Diversidad e inclusión en la programación de la OIM].</a:t>
            </a:r>
          </a:p>
          <a:p>
            <a:pPr marL="0" indent="0" rtl="0">
              <a:buFont typeface="Arial" panose="020B0604020202020204" pitchFamily="34" charset="0"/>
              <a:buNone/>
            </a:pPr>
            <a:endParaRPr lang="en-US" altLang="en-US" sz="1200" b="0" i="0" u="none" dirty="0">
              <a:ea typeface="MS PGothic" charset="-128"/>
            </a:endParaRPr>
          </a:p>
          <a:p>
            <a:pPr marL="285750" indent="-285750" rtl="0">
              <a:buFont typeface="Arial" panose="020B0604020202020204" pitchFamily="34" charset="0"/>
              <a:buChar char="•"/>
            </a:pPr>
            <a:r>
              <a:rPr lang="es" sz="1200" b="1" i="0" u="none" dirty="0">
                <a:ea typeface="MS PGothic" charset="-128"/>
              </a:rPr>
              <a:t>Retorno voluntario asistido y reintegración, y víctimas de la trata que han regresado a su país: </a:t>
            </a:r>
            <a:r>
              <a:rPr lang="es" sz="1200" b="0" i="0" u="none" dirty="0">
                <a:ea typeface="MS PGothic" charset="-128"/>
              </a:rPr>
              <a:t>Todas las personas migrantes que accedan a los programas de la OIM sobre retorno voluntario asistido y reintegración deben recibir información clara acerca de las implicaciones de tener una SOGIESC diversa en su país. Las personas migrantes que han regresado a su país a través de los programas de retorno voluntario asistido y reintegración, incluidas las víctimas de la trata, pueden tener necesidades singulares en materia de alojamiento y apoyo comunitario. Es importante tener en cuenta que la decisión de abandonar sus países puede deberse total o parcialmente a la necesidad de escapar de la discriminación y la persecución relacionadas con su SOGIESC, y es posible que no puedan regresar a sus comunidades de origen de la misma manera que otro tipo de migrantes. Es posible que las personas que migran se desvinculen de los mecanismos normales de solución de problemas de su país de origen y necesiten ayuda para volver a ponerse en contacto con organizaciones que puedan asistirlas. </a:t>
            </a:r>
          </a:p>
          <a:p>
            <a:pPr marL="0" indent="0" rtl="0">
              <a:buFont typeface="Arial" panose="020B0604020202020204" pitchFamily="34" charset="0"/>
              <a:buNone/>
            </a:pPr>
            <a:endParaRPr lang="en-US" altLang="en-US" sz="1200" b="0" i="0" u="none" dirty="0">
              <a:ea typeface="MS PGothic" charset="-128"/>
            </a:endParaRPr>
          </a:p>
          <a:p>
            <a:pPr marL="285750" indent="-285750" rtl="0">
              <a:buFont typeface="Arial" panose="020B0604020202020204" pitchFamily="34" charset="0"/>
              <a:buChar char="•"/>
            </a:pPr>
            <a:r>
              <a:rPr lang="es" sz="1200" b="1" i="0" u="none" dirty="0">
                <a:ea typeface="MS PGothic" charset="-128"/>
              </a:rPr>
              <a:t>Gestión de fronteras internacionales y puntos de seguridad: </a:t>
            </a:r>
            <a:r>
              <a:rPr lang="es" sz="1200" b="0" i="0" u="none" dirty="0">
                <a:ea typeface="MS PGothic" charset="-128"/>
              </a:rPr>
              <a:t>respecto a la labor de gestión fronteriza y puntos de seguridad de la OIM, es fundamental recordar que el trato que reciban las personas migrantes con SOGIESC diversa por parte del</a:t>
            </a:r>
            <a:r>
              <a:rPr lang="es" sz="1200" b="0" i="0" u="none" baseline="0" dirty="0">
                <a:ea typeface="MS PGothic" charset="-128"/>
              </a:rPr>
              <a:t> </a:t>
            </a:r>
            <a:r>
              <a:rPr lang="es" sz="1200" b="0" i="0" u="none" dirty="0">
                <a:ea typeface="MS PGothic" charset="-128"/>
              </a:rPr>
              <a:t>funcionariado de seguridad, de fronteras y de inmigración puede condicionar su predisposición a proporcionar información en el futuro. La OIM suele encargarse de formar al funcionariado de seguridad, fronteras e inmigración. Nuestras capacitaciones deben hacer hincapié en la importancia capital de tratar a todas las personas migrantes con dignidad y respeto, independientemente de su apariencia o de que su expresión de género no coincida con la que figura en su documentación oficial. Incluso en los países en los que la SOGIESC diversa es un tema delicado, podemos transmitir el mensaje de que todo el mundo debe ser tratado con respeto, independientemente de su aspecto o comportamiento. De esta forma, podemos concienciar al funcionariado para que no se ría o se burle de las personas con SOGIESC diversa ni las exponga o las rechace. </a:t>
            </a:r>
          </a:p>
          <a:p>
            <a:pPr marL="0" indent="0" rtl="0">
              <a:buNone/>
            </a:pPr>
            <a:endParaRPr lang="en-US" altLang="en-US" sz="1200" b="0" i="0" u="none" dirty="0">
              <a:ea typeface="MS PGothic" charset="-128"/>
            </a:endParaRPr>
          </a:p>
          <a:p>
            <a:pPr marL="0" indent="0" rtl="0">
              <a:buNone/>
            </a:pPr>
            <a:r>
              <a:rPr lang="es" sz="1200" b="0" i="0" u="none" dirty="0">
                <a:ea typeface="MS PGothic" charset="-128"/>
              </a:rPr>
              <a:t>----</a:t>
            </a:r>
          </a:p>
          <a:p>
            <a:pPr marL="0" indent="0" rtl="0">
              <a:buNone/>
            </a:pPr>
            <a:endParaRPr lang="en-US" altLang="en-US" sz="1200" b="0" i="0" u="none" dirty="0">
              <a:ea typeface="MS PGothic" charset="-128"/>
            </a:endParaRPr>
          </a:p>
          <a:p>
            <a:pPr marL="0" indent="0" rtl="0">
              <a:buNone/>
            </a:pP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Esta diapositiva es opcional y su inclusión dependerá del perfil del grupo de personas participantes. Para mostrar esta diapositiva, si decide utilizarla para un grupo compuesto por personal de la OIM o de socios, desplace el cursor hacia el panel de navegación izquierdo, haga clic con el botón derecho del ratón en esta diapositiva y seleccione “Ocultar diapositiva”. El color de la diapositiva en el panel de navegación cambiará de opaco a transparente y la diapositiva aparecerá cuando la presentación se ponga en modo “Presentación con diapositivas”. Si más adelante desea ocultarla de nuevo, desplace el cursor hacia el panel de navegación izquierdo, haga clic con el botón derecho del ratón en esta diapositiva y seleccione “Ocultar diapositiva”. No elimine la diapositiva, ya que los números de diapositiva en el resto de la presentación no coincidirán con las tablas de programación de la Guía de facilitación. </a:t>
            </a:r>
          </a:p>
          <a:p>
            <a:pPr marL="0" indent="0" rtl="0">
              <a:buNone/>
            </a:pPr>
            <a:endParaRPr lang="en-US" altLang="en-US" sz="1200" b="0" i="0" u="none" dirty="0">
              <a:ea typeface="MS PGothic" charset="-128"/>
            </a:endParaRPr>
          </a:p>
          <a:p>
            <a:pPr marL="0" indent="0" rtl="0">
              <a:buNone/>
            </a:pPr>
            <a:r>
              <a:rPr lang="es" sz="1200" b="1" i="1" u="none" dirty="0">
                <a:ea typeface="MS PGothic" charset="-128"/>
              </a:rPr>
              <a:t>Duración: </a:t>
            </a:r>
            <a:r>
              <a:rPr lang="es" sz="1200" b="0" i="1" u="none" dirty="0">
                <a:ea typeface="MS PGothic" charset="-128"/>
              </a:rPr>
              <a:t>3 minutos. </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rtl="0">
                <a:spcBef>
                  <a:spcPct val="0"/>
                </a:spcBef>
              </a:pPr>
              <a:t>67</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14637757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u="sng" dirty="0">
                <a:ea typeface="MS PGothic" charset="-128"/>
              </a:rPr>
              <a:t>Puntos clave de aprendizaje</a:t>
            </a:r>
          </a:p>
          <a:p>
            <a:pPr rtl="0"/>
            <a:endParaRPr lang="en-US" altLang="en-US" sz="1200" dirty="0">
              <a:ea typeface="MS PGothic" charset="-128"/>
            </a:endParaRPr>
          </a:p>
          <a:p>
            <a:pPr rtl="0"/>
            <a:r>
              <a:rPr lang="es" sz="1200" dirty="0">
                <a:ea typeface="MS PGothic" charset="-128"/>
              </a:rPr>
              <a:t>Los </a:t>
            </a:r>
            <a:r>
              <a:rPr lang="es" sz="1200" b="1" dirty="0">
                <a:ea typeface="MS PGothic" charset="-128"/>
              </a:rPr>
              <a:t>puntos clave de aprendizaje</a:t>
            </a:r>
            <a:r>
              <a:rPr lang="es" sz="1200" dirty="0">
                <a:ea typeface="MS PGothic" charset="-128"/>
              </a:rPr>
              <a:t> que hemos visto en este módul</a:t>
            </a:r>
            <a:r>
              <a:rPr lang="es" sz="1200" i="0" dirty="0">
                <a:ea typeface="MS PGothic" charset="-128"/>
              </a:rPr>
              <a:t>o</a:t>
            </a:r>
            <a:r>
              <a:rPr lang="es" sz="1200" dirty="0">
                <a:ea typeface="MS PGothic" charset="-128"/>
              </a:rPr>
              <a:t> son:</a:t>
            </a:r>
          </a:p>
          <a:p>
            <a:pPr rtl="0"/>
            <a:endParaRPr lang="en-US" altLang="en-US" sz="1200" dirty="0">
              <a:ea typeface="MS PGothic" charset="-128"/>
            </a:endParaRPr>
          </a:p>
          <a:p>
            <a:pPr marL="285750" indent="-285750" rtl="0">
              <a:buClr>
                <a:srgbClr val="2F6CC2"/>
              </a:buClr>
              <a:buFont typeface="Arial" panose="020B0604020202020204" pitchFamily="34" charset="0"/>
              <a:buChar char="•"/>
            </a:pPr>
            <a:r>
              <a:rPr lang="es" sz="1200" i="0" dirty="0">
                <a:ea typeface="MS PGothic" charset="-128"/>
              </a:rPr>
              <a:t>Las personas con SOGIESC diversa tienen </a:t>
            </a:r>
            <a:r>
              <a:rPr lang="es" sz="1200" b="1" i="0" dirty="0">
                <a:ea typeface="MS PGothic" charset="-128"/>
              </a:rPr>
              <a:t>múltiples</a:t>
            </a:r>
            <a:r>
              <a:rPr lang="es" sz="1200" i="0" dirty="0">
                <a:ea typeface="MS PGothic" charset="-128"/>
              </a:rPr>
              <a:t> necesidades de protección, que con frecuencia </a:t>
            </a:r>
            <a:r>
              <a:rPr lang="es" sz="1200" b="0" i="0" dirty="0">
                <a:ea typeface="MS PGothic" charset="-128"/>
              </a:rPr>
              <a:t>son muy pronunciadas</a:t>
            </a:r>
            <a:r>
              <a:rPr lang="es" sz="1200" i="0" dirty="0">
                <a:ea typeface="MS PGothic" charset="-128"/>
              </a:rPr>
              <a:t> y pueden abarcar el ciclo completo de migración, desplazamiento o crisis.</a:t>
            </a:r>
          </a:p>
          <a:p>
            <a:pPr marL="285750" indent="-285750" rtl="0">
              <a:buClr>
                <a:srgbClr val="2F6CC2"/>
              </a:buClr>
              <a:buFont typeface="Arial" panose="020B0604020202020204" pitchFamily="34" charset="0"/>
              <a:buChar char="•"/>
            </a:pPr>
            <a:r>
              <a:rPr lang="es" sz="1200" i="0" dirty="0">
                <a:ea typeface="MS PGothic" charset="-128"/>
              </a:rPr>
              <a:t>Las necesidades de cada persona dependen de </a:t>
            </a:r>
            <a:r>
              <a:rPr lang="es" sz="1200" b="1" i="0" dirty="0">
                <a:ea typeface="MS PGothic" charset="-128"/>
              </a:rPr>
              <a:t>factores</a:t>
            </a:r>
            <a:r>
              <a:rPr lang="es" sz="1200" i="0" dirty="0">
                <a:ea typeface="MS PGothic" charset="-128"/>
              </a:rPr>
              <a:t> tales como la ubicación, la edad, la identidad de género, la orientación sexual y si tiene una pareja o descendencia.</a:t>
            </a:r>
          </a:p>
          <a:p>
            <a:pPr marL="285750" indent="-285750" rtl="0">
              <a:buClr>
                <a:srgbClr val="2F6CC2"/>
              </a:buClr>
              <a:buFont typeface="Arial" panose="020B0604020202020204" pitchFamily="34" charset="0"/>
              <a:buChar char="•"/>
            </a:pPr>
            <a:r>
              <a:rPr lang="es" sz="1200" i="0" dirty="0">
                <a:ea typeface="MS PGothic" charset="-128"/>
              </a:rPr>
              <a:t>Las mujeres </a:t>
            </a:r>
            <a:r>
              <a:rPr lang="es" sz="1200" b="1" i="0" dirty="0">
                <a:ea typeface="MS PGothic" charset="-128"/>
              </a:rPr>
              <a:t>solteras</a:t>
            </a:r>
            <a:r>
              <a:rPr lang="es" sz="1200" b="0" i="0" dirty="0">
                <a:ea typeface="MS PGothic" charset="-128"/>
              </a:rPr>
              <a:t>, las personas transgénero, </a:t>
            </a:r>
            <a:r>
              <a:rPr lang="es" sz="1200" i="0" dirty="0">
                <a:ea typeface="MS PGothic" charset="-128"/>
              </a:rPr>
              <a:t>las parejas del mismo género, las personas con discapacidad y las personas </a:t>
            </a:r>
            <a:r>
              <a:rPr lang="es" sz="1200" b="0" i="0" dirty="0">
                <a:ea typeface="MS PGothic" charset="-128"/>
              </a:rPr>
              <a:t>que han sido detenidas </a:t>
            </a:r>
            <a:r>
              <a:rPr lang="es" sz="1200" i="0" dirty="0">
                <a:ea typeface="MS PGothic" charset="-128"/>
              </a:rPr>
              <a:t>corren un riesgo especial, aunque todo el mundo es potencialmente vulnerable.</a:t>
            </a:r>
          </a:p>
          <a:p>
            <a:pPr marL="285750" indent="-285750" rtl="0">
              <a:buClr>
                <a:srgbClr val="2F6CC2"/>
              </a:buClr>
              <a:buFont typeface="Arial" panose="020B0604020202020204" pitchFamily="34" charset="0"/>
              <a:buChar char="•"/>
            </a:pPr>
            <a:r>
              <a:rPr lang="es" sz="1200" i="0" dirty="0">
                <a:ea typeface="MS PGothic" charset="-128"/>
              </a:rPr>
              <a:t>Hay que sopesar con detenimiento las </a:t>
            </a:r>
            <a:r>
              <a:rPr lang="es" sz="1200" b="1" i="0" dirty="0">
                <a:ea typeface="MS PGothic" charset="-128"/>
              </a:rPr>
              <a:t>ventajas</a:t>
            </a:r>
            <a:r>
              <a:rPr lang="es" sz="1200" i="0" dirty="0">
                <a:ea typeface="MS PGothic" charset="-128"/>
              </a:rPr>
              <a:t> y los </a:t>
            </a:r>
            <a:r>
              <a:rPr lang="es" sz="1200" b="0" i="0" dirty="0">
                <a:ea typeface="MS PGothic" charset="-128"/>
              </a:rPr>
              <a:t>riesgos </a:t>
            </a:r>
            <a:r>
              <a:rPr lang="es" sz="1200" i="0" dirty="0">
                <a:ea typeface="MS PGothic" charset="-128"/>
              </a:rPr>
              <a:t>de las herramientas normales de protección, ya que las necesidades de las personas con SOGIESC diversa no tienen por qué coincidir.</a:t>
            </a:r>
          </a:p>
          <a:p>
            <a:pPr marL="285750" indent="-285750" rtl="0">
              <a:buFont typeface="Arial" panose="020B0604020202020204" pitchFamily="34" charset="0"/>
              <a:buChar char="•"/>
            </a:pPr>
            <a:endParaRPr lang="en-US" altLang="en-US" sz="1200" i="1" dirty="0">
              <a:ea typeface="MS PGothic" charset="-128"/>
            </a:endParaRPr>
          </a:p>
          <a:p>
            <a:pPr marL="0" indent="0" rtl="0">
              <a:buFont typeface="Arial" panose="020B0604020202020204" pitchFamily="34" charset="0"/>
              <a:buNone/>
            </a:pPr>
            <a:r>
              <a:rPr lang="es" sz="1200" i="1" dirty="0">
                <a:ea typeface="MS PGothic" charset="-128"/>
              </a:rPr>
              <a:t>----</a:t>
            </a:r>
          </a:p>
          <a:p>
            <a:pPr marL="0" indent="0" rtl="0">
              <a:buFont typeface="Arial" panose="020B0604020202020204" pitchFamily="34" charset="0"/>
              <a:buNone/>
            </a:pPr>
            <a:endParaRPr lang="en-US" altLang="en-US" sz="1200" i="1" dirty="0">
              <a:ea typeface="MS PGothic" charset="-128"/>
            </a:endParaRPr>
          </a:p>
          <a:p>
            <a:pPr marL="0" indent="0" rtl="0">
              <a:buFont typeface="Arial" panose="020B0604020202020204" pitchFamily="34" charset="0"/>
              <a:buNone/>
            </a:pPr>
            <a:r>
              <a:rPr lang="es" sz="1200" b="1" i="1" dirty="0">
                <a:ea typeface="MS PGothic" charset="-128"/>
              </a:rPr>
              <a:t>Duración: </a:t>
            </a:r>
            <a:r>
              <a:rPr lang="es" sz="1200" b="0" i="1" dirty="0">
                <a:ea typeface="MS PGothic" charset="-128"/>
              </a:rPr>
              <a:t>1</a:t>
            </a:r>
            <a:r>
              <a:rPr lang="es" sz="1200" i="1" dirty="0">
                <a:ea typeface="MS PGothic" charset="-128"/>
              </a:rPr>
              <a:t> minuto.</a:t>
            </a:r>
          </a:p>
          <a:p>
            <a:pPr rtl="0">
              <a:buClr>
                <a:srgbClr val="2F6CC2"/>
              </a:buClr>
            </a:pPr>
            <a:endParaRPr lang="en-US" altLang="en-US" sz="1200" i="1" dirty="0">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710162DD-07BE-5646-97EA-012889A97BA4}" type="slidenum">
              <a:rPr lang="en-US" altLang="en-US" sz="1200">
                <a:latin typeface="Calibri Regular"/>
              </a:rPr>
              <a:pPr rtl="0"/>
              <a:t>68</a:t>
            </a:fld>
            <a:endParaRPr lang="en-US" altLang="en-US" sz="1200" dirty="0">
              <a:latin typeface="Calibri Regular"/>
            </a:endParaRPr>
          </a:p>
        </p:txBody>
      </p:sp>
    </p:spTree>
    <p:extLst>
      <p:ext uri="{BB962C8B-B14F-4D97-AF65-F5344CB8AC3E}">
        <p14:creationId xmlns:p14="http://schemas.microsoft.com/office/powerpoint/2010/main" val="149547244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u="sng" dirty="0">
                <a:ea typeface="MS PGothic" charset="-128"/>
              </a:rPr>
              <a:t>Puntos clave de aprendizaje (continuación)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i="0" u="sng" dirty="0">
              <a:ea typeface="MS PGothic" charset="-128"/>
            </a:endParaRPr>
          </a:p>
          <a:p>
            <a:pPr marL="285750" indent="-285750" rtl="0">
              <a:buFont typeface="Arial" panose="020B0604020202020204" pitchFamily="34" charset="0"/>
              <a:buChar char="•"/>
            </a:pPr>
            <a:r>
              <a:rPr lang="es" sz="1200" i="0" dirty="0">
                <a:ea typeface="MS PGothic" charset="-128"/>
              </a:rPr>
              <a:t>No olviden que eliminar los </a:t>
            </a:r>
            <a:r>
              <a:rPr lang="es" sz="1200" b="1" i="0" dirty="0">
                <a:ea typeface="MS PGothic" charset="-128"/>
              </a:rPr>
              <a:t>puntos de riesgo y los obstáculos </a:t>
            </a:r>
            <a:r>
              <a:rPr lang="es" sz="1200" i="0" dirty="0">
                <a:ea typeface="MS PGothic" charset="-128"/>
              </a:rPr>
              <a:t>que atañen a las personas con SOGIESC diversa lleva tiempo y </a:t>
            </a:r>
            <a:r>
              <a:rPr lang="es" sz="1200" b="0" i="0" dirty="0">
                <a:ea typeface="MS PGothic" charset="-128"/>
              </a:rPr>
              <a:t>exige emplear soluciones creativas </a:t>
            </a:r>
            <a:r>
              <a:rPr lang="es" sz="1200" i="0" dirty="0">
                <a:ea typeface="MS PGothic" charset="-128"/>
              </a:rPr>
              <a:t>adaptadas a los recursos disponibles y al entorno.</a:t>
            </a:r>
          </a:p>
          <a:p>
            <a:pPr marL="285750" indent="-285750" rtl="0">
              <a:buFont typeface="Arial" panose="020B0604020202020204" pitchFamily="34" charset="0"/>
              <a:buChar char="•"/>
            </a:pPr>
            <a:r>
              <a:rPr lang="es" sz="1200" b="0" i="0" dirty="0">
                <a:ea typeface="MS PGothic" charset="-128"/>
              </a:rPr>
              <a:t>Forjen una relación de </a:t>
            </a:r>
            <a:r>
              <a:rPr lang="es" sz="1200" b="1" i="0" dirty="0">
                <a:ea typeface="MS PGothic" charset="-128"/>
              </a:rPr>
              <a:t>confianza </a:t>
            </a:r>
            <a:r>
              <a:rPr lang="es" sz="1200" i="0" dirty="0">
                <a:ea typeface="MS PGothic" charset="-128"/>
              </a:rPr>
              <a:t>con las personas con SOGIESC diversa y organizaciones pertinentes. </a:t>
            </a:r>
            <a:r>
              <a:rPr lang="es" sz="1200" b="0" i="0" dirty="0">
                <a:ea typeface="MS PGothic" charset="-128"/>
              </a:rPr>
              <a:t>Escuchen</a:t>
            </a:r>
            <a:r>
              <a:rPr lang="es" sz="1200" i="0" dirty="0">
                <a:ea typeface="MS PGothic" charset="-128"/>
              </a:rPr>
              <a:t> lo que opinan sobre la mejor forma de solucionar estos puntos de riesgo y obstáculos. </a:t>
            </a:r>
          </a:p>
          <a:p>
            <a:pPr marL="285750" indent="-285750" rtl="0">
              <a:buFont typeface="Arial" panose="020B0604020202020204" pitchFamily="34" charset="0"/>
              <a:buChar char="•"/>
            </a:pPr>
            <a:r>
              <a:rPr lang="es" sz="1200" i="0" dirty="0">
                <a:ea typeface="MS PGothic" charset="-128"/>
              </a:rPr>
              <a:t>Busquen formas de </a:t>
            </a:r>
            <a:r>
              <a:rPr lang="es" sz="1200" b="1" i="0" dirty="0">
                <a:ea typeface="MS PGothic" charset="-128"/>
              </a:rPr>
              <a:t>transversalizar</a:t>
            </a:r>
            <a:r>
              <a:rPr lang="es" sz="1200" i="0" dirty="0">
                <a:ea typeface="MS PGothic" charset="-128"/>
              </a:rPr>
              <a:t> la protección de personas con SOGIESC diversa en todos los programas y servicios de su oficina.</a:t>
            </a:r>
          </a:p>
          <a:p>
            <a:pPr marL="285750" indent="-285750" rtl="0">
              <a:buFont typeface="Arial" panose="020B0604020202020204" pitchFamily="34" charset="0"/>
              <a:buChar char="•"/>
            </a:pPr>
            <a:r>
              <a:rPr lang="es" sz="1200" i="0" dirty="0">
                <a:ea typeface="MS PGothic" charset="-128"/>
              </a:rPr>
              <a:t>Aborde la cuestión de los espacios seguros desde un </a:t>
            </a:r>
            <a:r>
              <a:rPr lang="es" sz="1200" b="1" i="0" dirty="0">
                <a:ea typeface="MS PGothic" charset="-128"/>
              </a:rPr>
              <a:t>enfoque integral</a:t>
            </a:r>
            <a:r>
              <a:rPr lang="es" sz="1200" i="0" dirty="0">
                <a:ea typeface="MS PGothic" charset="-128"/>
              </a:rPr>
              <a:t>: instaure este tipo de espacios en su oficina y anime a las demás personas a hacerlo también.</a:t>
            </a:r>
          </a:p>
          <a:p>
            <a:pPr marL="285750" indent="-285750" rtl="0">
              <a:buFont typeface="Arial" panose="020B0604020202020204" pitchFamily="34" charset="0"/>
              <a:buChar char="•"/>
            </a:pPr>
            <a:endParaRPr lang="en-US" altLang="en-US" sz="1200" i="1" dirty="0">
              <a:ea typeface="MS PGothic" charset="-128"/>
            </a:endParaRPr>
          </a:p>
          <a:p>
            <a:pPr marL="0" indent="0" rtl="0">
              <a:buFont typeface="Arial" panose="020B0604020202020204" pitchFamily="34" charset="0"/>
              <a:buNone/>
            </a:pPr>
            <a:r>
              <a:rPr lang="es" sz="1200" i="1" dirty="0">
                <a:ea typeface="MS PGothic" charset="-128"/>
              </a:rPr>
              <a:t>----</a:t>
            </a:r>
          </a:p>
          <a:p>
            <a:pPr marL="0" indent="0" rtl="0">
              <a:buFont typeface="Arial" panose="020B0604020202020204" pitchFamily="34" charset="0"/>
              <a:buNone/>
            </a:pPr>
            <a:endParaRPr lang="en-US" altLang="en-US" sz="1200" i="1" dirty="0">
              <a:ea typeface="MS PGothic" charset="-128"/>
            </a:endParaRPr>
          </a:p>
          <a:p>
            <a:pPr marL="0" indent="0" rtl="0">
              <a:buFont typeface="Arial" panose="020B0604020202020204" pitchFamily="34" charset="0"/>
              <a:buNone/>
            </a:pPr>
            <a:r>
              <a:rPr lang="es" sz="1200" b="1" i="1" dirty="0">
                <a:ea typeface="MS PGothic" charset="-128"/>
              </a:rPr>
              <a:t>Duración: </a:t>
            </a:r>
            <a:r>
              <a:rPr lang="es" sz="1200" b="0" i="1" dirty="0">
                <a:ea typeface="MS PGothic" charset="-128"/>
              </a:rPr>
              <a:t>1</a:t>
            </a:r>
            <a:r>
              <a:rPr lang="es" sz="1200" i="1" dirty="0">
                <a:ea typeface="MS PGothic" charset="-128"/>
              </a:rPr>
              <a:t> minuto.</a:t>
            </a:r>
          </a:p>
          <a:p>
            <a:pPr rtl="0"/>
            <a:endParaRPr lang="en-US" altLang="en-US" sz="1200" i="1" dirty="0">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710162DD-07BE-5646-97EA-012889A97BA4}" type="slidenum">
              <a:rPr lang="en-US" altLang="en-US" sz="1200">
                <a:latin typeface="Calibri Regular"/>
              </a:rPr>
              <a:pPr rtl="0"/>
              <a:t>69</a:t>
            </a:fld>
            <a:endParaRPr lang="en-US" altLang="en-US" sz="1200" dirty="0">
              <a:latin typeface="Calibri Regular"/>
            </a:endParaRPr>
          </a:p>
        </p:txBody>
      </p:sp>
    </p:spTree>
    <p:extLst>
      <p:ext uri="{BB962C8B-B14F-4D97-AF65-F5344CB8AC3E}">
        <p14:creationId xmlns:p14="http://schemas.microsoft.com/office/powerpoint/2010/main" val="2709536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1615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ts val="3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¿A qué dificultades se enfrentan las personas con SOGIESC diversa? (continuación)</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La</a:t>
            </a:r>
            <a:r>
              <a:rPr lang="es" sz="1200" b="1" i="0" u="none" strike="noStrike" kern="1200" cap="none" spc="0" normalizeH="0" noProof="0" dirty="0">
                <a:ln>
                  <a:noFill/>
                </a:ln>
                <a:solidFill>
                  <a:prstClr val="black"/>
                </a:solidFill>
                <a:effectLst/>
                <a:uLnTx/>
                <a:uFillTx/>
                <a:latin typeface="+mn-lt"/>
                <a:ea typeface="MS PGothic" charset="-128"/>
              </a:rPr>
              <a:t> marginación agravada </a:t>
            </a:r>
            <a:r>
              <a:rPr lang="es" sz="1200" b="0" i="0" u="none" strike="noStrike" kern="1200" cap="none" spc="0" normalizeH="0" noProof="0" dirty="0">
                <a:ln>
                  <a:noFill/>
                </a:ln>
                <a:solidFill>
                  <a:prstClr val="black"/>
                </a:solidFill>
                <a:effectLst/>
                <a:uLnTx/>
                <a:uFillTx/>
                <a:latin typeface="+mn-lt"/>
                <a:ea typeface="MS PGothic" charset="-128"/>
              </a:rPr>
              <a:t>consiste en que las personas con SOGIESC diversa pueden verse marginadas por su orientación sexual, identidad de género, expresión de género o características sexuales Y ADEMÁS porque son migrantes o están en situación de desplazamiento forzado. Hay otros factores insterseccionales —como la edad, el género, la discapacidad y la situación laboral— que pueden empeorar aún más esa marginación.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¿Por qué creen que es importante entender el concepto de </a:t>
            </a:r>
            <a:r>
              <a:rPr lang="es" sz="1200" b="1" i="0" u="none" strike="noStrike" kern="1200" cap="none" spc="0" normalizeH="0" noProof="0" dirty="0">
                <a:ln>
                  <a:noFill/>
                </a:ln>
                <a:solidFill>
                  <a:prstClr val="black"/>
                </a:solidFill>
                <a:effectLst/>
                <a:uLnTx/>
                <a:uFillTx/>
                <a:latin typeface="+mn-lt"/>
                <a:ea typeface="MS PGothic" charset="-128"/>
              </a:rPr>
              <a:t>marginación agravada</a:t>
            </a:r>
            <a:r>
              <a:rPr lang="es" sz="1200" b="0" i="0" u="none" strike="noStrike" kern="1200" cap="none" spc="0" normalizeH="0" noProof="0" dirty="0">
                <a:ln>
                  <a:noFill/>
                </a:ln>
                <a:solidFill>
                  <a:prstClr val="black"/>
                </a:solidFill>
                <a:effectLst/>
                <a:uLnTx/>
                <a:uFillTx/>
                <a:latin typeface="+mn-lt"/>
                <a:ea typeface="MS PGothic" charset="-128"/>
              </a:rPr>
              <a:t> en el contexto de nuestra labor?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Haga un pequeño paréntesis para que las personas participantes tengan la ocasión de responder. Si la respuesta de las personas participantes coincide con el texto a continuación, pase al siguiente texto de la facilitación. De lo contrario, lea la explicación antes de seguir con la sesión.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a:cs typeface="Calibri"/>
              </a:rPr>
              <a:t>La</a:t>
            </a:r>
            <a:r>
              <a:rPr lang="es" sz="1200" b="1" i="0" u="none" strike="noStrike" kern="1200" cap="none" spc="0" normalizeH="0" noProof="0" dirty="0">
                <a:ln>
                  <a:noFill/>
                </a:ln>
                <a:solidFill>
                  <a:prstClr val="black"/>
                </a:solidFill>
                <a:effectLst/>
                <a:uLnTx/>
                <a:uFillTx/>
                <a:latin typeface="+mn-lt"/>
                <a:ea typeface="MS PGothic"/>
                <a:cs typeface="Calibri"/>
              </a:rPr>
              <a:t> marginación agravada </a:t>
            </a:r>
            <a:r>
              <a:rPr lang="es" sz="1200" b="0" i="0" u="none" strike="noStrike" kern="1200" cap="none" spc="0" normalizeH="0" noProof="0" dirty="0">
                <a:ln>
                  <a:noFill/>
                </a:ln>
                <a:solidFill>
                  <a:prstClr val="black"/>
                </a:solidFill>
                <a:effectLst/>
                <a:uLnTx/>
                <a:uFillTx/>
                <a:latin typeface="+mn-lt"/>
                <a:ea typeface="MS PGothic"/>
                <a:cs typeface="Calibri"/>
              </a:rPr>
              <a:t>es un concepto que conviene entender para hacer nuestro trabajo porque puede afectar a lo visible o invisible que nos resulta una persona, a su situación de vulnerabilidad y a su capacidad de conseguir un empleo digno y acceder a la atención sanitaria y a otros servicios. Influye en las soluciones que se estudiarán en su caso particular. Con frecuencia, las poblaciones más vulnerables son las que pasan más desapercibidas. Comprender cómo funciona la marginación agravada nos ayuda a ser más conscientes de la importancia de la divulgación y de los motivos por los que las personas con SOGIESC diversa necesitan una asistencia especial que no coincide con la que proporcionamos a otras poblaciones, como las mujeres y las niñas.</a:t>
            </a:r>
            <a:endParaRPr kumimoji="0" lang="en-US" altLang="en-US" sz="1200" b="0" i="1" u="none" strike="noStrike" kern="1200" cap="none" spc="0" normalizeH="0" baseline="0" noProof="0" dirty="0">
              <a:ln>
                <a:noFill/>
              </a:ln>
              <a:solidFill>
                <a:prstClr val="black"/>
              </a:solidFill>
              <a:effectLst/>
              <a:uLnTx/>
              <a:uFillTx/>
              <a:latin typeface="+mn-lt"/>
              <a:ea typeface="MS PGothic"/>
              <a:cs typeface="Calibri"/>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Ahora hablaremos de </a:t>
            </a:r>
            <a:r>
              <a:rPr lang="es" sz="1200" b="1" i="0" u="none" strike="noStrike" kern="1200" cap="none" spc="0" normalizeH="0" noProof="0" dirty="0">
                <a:ln>
                  <a:noFill/>
                </a:ln>
                <a:solidFill>
                  <a:prstClr val="black"/>
                </a:solidFill>
                <a:effectLst/>
                <a:uLnTx/>
                <a:uFillTx/>
                <a:latin typeface="+mn-lt"/>
                <a:ea typeface="MS PGothic" charset="-128"/>
              </a:rPr>
              <a:t>cómo cambian las necesidades. </a:t>
            </a:r>
            <a:r>
              <a:rPr lang="es" sz="1200" b="0" i="0" u="none" strike="noStrike" kern="1200" cap="none" spc="0" normalizeH="0" noProof="0" dirty="0">
                <a:ln>
                  <a:noFill/>
                </a:ln>
                <a:solidFill>
                  <a:prstClr val="black"/>
                </a:solidFill>
                <a:effectLst/>
                <a:uLnTx/>
                <a:uFillTx/>
                <a:latin typeface="+mn-lt"/>
                <a:ea typeface="MS PGothic" charset="-128"/>
              </a:rPr>
              <a:t>¿Quién sabe a qué nos referimos con “necesidades cambiantes”?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Haga un pequeño paréntesis para que las personas participantes tengan la ocasión de responder.</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7 minutos para las diapositivas de “¿A qué dificultades se enfrentan las personas con SOGIESC diversa?”.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a:t>
            </a:r>
            <a:r>
              <a:rPr lang="es" sz="1200" b="0" i="1" u="none" strike="noStrike" kern="1200" cap="none" spc="0" normalizeH="0" noProof="0" dirty="0">
                <a:ln>
                  <a:noFill/>
                </a:ln>
                <a:solidFill>
                  <a:prstClr val="black"/>
                </a:solidFill>
                <a:effectLst/>
                <a:uLnTx/>
                <a:uFillTx/>
                <a:latin typeface="+mn-lt"/>
                <a:ea typeface="MS PGothic" charset="-128"/>
              </a:rPr>
              <a:t>Una caravana de migrantes procedentes de América Central atraviesa Chiapas (México) de camino a los Estados Unidos. Una de estas personas sujeta una bandera con el arcoíris, mientras que otras llevan mochilas y a un bebé en un carrito].</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7</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41151131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xfrm>
            <a:off x="685799" y="4035971"/>
            <a:ext cx="5934785" cy="4963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sz="1200" b="1" u="sng">
                <a:ea typeface="MS PGothic" charset="-128"/>
              </a:rPr>
              <a:t>Resumen del módulo 11</a:t>
            </a:r>
          </a:p>
          <a:p>
            <a:pPr rtl="0"/>
            <a:endParaRPr lang="en-US" altLang="en-US" sz="1200" dirty="0">
              <a:ea typeface="MS PGothic" charset="-128"/>
            </a:endParaRPr>
          </a:p>
          <a:p>
            <a:pPr rtl="0"/>
            <a:r>
              <a:rPr lang="es" sz="1200">
                <a:ea typeface="MS PGothic" charset="-128"/>
              </a:rPr>
              <a:t>Este módulo les enseñará cómo funciona la </a:t>
            </a:r>
            <a:r>
              <a:rPr lang="es" sz="1200" b="1">
                <a:ea typeface="MS PGothic" charset="-128"/>
              </a:rPr>
              <a:t>Herramienta para identificar personas en mayor riesgo </a:t>
            </a:r>
            <a:r>
              <a:rPr lang="es" sz="1200">
                <a:ea typeface="MS PGothic" charset="-128"/>
              </a:rPr>
              <a:t>del ACNUR y a utilizarla en situaciones hipotéticas en las que intervengan personas con SOGIESC diversa. </a:t>
            </a:r>
          </a:p>
          <a:p>
            <a:pPr rtl="0"/>
            <a:endParaRPr lang="en-US" altLang="en-US" sz="1200" dirty="0">
              <a:ea typeface="MS PGothic" charset="-128"/>
            </a:endParaRPr>
          </a:p>
          <a:p>
            <a:pPr rtl="0"/>
            <a:r>
              <a:rPr lang="es" sz="1200">
                <a:ea typeface="MS PGothic" charset="-128"/>
              </a:rPr>
              <a:t>----</a:t>
            </a:r>
          </a:p>
          <a:p>
            <a:pPr rtl="0"/>
            <a:endParaRPr lang="en-US" altLang="en-US" sz="1200" b="1" i="1" dirty="0">
              <a:ea typeface="MS PGothic" charset="-128"/>
            </a:endParaRPr>
          </a:p>
          <a:p>
            <a:pPr rtl="0"/>
            <a:r>
              <a:rPr lang="es" sz="1200" b="1" i="1">
                <a:ea typeface="MS PGothic" charset="-128"/>
              </a:rPr>
              <a:t>Duración total del módulo: </a:t>
            </a:r>
            <a:r>
              <a:rPr lang="es" sz="1200" b="0" i="1">
                <a:ea typeface="MS PGothic" charset="-128"/>
              </a:rPr>
              <a:t>2 </a:t>
            </a:r>
            <a:r>
              <a:rPr lang="es" sz="1200" i="1">
                <a:ea typeface="MS PGothic" charset="-128"/>
              </a:rPr>
              <a:t>horas y 5 minutos.</a:t>
            </a:r>
          </a:p>
          <a:p>
            <a:pPr rtl="0"/>
            <a:endParaRPr lang="en-US" altLang="en-US" sz="1200" i="1" dirty="0">
              <a:ea typeface="MS PGothic" charset="-128"/>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4A31E5A-B7FC-E945-B897-86AFF9DB5541}" type="slidenum">
              <a:rPr lang="en-US" altLang="en-US" sz="1200">
                <a:latin typeface="Calibri Regular"/>
              </a:rPr>
              <a:pPr rtl="0"/>
              <a:t>70</a:t>
            </a:fld>
            <a:endParaRPr lang="en-US" altLang="en-US" sz="1200" dirty="0">
              <a:latin typeface="Calibri Regular"/>
            </a:endParaRPr>
          </a:p>
        </p:txBody>
      </p:sp>
    </p:spTree>
    <p:extLst>
      <p:ext uri="{BB962C8B-B14F-4D97-AF65-F5344CB8AC3E}">
        <p14:creationId xmlns:p14="http://schemas.microsoft.com/office/powerpoint/2010/main" val="10996821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sz="1200" b="1" u="sng" dirty="0">
                <a:ea typeface="MS PGothic" charset="-128"/>
              </a:rPr>
              <a:t>Objetivos</a:t>
            </a:r>
          </a:p>
          <a:p>
            <a:pPr rtl="0"/>
            <a:endParaRPr lang="en-US" altLang="en-US" sz="1200" b="1" u="sng" dirty="0">
              <a:ea typeface="MS PGothic" charset="-128"/>
            </a:endParaRPr>
          </a:p>
          <a:p>
            <a:pPr rtl="0"/>
            <a:r>
              <a:rPr lang="es" sz="1200" dirty="0">
                <a:ea typeface="MS PGothic" charset="-128"/>
              </a:rPr>
              <a:t>Los </a:t>
            </a:r>
            <a:r>
              <a:rPr lang="es" sz="1200" b="1" dirty="0">
                <a:ea typeface="MS PGothic" charset="-128"/>
              </a:rPr>
              <a:t>objetivos</a:t>
            </a:r>
            <a:r>
              <a:rPr lang="es" sz="1200" dirty="0">
                <a:ea typeface="MS PGothic" charset="-128"/>
              </a:rPr>
              <a:t> del módulo son:</a:t>
            </a:r>
          </a:p>
          <a:p>
            <a:pPr marL="285750" indent="-285750" rtl="0">
              <a:buFont typeface="Arial" panose="020B0604020202020204" pitchFamily="34" charset="0"/>
              <a:buChar char="•"/>
            </a:pPr>
            <a:r>
              <a:rPr lang="es" sz="1200" i="0" dirty="0">
                <a:ea typeface="MS PGothic" charset="-128"/>
              </a:rPr>
              <a:t>Repasar los </a:t>
            </a:r>
            <a:r>
              <a:rPr lang="es" sz="1200" b="1" i="0" dirty="0">
                <a:ea typeface="MS PGothic" charset="-128"/>
              </a:rPr>
              <a:t>problemas </a:t>
            </a:r>
            <a:r>
              <a:rPr lang="es" sz="1200" i="0" dirty="0">
                <a:ea typeface="MS PGothic" charset="-128"/>
              </a:rPr>
              <a:t>habituales de protección que afrontan las personas con SOGIESC diversa.</a:t>
            </a:r>
          </a:p>
          <a:p>
            <a:pPr marL="285750" indent="-285750" rtl="0">
              <a:buFont typeface="Arial" panose="020B0604020202020204" pitchFamily="34" charset="0"/>
              <a:buChar char="•"/>
            </a:pPr>
            <a:r>
              <a:rPr lang="es" sz="1200" i="0" dirty="0">
                <a:ea typeface="MS PGothic" charset="-128"/>
              </a:rPr>
              <a:t>Examinar el uso de la </a:t>
            </a:r>
            <a:r>
              <a:rPr lang="es" sz="1200" b="1" i="0" dirty="0">
                <a:ea typeface="MS PGothic" charset="-128"/>
              </a:rPr>
              <a:t>Herramienta para identificar personas en mayor riesgo</a:t>
            </a:r>
            <a:r>
              <a:rPr lang="es" sz="1200" i="0" dirty="0">
                <a:ea typeface="MS PGothic" charset="-128"/>
              </a:rPr>
              <a:t> en el contexto de las personas con SOGIESC diversa. </a:t>
            </a:r>
          </a:p>
          <a:p>
            <a:pPr rtl="0"/>
            <a:endParaRPr lang="en-US" altLang="en-US" sz="1200" i="1" dirty="0">
              <a:ea typeface="MS PGothic" charset="-128"/>
            </a:endParaRPr>
          </a:p>
          <a:p>
            <a:pPr rtl="0"/>
            <a:r>
              <a:rPr lang="es" sz="1200" i="1" dirty="0">
                <a:ea typeface="MS PGothic" charset="-128"/>
              </a:rPr>
              <a:t>----</a:t>
            </a:r>
          </a:p>
          <a:p>
            <a:pPr rtl="0"/>
            <a:endParaRPr lang="en-US" altLang="en-US" sz="1200" i="1" dirty="0">
              <a:ea typeface="MS PGothic" charset="-128"/>
            </a:endParaRPr>
          </a:p>
          <a:p>
            <a:pPr rtl="0"/>
            <a:r>
              <a:rPr lang="es" sz="1200" b="1" i="1" dirty="0">
                <a:ea typeface="MS PGothic" charset="-128"/>
              </a:rPr>
              <a:t>Duración: </a:t>
            </a:r>
            <a:r>
              <a:rPr lang="es" sz="1200" b="0" i="1" dirty="0">
                <a:ea typeface="MS PGothic" charset="-128"/>
              </a:rPr>
              <a:t>1</a:t>
            </a:r>
            <a:r>
              <a:rPr lang="es" sz="1200" i="1" dirty="0">
                <a:ea typeface="MS PGothic" charset="-128"/>
              </a:rPr>
              <a:t> minuto.</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rtl="0">
                <a:spcBef>
                  <a:spcPct val="0"/>
                </a:spcBef>
              </a:pPr>
              <a:t>71</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117453197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800" y="4035972"/>
            <a:ext cx="5486400" cy="41936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rtl="0"/>
            <a:r>
              <a:rPr lang="es" sz="1200" b="1" u="sng" dirty="0">
                <a:ea typeface="MS PGothic" charset="-128"/>
              </a:rPr>
              <a:t>Repaso: Problemas habituales de protección </a:t>
            </a:r>
          </a:p>
          <a:p>
            <a:pPr rtl="0"/>
            <a:endParaRPr lang="en-US" altLang="en-US" sz="1200" dirty="0">
              <a:ea typeface="MS PGothic" charset="-128"/>
            </a:endParaRPr>
          </a:p>
          <a:p>
            <a:pPr rtl="0"/>
            <a:r>
              <a:rPr lang="es" sz="1200" dirty="0">
                <a:ea typeface="MS PGothic" charset="-128"/>
              </a:rPr>
              <a:t>Antes de ponernos manos a la obra con el ejercicio de este módulo, hagamos un breve repaso de los </a:t>
            </a:r>
            <a:r>
              <a:rPr lang="es" sz="1200" b="0" dirty="0">
                <a:ea typeface="MS PGothic" charset="-128"/>
              </a:rPr>
              <a:t>problemas </a:t>
            </a:r>
            <a:r>
              <a:rPr lang="es" sz="1200" b="1" dirty="0">
                <a:ea typeface="MS PGothic" charset="-128"/>
              </a:rPr>
              <a:t>habituales</a:t>
            </a:r>
            <a:r>
              <a:rPr lang="es" sz="1200" dirty="0">
                <a:ea typeface="MS PGothic" charset="-128"/>
              </a:rPr>
              <a:t> de protección a los que se enfrentan las personas con SOGIESC diversa.</a:t>
            </a:r>
          </a:p>
          <a:p>
            <a:pPr rtl="0"/>
            <a:endParaRPr lang="en-US" altLang="en-US" sz="1200" dirty="0">
              <a:ea typeface="MS PGothic" charset="-128"/>
            </a:endParaRPr>
          </a:p>
          <a:p>
            <a:pPr rtl="0"/>
            <a:r>
              <a:rPr lang="es" sz="1200" i="0" dirty="0">
                <a:ea typeface="MS PGothic" charset="-128"/>
              </a:rPr>
              <a:t>Durante los desplazamientos y en el proceso de asilo, las person</a:t>
            </a:r>
            <a:r>
              <a:rPr lang="es" sz="1200" kern="0" dirty="0">
                <a:solidFill>
                  <a:srgbClr val="595959"/>
                </a:solidFill>
                <a:latin typeface="+mn-lt"/>
                <a:ea typeface="Lucida Grande"/>
                <a:cs typeface="Calibri"/>
              </a:rPr>
              <a:t>a</a:t>
            </a:r>
            <a:r>
              <a:rPr lang="es" sz="1200" i="0" dirty="0">
                <a:ea typeface="MS PGothic" charset="-128"/>
              </a:rPr>
              <a:t>s con SOGIESC </a:t>
            </a:r>
            <a:r>
              <a:rPr lang="es" sz="1200" i="0">
                <a:ea typeface="MS PGothic" charset="-128"/>
              </a:rPr>
              <a:t>diversa </a:t>
            </a:r>
            <a:r>
              <a:rPr lang="es"/>
              <a:t>se enfrentan a</a:t>
            </a:r>
            <a:r>
              <a:rPr lang="es" sz="1200" i="0">
                <a:ea typeface="MS PGothic" charset="-128"/>
              </a:rPr>
              <a:t>:</a:t>
            </a:r>
            <a:endParaRPr lang="es" sz="1200" i="0" dirty="0">
              <a:ea typeface="MS PGothic" charset="-128"/>
            </a:endParaRPr>
          </a:p>
          <a:p>
            <a:pPr marL="285750" indent="-285750" rtl="0">
              <a:buFont typeface="Arial" panose="020B0604020202020204" pitchFamily="34" charset="0"/>
              <a:buChar char="•"/>
            </a:pPr>
            <a:r>
              <a:rPr lang="es" sz="1200" b="0" i="0" dirty="0">
                <a:ea typeface="MS PGothic" charset="-128"/>
              </a:rPr>
              <a:t>Amenazas a su integridad física</a:t>
            </a:r>
          </a:p>
          <a:p>
            <a:pPr marL="285750" indent="-285750" rtl="0">
              <a:buFont typeface="Arial" panose="020B0604020202020204" pitchFamily="34" charset="0"/>
              <a:buChar char="•"/>
            </a:pPr>
            <a:r>
              <a:rPr lang="es" sz="1200" b="0" i="0" dirty="0">
                <a:ea typeface="MS PGothic" charset="-128"/>
              </a:rPr>
              <a:t>Ataques y acoso por parte de lugareños, solicitantes de asilo y personas refugiadas</a:t>
            </a:r>
          </a:p>
          <a:p>
            <a:pPr marL="285750" indent="-285750" rtl="0">
              <a:buFont typeface="Arial" panose="020B0604020202020204" pitchFamily="34" charset="0"/>
              <a:buChar char="•"/>
            </a:pPr>
            <a:r>
              <a:rPr lang="es" sz="1200" b="0" i="0" dirty="0">
                <a:ea typeface="MS PGothic" charset="-128"/>
              </a:rPr>
              <a:t>Violencia sexual, detenciones y </a:t>
            </a:r>
            <a:r>
              <a:rPr lang="es" sz="1200" b="0" i="1" dirty="0">
                <a:ea typeface="MS PGothic" charset="-128"/>
              </a:rPr>
              <a:t>devoluciones</a:t>
            </a:r>
            <a:endParaRPr lang="en-US" altLang="en-US" sz="1200" b="0" i="1" dirty="0">
              <a:ea typeface="MS PGothic" charset="-128"/>
            </a:endParaRPr>
          </a:p>
          <a:p>
            <a:pPr marL="285750" indent="-285750" rtl="0">
              <a:buFont typeface="Arial" panose="020B0604020202020204" pitchFamily="34" charset="0"/>
              <a:buChar char="•"/>
            </a:pPr>
            <a:r>
              <a:rPr lang="es" sz="1200" b="0" i="0" dirty="0">
                <a:ea typeface="MS PGothic" charset="-128"/>
              </a:rPr>
              <a:t>Sanciones penales</a:t>
            </a:r>
          </a:p>
          <a:p>
            <a:pPr marL="285750" indent="-285750" rtl="0">
              <a:buFont typeface="Arial" panose="020B0604020202020204" pitchFamily="34" charset="0"/>
              <a:buChar char="•"/>
            </a:pPr>
            <a:r>
              <a:rPr lang="es" sz="1200" b="0" i="0" dirty="0">
                <a:ea typeface="MS PGothic" charset="-128"/>
              </a:rPr>
              <a:t>Falta de apoyo por parte de la policía o entidades de seguridad</a:t>
            </a:r>
          </a:p>
          <a:p>
            <a:pPr rtl="0"/>
            <a:endParaRPr lang="en-US" altLang="en-US" sz="1200" dirty="0">
              <a:ea typeface="MS PGothic" charset="-128"/>
            </a:endParaRPr>
          </a:p>
          <a:p>
            <a:pPr rtl="0"/>
            <a:r>
              <a:rPr lang="es" sz="1200" dirty="0">
                <a:ea typeface="MS PGothic" charset="-128"/>
              </a:rPr>
              <a:t>----</a:t>
            </a:r>
          </a:p>
          <a:p>
            <a:pPr rtl="0"/>
            <a:endParaRPr lang="en-US" altLang="en-US" sz="1200" dirty="0">
              <a:ea typeface="MS PGothic" charset="-128"/>
            </a:endParaRPr>
          </a:p>
          <a:p>
            <a:pPr rtl="0"/>
            <a:r>
              <a:rPr lang="es" sz="1200" b="1" i="1" dirty="0">
                <a:ea typeface="MS PGothic" charset="-128"/>
              </a:rPr>
              <a:t>Duración: </a:t>
            </a:r>
            <a:r>
              <a:rPr lang="es" sz="1200" b="0" i="1" dirty="0">
                <a:ea typeface="MS PGothic" charset="-128"/>
              </a:rPr>
              <a:t>2</a:t>
            </a:r>
            <a:r>
              <a:rPr lang="es" sz="1200" i="1" dirty="0">
                <a:ea typeface="MS PGothic" charset="-128"/>
              </a:rPr>
              <a:t> minutos. </a:t>
            </a: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2CE5007-08C9-2A4C-9E49-194023C8FB34}" type="slidenum">
              <a:rPr lang="en-US" altLang="en-US" sz="1200">
                <a:latin typeface="Calibri Regular"/>
              </a:rPr>
              <a:pPr rtl="0"/>
              <a:t>72</a:t>
            </a:fld>
            <a:endParaRPr lang="en-US" altLang="en-US" sz="1200" dirty="0">
              <a:latin typeface="Calibri Regular"/>
            </a:endParaRPr>
          </a:p>
        </p:txBody>
      </p:sp>
    </p:spTree>
    <p:extLst>
      <p:ext uri="{BB962C8B-B14F-4D97-AF65-F5344CB8AC3E}">
        <p14:creationId xmlns:p14="http://schemas.microsoft.com/office/powerpoint/2010/main" val="86057556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2226" name="Notes Placeholder 2"/>
          <p:cNvSpPr>
            <a:spLocks noGrp="1"/>
          </p:cNvSpPr>
          <p:nvPr>
            <p:ph type="body" idx="1"/>
          </p:nvPr>
        </p:nvSpPr>
        <p:spPr bwMode="auto">
          <a:xfrm>
            <a:off x="685800" y="4035971"/>
            <a:ext cx="5486400" cy="48994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u="sng" dirty="0">
                <a:ea typeface="MS PGothic" charset="-128"/>
              </a:rPr>
              <a:t>Repaso: Problemas habituales de protección (continuación)</a:t>
            </a:r>
          </a:p>
          <a:p>
            <a:pPr rtl="0"/>
            <a:endParaRPr lang="en-US" altLang="en-US" sz="1200" i="1" dirty="0">
              <a:ea typeface="MS PGothic" charset="-128"/>
            </a:endParaRPr>
          </a:p>
          <a:p>
            <a:pPr rtl="0"/>
            <a:r>
              <a:rPr lang="es" sz="1200" i="0" dirty="0">
                <a:ea typeface="MS PGothic" charset="-128"/>
              </a:rPr>
              <a:t>Los factores agravantes incluyen:</a:t>
            </a:r>
          </a:p>
          <a:p>
            <a:pPr marL="285750" indent="-285750" rtl="0">
              <a:buFont typeface="Arial" panose="020B0604020202020204" pitchFamily="34" charset="0"/>
              <a:buChar char="•"/>
            </a:pPr>
            <a:endParaRPr lang="en-US" altLang="en-US" sz="600" i="0" dirty="0">
              <a:ea typeface="MS PGothic" charset="-128"/>
            </a:endParaRPr>
          </a:p>
          <a:p>
            <a:pPr marL="285750" marR="0" lvl="0" indent="-2857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i="0" dirty="0">
                <a:ea typeface="MS PGothic" charset="-128"/>
              </a:rPr>
              <a:t>Falta de </a:t>
            </a:r>
            <a:r>
              <a:rPr lang="es" sz="1200" b="1" i="0" dirty="0">
                <a:ea typeface="MS PGothic" charset="-128"/>
              </a:rPr>
              <a:t>apoyo</a:t>
            </a:r>
            <a:r>
              <a:rPr lang="es" sz="1200" b="0" i="0" dirty="0">
                <a:ea typeface="MS PGothic" charset="-128"/>
              </a:rPr>
              <a:t> familiar y comunitario</a:t>
            </a:r>
            <a:r>
              <a:rPr lang="es" sz="1200" i="0" dirty="0">
                <a:ea typeface="MS PGothic" charset="-128"/>
              </a:rPr>
              <a:t>. En ocasiones, esta situación se denomina “</a:t>
            </a:r>
            <a:r>
              <a:rPr lang="es" sz="1200" b="1" i="0" dirty="0">
                <a:ea typeface="MS PGothic" charset="-128"/>
              </a:rPr>
              <a:t>doble </a:t>
            </a:r>
            <a:r>
              <a:rPr lang="es" sz="1200" i="0" dirty="0">
                <a:ea typeface="MS PGothic" charset="-128"/>
              </a:rPr>
              <a:t>marginación”, lo que significa que estas personas se ven marginadas tanto por ser migrantes, refugiadas o solicitantes de asilo como por causa de su SOGIESC diversa.</a:t>
            </a:r>
          </a:p>
          <a:p>
            <a:pPr marL="285750" indent="-285750" rtl="0">
              <a:buFont typeface="Arial" panose="020B0604020202020204" pitchFamily="34" charset="0"/>
              <a:buChar char="•"/>
            </a:pPr>
            <a:r>
              <a:rPr lang="es" sz="1200" b="0" i="0" dirty="0">
                <a:ea typeface="MS PGothic" charset="-128"/>
              </a:rPr>
              <a:t>Dificultades para </a:t>
            </a:r>
            <a:r>
              <a:rPr lang="es" sz="1200" b="1" i="0" dirty="0">
                <a:ea typeface="MS PGothic" charset="-128"/>
              </a:rPr>
              <a:t>acceder</a:t>
            </a:r>
            <a:r>
              <a:rPr lang="es" sz="1200" i="0" dirty="0">
                <a:ea typeface="MS PGothic" charset="-128"/>
              </a:rPr>
              <a:t> a la vivienda, el mercado laboral, la educación, la atención sanitaria o psicológica y los servicios sociales.</a:t>
            </a:r>
          </a:p>
          <a:p>
            <a:pPr marL="285750" indent="-285750" rtl="0">
              <a:buFont typeface="Arial" panose="020B0604020202020204" pitchFamily="34" charset="0"/>
              <a:buChar char="•"/>
            </a:pPr>
            <a:r>
              <a:rPr lang="es" sz="1200" i="0" dirty="0">
                <a:ea typeface="MS PGothic" charset="-128"/>
              </a:rPr>
              <a:t>Desalojo de la </a:t>
            </a:r>
            <a:r>
              <a:rPr lang="es" sz="1200" b="1" i="0" dirty="0">
                <a:ea typeface="MS PGothic" charset="-128"/>
              </a:rPr>
              <a:t>vivienda</a:t>
            </a:r>
            <a:r>
              <a:rPr lang="es" sz="1200" i="0" dirty="0">
                <a:ea typeface="MS PGothic" charset="-128"/>
              </a:rPr>
              <a:t> </a:t>
            </a:r>
            <a:r>
              <a:rPr lang="es" sz="1200" b="0" i="0" dirty="0">
                <a:ea typeface="MS PGothic" charset="-128"/>
              </a:rPr>
              <a:t>y la pérdida del </a:t>
            </a:r>
            <a:r>
              <a:rPr lang="es" sz="1200" i="0" dirty="0">
                <a:ea typeface="MS PGothic" charset="-128"/>
              </a:rPr>
              <a:t>: quizás estas personas tengan que recurrir al trabajo sexual para poder sobrevivir.</a:t>
            </a:r>
          </a:p>
          <a:p>
            <a:pPr marL="285750" indent="-285750" rtl="0">
              <a:buFont typeface="Arial" panose="020B0604020202020204" pitchFamily="34" charset="0"/>
              <a:buChar char="•"/>
            </a:pPr>
            <a:r>
              <a:rPr lang="es" sz="1200" i="0" dirty="0">
                <a:ea typeface="MS PGothic" charset="-128"/>
              </a:rPr>
              <a:t>Actitud negativa y los </a:t>
            </a:r>
            <a:r>
              <a:rPr lang="es" sz="1200" b="1" i="0" dirty="0">
                <a:ea typeface="MS PGothic" charset="-128"/>
              </a:rPr>
              <a:t>prejuicios</a:t>
            </a:r>
            <a:r>
              <a:rPr lang="es" sz="1200" i="0" dirty="0">
                <a:ea typeface="MS PGothic" charset="-128"/>
              </a:rPr>
              <a:t> del person</a:t>
            </a:r>
            <a:r>
              <a:rPr lang="es" sz="1200" b="1" i="0" dirty="0">
                <a:ea typeface="MS PGothic" charset="-128"/>
              </a:rPr>
              <a:t>empleo</a:t>
            </a:r>
            <a:r>
              <a:rPr lang="es" sz="1200" i="0" dirty="0">
                <a:ea typeface="MS PGothic" charset="-128"/>
              </a:rPr>
              <a:t>al que trabaja para las organizaciones de servicios.</a:t>
            </a:r>
          </a:p>
          <a:p>
            <a:pPr marL="285750" indent="-285750" rtl="0">
              <a:buFont typeface="Arial" panose="020B0604020202020204" pitchFamily="34" charset="0"/>
              <a:buChar char="•"/>
            </a:pPr>
            <a:endParaRPr lang="es" sz="1200" i="0" dirty="0">
              <a:ea typeface="MS PGothic" charset="-128"/>
            </a:endParaRPr>
          </a:p>
          <a:p>
            <a:pPr marL="0" indent="0" rtl="0">
              <a:buFont typeface="Arial" panose="020B0604020202020204" pitchFamily="34" charset="0"/>
              <a:buNone/>
            </a:pPr>
            <a:r>
              <a:rPr lang="es" sz="1200" i="0" dirty="0">
                <a:ea typeface="MS PGothic" charset="-128"/>
              </a:rPr>
              <a:t>Los factores agravantes abarcan también:</a:t>
            </a:r>
          </a:p>
          <a:p>
            <a:pPr marL="0" indent="0" rtl="0">
              <a:buFont typeface="Arial" panose="020B0604020202020204" pitchFamily="34" charset="0"/>
              <a:buNone/>
            </a:pPr>
            <a:endParaRPr lang="es" sz="1200" i="0" dirty="0">
              <a:ea typeface="MS PGothic" charset="-128"/>
            </a:endParaRPr>
          </a:p>
          <a:p>
            <a:pPr marL="285750" indent="-285750" rtl="0">
              <a:buFont typeface="Arial" panose="020B0604020202020204" pitchFamily="34" charset="0"/>
              <a:buChar char="•"/>
            </a:pPr>
            <a:r>
              <a:rPr lang="es" sz="1200" i="0" dirty="0">
                <a:ea typeface="MS PGothic" charset="-128"/>
              </a:rPr>
              <a:t>El tiempo que dura el proceso de solicitud de </a:t>
            </a:r>
            <a:r>
              <a:rPr lang="es" sz="1200" b="1" i="0" dirty="0">
                <a:ea typeface="MS PGothic" charset="-128"/>
              </a:rPr>
              <a:t>asilo</a:t>
            </a:r>
            <a:r>
              <a:rPr lang="es" sz="1200" i="0" dirty="0">
                <a:ea typeface="MS PGothic" charset="-128"/>
              </a:rPr>
              <a:t>.</a:t>
            </a:r>
          </a:p>
          <a:p>
            <a:pPr marL="285750" indent="-285750" rtl="0">
              <a:buFont typeface="Arial" panose="020B0604020202020204" pitchFamily="34" charset="0"/>
              <a:buChar char="•"/>
            </a:pPr>
            <a:r>
              <a:rPr lang="es" sz="1200" i="0" dirty="0">
                <a:ea typeface="MS PGothic" charset="-128"/>
              </a:rPr>
              <a:t>El tiempo que dura el proceso de </a:t>
            </a:r>
            <a:r>
              <a:rPr lang="es" sz="1200" b="1" i="0" dirty="0">
                <a:ea typeface="MS PGothic" charset="-128"/>
              </a:rPr>
              <a:t>reasentamiento</a:t>
            </a:r>
            <a:r>
              <a:rPr lang="es" sz="1200" i="0" dirty="0">
                <a:ea typeface="MS PGothic" charset="-128"/>
              </a:rPr>
              <a:t>, si es una opción viable.</a:t>
            </a:r>
          </a:p>
          <a:p>
            <a:pPr marL="285750" indent="-285750" rtl="0">
              <a:buFont typeface="Arial" panose="020B0604020202020204" pitchFamily="34" charset="0"/>
              <a:buChar char="•"/>
            </a:pPr>
            <a:r>
              <a:rPr lang="es" sz="1200" i="0" dirty="0">
                <a:ea typeface="MS PGothic" charset="-128"/>
              </a:rPr>
              <a:t>Malas decisiones en lo que respecta al </a:t>
            </a:r>
            <a:r>
              <a:rPr lang="es" sz="1200" b="1" i="0" dirty="0">
                <a:ea typeface="MS PGothic" charset="-128"/>
              </a:rPr>
              <a:t>lugar</a:t>
            </a:r>
            <a:r>
              <a:rPr lang="es" sz="1200" i="0" dirty="0">
                <a:ea typeface="MS PGothic" charset="-128"/>
              </a:rPr>
              <a:t> </a:t>
            </a:r>
            <a:r>
              <a:rPr lang="es" sz="1200" b="0" i="0" dirty="0">
                <a:ea typeface="MS PGothic" charset="-128"/>
              </a:rPr>
              <a:t>en el que se les reasienta, el ciclo continuo de marginación y victimización, o un </a:t>
            </a:r>
            <a:r>
              <a:rPr lang="es" sz="1200" b="1" i="0" dirty="0">
                <a:ea typeface="MS PGothic" charset="-128"/>
              </a:rPr>
              <a:t>destino</a:t>
            </a:r>
            <a:r>
              <a:rPr lang="es" sz="1200" i="0" dirty="0">
                <a:ea typeface="MS PGothic" charset="-128"/>
              </a:rPr>
              <a:t> de reasentamiento en el que la atención médica no es aceptable.</a:t>
            </a:r>
          </a:p>
          <a:p>
            <a:pPr rtl="0"/>
            <a:endParaRPr lang="en-US" altLang="en-US" sz="200" i="1" dirty="0">
              <a:ea typeface="MS PGothic" charset="-128"/>
            </a:endParaRPr>
          </a:p>
          <a:p>
            <a:pPr rtl="0"/>
            <a:r>
              <a:rPr lang="es" sz="1200" i="1" dirty="0">
                <a:ea typeface="MS PGothic" charset="-128"/>
              </a:rPr>
              <a:t>----</a:t>
            </a:r>
          </a:p>
          <a:p>
            <a:pPr rtl="0"/>
            <a:endParaRPr lang="en-US" altLang="en-US" sz="100" dirty="0">
              <a:ea typeface="MS PGothic" charset="-128"/>
            </a:endParaRPr>
          </a:p>
          <a:p>
            <a:pPr rtl="0"/>
            <a:r>
              <a:rPr lang="es" sz="1200" b="1" i="1" dirty="0">
                <a:ea typeface="MS PGothic" charset="-128"/>
              </a:rPr>
              <a:t>Duración: </a:t>
            </a:r>
            <a:r>
              <a:rPr lang="es" sz="1200" b="0" i="1" dirty="0">
                <a:ea typeface="MS PGothic" charset="-128"/>
              </a:rPr>
              <a:t>3 </a:t>
            </a:r>
            <a:r>
              <a:rPr lang="es" sz="1200" i="1" dirty="0">
                <a:ea typeface="MS PGothic" charset="-128"/>
              </a:rPr>
              <a:t>minutos.</a:t>
            </a:r>
          </a:p>
          <a:p>
            <a:pPr rtl="0"/>
            <a:endParaRPr lang="en-US" altLang="en-US" sz="1200" i="0" dirty="0">
              <a:ea typeface="MS PGothic" charset="-128"/>
            </a:endParaRPr>
          </a:p>
        </p:txBody>
      </p:sp>
      <p:sp>
        <p:nvSpPr>
          <p:cNvPr id="522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2CE5007-08C9-2A4C-9E49-194023C8FB34}" type="slidenum">
              <a:rPr lang="en-US" altLang="en-US" sz="1200">
                <a:latin typeface="Calibri Regular"/>
              </a:rPr>
              <a:pPr rtl="0"/>
              <a:t>73</a:t>
            </a:fld>
            <a:endParaRPr lang="en-US" altLang="en-US" sz="1200" dirty="0">
              <a:latin typeface="Calibri Regular"/>
            </a:endParaRPr>
          </a:p>
        </p:txBody>
      </p:sp>
    </p:spTree>
    <p:extLst>
      <p:ext uri="{BB962C8B-B14F-4D97-AF65-F5344CB8AC3E}">
        <p14:creationId xmlns:p14="http://schemas.microsoft.com/office/powerpoint/2010/main" val="29307564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u="sng" dirty="0">
                <a:ea typeface="MS PGothic" charset="-128"/>
              </a:rPr>
              <a:t>Ejercicio: </a:t>
            </a:r>
            <a:r>
              <a:rPr lang="en-US" sz="1200" b="1" u="sng" dirty="0" err="1">
                <a:ea typeface="MS PGothic" charset="-128"/>
              </a:rPr>
              <a:t>Diagnóstico</a:t>
            </a:r>
            <a:r>
              <a:rPr lang="en-US" sz="1200" b="1" u="sng" dirty="0">
                <a:ea typeface="MS PGothic" charset="-128"/>
              </a:rPr>
              <a:t> de </a:t>
            </a:r>
            <a:r>
              <a:rPr lang="en-US" sz="1200" b="1" u="sng" dirty="0" err="1">
                <a:ea typeface="MS PGothic" charset="-128"/>
              </a:rPr>
              <a:t>casos</a:t>
            </a:r>
            <a:r>
              <a:rPr lang="en-US" sz="1200" b="1" u="sng" dirty="0">
                <a:ea typeface="MS PGothic" charset="-128"/>
              </a:rPr>
              <a:t> </a:t>
            </a:r>
            <a:r>
              <a:rPr lang="en-US" sz="1200" b="1" u="sng" dirty="0" err="1">
                <a:ea typeface="MS PGothic" charset="-128"/>
              </a:rPr>
              <a:t>prácticos</a:t>
            </a:r>
            <a:endParaRPr lang="es" sz="1200" b="1" u="sng"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sng" dirty="0">
              <a:ea typeface="MS PGothic" charset="-128"/>
            </a:endParaRPr>
          </a:p>
          <a:p>
            <a:pPr lvl="0" rtl="0"/>
            <a:r>
              <a:rPr lang="es" sz="1200" kern="1200" dirty="0">
                <a:solidFill>
                  <a:schemeClr val="tx1"/>
                </a:solidFill>
                <a:effectLst/>
                <a:latin typeface="+mn-lt"/>
                <a:ea typeface="MS PGothic" pitchFamily="34" charset="-128"/>
                <a:cs typeface="MS PGothic" charset="0"/>
              </a:rPr>
              <a:t>Ahora trabajaremos en un </a:t>
            </a:r>
            <a:r>
              <a:rPr lang="es" sz="1200" b="1" kern="1200" dirty="0">
                <a:solidFill>
                  <a:schemeClr val="tx1"/>
                </a:solidFill>
                <a:effectLst/>
                <a:latin typeface="+mn-lt"/>
                <a:ea typeface="MS PGothic" pitchFamily="34" charset="-128"/>
                <a:cs typeface="MS PGothic" charset="0"/>
              </a:rPr>
              <a:t>ejercicio</a:t>
            </a:r>
            <a:r>
              <a:rPr lang="es" sz="1200" kern="1200" dirty="0">
                <a:solidFill>
                  <a:schemeClr val="tx1"/>
                </a:solidFill>
                <a:effectLst/>
                <a:latin typeface="+mn-lt"/>
                <a:ea typeface="MS PGothic" pitchFamily="34" charset="-128"/>
                <a:cs typeface="MS PGothic" charset="0"/>
              </a:rPr>
              <a:t> que nos ayudará a aprender a evaluar las necesidades de protección. También nos brindará la ocasión de usar la </a:t>
            </a:r>
            <a:r>
              <a:rPr lang="es" sz="1200" b="0" kern="1200" dirty="0">
                <a:solidFill>
                  <a:schemeClr val="tx1"/>
                </a:solidFill>
                <a:effectLst/>
                <a:latin typeface="+mn-lt"/>
                <a:ea typeface="MS PGothic" pitchFamily="34" charset="-128"/>
                <a:cs typeface="MS PGothic" charset="0"/>
              </a:rPr>
              <a:t>Herramienta para identificar personas en mayor riesgo </a:t>
            </a:r>
            <a:r>
              <a:rPr lang="es" sz="1200" kern="1200" dirty="0">
                <a:solidFill>
                  <a:schemeClr val="tx1"/>
                </a:solidFill>
                <a:effectLst/>
                <a:latin typeface="+mn-lt"/>
                <a:ea typeface="MS PGothic" pitchFamily="34" charset="-128"/>
                <a:cs typeface="MS PGothic" charset="0"/>
              </a:rPr>
              <a:t>en el caso de una persona con SOGIESC diversa.</a:t>
            </a:r>
          </a:p>
          <a:p>
            <a:pPr lvl="0" rtl="0"/>
            <a:endParaRPr lang="en-US" sz="1200" kern="1200" dirty="0">
              <a:solidFill>
                <a:schemeClr val="tx1"/>
              </a:solidFill>
              <a:effectLst/>
              <a:latin typeface="+mn-lt"/>
              <a:ea typeface="MS PGothic" pitchFamily="34" charset="-128"/>
              <a:cs typeface="MS PGothic" charset="0"/>
            </a:endParaRPr>
          </a:p>
          <a:p>
            <a:pPr lvl="0" rtl="0"/>
            <a:r>
              <a:rPr lang="es" sz="1200" kern="1200" dirty="0">
                <a:solidFill>
                  <a:schemeClr val="tx1"/>
                </a:solidFill>
                <a:effectLst/>
                <a:latin typeface="+mn-lt"/>
                <a:ea typeface="MS PGothic" pitchFamily="34" charset="-128"/>
                <a:cs typeface="MS PGothic" charset="0"/>
              </a:rPr>
              <a:t>Ya les he repartido la </a:t>
            </a:r>
            <a:r>
              <a:rPr lang="es" sz="1200" b="1" kern="1200" dirty="0">
                <a:solidFill>
                  <a:schemeClr val="tx1"/>
                </a:solidFill>
                <a:effectLst/>
                <a:latin typeface="+mn-lt"/>
                <a:ea typeface="MS PGothic" pitchFamily="34" charset="-128"/>
                <a:cs typeface="MS PGothic" charset="0"/>
              </a:rPr>
              <a:t>Herramienta para identificar personas en mayor riesgo</a:t>
            </a:r>
            <a:r>
              <a:rPr lang="es" sz="1200" kern="1200" dirty="0">
                <a:solidFill>
                  <a:schemeClr val="tx1"/>
                </a:solidFill>
                <a:effectLst/>
                <a:latin typeface="+mn-lt"/>
                <a:ea typeface="MS PGothic" pitchFamily="34" charset="-128"/>
                <a:cs typeface="MS PGothic" charset="0"/>
              </a:rPr>
              <a:t> y su </a:t>
            </a:r>
            <a:r>
              <a:rPr lang="es" sz="1200" b="1" kern="1200" dirty="0">
                <a:solidFill>
                  <a:schemeClr val="tx1"/>
                </a:solidFill>
                <a:effectLst/>
                <a:latin typeface="+mn-lt"/>
                <a:ea typeface="MS PGothic" pitchFamily="34" charset="-128"/>
                <a:cs typeface="MS PGothic" charset="0"/>
              </a:rPr>
              <a:t>Guía del usuario</a:t>
            </a:r>
            <a:r>
              <a:rPr lang="es" sz="1200" kern="1200" dirty="0">
                <a:solidFill>
                  <a:schemeClr val="tx1"/>
                </a:solidFill>
                <a:effectLst/>
                <a:latin typeface="+mn-lt"/>
                <a:ea typeface="MS PGothic" pitchFamily="34" charset="-128"/>
                <a:cs typeface="MS PGothic" charset="0"/>
              </a:rPr>
              <a:t>. Antes de nada, tendrán que leer atentamente ambos materiales. Tardarán unos 30 minutos.</a:t>
            </a:r>
          </a:p>
          <a:p>
            <a:pPr lvl="0" rtl="0"/>
            <a:endParaRPr lang="en-US" sz="1200" kern="1200" dirty="0">
              <a:solidFill>
                <a:schemeClr val="tx1"/>
              </a:solidFill>
              <a:effectLst/>
              <a:latin typeface="+mn-lt"/>
              <a:ea typeface="MS PGothic" pitchFamily="34" charset="-128"/>
              <a:cs typeface="MS PGothic" charset="0"/>
            </a:endParaRPr>
          </a:p>
          <a:p>
            <a:pPr lvl="0" rtl="0"/>
            <a:r>
              <a:rPr lang="es" sz="1200" i="1" kern="1200" dirty="0">
                <a:solidFill>
                  <a:schemeClr val="tx1"/>
                </a:solidFill>
                <a:effectLst/>
                <a:latin typeface="+mn-lt"/>
                <a:ea typeface="MS PGothic" pitchFamily="34" charset="-128"/>
                <a:cs typeface="MS PGothic" charset="0"/>
              </a:rPr>
              <a:t>Transcurridos 30 minutos</a:t>
            </a:r>
            <a:r>
              <a:rPr lang="es" sz="1200" kern="1200" dirty="0">
                <a:solidFill>
                  <a:schemeClr val="tx1"/>
                </a:solidFill>
                <a:effectLst/>
                <a:latin typeface="+mn-lt"/>
                <a:ea typeface="MS PGothic" pitchFamily="34" charset="-128"/>
                <a:cs typeface="MS PGothic" charset="0"/>
              </a:rPr>
              <a:t>:</a:t>
            </a:r>
          </a:p>
          <a:p>
            <a:pPr lvl="0" rtl="0"/>
            <a:endParaRPr lang="en-US" sz="1200" kern="1200" dirty="0">
              <a:solidFill>
                <a:schemeClr val="tx1"/>
              </a:solidFill>
              <a:effectLst/>
              <a:latin typeface="+mn-lt"/>
              <a:ea typeface="MS PGothic" pitchFamily="34" charset="-128"/>
              <a:cs typeface="MS PGothic" charset="0"/>
            </a:endParaRPr>
          </a:p>
          <a:p>
            <a:pPr lvl="0" rtl="0"/>
            <a:r>
              <a:rPr lang="es" sz="1200" kern="1200" dirty="0">
                <a:solidFill>
                  <a:schemeClr val="tx1"/>
                </a:solidFill>
                <a:effectLst/>
                <a:latin typeface="+mn-lt"/>
                <a:ea typeface="MS PGothic" pitchFamily="34" charset="-128"/>
                <a:cs typeface="MS PGothic" charset="0"/>
              </a:rPr>
              <a:t>Busquen ahora en el </a:t>
            </a:r>
            <a:r>
              <a:rPr lang="en-US" sz="1200" b="1" kern="1200" dirty="0" err="1">
                <a:solidFill>
                  <a:schemeClr val="tx1"/>
                </a:solidFill>
                <a:effectLst/>
                <a:latin typeface="+mn-lt"/>
                <a:ea typeface="MS PGothic" pitchFamily="34" charset="-128"/>
                <a:cs typeface="MS PGothic" charset="0"/>
              </a:rPr>
              <a:t>Cuaderno</a:t>
            </a:r>
            <a:r>
              <a:rPr lang="es" sz="1200" kern="1200" dirty="0">
                <a:solidFill>
                  <a:schemeClr val="tx1"/>
                </a:solidFill>
                <a:effectLst/>
                <a:latin typeface="+mn-lt"/>
                <a:ea typeface="MS PGothic" pitchFamily="34" charset="-128"/>
                <a:cs typeface="MS PGothic" charset="0"/>
              </a:rPr>
              <a:t> la ficha que corresponde a este </a:t>
            </a:r>
            <a:r>
              <a:rPr lang="es" sz="1200" b="0" kern="1200" dirty="0">
                <a:solidFill>
                  <a:schemeClr val="tx1"/>
                </a:solidFill>
                <a:effectLst/>
                <a:latin typeface="+mn-lt"/>
                <a:ea typeface="MS PGothic" pitchFamily="34" charset="-128"/>
                <a:cs typeface="MS PGothic" charset="0"/>
              </a:rPr>
              <a:t>ejercicio</a:t>
            </a:r>
            <a:r>
              <a:rPr lang="es" sz="1200" b="1" kern="1200" dirty="0">
                <a:solidFill>
                  <a:schemeClr val="tx1"/>
                </a:solidFill>
                <a:effectLst/>
                <a:latin typeface="+mn-lt"/>
                <a:ea typeface="MS PGothic" pitchFamily="34" charset="-128"/>
                <a:cs typeface="MS PGothic" charset="0"/>
              </a:rPr>
              <a:t>. </a:t>
            </a:r>
            <a:r>
              <a:rPr lang="es" sz="1200" b="0" kern="1200" dirty="0">
                <a:solidFill>
                  <a:schemeClr val="tx1"/>
                </a:solidFill>
                <a:effectLst/>
                <a:latin typeface="+mn-lt"/>
                <a:ea typeface="MS PGothic" pitchFamily="34" charset="-128"/>
                <a:cs typeface="MS PGothic" charset="0"/>
              </a:rPr>
              <a:t>Comenzaremos por el estudio de caso de Amal. Léanlo y rellenen la ficha. El texto les indicará cuándo tienen que usar la Herramienta para identificar personas en mayor riesgo. Disponen de 20 minutos para terminar este estudio de caso.</a:t>
            </a:r>
          </a:p>
          <a:p>
            <a:pPr lvl="0" rtl="0"/>
            <a:endParaRPr lang="en-US" sz="1200" kern="1200" dirty="0">
              <a:solidFill>
                <a:schemeClr val="tx1"/>
              </a:solidFill>
              <a:effectLst/>
              <a:latin typeface="+mn-lt"/>
              <a:ea typeface="MS PGothic" pitchFamily="34" charset="-128"/>
              <a:cs typeface="MS PGothic" charset="0"/>
            </a:endParaRPr>
          </a:p>
          <a:p>
            <a:pPr lvl="0" rtl="0"/>
            <a:r>
              <a:rPr lang="es" sz="1200" i="1" kern="1200" dirty="0">
                <a:solidFill>
                  <a:schemeClr val="tx1"/>
                </a:solidFill>
                <a:effectLst/>
                <a:latin typeface="+mn-lt"/>
                <a:ea typeface="MS PGothic" pitchFamily="34" charset="-128"/>
                <a:cs typeface="MS PGothic" charset="0"/>
              </a:rPr>
              <a:t>Transcurridos 20 minutos</a:t>
            </a:r>
            <a:r>
              <a:rPr lang="es" sz="1200" kern="1200" dirty="0">
                <a:solidFill>
                  <a:schemeClr val="tx1"/>
                </a:solidFill>
                <a:effectLst/>
                <a:latin typeface="+mn-lt"/>
                <a:ea typeface="MS PGothic" pitchFamily="34" charset="-128"/>
                <a:cs typeface="MS PGothic" charset="0"/>
              </a:rPr>
              <a:t>:</a:t>
            </a:r>
          </a:p>
          <a:p>
            <a:pPr lvl="0" rtl="0"/>
            <a:endParaRPr lang="en-US" sz="1200" kern="1200" dirty="0">
              <a:solidFill>
                <a:schemeClr val="tx1"/>
              </a:solidFill>
              <a:effectLst/>
              <a:latin typeface="+mn-lt"/>
              <a:ea typeface="MS PGothic" pitchFamily="34" charset="-128"/>
              <a:cs typeface="MS PGothic" charset="0"/>
            </a:endParaRPr>
          </a:p>
          <a:p>
            <a:pPr lvl="0" rtl="0"/>
            <a:r>
              <a:rPr lang="es" sz="1200" b="1" kern="1200" dirty="0">
                <a:solidFill>
                  <a:schemeClr val="tx1"/>
                </a:solidFill>
                <a:effectLst/>
                <a:latin typeface="+mn-lt"/>
                <a:ea typeface="MS PGothic" pitchFamily="34" charset="-128"/>
                <a:cs typeface="MS PGothic" charset="0"/>
              </a:rPr>
              <a:t>Hablemos </a:t>
            </a:r>
            <a:r>
              <a:rPr lang="es" sz="1200" b="0" kern="1200" dirty="0">
                <a:solidFill>
                  <a:schemeClr val="tx1"/>
                </a:solidFill>
                <a:effectLst/>
                <a:latin typeface="+mn-lt"/>
                <a:ea typeface="MS PGothic" pitchFamily="34" charset="-128"/>
                <a:cs typeface="MS PGothic" charset="0"/>
              </a:rPr>
              <a:t>de la situación de Amal</a:t>
            </a:r>
            <a:r>
              <a:rPr lang="es" sz="1200" b="1" kern="1200" dirty="0">
                <a:solidFill>
                  <a:schemeClr val="tx1"/>
                </a:solidFill>
                <a:effectLst/>
                <a:latin typeface="+mn-lt"/>
                <a:ea typeface="MS PGothic" pitchFamily="34" charset="-128"/>
                <a:cs typeface="MS PGothic" charset="0"/>
              </a:rPr>
              <a:t>.</a:t>
            </a:r>
            <a:r>
              <a:rPr lang="es" sz="1200" kern="1200" dirty="0">
                <a:solidFill>
                  <a:schemeClr val="tx1"/>
                </a:solidFill>
                <a:effectLst/>
                <a:latin typeface="+mn-lt"/>
                <a:ea typeface="MS PGothic" pitchFamily="34" charset="-128"/>
                <a:cs typeface="MS PGothic" charset="0"/>
              </a:rPr>
              <a:t> Trabajaremos las preguntas de la </a:t>
            </a:r>
            <a:r>
              <a:rPr lang="es" sz="1200" b="0" kern="1200" dirty="0">
                <a:solidFill>
                  <a:schemeClr val="tx1"/>
                </a:solidFill>
                <a:effectLst/>
                <a:latin typeface="+mn-lt"/>
                <a:ea typeface="MS PGothic" pitchFamily="34" charset="-128"/>
                <a:cs typeface="MS PGothic" charset="0"/>
              </a:rPr>
              <a:t>ficha una por una. ¿Qué respondieron en la pregunta 1? (</a:t>
            </a:r>
            <a:r>
              <a:rPr lang="es" sz="1200" b="0" i="1" kern="1200" dirty="0">
                <a:solidFill>
                  <a:schemeClr val="tx1"/>
                </a:solidFill>
                <a:effectLst/>
                <a:latin typeface="+mn-lt"/>
                <a:ea typeface="MS PGothic" pitchFamily="34" charset="-128"/>
                <a:cs typeface="MS PGothic" charset="0"/>
              </a:rPr>
              <a:t>Aborde con el grupo todas las preguntas de una en una). </a:t>
            </a:r>
            <a:r>
              <a:rPr lang="es" sz="1200" b="0" kern="1200" dirty="0">
                <a:solidFill>
                  <a:schemeClr val="tx1"/>
                </a:solidFill>
                <a:effectLst/>
                <a:latin typeface="+mn-lt"/>
                <a:ea typeface="MS PGothic" pitchFamily="34" charset="-128"/>
                <a:cs typeface="MS PGothic" charset="0"/>
              </a:rPr>
              <a:t>En general, ¿qué les parece el nivel de riesgo de Amal?</a:t>
            </a:r>
          </a:p>
          <a:p>
            <a:pPr lvl="0" rtl="0"/>
            <a:endParaRPr lang="en-US" sz="1200" kern="1200" dirty="0">
              <a:solidFill>
                <a:schemeClr val="tx1"/>
              </a:solidFill>
              <a:effectLst/>
              <a:latin typeface="+mn-lt"/>
              <a:ea typeface="MS PGothic" pitchFamily="34" charset="-128"/>
              <a:cs typeface="MS PGothic" charset="0"/>
            </a:endParaRPr>
          </a:p>
          <a:p>
            <a:pPr lvl="0" rtl="0"/>
            <a:r>
              <a:rPr lang="es" sz="1200" i="1" kern="1200" dirty="0">
                <a:solidFill>
                  <a:schemeClr val="tx1"/>
                </a:solidFill>
                <a:effectLst/>
                <a:latin typeface="+mn-lt"/>
                <a:ea typeface="MS PGothic" pitchFamily="34" charset="-128"/>
                <a:cs typeface="MS PGothic" charset="0"/>
              </a:rPr>
              <a:t>Transcurridos 20 minutos</a:t>
            </a:r>
            <a:r>
              <a:rPr lang="es" sz="1200" kern="1200" dirty="0">
                <a:solidFill>
                  <a:schemeClr val="tx1"/>
                </a:solidFill>
                <a:effectLst/>
                <a:latin typeface="+mn-lt"/>
                <a:ea typeface="MS PGothic" pitchFamily="34" charset="-128"/>
                <a:cs typeface="MS PGothic" charset="0"/>
              </a:rPr>
              <a:t>:</a:t>
            </a:r>
          </a:p>
          <a:p>
            <a:pPr lvl="0" rtl="0"/>
            <a:endParaRPr lang="en-US" sz="1200" kern="1200" dirty="0">
              <a:solidFill>
                <a:schemeClr val="tx1"/>
              </a:solidFill>
              <a:effectLst/>
              <a:latin typeface="+mn-lt"/>
              <a:ea typeface="MS PGothic" pitchFamily="34" charset="-128"/>
              <a:cs typeface="MS PGothic" charset="0"/>
            </a:endParaRPr>
          </a:p>
          <a:p>
            <a:pPr lvl="0" rtl="0"/>
            <a:r>
              <a:rPr lang="es" sz="1200" kern="1200" dirty="0">
                <a:solidFill>
                  <a:schemeClr val="tx1"/>
                </a:solidFill>
                <a:effectLst/>
                <a:latin typeface="+mn-lt"/>
                <a:ea typeface="MS PGothic" pitchFamily="34" charset="-128"/>
                <a:cs typeface="MS PGothic" charset="0"/>
              </a:rPr>
              <a:t>Ahora veremos el estudio de caso</a:t>
            </a:r>
            <a:r>
              <a:rPr lang="es" sz="1200" b="1" kern="1200" dirty="0">
                <a:solidFill>
                  <a:schemeClr val="tx1"/>
                </a:solidFill>
                <a:effectLst/>
                <a:latin typeface="+mn-lt"/>
                <a:ea typeface="MS PGothic" pitchFamily="34" charset="-128"/>
                <a:cs typeface="MS PGothic" charset="0"/>
              </a:rPr>
              <a:t> </a:t>
            </a:r>
            <a:r>
              <a:rPr lang="es" sz="1200" b="0" kern="1200" dirty="0">
                <a:solidFill>
                  <a:schemeClr val="tx1"/>
                </a:solidFill>
                <a:effectLst/>
                <a:latin typeface="+mn-lt"/>
                <a:ea typeface="MS PGothic" pitchFamily="34" charset="-128"/>
                <a:cs typeface="MS PGothic" charset="0"/>
              </a:rPr>
              <a:t>de</a:t>
            </a:r>
            <a:r>
              <a:rPr lang="es" sz="1200" b="1" kern="1200" dirty="0">
                <a:solidFill>
                  <a:schemeClr val="tx1"/>
                </a:solidFill>
                <a:effectLst/>
                <a:latin typeface="+mn-lt"/>
                <a:ea typeface="MS PGothic" pitchFamily="34" charset="-128"/>
                <a:cs typeface="MS PGothic" charset="0"/>
              </a:rPr>
              <a:t> Nur</a:t>
            </a:r>
            <a:r>
              <a:rPr lang="es" sz="1200" kern="1200" dirty="0">
                <a:solidFill>
                  <a:schemeClr val="tx1"/>
                </a:solidFill>
                <a:effectLst/>
                <a:latin typeface="+mn-lt"/>
                <a:ea typeface="MS PGothic" pitchFamily="34" charset="-128"/>
                <a:cs typeface="MS PGothic" charset="0"/>
              </a:rPr>
              <a:t>. Léanlo y rellenen la ficha de Nur.</a:t>
            </a:r>
          </a:p>
          <a:p>
            <a:pPr lvl="0" rtl="0"/>
            <a:endParaRPr lang="en-US" sz="1200" i="1" kern="1200" dirty="0">
              <a:solidFill>
                <a:schemeClr val="tx1"/>
              </a:solidFill>
              <a:effectLst/>
              <a:latin typeface="+mn-lt"/>
              <a:ea typeface="MS PGothic" pitchFamily="34" charset="-128"/>
              <a:cs typeface="MS PGothic" charset="0"/>
            </a:endParaRPr>
          </a:p>
          <a:p>
            <a:pPr lvl="0" rtl="0"/>
            <a:r>
              <a:rPr lang="es" sz="1200" i="1" kern="1200" dirty="0">
                <a:solidFill>
                  <a:schemeClr val="tx1"/>
                </a:solidFill>
                <a:effectLst/>
                <a:latin typeface="+mn-lt"/>
                <a:ea typeface="MS PGothic" pitchFamily="34" charset="-128"/>
                <a:cs typeface="MS PGothic" charset="0"/>
              </a:rPr>
              <a:t>Transcurridos 20 minutos</a:t>
            </a:r>
            <a:r>
              <a:rPr lang="es" sz="1200" kern="1200" dirty="0">
                <a:solidFill>
                  <a:schemeClr val="tx1"/>
                </a:solidFill>
                <a:effectLst/>
                <a:latin typeface="+mn-lt"/>
                <a:ea typeface="MS PGothic" pitchFamily="34" charset="-128"/>
                <a:cs typeface="MS PGothic" charset="0"/>
              </a:rPr>
              <a:t>:</a:t>
            </a:r>
          </a:p>
          <a:p>
            <a:pPr lvl="0" rtl="0"/>
            <a:endParaRPr lang="en-US" sz="1200" kern="1200" dirty="0">
              <a:solidFill>
                <a:schemeClr val="tx1"/>
              </a:solidFill>
              <a:effectLst/>
              <a:latin typeface="+mn-lt"/>
              <a:ea typeface="MS PGothic" pitchFamily="34" charset="-128"/>
              <a:cs typeface="MS PGothic" charset="0"/>
            </a:endParaRPr>
          </a:p>
          <a:p>
            <a:pPr lvl="0" rtl="0"/>
            <a:r>
              <a:rPr lang="es" sz="1200" b="1" kern="1200" dirty="0">
                <a:solidFill>
                  <a:schemeClr val="tx1"/>
                </a:solidFill>
                <a:effectLst/>
                <a:latin typeface="+mn-lt"/>
                <a:ea typeface="MS PGothic" pitchFamily="34" charset="-128"/>
                <a:cs typeface="MS PGothic" charset="0"/>
              </a:rPr>
              <a:t>Hablemos </a:t>
            </a:r>
            <a:r>
              <a:rPr lang="es" sz="1200" b="0" kern="1200" dirty="0">
                <a:solidFill>
                  <a:schemeClr val="tx1"/>
                </a:solidFill>
                <a:effectLst/>
                <a:latin typeface="+mn-lt"/>
                <a:ea typeface="MS PGothic" pitchFamily="34" charset="-128"/>
                <a:cs typeface="MS PGothic" charset="0"/>
              </a:rPr>
              <a:t>de la situación de Nur</a:t>
            </a:r>
            <a:r>
              <a:rPr lang="es" sz="1200" b="1" kern="1200" dirty="0">
                <a:solidFill>
                  <a:schemeClr val="tx1"/>
                </a:solidFill>
                <a:effectLst/>
                <a:latin typeface="+mn-lt"/>
                <a:ea typeface="MS PGothic" pitchFamily="34" charset="-128"/>
                <a:cs typeface="MS PGothic" charset="0"/>
              </a:rPr>
              <a:t>.</a:t>
            </a:r>
            <a:r>
              <a:rPr lang="es" sz="1200" kern="1200" dirty="0">
                <a:solidFill>
                  <a:schemeClr val="tx1"/>
                </a:solidFill>
                <a:effectLst/>
                <a:latin typeface="+mn-lt"/>
                <a:ea typeface="MS PGothic" pitchFamily="34" charset="-128"/>
                <a:cs typeface="MS PGothic" charset="0"/>
              </a:rPr>
              <a:t> Trabajaremos las</a:t>
            </a:r>
            <a:r>
              <a:rPr lang="es" sz="1200" b="1" kern="1200" dirty="0">
                <a:solidFill>
                  <a:schemeClr val="tx1"/>
                </a:solidFill>
                <a:effectLst/>
                <a:latin typeface="+mn-lt"/>
                <a:ea typeface="MS PGothic" pitchFamily="34" charset="-128"/>
                <a:cs typeface="MS PGothic" charset="0"/>
              </a:rPr>
              <a:t> preguntas de la ficha una por una</a:t>
            </a:r>
            <a:r>
              <a:rPr lang="es" sz="1200" kern="1200" dirty="0">
                <a:solidFill>
                  <a:schemeClr val="tx1"/>
                </a:solidFill>
                <a:effectLst/>
                <a:latin typeface="+mn-lt"/>
                <a:ea typeface="MS PGothic" pitchFamily="34" charset="-128"/>
                <a:cs typeface="MS PGothic" charset="0"/>
              </a:rPr>
              <a:t>. ¿Qué respondieron en la pregunta 1? (</a:t>
            </a:r>
            <a:r>
              <a:rPr lang="es" sz="1200" i="1" kern="1200" dirty="0">
                <a:solidFill>
                  <a:schemeClr val="tx1"/>
                </a:solidFill>
                <a:effectLst/>
                <a:latin typeface="+mn-lt"/>
                <a:ea typeface="MS PGothic" pitchFamily="34" charset="-128"/>
                <a:cs typeface="MS PGothic" charset="0"/>
              </a:rPr>
              <a:t>Aborde con el grupo todas las preguntas de una en una). </a:t>
            </a:r>
            <a:r>
              <a:rPr lang="es" sz="1200" kern="1200" dirty="0">
                <a:solidFill>
                  <a:schemeClr val="tx1"/>
                </a:solidFill>
                <a:effectLst/>
                <a:latin typeface="+mn-lt"/>
                <a:ea typeface="MS PGothic" pitchFamily="34" charset="-128"/>
                <a:cs typeface="MS PGothic" charset="0"/>
              </a:rPr>
              <a:t>En general, ¿qué les parece el </a:t>
            </a:r>
            <a:r>
              <a:rPr lang="es" sz="1200" b="1" kern="1200" dirty="0">
                <a:solidFill>
                  <a:schemeClr val="tx1"/>
                </a:solidFill>
                <a:effectLst/>
                <a:latin typeface="+mn-lt"/>
                <a:ea typeface="MS PGothic" pitchFamily="34" charset="-128"/>
                <a:cs typeface="MS PGothic" charset="0"/>
              </a:rPr>
              <a:t>nivel de riesgo</a:t>
            </a:r>
            <a:r>
              <a:rPr lang="es" sz="1200" kern="1200" dirty="0">
                <a:solidFill>
                  <a:schemeClr val="tx1"/>
                </a:solidFill>
                <a:effectLst/>
                <a:latin typeface="+mn-lt"/>
                <a:ea typeface="MS PGothic" pitchFamily="34" charset="-128"/>
                <a:cs typeface="MS PGothic" charset="0"/>
              </a:rPr>
              <a:t> de Nur? </a:t>
            </a:r>
          </a:p>
          <a:p>
            <a:pPr lvl="0" rtl="0"/>
            <a:endParaRPr lang="en-US" sz="1200" kern="1200" dirty="0">
              <a:solidFill>
                <a:schemeClr val="tx1"/>
              </a:solidFill>
              <a:effectLst/>
              <a:latin typeface="+mn-lt"/>
              <a:ea typeface="MS PGothic" pitchFamily="34" charset="-128"/>
              <a:cs typeface="MS PGothic" charset="0"/>
            </a:endParaRPr>
          </a:p>
          <a:p>
            <a:pPr rtl="0"/>
            <a:r>
              <a:rPr lang="es" sz="1200" i="1" kern="1200" dirty="0">
                <a:solidFill>
                  <a:schemeClr val="tx1"/>
                </a:solidFill>
                <a:effectLst/>
                <a:latin typeface="+mn-lt"/>
                <a:ea typeface="MS PGothic" pitchFamily="34" charset="-128"/>
                <a:cs typeface="MS PGothic" charset="0"/>
              </a:rPr>
              <a:t>Una vez hayan comentado ambas situaciones, pida a las personas </a:t>
            </a:r>
            <a:r>
              <a:rPr lang="es" sz="1200" b="0" i="1" kern="1200" dirty="0">
                <a:solidFill>
                  <a:schemeClr val="tx1"/>
                </a:solidFill>
                <a:effectLst/>
                <a:latin typeface="+mn-lt"/>
                <a:ea typeface="MS PGothic" pitchFamily="34" charset="-128"/>
                <a:cs typeface="MS PGothic" charset="0"/>
              </a:rPr>
              <a:t>p</a:t>
            </a:r>
            <a:r>
              <a:rPr lang="es" sz="1200" i="1" kern="1200" dirty="0">
                <a:solidFill>
                  <a:schemeClr val="tx1"/>
                </a:solidFill>
                <a:effectLst/>
                <a:latin typeface="+mn-lt"/>
                <a:ea typeface="MS PGothic" pitchFamily="34" charset="-128"/>
                <a:cs typeface="MS PGothic" charset="0"/>
              </a:rPr>
              <a:t>articipantes que las comparen.</a:t>
            </a:r>
            <a:endParaRPr lang="en-US" altLang="en-US" sz="1200" b="1" u="none"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none"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u="none" dirty="0">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none" dirty="0">
              <a:ea typeface="MS PGothic" charset="-128"/>
            </a:endParaRPr>
          </a:p>
          <a:p>
            <a:pPr rtl="0"/>
            <a:r>
              <a:rPr lang="es" sz="1200" b="1" i="1" dirty="0">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En la</a:t>
            </a:r>
            <a:r>
              <a:rPr lang="es" sz="1200" b="1" i="1" u="none" strike="noStrike" kern="1200" cap="none" spc="0" normalizeH="0" noProof="0" dirty="0">
                <a:ln>
                  <a:noFill/>
                </a:ln>
                <a:solidFill>
                  <a:prstClr val="black"/>
                </a:solidFill>
                <a:effectLst/>
                <a:uLnTx/>
                <a:uFillTx/>
                <a:latin typeface="+mn-lt"/>
                <a:ea typeface="MS PGothic" charset="-128"/>
              </a:rPr>
              <a:t> página 252</a:t>
            </a:r>
            <a:r>
              <a:rPr lang="es" sz="1200" b="1" i="1" dirty="0">
                <a:ea typeface="MS PGothic" charset="-128"/>
              </a:rPr>
              <a:t> </a:t>
            </a:r>
            <a:r>
              <a:rPr lang="es" sz="1200" i="1" dirty="0">
                <a:ea typeface="MS PGothic" charset="-128"/>
              </a:rPr>
              <a:t>de la Guía de facilitación encontrará más información sobre este ejercicio, junto con ideas adicionales para la facilitación. </a:t>
            </a:r>
          </a:p>
          <a:p>
            <a:pPr rtl="0"/>
            <a:endParaRPr lang="en-US" altLang="en-US" sz="1200" dirty="0">
              <a:ea typeface="MS PGothic" charset="-128"/>
            </a:endParaRPr>
          </a:p>
          <a:p>
            <a:pPr rtl="0"/>
            <a:r>
              <a:rPr lang="es" sz="1200" b="1" i="1" dirty="0">
                <a:ea typeface="MS PGothic" charset="-128"/>
              </a:rPr>
              <a:t>Duración: </a:t>
            </a:r>
            <a:r>
              <a:rPr lang="es" sz="1200" i="1" dirty="0">
                <a:ea typeface="MS PGothic" charset="-128"/>
              </a:rPr>
              <a:t>1 hora y 50 minutos. 30 minutos para leer la Herramienta para identificar personas en mayor riesgo y su correspondiente Guía del usuario; 40 minutos para la actividad en equipo (20 minutos para cada caso práctico); 40 minutos para el debate en grupo (20 minutos para cada caso práctico). </a:t>
            </a:r>
          </a:p>
          <a:p>
            <a:pPr rtl="0"/>
            <a:endParaRPr lang="en-US" altLang="en-US" sz="1200" i="1" dirty="0">
              <a:ea typeface="MS PGothic" charset="-128"/>
            </a:endParaRP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74</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27717946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a:prstGeom prst="rect">
            <a:avLst/>
          </a:prstGeom>
        </p:spPr>
      </p:sp>
      <p:sp>
        <p:nvSpPr>
          <p:cNvPr id="3" name="Notes Placeholder 2"/>
          <p:cNvSpPr>
            <a:spLocks noGrp="1"/>
          </p:cNvSpPr>
          <p:nvPr>
            <p:ph type="body" idx="1"/>
          </p:nvPr>
        </p:nvSpPr>
        <p:spPr>
          <a:xfrm>
            <a:off x="674556" y="4414344"/>
            <a:ext cx="5441431" cy="4410679"/>
          </a:xfrm>
          <a:prstGeom prst="rect">
            <a:avLst/>
          </a:prstGeom>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u="sng" dirty="0"/>
              <a:t>Video</a:t>
            </a:r>
          </a:p>
          <a:p>
            <a:pPr rtl="0"/>
            <a:endParaRPr lang="en-US" altLang="en-US" sz="1200" b="0" dirty="0">
              <a:ea typeface="MS PGothic" charset="-128"/>
            </a:endParaRPr>
          </a:p>
          <a:p>
            <a:pPr rtl="0"/>
            <a:r>
              <a:rPr lang="es" sz="1200" b="0" dirty="0">
                <a:ea typeface="MS PGothic" charset="-128"/>
              </a:rPr>
              <a:t>Antes de concluir este módulo, vamos</a:t>
            </a:r>
            <a:r>
              <a:rPr lang="es" sz="1200" b="0" i="0" u="none" dirty="0">
                <a:ea typeface="MS PGothic" charset="-128"/>
              </a:rPr>
              <a:t> </a:t>
            </a:r>
            <a:r>
              <a:rPr lang="es" sz="1200" b="0" dirty="0">
                <a:ea typeface="MS PGothic" charset="-128"/>
              </a:rPr>
              <a:t>a conocer algunas experiencias de personas con SOGIESC diversa. Este </a:t>
            </a:r>
            <a:r>
              <a:rPr lang="en-US" sz="1200" b="1" dirty="0">
                <a:ea typeface="MS PGothic" charset="-128"/>
              </a:rPr>
              <a:t>video </a:t>
            </a:r>
            <a:r>
              <a:rPr lang="es" sz="1200" b="0" dirty="0">
                <a:ea typeface="MS PGothic" charset="-128"/>
              </a:rPr>
              <a:t>se </a:t>
            </a:r>
            <a:r>
              <a:rPr lang="es" sz="1200" dirty="0">
                <a:ea typeface="MS PGothic" charset="-128"/>
              </a:rPr>
              <a:t>centra en personas transgénero y de géne</a:t>
            </a:r>
            <a:r>
              <a:rPr lang="es" sz="1200" b="0" dirty="0">
                <a:ea typeface="MS PGothic" charset="-128"/>
              </a:rPr>
              <a:t>ro diverso en Bangladesh</a:t>
            </a:r>
            <a:r>
              <a:rPr lang="es" sz="1200" dirty="0">
                <a:ea typeface="MS PGothic" charset="-128"/>
              </a:rPr>
              <a:t>. </a:t>
            </a:r>
          </a:p>
          <a:p>
            <a:pPr rtl="0"/>
            <a:endParaRPr lang="en-US" altLang="en-US" sz="1200" dirty="0">
              <a:ea typeface="MS PGothic" charset="-128"/>
            </a:endParaRPr>
          </a:p>
          <a:p>
            <a:pPr rtl="0"/>
            <a:r>
              <a:rPr lang="es" sz="1200" dirty="0">
                <a:ea typeface="MS PGothic" charset="-128"/>
              </a:rPr>
              <a:t>----</a:t>
            </a:r>
          </a:p>
          <a:p>
            <a:pPr rtl="0"/>
            <a:endParaRPr lang="en-US" altLang="en-US" sz="120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i="1" dirty="0">
                <a:ea typeface="MS PGothic" charset="-128"/>
              </a:rPr>
              <a:t>Enlaces al video: </a:t>
            </a:r>
            <a:r>
              <a:rPr lang="es" sz="1200" b="0" i="1" u="sng" dirty="0">
                <a:ea typeface="MS PGothic" charset="-128"/>
              </a:rPr>
              <a:t>https://drive.google.com/file/d/1x-BUcxndyEK3fzQNAqNLFFWFo2fe8TtX/view</a:t>
            </a:r>
            <a:r>
              <a:rPr lang="es" sz="1200" b="0" i="1" u="none" dirty="0">
                <a:ea typeface="MS PGothic" charset="-128"/>
              </a:rPr>
              <a:t> o bien </a:t>
            </a:r>
            <a:r>
              <a:rPr lang="es" sz="1200" b="0" i="1" u="sng" dirty="0">
                <a:ea typeface="MS PGothic" charset="-128"/>
              </a:rPr>
              <a:t>https://iomint-my.sharepoint.com/:v:/g/personal/jrumbach_iom_int/EdxhNeergwpPlkrkgUWoX9oBD2m3-17eu5ozDuCKgXDrTg?e=5ytZ8v</a:t>
            </a:r>
            <a:r>
              <a:rPr lang="es" sz="1200" b="0" i="1" dirty="0">
                <a:ea typeface="MS PGothic" charset="-128"/>
              </a:rPr>
              <a:t> (7:00)</a:t>
            </a:r>
            <a:endParaRPr lang="en-US" altLang="en-US" sz="1200" b="1" i="1" dirty="0">
              <a:ea typeface="MS PGothic" charset="-128"/>
            </a:endParaRPr>
          </a:p>
          <a:p>
            <a:pPr rtl="0"/>
            <a:endParaRPr lang="en-US" altLang="en-US" sz="1200" b="1" i="1" dirty="0">
              <a:ea typeface="MS PGothic" charset="-128"/>
            </a:endParaRPr>
          </a:p>
          <a:p>
            <a:pPr rtl="0"/>
            <a:r>
              <a:rPr lang="es" sz="1200" b="1" i="1" dirty="0">
                <a:ea typeface="MS PGothic" charset="-128"/>
              </a:rPr>
              <a:t>Duración:</a:t>
            </a:r>
            <a:r>
              <a:rPr lang="es" sz="1200" i="1" dirty="0">
                <a:ea typeface="MS PGothic" charset="-128"/>
              </a:rPr>
              <a:t> 7 minutos. </a:t>
            </a:r>
          </a:p>
        </p:txBody>
      </p:sp>
      <p:sp>
        <p:nvSpPr>
          <p:cNvPr id="4" name="Slide Number Placeholder 3"/>
          <p:cNvSpPr>
            <a:spLocks noGrp="1"/>
          </p:cNvSpPr>
          <p:nvPr>
            <p:ph type="sldNum" sz="quarter" idx="10"/>
          </p:nvPr>
        </p:nvSpPr>
        <p:spPr/>
        <p:txBody>
          <a:bodyPr rtlCol="0"/>
          <a:lstStyle/>
          <a:p>
            <a:pPr rtl="0"/>
            <a:fld id="{0ED8A9B0-80EF-A34D-B345-E2DEC5501E01}" type="slidenum">
              <a:rPr lang="en-US" smtClean="0"/>
              <a:t>75</a:t>
            </a:fld>
            <a:endParaRPr lang="en-US" dirty="0"/>
          </a:p>
        </p:txBody>
      </p:sp>
    </p:spTree>
    <p:extLst>
      <p:ext uri="{BB962C8B-B14F-4D97-AF65-F5344CB8AC3E}">
        <p14:creationId xmlns:p14="http://schemas.microsoft.com/office/powerpoint/2010/main" val="13498977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u="sng" dirty="0">
                <a:ea typeface="MS PGothic" charset="-128"/>
              </a:rPr>
              <a:t>Puntos clave de aprendizaje</a:t>
            </a:r>
          </a:p>
          <a:p>
            <a:pPr rtl="0"/>
            <a:endParaRPr lang="en-US" altLang="en-US" sz="1200" dirty="0">
              <a:ea typeface="MS PGothic" charset="-128"/>
            </a:endParaRPr>
          </a:p>
          <a:p>
            <a:pPr rtl="0"/>
            <a:r>
              <a:rPr lang="es" sz="1200" dirty="0">
                <a:ea typeface="MS PGothic" charset="-128"/>
              </a:rPr>
              <a:t>Los </a:t>
            </a:r>
            <a:r>
              <a:rPr lang="es" sz="1200" b="1" dirty="0">
                <a:ea typeface="MS PGothic" charset="-128"/>
              </a:rPr>
              <a:t>puntos clave de aprendizaje</a:t>
            </a:r>
            <a:r>
              <a:rPr lang="es" sz="1200" dirty="0">
                <a:ea typeface="MS PGothic" charset="-128"/>
              </a:rPr>
              <a:t> que hemos visto en este módulo son:</a:t>
            </a:r>
          </a:p>
          <a:p>
            <a:pPr rtl="0"/>
            <a:endParaRPr lang="en-US" altLang="en-US" sz="1200" dirty="0">
              <a:ea typeface="MS PGothic" charset="-128"/>
            </a:endParaRPr>
          </a:p>
          <a:p>
            <a:pPr marL="285750" indent="-285750" rtl="0">
              <a:buFont typeface="Arial" panose="020B0604020202020204" pitchFamily="34" charset="0"/>
              <a:buChar char="•"/>
            </a:pPr>
            <a:r>
              <a:rPr lang="es" sz="1200" dirty="0">
                <a:ea typeface="MS PGothic" charset="-128"/>
              </a:rPr>
              <a:t>La Herramienta para identificar personas en mayor riesgo permite establecer rápidamente cuáles son las necesidades de protección de las personas con SOGIESC diversa. </a:t>
            </a:r>
          </a:p>
          <a:p>
            <a:pPr marL="285750" indent="-285750" rtl="0">
              <a:buFont typeface="Arial" panose="020B0604020202020204" pitchFamily="34" charset="0"/>
              <a:buChar char="•"/>
            </a:pPr>
            <a:r>
              <a:rPr lang="es" sz="1200" dirty="0">
                <a:ea typeface="MS PGothic"/>
                <a:cs typeface="Calibri"/>
              </a:rPr>
              <a:t>No existe una solución válida para todos los casos. En lo que respecta a los riesgos a los que se enfrentan, no hay dos personas iguales. Las respuestas se deben ajustar a las necesidades partiendo de conocimientos bien fundamentados sobre los riesgos. </a:t>
            </a:r>
            <a:endParaRPr lang="en-US" altLang="en-US" sz="1200" dirty="0">
              <a:ea typeface="MS PGothic" charset="-128"/>
              <a:cs typeface="Calibri"/>
            </a:endParaRPr>
          </a:p>
          <a:p>
            <a:pPr marL="285750" indent="-285750" rtl="0">
              <a:buFont typeface="Arial" panose="020B0604020202020204" pitchFamily="34" charset="0"/>
              <a:buChar char="•"/>
            </a:pPr>
            <a:r>
              <a:rPr lang="es" sz="1200" dirty="0">
                <a:ea typeface="MS PGothic"/>
                <a:cs typeface="Calibri"/>
              </a:rPr>
              <a:t>Determinar correctamente los riesgos particulares es fundamental para encontrar las soluciones idóneas.</a:t>
            </a:r>
            <a:endParaRPr lang="en-US" altLang="en-US" sz="1200" dirty="0">
              <a:ea typeface="MS PGothic" charset="-128"/>
              <a:cs typeface="Calibri"/>
            </a:endParaRPr>
          </a:p>
          <a:p>
            <a:pPr rtl="0"/>
            <a:endParaRPr lang="en-US" altLang="en-US" sz="1200" dirty="0">
              <a:ea typeface="MS PGothic" charset="-128"/>
            </a:endParaRPr>
          </a:p>
          <a:p>
            <a:pPr rtl="0"/>
            <a:r>
              <a:rPr lang="es" sz="1200" i="1" dirty="0">
                <a:ea typeface="MS PGothic" charset="-128"/>
              </a:rPr>
              <a:t>----</a:t>
            </a:r>
            <a:endParaRPr lang="en-US" altLang="en-US" sz="1200" dirty="0">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none" dirty="0">
              <a:ea typeface="MS PGothic" charset="-128"/>
            </a:endParaRPr>
          </a:p>
          <a:p>
            <a:pPr rtl="0"/>
            <a:r>
              <a:rPr lang="es" sz="1200" b="1" i="1" dirty="0">
                <a:ea typeface="MS PGothic" charset="-128"/>
              </a:rPr>
              <a:t>Duración: </a:t>
            </a:r>
            <a:r>
              <a:rPr lang="es" sz="1200" b="0" i="1" dirty="0">
                <a:ea typeface="MS PGothic" charset="-128"/>
              </a:rPr>
              <a:t>2</a:t>
            </a:r>
            <a:r>
              <a:rPr lang="es" sz="1200" i="1" dirty="0">
                <a:ea typeface="MS PGothic" charset="-128"/>
              </a:rPr>
              <a:t> minutos. </a:t>
            </a:r>
          </a:p>
          <a:p>
            <a:pPr rtl="0"/>
            <a:endParaRPr lang="en-US" altLang="en-US" sz="1200" i="1" dirty="0">
              <a:ea typeface="MS PGothic" charset="-128"/>
            </a:endParaRPr>
          </a:p>
          <a:p>
            <a:pPr rtl="0"/>
            <a:endParaRPr lang="en-US" altLang="en-US" sz="1200" i="1" dirty="0">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710162DD-07BE-5646-97EA-012889A97BA4}" type="slidenum">
              <a:rPr lang="en-US" altLang="en-US" sz="1200">
                <a:latin typeface="Calibri Regular"/>
              </a:rPr>
              <a:pPr rtl="0"/>
              <a:t>76</a:t>
            </a:fld>
            <a:endParaRPr lang="en-US" altLang="en-US" sz="1200" dirty="0">
              <a:latin typeface="Calibri Regular"/>
            </a:endParaRPr>
          </a:p>
        </p:txBody>
      </p:sp>
    </p:spTree>
    <p:extLst>
      <p:ext uri="{BB962C8B-B14F-4D97-AF65-F5344CB8AC3E}">
        <p14:creationId xmlns:p14="http://schemas.microsoft.com/office/powerpoint/2010/main" val="37933327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8370" name="Notes Placeholder 2"/>
          <p:cNvSpPr>
            <a:spLocks noGrp="1"/>
          </p:cNvSpPr>
          <p:nvPr>
            <p:ph type="body" idx="1"/>
          </p:nvPr>
        </p:nvSpPr>
        <p:spPr bwMode="auto">
          <a:xfrm>
            <a:off x="685799" y="4035971"/>
            <a:ext cx="5934785" cy="4963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i="0" u="sng" strike="noStrike" kern="1200" cap="none" spc="0" normalizeH="0" noProof="0">
                <a:ln>
                  <a:noFill/>
                </a:ln>
                <a:solidFill>
                  <a:prstClr val="black"/>
                </a:solidFill>
                <a:effectLst/>
                <a:uLnTx/>
                <a:uFillTx/>
                <a:latin typeface="+mn-lt"/>
                <a:ea typeface="MS PGothic" charset="-128"/>
              </a:rPr>
              <a:t>Módulo 12: Soluciones</a:t>
            </a:r>
          </a:p>
          <a:p>
            <a:pPr rtl="0"/>
            <a:endParaRPr lang="en-US" altLang="en-US" sz="1200" dirty="0">
              <a:ea typeface="MS PGothic" charset="-128"/>
            </a:endParaRPr>
          </a:p>
          <a:p>
            <a:pPr rtl="0"/>
            <a:r>
              <a:rPr lang="es" sz="1200">
                <a:ea typeface="MS PGothic" charset="-128"/>
              </a:rPr>
              <a:t>El módulo 12 se denomina </a:t>
            </a:r>
            <a:r>
              <a:rPr lang="es" sz="1200" b="1">
                <a:ea typeface="MS PGothic" charset="-128"/>
              </a:rPr>
              <a:t>“Soluciones”. </a:t>
            </a:r>
          </a:p>
          <a:p>
            <a:pPr rtl="0"/>
            <a:endParaRPr lang="en-US" altLang="en-US" sz="1200" b="1" i="1" dirty="0">
              <a:ea typeface="MS PGothic" charset="-128"/>
            </a:endParaRPr>
          </a:p>
          <a:p>
            <a:pPr rtl="0"/>
            <a:r>
              <a:rPr lang="es" sz="1200" b="1" i="1">
                <a:ea typeface="MS PGothic" charset="-128"/>
              </a:rPr>
              <a:t>Duración total del módulo: </a:t>
            </a:r>
            <a:r>
              <a:rPr lang="es" sz="1200" i="1">
                <a:ea typeface="MS PGothic" charset="-128"/>
              </a:rPr>
              <a:t>2 horas y 45 minutos. </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B4A31E5A-B7FC-E945-B897-86AFF9DB5541}" type="slidenum">
              <a:rPr lang="en-US" altLang="en-US" sz="1200">
                <a:latin typeface="Calibri Regular"/>
              </a:rPr>
              <a:pPr rtl="0"/>
              <a:t>77</a:t>
            </a:fld>
            <a:endParaRPr lang="en-US" altLang="en-US" sz="1200" dirty="0">
              <a:latin typeface="Calibri Regular"/>
            </a:endParaRPr>
          </a:p>
        </p:txBody>
      </p:sp>
    </p:spTree>
    <p:extLst>
      <p:ext uri="{BB962C8B-B14F-4D97-AF65-F5344CB8AC3E}">
        <p14:creationId xmlns:p14="http://schemas.microsoft.com/office/powerpoint/2010/main" val="54827617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Aft>
                <a:spcPct val="0"/>
              </a:spcAft>
              <a:buClrTx/>
              <a:buSzTx/>
              <a:buFontTx/>
              <a:buNone/>
              <a:tabLst/>
              <a:defRPr/>
            </a:pPr>
            <a:r>
              <a:rPr lang="es" sz="1200" b="1" i="0" u="sng" strike="noStrike" kern="1200" cap="none" spc="0" normalizeH="0" noProof="0" dirty="0">
                <a:ln>
                  <a:noFill/>
                </a:ln>
                <a:effectLst/>
                <a:uLnTx/>
                <a:uFillTx/>
                <a:latin typeface="+mn-lt"/>
                <a:ea typeface="MS PGothic" charset="-128"/>
              </a:rPr>
              <a:t>Objetivos</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effectLst/>
                <a:uLnTx/>
                <a:uFillTx/>
                <a:latin typeface="+mn-lt"/>
                <a:ea typeface="MS PGothic" charset="-128"/>
              </a:rPr>
              <a:t>Repasemos los objetivos del módulo 12. Al terminar este módulo, sabrán todo lo necesario para: </a:t>
            </a:r>
          </a:p>
          <a:p>
            <a:pPr rtl="0"/>
            <a:endParaRPr lang="en-US" altLang="en-US" sz="1200" dirty="0">
              <a:ea typeface="MS PGothic" charset="-128"/>
            </a:endParaRPr>
          </a:p>
          <a:p>
            <a:pPr marL="171450" indent="-171450" rtl="0">
              <a:buFont typeface="Arial" panose="020B0604020202020204" pitchFamily="34" charset="0"/>
              <a:buChar char="•"/>
            </a:pPr>
            <a:r>
              <a:rPr lang="es" sz="1200" b="1" i="1" dirty="0">
                <a:ea typeface="MS PGothic" charset="-128"/>
              </a:rPr>
              <a:t>Analizar </a:t>
            </a:r>
            <a:r>
              <a:rPr lang="es" sz="1200" i="1" dirty="0">
                <a:ea typeface="MS PGothic" charset="-128"/>
              </a:rPr>
              <a:t>las soluciones tradicionales disponibles para personas LGBTIQ+ de </a:t>
            </a:r>
            <a:r>
              <a:rPr lang="es" sz="1200" b="0" i="1" dirty="0">
                <a:ea typeface="MS PGothic" charset="-128"/>
              </a:rPr>
              <a:t>interés </a:t>
            </a:r>
            <a:r>
              <a:rPr lang="es" sz="1200" b="0" i="1" dirty="0">
                <a:solidFill>
                  <a:srgbClr val="FF0000"/>
                </a:solidFill>
                <a:ea typeface="MS PGothic" charset="-128"/>
              </a:rPr>
              <a:t>(repatriación voluntaria, integración local y reasentamiento)</a:t>
            </a:r>
            <a:r>
              <a:rPr lang="es" sz="1200" b="0" i="1" dirty="0">
                <a:ea typeface="MS PGothic" charset="-128"/>
              </a:rPr>
              <a:t>, </a:t>
            </a:r>
            <a:r>
              <a:rPr lang="es" sz="1200" b="0" dirty="0">
                <a:ea typeface="MS PGothic" charset="-128"/>
              </a:rPr>
              <a:t>sin </a:t>
            </a:r>
            <a:r>
              <a:rPr lang="es" sz="1200" dirty="0">
                <a:ea typeface="MS PGothic" charset="-128"/>
              </a:rPr>
              <a:t>perder de vista que se debe realizar un diagnóstico individual para valorar los riesgos de protección a los que está expuesta la persona y encontrar la respuesta en materia de protección y las soluciones adecuadas para cada caso.</a:t>
            </a:r>
          </a:p>
          <a:p>
            <a:pPr marL="171450" indent="-171450" rtl="0">
              <a:buFont typeface="Arial" panose="020B0604020202020204" pitchFamily="34" charset="0"/>
              <a:buChar char="•"/>
            </a:pPr>
            <a:r>
              <a:rPr lang="es" sz="1200" b="1" i="1" dirty="0">
                <a:ea typeface="MS PGothic" charset="-128"/>
              </a:rPr>
              <a:t>Estudiar</a:t>
            </a:r>
            <a:r>
              <a:rPr lang="es" sz="1200" i="1" dirty="0">
                <a:ea typeface="MS PGothic" charset="-128"/>
              </a:rPr>
              <a:t> cómo se establecen cuáles son las prioridades y necesidades en materia de reasentamiento de las personas LGBTIQ+.</a:t>
            </a:r>
          </a:p>
          <a:p>
            <a:pPr rtl="0"/>
            <a:endParaRPr lang="en-US" altLang="en-US" sz="1200" dirty="0">
              <a:ea typeface="MS PGothic" charset="-128"/>
            </a:endParaRPr>
          </a:p>
          <a:p>
            <a:pPr rtl="0"/>
            <a:r>
              <a:rPr lang="es" sz="1200" dirty="0">
                <a:ea typeface="MS PGothic" charset="-128"/>
              </a:rPr>
              <a:t>----</a:t>
            </a:r>
          </a:p>
          <a:p>
            <a:pPr rtl="0"/>
            <a:endParaRPr lang="en-US" altLang="en-US" sz="1200" dirty="0">
              <a:ea typeface="MS PGothic" charset="-128"/>
            </a:endParaRPr>
          </a:p>
          <a:p>
            <a:pPr rtl="0"/>
            <a:r>
              <a:rPr lang="es" sz="1200" b="1" i="1" dirty="0">
                <a:ea typeface="MS PGothic" charset="-128"/>
              </a:rPr>
              <a:t>Duración: </a:t>
            </a:r>
            <a:r>
              <a:rPr lang="es" sz="1200" i="1" dirty="0">
                <a:ea typeface="MS PGothic" charset="-128"/>
              </a:rPr>
              <a:t>2 minutos.</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rtl="0">
                <a:spcBef>
                  <a:spcPct val="0"/>
                </a:spcBef>
              </a:pPr>
              <a:t>78</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8562690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i="0" u="sng" strike="noStrike" kern="1200" cap="none" spc="0" normalizeH="0" noProof="0" dirty="0">
                <a:ln>
                  <a:noFill/>
                </a:ln>
                <a:effectLst/>
                <a:uLnTx/>
                <a:uFillTx/>
                <a:latin typeface="+mn-lt"/>
                <a:ea typeface="MS PGothic" charset="-128"/>
              </a:rPr>
              <a:t>La repatriación voluntaria</a:t>
            </a:r>
          </a:p>
          <a:p>
            <a:pPr rtl="0">
              <a:defRPr/>
            </a:pPr>
            <a:endParaRPr lang="en-US" altLang="en-US" sz="1200" dirty="0"/>
          </a:p>
          <a:p>
            <a:pPr rtl="0">
              <a:defRPr/>
            </a:pPr>
            <a:r>
              <a:rPr lang="es" sz="1200" i="0" dirty="0"/>
              <a:t>Empecemos por reflexionar sobre </a:t>
            </a:r>
            <a:r>
              <a:rPr lang="es" sz="1200" b="0" i="0" dirty="0"/>
              <a:t>la</a:t>
            </a:r>
            <a:r>
              <a:rPr lang="es" sz="1200" b="1" i="0" dirty="0"/>
              <a:t> repatriación voluntaria</a:t>
            </a:r>
            <a:r>
              <a:rPr lang="es" sz="1200" i="0" dirty="0"/>
              <a:t>. La repatriación voluntaria ha de ser el fruto de una decisión </a:t>
            </a:r>
            <a:r>
              <a:rPr lang="es" sz="1200" b="0" i="0" dirty="0"/>
              <a:t>libre y fundamentada, además de llevarse a cabo en condiciones de seguridad y desde el respeto a la dignidad de las personas repatriadas. Tiene que ser un deseo manifestado explícitamente (no algo implícito ni que se da por sentado), así como una decisión personal.</a:t>
            </a:r>
          </a:p>
          <a:p>
            <a:pPr rtl="0">
              <a:defRPr/>
            </a:pPr>
            <a:endParaRPr lang="en-US" altLang="en-US" sz="1200" i="0" dirty="0"/>
          </a:p>
          <a:p>
            <a:pPr rtl="0">
              <a:defRPr/>
            </a:pPr>
            <a:r>
              <a:rPr lang="es" sz="1200" i="0" dirty="0"/>
              <a:t>La decisión se  tiene que tomar partiendo de información pertinente y fiable sobre la situación en el país de origen.</a:t>
            </a:r>
            <a:r>
              <a:rPr lang="es" sz="1200" b="0" i="0" dirty="0"/>
              <a:t> </a:t>
            </a:r>
            <a:r>
              <a:rPr lang="es" sz="1200" b="0" i="0" kern="0" dirty="0">
                <a:ea typeface="MS PGothic" charset="-128"/>
                <a:cs typeface="Calibri" charset="0"/>
              </a:rPr>
              <a:t>No cabe esperar que una persona LGBTIQ+ vuelva a su </a:t>
            </a:r>
            <a:r>
              <a:rPr lang="es" sz="1200" i="0" kern="0" dirty="0">
                <a:ea typeface="MS PGothic" charset="-128"/>
                <a:cs typeface="Calibri" charset="0"/>
              </a:rPr>
              <a:t>país de origen si ello exigiera ocultar su SOGIESC o actuar con </a:t>
            </a:r>
            <a:r>
              <a:rPr lang="es" sz="1200" b="1" i="0" kern="0" dirty="0">
                <a:ea typeface="MS PGothic" charset="-128"/>
                <a:cs typeface="Calibri" charset="0"/>
              </a:rPr>
              <a:t>discreción</a:t>
            </a:r>
            <a:r>
              <a:rPr lang="es" sz="1200" i="0" kern="0" dirty="0">
                <a:ea typeface="MS PGothic" charset="-128"/>
                <a:cs typeface="Calibri" charset="0"/>
              </a:rPr>
              <a:t>. </a:t>
            </a:r>
          </a:p>
          <a:p>
            <a:pPr rtl="0">
              <a:defRPr/>
            </a:pPr>
            <a:endParaRPr lang="en-US" altLang="en-US" sz="1200" b="1" i="0" kern="0" dirty="0">
              <a:ea typeface="MS PGothic" charset="-128"/>
              <a:cs typeface="Calibri" charset="0"/>
            </a:endParaRPr>
          </a:p>
          <a:p>
            <a:pPr rtl="0">
              <a:defRPr/>
            </a:pPr>
            <a:r>
              <a:rPr lang="es" sz="1200" b="0" i="0" kern="0" dirty="0">
                <a:ea typeface="MS PGothic" charset="-128"/>
                <a:cs typeface="Calibri" charset="0"/>
              </a:rPr>
              <a:t>Así pues, las </a:t>
            </a:r>
            <a:r>
              <a:rPr lang="es" sz="1200" b="1" i="0" kern="0" dirty="0">
                <a:ea typeface="MS PGothic" charset="-128"/>
                <a:cs typeface="Calibri" charset="0"/>
              </a:rPr>
              <a:t>opciones</a:t>
            </a:r>
            <a:r>
              <a:rPr lang="es" sz="1200" i="0" kern="0" dirty="0">
                <a:ea typeface="MS PGothic" charset="-128"/>
                <a:cs typeface="Calibri" charset="0"/>
              </a:rPr>
              <a:t> de integración local pueden ser escasas o nulas. Esta posibilidad se debe estudiar con detenimiento.</a:t>
            </a:r>
          </a:p>
          <a:p>
            <a:pPr rtl="0">
              <a:defRPr/>
            </a:pPr>
            <a:endParaRPr lang="en-US" altLang="en-US" sz="1200" b="1" i="0" kern="0" dirty="0">
              <a:ea typeface="MS PGothic" charset="-128"/>
              <a:cs typeface="Calibri" charset="0"/>
            </a:endParaRPr>
          </a:p>
          <a:p>
            <a:pPr rtl="0">
              <a:defRPr/>
            </a:pPr>
            <a:r>
              <a:rPr lang="es" sz="1200" b="0" i="0" kern="0" dirty="0">
                <a:ea typeface="MS PGothic" charset="-128"/>
                <a:cs typeface="Calibri" charset="0"/>
              </a:rPr>
              <a:t>El </a:t>
            </a:r>
            <a:r>
              <a:rPr lang="es" sz="1200" b="1" i="0" kern="0" dirty="0">
                <a:ea typeface="MS PGothic" charset="-128"/>
                <a:cs typeface="Calibri" charset="0"/>
              </a:rPr>
              <a:t>monitoreo</a:t>
            </a:r>
            <a:r>
              <a:rPr lang="es" sz="1200" i="0" kern="0" dirty="0">
                <a:ea typeface="MS PGothic" charset="-128"/>
                <a:cs typeface="Calibri" charset="0"/>
              </a:rPr>
              <a:t> de las personas retornadas debe englobar la prestación de apoyo a las personas LGBTIQ+ retornadas a fin de cerciorarse de que gozan de los derechos humanos básicos.</a:t>
            </a:r>
          </a:p>
          <a:p>
            <a:pPr rtl="0">
              <a:defRPr/>
            </a:pPr>
            <a:endParaRPr lang="en-US" altLang="en-US" sz="1200" i="1" kern="0" dirty="0">
              <a:ea typeface="MS PGothic" charset="-128"/>
              <a:cs typeface="Calibri" charset="0"/>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u="none" dirty="0">
                <a:ea typeface="MS PGothic" charset="-128"/>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b="1" u="none" dirty="0">
              <a:ea typeface="MS PGothic" charset="-128"/>
            </a:endParaRPr>
          </a:p>
          <a:p>
            <a:pPr rtl="0"/>
            <a:r>
              <a:rPr lang="es" sz="1200" b="1" i="1" dirty="0">
                <a:ea typeface="MS PGothic" charset="-128"/>
              </a:rPr>
              <a:t>Duración: </a:t>
            </a:r>
            <a:r>
              <a:rPr lang="es" sz="1200" b="0" i="1" dirty="0">
                <a:ea typeface="MS PGothic" charset="-128"/>
              </a:rPr>
              <a:t>2 </a:t>
            </a:r>
            <a:r>
              <a:rPr lang="es" sz="1200" i="1" dirty="0">
                <a:ea typeface="MS PGothic" charset="-128"/>
              </a:rPr>
              <a:t>minutos.</a:t>
            </a:r>
          </a:p>
          <a:p>
            <a:pPr rtl="0">
              <a:defRPr/>
            </a:pPr>
            <a:endParaRPr lang="en-US" altLang="en-US" sz="1200" i="1" kern="0" dirty="0">
              <a:ea typeface="MS PGothic" charset="-128"/>
              <a:cs typeface="Calibri" charset="0"/>
            </a:endParaRPr>
          </a:p>
          <a:p>
            <a:pPr rtl="0">
              <a:defRPr/>
            </a:pPr>
            <a:r>
              <a:rPr lang="es" sz="1200" i="1" kern="0" dirty="0">
                <a:ea typeface="MS PGothic" charset="-128"/>
                <a:cs typeface="Calibri" charset="0"/>
              </a:rPr>
              <a:t>[Descripción de la imagen: una larga fila de camiones del ACNUR en la carretera].</a:t>
            </a: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79</a:t>
            </a:fld>
            <a:endParaRPr lang="en-US" dirty="0"/>
          </a:p>
        </p:txBody>
      </p:sp>
    </p:spTree>
    <p:extLst>
      <p:ext uri="{BB962C8B-B14F-4D97-AF65-F5344CB8AC3E}">
        <p14:creationId xmlns:p14="http://schemas.microsoft.com/office/powerpoint/2010/main" val="16972934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799" y="4035971"/>
            <a:ext cx="5934785" cy="51080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ts val="3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¿A qué dificultades se enfrentan las personas con SOGIESC diversa? (continuación)</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Las situaciones de </a:t>
            </a:r>
            <a:r>
              <a:rPr lang="es" sz="1200" b="1" i="0" u="none" strike="noStrike" kern="1200" cap="none" spc="0" normalizeH="0" noProof="0" dirty="0">
                <a:ln>
                  <a:noFill/>
                </a:ln>
                <a:solidFill>
                  <a:prstClr val="black"/>
                </a:solidFill>
                <a:effectLst/>
                <a:uLnTx/>
                <a:uFillTx/>
                <a:latin typeface="+mn-lt"/>
                <a:ea typeface="MS PGothic" charset="-128"/>
              </a:rPr>
              <a:t>migración </a:t>
            </a:r>
            <a:r>
              <a:rPr lang="es" sz="1200" b="0" i="0" u="none" strike="noStrike" kern="1200" cap="none" spc="0" normalizeH="0" noProof="0" dirty="0">
                <a:ln>
                  <a:noFill/>
                </a:ln>
                <a:solidFill>
                  <a:prstClr val="black"/>
                </a:solidFill>
                <a:effectLst/>
                <a:uLnTx/>
                <a:uFillTx/>
                <a:latin typeface="+mn-lt"/>
                <a:ea typeface="MS PGothic" charset="-128"/>
              </a:rPr>
              <a:t>y desplazamiento forzado se pueden prolongar durante meses, años o décadas. Por eso, las necesidades de las personas con SOGIESC diversa variarán con el tiempo y a medida que su orientación sexual, identidad de género, expresión de género y características sexuales se entrecrucen con factores como la edad, la trayectoria educativa, las necesidades sanitarias, el estado civil y la situación familiar, la situación laboral y la discapacidad, entre otros. </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¿Por qué creen que es importante entender el concepto de </a:t>
            </a:r>
            <a:r>
              <a:rPr lang="es" sz="1200" b="1" i="0" u="none" strike="noStrike" kern="1200" cap="none" spc="0" normalizeH="0" noProof="0" dirty="0">
                <a:ln>
                  <a:noFill/>
                </a:ln>
                <a:solidFill>
                  <a:prstClr val="black"/>
                </a:solidFill>
                <a:effectLst/>
                <a:uLnTx/>
                <a:uFillTx/>
                <a:latin typeface="+mn-lt"/>
                <a:ea typeface="MS PGothic" charset="-128"/>
              </a:rPr>
              <a:t>necesidades cambiantes</a:t>
            </a:r>
            <a:r>
              <a:rPr lang="es" sz="1200" b="0" i="0" u="none" strike="noStrike" kern="1200" cap="none" spc="0" normalizeH="0" noProof="0" dirty="0">
                <a:ln>
                  <a:noFill/>
                </a:ln>
                <a:solidFill>
                  <a:prstClr val="black"/>
                </a:solidFill>
                <a:effectLst/>
                <a:uLnTx/>
                <a:uFillTx/>
                <a:latin typeface="+mn-lt"/>
                <a:ea typeface="MS PGothic" charset="-128"/>
              </a:rPr>
              <a:t> en el contexto de nuestra labor? </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Haga un pequeño paréntesis para que las personas participantes tengan la ocasión de responder. Si la respuesta de las personas participantes coincide con el texto a continuación, pase al siguiente texto de la facilitación. De lo contrario, lea la explicación antes de seguir con la sesión. </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a:cs typeface="Calibri"/>
              </a:rPr>
              <a:t>Las</a:t>
            </a:r>
            <a:r>
              <a:rPr lang="es" sz="1200" b="1" i="0" u="none" strike="noStrike" kern="1200" cap="none" spc="0" normalizeH="0" noProof="0" dirty="0">
                <a:ln>
                  <a:noFill/>
                </a:ln>
                <a:solidFill>
                  <a:prstClr val="black"/>
                </a:solidFill>
                <a:effectLst/>
                <a:uLnTx/>
                <a:uFillTx/>
                <a:latin typeface="+mn-lt"/>
                <a:ea typeface="MS PGothic"/>
                <a:cs typeface="Calibri"/>
              </a:rPr>
              <a:t> necesidades cambiantes </a:t>
            </a:r>
            <a:r>
              <a:rPr lang="es" sz="1200" b="0" i="0" u="none" strike="noStrike" kern="1200" cap="none" spc="0" normalizeH="0" noProof="0" dirty="0">
                <a:ln>
                  <a:noFill/>
                </a:ln>
                <a:solidFill>
                  <a:prstClr val="black"/>
                </a:solidFill>
                <a:effectLst/>
                <a:uLnTx/>
                <a:uFillTx/>
                <a:latin typeface="+mn-lt"/>
                <a:ea typeface="MS PGothic"/>
                <a:cs typeface="Calibri"/>
              </a:rPr>
              <a:t>son un concepto que conviene entender para poder hacer nuestro trabajo porque tenemos que estar en condiciones de ofrecer un amplio abanico de servicios en diversos momentos de interacción con personas con SOGIESC diversa, sobre todo si se trata de alguien transgénero y en plena transición. También es fundamental comprender que las personas con SOGIESC diversa en situación de desplazamiento o migración pueden experimentar nuevos riesgos y problemas, y quizás acaben en una coyuntura peor que la que querían evitar cuando huyeron o migraron.</a:t>
            </a:r>
            <a:endParaRPr kumimoji="0" lang="en-US" altLang="en-US" sz="1200" b="0" i="0" u="none" strike="noStrike" kern="1200" cap="none" spc="0" normalizeH="0" baseline="0" noProof="0" dirty="0">
              <a:ln>
                <a:noFill/>
              </a:ln>
              <a:solidFill>
                <a:prstClr val="black"/>
              </a:solidFill>
              <a:effectLst/>
              <a:uLnTx/>
              <a:uFillTx/>
              <a:latin typeface="+mn-lt"/>
              <a:ea typeface="MS PGothic" charset="-128"/>
              <a:cs typeface="Calibri"/>
            </a:endParaRPr>
          </a:p>
          <a:p>
            <a:pPr marL="0" marR="0" lvl="0" indent="0" algn="l" defTabSz="914400" rtl="0" eaLnBrk="0" fontAlgn="base" latinLnBrk="0" hangingPunct="0">
              <a:lnSpc>
                <a:spcPct val="100000"/>
              </a:lnSpc>
              <a:spcAft>
                <a:spcPct val="0"/>
              </a:spcAft>
              <a:buClrTx/>
              <a:buSzTx/>
              <a:buFontTx/>
              <a:buNone/>
              <a:tabLst/>
              <a:defRPr/>
            </a:pPr>
            <a:endParaRPr kumimoji="0" lang="en-US" altLang="en-US" sz="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n-US" sz="1200" b="0" i="0" u="none" strike="noStrike" kern="1200" cap="none" spc="0" normalizeH="0" noProof="0" dirty="0">
                <a:ln>
                  <a:noFill/>
                </a:ln>
                <a:solidFill>
                  <a:prstClr val="black"/>
                </a:solidFill>
                <a:effectLst/>
                <a:uLnTx/>
                <a:uFillTx/>
                <a:latin typeface="+mn-lt"/>
                <a:ea typeface="MS PGothic" charset="-128"/>
              </a:rPr>
              <a:t>P</a:t>
            </a:r>
            <a:r>
              <a:rPr lang="es" sz="1200" b="0" i="0" u="none" strike="noStrike" kern="1200" cap="none" spc="0" normalizeH="0" noProof="0" dirty="0">
                <a:ln>
                  <a:noFill/>
                </a:ln>
                <a:solidFill>
                  <a:prstClr val="black"/>
                </a:solidFill>
                <a:effectLst/>
                <a:uLnTx/>
                <a:uFillTx/>
                <a:latin typeface="+mn-lt"/>
                <a:ea typeface="MS PGothic" charset="-128"/>
              </a:rPr>
              <a:t>or último, hablaremos de las </a:t>
            </a:r>
            <a:r>
              <a:rPr lang="es" sz="1200" b="1" i="0" u="none" strike="noStrike" kern="1200" cap="none" spc="0" normalizeH="0" noProof="0" dirty="0">
                <a:ln>
                  <a:noFill/>
                </a:ln>
                <a:solidFill>
                  <a:prstClr val="black"/>
                </a:solidFill>
                <a:effectLst/>
                <a:uLnTx/>
                <a:uFillTx/>
                <a:latin typeface="+mn-lt"/>
                <a:ea typeface="MS PGothic" charset="-128"/>
              </a:rPr>
              <a:t>situaciones de alto riesgo. </a:t>
            </a:r>
            <a:r>
              <a:rPr lang="es" sz="1200" b="0" i="0" u="none" strike="noStrike" kern="1200" cap="none" spc="0" normalizeH="0" noProof="0" dirty="0">
                <a:ln>
                  <a:noFill/>
                </a:ln>
                <a:solidFill>
                  <a:prstClr val="black"/>
                </a:solidFill>
                <a:effectLst/>
                <a:uLnTx/>
                <a:uFillTx/>
                <a:latin typeface="+mn-lt"/>
                <a:ea typeface="MS PGothic" charset="-128"/>
              </a:rPr>
              <a:t>¿Quién sabe lo que se entiende por “situaciones de alto riesgo”? </a:t>
            </a:r>
          </a:p>
          <a:p>
            <a:pPr marL="0" marR="0" lvl="0" indent="0" algn="l" defTabSz="914400" rtl="0" eaLnBrk="0" fontAlgn="base" latinLnBrk="0" hangingPunct="0">
              <a:lnSpc>
                <a:spcPct val="100000"/>
              </a:lnSpc>
              <a:spcAft>
                <a:spcPct val="0"/>
              </a:spcAft>
              <a:buClrTx/>
              <a:buSzTx/>
              <a:buFontTx/>
              <a:buNone/>
              <a:tabLst/>
              <a:defRPr/>
            </a:pPr>
            <a:endParaRPr kumimoji="0" lang="en-US" altLang="en-US" sz="7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1" u="none" strike="noStrike" kern="1200" cap="none" spc="0" normalizeH="0" noProof="0" dirty="0">
                <a:ln>
                  <a:noFill/>
                </a:ln>
                <a:solidFill>
                  <a:prstClr val="black"/>
                </a:solidFill>
                <a:effectLst/>
                <a:uLnTx/>
                <a:uFillTx/>
                <a:latin typeface="+mn-lt"/>
                <a:ea typeface="MS PGothic" charset="-128"/>
              </a:rPr>
              <a:t>Haga un pequeño paréntesis para que las personas participantes tengan la ocasión de responder.</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3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7 minutos para las diapositivas de “¿A qué dificultades se enfrentan las personas con SOGIESC diversa?”.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a:t>
            </a:r>
            <a:r>
              <a:rPr lang="es" sz="1200" b="0" i="1" u="none" strike="noStrike" kern="1200" cap="none" spc="0" normalizeH="0" noProof="0" dirty="0">
                <a:ln>
                  <a:noFill/>
                </a:ln>
                <a:solidFill>
                  <a:prstClr val="black"/>
                </a:solidFill>
                <a:effectLst/>
                <a:uLnTx/>
                <a:uFillTx/>
                <a:latin typeface="+mn-lt"/>
                <a:ea typeface="MS PGothic" charset="-128"/>
              </a:rPr>
              <a:t>Una caravana de migrantes procedentes de América Central atraviesa Chiapas (México) de camino a los Estados Unidos. Una de estas personas sujeta una bandera con el arcoíris, mientras que otras llevan mochilas y a un bebé en un carrito].</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8</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31991380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1092434" rtl="0" eaLnBrk="1" fontAlgn="auto" latinLnBrk="0" hangingPunct="1">
              <a:lnSpc>
                <a:spcPct val="100000"/>
              </a:lnSpc>
              <a:spcBef>
                <a:spcPct val="0"/>
              </a:spcBef>
              <a:spcAft>
                <a:spcPts val="300"/>
              </a:spcAft>
              <a:buClrTx/>
              <a:buSzTx/>
              <a:buFont typeface="Arial" panose="020B0604020202020204" pitchFamily="34" charset="0"/>
              <a:buNone/>
              <a:tabLst/>
              <a:defRPr/>
            </a:pPr>
            <a:r>
              <a:rPr lang="es" sz="1200" b="1" u="sng" dirty="0">
                <a:latin typeface="+mn-lt"/>
                <a:ea typeface="MS PGothic" charset="-128"/>
              </a:rPr>
              <a:t>Ejercicio: Consideración de la repatriación voluntaria</a:t>
            </a:r>
          </a:p>
          <a:p>
            <a:pPr marL="0" marR="0" lvl="0" indent="0" algn="just" rtl="0">
              <a:lnSpc>
                <a:spcPct val="110000"/>
              </a:lnSpc>
              <a:spcBef>
                <a:spcPts val="800"/>
              </a:spcBef>
              <a:spcAft>
                <a:spcPts val="800"/>
              </a:spcAft>
              <a:buClr>
                <a:srgbClr val="358DDE"/>
              </a:buClr>
              <a:buFont typeface="Symbol" panose="05050102010706020507" pitchFamily="18" charset="2"/>
              <a:buNone/>
            </a:pPr>
            <a:endParaRPr lang="en-US" sz="1200" i="1" dirty="0">
              <a:effectLst/>
              <a:latin typeface="+mn-lt"/>
              <a:ea typeface="MS PGothic" charset="-128"/>
            </a:endParaRPr>
          </a:p>
          <a:p>
            <a:pPr marL="0" marR="0" lvl="0" indent="0" algn="just" rtl="0">
              <a:lnSpc>
                <a:spcPct val="110000"/>
              </a:lnSpc>
              <a:spcBef>
                <a:spcPts val="800"/>
              </a:spcBef>
              <a:spcAft>
                <a:spcPts val="800"/>
              </a:spcAft>
              <a:buClr>
                <a:srgbClr val="358DDE"/>
              </a:buClr>
              <a:buFont typeface="Symbol" panose="05050102010706020507" pitchFamily="18" charset="2"/>
              <a:buNone/>
            </a:pPr>
            <a:r>
              <a:rPr lang="es" sz="1200" dirty="0">
                <a:effectLst/>
                <a:latin typeface="+mn-lt"/>
                <a:ea typeface="Calibri" panose="020F0502020204030204" pitchFamily="34" charset="0"/>
              </a:rPr>
              <a:t>Ahora realizaremos un </a:t>
            </a:r>
            <a:r>
              <a:rPr lang="es" sz="1200" b="1" dirty="0">
                <a:effectLst/>
                <a:latin typeface="+mn-lt"/>
                <a:ea typeface="Calibri" panose="020F0502020204030204" pitchFamily="34" charset="0"/>
              </a:rPr>
              <a:t>ejercicio </a:t>
            </a:r>
            <a:r>
              <a:rPr lang="es" sz="1200" dirty="0">
                <a:effectLst/>
                <a:latin typeface="+mn-lt"/>
                <a:ea typeface="Calibri" panose="020F0502020204030204" pitchFamily="34" charset="0"/>
              </a:rPr>
              <a:t>que hará hincapié en las consideraciones relativas a la repatriación voluntaria. Vayan a la ficha pertinente del </a:t>
            </a:r>
            <a:r>
              <a:rPr lang="en-US" sz="1200" b="0" dirty="0" err="1">
                <a:effectLst/>
                <a:latin typeface="+mn-lt"/>
                <a:ea typeface="Calibri" panose="020F0502020204030204" pitchFamily="34" charset="0"/>
              </a:rPr>
              <a:t>Cuaderno</a:t>
            </a:r>
            <a:r>
              <a:rPr lang="es" sz="1200" b="0" dirty="0">
                <a:effectLst/>
                <a:latin typeface="+mn-lt"/>
                <a:ea typeface="Calibri" panose="020F0502020204030204" pitchFamily="34" charset="0"/>
              </a:rPr>
              <a:t>. </a:t>
            </a:r>
          </a:p>
          <a:p>
            <a:pPr marL="0" marR="0" lvl="0" indent="0" algn="just" rtl="0">
              <a:lnSpc>
                <a:spcPct val="110000"/>
              </a:lnSpc>
              <a:spcBef>
                <a:spcPts val="800"/>
              </a:spcBef>
              <a:spcAft>
                <a:spcPts val="800"/>
              </a:spcAft>
              <a:buClr>
                <a:srgbClr val="358DDE"/>
              </a:buClr>
              <a:buFont typeface="Symbol" panose="05050102010706020507" pitchFamily="18" charset="2"/>
              <a:buNone/>
            </a:pPr>
            <a:endParaRPr lang="en-US" sz="1200" dirty="0">
              <a:effectLst/>
              <a:latin typeface="+mn-lt"/>
              <a:ea typeface="Calibri" panose="020F0502020204030204" pitchFamily="34" charset="0"/>
            </a:endParaRPr>
          </a:p>
          <a:p>
            <a:pPr marL="0" marR="0" lvl="0" indent="0" algn="just" rtl="0">
              <a:lnSpc>
                <a:spcPct val="110000"/>
              </a:lnSpc>
              <a:spcBef>
                <a:spcPts val="800"/>
              </a:spcBef>
              <a:spcAft>
                <a:spcPts val="800"/>
              </a:spcAft>
              <a:buClr>
                <a:srgbClr val="358DDE"/>
              </a:buClr>
              <a:buFont typeface="Symbol" panose="05050102010706020507" pitchFamily="18" charset="2"/>
              <a:buNone/>
            </a:pPr>
            <a:r>
              <a:rPr lang="es" sz="1200" dirty="0">
                <a:effectLst/>
                <a:latin typeface="+mn-lt"/>
                <a:ea typeface="Calibri" panose="020F0502020204030204" pitchFamily="34" charset="0"/>
              </a:rPr>
              <a:t>Utilicen el </a:t>
            </a:r>
            <a:r>
              <a:rPr lang="es" sz="1200" b="0" dirty="0">
                <a:effectLst/>
                <a:latin typeface="+mn-lt"/>
                <a:ea typeface="Calibri" panose="020F0502020204030204" pitchFamily="34" charset="0"/>
              </a:rPr>
              <a:t>estudio de caso</a:t>
            </a:r>
            <a:r>
              <a:rPr lang="es" sz="1200" dirty="0">
                <a:effectLst/>
                <a:latin typeface="+mn-lt"/>
                <a:ea typeface="Calibri" panose="020F0502020204030204" pitchFamily="34" charset="0"/>
              </a:rPr>
              <a:t> de Jean-Pierre para cumplimentar la ficha. Si tienen alguna duda, levanten la mano. Disponen de </a:t>
            </a:r>
            <a:r>
              <a:rPr lang="es" sz="1200" b="1" dirty="0">
                <a:effectLst/>
                <a:latin typeface="+mn-lt"/>
                <a:ea typeface="Calibri" panose="020F0502020204030204" pitchFamily="34" charset="0"/>
              </a:rPr>
              <a:t>20 minutos</a:t>
            </a:r>
            <a:r>
              <a:rPr lang="es" sz="1200" dirty="0">
                <a:effectLst/>
                <a:latin typeface="+mn-lt"/>
                <a:ea typeface="Calibri" panose="020F0502020204030204" pitchFamily="34" charset="0"/>
              </a:rPr>
              <a:t> para completar el ejercicio.</a:t>
            </a:r>
          </a:p>
          <a:p>
            <a:pPr marL="0" marR="0" lvl="0" indent="0" algn="just" rtl="0">
              <a:lnSpc>
                <a:spcPct val="110000"/>
              </a:lnSpc>
              <a:spcBef>
                <a:spcPts val="800"/>
              </a:spcBef>
              <a:spcAft>
                <a:spcPts val="800"/>
              </a:spcAft>
              <a:buClr>
                <a:srgbClr val="358DDE"/>
              </a:buClr>
              <a:buFont typeface="Symbol" panose="05050102010706020507" pitchFamily="18" charset="2"/>
              <a:buNone/>
            </a:pPr>
            <a:endParaRPr lang="en-US" sz="1200" dirty="0">
              <a:effectLst/>
              <a:latin typeface="+mn-lt"/>
              <a:ea typeface="Calibri" panose="020F0502020204030204" pitchFamily="34" charset="0"/>
            </a:endParaRPr>
          </a:p>
          <a:p>
            <a:pPr marL="0" marR="0" lvl="0" indent="0" algn="just" rtl="0">
              <a:lnSpc>
                <a:spcPct val="110000"/>
              </a:lnSpc>
              <a:spcBef>
                <a:spcPts val="800"/>
              </a:spcBef>
              <a:spcAft>
                <a:spcPts val="800"/>
              </a:spcAft>
              <a:buClr>
                <a:srgbClr val="358DDE"/>
              </a:buClr>
              <a:buFont typeface="Symbol" panose="05050102010706020507" pitchFamily="18" charset="2"/>
              <a:buNone/>
            </a:pPr>
            <a:r>
              <a:rPr lang="es" sz="1200" dirty="0">
                <a:effectLst/>
                <a:latin typeface="+mn-lt"/>
                <a:ea typeface="Calibri" panose="020F0502020204030204" pitchFamily="34" charset="0"/>
              </a:rPr>
              <a:t>Es el momento de repasar la ficha del ejercicio en plenario. ¿Qué </a:t>
            </a:r>
            <a:r>
              <a:rPr lang="es" sz="1200" b="1" dirty="0">
                <a:effectLst/>
                <a:latin typeface="+mn-lt"/>
                <a:ea typeface="Calibri" panose="020F0502020204030204" pitchFamily="34" charset="0"/>
              </a:rPr>
              <a:t>respondieron</a:t>
            </a:r>
            <a:r>
              <a:rPr lang="es" sz="1200" dirty="0">
                <a:effectLst/>
                <a:latin typeface="+mn-lt"/>
                <a:ea typeface="Calibri" panose="020F0502020204030204" pitchFamily="34" charset="0"/>
              </a:rPr>
              <a:t> en la primera pregunta? </a:t>
            </a:r>
          </a:p>
          <a:p>
            <a:pPr marL="0" marR="0" lvl="0" indent="0" algn="just" rtl="0">
              <a:lnSpc>
                <a:spcPct val="110000"/>
              </a:lnSpc>
              <a:spcBef>
                <a:spcPts val="800"/>
              </a:spcBef>
              <a:spcAft>
                <a:spcPts val="800"/>
              </a:spcAft>
              <a:buClr>
                <a:srgbClr val="358DDE"/>
              </a:buClr>
              <a:buFont typeface="Symbol" panose="05050102010706020507" pitchFamily="18" charset="2"/>
              <a:buNone/>
            </a:pPr>
            <a:endParaRPr lang="en-US" sz="1200" i="1" dirty="0">
              <a:effectLst/>
              <a:latin typeface="+mn-lt"/>
              <a:ea typeface="Calibri" panose="020F0502020204030204" pitchFamily="34" charset="0"/>
            </a:endParaRPr>
          </a:p>
          <a:p>
            <a:pPr marL="0" marR="0" lvl="0" indent="0" algn="just" rtl="0">
              <a:lnSpc>
                <a:spcPct val="110000"/>
              </a:lnSpc>
              <a:spcBef>
                <a:spcPts val="800"/>
              </a:spcBef>
              <a:spcAft>
                <a:spcPts val="800"/>
              </a:spcAft>
              <a:buClr>
                <a:srgbClr val="358DDE"/>
              </a:buClr>
              <a:buFont typeface="Symbol" panose="05050102010706020507" pitchFamily="18" charset="2"/>
              <a:buNone/>
            </a:pPr>
            <a:r>
              <a:rPr lang="es" sz="1200" i="1" dirty="0">
                <a:effectLst/>
                <a:latin typeface="+mn-lt"/>
                <a:ea typeface="Calibri" panose="020F0502020204030204" pitchFamily="34" charset="0"/>
              </a:rPr>
              <a:t>Lea las preguntas de una en una y procure que todas las personas participantes tengan la ocasión de exponer su punto de vista.</a:t>
            </a:r>
            <a:r>
              <a:rPr lang="es" sz="1200" i="0" dirty="0">
                <a:effectLst/>
                <a:latin typeface="+mn-lt"/>
                <a:ea typeface="Calibri" panose="020F0502020204030204" pitchFamily="34" charset="0"/>
              </a:rPr>
              <a:t> </a:t>
            </a:r>
            <a:r>
              <a:rPr lang="es" sz="1200" i="1" dirty="0">
                <a:effectLst/>
                <a:latin typeface="+mn-lt"/>
                <a:ea typeface="Calibri" panose="020F0502020204030204" pitchFamily="34" charset="0"/>
              </a:rPr>
              <a:t>Al terminar las cinco preguntas:</a:t>
            </a:r>
          </a:p>
          <a:p>
            <a:pPr marL="0" marR="0" lvl="0" indent="0" algn="just" rtl="0">
              <a:lnSpc>
                <a:spcPct val="110000"/>
              </a:lnSpc>
              <a:spcBef>
                <a:spcPts val="800"/>
              </a:spcBef>
              <a:spcAft>
                <a:spcPts val="800"/>
              </a:spcAft>
              <a:buClr>
                <a:srgbClr val="358DDE"/>
              </a:buClr>
              <a:buFont typeface="Symbol" panose="05050102010706020507" pitchFamily="18" charset="2"/>
              <a:buNone/>
            </a:pPr>
            <a:endParaRPr lang="en-US" sz="1200" i="1" dirty="0">
              <a:effectLst/>
              <a:latin typeface="+mn-lt"/>
              <a:ea typeface="Calibri" panose="020F0502020204030204" pitchFamily="34" charset="0"/>
            </a:endParaRPr>
          </a:p>
          <a:p>
            <a:pPr marL="0" marR="0" lvl="0" indent="0" algn="just" rtl="0">
              <a:lnSpc>
                <a:spcPct val="110000"/>
              </a:lnSpc>
              <a:spcBef>
                <a:spcPts val="800"/>
              </a:spcBef>
              <a:spcAft>
                <a:spcPts val="800"/>
              </a:spcAft>
              <a:buClr>
                <a:srgbClr val="358DDE"/>
              </a:buClr>
              <a:buFont typeface="Symbol" panose="05050102010706020507" pitchFamily="18" charset="2"/>
              <a:buNone/>
            </a:pPr>
            <a:r>
              <a:rPr lang="es" sz="1200" dirty="0">
                <a:effectLst/>
                <a:latin typeface="+mn-lt"/>
                <a:ea typeface="Calibri" panose="020F0502020204030204" pitchFamily="34" charset="0"/>
              </a:rPr>
              <a:t>Vamos a sopesar otros factores en materia de diversidad relacionados con la pregunta número 5. ¿Cambiarían el diagnóstico que han hecho si Jean-Pierre fuera una mujer? ¿Y si fuera más mayor? ¿Qué pasaría si tuviera una discapacidad? </a:t>
            </a:r>
          </a:p>
          <a:p>
            <a:pPr rtl="0" eaLnBrk="1" hangingPunct="1">
              <a:spcBef>
                <a:spcPct val="0"/>
              </a:spcBef>
            </a:pPr>
            <a:endParaRPr lang="en-US" altLang="en-US" sz="1200" i="1" dirty="0">
              <a:latin typeface="+mn-lt"/>
              <a:ea typeface="MS PGothic" charset="-128"/>
            </a:endParaRPr>
          </a:p>
          <a:p>
            <a:pPr marL="0" marR="0" lvl="0" indent="0" algn="l" defTabSz="1092434" rtl="0" eaLnBrk="1" fontAlgn="auto" latinLnBrk="0" hangingPunct="1">
              <a:lnSpc>
                <a:spcPct val="100000"/>
              </a:lnSpc>
              <a:spcBef>
                <a:spcPct val="0"/>
              </a:spcBef>
              <a:spcAft>
                <a:spcPts val="300"/>
              </a:spcAft>
              <a:buClrTx/>
              <a:buSzTx/>
              <a:buFont typeface="Arial" panose="020B0604020202020204" pitchFamily="34" charset="0"/>
              <a:buNone/>
              <a:tabLst/>
              <a:defRPr/>
            </a:pPr>
            <a:r>
              <a:rPr lang="es" sz="1200" b="1" u="none" dirty="0">
                <a:latin typeface="+mn-lt"/>
                <a:ea typeface="MS PGothic" charset="-128"/>
              </a:rPr>
              <a:t>----</a:t>
            </a:r>
          </a:p>
          <a:p>
            <a:pPr rtl="0" eaLnBrk="1" hangingPunct="1">
              <a:spcBef>
                <a:spcPct val="0"/>
              </a:spcBef>
            </a:pPr>
            <a:endParaRPr lang="en-US" altLang="en-US" sz="1200" i="1" dirty="0">
              <a:latin typeface="+mn-lt"/>
              <a:ea typeface="MS PGothic" charset="-128"/>
            </a:endParaRPr>
          </a:p>
          <a:p>
            <a:pPr rtl="0" eaLnBrk="1" hangingPunct="1">
              <a:spcBef>
                <a:spcPct val="0"/>
              </a:spcBef>
            </a:pPr>
            <a:r>
              <a:rPr lang="es" sz="1200" b="1" i="1" dirty="0">
                <a:latin typeface="+mn-lt"/>
                <a:ea typeface="MS PGothic" charset="-128"/>
              </a:rPr>
              <a:t>Nota de facilitación: </a:t>
            </a:r>
            <a:r>
              <a:rPr lang="es" sz="1200" i="1" dirty="0">
                <a:latin typeface="+mn-lt"/>
                <a:ea typeface="MS PGothic" charset="-128"/>
              </a:rPr>
              <a:t>Encontrarán las instrucciones del ejercicio en la </a:t>
            </a:r>
            <a:r>
              <a:rPr lang="es" sz="1200" b="1" i="1" dirty="0">
                <a:latin typeface="+mn-lt"/>
                <a:ea typeface="MS PGothic" charset="-128"/>
              </a:rPr>
              <a:t>página 265 </a:t>
            </a:r>
            <a:r>
              <a:rPr lang="es" sz="1200" i="1" dirty="0">
                <a:latin typeface="+mn-lt"/>
                <a:ea typeface="MS PGothic" charset="-128"/>
              </a:rPr>
              <a:t>de la Guía de facilitación. </a:t>
            </a:r>
          </a:p>
          <a:p>
            <a:pPr rtl="0"/>
            <a:endParaRPr lang="en-US" altLang="en-US" sz="1200" dirty="0">
              <a:latin typeface="+mn-lt"/>
              <a:ea typeface="MS PGothic" charset="-128"/>
            </a:endParaRPr>
          </a:p>
          <a:p>
            <a:pPr rtl="0"/>
            <a:r>
              <a:rPr lang="es" sz="1200" b="1" i="1" dirty="0">
                <a:latin typeface="+mn-lt"/>
                <a:ea typeface="MS PGothic" charset="-128"/>
              </a:rPr>
              <a:t>Duración: </a:t>
            </a:r>
            <a:r>
              <a:rPr lang="es" sz="1200" i="1" dirty="0">
                <a:latin typeface="+mn-lt"/>
                <a:ea typeface="MS PGothic" charset="-128"/>
              </a:rPr>
              <a:t>45 minutos. 5 minutos para la descripción de la actividad;</a:t>
            </a:r>
            <a:r>
              <a:rPr lang="es" sz="1200" b="1" i="1" dirty="0">
                <a:latin typeface="+mn-lt"/>
                <a:ea typeface="MS PGothic" charset="-128"/>
              </a:rPr>
              <a:t> </a:t>
            </a:r>
            <a:r>
              <a:rPr lang="es" sz="1200" i="1" dirty="0">
                <a:latin typeface="+mn-lt"/>
                <a:ea typeface="MS PGothic" charset="-128"/>
              </a:rPr>
              <a:t>20 minutos para la actividad; 20 minutos para el debate.</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80</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8744003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rtl="0"/>
            <a:r>
              <a:rPr lang="es" sz="1200" b="1" u="sng" dirty="0">
                <a:ea typeface="MS PGothic" charset="-128"/>
              </a:rPr>
              <a:t>Integración local</a:t>
            </a:r>
          </a:p>
          <a:p>
            <a:pPr rtl="0"/>
            <a:endParaRPr lang="en-US" altLang="en-US" sz="1200" dirty="0">
              <a:ea typeface="MS PGothic" charset="-128"/>
            </a:endParaRPr>
          </a:p>
          <a:p>
            <a:pPr rtl="0"/>
            <a:r>
              <a:rPr lang="es" sz="1200" dirty="0">
                <a:ea typeface="MS PGothic" charset="-128"/>
              </a:rPr>
              <a:t>Aquí hablaremos sobre la solución que consiste en la </a:t>
            </a:r>
            <a:r>
              <a:rPr lang="es" sz="1200" b="1" dirty="0">
                <a:ea typeface="MS PGothic" charset="-128"/>
              </a:rPr>
              <a:t>integración local</a:t>
            </a:r>
            <a:r>
              <a:rPr lang="es" sz="1200" dirty="0">
                <a:ea typeface="MS PGothic" charset="-128"/>
              </a:rPr>
              <a:t>. En muchas ocasiones, las personas de interés </a:t>
            </a:r>
            <a:r>
              <a:rPr lang="es" sz="1200" b="1" dirty="0">
                <a:ea typeface="MS PGothic" charset="-128"/>
              </a:rPr>
              <a:t>huyen</a:t>
            </a:r>
            <a:r>
              <a:rPr lang="es" sz="1200" dirty="0">
                <a:ea typeface="MS PGothic" charset="-128"/>
              </a:rPr>
              <a:t> de un país donde la legislación y las prácticas las discriminan y llegan a otro donde la legislación y las prácticas las discriminan. </a:t>
            </a:r>
          </a:p>
          <a:p>
            <a:pPr marL="171450" indent="-171450" rtl="0">
              <a:buFont typeface="Arial" panose="020B0604020202020204" pitchFamily="34" charset="0"/>
              <a:buChar char="•"/>
            </a:pPr>
            <a:endParaRPr lang="en-US" altLang="en-US" sz="1200" b="0" i="0" dirty="0">
              <a:ea typeface="MS PGothic" charset="-128"/>
            </a:endParaRPr>
          </a:p>
          <a:p>
            <a:pPr marL="171450" indent="-171450" rtl="0">
              <a:buFont typeface="Arial" panose="020B0604020202020204" pitchFamily="34" charset="0"/>
              <a:buChar char="•"/>
            </a:pPr>
            <a:r>
              <a:rPr lang="es" sz="1200" b="0" i="0" dirty="0">
                <a:ea typeface="MS PGothic" charset="-128"/>
              </a:rPr>
              <a:t>Tal vez los países de asilo (CoAs, por sus</a:t>
            </a:r>
            <a:r>
              <a:rPr lang="es" sz="1200" b="0" i="0" baseline="0" dirty="0">
                <a:ea typeface="MS PGothic" charset="-128"/>
              </a:rPr>
              <a:t> siglas en inglés) </a:t>
            </a:r>
            <a:r>
              <a:rPr lang="es" sz="1200" b="0" i="0" dirty="0">
                <a:ea typeface="MS PGothic" charset="-128"/>
              </a:rPr>
              <a:t>sean lugares poco hospitalarios o tengan leyes o prácticas discriminatorias o persecutorias, como los abusos y la devolución.  </a:t>
            </a:r>
          </a:p>
          <a:p>
            <a:pPr marL="171450" indent="-171450" rtl="0">
              <a:buFont typeface="Arial" panose="020B0604020202020204" pitchFamily="34" charset="0"/>
              <a:buChar char="•"/>
            </a:pPr>
            <a:r>
              <a:rPr lang="es" sz="1200" b="0" i="0" dirty="0">
                <a:ea typeface="MS PGothic" charset="-128"/>
              </a:rPr>
              <a:t>En muchos casos, debido a la discriminación, las personas LGBTIQ+ tienen problemas para acceder a los mismos servicios que otras personas de interés en el país de asilo; por ejemplo, la atención sanitaria, la educación y la ayuda a la autosuficiencia.</a:t>
            </a:r>
          </a:p>
          <a:p>
            <a:pPr marL="171450" indent="-171450" rtl="0">
              <a:buFont typeface="Arial" panose="020B0604020202020204" pitchFamily="34" charset="0"/>
              <a:buChar char="•"/>
            </a:pPr>
            <a:r>
              <a:rPr lang="es" sz="1200" b="0" i="0" dirty="0">
                <a:ea typeface="MS PGothic" charset="-128"/>
              </a:rPr>
              <a:t>También puede resultarles difícil encontrar y conservar un empleo y una vivienda segura, además de tener que hacer frente a problemas de seguridad más graves por razones de discriminación.</a:t>
            </a:r>
          </a:p>
          <a:p>
            <a:pPr marL="171450" indent="-171450" rtl="0">
              <a:buFont typeface="Arial" panose="020B0604020202020204" pitchFamily="34" charset="0"/>
              <a:buChar char="•"/>
            </a:pPr>
            <a:r>
              <a:rPr lang="es" sz="1200" b="0" i="0" dirty="0">
                <a:ea typeface="MS PGothic" charset="-128"/>
              </a:rPr>
              <a:t>Así pues, las opciones de integración local pueden ser escasas o nulas. Esta posibilidad se debe estudiar con detenimiento.</a:t>
            </a:r>
          </a:p>
          <a:p>
            <a:pPr rtl="0"/>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u="none" dirty="0">
                <a:ea typeface="MS PGothic" charset="-128"/>
              </a:rPr>
              <a:t>----</a:t>
            </a:r>
          </a:p>
          <a:p>
            <a:pPr rtl="0"/>
            <a:endParaRPr lang="en-US" altLang="en-US" sz="1200" i="1" dirty="0">
              <a:ea typeface="MS PGothic" charset="-128"/>
            </a:endParaRPr>
          </a:p>
          <a:p>
            <a:pPr rtl="0"/>
            <a:r>
              <a:rPr lang="es" sz="1200" b="1" i="1" dirty="0">
                <a:ea typeface="MS PGothic" charset="-128"/>
              </a:rPr>
              <a:t>Duración:</a:t>
            </a:r>
            <a:r>
              <a:rPr lang="es" sz="1200" i="1" dirty="0">
                <a:ea typeface="MS PGothic" charset="-128"/>
              </a:rPr>
              <a:t> 30 minutos para las diapositivas 82 a 91. </a:t>
            </a:r>
          </a:p>
          <a:p>
            <a:pPr rtl="0"/>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i="1" kern="0" dirty="0">
                <a:ea typeface="MS PGothic" charset="-128"/>
                <a:cs typeface="Calibri" charset="0"/>
              </a:rPr>
              <a:t>[Descripción de la imagen: un paisaje urbano con montañas en último plano].</a:t>
            </a:r>
          </a:p>
          <a:p>
            <a:pPr rtl="0"/>
            <a:endParaRPr lang="en-US" altLang="en-US" sz="1200" i="1" dirty="0">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81</a:t>
            </a:fld>
            <a:endParaRPr lang="en-US" dirty="0"/>
          </a:p>
        </p:txBody>
      </p:sp>
    </p:spTree>
    <p:extLst>
      <p:ext uri="{BB962C8B-B14F-4D97-AF65-F5344CB8AC3E}">
        <p14:creationId xmlns:p14="http://schemas.microsoft.com/office/powerpoint/2010/main" val="337982143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5"/>
            <a:ext cx="5486399" cy="4549147"/>
          </a:xfrm>
          <a:prstGeom prst="rect">
            <a:avLst/>
          </a:prstGeom>
        </p:spPr>
        <p:txBody>
          <a:bodyPr lIns="91425" tIns="91425" rIns="91425" bIns="91425" rtlCol="0" anchor="t" anchorCtr="0">
            <a:noAutofit/>
          </a:bodyPr>
          <a:lstStyle/>
          <a:p>
            <a:pPr marL="0" marR="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i="0" u="sng" strike="noStrike" kern="1200" cap="none" spc="0" normalizeH="0" noProof="0" dirty="0">
                <a:ln>
                  <a:noFill/>
                </a:ln>
                <a:effectLst/>
                <a:uLnTx/>
                <a:uFillTx/>
                <a:latin typeface="+mn-lt"/>
                <a:ea typeface="MS PGothic" charset="-128"/>
              </a:rPr>
              <a:t>Reasentamiento </a:t>
            </a:r>
            <a:endParaRPr lang="en-US" altLang="en-US" sz="1200" dirty="0"/>
          </a:p>
          <a:p>
            <a:pPr rtl="0">
              <a:defRPr/>
            </a:pPr>
            <a:endParaRPr lang="en-US" altLang="en-US" sz="1200" dirty="0"/>
          </a:p>
          <a:p>
            <a:pPr rtl="0">
              <a:defRPr/>
            </a:pPr>
            <a:r>
              <a:rPr lang="es" sz="1200" dirty="0"/>
              <a:t>Llegamos a la tercera solución</a:t>
            </a:r>
            <a:r>
              <a:rPr lang="es" sz="1200" b="1" dirty="0"/>
              <a:t>: el reasentamiento</a:t>
            </a:r>
            <a:r>
              <a:rPr lang="es" sz="1200" dirty="0"/>
              <a:t>. </a:t>
            </a:r>
            <a:r>
              <a:rPr lang="es" sz="1200" b="0" dirty="0"/>
              <a:t>Según la definición del Manual de reasentamiento del ACNUR:</a:t>
            </a:r>
            <a:r>
              <a:rPr lang="es" sz="1200" b="0" i="1" dirty="0"/>
              <a:t> “</a:t>
            </a:r>
            <a:r>
              <a:rPr lang="es" sz="1200" i="1" dirty="0"/>
              <a:t>El reasentamiento implica la selección y el traslado de refugiados desde un Estado en el cual han buscado protección hacia un tercer Estado que ha acordado admitirlos —como refugiados— con permiso de residencia permanente”. </a:t>
            </a:r>
          </a:p>
          <a:p>
            <a:pPr rtl="0">
              <a:defRPr/>
            </a:pPr>
            <a:endParaRPr lang="en-US" altLang="en-US" sz="1200" b="0" i="0" dirty="0"/>
          </a:p>
          <a:p>
            <a:pPr rtl="0">
              <a:defRPr/>
            </a:pPr>
            <a:r>
              <a:rPr lang="es" sz="1200" b="0" i="0" dirty="0"/>
              <a:t>Si bien no todas las personas LGBTIQ+ de interés necesitarán reasentamiento ni</a:t>
            </a:r>
            <a:r>
              <a:rPr lang="es" sz="1200" b="1" i="0" dirty="0"/>
              <a:t> cumplirán los requisitos </a:t>
            </a:r>
            <a:r>
              <a:rPr lang="es" sz="1200" b="0" i="0" dirty="0"/>
              <a:t>para ello, tal vez sea una solución viable y una herramienta de protección para quienes corren un mayor riesgo. En ciertos casos, puede que el reasentamiento sea la única solución viable. </a:t>
            </a:r>
          </a:p>
          <a:p>
            <a:pPr rtl="0">
              <a:defRPr/>
            </a:pPr>
            <a:endParaRPr lang="en-US" altLang="en-US" sz="1200" b="0" i="0" dirty="0"/>
          </a:p>
          <a:p>
            <a:pPr rtl="0">
              <a:defRPr/>
            </a:pPr>
            <a:r>
              <a:rPr lang="es" sz="1200" b="0" i="0" kern="0" dirty="0">
                <a:ea typeface="MS PGothic" charset="-128"/>
                <a:cs typeface="Calibri" charset="0"/>
              </a:rPr>
              <a:t>Resulta imprescindible instaurar mecanismos para que las organizaciones </a:t>
            </a:r>
            <a:r>
              <a:rPr lang="es" sz="1200" b="1" i="0" kern="0" dirty="0">
                <a:ea typeface="MS PGothic" charset="-128"/>
                <a:cs typeface="Calibri" charset="0"/>
              </a:rPr>
              <a:t>socias</a:t>
            </a:r>
            <a:r>
              <a:rPr lang="es" sz="1200" b="0" i="0" kern="0" dirty="0">
                <a:ea typeface="MS PGothic" charset="-128"/>
                <a:cs typeface="Calibri" charset="0"/>
              </a:rPr>
              <a:t> puedan hacer remisiones de acuerdo con los principios de consentimiento informado, confidencialidad, protección de datos y garantías de seguridad a la hora de difundir únicamente la información estrictamente necesaria de modo que esta quede a buen recaudo.</a:t>
            </a:r>
          </a:p>
          <a:p>
            <a:pPr rtl="0">
              <a:defRPr/>
            </a:pPr>
            <a:endParaRPr lang="en-US" altLang="en-US" sz="1200" b="0" i="0" dirty="0">
              <a:cs typeface="Calibri" pitchFamily="34" charset="0"/>
            </a:endParaRPr>
          </a:p>
          <a:p>
            <a:pPr rtl="0">
              <a:defRPr/>
            </a:pPr>
            <a:r>
              <a:rPr lang="es" sz="1200" b="0" i="0" dirty="0">
                <a:cs typeface="Calibri" pitchFamily="34" charset="0"/>
              </a:rPr>
              <a:t>La idoneidad y el nivel de prioridad de los casos LGBTIQ+ se deben </a:t>
            </a:r>
            <a:r>
              <a:rPr lang="es" sz="1200" b="1" i="0" dirty="0">
                <a:cs typeface="Calibri" pitchFamily="34" charset="0"/>
              </a:rPr>
              <a:t>comprobar</a:t>
            </a:r>
            <a:r>
              <a:rPr lang="es" sz="1200" b="0" i="0" dirty="0">
                <a:cs typeface="Calibri" pitchFamily="34" charset="0"/>
              </a:rPr>
              <a:t> y determinar mediante una entrevista para el reasentamiento y un diagnóstico.</a:t>
            </a:r>
          </a:p>
          <a:p>
            <a:pPr rtl="0"/>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u="none" dirty="0">
                <a:ea typeface="MS PGothic" charset="-128"/>
              </a:rPr>
              <a:t>----</a:t>
            </a:r>
          </a:p>
          <a:p>
            <a:pPr rtl="0"/>
            <a:endParaRPr lang="en-US" altLang="en-US" sz="1200" i="1" dirty="0">
              <a:ea typeface="MS PGothic" charset="-128"/>
            </a:endParaRPr>
          </a:p>
          <a:p>
            <a:pPr rtl="0"/>
            <a:r>
              <a:rPr lang="es" sz="1200" b="1" i="1" dirty="0">
                <a:ea typeface="MS PGothic" charset="-128"/>
              </a:rPr>
              <a:t>Duración:</a:t>
            </a:r>
            <a:r>
              <a:rPr lang="es" sz="1200" i="1" dirty="0">
                <a:ea typeface="MS PGothic" charset="-128"/>
              </a:rPr>
              <a:t> 30 minutos para las diapositivas 82 a 91. </a:t>
            </a:r>
          </a:p>
          <a:p>
            <a:pPr rtl="0">
              <a:defRPr/>
            </a:pPr>
            <a:endParaRPr lang="en-US" altLang="en-US" sz="1200" i="1" dirty="0">
              <a:cs typeface="Calibri" pitchFamily="34" charset="0"/>
            </a:endParaRPr>
          </a:p>
          <a:p>
            <a:pPr rtl="0" latinLnBrk="0"/>
            <a:r>
              <a:rPr lang="es" sz="1200" b="0" i="1" kern="1200" dirty="0">
                <a:solidFill>
                  <a:schemeClr val="tx1"/>
                </a:solidFill>
                <a:effectLst/>
                <a:latin typeface="+mn-lt"/>
                <a:ea typeface="+mn-ea"/>
                <a:cs typeface="+mn-cs"/>
              </a:rPr>
              <a:t>[Descripción de la imagen: </a:t>
            </a:r>
            <a:r>
              <a:rPr lang="es" sz="1200" b="0" i="0" kern="1200" dirty="0">
                <a:solidFill>
                  <a:schemeClr val="tx1"/>
                </a:solidFill>
                <a:effectLst/>
                <a:latin typeface="+mn-lt"/>
                <a:ea typeface="+mn-ea"/>
                <a:cs typeface="+mn-cs"/>
              </a:rPr>
              <a:t>ala de un avión que sobrevuela una masa de agua envuelta en niebla</a:t>
            </a:r>
            <a:r>
              <a:rPr lang="es" sz="1200" b="0" i="1"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82</a:t>
            </a:fld>
            <a:endParaRPr lang="en-US" dirty="0"/>
          </a:p>
        </p:txBody>
      </p:sp>
    </p:spTree>
    <p:extLst>
      <p:ext uri="{BB962C8B-B14F-4D97-AF65-F5344CB8AC3E}">
        <p14:creationId xmlns:p14="http://schemas.microsoft.com/office/powerpoint/2010/main" val="11208378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Shape 661"/>
          <p:cNvSpPr>
            <a:spLocks noGrp="1" noRot="1" noChangeAspect="1"/>
          </p:cNvSpPr>
          <p:nvPr>
            <p:ph type="sldImg"/>
          </p:nvPr>
        </p:nvSpPr>
        <p:spPr>
          <a:xfrm>
            <a:off x="1144588" y="685800"/>
            <a:ext cx="4568825" cy="3429000"/>
          </a:xfrm>
          <a:prstGeom prst="rect">
            <a:avLst/>
          </a:prstGeom>
        </p:spPr>
        <p:txBody>
          <a:bodyPr rtlCol="0"/>
          <a:lstStyle/>
          <a:p>
            <a:pPr rtl="0"/>
            <a:endParaRPr dirty="0"/>
          </a:p>
        </p:txBody>
      </p:sp>
      <p:sp>
        <p:nvSpPr>
          <p:cNvPr id="662" name="Shape 662"/>
          <p:cNvSpPr>
            <a:spLocks noGrp="1"/>
          </p:cNvSpPr>
          <p:nvPr>
            <p:ph type="body" sz="quarter" idx="1"/>
          </p:nvPr>
        </p:nvSpPr>
        <p:spPr>
          <a:xfrm>
            <a:off x="644577" y="4478309"/>
            <a:ext cx="5681272" cy="4248595"/>
          </a:xfrm>
          <a:prstGeom prst="rect">
            <a:avLst/>
          </a:prstGeom>
        </p:spPr>
        <p:txBody>
          <a:bodyPr rtlCol="0"/>
          <a:lstStyle/>
          <a:p>
            <a:pPr marL="0" marR="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i="0" u="sng" strike="noStrike" kern="1200" cap="none" spc="0" normalizeH="0" noProof="0" dirty="0">
                <a:ln>
                  <a:noFill/>
                </a:ln>
                <a:effectLst/>
                <a:uLnTx/>
                <a:uFillTx/>
                <a:latin typeface="+mn-lt"/>
                <a:ea typeface="MS PGothic" charset="-128"/>
              </a:rPr>
              <a:t>Remisiones para el reasentamiento</a:t>
            </a:r>
            <a:endParaRPr lang="en-US" altLang="en-US" sz="1200" dirty="0"/>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cs typeface="MS PGothic" charset="0"/>
            </a:endParaRPr>
          </a:p>
          <a:p>
            <a:pPr rtl="0"/>
            <a:r>
              <a:rPr lang="es" sz="1200" i="0" dirty="0">
                <a:ea typeface="MS PGothic" charset="-128"/>
              </a:rPr>
              <a:t>Las vulnerabilidades y necesidades de protección particulares de las personas LGBTIQ+ de interés se </a:t>
            </a:r>
            <a:r>
              <a:rPr lang="es" sz="1200" b="1" i="0" dirty="0">
                <a:ea typeface="MS PGothic" charset="-128"/>
              </a:rPr>
              <a:t>integran</a:t>
            </a:r>
            <a:r>
              <a:rPr lang="es" sz="1200" b="0" i="0" dirty="0">
                <a:ea typeface="MS PGothic" charset="-128"/>
              </a:rPr>
              <a:t> </a:t>
            </a:r>
            <a:r>
              <a:rPr lang="es" sz="1200" i="0" dirty="0">
                <a:ea typeface="MS PGothic" charset="-128"/>
              </a:rPr>
              <a:t>y resuelven en las categorías de reasentamiento vigentes. Dicho de otra manera, no existen </a:t>
            </a:r>
            <a:r>
              <a:rPr lang="es" sz="1200" b="0" i="0" dirty="0">
                <a:ea typeface="MS PGothic" charset="-128"/>
              </a:rPr>
              <a:t>categoría especiales</a:t>
            </a:r>
            <a:r>
              <a:rPr lang="es" sz="1200" i="0" dirty="0">
                <a:ea typeface="MS PGothic" charset="-128"/>
              </a:rPr>
              <a:t> vinculadas únicamente a la orientación sexual, la identidad de género, la expresión de género y las características sexuales.</a:t>
            </a:r>
          </a:p>
          <a:p>
            <a:pPr rtl="0"/>
            <a:endParaRPr lang="en-US" altLang="en-US" sz="1200" i="0" dirty="0">
              <a:ea typeface="MS PGothic" charset="-128"/>
            </a:endParaRPr>
          </a:p>
          <a:p>
            <a:pPr rtl="0"/>
            <a:r>
              <a:rPr lang="es" sz="1200" i="0" dirty="0">
                <a:ea typeface="MS PGothic" charset="-128"/>
              </a:rPr>
              <a:t>Los casos LGBTIQ+ en los que se necesita un reasentamiento deben ajustarse a alguna de las categorías a continuación, más específicas, para que la solicitud de reasentamiento se estudie. En función de las circunstancias, cabe la posibilidad de que las personas LGBTIQ+ que buscan protección en ámbito internacional </a:t>
            </a:r>
            <a:r>
              <a:rPr lang="es" sz="1200" b="1" i="0" dirty="0">
                <a:ea typeface="MS PGothic" charset="-128"/>
              </a:rPr>
              <a:t>reúnan los requisitos</a:t>
            </a:r>
            <a:r>
              <a:rPr lang="es" sz="1200" b="0" i="0" dirty="0">
                <a:ea typeface="MS PGothic" charset="-128"/>
              </a:rPr>
              <a:t> para ser reasentadas en un tercer país dentro de una de estas categorías: </a:t>
            </a:r>
          </a:p>
          <a:p>
            <a:pPr rtl="0"/>
            <a:endParaRPr lang="en-US" altLang="en-US" sz="1200" i="0" dirty="0">
              <a:ea typeface="MS PGothic" charset="-128"/>
            </a:endParaRPr>
          </a:p>
          <a:p>
            <a:pPr marL="171450" indent="-171450" rtl="0">
              <a:buFont typeface="Arial" panose="020B0604020202020204" pitchFamily="34" charset="0"/>
              <a:buChar char="•"/>
            </a:pPr>
            <a:r>
              <a:rPr lang="es" sz="1200" i="0" dirty="0">
                <a:ea typeface="MS PGothic" charset="-128"/>
              </a:rPr>
              <a:t>Necesidades en materia de protección jurídica o física </a:t>
            </a:r>
          </a:p>
          <a:p>
            <a:pPr marL="171450" indent="-171450" rtl="0">
              <a:buFont typeface="Arial" panose="020B0604020202020204" pitchFamily="34" charset="0"/>
              <a:buChar char="•"/>
            </a:pPr>
            <a:r>
              <a:rPr lang="es" sz="1200" i="0" dirty="0">
                <a:ea typeface="MS PGothic" charset="-128"/>
              </a:rPr>
              <a:t>Sobrevivientes de violencia o tortura</a:t>
            </a:r>
          </a:p>
          <a:p>
            <a:pPr marL="171450" indent="-171450" rtl="0">
              <a:buFont typeface="Arial" panose="020B0604020202020204" pitchFamily="34" charset="0"/>
              <a:buChar char="•"/>
            </a:pPr>
            <a:r>
              <a:rPr lang="es" sz="1200" i="0" dirty="0">
                <a:ea typeface="MS PGothic" charset="-128"/>
              </a:rPr>
              <a:t>Mujeres y niñas en situación de riesgo</a:t>
            </a:r>
          </a:p>
          <a:p>
            <a:pPr marL="171450" indent="-171450" rtl="0">
              <a:buFont typeface="Arial" panose="020B0604020202020204" pitchFamily="34" charset="0"/>
              <a:buChar char="•"/>
            </a:pPr>
            <a:r>
              <a:rPr lang="es" sz="1200" i="0" dirty="0">
                <a:ea typeface="MS PGothic" charset="-128"/>
              </a:rPr>
              <a:t>Niños, niñas y adolescentes en situación de riesgo</a:t>
            </a:r>
          </a:p>
          <a:p>
            <a:pPr marL="171450" indent="-171450" rtl="0">
              <a:buFont typeface="Arial" panose="020B0604020202020204" pitchFamily="34" charset="0"/>
              <a:buChar char="•"/>
            </a:pPr>
            <a:r>
              <a:rPr lang="es" sz="1200" i="0" dirty="0">
                <a:ea typeface="MS PGothic" charset="-128"/>
              </a:rPr>
              <a:t>Reunificación familiar</a:t>
            </a:r>
          </a:p>
          <a:p>
            <a:pPr marL="171450" indent="-171450" rtl="0">
              <a:buFont typeface="Arial" panose="020B0604020202020204" pitchFamily="34" charset="0"/>
              <a:buChar char="•"/>
            </a:pPr>
            <a:r>
              <a:rPr lang="es" sz="1200" i="0" dirty="0">
                <a:ea typeface="MS PGothic" charset="-128"/>
              </a:rPr>
              <a:t>Necesidades médicas</a:t>
            </a:r>
          </a:p>
          <a:p>
            <a:pPr rtl="0"/>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u="none" dirty="0">
                <a:ea typeface="MS PGothic" charset="-128"/>
              </a:rPr>
              <a:t>----</a:t>
            </a:r>
          </a:p>
          <a:p>
            <a:pPr rtl="0"/>
            <a:endParaRPr lang="en-US" altLang="en-US" sz="1200" i="1" dirty="0">
              <a:ea typeface="MS PGothic" charset="-128"/>
            </a:endParaRPr>
          </a:p>
          <a:p>
            <a:pPr rtl="0"/>
            <a:r>
              <a:rPr lang="es" sz="1200" b="1" i="1" dirty="0">
                <a:ea typeface="MS PGothic" charset="-128"/>
              </a:rPr>
              <a:t>Duración:</a:t>
            </a:r>
            <a:r>
              <a:rPr lang="es" sz="1200" i="1" dirty="0">
                <a:ea typeface="MS PGothic" charset="-128"/>
              </a:rPr>
              <a:t> 30 minutos para las diapositivas 82 a 91. </a:t>
            </a:r>
          </a:p>
          <a:p>
            <a:pPr rtl="0"/>
            <a:endParaRPr lang="en-US" altLang="en-US" sz="1200" i="1" dirty="0">
              <a:ea typeface="MS PGothic" charset="-128"/>
            </a:endParaRPr>
          </a:p>
          <a:p>
            <a:pPr rtl="0"/>
            <a:r>
              <a:rPr lang="es" sz="1200" i="1" dirty="0">
                <a:ea typeface="MS PGothic" charset="-128"/>
              </a:rPr>
              <a:t>[Descripción de la imagen: Imágenes</a:t>
            </a:r>
            <a:r>
              <a:rPr lang="es" sz="1200" i="1" baseline="0" dirty="0">
                <a:ea typeface="MS PGothic" charset="-128"/>
              </a:rPr>
              <a:t> de </a:t>
            </a:r>
            <a:r>
              <a:rPr lang="es" sz="1200" i="1" dirty="0">
                <a:ea typeface="MS PGothic" charset="-128"/>
              </a:rPr>
              <a:t>personal del ACNUR y la OIM prestando ayuda a migrantes y personas desplazadas forzosas].</a:t>
            </a:r>
          </a:p>
          <a:p>
            <a:pPr marL="0" marR="0" lvl="0" indent="0" algn="l" defTabSz="914400" rtl="0" eaLnBrk="0" fontAlgn="base" latinLnBrk="0" hangingPunct="0">
              <a:lnSpc>
                <a:spcPct val="100000"/>
              </a:lnSpc>
              <a:spcAft>
                <a:spcPct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mn-lt"/>
              <a:ea typeface="MS PGothic" pitchFamily="34" charset="-128"/>
            </a:endParaRPr>
          </a:p>
        </p:txBody>
      </p:sp>
      <p:sp>
        <p:nvSpPr>
          <p:cNvPr id="4" name="Slide Number Placeholder 3">
            <a:extLst>
              <a:ext uri="{FF2B5EF4-FFF2-40B4-BE49-F238E27FC236}">
                <a16:creationId xmlns:a16="http://schemas.microsoft.com/office/drawing/2014/main" id="{6BEF12BD-0053-1C43-9FB3-B6DA9A791C5B}"/>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83</a:t>
            </a:fld>
            <a:endParaRPr lang="en-US" dirty="0"/>
          </a:p>
        </p:txBody>
      </p:sp>
    </p:spTree>
    <p:extLst>
      <p:ext uri="{BB962C8B-B14F-4D97-AF65-F5344CB8AC3E}">
        <p14:creationId xmlns:p14="http://schemas.microsoft.com/office/powerpoint/2010/main" val="24070061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i="0" u="sng" strike="noStrike" kern="1200" cap="none" spc="0" normalizeH="0" noProof="0" dirty="0">
                <a:ln>
                  <a:noFill/>
                </a:ln>
                <a:effectLst/>
                <a:uLnTx/>
                <a:uFillTx/>
                <a:latin typeface="+mn-lt"/>
                <a:ea typeface="MS PGothic" charset="-128"/>
              </a:rPr>
              <a:t>Prioridades en cuanto al reasentamiento</a:t>
            </a:r>
            <a:endParaRPr lang="en-US" altLang="en-US" sz="1200" dirty="0"/>
          </a:p>
          <a:p>
            <a:pPr rtl="0">
              <a:defRPr/>
            </a:pPr>
            <a:endParaRPr lang="en-US" altLang="en-US" sz="1200" dirty="0"/>
          </a:p>
          <a:p>
            <a:pPr rtl="0">
              <a:defRPr/>
            </a:pPr>
            <a:r>
              <a:rPr lang="es" sz="1200" i="0" dirty="0"/>
              <a:t>Al evaluar la </a:t>
            </a:r>
            <a:r>
              <a:rPr lang="es" sz="1200" b="1" i="0" dirty="0"/>
              <a:t>prioridad de reasentamiento</a:t>
            </a:r>
            <a:r>
              <a:rPr lang="es" sz="1200" i="0" dirty="0"/>
              <a:t> de la solicitud de una persona LGBTIQ+, hemos de tener en mente que: </a:t>
            </a:r>
          </a:p>
          <a:p>
            <a:pPr rtl="0">
              <a:defRPr/>
            </a:pPr>
            <a:endParaRPr lang="en-US" altLang="en-US" sz="1200" i="0" dirty="0"/>
          </a:p>
          <a:p>
            <a:pPr rtl="0">
              <a:defRPr/>
            </a:pPr>
            <a:r>
              <a:rPr lang="es" sz="1200" i="0" dirty="0"/>
              <a:t>Aunque en algunos casos LGBTIQ+ estará justificado realizar una remisión de </a:t>
            </a:r>
            <a:r>
              <a:rPr lang="es" sz="1200" b="1" i="0" dirty="0"/>
              <a:t>urgencia</a:t>
            </a:r>
            <a:r>
              <a:rPr lang="es" sz="1200" i="0" dirty="0"/>
              <a:t> o </a:t>
            </a:r>
            <a:r>
              <a:rPr lang="es" sz="1200" b="0" i="0" dirty="0"/>
              <a:t>emergencia</a:t>
            </a:r>
            <a:r>
              <a:rPr lang="es" sz="1200" i="0" dirty="0"/>
              <a:t>, se deben valorar sus particularidades caso por caso. Esto viene condicionado por las circunstancias concretas de la persona LGBTIQ+ y el contexto en el país de asilo. El personal puede utilizar la </a:t>
            </a:r>
            <a:r>
              <a:rPr lang="es" sz="1200" b="0" i="0" u="none" dirty="0"/>
              <a:t>Herramienta para identificar personas en mayor riesgo del ACNUR</a:t>
            </a:r>
            <a:r>
              <a:rPr lang="es" sz="1200" i="0" dirty="0"/>
              <a:t> al iniciar la tramitación prioritaria de un reasentamiento. </a:t>
            </a:r>
          </a:p>
          <a:p>
            <a:pPr rtl="0">
              <a:defRPr/>
            </a:pPr>
            <a:endParaRPr lang="en-US" altLang="en-US" sz="1200" i="0" dirty="0"/>
          </a:p>
          <a:p>
            <a:pPr rtl="0">
              <a:defRPr/>
            </a:pPr>
            <a:r>
              <a:rPr lang="es" sz="1200" i="0" dirty="0"/>
              <a:t>Debemos </a:t>
            </a:r>
            <a:r>
              <a:rPr lang="es" sz="1200" b="1" i="0" dirty="0"/>
              <a:t>recordar</a:t>
            </a:r>
            <a:r>
              <a:rPr lang="es" sz="1200" b="0" i="0" dirty="0"/>
              <a:t> </a:t>
            </a:r>
            <a:r>
              <a:rPr lang="es" sz="1200" i="0" dirty="0"/>
              <a:t>que tal vez se necesite un reasentamiento de emergencia para garantizar la seguridad de aquellas personas que hayan recibido amenazas graves que atenten contra su integridad física o su vida en el país de asilo, ya vengan de agentes estatales o no estatales. Como se recoge en el </a:t>
            </a:r>
            <a:r>
              <a:rPr lang="es" sz="1200" b="0" i="0" u="none" dirty="0"/>
              <a:t>Manual de reasentamiento del ACNUR</a:t>
            </a:r>
            <a:r>
              <a:rPr lang="es" sz="1200" i="0" dirty="0"/>
              <a:t>, “pueden ser necesarios el procesamiento o la evacuación de emergencia debido a que un procesamiento prolongado puede exacerbar los riesgos de </a:t>
            </a:r>
            <a:r>
              <a:rPr lang="es" sz="1200" i="0" kern="1200" dirty="0">
                <a:solidFill>
                  <a:schemeClr val="tx1"/>
                </a:solidFill>
                <a:latin typeface="+mn-lt"/>
                <a:ea typeface="+mn-ea"/>
                <a:cs typeface="+mn-cs"/>
              </a:rPr>
              <a:t>seguridad”.</a:t>
            </a:r>
          </a:p>
          <a:p>
            <a:pPr rtl="0">
              <a:defRPr/>
            </a:pPr>
            <a:endParaRPr lang="en-US" altLang="en-US" sz="1200" i="0" dirty="0"/>
          </a:p>
          <a:p>
            <a:pPr rtl="0">
              <a:defRPr/>
            </a:pPr>
            <a:r>
              <a:rPr lang="es" sz="1200" i="0" dirty="0"/>
              <a:t>Tengan en cuenta que se trata de una herramienta para determinar qué personas refugiadas corren peligro. No es un recurso decisivo en el</a:t>
            </a:r>
            <a:r>
              <a:rPr lang="es" sz="1200" i="0" baseline="0" dirty="0"/>
              <a:t> diagnostico </a:t>
            </a:r>
            <a:r>
              <a:rPr lang="es" sz="1200" i="0" dirty="0"/>
              <a:t>de las necesidades y la prioridad en cuanto a la determinación de la condición de reasentamiento para personas refugiadas de las que ya se sabe que corren riesgos graves. Una vez que un Estado de reasentamiento confirma la idoneidad y aceptación del caso, puede que algunas personas requieran </a:t>
            </a:r>
            <a:r>
              <a:rPr lang="es" sz="1200" b="0" i="0" dirty="0"/>
              <a:t>medidas</a:t>
            </a:r>
            <a:r>
              <a:rPr lang="es" sz="1200" b="1" i="0" dirty="0"/>
              <a:t> temporales</a:t>
            </a:r>
            <a:r>
              <a:rPr lang="es" sz="1200" b="0" i="0" dirty="0"/>
              <a:t> </a:t>
            </a:r>
            <a:r>
              <a:rPr lang="es" sz="1200" i="0" dirty="0"/>
              <a:t>de protección, como el acceso a un lugar de acogida seguro, que se las traslade a un centro en una zona urbana, o una evacuación a instalaciones o centros de tránsito de emergencia. </a:t>
            </a:r>
          </a:p>
          <a:p>
            <a:pPr rtl="0">
              <a:defRPr/>
            </a:pPr>
            <a:endParaRPr lang="en-US" altLang="en-US" sz="1200" i="0" dirty="0"/>
          </a:p>
          <a:p>
            <a:pPr rtl="0">
              <a:defRPr/>
            </a:pPr>
            <a:r>
              <a:rPr lang="es" sz="1200" i="0" dirty="0"/>
              <a:t>Sin embargo, las directrices del ACNUR sobre la determinación de la condición de reasentamiento no consideran que esto forme parte del diagnóstico de las necesidades en materia de reasentamiento. Tiene más pertinencia para la respuesta de protección general en el país de asilo y para los acuerdos en torno a la determinación de la condición de reasentamiento si la persona LGBTIQ+ de interés es apta para el reasentamiento y el país de reasentamiento la ha aceptado. Tengan en cuenta que suele haber más personas del </a:t>
            </a:r>
            <a:r>
              <a:rPr lang="es" sz="1200" b="0" i="0" dirty="0"/>
              <a:t>mismo</a:t>
            </a:r>
            <a:r>
              <a:rPr lang="es" sz="1200" b="1" i="0" dirty="0"/>
              <a:t> país de origen </a:t>
            </a:r>
            <a:r>
              <a:rPr lang="es" sz="1200" i="0" dirty="0"/>
              <a:t>en las instalaciones o centro de tránsito y tránsito de emergencia. </a:t>
            </a:r>
          </a:p>
          <a:p>
            <a:pPr rtl="0">
              <a:defRPr/>
            </a:pPr>
            <a:endParaRPr lang="en-US" altLang="en-US" sz="1200" i="0" dirty="0"/>
          </a:p>
          <a:p>
            <a:pPr rtl="0">
              <a:defRPr/>
            </a:pPr>
            <a:r>
              <a:rPr lang="es" sz="1200" i="0" dirty="0"/>
              <a:t>Por este motivo</a:t>
            </a:r>
            <a:r>
              <a:rPr lang="es" sz="1200" b="0" i="0" dirty="0"/>
              <a:t>, hemos de </a:t>
            </a:r>
            <a:r>
              <a:rPr lang="es" sz="1200" b="1" i="0" dirty="0"/>
              <a:t>sopesar</a:t>
            </a:r>
            <a:r>
              <a:rPr lang="es" sz="1200" i="0" dirty="0"/>
              <a:t> si enviar a una persona LGBTIQ+ a una instalación de tránsito concreta la hará correr más peligro. Muchas veces, la mejor opción puede ser remitirla directamente al país de reasentamiento. </a:t>
            </a:r>
            <a:r>
              <a:rPr lang="es" sz="1200" i="0" kern="0" dirty="0">
                <a:cs typeface="Calibri" pitchFamily="34" charset="0"/>
              </a:rPr>
              <a:t>La SOGIESC de una persona puede resultar de suma importancia a la hora de determinar su condición de refugiada o para su caso de reasentamiento, o</a:t>
            </a:r>
            <a:r>
              <a:rPr lang="es" sz="1200" i="0" kern="0" baseline="0" dirty="0">
                <a:cs typeface="Calibri" pitchFamily="34" charset="0"/>
              </a:rPr>
              <a:t> s</a:t>
            </a:r>
            <a:r>
              <a:rPr lang="es" sz="1200" i="0" kern="0" dirty="0">
                <a:cs typeface="Calibri" pitchFamily="34" charset="0"/>
              </a:rPr>
              <a:t>e puede comunicar en un momento posterior del proceso. Algunas personas huyen de su país por razones diversas, pero corren graves riesgos de protección que tienen que ver con su SOGIESC.</a:t>
            </a:r>
          </a:p>
          <a:p>
            <a:pPr rtl="0">
              <a:defRPr/>
            </a:pPr>
            <a:endParaRPr lang="en-US" altLang="en-US" sz="1200" i="0" kern="0" dirty="0">
              <a:cs typeface="Calibri" pitchFamily="34" charset="0"/>
            </a:endParaRPr>
          </a:p>
          <a:p>
            <a:pPr rtl="0">
              <a:defRPr/>
            </a:pPr>
            <a:r>
              <a:rPr lang="es" sz="1200" i="0" dirty="0">
                <a:cs typeface="Calibri" pitchFamily="34" charset="0"/>
              </a:rPr>
              <a:t>Las necesidades en materia de reasentamiento de una persona se han de </a:t>
            </a:r>
            <a:r>
              <a:rPr lang="es" sz="1200" b="1" i="0" dirty="0">
                <a:cs typeface="Calibri" pitchFamily="34" charset="0"/>
              </a:rPr>
              <a:t>diagnosticar</a:t>
            </a:r>
            <a:r>
              <a:rPr lang="es" sz="1200" b="0" i="0" dirty="0">
                <a:cs typeface="Calibri" pitchFamily="34" charset="0"/>
              </a:rPr>
              <a:t> </a:t>
            </a:r>
            <a:r>
              <a:rPr lang="es" sz="1200" i="0" dirty="0">
                <a:cs typeface="Calibri" pitchFamily="34" charset="0"/>
              </a:rPr>
              <a:t>sin hacer referencia a la discreción o a lo que podría “tolerar dentro de lo razonable” si volviera al país de origen. Ambos criterios se han </a:t>
            </a:r>
            <a:r>
              <a:rPr lang="es" sz="1200" b="0" i="0" dirty="0">
                <a:cs typeface="Calibri" pitchFamily="34" charset="0"/>
              </a:rPr>
              <a:t>rebatido porque suponen una vulneración de los </a:t>
            </a:r>
            <a:r>
              <a:rPr lang="es" sz="1200" i="0" dirty="0">
                <a:cs typeface="Calibri" pitchFamily="34" charset="0"/>
              </a:rPr>
              <a:t>derechos humanos básicos y fundamentales.</a:t>
            </a:r>
          </a:p>
          <a:p>
            <a:pPr rtl="0"/>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u="none" dirty="0">
                <a:ea typeface="MS PGothic" charset="-128"/>
              </a:rPr>
              <a:t>----</a:t>
            </a:r>
          </a:p>
          <a:p>
            <a:pPr rtl="0"/>
            <a:endParaRPr lang="en-US" altLang="en-US" sz="1200" i="1" dirty="0">
              <a:ea typeface="MS PGothic" charset="-128"/>
            </a:endParaRPr>
          </a:p>
          <a:p>
            <a:pPr rtl="0"/>
            <a:r>
              <a:rPr lang="es" sz="1200" b="1" i="1" dirty="0">
                <a:ea typeface="MS PGothic" charset="-128"/>
              </a:rPr>
              <a:t>Duración:</a:t>
            </a:r>
            <a:r>
              <a:rPr lang="es" sz="1200" i="1" dirty="0">
                <a:ea typeface="MS PGothic" charset="-128"/>
              </a:rPr>
              <a:t> 30 minutos para las diapositivas 82 a 91. </a:t>
            </a:r>
          </a:p>
          <a:p>
            <a:pPr rtl="0">
              <a:defRPr/>
            </a:pPr>
            <a:endParaRPr lang="en-US" altLang="en-US" sz="1200" i="1" dirty="0">
              <a:cs typeface="Calibri" pitchFamily="34" charset="0"/>
            </a:endParaRPr>
          </a:p>
          <a:p>
            <a:pPr rtl="0" latinLnBrk="0"/>
            <a:r>
              <a:rPr lang="es" sz="1200" b="0" i="1" kern="1200" dirty="0">
                <a:solidFill>
                  <a:schemeClr val="tx1"/>
                </a:solidFill>
                <a:effectLst/>
                <a:latin typeface="+mn-lt"/>
                <a:ea typeface="+mn-ea"/>
                <a:cs typeface="+mn-cs"/>
              </a:rPr>
              <a:t>[Descripción de la imagen: primer plano de una persona que escribe en un cuaderno].</a:t>
            </a:r>
            <a:endParaRPr lang="en-US" altLang="en-US" sz="1200" i="1" dirty="0">
              <a:cs typeface="Calibri" pitchFamily="34" charset="0"/>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84</a:t>
            </a:fld>
            <a:endParaRPr lang="en-US" dirty="0"/>
          </a:p>
        </p:txBody>
      </p:sp>
    </p:spTree>
    <p:extLst>
      <p:ext uri="{BB962C8B-B14F-4D97-AF65-F5344CB8AC3E}">
        <p14:creationId xmlns:p14="http://schemas.microsoft.com/office/powerpoint/2010/main" val="23935075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i="0" u="sng" strike="noStrike" kern="1200" cap="none" spc="0" normalizeH="0" noProof="0" dirty="0">
                <a:ln>
                  <a:noFill/>
                </a:ln>
                <a:solidFill>
                  <a:schemeClr val="tx1"/>
                </a:solidFill>
                <a:effectLst/>
                <a:uLnTx/>
                <a:uFillTx/>
                <a:latin typeface="+mn-lt"/>
                <a:ea typeface="MS PGothic" charset="-128"/>
              </a:rPr>
              <a:t>Formulario de solicitud de reasentamiento</a:t>
            </a:r>
            <a:endParaRPr lang="en-US" altLang="en-US" sz="1200" dirty="0">
              <a:solidFill>
                <a:schemeClr val="tx1"/>
              </a:solidFill>
            </a:endParaRPr>
          </a:p>
          <a:p>
            <a:pPr rtl="0">
              <a:defRPr/>
            </a:pPr>
            <a:endParaRPr lang="en-US" altLang="en-US" sz="1200" dirty="0">
              <a:solidFill>
                <a:schemeClr val="tx1"/>
              </a:solidFill>
            </a:endParaRPr>
          </a:p>
          <a:p>
            <a:pPr rtl="0">
              <a:defRPr/>
            </a:pPr>
            <a:r>
              <a:rPr lang="es" sz="1200" dirty="0">
                <a:solidFill>
                  <a:schemeClr val="tx1"/>
                </a:solidFill>
              </a:rPr>
              <a:t>Veamos ahora</a:t>
            </a:r>
            <a:r>
              <a:rPr lang="es" sz="1200" baseline="0" dirty="0">
                <a:solidFill>
                  <a:schemeClr val="tx1"/>
                </a:solidFill>
              </a:rPr>
              <a:t> el </a:t>
            </a:r>
            <a:r>
              <a:rPr lang="es" sz="1200" b="1" dirty="0">
                <a:solidFill>
                  <a:schemeClr val="tx1"/>
                </a:solidFill>
              </a:rPr>
              <a:t>formulario de solicitud de reasentamiento </a:t>
            </a:r>
            <a:r>
              <a:rPr lang="es" sz="1200" b="0" dirty="0">
                <a:solidFill>
                  <a:schemeClr val="tx1"/>
                </a:solidFill>
              </a:rPr>
              <a:t>(</a:t>
            </a:r>
            <a:r>
              <a:rPr lang="es" sz="1200" b="1" dirty="0">
                <a:solidFill>
                  <a:schemeClr val="tx1"/>
                </a:solidFill>
              </a:rPr>
              <a:t>RRF</a:t>
            </a:r>
            <a:r>
              <a:rPr lang="es" sz="1200" b="0" dirty="0">
                <a:solidFill>
                  <a:schemeClr val="tx1"/>
                </a:solidFill>
              </a:rPr>
              <a:t>,</a:t>
            </a:r>
            <a:r>
              <a:rPr lang="es" sz="1200" b="0" baseline="0" dirty="0">
                <a:solidFill>
                  <a:schemeClr val="tx1"/>
                </a:solidFill>
              </a:rPr>
              <a:t> por sus siglas en inglés)</a:t>
            </a:r>
            <a:r>
              <a:rPr lang="es" sz="1200" b="0" dirty="0">
                <a:solidFill>
                  <a:schemeClr val="tx1"/>
                </a:solidFill>
              </a:rPr>
              <a:t>.</a:t>
            </a:r>
          </a:p>
          <a:p>
            <a:pPr marL="171450" indent="-171450" rtl="0">
              <a:buFont typeface="Arial" panose="020B0604020202020204" pitchFamily="34" charset="0"/>
              <a:buChar char="•"/>
              <a:defRPr/>
            </a:pPr>
            <a:endParaRPr lang="en-US" altLang="en-US" sz="1200" i="0" dirty="0">
              <a:solidFill>
                <a:schemeClr val="tx1"/>
              </a:solidFill>
            </a:endParaRPr>
          </a:p>
          <a:p>
            <a:pPr marL="171450" indent="-171450" rtl="0">
              <a:buFont typeface="Arial" panose="020B0604020202020204" pitchFamily="34" charset="0"/>
              <a:buChar char="•"/>
              <a:defRPr/>
            </a:pPr>
            <a:r>
              <a:rPr lang="es" sz="1200" i="0" dirty="0">
                <a:solidFill>
                  <a:schemeClr val="tx1"/>
                </a:solidFill>
              </a:rPr>
              <a:t>El formulario de solicitud de reasentamiento tiene que plasmar con claridad las </a:t>
            </a:r>
            <a:r>
              <a:rPr lang="es" sz="1200" b="1" i="0" dirty="0">
                <a:solidFill>
                  <a:schemeClr val="tx1"/>
                </a:solidFill>
              </a:rPr>
              <a:t>necesidades</a:t>
            </a:r>
            <a:r>
              <a:rPr lang="es" sz="1200" i="0" dirty="0">
                <a:solidFill>
                  <a:schemeClr val="tx1"/>
                </a:solidFill>
              </a:rPr>
              <a:t> </a:t>
            </a:r>
            <a:r>
              <a:rPr lang="es" sz="1200" b="0" i="0" dirty="0">
                <a:solidFill>
                  <a:schemeClr val="tx1"/>
                </a:solidFill>
              </a:rPr>
              <a:t>particulares en materia de protección y reasentamiento que se deben a la SOGIESC de una persona (ya sea percibida o declarada).</a:t>
            </a:r>
          </a:p>
          <a:p>
            <a:pPr marL="171450" indent="-171450" rtl="0">
              <a:buFont typeface="Arial" panose="020B0604020202020204" pitchFamily="34" charset="0"/>
              <a:buChar char="•"/>
              <a:defRPr/>
            </a:pPr>
            <a:r>
              <a:rPr lang="es" sz="1200" b="0" i="0" dirty="0">
                <a:solidFill>
                  <a:schemeClr val="tx1"/>
                </a:solidFill>
              </a:rPr>
              <a:t>Eso incluye la </a:t>
            </a:r>
            <a:r>
              <a:rPr lang="es" sz="1200" b="1" i="0" dirty="0">
                <a:solidFill>
                  <a:schemeClr val="tx1"/>
                </a:solidFill>
              </a:rPr>
              <a:t>información</a:t>
            </a:r>
            <a:r>
              <a:rPr lang="es" sz="1200" b="0" i="0" dirty="0">
                <a:solidFill>
                  <a:schemeClr val="tx1"/>
                </a:solidFill>
              </a:rPr>
              <a:t> jurídica y sobre protección en lo relativo al trato que se dispensa a las personas LGBTIQ+ en los países de origen y asilo (CoO y CoA respectivamente, por sus siglas en inglés). </a:t>
            </a:r>
          </a:p>
          <a:p>
            <a:pPr marL="171450" indent="-171450" rtl="0">
              <a:buFont typeface="Arial" panose="020B0604020202020204" pitchFamily="34" charset="0"/>
              <a:buChar char="•"/>
              <a:defRPr/>
            </a:pPr>
            <a:r>
              <a:rPr lang="es" sz="1200" b="0" i="0" dirty="0">
                <a:solidFill>
                  <a:schemeClr val="tx1"/>
                </a:solidFill>
              </a:rPr>
              <a:t>También hay que </a:t>
            </a:r>
            <a:r>
              <a:rPr lang="es" sz="1200" b="1" i="0" dirty="0">
                <a:solidFill>
                  <a:schemeClr val="tx1"/>
                </a:solidFill>
              </a:rPr>
              <a:t>dejar constancia</a:t>
            </a:r>
            <a:r>
              <a:rPr lang="es" sz="1200" b="0" i="0" dirty="0">
                <a:solidFill>
                  <a:schemeClr val="tx1"/>
                </a:solidFill>
              </a:rPr>
              <a:t> de todos los motivos de inquietud que la persona en cuestión tenga en común con otros individuos del país de origen o asilo.</a:t>
            </a:r>
          </a:p>
          <a:p>
            <a:pPr marL="171450" indent="-171450" rtl="0">
              <a:buFont typeface="Arial" panose="020B0604020202020204" pitchFamily="34" charset="0"/>
              <a:buChar char="•"/>
              <a:defRPr/>
            </a:pPr>
            <a:r>
              <a:rPr lang="es" sz="1200" b="0" i="0" kern="0" dirty="0">
                <a:solidFill>
                  <a:schemeClr val="tx1"/>
                </a:solidFill>
                <a:ea typeface="MS PGothic" charset="-128"/>
                <a:cs typeface="Calibri" charset="0"/>
              </a:rPr>
              <a:t>La noción de </a:t>
            </a:r>
            <a:r>
              <a:rPr lang="es" sz="1200" b="1" i="0" kern="0" dirty="0">
                <a:solidFill>
                  <a:schemeClr val="tx1"/>
                </a:solidFill>
                <a:ea typeface="MS PGothic" charset="-128"/>
                <a:cs typeface="Calibri" charset="0"/>
              </a:rPr>
              <a:t>dependencia </a:t>
            </a:r>
            <a:r>
              <a:rPr lang="es" sz="1200" b="0" i="0" kern="0" dirty="0">
                <a:solidFill>
                  <a:schemeClr val="tx1"/>
                </a:solidFill>
                <a:ea typeface="MS PGothic" charset="-128"/>
                <a:cs typeface="Calibri" charset="0"/>
              </a:rPr>
              <a:t>es un aspecto fundamental de la consideración de parentesco. A efectos de procesar las solicitudes de reasentamiento, se entiende que las parejas del mismo género constituyen una unidad familiar. Se introducirán como un único caso, no como dos casos vinculados. </a:t>
            </a:r>
          </a:p>
          <a:p>
            <a:pPr marL="171450" indent="-171450" rtl="0">
              <a:buFont typeface="Arial" panose="020B0604020202020204" pitchFamily="34" charset="0"/>
              <a:buChar char="•"/>
              <a:defRPr/>
            </a:pPr>
            <a:r>
              <a:rPr lang="es" sz="1200" b="0" i="0" kern="0" dirty="0">
                <a:solidFill>
                  <a:schemeClr val="tx1"/>
                </a:solidFill>
                <a:ea typeface="MS PGothic" charset="-128"/>
                <a:cs typeface="Calibri" charset="0"/>
              </a:rPr>
              <a:t>Ambas personas deben aparecer bajo el encabezado de la </a:t>
            </a:r>
            <a:r>
              <a:rPr lang="es" sz="1200" b="1" i="0" kern="0" dirty="0">
                <a:solidFill>
                  <a:schemeClr val="tx1"/>
                </a:solidFill>
                <a:ea typeface="MS PGothic" charset="-128"/>
                <a:cs typeface="Calibri" charset="0"/>
              </a:rPr>
              <a:t>sección 2</a:t>
            </a:r>
            <a:r>
              <a:rPr lang="es" sz="1200" b="0" i="0" kern="0" dirty="0">
                <a:solidFill>
                  <a:schemeClr val="tx1"/>
                </a:solidFill>
                <a:ea typeface="MS PGothic" charset="-128"/>
                <a:cs typeface="Calibri" charset="0"/>
              </a:rPr>
              <a:t>. Si no viven juntas, hay que especificar la razón en la sección 7.</a:t>
            </a:r>
            <a:endParaRPr lang="en-US" sz="1200" b="0" i="0" kern="1200" dirty="0">
              <a:solidFill>
                <a:schemeClr val="tx1"/>
              </a:solidFill>
              <a:effectLst/>
              <a:latin typeface="+mn-lt"/>
              <a:ea typeface="+mn-ea"/>
              <a:cs typeface="+mn-cs"/>
            </a:endParaRPr>
          </a:p>
          <a:p>
            <a:pPr rtl="0"/>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u="none" dirty="0">
                <a:ea typeface="MS PGothic" charset="-128"/>
              </a:rPr>
              <a:t>----</a:t>
            </a:r>
          </a:p>
          <a:p>
            <a:pPr rtl="0"/>
            <a:endParaRPr lang="en-US" altLang="en-US" sz="1200" i="1" dirty="0">
              <a:ea typeface="MS PGothic" charset="-128"/>
            </a:endParaRPr>
          </a:p>
          <a:p>
            <a:pPr rtl="0"/>
            <a:r>
              <a:rPr lang="es" sz="1200" b="1" i="1" dirty="0">
                <a:ea typeface="MS PGothic" charset="-128"/>
              </a:rPr>
              <a:t>Duración:</a:t>
            </a:r>
            <a:r>
              <a:rPr lang="es" sz="1200" i="1" dirty="0">
                <a:ea typeface="MS PGothic" charset="-128"/>
              </a:rPr>
              <a:t> 30 minutos para las diapositivas 82 a 91. </a:t>
            </a:r>
          </a:p>
          <a:p>
            <a:pPr rtl="0">
              <a:defRPr/>
            </a:pPr>
            <a:endParaRPr lang="en-US" altLang="en-US" sz="1200" i="1" dirty="0">
              <a:cs typeface="Calibri" pitchFamily="34" charset="0"/>
            </a:endParaRPr>
          </a:p>
          <a:p>
            <a:pPr rtl="0" latinLnBrk="0"/>
            <a:r>
              <a:rPr lang="es" sz="1200" b="0" i="1" kern="1200" dirty="0">
                <a:solidFill>
                  <a:schemeClr val="tx1"/>
                </a:solidFill>
                <a:effectLst/>
                <a:latin typeface="+mn-lt"/>
                <a:ea typeface="+mn-ea"/>
                <a:cs typeface="+mn-cs"/>
              </a:rPr>
              <a:t>[Descripción de la imagen: primer plano de una persona que apunta información en un formulario].</a:t>
            </a:r>
            <a:endParaRPr lang="en-US" altLang="en-US" sz="1200" i="1" dirty="0">
              <a:cs typeface="Calibri" pitchFamily="34" charset="0"/>
            </a:endParaRPr>
          </a:p>
          <a:p>
            <a:pPr rtl="0">
              <a:defRPr/>
            </a:pPr>
            <a:endParaRPr lang="en-US" altLang="en-US" sz="1200" i="1" kern="0" dirty="0">
              <a:solidFill>
                <a:schemeClr val="tx1"/>
              </a:solidFill>
              <a:ea typeface="MS PGothic" charset="-128"/>
              <a:cs typeface="Calibri" charset="0"/>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85</a:t>
            </a:fld>
            <a:endParaRPr lang="en-US" dirty="0"/>
          </a:p>
        </p:txBody>
      </p:sp>
    </p:spTree>
    <p:extLst>
      <p:ext uri="{BB962C8B-B14F-4D97-AF65-F5344CB8AC3E}">
        <p14:creationId xmlns:p14="http://schemas.microsoft.com/office/powerpoint/2010/main" val="288845503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i="0" u="sng" strike="noStrike" kern="1200" cap="none" spc="0" normalizeH="0" noProof="0" dirty="0">
                <a:ln>
                  <a:noFill/>
                </a:ln>
                <a:effectLst/>
                <a:uLnTx/>
                <a:uFillTx/>
                <a:latin typeface="+mn-lt"/>
                <a:ea typeface="MS PGothic" charset="-128"/>
              </a:rPr>
              <a:t>Formulario de solicitud de reasentamiento (continuación)</a:t>
            </a: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endParaRPr lang="en-US" altLang="en-US" sz="1200" i="1" kern="0" dirty="0">
              <a:ea typeface="MS PGothic" charset="-128"/>
              <a:cs typeface="Calibri" charset="0"/>
            </a:endParaRPr>
          </a:p>
          <a:p>
            <a:pPr marL="171450" indent="-171450" rtl="0">
              <a:buFont typeface="Arial" panose="020B0604020202020204" pitchFamily="34" charset="0"/>
              <a:buChar char="•"/>
              <a:defRPr/>
            </a:pPr>
            <a:r>
              <a:rPr lang="es" sz="1200" i="0" kern="0" dirty="0">
                <a:ea typeface="MS PGothic" charset="-128"/>
                <a:cs typeface="Calibri" charset="0"/>
              </a:rPr>
              <a:t>No todos los países de reasentamiento </a:t>
            </a:r>
            <a:r>
              <a:rPr lang="es" sz="1200" b="1" i="0" kern="0" dirty="0">
                <a:ea typeface="MS PGothic" charset="-128"/>
                <a:cs typeface="Calibri" charset="0"/>
              </a:rPr>
              <a:t>dan el visto bueno</a:t>
            </a:r>
            <a:r>
              <a:rPr lang="es" sz="1200" b="0" i="0" kern="0" dirty="0">
                <a:ea typeface="MS PGothic" charset="-128"/>
                <a:cs typeface="Calibri" charset="0"/>
              </a:rPr>
              <a:t> </a:t>
            </a:r>
            <a:r>
              <a:rPr lang="es" sz="1200" i="0" kern="0" dirty="0">
                <a:ea typeface="MS PGothic" charset="-128"/>
                <a:cs typeface="Calibri" charset="0"/>
              </a:rPr>
              <a:t>a la inmigración de parejas del mismo género por reunificación familiar. Algunos exigen que demuestren que vivían juntas o que la relación se registró formalmente. </a:t>
            </a:r>
          </a:p>
          <a:p>
            <a:pPr marL="171450" indent="-171450" rtl="0">
              <a:buFont typeface="Arial" panose="020B0604020202020204" pitchFamily="34" charset="0"/>
              <a:buChar char="•"/>
              <a:defRPr/>
            </a:pPr>
            <a:r>
              <a:rPr lang="es" sz="1200" i="0" dirty="0"/>
              <a:t>En el caso de las personas transgénero, </a:t>
            </a:r>
            <a:r>
              <a:rPr lang="es" sz="1200" b="1" i="0" dirty="0"/>
              <a:t>se debe preguntar</a:t>
            </a:r>
            <a:r>
              <a:rPr lang="es" sz="1200" i="0" dirty="0"/>
              <a:t> por el nombre, género, tratamiento y pronombres con los que se identifican. </a:t>
            </a:r>
          </a:p>
          <a:p>
            <a:pPr marL="171450" indent="-171450" rtl="0">
              <a:buFont typeface="Arial" panose="020B0604020202020204" pitchFamily="34" charset="0"/>
              <a:buChar char="•"/>
              <a:defRPr/>
            </a:pPr>
            <a:r>
              <a:rPr lang="es" sz="1200" i="0" dirty="0"/>
              <a:t>No olviden que la </a:t>
            </a:r>
            <a:r>
              <a:rPr lang="es" sz="1200" b="1" i="0" dirty="0"/>
              <a:t>identidad de género </a:t>
            </a:r>
            <a:r>
              <a:rPr lang="es" sz="1200" b="0" i="0" dirty="0"/>
              <a:t>con la que una persona se define se </a:t>
            </a:r>
            <a:r>
              <a:rPr lang="es" sz="1200" i="0" dirty="0"/>
              <a:t>debe aceptar</a:t>
            </a:r>
            <a:r>
              <a:rPr lang="es" sz="1200" i="0" baseline="0" dirty="0"/>
              <a:t> </a:t>
            </a:r>
            <a:r>
              <a:rPr lang="es" sz="1200" i="0" dirty="0"/>
              <a:t>independientemente de lo que conste en los documentos jurídicos o de si la persona se ha sometido a un tratamiento quirúrgico u hormonal.</a:t>
            </a:r>
          </a:p>
          <a:p>
            <a:pPr marL="171450" indent="-171450" rtl="0">
              <a:buFont typeface="Arial" panose="020B0604020202020204" pitchFamily="34" charset="0"/>
              <a:buChar char="•"/>
              <a:defRPr/>
            </a:pPr>
            <a:r>
              <a:rPr lang="es" sz="1200" i="0" dirty="0"/>
              <a:t>El formulario de solicitud de reasentamiento, el registro y demás documentos tienen que reflejar el </a:t>
            </a:r>
            <a:r>
              <a:rPr lang="es" sz="1200" b="1" i="0" dirty="0"/>
              <a:t>nombre, género y pronombres</a:t>
            </a:r>
            <a:r>
              <a:rPr lang="es" sz="1200" i="0" dirty="0"/>
              <a:t> correctos. </a:t>
            </a:r>
          </a:p>
          <a:p>
            <a:pPr rtl="0"/>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u="none" dirty="0">
                <a:ea typeface="MS PGothic" charset="-128"/>
              </a:rPr>
              <a:t>----</a:t>
            </a:r>
          </a:p>
          <a:p>
            <a:pPr rtl="0"/>
            <a:endParaRPr lang="en-US" altLang="en-US" sz="1200" i="1" dirty="0">
              <a:ea typeface="MS PGothic" charset="-128"/>
            </a:endParaRPr>
          </a:p>
          <a:p>
            <a:pPr rtl="0"/>
            <a:r>
              <a:rPr lang="es" sz="1200" b="1" i="1" dirty="0">
                <a:ea typeface="MS PGothic" charset="-128"/>
              </a:rPr>
              <a:t>Duración:</a:t>
            </a:r>
            <a:r>
              <a:rPr lang="es" sz="1200" i="1" dirty="0">
                <a:ea typeface="MS PGothic" charset="-128"/>
              </a:rPr>
              <a:t> 30 minutos para las diapositivas 82 a 91. </a:t>
            </a:r>
          </a:p>
          <a:p>
            <a:pPr rtl="0">
              <a:defRPr/>
            </a:pPr>
            <a:endParaRPr lang="en-US" altLang="en-US" sz="1200" i="1" dirty="0">
              <a:cs typeface="Calibri" pitchFamily="34" charset="0"/>
            </a:endParaRPr>
          </a:p>
          <a:p>
            <a:pPr rtl="0" latinLnBrk="0"/>
            <a:r>
              <a:rPr lang="es" sz="1200" b="0" i="1" kern="1200" dirty="0">
                <a:solidFill>
                  <a:schemeClr val="tx1"/>
                </a:solidFill>
                <a:effectLst/>
                <a:latin typeface="+mn-lt"/>
                <a:ea typeface="+mn-ea"/>
                <a:cs typeface="+mn-cs"/>
              </a:rPr>
              <a:t>[Descripción de la imagen: primer plano de una persona que apunta información en un formulario].</a:t>
            </a:r>
            <a:endParaRPr lang="en-US" altLang="en-US" sz="1200" i="1" dirty="0">
              <a:cs typeface="Calibri" pitchFamily="34" charset="0"/>
            </a:endParaRPr>
          </a:p>
          <a:p>
            <a:pPr rtl="0">
              <a:defRPr/>
            </a:pPr>
            <a:endParaRPr lang="en-US" altLang="en-US" sz="1200" i="1" dirty="0"/>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86</a:t>
            </a:fld>
            <a:endParaRPr lang="en-US" dirty="0"/>
          </a:p>
        </p:txBody>
      </p:sp>
    </p:spTree>
    <p:extLst>
      <p:ext uri="{BB962C8B-B14F-4D97-AF65-F5344CB8AC3E}">
        <p14:creationId xmlns:p14="http://schemas.microsoft.com/office/powerpoint/2010/main" val="14546841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i="0" u="sng" strike="noStrike" kern="1200" cap="none" spc="0" normalizeH="0" noProof="0" dirty="0">
                <a:ln>
                  <a:noFill/>
                </a:ln>
                <a:effectLst/>
                <a:uLnTx/>
                <a:uFillTx/>
                <a:latin typeface="+mn-lt"/>
                <a:ea typeface="MS PGothic" charset="-128"/>
              </a:rPr>
              <a:t>Formulario de solicitud de reasentamiento (continuación)</a:t>
            </a:r>
            <a:endParaRPr lang="en-US" altLang="en-US" sz="1200" dirty="0"/>
          </a:p>
          <a:p>
            <a:pPr rtl="0"/>
            <a:endParaRPr lang="en-US" altLang="en-US" sz="1200" dirty="0">
              <a:ea typeface="MS PGothic" charset="-128"/>
            </a:endParaRPr>
          </a:p>
          <a:p>
            <a:pPr rtl="0"/>
            <a:r>
              <a:rPr lang="es" sz="1200" dirty="0">
                <a:ea typeface="MS PGothic" charset="-128"/>
              </a:rPr>
              <a:t>L</a:t>
            </a:r>
            <a:r>
              <a:rPr lang="es" sz="1200" b="0" dirty="0">
                <a:ea typeface="MS PGothic" charset="-128"/>
              </a:rPr>
              <a:t>a </a:t>
            </a:r>
            <a:r>
              <a:rPr lang="es" sz="1200" b="1" dirty="0">
                <a:ea typeface="MS PGothic" charset="-128"/>
              </a:rPr>
              <a:t>directiva </a:t>
            </a:r>
            <a:r>
              <a:rPr lang="es" sz="1200" b="0" dirty="0">
                <a:ea typeface="MS PGothic" charset="-128"/>
              </a:rPr>
              <a:t>a continuación</a:t>
            </a:r>
            <a:r>
              <a:rPr lang="es" sz="1200" b="1" dirty="0">
                <a:ea typeface="MS PGothic" charset="-128"/>
              </a:rPr>
              <a:t> </a:t>
            </a:r>
            <a:r>
              <a:rPr lang="es" sz="1200" dirty="0">
                <a:ea typeface="MS PGothic" charset="-128"/>
              </a:rPr>
              <a:t>sobre cómo reflejar el nombre, los pronombres, el tratamiento y el género de las personas transgénero se ha extraído de la herramienta de </a:t>
            </a:r>
            <a:r>
              <a:rPr lang="es" sz="1200" noProof="0" dirty="0">
                <a:ea typeface="MS PGothic" charset="-128"/>
              </a:rPr>
              <a:t>diagnóstico</a:t>
            </a:r>
            <a:r>
              <a:rPr lang="en-US" sz="1200" dirty="0">
                <a:ea typeface="MS PGothic" charset="-128"/>
              </a:rPr>
              <a:t> del</a:t>
            </a:r>
            <a:r>
              <a:rPr lang="es" sz="1200" dirty="0">
                <a:ea typeface="MS PGothic" charset="-128"/>
              </a:rPr>
              <a:t> reasentamiento del ACNUR: </a:t>
            </a:r>
          </a:p>
          <a:p>
            <a:pPr rtl="0"/>
            <a:endParaRPr lang="en-US" altLang="en-US" sz="1200" dirty="0">
              <a:ea typeface="MS PGothic" charset="-128"/>
            </a:endParaRPr>
          </a:p>
          <a:p>
            <a:pPr marL="171450" indent="-171450" rtl="0">
              <a:buFont typeface="Arial" panose="020B0604020202020204" pitchFamily="34" charset="0"/>
              <a:buChar char="•"/>
            </a:pPr>
            <a:r>
              <a:rPr lang="es" sz="1200" i="0" u="none" dirty="0">
                <a:ea typeface="MS PGothic" charset="-128"/>
              </a:rPr>
              <a:t>Si los documentos jurídicos del país de asilo o de origen </a:t>
            </a:r>
            <a:r>
              <a:rPr lang="es" sz="1200" b="0" i="0" u="none" dirty="0">
                <a:ea typeface="MS PGothic" charset="-128"/>
              </a:rPr>
              <a:t>recogen el nombre y el género</a:t>
            </a:r>
            <a:r>
              <a:rPr lang="es" sz="1200" b="1" i="0" u="none" dirty="0">
                <a:ea typeface="MS PGothic" charset="-128"/>
              </a:rPr>
              <a:t> correctos</a:t>
            </a:r>
            <a:r>
              <a:rPr lang="es" sz="1200" i="0" u="none" dirty="0">
                <a:ea typeface="MS PGothic" charset="-128"/>
              </a:rPr>
              <a:t>, se anotarán en el apartado de datos biológicos (bajo “Nombre” y “Sexo”) y se emplearán en todo el RRF.</a:t>
            </a:r>
          </a:p>
          <a:p>
            <a:pPr marL="171450" indent="-171450" rtl="0">
              <a:buFont typeface="Arial" panose="020B0604020202020204" pitchFamily="34" charset="0"/>
              <a:buChar char="•"/>
            </a:pPr>
            <a:r>
              <a:rPr lang="es" sz="1200" i="0" u="none" dirty="0">
                <a:ea typeface="MS PGothic" charset="-128"/>
              </a:rPr>
              <a:t>Si los documentos jurídicos del país de asilo o de origen </a:t>
            </a:r>
            <a:r>
              <a:rPr lang="es" sz="1200" b="0" i="0" u="none" dirty="0">
                <a:ea typeface="MS PGothic" charset="-128"/>
              </a:rPr>
              <a:t>recogen el</a:t>
            </a:r>
            <a:r>
              <a:rPr lang="es" sz="1200" b="1" i="0" u="none" dirty="0">
                <a:ea typeface="MS PGothic" charset="-128"/>
              </a:rPr>
              <a:t> </a:t>
            </a:r>
            <a:r>
              <a:rPr lang="es" sz="1200" b="0" i="0" u="none" dirty="0">
                <a:ea typeface="MS PGothic" charset="-128"/>
              </a:rPr>
              <a:t>nombre y el sexo </a:t>
            </a:r>
            <a:r>
              <a:rPr lang="es" sz="1200" b="1" i="0" u="none" dirty="0">
                <a:ea typeface="MS PGothic" charset="-128"/>
              </a:rPr>
              <a:t>asignados al nacer (o incorrectos)</a:t>
            </a:r>
            <a:r>
              <a:rPr lang="es" sz="1200" b="0" i="0" u="none" dirty="0">
                <a:ea typeface="MS PGothic" charset="-128"/>
              </a:rPr>
              <a:t>,</a:t>
            </a:r>
            <a:r>
              <a:rPr lang="es" sz="1200" b="1" i="0" u="none" dirty="0">
                <a:ea typeface="MS PGothic" charset="-128"/>
              </a:rPr>
              <a:t> </a:t>
            </a:r>
            <a:r>
              <a:rPr lang="es" sz="1200" i="0" u="none" dirty="0">
                <a:ea typeface="MS PGothic" charset="-128"/>
              </a:rPr>
              <a:t>se anotarán en el apartado de datos biológicos (bajo “Nombre” y “Sexo”). </a:t>
            </a:r>
          </a:p>
          <a:p>
            <a:pPr marL="171450" indent="-171450" rtl="0">
              <a:buFont typeface="Arial" panose="020B0604020202020204" pitchFamily="34" charset="0"/>
              <a:buChar char="•"/>
            </a:pPr>
            <a:r>
              <a:rPr lang="es" sz="1200" i="0" u="none" dirty="0">
                <a:ea typeface="MS PGothic" charset="-128"/>
              </a:rPr>
              <a:t>El nombre </a:t>
            </a:r>
            <a:r>
              <a:rPr lang="es" sz="1200" b="1" i="0" u="none" dirty="0">
                <a:ea typeface="MS PGothic" charset="-128"/>
              </a:rPr>
              <a:t>actual</a:t>
            </a:r>
            <a:r>
              <a:rPr lang="es" sz="1200" b="0" i="0" u="none" dirty="0">
                <a:ea typeface="MS PGothic" charset="-128"/>
              </a:rPr>
              <a:t> </a:t>
            </a:r>
            <a:r>
              <a:rPr lang="es" sz="1200" i="0" u="none" dirty="0">
                <a:ea typeface="MS PGothic" charset="-128"/>
              </a:rPr>
              <a:t>se apuntará en el campo de los alias o apodos, y a lo largo del resto del RRF se utilizarán los pronombres y el género elegidos por la persona. </a:t>
            </a:r>
          </a:p>
          <a:p>
            <a:pPr marL="171450" indent="-171450" rtl="0">
              <a:buFont typeface="Arial" panose="020B0604020202020204" pitchFamily="34" charset="0"/>
              <a:buChar char="•"/>
            </a:pPr>
            <a:r>
              <a:rPr lang="es" sz="1200" i="0" u="none" dirty="0">
                <a:ea typeface="MS PGothic" charset="-128"/>
              </a:rPr>
              <a:t>Si un miembro de un caso que </a:t>
            </a:r>
            <a:r>
              <a:rPr lang="es" sz="1200" b="0" i="0" u="none" dirty="0">
                <a:ea typeface="MS PGothic" charset="-128"/>
              </a:rPr>
              <a:t>no es el </a:t>
            </a:r>
            <a:r>
              <a:rPr lang="es" sz="1200" b="1" i="0" u="none" dirty="0">
                <a:ea typeface="MS PGothic" charset="-128"/>
              </a:rPr>
              <a:t>cabeza de familia</a:t>
            </a:r>
            <a:r>
              <a:rPr lang="es" sz="1200" i="0" u="none" dirty="0">
                <a:ea typeface="MS PGothic" charset="-128"/>
              </a:rPr>
              <a:t> manifiesta tener una SOGIESC diversa y pide mantenerlo en secreto, esa </a:t>
            </a:r>
            <a:r>
              <a:rPr lang="es" sz="1200" b="0" i="0" u="none" dirty="0">
                <a:ea typeface="MS PGothic" charset="-128"/>
              </a:rPr>
              <a:t>información no se revelará</a:t>
            </a:r>
            <a:r>
              <a:rPr lang="es" sz="1200" i="0" u="none" dirty="0">
                <a:ea typeface="MS PGothic" charset="-128"/>
              </a:rPr>
              <a:t> a los demás miembros del caso incluso si la persona con SOGIESC diversa es un niño, niña o adolescente.</a:t>
            </a:r>
          </a:p>
          <a:p>
            <a:pPr rtl="0"/>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u="none" dirty="0">
                <a:ea typeface="MS PGothic" charset="-128"/>
              </a:rPr>
              <a:t>----</a:t>
            </a:r>
          </a:p>
          <a:p>
            <a:pPr rtl="0"/>
            <a:endParaRPr lang="en-US" altLang="en-US" sz="1200" i="1" dirty="0">
              <a:ea typeface="MS PGothic" charset="-128"/>
            </a:endParaRPr>
          </a:p>
          <a:p>
            <a:pPr rtl="0"/>
            <a:r>
              <a:rPr lang="es" sz="1200" b="1" i="1" dirty="0">
                <a:ea typeface="MS PGothic" charset="-128"/>
              </a:rPr>
              <a:t>Duración:</a:t>
            </a:r>
            <a:r>
              <a:rPr lang="es" sz="1200" i="1" dirty="0">
                <a:ea typeface="MS PGothic" charset="-128"/>
              </a:rPr>
              <a:t> 30 minutos para las diapositivas 82 a 91. </a:t>
            </a:r>
          </a:p>
          <a:p>
            <a:pPr rtl="0">
              <a:defRPr/>
            </a:pPr>
            <a:endParaRPr lang="en-US" altLang="en-US" sz="1200" i="1" dirty="0">
              <a:cs typeface="Calibri" pitchFamily="34" charset="0"/>
            </a:endParaRPr>
          </a:p>
          <a:p>
            <a:pPr rtl="0" latinLnBrk="0"/>
            <a:r>
              <a:rPr lang="es" sz="1200" b="0" i="1" kern="1200" dirty="0">
                <a:solidFill>
                  <a:schemeClr val="tx1"/>
                </a:solidFill>
                <a:effectLst/>
                <a:latin typeface="+mn-lt"/>
                <a:ea typeface="+mn-ea"/>
                <a:cs typeface="+mn-cs"/>
              </a:rPr>
              <a:t>[Descripción de la imagen: primer plano de una persona que apunta información en un formulario].</a:t>
            </a:r>
            <a:endParaRPr lang="en-US" altLang="en-US" sz="1200" i="1" dirty="0">
              <a:cs typeface="Calibri" pitchFamily="34" charset="0"/>
            </a:endParaRPr>
          </a:p>
          <a:p>
            <a:pPr rtl="0"/>
            <a:endParaRPr lang="en-US" altLang="en-US" sz="1200" i="1" dirty="0">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87</a:t>
            </a:fld>
            <a:endParaRPr lang="en-US" dirty="0"/>
          </a:p>
        </p:txBody>
      </p:sp>
    </p:spTree>
    <p:extLst>
      <p:ext uri="{BB962C8B-B14F-4D97-AF65-F5344CB8AC3E}">
        <p14:creationId xmlns:p14="http://schemas.microsoft.com/office/powerpoint/2010/main" val="321210456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i="0" u="sng" strike="noStrike" kern="1200" cap="none" spc="0" normalizeH="0" noProof="0" dirty="0">
                <a:ln>
                  <a:noFill/>
                </a:ln>
                <a:effectLst/>
                <a:uLnTx/>
                <a:uFillTx/>
                <a:latin typeface="+mn-lt"/>
                <a:ea typeface="MS PGothic" charset="-128"/>
              </a:rPr>
              <a:t>Asesoramiento para personas refugiadas con situaciones familiares complejas</a:t>
            </a:r>
            <a:endParaRPr lang="en-US" altLang="en-US" sz="1200" dirty="0"/>
          </a:p>
          <a:p>
            <a:pPr rtl="0"/>
            <a:endParaRPr lang="en-US" altLang="en-US" sz="1200" kern="1200" dirty="0">
              <a:latin typeface="+mn-lt"/>
              <a:ea typeface="MS PGothic" charset="-128"/>
              <a:cs typeface="+mn-cs"/>
            </a:endParaRPr>
          </a:p>
          <a:p>
            <a:pPr rtl="0"/>
            <a:r>
              <a:rPr lang="es" sz="1200" kern="1200" dirty="0">
                <a:latin typeface="+mn-lt"/>
                <a:ea typeface="MS PGothic" charset="-128"/>
                <a:cs typeface="+mn-cs"/>
              </a:rPr>
              <a:t>Las siguientes</a:t>
            </a:r>
            <a:r>
              <a:rPr lang="es" sz="1200" kern="1200" baseline="0" dirty="0">
                <a:latin typeface="+mn-lt"/>
                <a:ea typeface="MS PGothic" charset="-128"/>
                <a:cs typeface="+mn-cs"/>
              </a:rPr>
              <a:t> </a:t>
            </a:r>
            <a:r>
              <a:rPr lang="es" sz="1200" kern="1200" dirty="0">
                <a:latin typeface="+mn-lt"/>
                <a:ea typeface="MS PGothic" charset="-128"/>
                <a:cs typeface="+mn-cs"/>
              </a:rPr>
              <a:t>orientaciones </a:t>
            </a:r>
            <a:r>
              <a:rPr lang="es" sz="1200" b="0" i="0" kern="1200" dirty="0">
                <a:latin typeface="+mn-lt"/>
                <a:ea typeface="MS PGothic" charset="-128"/>
                <a:cs typeface="+mn-cs"/>
              </a:rPr>
              <a:t>están pensadas para facilitar el asesoramiento necesario a las personas refugiadas LGBTIQ+ que mantengan relaciones con personas de otro género (debido a un matrimonio forzado, por ejemplo) y que tengan descendencia: </a:t>
            </a:r>
          </a:p>
          <a:p>
            <a:pPr rtl="0"/>
            <a:endParaRPr lang="en-US" altLang="en-US" sz="1200" b="0" i="0" kern="1200" dirty="0">
              <a:latin typeface="+mn-lt"/>
              <a:ea typeface="MS PGothic" charset="-128"/>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kern="0" dirty="0">
                <a:latin typeface="+mn-lt"/>
                <a:ea typeface="MS PGothic" charset="-128"/>
                <a:cs typeface="Calibri" charset="0"/>
                <a:sym typeface="Gill Sans" charset="0"/>
              </a:rPr>
              <a:t>Cabe la posibilidad de que algunas personas refugiadas LGBTIQ+ hayan mantenido o mantengan una relación </a:t>
            </a:r>
            <a:r>
              <a:rPr lang="es" sz="1200" b="1" i="0" kern="0" dirty="0">
                <a:latin typeface="+mn-lt"/>
                <a:ea typeface="MS PGothic" charset="-128"/>
                <a:cs typeface="Calibri" charset="0"/>
                <a:sym typeface="Gill Sans" charset="0"/>
              </a:rPr>
              <a:t>impuesta o por obligación</a:t>
            </a:r>
            <a:r>
              <a:rPr lang="es" sz="1200" b="0" i="0" kern="0" dirty="0">
                <a:latin typeface="+mn-lt"/>
                <a:ea typeface="MS PGothic" charset="-128"/>
                <a:cs typeface="Calibri" charset="0"/>
                <a:sym typeface="Gill Sans" charset="0"/>
              </a:rPr>
              <a:t> con personas de otro género con las que hayan tenido descendencia. </a:t>
            </a:r>
            <a:r>
              <a:rPr lang="es" sz="1200" b="0" i="0" kern="1200" dirty="0">
                <a:latin typeface="+mn-lt"/>
                <a:ea typeface="MS PGothic" charset="-128"/>
                <a:cs typeface="+mn-cs"/>
              </a:rPr>
              <a:t>Esto se refiere a cualquier persona LGBTIQ+ refugiada independientemente de su género. </a:t>
            </a:r>
            <a:endParaRPr lang="en-US" altLang="en-US" sz="1200" b="0" i="0" kern="0" dirty="0">
              <a:latin typeface="+mn-lt"/>
              <a:ea typeface="MS PGothic" charset="-128"/>
              <a:cs typeface="Calibri" charset="0"/>
              <a:sym typeface="Gill Sans"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b="0" i="0" kern="0" dirty="0">
                <a:latin typeface="+mn-lt"/>
                <a:ea typeface="MS PGothic" charset="-128"/>
                <a:cs typeface="Calibri" charset="0"/>
                <a:sym typeface="Gill Sans" charset="0"/>
              </a:rPr>
              <a:t>Es fundamental aconsejar a las personas refugiadas que hablen con total </a:t>
            </a:r>
            <a:r>
              <a:rPr lang="es" sz="1200" b="1" i="0" kern="0" dirty="0">
                <a:latin typeface="+mn-lt"/>
                <a:ea typeface="MS PGothic" charset="-128"/>
                <a:cs typeface="Calibri" charset="0"/>
                <a:sym typeface="Gill Sans" charset="0"/>
              </a:rPr>
              <a:t>franqueza</a:t>
            </a:r>
            <a:r>
              <a:rPr lang="es" sz="1200" b="0" i="0" kern="0" dirty="0">
                <a:latin typeface="+mn-lt"/>
                <a:ea typeface="MS PGothic" charset="-128"/>
                <a:cs typeface="Calibri" charset="0"/>
                <a:sym typeface="Gill Sans" charset="0"/>
              </a:rPr>
              <a:t> sobre la estructura familiar de su hogar desde el principio.</a:t>
            </a:r>
            <a:endParaRPr lang="en-US" altLang="en-US" sz="1200" i="0" kern="0" dirty="0">
              <a:latin typeface="+mn-lt"/>
              <a:ea typeface="MS PGothic" charset="-128"/>
              <a:cs typeface="Calibri" charset="0"/>
              <a:sym typeface="Gill Sans"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i="0" kern="0" dirty="0">
                <a:latin typeface="+mn-lt"/>
                <a:ea typeface="MS PGothic" charset="-128"/>
                <a:cs typeface="Calibri" charset="0"/>
                <a:sym typeface="Gill Sans" charset="0"/>
              </a:rPr>
              <a:t>Si no revelan esas </a:t>
            </a:r>
            <a:r>
              <a:rPr lang="es" sz="1200" b="1" i="0" kern="0" dirty="0">
                <a:latin typeface="+mn-lt"/>
                <a:ea typeface="MS PGothic" charset="-128"/>
                <a:cs typeface="Calibri" charset="0"/>
                <a:sym typeface="Gill Sans" charset="0"/>
              </a:rPr>
              <a:t>relaciones con personas </a:t>
            </a:r>
            <a:r>
              <a:rPr lang="es" sz="1200" i="0" kern="0" dirty="0">
                <a:latin typeface="+mn-lt"/>
                <a:ea typeface="MS PGothic" charset="-128"/>
                <a:cs typeface="Calibri" charset="0"/>
                <a:sym typeface="Gill Sans" charset="0"/>
              </a:rPr>
              <a:t>de otro género o la existencia de descendencia con dichas parejas hasta una fase posterior del proceso, esto puede afectar negativamente a la credibilidad de su caso.</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s" sz="1200" i="0" kern="0" dirty="0">
                <a:latin typeface="+mn-lt"/>
                <a:ea typeface="MS PGothic" charset="-128"/>
                <a:cs typeface="Calibri" charset="0"/>
                <a:sym typeface="Gill Sans" charset="0"/>
              </a:rPr>
              <a:t>También es posible que resulte más difícil llevar a cabo una </a:t>
            </a:r>
            <a:r>
              <a:rPr lang="es" sz="1200" b="1" i="0" kern="0" dirty="0">
                <a:latin typeface="+mn-lt"/>
                <a:ea typeface="MS PGothic" charset="-128"/>
                <a:cs typeface="Calibri" charset="0"/>
                <a:sym typeface="Gill Sans" charset="0"/>
              </a:rPr>
              <a:t>reunificación</a:t>
            </a:r>
            <a:r>
              <a:rPr lang="es" sz="1200" i="0" kern="0" dirty="0">
                <a:latin typeface="+mn-lt"/>
                <a:ea typeface="MS PGothic" charset="-128"/>
                <a:cs typeface="Calibri" charset="0"/>
                <a:sym typeface="Gill Sans" charset="0"/>
              </a:rPr>
              <a:t> familiar si ya se han reasentado.</a:t>
            </a:r>
          </a:p>
          <a:p>
            <a:pPr rtl="0"/>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u="none" dirty="0">
                <a:ea typeface="MS PGothic" charset="-128"/>
              </a:rPr>
              <a:t>----</a:t>
            </a:r>
          </a:p>
          <a:p>
            <a:pPr rtl="0"/>
            <a:endParaRPr lang="en-US" altLang="en-US" sz="1200" i="1" dirty="0">
              <a:ea typeface="MS PGothic" charset="-128"/>
            </a:endParaRPr>
          </a:p>
          <a:p>
            <a:pPr rtl="0"/>
            <a:r>
              <a:rPr lang="es" sz="1200" b="1" i="1" dirty="0">
                <a:ea typeface="MS PGothic" charset="-128"/>
              </a:rPr>
              <a:t>Duración:</a:t>
            </a:r>
            <a:r>
              <a:rPr lang="es" sz="1200" i="1" dirty="0">
                <a:ea typeface="MS PGothic" charset="-128"/>
              </a:rPr>
              <a:t> 30 minutos para las diapositivas 82 a 91.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sz="1200" i="1" kern="0" dirty="0">
              <a:latin typeface="+mn-lt"/>
              <a:ea typeface="MS PGothic" charset="-128"/>
              <a:cs typeface="Calibri" charset="0"/>
              <a:sym typeface="Gill Sans"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La Embajadora</a:t>
            </a:r>
            <a:r>
              <a:rPr lang="es" sz="1200" b="0" i="1" kern="1200" baseline="0" dirty="0">
                <a:solidFill>
                  <a:schemeClr val="tx1"/>
                </a:solidFill>
                <a:effectLst/>
                <a:latin typeface="+mn-lt"/>
                <a:ea typeface="+mn-ea"/>
                <a:cs typeface="+mn-cs"/>
              </a:rPr>
              <a:t> de Buena Voluntad d</a:t>
            </a:r>
            <a:r>
              <a:rPr lang="es" sz="1200" b="0" i="1" kern="1200" dirty="0">
                <a:solidFill>
                  <a:schemeClr val="tx1"/>
                </a:solidFill>
                <a:effectLst/>
                <a:latin typeface="+mn-lt"/>
                <a:ea typeface="+mn-ea"/>
                <a:cs typeface="+mn-cs"/>
              </a:rPr>
              <a:t>el ACNUR Kristin Davis habla con una persona de interés que lleva un bebé en brazos].</a:t>
            </a:r>
            <a:endParaRPr lang="en-US" sz="1200" b="0" i="0" kern="1200" dirty="0">
              <a:solidFill>
                <a:schemeClr val="tx1"/>
              </a:solidFill>
              <a:effectLst/>
              <a:latin typeface="+mn-lt"/>
              <a:ea typeface="+mn-ea"/>
              <a:cs typeface="+mn-cs"/>
            </a:endParaRPr>
          </a:p>
          <a:p>
            <a:pPr rtl="0"/>
            <a:endParaRPr lang="en-US" altLang="en-US" sz="1200" kern="1200" dirty="0">
              <a:latin typeface="+mn-lt"/>
              <a:ea typeface="MS PGothic" charset="-128"/>
              <a:cs typeface="+mn-cs"/>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88</a:t>
            </a:fld>
            <a:endParaRPr lang="en-US" dirty="0"/>
          </a:p>
        </p:txBody>
      </p:sp>
    </p:spTree>
    <p:extLst>
      <p:ext uri="{BB962C8B-B14F-4D97-AF65-F5344CB8AC3E}">
        <p14:creationId xmlns:p14="http://schemas.microsoft.com/office/powerpoint/2010/main" val="41169629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6"/>
            <a:ext cx="5486399" cy="4314252"/>
          </a:xfrm>
          <a:prstGeom prst="rect">
            <a:avLst/>
          </a:prstGeom>
        </p:spPr>
        <p:txBody>
          <a:bodyPr lIns="91425" tIns="91425" rIns="91425" bIns="91425" rtlCol="0"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i="0" u="sng" strike="noStrike" kern="1200" cap="none" spc="0" normalizeH="0" noProof="0" dirty="0">
                <a:ln>
                  <a:noFill/>
                </a:ln>
                <a:effectLst/>
                <a:uLnTx/>
                <a:uFillTx/>
                <a:latin typeface="+mn-lt"/>
                <a:ea typeface="MS PGothic" charset="-128"/>
              </a:rPr>
              <a:t>Consideraciones relativas al país de reasentamiento</a:t>
            </a:r>
            <a:endParaRPr lang="en-US" altLang="en-US" sz="1200" dirty="0"/>
          </a:p>
          <a:p>
            <a:pPr rtl="0"/>
            <a:endParaRPr lang="en-US" altLang="en-US" sz="1200" dirty="0">
              <a:ea typeface="MS PGothic" charset="-128"/>
            </a:endParaRPr>
          </a:p>
          <a:p>
            <a:pPr rtl="0"/>
            <a:r>
              <a:rPr lang="es" sz="1200" i="0" dirty="0">
                <a:ea typeface="MS PGothic" charset="-128"/>
              </a:rPr>
              <a:t>Hay </a:t>
            </a:r>
            <a:r>
              <a:rPr lang="es" sz="1200" b="1" i="0" dirty="0">
                <a:ea typeface="MS PGothic" charset="-128"/>
              </a:rPr>
              <a:t>varios </a:t>
            </a:r>
            <a:r>
              <a:rPr lang="es" sz="1200" i="0" dirty="0">
                <a:ea typeface="MS PGothic" charset="-128"/>
              </a:rPr>
              <a:t>aspectos que no se pueden dejar de lado al reflexionar sobre cuál es el país de reasentamiento más indicado para cubrir las necesidades de una persona con SOGIESC diversa.</a:t>
            </a:r>
          </a:p>
          <a:p>
            <a:pPr rtl="0"/>
            <a:endParaRPr lang="en-US" altLang="en-US" sz="1200" i="0" dirty="0">
              <a:ea typeface="MS PGothic" charset="-128"/>
            </a:endParaRPr>
          </a:p>
          <a:p>
            <a:pPr marL="171450" indent="-171450" rtl="0">
              <a:buFont typeface="Arial" panose="020B0604020202020204" pitchFamily="34" charset="0"/>
              <a:buChar char="•"/>
            </a:pPr>
            <a:r>
              <a:rPr lang="es" sz="1200" i="0" dirty="0">
                <a:ea typeface="MS PGothic" charset="-128"/>
              </a:rPr>
              <a:t>Es común que las personas LGBTIQ+ se sometan al </a:t>
            </a:r>
            <a:r>
              <a:rPr lang="es" sz="1200" b="0" i="0" dirty="0">
                <a:ea typeface="MS PGothic" charset="-128"/>
              </a:rPr>
              <a:t>proceso de integración </a:t>
            </a:r>
            <a:r>
              <a:rPr lang="es" sz="1200" b="1" i="0" dirty="0">
                <a:ea typeface="MS PGothic" charset="-128"/>
              </a:rPr>
              <a:t>en solitario</a:t>
            </a:r>
            <a:r>
              <a:rPr lang="es" sz="1200" b="0" i="0" dirty="0">
                <a:ea typeface="MS PGothic" charset="-128"/>
              </a:rPr>
              <a:t>. </a:t>
            </a:r>
            <a:r>
              <a:rPr lang="es" sz="1200" i="0" dirty="0">
                <a:ea typeface="MS PGothic" charset="-128"/>
              </a:rPr>
              <a:t>No se las debe reasentar en lugares donde puedan sufrir una revictimización o verse aisladas. </a:t>
            </a:r>
          </a:p>
          <a:p>
            <a:pPr marL="171450" indent="-171450" rtl="0">
              <a:buFont typeface="Arial" panose="020B0604020202020204" pitchFamily="34" charset="0"/>
              <a:buChar char="•"/>
            </a:pPr>
            <a:r>
              <a:rPr lang="es" sz="1200" i="0" dirty="0">
                <a:ea typeface="MS PGothic" charset="-128"/>
              </a:rPr>
              <a:t>Algunas personas </a:t>
            </a:r>
            <a:r>
              <a:rPr lang="es" sz="1200" b="0" i="0" dirty="0">
                <a:ea typeface="MS PGothic" charset="-128"/>
              </a:rPr>
              <a:t>tienen </a:t>
            </a:r>
            <a:r>
              <a:rPr lang="es" sz="1200" b="1" i="0" dirty="0">
                <a:ea typeface="MS PGothic" charset="-128"/>
              </a:rPr>
              <a:t>necesidades </a:t>
            </a:r>
            <a:r>
              <a:rPr lang="es" sz="1200" b="0" i="0" dirty="0">
                <a:ea typeface="MS PGothic" charset="-128"/>
              </a:rPr>
              <a:t>especiales en lo relativo a la atención de la salud mental y física y la asistencia económica. </a:t>
            </a:r>
            <a:r>
              <a:rPr lang="es" sz="1200" i="0" dirty="0">
                <a:ea typeface="MS PGothic" charset="-128"/>
              </a:rPr>
              <a:t>Dejen claro la ayuda que tienen a su disposición. </a:t>
            </a:r>
          </a:p>
          <a:p>
            <a:pPr marL="171450" indent="-171450" rtl="0">
              <a:buFont typeface="Arial" panose="020B0604020202020204" pitchFamily="34" charset="0"/>
              <a:buChar char="•"/>
            </a:pPr>
            <a:r>
              <a:rPr lang="es" sz="1200" i="0" dirty="0">
                <a:ea typeface="MS PGothic" charset="-128"/>
              </a:rPr>
              <a:t>Los Estados que </a:t>
            </a:r>
            <a:r>
              <a:rPr lang="es" sz="1200" b="1" i="0" dirty="0">
                <a:ea typeface="MS PGothic" charset="-128"/>
              </a:rPr>
              <a:t>se centran</a:t>
            </a:r>
            <a:r>
              <a:rPr lang="es" sz="1200" i="0" dirty="0">
                <a:ea typeface="MS PGothic" charset="-128"/>
              </a:rPr>
              <a:t> de forma positiva en las personas LGBTIQ+ de interés pueden responder mejor a sus necesidades.</a:t>
            </a:r>
          </a:p>
          <a:p>
            <a:pPr marL="171450" indent="-171450" rtl="0">
              <a:buFont typeface="Arial" panose="020B0604020202020204" pitchFamily="34" charset="0"/>
              <a:buChar char="•"/>
            </a:pPr>
            <a:r>
              <a:rPr lang="es" sz="1200" i="0" dirty="0">
                <a:ea typeface="MS PGothic" charset="-128"/>
              </a:rPr>
              <a:t>Tengan en cuenta si se reconocerá el derecho a la reunificación familiar cuando se trata de parejas del mismo género si la persona en cuestión se ha </a:t>
            </a:r>
            <a:r>
              <a:rPr lang="es" sz="1200" b="1" i="0" dirty="0">
                <a:ea typeface="MS PGothic" charset="-128"/>
              </a:rPr>
              <a:t>separado</a:t>
            </a:r>
            <a:r>
              <a:rPr lang="es" sz="1200" i="0" dirty="0">
                <a:ea typeface="MS PGothic" charset="-128"/>
              </a:rPr>
              <a:t> de su cónyuge o pareja. </a:t>
            </a:r>
          </a:p>
          <a:p>
            <a:pPr marL="171450" indent="-171450" rtl="0">
              <a:buFont typeface="Arial" panose="020B0604020202020204" pitchFamily="34" charset="0"/>
              <a:buChar char="•"/>
            </a:pPr>
            <a:r>
              <a:rPr lang="es" sz="1200" i="0" dirty="0">
                <a:ea typeface="MS PGothic" charset="-128"/>
              </a:rPr>
              <a:t>Piensen en situaciones anteriores en las que la persona mantuvo relaciones con parejas de otro género (por ejemplo, un matrimonio heterosexual forzado) y tuvo descendencia.</a:t>
            </a:r>
          </a:p>
          <a:p>
            <a:pPr marL="171450" indent="-171450" rtl="0">
              <a:buFont typeface="Arial" panose="020B0604020202020204" pitchFamily="34" charset="0"/>
              <a:buChar char="•"/>
            </a:pPr>
            <a:r>
              <a:rPr lang="es" sz="1200" i="0" dirty="0">
                <a:ea typeface="MS PGothic" charset="-128"/>
              </a:rPr>
              <a:t>También hay que sopesar el </a:t>
            </a:r>
            <a:r>
              <a:rPr lang="es" sz="1200" b="1" i="0" dirty="0">
                <a:ea typeface="MS PGothic" charset="-128"/>
              </a:rPr>
              <a:t>tiempo que se tarda</a:t>
            </a:r>
            <a:r>
              <a:rPr lang="es" sz="1200" b="0" i="0" dirty="0">
                <a:ea typeface="MS PGothic" charset="-128"/>
              </a:rPr>
              <a:t> en </a:t>
            </a:r>
            <a:r>
              <a:rPr lang="es" sz="1200" i="0" dirty="0">
                <a:ea typeface="MS PGothic" charset="-128"/>
              </a:rPr>
              <a:t>procesar los casos.</a:t>
            </a:r>
          </a:p>
          <a:p>
            <a:pPr marL="171450" indent="-171450" rtl="0">
              <a:buFont typeface="Arial" panose="020B0604020202020204" pitchFamily="34" charset="0"/>
              <a:buChar char="•"/>
            </a:pPr>
            <a:r>
              <a:rPr lang="es" sz="1200" i="0" dirty="0">
                <a:ea typeface="MS PGothic" charset="-128"/>
              </a:rPr>
              <a:t>Tengan también en cuenta que haberse dedicado al </a:t>
            </a:r>
            <a:r>
              <a:rPr lang="es" sz="1200" b="1" i="0" dirty="0">
                <a:ea typeface="MS PGothic" charset="-128"/>
              </a:rPr>
              <a:t>trabajo sexual</a:t>
            </a:r>
            <a:r>
              <a:rPr lang="es" sz="1200" i="0" dirty="0">
                <a:ea typeface="MS PGothic" charset="-128"/>
              </a:rPr>
              <a:t> en algún momento del pasado también puede dificultar el reasentamiento. Las actividades de ese tipo se deben considerar</a:t>
            </a:r>
            <a:r>
              <a:rPr lang="es" sz="1200" i="0" baseline="0" dirty="0">
                <a:ea typeface="MS PGothic" charset="-128"/>
              </a:rPr>
              <a:t> como</a:t>
            </a:r>
            <a:r>
              <a:rPr lang="es" sz="1200" i="0" dirty="0">
                <a:ea typeface="MS PGothic" charset="-128"/>
              </a:rPr>
              <a:t> una señal de vulnerabilidad. </a:t>
            </a:r>
          </a:p>
          <a:p>
            <a:pPr rtl="0"/>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u="none" dirty="0">
                <a:ea typeface="MS PGothic" charset="-128"/>
              </a:rPr>
              <a:t>----</a:t>
            </a:r>
          </a:p>
          <a:p>
            <a:pPr rtl="0"/>
            <a:endParaRPr lang="en-US" altLang="en-US" sz="1200" i="1" dirty="0">
              <a:ea typeface="MS PGothic" charset="-128"/>
            </a:endParaRPr>
          </a:p>
          <a:p>
            <a:pPr rtl="0"/>
            <a:r>
              <a:rPr lang="es" sz="1200" b="1" i="1" dirty="0">
                <a:ea typeface="MS PGothic" charset="-128"/>
              </a:rPr>
              <a:t>Duración:</a:t>
            </a:r>
            <a:r>
              <a:rPr lang="es" sz="1200" i="1" dirty="0">
                <a:ea typeface="MS PGothic" charset="-128"/>
              </a:rPr>
              <a:t> 30 minutos para las diapositivas 82 a 91. </a:t>
            </a:r>
          </a:p>
          <a:p>
            <a:pPr rtl="0"/>
            <a:endParaRPr lang="en-US" altLang="en-US" sz="1200"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0" i="1" kern="1200" dirty="0">
                <a:solidFill>
                  <a:schemeClr val="tx1"/>
                </a:solidFill>
                <a:effectLst/>
                <a:latin typeface="+mn-lt"/>
                <a:ea typeface="+mn-ea"/>
                <a:cs typeface="+mn-cs"/>
              </a:rPr>
              <a:t>[Descripción de la imagen: un primer plano de un mapamundi y un pasaporte].</a:t>
            </a:r>
            <a:endParaRPr lang="en-US" altLang="en-US" sz="1200" i="1" dirty="0">
              <a:ea typeface="MS PGothic" charset="-128"/>
            </a:endParaRPr>
          </a:p>
          <a:p>
            <a:pPr rtl="0"/>
            <a:endParaRPr lang="en-US" altLang="en-US" sz="1200" dirty="0">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89</a:t>
            </a:fld>
            <a:endParaRPr lang="en-US" dirty="0"/>
          </a:p>
        </p:txBody>
      </p:sp>
    </p:spTree>
    <p:extLst>
      <p:ext uri="{BB962C8B-B14F-4D97-AF65-F5344CB8AC3E}">
        <p14:creationId xmlns:p14="http://schemas.microsoft.com/office/powerpoint/2010/main" val="753915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xfrm>
            <a:off x="685800" y="4035972"/>
            <a:ext cx="5486400" cy="438501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ts val="300"/>
              </a:spcBef>
              <a:spcAft>
                <a:spcPct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¿A qué dificultades se enfrentan las personas con SOGIESC diversa? (continuación)</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1"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Los</a:t>
            </a:r>
            <a:r>
              <a:rPr lang="es" sz="1200" b="1" i="0" u="none" strike="noStrike" kern="1200" cap="none" spc="0" normalizeH="0" noProof="0" dirty="0">
                <a:ln>
                  <a:noFill/>
                </a:ln>
                <a:solidFill>
                  <a:prstClr val="black"/>
                </a:solidFill>
                <a:effectLst/>
                <a:uLnTx/>
                <a:uFillTx/>
                <a:latin typeface="+mn-lt"/>
                <a:ea typeface="MS PGothic" charset="-128"/>
              </a:rPr>
              <a:t> desplazamientos</a:t>
            </a:r>
            <a:r>
              <a:rPr lang="es" sz="1200" b="0" i="0" u="none" strike="noStrike" kern="1200" cap="none" spc="0" normalizeH="0" noProof="0" dirty="0">
                <a:ln>
                  <a:noFill/>
                </a:ln>
                <a:solidFill>
                  <a:prstClr val="black"/>
                </a:solidFill>
                <a:effectLst/>
                <a:uLnTx/>
                <a:uFillTx/>
                <a:latin typeface="+mn-lt"/>
                <a:ea typeface="MS PGothic" charset="-128"/>
              </a:rPr>
              <a:t> —sobre todo los transfronterizos— pueden dar lugar a situaciones de alto riesgo para las personas con SOGIESC diversa. Esto es así particularmente en el caso de las parejas del mismo género y las personas cuya identidad y expresión de género son diversas, incluidas las personas transgénero, no binarias y de género disidente. </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Aft>
                <a:spcPct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Duración: </a:t>
            </a:r>
            <a:r>
              <a:rPr lang="es" sz="1200" b="0" i="1" u="none" strike="noStrike" kern="1200" cap="none" spc="0" normalizeH="0" noProof="0" dirty="0">
                <a:ln>
                  <a:noFill/>
                </a:ln>
                <a:solidFill>
                  <a:prstClr val="black"/>
                </a:solidFill>
                <a:effectLst/>
                <a:uLnTx/>
                <a:uFillTx/>
                <a:latin typeface="+mn-lt"/>
                <a:ea typeface="MS PGothic" charset="-128"/>
              </a:rPr>
              <a:t>7 minutos para las diapositivas de “¿A qué dificultades se enfrentan las personas con SOGIESC diversa?”.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0" i="1" kern="1200" dirty="0">
                <a:solidFill>
                  <a:schemeClr val="tx1"/>
                </a:solidFill>
                <a:effectLst/>
                <a:latin typeface="+mn-lt"/>
                <a:ea typeface="+mn-ea"/>
                <a:cs typeface="+mn-cs"/>
              </a:rPr>
              <a:t>[Descripción de la imagen: </a:t>
            </a:r>
            <a:r>
              <a:rPr lang="es" sz="1200" b="0" i="1" u="none" strike="noStrike" kern="1200" cap="none" spc="0" normalizeH="0" noProof="0" dirty="0">
                <a:ln>
                  <a:noFill/>
                </a:ln>
                <a:solidFill>
                  <a:prstClr val="black"/>
                </a:solidFill>
                <a:effectLst/>
                <a:uLnTx/>
                <a:uFillTx/>
                <a:latin typeface="+mn-lt"/>
                <a:ea typeface="MS PGothic" charset="-128"/>
              </a:rPr>
              <a:t>Una caravana de migrantes procedentes de América Central atraviesa Chiapas (México) de camino a los Estados Unidos. Una de estas personas sujeta una bandera con el arcoíris, mientras que otras llevan mochilas y a un bebé en un carrito].</a:t>
            </a:r>
          </a:p>
          <a:p>
            <a:pPr marL="0" marR="0" lvl="0" indent="0" algn="l" defTabSz="914400" rtl="0" eaLnBrk="0" fontAlgn="base" latinLnBrk="0" hangingPunct="0">
              <a:lnSpc>
                <a:spcPct val="100000"/>
              </a:lnSpc>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4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rtl="0">
              <a:spcBef>
                <a:spcPct val="0"/>
              </a:spcBef>
            </a:pPr>
            <a:fld id="{6EC741F9-BA25-49C9-89ED-C112D5A20CCF}" type="slidenum">
              <a:rPr lang="en-US" altLang="en-US" sz="1200" smtClean="0">
                <a:solidFill>
                  <a:srgbClr val="000000"/>
                </a:solidFill>
                <a:latin typeface="Calibri Regular"/>
                <a:ea typeface="ヒラギノ角ゴ ProN W3" pitchFamily="2" charset="-128"/>
                <a:sym typeface="Gill Sans" pitchFamily="2" charset="0"/>
              </a:rPr>
              <a:pPr>
                <a:spcBef>
                  <a:spcPct val="0"/>
                </a:spcBef>
              </a:pPr>
              <a:t>9</a:t>
            </a:fld>
            <a:endParaRPr lang="en-US" altLang="en-US" sz="1200" dirty="0">
              <a:solidFill>
                <a:srgbClr val="000000"/>
              </a:solidFill>
              <a:latin typeface="Calibri Regular"/>
              <a:ea typeface="ヒラギノ角ゴ ProN W3" pitchFamily="2" charset="-128"/>
              <a:sym typeface="Gill Sans" pitchFamily="2" charset="0"/>
            </a:endParaRPr>
          </a:p>
        </p:txBody>
      </p:sp>
    </p:spTree>
    <p:extLst>
      <p:ext uri="{BB962C8B-B14F-4D97-AF65-F5344CB8AC3E}">
        <p14:creationId xmlns:p14="http://schemas.microsoft.com/office/powerpoint/2010/main" val="362637044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PhAnim="0">
  <p:cSld>
    <p:spTree>
      <p:nvGrpSpPr>
        <p:cNvPr id="1" name="Shape 134"/>
        <p:cNvGrpSpPr/>
        <p:nvPr/>
      </p:nvGrpSpPr>
      <p:grpSpPr>
        <a:xfrm>
          <a:off x="0" y="0"/>
          <a:ext cx="0" cy="0"/>
          <a:chOff x="0" y="0"/>
          <a:chExt cx="0" cy="0"/>
        </a:xfrm>
      </p:grpSpPr>
      <p:sp>
        <p:nvSpPr>
          <p:cNvPr id="135" name="Shape 135"/>
          <p:cNvSpPr txBox="1">
            <a:spLocks noGrp="1"/>
          </p:cNvSpPr>
          <p:nvPr>
            <p:ph type="body" idx="1"/>
          </p:nvPr>
        </p:nvSpPr>
        <p:spPr>
          <a:xfrm>
            <a:off x="685802" y="4136065"/>
            <a:ext cx="5486399" cy="4783345"/>
          </a:xfrm>
          <a:prstGeom prst="rect">
            <a:avLst/>
          </a:prstGeom>
        </p:spPr>
        <p:txBody>
          <a:bodyPr lIns="91425" tIns="91425" rIns="91425" bIns="91425" rtlCol="0" anchor="t" anchorCtr="0">
            <a:noAutofit/>
          </a:bodyPr>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i="0" u="sng" strike="noStrike" kern="1200" cap="none" spc="0" normalizeH="0" noProof="0" dirty="0">
                <a:ln>
                  <a:noFill/>
                </a:ln>
                <a:effectLst/>
                <a:uLnTx/>
                <a:uFillTx/>
                <a:latin typeface="+mn-lt"/>
                <a:ea typeface="MS PGothic" charset="-128"/>
              </a:rPr>
              <a:t>Consideraciones relativas al país de reasentamiento (continuación)</a:t>
            </a:r>
            <a:endParaRPr lang="en-US" altLang="en-US" sz="1200" dirty="0"/>
          </a:p>
          <a:p>
            <a:pPr rtl="0"/>
            <a:endParaRPr lang="en-US" altLang="en-US" sz="1200" dirty="0">
              <a:ea typeface="MS PGothic" charset="-128"/>
            </a:endParaRPr>
          </a:p>
          <a:p>
            <a:pPr rtl="0"/>
            <a:r>
              <a:rPr lang="es" sz="1200" dirty="0">
                <a:ea typeface="MS PGothic" charset="-128"/>
              </a:rPr>
              <a:t>Las siguiente </a:t>
            </a:r>
            <a:r>
              <a:rPr lang="es" sz="1200" b="1" dirty="0">
                <a:ea typeface="MS PGothic" charset="-128"/>
              </a:rPr>
              <a:t>preguntas</a:t>
            </a:r>
            <a:r>
              <a:rPr lang="es" sz="1200" dirty="0">
                <a:ea typeface="MS PGothic" charset="-128"/>
              </a:rPr>
              <a:t> nos ayudarán a decidir qué país de reasentamiento es el más indicado:</a:t>
            </a:r>
          </a:p>
          <a:p>
            <a:pPr rtl="0"/>
            <a:endParaRPr lang="en-US" altLang="en-US" sz="1200" i="1" dirty="0">
              <a:ea typeface="MS PGothic" charset="-128"/>
            </a:endParaRPr>
          </a:p>
          <a:p>
            <a:pPr marL="171450" indent="-171450" rtl="0">
              <a:buClr>
                <a:srgbClr val="451E56"/>
              </a:buClr>
              <a:buFont typeface="Arial" panose="020B0604020202020204" pitchFamily="34" charset="0"/>
              <a:buChar char="•"/>
            </a:pPr>
            <a:r>
              <a:rPr lang="es" sz="1200" i="0" dirty="0">
                <a:ea typeface="MS PGothic" charset="-128"/>
              </a:rPr>
              <a:t>¿Las </a:t>
            </a:r>
            <a:r>
              <a:rPr lang="es" sz="1200" b="1" i="0" dirty="0">
                <a:ea typeface="MS PGothic" charset="-128"/>
              </a:rPr>
              <a:t>leyes y políticas</a:t>
            </a:r>
            <a:r>
              <a:rPr lang="es" sz="1200" i="0" dirty="0">
                <a:ea typeface="MS PGothic" charset="-128"/>
              </a:rPr>
              <a:t> </a:t>
            </a:r>
            <a:r>
              <a:rPr lang="es" sz="1200" b="1" i="0" dirty="0">
                <a:ea typeface="MS PGothic" charset="-128"/>
              </a:rPr>
              <a:t>que tienen que ver </a:t>
            </a:r>
            <a:r>
              <a:rPr lang="es" sz="1200" i="0" dirty="0">
                <a:ea typeface="MS PGothic" charset="-128"/>
              </a:rPr>
              <a:t>con la SOGIESC son respetuosas con estas personas y no las discriminan?</a:t>
            </a:r>
          </a:p>
          <a:p>
            <a:pPr marL="171450" indent="-171450" rtl="0">
              <a:buClr>
                <a:srgbClr val="451E56"/>
              </a:buClr>
              <a:buFont typeface="Arial" panose="020B0604020202020204" pitchFamily="34" charset="0"/>
              <a:buChar char="•"/>
            </a:pPr>
            <a:r>
              <a:rPr lang="es" sz="1200" i="0" dirty="0">
                <a:ea typeface="MS PGothic" charset="-128"/>
              </a:rPr>
              <a:t>¿La forma de acceder a </a:t>
            </a:r>
            <a:r>
              <a:rPr lang="es" sz="1200" b="1" i="0" dirty="0">
                <a:ea typeface="MS PGothic" charset="-128"/>
              </a:rPr>
              <a:t>protección policial</a:t>
            </a:r>
            <a:r>
              <a:rPr lang="es" sz="1200" i="0" dirty="0">
                <a:ea typeface="MS PGothic" charset="-128"/>
              </a:rPr>
              <a:t>, </a:t>
            </a:r>
            <a:r>
              <a:rPr lang="es" sz="1200" b="1" i="0" dirty="0">
                <a:ea typeface="MS PGothic" charset="-128"/>
              </a:rPr>
              <a:t>el mercado laboral, la atención sanitaria, la educación</a:t>
            </a:r>
            <a:r>
              <a:rPr lang="es" sz="1200" i="0" dirty="0">
                <a:ea typeface="MS PGothic" charset="-128"/>
              </a:rPr>
              <a:t> y demás </a:t>
            </a:r>
            <a:r>
              <a:rPr lang="es" sz="1200" b="1" i="0" dirty="0">
                <a:ea typeface="MS PGothic" charset="-128"/>
              </a:rPr>
              <a:t>servicios</a:t>
            </a:r>
            <a:r>
              <a:rPr lang="es" sz="1200" i="0" dirty="0">
                <a:ea typeface="MS PGothic" charset="-128"/>
              </a:rPr>
              <a:t> es respetuosa con estas personas y no las discrimina?</a:t>
            </a:r>
          </a:p>
          <a:p>
            <a:pPr marL="171450" indent="-171450" rtl="0">
              <a:buClr>
                <a:srgbClr val="451E56"/>
              </a:buClr>
              <a:buFont typeface="Arial" panose="020B0604020202020204" pitchFamily="34" charset="0"/>
              <a:buChar char="•"/>
            </a:pPr>
            <a:r>
              <a:rPr lang="es" sz="1200" i="0" dirty="0">
                <a:ea typeface="MS PGothic" charset="-128"/>
              </a:rPr>
              <a:t>¿Qué </a:t>
            </a:r>
            <a:r>
              <a:rPr lang="es" sz="1200" b="1" i="0" dirty="0">
                <a:ea typeface="MS PGothic" charset="-128"/>
              </a:rPr>
              <a:t>actitudes sociales</a:t>
            </a:r>
            <a:r>
              <a:rPr lang="es" sz="1200" i="0" dirty="0">
                <a:ea typeface="MS PGothic" charset="-128"/>
              </a:rPr>
              <a:t> hacia las personas LGBTIQ+ predominan? </a:t>
            </a:r>
          </a:p>
          <a:p>
            <a:pPr marL="171450" indent="-171450" rtl="0">
              <a:buClr>
                <a:srgbClr val="451E56"/>
              </a:buClr>
              <a:buFont typeface="Arial" panose="020B0604020202020204" pitchFamily="34" charset="0"/>
              <a:buChar char="•"/>
            </a:pPr>
            <a:r>
              <a:rPr lang="es" sz="1200" i="0" dirty="0">
                <a:ea typeface="MS PGothic" charset="-128"/>
              </a:rPr>
              <a:t>¿Las </a:t>
            </a:r>
            <a:r>
              <a:rPr lang="es" sz="1200" b="1" i="0" dirty="0">
                <a:ea typeface="MS PGothic" charset="-128"/>
              </a:rPr>
              <a:t>disposiciones migratorias</a:t>
            </a:r>
            <a:r>
              <a:rPr lang="es" sz="1200" i="0" dirty="0">
                <a:ea typeface="MS PGothic" charset="-128"/>
              </a:rPr>
              <a:t> permiten la reagrupación de cónyuges o parejas?</a:t>
            </a:r>
          </a:p>
          <a:p>
            <a:pPr marL="171450" indent="-171450" rtl="0">
              <a:buClr>
                <a:srgbClr val="451E56"/>
              </a:buClr>
              <a:buFont typeface="Arial" panose="020B0604020202020204" pitchFamily="34" charset="0"/>
              <a:buChar char="•"/>
            </a:pPr>
            <a:r>
              <a:rPr lang="es" sz="1200" i="0" dirty="0">
                <a:ea typeface="MS PGothic" charset="-128"/>
              </a:rPr>
              <a:t>¿Existen </a:t>
            </a:r>
            <a:r>
              <a:rPr lang="es" sz="1200" b="1" i="0" dirty="0">
                <a:ea typeface="MS PGothic" charset="-128"/>
              </a:rPr>
              <a:t>servicios posteriores a la llegada al país</a:t>
            </a:r>
            <a:r>
              <a:rPr lang="es" sz="1200" i="0" dirty="0">
                <a:ea typeface="MS PGothic" charset="-128"/>
              </a:rPr>
              <a:t> destinados a personas refugiadas LGBTIQ+ con necesidades particulares?</a:t>
            </a:r>
          </a:p>
          <a:p>
            <a:pPr marL="171450" indent="-171450" rtl="0">
              <a:buClr>
                <a:srgbClr val="451E56"/>
              </a:buClr>
              <a:buFont typeface="Arial" panose="020B0604020202020204" pitchFamily="34" charset="0"/>
              <a:buChar char="•"/>
            </a:pPr>
            <a:r>
              <a:rPr lang="es" sz="1200" i="0" dirty="0">
                <a:ea typeface="MS PGothic" charset="-128"/>
              </a:rPr>
              <a:t>¿Las ONG y los demás </a:t>
            </a:r>
            <a:r>
              <a:rPr lang="es" sz="1200" b="1" i="0" dirty="0">
                <a:ea typeface="MS PGothic" charset="-128"/>
              </a:rPr>
              <a:t>proveedores de servicios</a:t>
            </a:r>
            <a:r>
              <a:rPr lang="es" sz="1200" i="0" dirty="0">
                <a:ea typeface="MS PGothic" charset="-128"/>
              </a:rPr>
              <a:t> han recibido capacitación sobre cómo prestar asistencia a personas refugiadas LGBTIQ+?</a:t>
            </a:r>
          </a:p>
          <a:p>
            <a:pPr marL="171450" indent="-171450" rtl="0">
              <a:buClr>
                <a:srgbClr val="451E56"/>
              </a:buClr>
              <a:buFont typeface="Arial" panose="020B0604020202020204" pitchFamily="34" charset="0"/>
              <a:buChar char="•"/>
            </a:pPr>
            <a:r>
              <a:rPr lang="es" sz="1200" i="0" dirty="0">
                <a:ea typeface="MS PGothic" charset="-128"/>
              </a:rPr>
              <a:t>¿Hay </a:t>
            </a:r>
            <a:r>
              <a:rPr lang="es" sz="1200" b="1" i="0" dirty="0">
                <a:ea typeface="MS PGothic" charset="-128"/>
              </a:rPr>
              <a:t>organizaciones comunitarias del ámbito LGBTIQ+ </a:t>
            </a:r>
            <a:r>
              <a:rPr lang="es" sz="1200" i="0" dirty="0">
                <a:ea typeface="MS PGothic" charset="-128"/>
              </a:rPr>
              <a:t>relacionadas? ¿Están conectadas con las organizaciones que asisten a la población refugiada?</a:t>
            </a:r>
          </a:p>
          <a:p>
            <a:pPr marL="171450" indent="-171450" rtl="0">
              <a:buClr>
                <a:srgbClr val="451E56"/>
              </a:buClr>
              <a:buFont typeface="Arial" panose="020B0604020202020204" pitchFamily="34" charset="0"/>
              <a:buChar char="•"/>
            </a:pPr>
            <a:r>
              <a:rPr lang="es" sz="1200" i="0" dirty="0">
                <a:ea typeface="MS PGothic" charset="-128"/>
              </a:rPr>
              <a:t>¿</a:t>
            </a:r>
            <a:r>
              <a:rPr lang="es" sz="1200" b="1" i="0" dirty="0">
                <a:ea typeface="MS PGothic" charset="-128"/>
              </a:rPr>
              <a:t>Ya existe</a:t>
            </a:r>
            <a:r>
              <a:rPr lang="es" sz="1200" i="0" dirty="0">
                <a:ea typeface="MS PGothic" charset="-128"/>
              </a:rPr>
              <a:t> </a:t>
            </a:r>
            <a:r>
              <a:rPr lang="es" sz="1200" b="1" i="0" dirty="0">
                <a:ea typeface="MS PGothic" charset="-128"/>
              </a:rPr>
              <a:t>una comunidad </a:t>
            </a:r>
            <a:r>
              <a:rPr lang="es" sz="1200" i="0" dirty="0">
                <a:ea typeface="MS PGothic" charset="-128"/>
              </a:rPr>
              <a:t>procedente del mismo país de origen? ¿Sería un punto de apoyo o el origen de más discriminaciones?</a:t>
            </a:r>
          </a:p>
          <a:p>
            <a:pPr rtl="0">
              <a:buClr>
                <a:srgbClr val="451E56"/>
              </a:buClr>
              <a:buFontTx/>
              <a:buNone/>
            </a:pPr>
            <a:endParaRPr lang="en-US" altLang="en-US" sz="800" i="1" dirty="0">
              <a:ea typeface="MS PGothic" charset="-128"/>
            </a:endParaRPr>
          </a:p>
          <a:p>
            <a:pPr rtl="0">
              <a:buClr>
                <a:srgbClr val="451E56"/>
              </a:buClr>
              <a:buFontTx/>
              <a:buNone/>
            </a:pPr>
            <a:r>
              <a:rPr lang="es" sz="1200" i="0" dirty="0">
                <a:ea typeface="MS PGothic" charset="-128"/>
              </a:rPr>
              <a:t>Si un país no cumple todos los requisitos mencionados, eso no quiere decir que no pueda brindar protección y una solución —además de unas buenas condiciones de acogida— a una persona refugiada LGBTIQ+. No obstante, las condiciones generales del país receptor y su infraestructura de integración de las personas refugiadas LGBTIQ+ reasentadas allí se deben estudiar al recomendar que personas refugiadas LGBTIQ+ se reasienten en determinados países. </a:t>
            </a:r>
          </a:p>
          <a:p>
            <a:pPr rtl="0"/>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u="none" dirty="0">
                <a:ea typeface="MS PGothic" charset="-128"/>
              </a:rPr>
              <a:t>----</a:t>
            </a:r>
          </a:p>
          <a:p>
            <a:pPr rtl="0"/>
            <a:endParaRPr lang="en-US" altLang="en-US" sz="1200" i="1" dirty="0">
              <a:ea typeface="MS PGothic" charset="-128"/>
            </a:endParaRPr>
          </a:p>
          <a:p>
            <a:pPr rtl="0"/>
            <a:r>
              <a:rPr lang="es" sz="1200" b="1" i="1" dirty="0">
                <a:ea typeface="MS PGothic" charset="-128"/>
              </a:rPr>
              <a:t>Duración:</a:t>
            </a:r>
            <a:r>
              <a:rPr lang="es" sz="1200" i="1" dirty="0">
                <a:ea typeface="MS PGothic" charset="-128"/>
              </a:rPr>
              <a:t> 30 minutos para las diapositivas 82 a 91. </a:t>
            </a:r>
          </a:p>
          <a:p>
            <a:pPr rtl="0">
              <a:buClr>
                <a:srgbClr val="451E56"/>
              </a:buClr>
              <a:buFontTx/>
              <a:buNone/>
            </a:pPr>
            <a:endParaRPr lang="en-US" altLang="en-US" sz="1200" i="1" dirty="0">
              <a:ea typeface="MS PGothic" charset="-128"/>
            </a:endParaRPr>
          </a:p>
          <a:p>
            <a:pPr marL="0" marR="0" lvl="0" indent="0" algn="l" defTabSz="1092434" rtl="0" eaLnBrk="1" fontAlgn="auto" latinLnBrk="0" hangingPunct="1">
              <a:lnSpc>
                <a:spcPct val="100000"/>
              </a:lnSpc>
              <a:spcBef>
                <a:spcPts val="300"/>
              </a:spcBef>
              <a:spcAft>
                <a:spcPts val="300"/>
              </a:spcAft>
              <a:buClr>
                <a:srgbClr val="451E56"/>
              </a:buClr>
              <a:buSzTx/>
              <a:buFontTx/>
              <a:buNone/>
              <a:tabLst/>
              <a:defRPr/>
            </a:pPr>
            <a:r>
              <a:rPr lang="es" sz="1200" b="0" i="1" kern="1200" dirty="0">
                <a:solidFill>
                  <a:schemeClr val="tx1"/>
                </a:solidFill>
                <a:effectLst/>
                <a:latin typeface="+mn-lt"/>
                <a:ea typeface="+mn-ea"/>
                <a:cs typeface="+mn-cs"/>
              </a:rPr>
              <a:t>[Descripción de la imagen: un primer plano de un mapamundi y un pasaporte].</a:t>
            </a:r>
            <a:endParaRPr lang="en-US" sz="1200" b="0" i="0" kern="1200" dirty="0">
              <a:solidFill>
                <a:schemeClr val="tx1"/>
              </a:solidFill>
              <a:effectLst/>
              <a:latin typeface="+mn-lt"/>
              <a:ea typeface="+mn-ea"/>
              <a:cs typeface="+mn-cs"/>
            </a:endParaRPr>
          </a:p>
          <a:p>
            <a:pPr rtl="0">
              <a:buClr>
                <a:srgbClr val="451E56"/>
              </a:buClr>
              <a:buFontTx/>
              <a:buNone/>
            </a:pPr>
            <a:endParaRPr lang="en-US" altLang="en-US" sz="1200" i="1" dirty="0">
              <a:ea typeface="MS PGothic" charset="-128"/>
            </a:endParaRPr>
          </a:p>
        </p:txBody>
      </p:sp>
      <p:sp>
        <p:nvSpPr>
          <p:cNvPr id="136" name="Shape 136"/>
          <p:cNvSpPr>
            <a:spLocks noGrp="1" noRot="1" noChangeAspect="1"/>
          </p:cNvSpPr>
          <p:nvPr>
            <p:ph type="sldImg" idx="2"/>
          </p:nvPr>
        </p:nvSpPr>
        <p:spPr>
          <a:xfrm>
            <a:off x="1373188" y="638175"/>
            <a:ext cx="4111625"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 name="Slide Number Placeholder 3">
            <a:extLst>
              <a:ext uri="{FF2B5EF4-FFF2-40B4-BE49-F238E27FC236}">
                <a16:creationId xmlns:a16="http://schemas.microsoft.com/office/drawing/2014/main" id="{7769AF98-6477-AD48-83CD-86F5C54BCC1F}"/>
              </a:ext>
            </a:extLst>
          </p:cNvPr>
          <p:cNvSpPr>
            <a:spLocks noGrp="1"/>
          </p:cNvSpPr>
          <p:nvPr>
            <p:ph type="sldNum" sz="quarter" idx="5"/>
          </p:nvPr>
        </p:nvSpPr>
        <p:spPr>
          <a:xfrm>
            <a:off x="4120440" y="8685213"/>
            <a:ext cx="2500145" cy="458787"/>
          </a:xfrm>
        </p:spPr>
        <p:txBody>
          <a:bodyPr rtlCol="0"/>
          <a:lstStyle/>
          <a:p>
            <a:pPr rtl="0"/>
            <a:fld id="{5A1C418D-F57B-4D55-9538-618CF6F95F18}" type="slidenum">
              <a:rPr lang="en-US" smtClean="0"/>
              <a:t>90</a:t>
            </a:fld>
            <a:endParaRPr lang="en-US" dirty="0"/>
          </a:p>
        </p:txBody>
      </p:sp>
    </p:spTree>
    <p:extLst>
      <p:ext uri="{BB962C8B-B14F-4D97-AF65-F5344CB8AC3E}">
        <p14:creationId xmlns:p14="http://schemas.microsoft.com/office/powerpoint/2010/main" val="3353408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082" name="Notes Placeholder 2"/>
          <p:cNvSpPr>
            <a:spLocks noGrp="1"/>
          </p:cNvSpPr>
          <p:nvPr>
            <p:ph type="body" idx="1"/>
          </p:nvPr>
        </p:nvSpPr>
        <p:spPr bwMode="auto">
          <a:xfrm>
            <a:off x="685800" y="4035971"/>
            <a:ext cx="5486400" cy="46492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1092434" rtl="0" eaLnBrk="1" fontAlgn="auto" latinLnBrk="0" hangingPunct="1">
              <a:lnSpc>
                <a:spcPct val="100000"/>
              </a:lnSpc>
              <a:spcBef>
                <a:spcPts val="300"/>
              </a:spcBef>
              <a:spcAft>
                <a:spcPts val="300"/>
              </a:spcAft>
              <a:buClrTx/>
              <a:buSzTx/>
              <a:buFont typeface="Arial" panose="020B0604020202020204" pitchFamily="34" charset="0"/>
              <a:buNone/>
              <a:tabLst/>
              <a:defRPr/>
            </a:pPr>
            <a:r>
              <a:rPr lang="es" sz="1200" b="1" u="sng" dirty="0">
                <a:latin typeface="+mn-lt"/>
                <a:ea typeface="MS PGothic" charset="-128"/>
              </a:rPr>
              <a:t>Ejercicio: Consideración del reasentamiento</a:t>
            </a:r>
          </a:p>
          <a:p>
            <a:pPr rtl="0"/>
            <a:endParaRPr lang="en-US" altLang="en-US" sz="1200" dirty="0">
              <a:latin typeface="+mn-lt"/>
              <a:ea typeface="MS PGothic" charset="-128"/>
            </a:endParaRPr>
          </a:p>
          <a:p>
            <a:pPr rtl="0"/>
            <a:r>
              <a:rPr lang="es" sz="1200" dirty="0">
                <a:latin typeface="+mn-lt"/>
                <a:ea typeface="MS PGothic" charset="-128"/>
              </a:rPr>
              <a:t>Ahora pasaremos a un </a:t>
            </a:r>
            <a:r>
              <a:rPr lang="es" sz="1200" b="0" dirty="0">
                <a:latin typeface="+mn-lt"/>
                <a:ea typeface="MS PGothic" charset="-128"/>
              </a:rPr>
              <a:t>ejercicio </a:t>
            </a:r>
            <a:r>
              <a:rPr lang="es" sz="1200" dirty="0">
                <a:latin typeface="+mn-lt"/>
                <a:ea typeface="MS PGothic" charset="-128"/>
              </a:rPr>
              <a:t>que nos ayudará a decidir si el reasentamiento es una buena elección para una persona refugiada LGBTIQ+ y a </a:t>
            </a:r>
            <a:r>
              <a:rPr lang="es" sz="1200" dirty="0">
                <a:effectLst/>
                <a:latin typeface="+mn-lt"/>
                <a:ea typeface="Calibri" panose="020F0502020204030204" pitchFamily="34" charset="0"/>
                <a:cs typeface="Arial" panose="020B0604020202020204" pitchFamily="34" charset="0"/>
              </a:rPr>
              <a:t>estar más familiarizados con la </a:t>
            </a:r>
            <a:r>
              <a:rPr lang="es" sz="1200" b="1" dirty="0">
                <a:effectLst/>
                <a:latin typeface="+mn-lt"/>
                <a:ea typeface="Calibri" panose="020F0502020204030204" pitchFamily="34" charset="0"/>
                <a:cs typeface="Arial" panose="020B0604020202020204" pitchFamily="34" charset="0"/>
              </a:rPr>
              <a:t>herramienta de diagnóstico del reasentamiento</a:t>
            </a:r>
            <a:r>
              <a:rPr lang="es" sz="1200" dirty="0">
                <a:effectLst/>
                <a:latin typeface="+mn-lt"/>
                <a:ea typeface="Calibri" panose="020F0502020204030204" pitchFamily="34" charset="0"/>
                <a:cs typeface="Arial" panose="020B0604020202020204" pitchFamily="34" charset="0"/>
              </a:rPr>
              <a:t>.</a:t>
            </a:r>
            <a:endParaRPr lang="en-US" sz="1200" dirty="0">
              <a:effectLst/>
              <a:latin typeface="+mn-lt"/>
              <a:ea typeface="Calibri" panose="020F0502020204030204" pitchFamily="34" charset="0"/>
              <a:cs typeface="Arial" panose="020B0604020202020204" pitchFamily="34" charset="0"/>
            </a:endParaRPr>
          </a:p>
          <a:p>
            <a:pPr marL="0" marR="0" lvl="0" indent="0" rtl="0">
              <a:lnSpc>
                <a:spcPct val="115000"/>
              </a:lnSpc>
              <a:spcBef>
                <a:spcPts val="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rtl="0">
              <a:lnSpc>
                <a:spcPct val="115000"/>
              </a:lnSpc>
              <a:spcBef>
                <a:spcPts val="0"/>
              </a:spcBef>
              <a:spcAft>
                <a:spcPts val="0"/>
              </a:spcAft>
              <a:buClr>
                <a:srgbClr val="358DDE"/>
              </a:buClr>
              <a:buFont typeface="Symbol" panose="05050102010706020507" pitchFamily="18" charset="2"/>
              <a:buNone/>
            </a:pPr>
            <a:r>
              <a:rPr lang="es" sz="1200" dirty="0">
                <a:effectLst/>
                <a:latin typeface="+mn-lt"/>
                <a:ea typeface="Calibri" panose="020F0502020204030204" pitchFamily="34" charset="0"/>
                <a:cs typeface="Arial" panose="020B0604020202020204" pitchFamily="34" charset="0"/>
              </a:rPr>
              <a:t>He repartido dos herramientas de diagnóstico del reasentamiento a todas las personas aquí presentes. Abran sus </a:t>
            </a:r>
            <a:r>
              <a:rPr lang="en-US" sz="1200" b="1" dirty="0" err="1">
                <a:effectLst/>
                <a:latin typeface="+mn-lt"/>
                <a:ea typeface="Calibri" panose="020F0502020204030204" pitchFamily="34" charset="0"/>
                <a:cs typeface="Arial" panose="020B0604020202020204" pitchFamily="34" charset="0"/>
              </a:rPr>
              <a:t>Cuadernos</a:t>
            </a:r>
            <a:r>
              <a:rPr lang="es" sz="1200" dirty="0">
                <a:effectLst/>
                <a:latin typeface="+mn-lt"/>
                <a:ea typeface="Calibri" panose="020F0502020204030204" pitchFamily="34" charset="0"/>
                <a:cs typeface="Arial" panose="020B0604020202020204" pitchFamily="34" charset="0"/>
              </a:rPr>
              <a:t> y encuentren las fichas del ejercicio y la hoja de información sobre la oficina en el país. A partir de los </a:t>
            </a:r>
            <a:r>
              <a:rPr lang="en-US" sz="1200" b="1" dirty="0" err="1">
                <a:effectLst/>
                <a:latin typeface="+mn-lt"/>
                <a:ea typeface="Calibri" panose="020F0502020204030204" pitchFamily="34" charset="0"/>
                <a:cs typeface="Arial" panose="020B0604020202020204" pitchFamily="34" charset="0"/>
              </a:rPr>
              <a:t>casos</a:t>
            </a:r>
            <a:r>
              <a:rPr lang="en-US" sz="1200" b="1" dirty="0">
                <a:effectLst/>
                <a:latin typeface="+mn-lt"/>
                <a:ea typeface="Calibri" panose="020F0502020204030204" pitchFamily="34" charset="0"/>
                <a:cs typeface="Arial" panose="020B0604020202020204" pitchFamily="34" charset="0"/>
              </a:rPr>
              <a:t> </a:t>
            </a:r>
            <a:r>
              <a:rPr lang="en-US" sz="1200" b="1" dirty="0" err="1">
                <a:effectLst/>
                <a:latin typeface="+mn-lt"/>
                <a:ea typeface="Calibri" panose="020F0502020204030204" pitchFamily="34" charset="0"/>
                <a:cs typeface="Arial" panose="020B0604020202020204" pitchFamily="34" charset="0"/>
              </a:rPr>
              <a:t>prácticos</a:t>
            </a:r>
            <a:r>
              <a:rPr lang="es" sz="1200" dirty="0">
                <a:effectLst/>
                <a:latin typeface="+mn-lt"/>
                <a:ea typeface="Calibri" panose="020F0502020204030204" pitchFamily="34" charset="0"/>
                <a:cs typeface="Arial" panose="020B0604020202020204" pitchFamily="34" charset="0"/>
              </a:rPr>
              <a:t> de Amal y Nur —y de esa hoja de información sobre la oficina en el país—, rellenen las herramientas de diagnóstico del reasentamiento y las fichas. </a:t>
            </a:r>
            <a:endParaRPr lang="en-US" sz="1200" dirty="0">
              <a:effectLst/>
              <a:latin typeface="+mn-lt"/>
              <a:ea typeface="Calibri" panose="020F0502020204030204" pitchFamily="34" charset="0"/>
              <a:cs typeface="Arial" panose="020B0604020202020204" pitchFamily="34" charset="0"/>
            </a:endParaRPr>
          </a:p>
          <a:p>
            <a:pPr marL="0" marR="0" lvl="0" indent="0" rtl="0">
              <a:lnSpc>
                <a:spcPct val="115000"/>
              </a:lnSpc>
              <a:spcBef>
                <a:spcPts val="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rtl="0">
              <a:lnSpc>
                <a:spcPct val="115000"/>
              </a:lnSpc>
              <a:spcBef>
                <a:spcPts val="0"/>
              </a:spcBef>
              <a:spcAft>
                <a:spcPts val="0"/>
              </a:spcAft>
              <a:buClr>
                <a:srgbClr val="358DDE"/>
              </a:buClr>
              <a:buFont typeface="Symbol" panose="05050102010706020507" pitchFamily="18" charset="2"/>
              <a:buNone/>
            </a:pPr>
            <a:r>
              <a:rPr lang="es" sz="1200" dirty="0">
                <a:effectLst/>
                <a:latin typeface="+mn-lt"/>
                <a:ea typeface="Calibri" panose="020F0502020204030204" pitchFamily="34" charset="0"/>
                <a:cs typeface="Arial" panose="020B0604020202020204" pitchFamily="34" charset="0"/>
              </a:rPr>
              <a:t>Para</a:t>
            </a:r>
            <a:r>
              <a:rPr lang="es" sz="1200" b="1" dirty="0">
                <a:effectLst/>
                <a:latin typeface="+mn-lt"/>
                <a:ea typeface="Calibri" panose="020F0502020204030204" pitchFamily="34" charset="0"/>
                <a:cs typeface="Arial" panose="020B0604020202020204" pitchFamily="34" charset="0"/>
              </a:rPr>
              <a:t> </a:t>
            </a:r>
            <a:r>
              <a:rPr lang="es" sz="1200" b="0" dirty="0">
                <a:effectLst/>
                <a:latin typeface="+mn-lt"/>
                <a:ea typeface="Calibri" panose="020F0502020204030204" pitchFamily="34" charset="0"/>
                <a:cs typeface="Arial" panose="020B0604020202020204" pitchFamily="34" charset="0"/>
              </a:rPr>
              <a:t>el </a:t>
            </a:r>
            <a:r>
              <a:rPr lang="es" sz="1200" b="1" dirty="0">
                <a:effectLst/>
                <a:latin typeface="+mn-lt"/>
                <a:ea typeface="Calibri" panose="020F0502020204030204" pitchFamily="34" charset="0"/>
                <a:cs typeface="Arial" panose="020B0604020202020204" pitchFamily="34" charset="0"/>
              </a:rPr>
              <a:t>paso 3</a:t>
            </a:r>
            <a:r>
              <a:rPr lang="es" sz="1200" b="0" dirty="0">
                <a:effectLst/>
                <a:latin typeface="+mn-lt"/>
                <a:ea typeface="Calibri" panose="020F0502020204030204" pitchFamily="34" charset="0"/>
                <a:cs typeface="Arial" panose="020B0604020202020204" pitchFamily="34" charset="0"/>
              </a:rPr>
              <a:t> de la herramienta, pueden completar lo que saben a partir de la información proporcionada, y crear el resto en función de las mejores prácticas y de cómo cumplimentarían el formulario de solicitud de reasentamiento si estuvieran entrevistando a esta persona. Disponen de 40 minutos para </a:t>
            </a:r>
            <a:r>
              <a:rPr lang="es" sz="1200" dirty="0">
                <a:effectLst/>
                <a:latin typeface="+mn-lt"/>
                <a:ea typeface="Calibri" panose="020F0502020204030204" pitchFamily="34" charset="0"/>
                <a:cs typeface="Arial" panose="020B0604020202020204" pitchFamily="34" charset="0"/>
              </a:rPr>
              <a:t>acabar el ejercicio; es decir, 20 minutos por cada estudio de caso. </a:t>
            </a:r>
          </a:p>
          <a:p>
            <a:pPr marL="0" marR="0" lvl="0" indent="0" rtl="0">
              <a:lnSpc>
                <a:spcPct val="115000"/>
              </a:lnSpc>
              <a:spcBef>
                <a:spcPts val="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rtl="0">
              <a:lnSpc>
                <a:spcPct val="130000"/>
              </a:lnSpc>
              <a:spcBef>
                <a:spcPts val="0"/>
              </a:spcBef>
              <a:spcAft>
                <a:spcPts val="0"/>
              </a:spcAft>
              <a:buClr>
                <a:srgbClr val="358DDE"/>
              </a:buClr>
              <a:buFont typeface="Symbol" panose="05050102010706020507" pitchFamily="18" charset="2"/>
              <a:buNone/>
            </a:pPr>
            <a:r>
              <a:rPr lang="es" sz="1200" dirty="0">
                <a:effectLst/>
                <a:latin typeface="+mn-lt"/>
                <a:ea typeface="Calibri" panose="020F0502020204030204" pitchFamily="34" charset="0"/>
                <a:cs typeface="Arial" panose="020B0604020202020204" pitchFamily="34" charset="0"/>
              </a:rPr>
              <a:t>Ahora que hemos</a:t>
            </a:r>
            <a:r>
              <a:rPr lang="es" sz="1200" b="0" dirty="0">
                <a:effectLst/>
                <a:latin typeface="+mn-lt"/>
                <a:ea typeface="Calibri" panose="020F0502020204030204" pitchFamily="34" charset="0"/>
                <a:cs typeface="Arial" panose="020B0604020202020204" pitchFamily="34" charset="0"/>
              </a:rPr>
              <a:t> terminado las fichas y las herramientas, vamos a </a:t>
            </a:r>
            <a:r>
              <a:rPr lang="es" sz="1200" dirty="0">
                <a:effectLst/>
                <a:latin typeface="+mn-lt"/>
                <a:ea typeface="Calibri" panose="020F0502020204030204" pitchFamily="34" charset="0"/>
                <a:cs typeface="Arial" panose="020B0604020202020204" pitchFamily="34" charset="0"/>
              </a:rPr>
              <a:t>comentarlas. Empezaremos por </a:t>
            </a:r>
            <a:r>
              <a:rPr lang="es" sz="1200" b="1" dirty="0">
                <a:effectLst/>
                <a:latin typeface="+mn-lt"/>
                <a:ea typeface="Calibri" panose="020F0502020204030204" pitchFamily="34" charset="0"/>
                <a:cs typeface="Arial" panose="020B0604020202020204" pitchFamily="34" charset="0"/>
              </a:rPr>
              <a:t>Amal</a:t>
            </a:r>
            <a:r>
              <a:rPr lang="es" sz="1200" dirty="0">
                <a:effectLst/>
                <a:latin typeface="+mn-lt"/>
                <a:ea typeface="Calibri" panose="020F0502020204030204" pitchFamily="34" charset="0"/>
                <a:cs typeface="Arial" panose="020B0604020202020204" pitchFamily="34" charset="0"/>
              </a:rPr>
              <a:t>. ¿En qué se centrarían o destacarían en una entrevista de reasentamiento con Amal? </a:t>
            </a:r>
            <a:endParaRPr lang="en-US" sz="1200" dirty="0">
              <a:effectLst/>
              <a:latin typeface="+mn-lt"/>
              <a:ea typeface="Calibri" panose="020F0502020204030204" pitchFamily="34" charset="0"/>
              <a:cs typeface="Arial" panose="020B0604020202020204" pitchFamily="34" charset="0"/>
            </a:endParaRPr>
          </a:p>
          <a:p>
            <a:pPr marL="0" marR="0" lvl="0" indent="0" rtl="0">
              <a:lnSpc>
                <a:spcPct val="130000"/>
              </a:lnSpc>
              <a:spcBef>
                <a:spcPts val="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rtl="0">
              <a:lnSpc>
                <a:spcPct val="130000"/>
              </a:lnSpc>
              <a:spcBef>
                <a:spcPts val="0"/>
              </a:spcBef>
              <a:spcAft>
                <a:spcPts val="0"/>
              </a:spcAft>
              <a:buClr>
                <a:srgbClr val="358DDE"/>
              </a:buClr>
              <a:buFont typeface="Symbol" panose="05050102010706020507" pitchFamily="18" charset="2"/>
              <a:buNone/>
            </a:pPr>
            <a:r>
              <a:rPr lang="es" sz="1200" dirty="0">
                <a:effectLst/>
                <a:latin typeface="+mn-lt"/>
                <a:ea typeface="Calibri" panose="020F0502020204030204" pitchFamily="34" charset="0"/>
                <a:cs typeface="Arial" panose="020B0604020202020204" pitchFamily="34" charset="0"/>
              </a:rPr>
              <a:t>¿Qué</a:t>
            </a:r>
            <a:r>
              <a:rPr lang="es" sz="1200" b="1" dirty="0">
                <a:effectLst/>
                <a:latin typeface="+mn-lt"/>
                <a:ea typeface="Calibri" panose="020F0502020204030204" pitchFamily="34" charset="0"/>
                <a:cs typeface="Arial" panose="020B0604020202020204" pitchFamily="34" charset="0"/>
              </a:rPr>
              <a:t> aspectos</a:t>
            </a:r>
            <a:r>
              <a:rPr lang="es" sz="1200" dirty="0">
                <a:effectLst/>
                <a:latin typeface="+mn-lt"/>
                <a:ea typeface="Calibri" panose="020F0502020204030204" pitchFamily="34" charset="0"/>
                <a:cs typeface="Arial" panose="020B0604020202020204" pitchFamily="34" charset="0"/>
              </a:rPr>
              <a:t> se deberían tener en cuenta a la hora de buscar un país de reasentamiento para</a:t>
            </a:r>
            <a:r>
              <a:rPr lang="es" sz="1200" baseline="0" dirty="0">
                <a:effectLst/>
                <a:latin typeface="+mn-lt"/>
                <a:ea typeface="Calibri" panose="020F0502020204030204" pitchFamily="34" charset="0"/>
                <a:cs typeface="Arial" panose="020B0604020202020204" pitchFamily="34" charset="0"/>
              </a:rPr>
              <a:t> </a:t>
            </a:r>
            <a:r>
              <a:rPr lang="es" sz="1200" dirty="0">
                <a:effectLst/>
                <a:latin typeface="+mn-lt"/>
                <a:ea typeface="Calibri" panose="020F0502020204030204" pitchFamily="34" charset="0"/>
                <a:cs typeface="Arial" panose="020B0604020202020204" pitchFamily="34" charset="0"/>
              </a:rPr>
              <a:t>Amal? ¿Qué aprendieron al </a:t>
            </a:r>
            <a:r>
              <a:rPr lang="es" sz="1200" b="0" dirty="0">
                <a:effectLst/>
                <a:latin typeface="+mn-lt"/>
                <a:ea typeface="Calibri" panose="020F0502020204030204" pitchFamily="34" charset="0"/>
                <a:cs typeface="Arial" panose="020B0604020202020204" pitchFamily="34" charset="0"/>
              </a:rPr>
              <a:t>rellenar </a:t>
            </a:r>
            <a:r>
              <a:rPr lang="es" sz="1200" dirty="0">
                <a:effectLst/>
                <a:latin typeface="+mn-lt"/>
                <a:ea typeface="Calibri" panose="020F0502020204030204" pitchFamily="34" charset="0"/>
                <a:cs typeface="Arial" panose="020B0604020202020204" pitchFamily="34" charset="0"/>
              </a:rPr>
              <a:t>la herramienta de diagnóstico de reasentamiento para el caso de Amal?</a:t>
            </a:r>
            <a:endParaRPr lang="en-US" sz="1200" dirty="0">
              <a:effectLst/>
              <a:latin typeface="+mn-lt"/>
              <a:ea typeface="Calibri" panose="020F0502020204030204" pitchFamily="34" charset="0"/>
              <a:cs typeface="Arial" panose="020B0604020202020204" pitchFamily="34" charset="0"/>
            </a:endParaRPr>
          </a:p>
          <a:p>
            <a:pPr marL="0" marR="0" lvl="0" indent="0" rtl="0">
              <a:lnSpc>
                <a:spcPct val="130000"/>
              </a:lnSpc>
              <a:spcBef>
                <a:spcPts val="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rtl="0">
              <a:lnSpc>
                <a:spcPct val="130000"/>
              </a:lnSpc>
              <a:spcBef>
                <a:spcPts val="0"/>
              </a:spcBef>
              <a:spcAft>
                <a:spcPts val="0"/>
              </a:spcAft>
              <a:buClr>
                <a:srgbClr val="358DDE"/>
              </a:buClr>
              <a:buFont typeface="Symbol" panose="05050102010706020507" pitchFamily="18" charset="2"/>
              <a:buNone/>
            </a:pPr>
            <a:r>
              <a:rPr lang="es" sz="1200" dirty="0">
                <a:effectLst/>
                <a:latin typeface="+mn-lt"/>
                <a:ea typeface="Calibri" panose="020F0502020204030204" pitchFamily="34" charset="0"/>
                <a:cs typeface="Arial" panose="020B0604020202020204" pitchFamily="34" charset="0"/>
              </a:rPr>
              <a:t>Ahora le toca el turno a</a:t>
            </a:r>
            <a:r>
              <a:rPr lang="es" sz="1200" b="1" dirty="0">
                <a:effectLst/>
                <a:latin typeface="+mn-lt"/>
                <a:ea typeface="Calibri" panose="020F0502020204030204" pitchFamily="34" charset="0"/>
                <a:cs typeface="Arial" panose="020B0604020202020204" pitchFamily="34" charset="0"/>
              </a:rPr>
              <a:t> Nur</a:t>
            </a:r>
            <a:r>
              <a:rPr lang="es" sz="1200" dirty="0">
                <a:effectLst/>
                <a:latin typeface="+mn-lt"/>
                <a:ea typeface="Calibri" panose="020F0502020204030204" pitchFamily="34" charset="0"/>
                <a:cs typeface="Arial" panose="020B0604020202020204" pitchFamily="34" charset="0"/>
              </a:rPr>
              <a:t>. ¿En qué se centrarían o destacarían en la entrevista de reasentamiento con Nur? ¿Qué </a:t>
            </a:r>
            <a:r>
              <a:rPr lang="es" sz="1200" b="1" dirty="0">
                <a:effectLst/>
                <a:latin typeface="+mn-lt"/>
                <a:ea typeface="Calibri" panose="020F0502020204030204" pitchFamily="34" charset="0"/>
                <a:cs typeface="Arial" panose="020B0604020202020204" pitchFamily="34" charset="0"/>
              </a:rPr>
              <a:t>aspectos </a:t>
            </a:r>
            <a:r>
              <a:rPr lang="es" sz="1200" b="0" dirty="0">
                <a:effectLst/>
                <a:latin typeface="+mn-lt"/>
                <a:ea typeface="Calibri" panose="020F0502020204030204" pitchFamily="34" charset="0"/>
                <a:cs typeface="Arial" panose="020B0604020202020204" pitchFamily="34" charset="0"/>
              </a:rPr>
              <a:t>se </a:t>
            </a:r>
            <a:r>
              <a:rPr lang="es" sz="1200" dirty="0">
                <a:effectLst/>
                <a:latin typeface="+mn-lt"/>
                <a:ea typeface="Calibri" panose="020F0502020204030204" pitchFamily="34" charset="0"/>
                <a:cs typeface="Arial" panose="020B0604020202020204" pitchFamily="34" charset="0"/>
              </a:rPr>
              <a:t>deberían tener en cuenta a la hora de buscar un país en el que Nur pueda reasentarse? ¿Qué aprendieron al </a:t>
            </a:r>
            <a:r>
              <a:rPr lang="es" sz="1200" b="0" dirty="0">
                <a:effectLst/>
                <a:latin typeface="+mn-lt"/>
                <a:ea typeface="Calibri" panose="020F0502020204030204" pitchFamily="34" charset="0"/>
                <a:cs typeface="Arial" panose="020B0604020202020204" pitchFamily="34" charset="0"/>
              </a:rPr>
              <a:t>rellenar la herramienta de diagnóstico del reasentamiento para el caso de Nur? ¿En qué se diferencia el panorama de reasentamiento de ambas personas?</a:t>
            </a:r>
            <a:endParaRPr lang="en-US" sz="1200" b="0" dirty="0">
              <a:effectLst/>
              <a:latin typeface="+mn-lt"/>
              <a:ea typeface="Calibri" panose="020F0502020204030204" pitchFamily="34" charset="0"/>
              <a:cs typeface="Arial" panose="020B0604020202020204" pitchFamily="34" charset="0"/>
            </a:endParaRPr>
          </a:p>
          <a:p>
            <a:pPr marL="0" marR="0" lvl="0" indent="0" rtl="0">
              <a:lnSpc>
                <a:spcPct val="130000"/>
              </a:lnSpc>
              <a:spcBef>
                <a:spcPts val="600"/>
              </a:spcBef>
              <a:spcAft>
                <a:spcPts val="0"/>
              </a:spcAft>
              <a:buClr>
                <a:srgbClr val="358DDE"/>
              </a:buClr>
              <a:buFont typeface="Symbol" panose="05050102010706020507" pitchFamily="18" charset="2"/>
              <a:buNone/>
            </a:pPr>
            <a:endParaRPr lang="en-CA" sz="1200" dirty="0">
              <a:effectLst/>
              <a:latin typeface="+mn-lt"/>
              <a:ea typeface="Calibri" panose="020F0502020204030204" pitchFamily="34" charset="0"/>
              <a:cs typeface="Arial" panose="020B0604020202020204" pitchFamily="34" charset="0"/>
            </a:endParaRPr>
          </a:p>
          <a:p>
            <a:pPr marL="0" marR="0" lvl="0" indent="0" rtl="0">
              <a:lnSpc>
                <a:spcPct val="130000"/>
              </a:lnSpc>
              <a:spcBef>
                <a:spcPts val="600"/>
              </a:spcBef>
              <a:spcAft>
                <a:spcPts val="0"/>
              </a:spcAft>
              <a:buClr>
                <a:srgbClr val="358DDE"/>
              </a:buClr>
              <a:buFont typeface="Symbol" panose="05050102010706020507" pitchFamily="18" charset="2"/>
              <a:buNone/>
            </a:pPr>
            <a:r>
              <a:rPr lang="es" sz="1200" dirty="0">
                <a:effectLst/>
                <a:latin typeface="+mn-lt"/>
                <a:ea typeface="Calibri" panose="020F0502020204030204" pitchFamily="34" charset="0"/>
                <a:cs typeface="Arial" panose="020B0604020202020204" pitchFamily="34" charset="0"/>
              </a:rPr>
              <a:t>¿Qué dudas o preocupaciones surgirían a la hora de </a:t>
            </a:r>
            <a:r>
              <a:rPr lang="es" sz="1200" b="1" dirty="0">
                <a:effectLst/>
                <a:latin typeface="+mn-lt"/>
                <a:ea typeface="Calibri" panose="020F0502020204030204" pitchFamily="34" charset="0"/>
                <a:cs typeface="Arial" panose="020B0604020202020204" pitchFamily="34" charset="0"/>
              </a:rPr>
              <a:t>emplear </a:t>
            </a:r>
            <a:r>
              <a:rPr lang="es" sz="1200" b="0" dirty="0">
                <a:effectLst/>
                <a:latin typeface="+mn-lt"/>
                <a:ea typeface="Calibri" panose="020F0502020204030204" pitchFamily="34" charset="0"/>
                <a:cs typeface="Arial" panose="020B0604020202020204" pitchFamily="34" charset="0"/>
              </a:rPr>
              <a:t>la herramienta de diagnóstico del reasentamiento en su oficina? </a:t>
            </a:r>
            <a:r>
              <a:rPr lang="es" sz="1200" b="0" dirty="0">
                <a:effectLst/>
                <a:latin typeface="+mn-lt"/>
                <a:ea typeface="Calibri" panose="020F0502020204030204" pitchFamily="34" charset="0"/>
              </a:rPr>
              <a:t>En su opinión, </a:t>
            </a:r>
            <a:r>
              <a:rPr lang="es" sz="1200" dirty="0">
                <a:effectLst/>
                <a:latin typeface="+mn-lt"/>
                <a:ea typeface="Calibri" panose="020F0502020204030204" pitchFamily="34" charset="0"/>
              </a:rPr>
              <a:t>¿cuáles son las limitaciones o carencias de esta herramienta?</a:t>
            </a:r>
            <a:endParaRPr lang="en-US" sz="1200" dirty="0">
              <a:effectLst/>
              <a:latin typeface="+mn-lt"/>
              <a:ea typeface="Calibri" panose="020F0502020204030204" pitchFamily="34" charset="0"/>
              <a:cs typeface="Arial" panose="020B0604020202020204" pitchFamily="34" charset="0"/>
            </a:endParaRPr>
          </a:p>
          <a:p>
            <a:pPr rtl="0"/>
            <a:endParaRPr lang="en-US" altLang="en-US" sz="1200" i="1" dirty="0">
              <a:latin typeface="+mn-lt"/>
              <a:ea typeface="MS PGothic" charset="-128"/>
            </a:endParaRPr>
          </a:p>
          <a:p>
            <a:pPr rtl="0"/>
            <a:r>
              <a:rPr lang="es" sz="1200" i="1" dirty="0">
                <a:latin typeface="+mn-lt"/>
                <a:ea typeface="MS PGothic" charset="-128"/>
              </a:rPr>
              <a:t>----</a:t>
            </a:r>
          </a:p>
          <a:p>
            <a:pPr rtl="0"/>
            <a:endParaRPr lang="en-US" altLang="en-US" sz="1200" i="1" dirty="0">
              <a:latin typeface="+mn-lt"/>
              <a:ea typeface="MS PGothic" charset="-128"/>
            </a:endParaRPr>
          </a:p>
          <a:p>
            <a:pPr rtl="0" eaLnBrk="1" hangingPunct="1">
              <a:spcBef>
                <a:spcPct val="0"/>
              </a:spcBef>
            </a:pPr>
            <a:r>
              <a:rPr lang="es" sz="1200" b="1" i="1" dirty="0">
                <a:latin typeface="+mn-lt"/>
                <a:ea typeface="MS PGothic" charset="-128"/>
              </a:rPr>
              <a:t>Nota de facilitación: </a:t>
            </a:r>
            <a:r>
              <a:rPr lang="es" sz="1200" i="1" dirty="0">
                <a:latin typeface="+mn-lt"/>
                <a:ea typeface="MS PGothic" charset="-128"/>
              </a:rPr>
              <a:t>Encontrarán las instrucciones del ejercicio en la </a:t>
            </a:r>
            <a:r>
              <a:rPr lang="es" sz="1200" b="1" i="1" dirty="0">
                <a:latin typeface="+mn-lt"/>
                <a:ea typeface="MS PGothic" charset="-128"/>
              </a:rPr>
              <a:t>página 269 </a:t>
            </a:r>
            <a:r>
              <a:rPr lang="es" sz="1200" i="1" dirty="0">
                <a:latin typeface="+mn-lt"/>
                <a:ea typeface="MS PGothic" charset="-128"/>
              </a:rPr>
              <a:t>de la Guía de facilitación. </a:t>
            </a:r>
          </a:p>
          <a:p>
            <a:pPr rtl="0" eaLnBrk="1" hangingPunct="1">
              <a:spcBef>
                <a:spcPct val="0"/>
              </a:spcBef>
            </a:pPr>
            <a:endParaRPr lang="en-US" altLang="en-US" sz="1200" i="1" dirty="0">
              <a:latin typeface="+mn-lt"/>
              <a:ea typeface="MS PGothic" charset="-128"/>
            </a:endParaRPr>
          </a:p>
          <a:p>
            <a:pPr rtl="0" eaLnBrk="1" hangingPunct="1">
              <a:spcBef>
                <a:spcPct val="0"/>
              </a:spcBef>
            </a:pPr>
            <a:r>
              <a:rPr lang="es" sz="1200" b="1" i="1" dirty="0">
                <a:latin typeface="+mn-lt"/>
                <a:ea typeface="MS PGothic" charset="-128"/>
              </a:rPr>
              <a:t>Duración: </a:t>
            </a:r>
            <a:r>
              <a:rPr lang="es" sz="1200" i="1" dirty="0">
                <a:latin typeface="+mn-lt"/>
                <a:ea typeface="MS PGothic" charset="-128"/>
              </a:rPr>
              <a:t>85 minutos.</a:t>
            </a:r>
            <a:r>
              <a:rPr lang="es" sz="1200" b="1" i="1" dirty="0">
                <a:latin typeface="+mn-lt"/>
                <a:ea typeface="MS PGothic" charset="-128"/>
              </a:rPr>
              <a:t> </a:t>
            </a:r>
            <a:r>
              <a:rPr lang="es" sz="1200" i="1" dirty="0">
                <a:latin typeface="+mn-lt"/>
                <a:ea typeface="MS PGothic" charset="-128"/>
              </a:rPr>
              <a:t>5 minutos para la descripción de la actividad; 40 minutos para la actividad (20 minutos por estudio de caso); 40 minutos para el debate en grupo (20 minutos por estudio de caso). </a:t>
            </a:r>
          </a:p>
        </p:txBody>
      </p:sp>
      <p:sp>
        <p:nvSpPr>
          <p:cNvPr id="174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spcBef>
                <a:spcPct val="30000"/>
              </a:spcBef>
              <a:defRPr sz="1600">
                <a:solidFill>
                  <a:schemeClr val="tx1"/>
                </a:solidFill>
                <a:latin typeface="Calibri" charset="0"/>
                <a:ea typeface="MS PGothic" charset="-128"/>
              </a:defRPr>
            </a:lvl1pPr>
            <a:lvl2pPr marL="742950" indent="-285750">
              <a:spcBef>
                <a:spcPct val="30000"/>
              </a:spcBef>
              <a:defRPr sz="1400">
                <a:solidFill>
                  <a:schemeClr val="tx1"/>
                </a:solidFill>
                <a:latin typeface="Calibri" charset="0"/>
                <a:ea typeface="MS PGothic" charset="-128"/>
              </a:defRPr>
            </a:lvl2pPr>
            <a:lvl3pPr marL="1143000" indent="-228600">
              <a:spcBef>
                <a:spcPct val="30000"/>
              </a:spcBef>
              <a:defRPr sz="1200">
                <a:solidFill>
                  <a:schemeClr val="tx1"/>
                </a:solidFill>
                <a:latin typeface="Calibri" charset="0"/>
                <a:ea typeface="MS PGothic" charset="-128"/>
              </a:defRPr>
            </a:lvl3pPr>
            <a:lvl4pPr marL="1600200" indent="-228600">
              <a:spcBef>
                <a:spcPct val="30000"/>
              </a:spcBef>
              <a:defRPr sz="1200">
                <a:solidFill>
                  <a:schemeClr val="tx1"/>
                </a:solidFill>
                <a:latin typeface="Calibri" charset="0"/>
                <a:ea typeface="MS PGothic" charset="-128"/>
              </a:defRPr>
            </a:lvl4pPr>
            <a:lvl5pPr marL="2057400" indent="-228600">
              <a:spcBef>
                <a:spcPct val="30000"/>
              </a:spcBef>
              <a:defRPr sz="1200">
                <a:solidFill>
                  <a:schemeClr val="tx1"/>
                </a:solidFill>
                <a:latin typeface="Calibri" charset="0"/>
                <a:ea typeface="MS PGothic" charset="-128"/>
              </a:defRPr>
            </a:lvl5pPr>
            <a:lvl6pPr marL="2514600" indent="-228600" eaLnBrk="0" fontAlgn="base" hangingPunct="0">
              <a:spcBef>
                <a:spcPct val="30000"/>
              </a:spcBef>
              <a:spcAft>
                <a:spcPct val="0"/>
              </a:spcAft>
              <a:defRPr sz="1200">
                <a:solidFill>
                  <a:schemeClr val="tx1"/>
                </a:solidFill>
                <a:latin typeface="Calibri" charset="0"/>
                <a:ea typeface="MS PGothic" charset="-128"/>
              </a:defRPr>
            </a:lvl6pPr>
            <a:lvl7pPr marL="2971800" indent="-228600" eaLnBrk="0" fontAlgn="base" hangingPunct="0">
              <a:spcBef>
                <a:spcPct val="30000"/>
              </a:spcBef>
              <a:spcAft>
                <a:spcPct val="0"/>
              </a:spcAft>
              <a:defRPr sz="1200">
                <a:solidFill>
                  <a:schemeClr val="tx1"/>
                </a:solidFill>
                <a:latin typeface="Calibri" charset="0"/>
                <a:ea typeface="MS PGothic" charset="-128"/>
              </a:defRPr>
            </a:lvl7pPr>
            <a:lvl8pPr marL="3429000" indent="-228600" eaLnBrk="0" fontAlgn="base" hangingPunct="0">
              <a:spcBef>
                <a:spcPct val="30000"/>
              </a:spcBef>
              <a:spcAft>
                <a:spcPct val="0"/>
              </a:spcAft>
              <a:defRPr sz="1200">
                <a:solidFill>
                  <a:schemeClr val="tx1"/>
                </a:solidFill>
                <a:latin typeface="Calibri" charset="0"/>
                <a:ea typeface="MS PGothic" charset="-128"/>
              </a:defRPr>
            </a:lvl8pPr>
            <a:lvl9pPr marL="3886200" indent="-228600" eaLnBrk="0" fontAlgn="base" hangingPunct="0">
              <a:spcBef>
                <a:spcPct val="30000"/>
              </a:spcBef>
              <a:spcAft>
                <a:spcPct val="0"/>
              </a:spcAft>
              <a:defRPr sz="1200">
                <a:solidFill>
                  <a:schemeClr val="tx1"/>
                </a:solidFill>
                <a:latin typeface="Calibri" charset="0"/>
                <a:ea typeface="MS PGothic" charset="-128"/>
              </a:defRPr>
            </a:lvl9pPr>
          </a:lstStyle>
          <a:p>
            <a:pPr rtl="0">
              <a:spcBef>
                <a:spcPct val="0"/>
              </a:spcBef>
            </a:pPr>
            <a:fld id="{A6C2C697-EF0F-6E4C-BD43-EEDCC66C4249}" type="slidenum">
              <a:rPr lang="en-US" altLang="en-US" sz="1200">
                <a:solidFill>
                  <a:srgbClr val="000000"/>
                </a:solidFill>
                <a:latin typeface="Calibri Regular"/>
                <a:ea typeface="ヒラギノ角ゴ ProN W3" charset="-128"/>
              </a:rPr>
              <a:pPr rtl="0">
                <a:spcBef>
                  <a:spcPct val="0"/>
                </a:spcBef>
              </a:pPr>
              <a:t>91</a:t>
            </a:fld>
            <a:endParaRPr lang="en-US" altLang="en-US" sz="1200" dirty="0">
              <a:solidFill>
                <a:srgbClr val="000000"/>
              </a:solidFill>
              <a:latin typeface="Calibri Regular"/>
              <a:ea typeface="ヒラギノ角ゴ ProN W3" charset="-128"/>
            </a:endParaRPr>
          </a:p>
        </p:txBody>
      </p:sp>
    </p:spTree>
    <p:extLst>
      <p:ext uri="{BB962C8B-B14F-4D97-AF65-F5344CB8AC3E}">
        <p14:creationId xmlns:p14="http://schemas.microsoft.com/office/powerpoint/2010/main" val="24264969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noTextEdit="1"/>
          </p:cNvSpPr>
          <p:nvPr>
            <p:ph type="sldImg"/>
          </p:nvPr>
        </p:nvSpPr>
        <p:spPr bwMode="auto">
          <a:xfrm>
            <a:off x="1373188" y="630238"/>
            <a:ext cx="4111625"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8546" name="Notes Placeholder 2"/>
          <p:cNvSpPr>
            <a:spLocks noGrp="1"/>
          </p:cNvSpPr>
          <p:nvPr>
            <p:ph type="body" idx="1"/>
          </p:nvPr>
        </p:nvSpPr>
        <p:spPr bwMode="auto">
          <a:xfrm>
            <a:off x="685800" y="4035971"/>
            <a:ext cx="5486400" cy="498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b="1" u="sng" dirty="0">
                <a:ea typeface="MS PGothic" charset="-128"/>
              </a:rPr>
              <a:t>Puntos clave de aprendizaje</a:t>
            </a:r>
          </a:p>
          <a:p>
            <a:pPr rtl="0"/>
            <a:endParaRPr lang="en-US" altLang="en-US" sz="1200" dirty="0">
              <a:ea typeface="MS PGothic" charset="-128"/>
            </a:endParaRPr>
          </a:p>
          <a:p>
            <a:pPr rtl="0">
              <a:buClr>
                <a:srgbClr val="451E56"/>
              </a:buClr>
            </a:pPr>
            <a:r>
              <a:rPr lang="es" sz="1200" dirty="0">
                <a:ea typeface="MS PGothic" charset="-128"/>
              </a:rPr>
              <a:t>Los </a:t>
            </a:r>
            <a:r>
              <a:rPr lang="es" sz="1200" b="1" dirty="0">
                <a:ea typeface="MS PGothic" charset="-128"/>
              </a:rPr>
              <a:t>puntos clave de aprendizaje</a:t>
            </a:r>
            <a:r>
              <a:rPr lang="es" sz="1200" dirty="0">
                <a:ea typeface="MS PGothic" charset="-128"/>
              </a:rPr>
              <a:t> que hemos visto en este módulo son:</a:t>
            </a:r>
          </a:p>
          <a:p>
            <a:pPr rtl="0">
              <a:buClr>
                <a:srgbClr val="451E56"/>
              </a:buClr>
            </a:pPr>
            <a:endParaRPr lang="en-US" altLang="en-US" sz="500" i="1" dirty="0">
              <a:ea typeface="MS PGothic" charset="-128"/>
            </a:endParaRPr>
          </a:p>
          <a:p>
            <a:pPr rtl="0">
              <a:buClr>
                <a:srgbClr val="451E56"/>
              </a:buClr>
            </a:pPr>
            <a:r>
              <a:rPr lang="es" sz="1200" i="1" dirty="0">
                <a:ea typeface="MS PGothic" charset="-128"/>
              </a:rPr>
              <a:t>El </a:t>
            </a:r>
            <a:r>
              <a:rPr lang="es" sz="1200" b="1" i="1" dirty="0">
                <a:ea typeface="MS PGothic" charset="-128"/>
              </a:rPr>
              <a:t>acceso</a:t>
            </a:r>
            <a:r>
              <a:rPr lang="es" sz="1200" i="1" dirty="0">
                <a:ea typeface="MS PGothic" charset="-128"/>
              </a:rPr>
              <a:t> de las personas LGBTIQ+ a la repatriación voluntaria o la integración local puede ser </a:t>
            </a:r>
            <a:r>
              <a:rPr lang="es" sz="1200" b="1" i="1" dirty="0">
                <a:ea typeface="MS PGothic" charset="-128"/>
              </a:rPr>
              <a:t>limitado</a:t>
            </a:r>
            <a:r>
              <a:rPr lang="es" sz="1200" i="1" dirty="0">
                <a:ea typeface="MS PGothic" charset="-128"/>
              </a:rPr>
              <a:t>. </a:t>
            </a:r>
            <a:r>
              <a:rPr lang="es" sz="1200" b="0" i="1" dirty="0">
                <a:ea typeface="MS PGothic" charset="-128"/>
              </a:rPr>
              <a:t>El</a:t>
            </a:r>
            <a:r>
              <a:rPr lang="es" sz="1200" b="1" i="1" dirty="0">
                <a:ea typeface="MS PGothic" charset="-128"/>
              </a:rPr>
              <a:t> reasentamiento</a:t>
            </a:r>
            <a:r>
              <a:rPr lang="es" sz="1200" i="1" dirty="0">
                <a:ea typeface="MS PGothic" charset="-128"/>
              </a:rPr>
              <a:t> se debe estudiar como solución en función de cada caso.</a:t>
            </a:r>
          </a:p>
          <a:p>
            <a:pPr rtl="0">
              <a:buClr>
                <a:srgbClr val="451E56"/>
              </a:buClr>
            </a:pPr>
            <a:endParaRPr lang="en-US" altLang="en-US" sz="500" i="1" dirty="0">
              <a:ea typeface="MS PGothic" charset="-128"/>
            </a:endParaRPr>
          </a:p>
          <a:p>
            <a:pPr rtl="0">
              <a:buClr>
                <a:srgbClr val="451E56"/>
              </a:buClr>
            </a:pPr>
            <a:r>
              <a:rPr lang="es" sz="1200" i="1" dirty="0">
                <a:ea typeface="MS PGothic" charset="-128"/>
              </a:rPr>
              <a:t>Tal vez estas personas no sean conscientes de que su </a:t>
            </a:r>
            <a:r>
              <a:rPr lang="es" sz="1200" b="1" i="1" dirty="0">
                <a:ea typeface="MS PGothic" charset="-128"/>
              </a:rPr>
              <a:t>pareja del mismo género</a:t>
            </a:r>
            <a:r>
              <a:rPr lang="es" sz="1200" i="1" dirty="0">
                <a:ea typeface="MS PGothic" charset="-128"/>
              </a:rPr>
              <a:t> se </a:t>
            </a:r>
            <a:r>
              <a:rPr lang="es" sz="1200" i="1" kern="0" dirty="0">
                <a:latin typeface="Calibri" charset="0"/>
                <a:ea typeface="MS PGothic" charset="-128"/>
                <a:cs typeface="Calibri" charset="0"/>
              </a:rPr>
              <a:t>puede reasentar en el mismo lugar que ellas y que, si también tienen hijos o hijas y parejas de otro género, tienen que ser muy claras al respecto. Debemos pedirles siempre que sean totalmente sinceras para así poder darles un asesoramiento adecuado.</a:t>
            </a:r>
            <a:endParaRPr lang="en-US" altLang="en-US" sz="1200" i="1" dirty="0">
              <a:ea typeface="MS PGothic" charset="-128"/>
            </a:endParaRPr>
          </a:p>
          <a:p>
            <a:pPr rtl="0">
              <a:buClr>
                <a:srgbClr val="451E56"/>
              </a:buClr>
            </a:pPr>
            <a:endParaRPr lang="en-US" altLang="en-US" sz="500" i="1" dirty="0">
              <a:ea typeface="MS PGothic" charset="-128"/>
            </a:endParaRPr>
          </a:p>
          <a:p>
            <a:pPr rtl="0">
              <a:buClr>
                <a:srgbClr val="451E56"/>
              </a:buClr>
            </a:pPr>
            <a:r>
              <a:rPr lang="es" sz="1200" i="1" dirty="0">
                <a:ea typeface="MS PGothic" charset="-128"/>
              </a:rPr>
              <a:t>Debemos tener especial cuidado y actuar con </a:t>
            </a:r>
            <a:r>
              <a:rPr lang="es" sz="1200" b="1" i="1" dirty="0">
                <a:ea typeface="MS PGothic" charset="-128"/>
              </a:rPr>
              <a:t>precisión al anotar</a:t>
            </a:r>
            <a:r>
              <a:rPr lang="es" sz="1200" i="1" dirty="0">
                <a:ea typeface="MS PGothic" charset="-128"/>
              </a:rPr>
              <a:t> el nombre, el género, el tratamiento y los pronombres de una persona de género diverso.</a:t>
            </a:r>
          </a:p>
          <a:p>
            <a:pPr rtl="0">
              <a:buClr>
                <a:srgbClr val="451E56"/>
              </a:buClr>
            </a:pPr>
            <a:endParaRPr lang="en-US" altLang="en-US" sz="500" i="1" dirty="0">
              <a:ea typeface="MS PGothic" charset="-128"/>
            </a:endParaRPr>
          </a:p>
          <a:p>
            <a:pPr rtl="0">
              <a:buClr>
                <a:srgbClr val="451E56"/>
              </a:buClr>
            </a:pPr>
            <a:r>
              <a:rPr lang="es" sz="1200" i="1" dirty="0">
                <a:ea typeface="MS PGothic" charset="-128"/>
              </a:rPr>
              <a:t>Para </a:t>
            </a:r>
            <a:r>
              <a:rPr lang="es" sz="1200" b="1" i="1" dirty="0">
                <a:ea typeface="MS PGothic" charset="-128"/>
              </a:rPr>
              <a:t>escoger</a:t>
            </a:r>
            <a:r>
              <a:rPr lang="es" sz="1200" i="1" dirty="0">
                <a:ea typeface="MS PGothic" charset="-128"/>
              </a:rPr>
              <a:t> un país de reasentamiento, hemos de estudiar si se trata de un caso urgente, si existen medidas de protección, el alojamiento y los demás servicios disponibles.  </a:t>
            </a:r>
          </a:p>
          <a:p>
            <a:pPr rtl="0">
              <a:buClr>
                <a:srgbClr val="451E56"/>
              </a:buClr>
            </a:pPr>
            <a:endParaRPr lang="en-US" altLang="en-US" sz="1200" i="1" dirty="0">
              <a:ea typeface="MS PGothic" charset="-128"/>
            </a:endParaRPr>
          </a:p>
          <a:p>
            <a:pPr rtl="0">
              <a:buClr>
                <a:srgbClr val="451E56"/>
              </a:buClr>
            </a:pPr>
            <a:r>
              <a:rPr lang="es" sz="1200" i="1" dirty="0">
                <a:ea typeface="MS PGothic" charset="-128"/>
              </a:rPr>
              <a:t>----</a:t>
            </a:r>
          </a:p>
          <a:p>
            <a:pPr rtl="0">
              <a:buClr>
                <a:srgbClr val="451E56"/>
              </a:buClr>
            </a:pPr>
            <a:endParaRPr lang="en-US" altLang="en-US" sz="1200" i="1" dirty="0">
              <a:ea typeface="MS PGothic" charset="-128"/>
            </a:endParaRPr>
          </a:p>
          <a:p>
            <a:pPr rtl="0">
              <a:buClr>
                <a:srgbClr val="451E56"/>
              </a:buClr>
            </a:pPr>
            <a:r>
              <a:rPr lang="es" sz="1200" b="1" i="1" dirty="0">
                <a:ea typeface="MS PGothic" charset="-128"/>
              </a:rPr>
              <a:t>Duración: </a:t>
            </a:r>
            <a:r>
              <a:rPr lang="es" sz="1200" i="1" dirty="0">
                <a:ea typeface="MS PGothic" charset="-128"/>
              </a:rPr>
              <a:t>1 minuto.</a:t>
            </a:r>
          </a:p>
          <a:p>
            <a:pPr rtl="0">
              <a:buClr>
                <a:srgbClr val="2F6CC2"/>
              </a:buClr>
            </a:pPr>
            <a:endParaRPr lang="en-US" altLang="en-US" sz="1200" i="1" dirty="0">
              <a:ea typeface="MS PGothic" charset="-128"/>
            </a:endParaRPr>
          </a:p>
        </p:txBody>
      </p:sp>
      <p:sp>
        <p:nvSpPr>
          <p:cNvPr id="1085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fld id="{710162DD-07BE-5646-97EA-012889A97BA4}" type="slidenum">
              <a:rPr lang="en-US" altLang="en-US" sz="1200">
                <a:latin typeface="Calibri Regular"/>
              </a:rPr>
              <a:pPr rtl="0"/>
              <a:t>92</a:t>
            </a:fld>
            <a:endParaRPr lang="en-US" altLang="en-US" sz="1200" dirty="0">
              <a:latin typeface="Calibri Regular"/>
            </a:endParaRPr>
          </a:p>
        </p:txBody>
      </p:sp>
    </p:spTree>
    <p:extLst>
      <p:ext uri="{BB962C8B-B14F-4D97-AF65-F5344CB8AC3E}">
        <p14:creationId xmlns:p14="http://schemas.microsoft.com/office/powerpoint/2010/main" val="386035336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rtlCol="0"/>
          <a:lstStyle/>
          <a:p>
            <a:pPr marL="0" marR="0" lvl="0" indent="0" algn="l" defTabSz="914400" rtl="0" eaLnBrk="0" fontAlgn="base" latinLnBrk="0" hangingPunct="0">
              <a:lnSpc>
                <a:spcPct val="100000"/>
              </a:lnSpc>
              <a:spcBef>
                <a:spcPts val="0"/>
              </a:spcBef>
              <a:spcAft>
                <a:spcPts val="0"/>
              </a:spcAft>
              <a:buClrTx/>
              <a:buSzTx/>
              <a:buFontTx/>
              <a:buNone/>
              <a:tabLst/>
              <a:defRPr/>
            </a:pPr>
            <a:r>
              <a:rPr lang="es" sz="1200" b="1" i="0" u="sng" strike="noStrike" kern="1200" cap="none" spc="0" normalizeH="0" noProof="0" dirty="0">
                <a:ln>
                  <a:noFill/>
                </a:ln>
                <a:solidFill>
                  <a:prstClr val="black"/>
                </a:solidFill>
                <a:effectLst/>
                <a:uLnTx/>
                <a:uFillTx/>
                <a:latin typeface="+mn-lt"/>
                <a:ea typeface="MS PGothic" charset="-128"/>
              </a:rPr>
              <a:t>Conclusión</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s" sz="1200" b="0" i="0" u="none" strike="noStrike" kern="1200" cap="none" spc="0" normalizeH="0" noProof="0" dirty="0">
                <a:ln>
                  <a:noFill/>
                </a:ln>
                <a:solidFill>
                  <a:prstClr val="black"/>
                </a:solidFill>
                <a:effectLst/>
                <a:uLnTx/>
                <a:uFillTx/>
                <a:latin typeface="+mn-lt"/>
                <a:ea typeface="MS PGothic" charset="-128"/>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mn-lt"/>
              <a:ea typeface="MS PGothic" charset="-128"/>
            </a:endParaRPr>
          </a:p>
          <a:p>
            <a:pPr marL="0" marR="0" lvl="0" indent="0" algn="l" defTabSz="914400" rtl="0" eaLnBrk="0" fontAlgn="base" latinLnBrk="0" hangingPunct="0">
              <a:lnSpc>
                <a:spcPct val="100000"/>
              </a:lnSpc>
              <a:spcBef>
                <a:spcPts val="0"/>
              </a:spcBef>
              <a:spcAft>
                <a:spcPts val="0"/>
              </a:spcAft>
              <a:buClrTx/>
              <a:buSzTx/>
              <a:buFontTx/>
              <a:buNone/>
              <a:tabLst/>
              <a:defRPr/>
            </a:pPr>
            <a:r>
              <a:rPr lang="es" sz="1200" b="1" i="1" u="none" strike="noStrike" kern="1200" cap="none" spc="0" normalizeH="0" noProof="0" dirty="0">
                <a:ln>
                  <a:noFill/>
                </a:ln>
                <a:solidFill>
                  <a:prstClr val="black"/>
                </a:solidFill>
                <a:effectLst/>
                <a:uLnTx/>
                <a:uFillTx/>
                <a:latin typeface="+mn-lt"/>
                <a:ea typeface="MS PGothic" charset="-128"/>
              </a:rPr>
              <a:t>Nota de facilitación: </a:t>
            </a:r>
            <a:r>
              <a:rPr lang="es" sz="1200" b="0" i="1" u="none" strike="noStrike" kern="1200" cap="none" spc="0" normalizeH="0" noProof="0" dirty="0">
                <a:ln>
                  <a:noFill/>
                </a:ln>
                <a:solidFill>
                  <a:prstClr val="black"/>
                </a:solidFill>
                <a:effectLst/>
                <a:uLnTx/>
                <a:uFillTx/>
                <a:latin typeface="+mn-lt"/>
                <a:ea typeface="MS PGothic" charset="-128"/>
              </a:rPr>
              <a:t>Si se recopilaron preguntas al comienzo de la sesión de capacitación, ahora es un buen momento para repasarlas e indicar cuáles se han contestado ya en los contenidos del módulo, cuáles tendrán su respuesta en los próximos módulos y a cuáles hay que prestar más atención una vez estamos en este punto. Encontrará más orientaciones en la Guía de facilitación; más concretamente, en las secciones “Preguntas frecuentes” y “Cómo responder preguntas difíciles o inesperadas”.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altLang="en-US" sz="1200" b="0" i="1" u="none" strike="noStrike" kern="1200" cap="none" spc="0" normalizeH="0" baseline="0" noProof="0" dirty="0">
              <a:ln>
                <a:noFill/>
              </a:ln>
              <a:solidFill>
                <a:prstClr val="black"/>
              </a:solidFill>
              <a:effectLst/>
              <a:uLnTx/>
              <a:uFillTx/>
              <a:latin typeface="+mn-lt"/>
              <a:ea typeface="MS PGothic" charset="-128"/>
            </a:endParaRPr>
          </a:p>
        </p:txBody>
      </p:sp>
      <p:sp>
        <p:nvSpPr>
          <p:cNvPr id="4" name="Slide Number Placeholder 3"/>
          <p:cNvSpPr>
            <a:spLocks noGrp="1"/>
          </p:cNvSpPr>
          <p:nvPr>
            <p:ph type="sldNum" sz="quarter" idx="5"/>
          </p:nvPr>
        </p:nvSpPr>
        <p:spPr>
          <a:xfrm>
            <a:off x="3884613" y="8685213"/>
            <a:ext cx="2660566" cy="458787"/>
          </a:xfrm>
        </p:spPr>
        <p:txBody>
          <a:bodyPr rtlCol="0"/>
          <a:lstStyle/>
          <a:p>
            <a:pPr rtl="0"/>
            <a:fld id="{CD5E0490-8C73-4B2A-94A9-53F8887F703C}" type="slidenum">
              <a:rPr lang="en-US" smtClean="0"/>
              <a:t>93</a:t>
            </a:fld>
            <a:endParaRPr lang="en-US" dirty="0"/>
          </a:p>
        </p:txBody>
      </p:sp>
    </p:spTree>
    <p:extLst>
      <p:ext uri="{BB962C8B-B14F-4D97-AF65-F5344CB8AC3E}">
        <p14:creationId xmlns:p14="http://schemas.microsoft.com/office/powerpoint/2010/main" val="233165332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rtlCol="0"/>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s" sz="1200" i="1" dirty="0">
                <a:solidFill>
                  <a:schemeClr val="bg1"/>
                </a:solidFill>
                <a:latin typeface="Calibri" panose="020F0502020204030204" pitchFamily="34" charset="0"/>
              </a:rPr>
              <a:t>La creación de este paquete de capacitación ha sido posible gracias al generoso apoyo del pueblo de los Estados Unidos de América recibido a través de la</a:t>
            </a:r>
            <a:r>
              <a:rPr lang="es" sz="1200" b="1" i="1" dirty="0">
                <a:solidFill>
                  <a:schemeClr val="bg1"/>
                </a:solidFill>
                <a:latin typeface="Calibri" panose="020F0502020204030204" pitchFamily="34" charset="0"/>
              </a:rPr>
              <a:t> Oficina de Población, Refugiados y Migración del Departamento de Estado de los Estados Unidos </a:t>
            </a:r>
            <a:r>
              <a:rPr lang="es" sz="1200" i="1" dirty="0">
                <a:solidFill>
                  <a:schemeClr val="bg1"/>
                </a:solidFill>
                <a:latin typeface="Calibri" panose="020F0502020204030204" pitchFamily="34" charset="0"/>
              </a:rPr>
              <a:t>como parte del proyecto “Sensitization and Adjudication Training on Refugees Fleeing Persecution Based on Sexual Orientation and Gender Identity” (Capacitación de sensibilización y arbitraje en relación con las personas refugiadas que huyen de la persecución por motivo de su orientación sexual e identidad de género). Su contenido no refleja necesariamente la postura de la Oficina de Población, Refugiados y Migración o de los Estados Unidos.</a:t>
            </a:r>
          </a:p>
          <a:p>
            <a:pPr rtl="0"/>
            <a:endParaRPr lang="en-US" sz="1200" i="1" dirty="0"/>
          </a:p>
        </p:txBody>
      </p:sp>
      <p:sp>
        <p:nvSpPr>
          <p:cNvPr id="4" name="Slide Number Placeholder 3"/>
          <p:cNvSpPr>
            <a:spLocks noGrp="1"/>
          </p:cNvSpPr>
          <p:nvPr>
            <p:ph type="sldNum" sz="quarter" idx="10"/>
          </p:nvPr>
        </p:nvSpPr>
        <p:spPr/>
        <p:txBody>
          <a:bodyPr rtlCol="0"/>
          <a:lstStyle/>
          <a:p>
            <a:pPr rtl="0">
              <a:defRPr/>
            </a:pPr>
            <a:fld id="{9126D885-7919-44C5-94B5-85A254E81640}" type="slidenum">
              <a:rPr lang="en-US" altLang="en-US" smtClean="0"/>
              <a:pPr rtl="0">
                <a:defRPr/>
              </a:pPr>
              <a:t>94</a:t>
            </a:fld>
            <a:endParaRPr lang="en-US" altLang="en-US" dirty="0"/>
          </a:p>
        </p:txBody>
      </p:sp>
    </p:spTree>
    <p:extLst>
      <p:ext uri="{BB962C8B-B14F-4D97-AF65-F5344CB8AC3E}">
        <p14:creationId xmlns:p14="http://schemas.microsoft.com/office/powerpoint/2010/main" val="8551938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3188" y="630238"/>
            <a:ext cx="4111625" cy="3086100"/>
          </a:xfrm>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defRPr/>
            </a:pPr>
            <a:fld id="{9126D885-7919-44C5-94B5-85A254E81640}" type="slidenum">
              <a:rPr lang="en-US" altLang="en-US" smtClean="0"/>
              <a:pPr rtl="0">
                <a:defRPr/>
              </a:pPr>
              <a:t>95</a:t>
            </a:fld>
            <a:endParaRPr lang="en-US" altLang="en-US" dirty="0"/>
          </a:p>
        </p:txBody>
      </p:sp>
    </p:spTree>
    <p:extLst>
      <p:ext uri="{BB962C8B-B14F-4D97-AF65-F5344CB8AC3E}">
        <p14:creationId xmlns:p14="http://schemas.microsoft.com/office/powerpoint/2010/main" val="3005810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00_Introduction Title Slide">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394D9EBD-4189-E849-96B4-C453A2F95F98}"/>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64611655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6025896" cy="9921367"/>
          </a:xfrm>
          <a:custGeom>
            <a:avLst/>
            <a:gdLst>
              <a:gd name="connsiteX0" fmla="*/ 0 w 8316912"/>
              <a:gd name="connsiteY0" fmla="*/ 0 h 6802438"/>
              <a:gd name="connsiteX1" fmla="*/ 8316912 w 8316912"/>
              <a:gd name="connsiteY1" fmla="*/ 0 h 6802438"/>
              <a:gd name="connsiteX2" fmla="*/ 8316912 w 8316912"/>
              <a:gd name="connsiteY2" fmla="*/ 6802438 h 6802438"/>
              <a:gd name="connsiteX3" fmla="*/ 0 w 8316912"/>
              <a:gd name="connsiteY3" fmla="*/ 6802438 h 6802438"/>
            </a:gdLst>
            <a:ahLst/>
            <a:cxnLst>
              <a:cxn ang="0">
                <a:pos x="connsiteX0" y="connsiteY0"/>
              </a:cxn>
              <a:cxn ang="0">
                <a:pos x="connsiteX1" y="connsiteY1"/>
              </a:cxn>
              <a:cxn ang="0">
                <a:pos x="connsiteX2" y="connsiteY2"/>
              </a:cxn>
              <a:cxn ang="0">
                <a:pos x="connsiteX3" y="connsiteY3"/>
              </a:cxn>
            </a:cxnLst>
            <a:rect l="l" t="t" r="r" b="b"/>
            <a:pathLst>
              <a:path w="8316912" h="6802438">
                <a:moveTo>
                  <a:pt x="0" y="0"/>
                </a:moveTo>
                <a:lnTo>
                  <a:pt x="8316912" y="0"/>
                </a:lnTo>
                <a:lnTo>
                  <a:pt x="8316912" y="6802438"/>
                </a:lnTo>
                <a:lnTo>
                  <a:pt x="0" y="6802438"/>
                </a:lnTo>
                <a:close/>
              </a:path>
            </a:pathLst>
          </a:custGeom>
          <a:solidFill>
            <a:schemeClr val="bg1">
              <a:lumMod val="75000"/>
            </a:schemeClr>
          </a:solidFill>
          <a:ln>
            <a:noFill/>
          </a:ln>
        </p:spPr>
        <p:txBody>
          <a:bodyPr wrap="square" rtlCol="0">
            <a:noAutofit/>
          </a:bodyPr>
          <a:lstStyle/>
          <a:p>
            <a:pPr rtl="0"/>
            <a:r>
              <a:rPr lang="es"/>
              <a:t>Click icon to add picture</a:t>
            </a:r>
            <a:endParaRPr lang="zh-CN" altLang="en-US" dirty="0"/>
          </a:p>
        </p:txBody>
      </p:sp>
      <p:sp>
        <p:nvSpPr>
          <p:cNvPr id="7" name="Title 1"/>
          <p:cNvSpPr>
            <a:spLocks noGrp="1"/>
          </p:cNvSpPr>
          <p:nvPr>
            <p:ph type="title"/>
          </p:nvPr>
        </p:nvSpPr>
        <p:spPr>
          <a:xfrm>
            <a:off x="2" y="3132839"/>
            <a:ext cx="5957147" cy="1359345"/>
          </a:xfrm>
          <a:prstGeom prst="rect">
            <a:avLst/>
          </a:prstGeom>
        </p:spPr>
        <p:txBody>
          <a:bodyPr rtlCol="0"/>
          <a:lstStyle>
            <a:lvl1pPr algn="ctr">
              <a:defRPr lang="en-US" sz="2560" b="0" i="0" dirty="0" smtClean="0">
                <a:solidFill>
                  <a:schemeClr val="bg1"/>
                </a:solidFill>
                <a:latin typeface="+mj-lt"/>
                <a:ea typeface="+mj-ea"/>
                <a:cs typeface="Gotham Bold"/>
                <a:sym typeface="Gotham Book" charset="0"/>
              </a:defRPr>
            </a:lvl1pPr>
          </a:lstStyle>
          <a:p>
            <a:pPr rtl="0"/>
            <a:r>
              <a:rPr lang="es"/>
              <a:t>Click to edit Master title style</a:t>
            </a:r>
          </a:p>
        </p:txBody>
      </p:sp>
      <p:sp>
        <p:nvSpPr>
          <p:cNvPr id="10" name="Text Placeholder 4"/>
          <p:cNvSpPr>
            <a:spLocks noGrp="1"/>
          </p:cNvSpPr>
          <p:nvPr>
            <p:ph type="body" sz="quarter" idx="11" hasCustomPrompt="1"/>
          </p:nvPr>
        </p:nvSpPr>
        <p:spPr>
          <a:xfrm>
            <a:off x="2" y="4105977"/>
            <a:ext cx="5957147" cy="1219598"/>
          </a:xfrm>
          <a:prstGeom prst="rect">
            <a:avLst/>
          </a:prstGeom>
        </p:spPr>
        <p:txBody>
          <a:bodyPr rtlCol="0" anchor="ctr">
            <a:noAutofit/>
          </a:bodyPr>
          <a:lstStyle>
            <a:lvl1pPr algn="ctr">
              <a:defRPr sz="4800" b="1" i="0" cap="all" baseline="0">
                <a:solidFill>
                  <a:schemeClr val="bg1"/>
                </a:solidFill>
                <a:latin typeface="+mn-lt"/>
                <a:ea typeface="Gotham" charset="0"/>
                <a:cs typeface="Gotham" charset="0"/>
              </a:defRPr>
            </a:lvl1pPr>
          </a:lstStyle>
          <a:p>
            <a:pPr lvl="0" rtl="0"/>
            <a:r>
              <a:rPr lang="es"/>
              <a:t>Click to</a:t>
            </a:r>
          </a:p>
        </p:txBody>
      </p:sp>
      <p:sp>
        <p:nvSpPr>
          <p:cNvPr id="3" name="Text Placeholder 2">
            <a:extLst>
              <a:ext uri="{FF2B5EF4-FFF2-40B4-BE49-F238E27FC236}">
                <a16:creationId xmlns:a16="http://schemas.microsoft.com/office/drawing/2014/main" id="{D39D8F93-E17E-334F-AC46-AFBE8B4E3E14}"/>
              </a:ext>
            </a:extLst>
          </p:cNvPr>
          <p:cNvSpPr>
            <a:spLocks noGrp="1"/>
          </p:cNvSpPr>
          <p:nvPr>
            <p:ph type="body" sz="quarter" idx="12"/>
          </p:nvPr>
        </p:nvSpPr>
        <p:spPr>
          <a:xfrm>
            <a:off x="6335221" y="694172"/>
            <a:ext cx="5752131" cy="6236677"/>
          </a:xfrm>
          <a:prstGeom prst="rect">
            <a:avLst/>
          </a:prstGeom>
        </p:spPr>
        <p:txBody>
          <a:bodyPr rtlCol="0"/>
          <a:lstStyle>
            <a:lvl1pPr>
              <a:defRPr sz="4000" b="0" cap="all" baseline="0">
                <a:solidFill>
                  <a:schemeClr val="accent2"/>
                </a:solidFill>
              </a:defRPr>
            </a:lvl1pPr>
            <a:lvl2pPr>
              <a:spcBef>
                <a:spcPts val="3698"/>
              </a:spcBef>
              <a:defRPr sz="2702">
                <a:solidFill>
                  <a:schemeClr val="tx1"/>
                </a:solidFill>
              </a:defRPr>
            </a:lvl2pPr>
            <a:lvl3pPr marL="230188" indent="-230188">
              <a:spcBef>
                <a:spcPts val="2418"/>
              </a:spcBef>
              <a:spcAft>
                <a:spcPts val="427"/>
              </a:spcAft>
              <a:buClr>
                <a:schemeClr val="accent2"/>
              </a:buClr>
              <a:buFont typeface="Arial" panose="020B0604020202020204" pitchFamily="34" charset="0"/>
              <a:buChar char="•"/>
              <a:tabLst/>
              <a:defRPr sz="2276">
                <a:solidFill>
                  <a:schemeClr val="tx1"/>
                </a:solidFill>
              </a:defRPr>
            </a:lvl3pPr>
            <a:lvl4pPr>
              <a:buClr>
                <a:schemeClr val="accent2"/>
              </a:buClr>
              <a:buSzPct val="100000"/>
              <a:defRPr lang="en-US" sz="2000" kern="1200" dirty="0" smtClean="0">
                <a:solidFill>
                  <a:schemeClr val="tx2"/>
                </a:solidFill>
                <a:latin typeface="+mn-lt"/>
                <a:ea typeface="+mn-ea"/>
                <a:cs typeface="+mn-cs"/>
              </a:defRPr>
            </a:lvl4pPr>
            <a:lvl5pPr>
              <a:defRPr>
                <a:solidFill>
                  <a:schemeClr val="tx1"/>
                </a:solidFill>
              </a:defRPr>
            </a:lvl5pPr>
          </a:lstStyle>
          <a:p>
            <a:pPr lvl="0" rtl="0"/>
            <a:r>
              <a:rPr lang="es"/>
              <a:t>Edit Master text styles</a:t>
            </a:r>
          </a:p>
          <a:p>
            <a:pPr lvl="1" rtl="0"/>
            <a:r>
              <a:rPr lang="es"/>
              <a:t>Second level</a:t>
            </a:r>
          </a:p>
          <a:p>
            <a:pPr lvl="2" rtl="0"/>
            <a:r>
              <a:rPr lang="es"/>
              <a:t>Third level</a:t>
            </a:r>
          </a:p>
          <a:p>
            <a:pPr lvl="3" rtl="0"/>
            <a:r>
              <a:rPr lang="es"/>
              <a:t>Fourth level</a:t>
            </a:r>
          </a:p>
          <a:p>
            <a:pPr lvl="4" rtl="0"/>
            <a:r>
              <a:rPr lang="es"/>
              <a:t>Fifth level</a:t>
            </a:r>
          </a:p>
        </p:txBody>
      </p:sp>
      <p:sp>
        <p:nvSpPr>
          <p:cNvPr id="11" name="Slide Number Placeholder 5">
            <a:extLst>
              <a:ext uri="{FF2B5EF4-FFF2-40B4-BE49-F238E27FC236}">
                <a16:creationId xmlns:a16="http://schemas.microsoft.com/office/drawing/2014/main" id="{D1238057-FD40-CE40-9405-A6656055AB15}"/>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187146113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_Unit Title Slide">
    <p:spTree>
      <p:nvGrpSpPr>
        <p:cNvPr id="1" name=""/>
        <p:cNvGrpSpPr/>
        <p:nvPr/>
      </p:nvGrpSpPr>
      <p:grpSpPr>
        <a:xfrm>
          <a:off x="0" y="0"/>
          <a:ext cx="0" cy="0"/>
          <a:chOff x="0" y="0"/>
          <a:chExt cx="0" cy="0"/>
        </a:xfrm>
      </p:grpSpPr>
      <p:sp>
        <p:nvSpPr>
          <p:cNvPr id="7" name="Rectangle 6"/>
          <p:cNvSpPr/>
          <p:nvPr/>
        </p:nvSpPr>
        <p:spPr bwMode="auto">
          <a:xfrm>
            <a:off x="0" y="0"/>
            <a:ext cx="13003213" cy="9756775"/>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lvl="0" algn="ctr" rtl="0"/>
            <a:endParaRPr lang="en-US" b="0" i="0" dirty="0">
              <a:latin typeface="Calibri Regular"/>
            </a:endParaRPr>
          </a:p>
        </p:txBody>
      </p:sp>
      <p:sp>
        <p:nvSpPr>
          <p:cNvPr id="3" name="Content Placeholder 2"/>
          <p:cNvSpPr>
            <a:spLocks noGrp="1"/>
          </p:cNvSpPr>
          <p:nvPr>
            <p:ph idx="1"/>
          </p:nvPr>
        </p:nvSpPr>
        <p:spPr>
          <a:xfrm>
            <a:off x="5714301" y="1"/>
            <a:ext cx="1763271" cy="2286744"/>
          </a:xfrm>
          <a:prstGeom prst="rect">
            <a:avLst/>
          </a:prstGeom>
        </p:spPr>
        <p:txBody>
          <a:bodyPr rtlCol="0" anchor="ctr"/>
          <a:lstStyle>
            <a:lvl1pPr marL="0" indent="0" algn="ctr">
              <a:spcBef>
                <a:spcPts val="2400"/>
              </a:spcBef>
              <a:defRPr sz="11499" b="1">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rtl="0"/>
            <a:r>
              <a:rPr lang="es"/>
              <a:t>Edit Master text styles</a:t>
            </a:r>
          </a:p>
        </p:txBody>
      </p:sp>
      <p:sp>
        <p:nvSpPr>
          <p:cNvPr id="15" name="Content Placeholder 2"/>
          <p:cNvSpPr>
            <a:spLocks noGrp="1"/>
          </p:cNvSpPr>
          <p:nvPr>
            <p:ph idx="10"/>
          </p:nvPr>
        </p:nvSpPr>
        <p:spPr>
          <a:xfrm>
            <a:off x="2709002" y="4222128"/>
            <a:ext cx="8127008" cy="1773102"/>
          </a:xfrm>
          <a:prstGeom prst="rect">
            <a:avLst/>
          </a:prstGeom>
        </p:spPr>
        <p:txBody>
          <a:bodyPr rtlCol="0" anchor="ctr"/>
          <a:lstStyle>
            <a:lvl1pPr marL="0" indent="0" algn="ctr">
              <a:lnSpc>
                <a:spcPct val="80000"/>
              </a:lnSpc>
              <a:spcBef>
                <a:spcPts val="2400"/>
              </a:spcBef>
              <a:defRPr sz="7999" b="0" cap="all">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rtl="0"/>
            <a:r>
              <a:rPr lang="es"/>
              <a:t>Edit Master text styles</a:t>
            </a:r>
          </a:p>
        </p:txBody>
      </p:sp>
      <p:sp>
        <p:nvSpPr>
          <p:cNvPr id="8" name="Slide Number Placeholder 5">
            <a:extLst>
              <a:ext uri="{FF2B5EF4-FFF2-40B4-BE49-F238E27FC236}">
                <a16:creationId xmlns:a16="http://schemas.microsoft.com/office/drawing/2014/main" id="{13C59AF5-F59B-E040-A024-E1DA0324C71E}"/>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91254929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01_Unit Title Slide">
    <p:spTree>
      <p:nvGrpSpPr>
        <p:cNvPr id="1" name=""/>
        <p:cNvGrpSpPr/>
        <p:nvPr/>
      </p:nvGrpSpPr>
      <p:grpSpPr>
        <a:xfrm>
          <a:off x="0" y="0"/>
          <a:ext cx="0" cy="0"/>
          <a:chOff x="0" y="0"/>
          <a:chExt cx="0" cy="0"/>
        </a:xfrm>
      </p:grpSpPr>
      <p:sp>
        <p:nvSpPr>
          <p:cNvPr id="4" name="Rectangle 3"/>
          <p:cNvSpPr/>
          <p:nvPr/>
        </p:nvSpPr>
        <p:spPr bwMode="auto">
          <a:xfrm>
            <a:off x="0" y="0"/>
            <a:ext cx="13003213" cy="9756775"/>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lvl="0" algn="ctr" rtl="0" eaLnBrk="1" hangingPunct="1"/>
            <a:endParaRPr lang="en-US" sz="2150" dirty="0"/>
          </a:p>
        </p:txBody>
      </p:sp>
      <p:sp>
        <p:nvSpPr>
          <p:cNvPr id="3" name="Content Placeholder 2"/>
          <p:cNvSpPr>
            <a:spLocks noGrp="1"/>
          </p:cNvSpPr>
          <p:nvPr>
            <p:ph idx="1"/>
          </p:nvPr>
        </p:nvSpPr>
        <p:spPr>
          <a:xfrm>
            <a:off x="780215" y="3137528"/>
            <a:ext cx="10565111" cy="1365750"/>
          </a:xfrm>
          <a:prstGeom prst="rect">
            <a:avLst/>
          </a:prstGeom>
        </p:spPr>
        <p:txBody>
          <a:bodyPr rtlCol="0"/>
          <a:lstStyle>
            <a:lvl1pPr marL="0" indent="0" algn="l">
              <a:lnSpc>
                <a:spcPct val="80000"/>
              </a:lnSpc>
              <a:spcBef>
                <a:spcPts val="2400"/>
              </a:spcBef>
              <a:defRPr sz="16598" b="1">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rtl="0"/>
            <a:r>
              <a:rPr lang="es"/>
              <a:t>Edit Master text styles</a:t>
            </a:r>
          </a:p>
        </p:txBody>
      </p:sp>
      <p:sp>
        <p:nvSpPr>
          <p:cNvPr id="15" name="Content Placeholder 2"/>
          <p:cNvSpPr>
            <a:spLocks noGrp="1"/>
          </p:cNvSpPr>
          <p:nvPr>
            <p:ph idx="10"/>
          </p:nvPr>
        </p:nvSpPr>
        <p:spPr>
          <a:xfrm>
            <a:off x="891319" y="5001945"/>
            <a:ext cx="10565111" cy="1365750"/>
          </a:xfrm>
          <a:prstGeom prst="rect">
            <a:avLst/>
          </a:prstGeom>
        </p:spPr>
        <p:txBody>
          <a:bodyPr rtlCol="0"/>
          <a:lstStyle>
            <a:lvl1pPr marL="0" indent="0" algn="l">
              <a:lnSpc>
                <a:spcPct val="80000"/>
              </a:lnSpc>
              <a:spcBef>
                <a:spcPts val="2400"/>
              </a:spcBef>
              <a:defRPr sz="7999" b="0">
                <a:solidFill>
                  <a:srgbClr val="FFFFFF"/>
                </a:solidFill>
              </a:defRPr>
            </a:lvl1pPr>
            <a:lvl2pPr marL="0" indent="0" algn="ctr">
              <a:spcBef>
                <a:spcPts val="2400"/>
              </a:spcBef>
              <a:defRPr sz="6599">
                <a:solidFill>
                  <a:srgbClr val="5B5B5B"/>
                </a:solidFill>
              </a:defRPr>
            </a:lvl2pPr>
            <a:lvl3pPr marL="226990" indent="-226990" algn="ctr">
              <a:spcBef>
                <a:spcPts val="2400"/>
              </a:spcBef>
              <a:buClr>
                <a:schemeClr val="accent1"/>
              </a:buClr>
              <a:buFont typeface="Arial"/>
              <a:buChar char="•"/>
              <a:defRPr sz="6599">
                <a:solidFill>
                  <a:srgbClr val="5B5B5B"/>
                </a:solidFill>
              </a:defRPr>
            </a:lvl3pPr>
            <a:lvl4pPr marL="226990" indent="-226990" algn="ctr">
              <a:spcBef>
                <a:spcPts val="2400"/>
              </a:spcBef>
              <a:buClr>
                <a:schemeClr val="accent1"/>
              </a:buClr>
              <a:buFont typeface="Arial"/>
              <a:buChar char="•"/>
              <a:tabLst/>
              <a:defRPr sz="5999">
                <a:solidFill>
                  <a:srgbClr val="5B5B5B"/>
                </a:solidFill>
              </a:defRPr>
            </a:lvl4pPr>
            <a:lvl5pPr marL="500013" indent="-226990" algn="ctr">
              <a:spcBef>
                <a:spcPts val="2400"/>
              </a:spcBef>
              <a:buClr>
                <a:schemeClr val="accent1"/>
              </a:buClr>
              <a:buFont typeface="Lucida Grande"/>
              <a:buChar char="-"/>
              <a:defRPr sz="5399">
                <a:solidFill>
                  <a:srgbClr val="5B5B5B"/>
                </a:solidFill>
              </a:defRPr>
            </a:lvl5pPr>
          </a:lstStyle>
          <a:p>
            <a:pPr lvl="0" rtl="0"/>
            <a:r>
              <a:rPr lang="es"/>
              <a:t>Edit Master text styles</a:t>
            </a:r>
          </a:p>
        </p:txBody>
      </p:sp>
      <p:sp>
        <p:nvSpPr>
          <p:cNvPr id="5" name="Slide Number Placeholder 5">
            <a:extLst>
              <a:ext uri="{FF2B5EF4-FFF2-40B4-BE49-F238E27FC236}">
                <a16:creationId xmlns:a16="http://schemas.microsoft.com/office/drawing/2014/main" id="{97E1FBC4-74CC-E943-81A0-C51E9332A932}"/>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338604318"/>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bjectiv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8060453-D0C4-D44D-985D-6843069D19A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6060" y="-34761"/>
            <a:ext cx="13019273" cy="3842663"/>
          </a:xfrm>
          <a:prstGeom prst="rect">
            <a:avLst/>
          </a:prstGeom>
        </p:spPr>
      </p:pic>
      <p:sp>
        <p:nvSpPr>
          <p:cNvPr id="20" name="Rectangle 19">
            <a:extLst>
              <a:ext uri="{FF2B5EF4-FFF2-40B4-BE49-F238E27FC236}">
                <a16:creationId xmlns:a16="http://schemas.microsoft.com/office/drawing/2014/main" id="{8184F983-2B6F-BF4D-94FF-607FEC75F405}"/>
              </a:ext>
            </a:extLst>
          </p:cNvPr>
          <p:cNvSpPr/>
          <p:nvPr userDrawn="1"/>
        </p:nvSpPr>
        <p:spPr bwMode="auto">
          <a:xfrm>
            <a:off x="0" y="-26355"/>
            <a:ext cx="13020847" cy="3834257"/>
          </a:xfrm>
          <a:prstGeom prst="rect">
            <a:avLst/>
          </a:prstGeom>
          <a:solidFill>
            <a:schemeClr val="accent2">
              <a:lumMod val="75000"/>
              <a:alpha val="53000"/>
            </a:schemeClr>
          </a:solidFill>
          <a:ln w="25400"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marL="0" marR="0" indent="0" algn="ctr" defTabSz="914309"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Calibri Regular"/>
              <a:ea typeface="ヒラギノ角ゴ ProN W3" charset="0"/>
              <a:cs typeface="ヒラギノ角ゴ ProN W3" charset="0"/>
              <a:sym typeface="Gill Sans" charset="0"/>
            </a:endParaRPr>
          </a:p>
        </p:txBody>
      </p:sp>
      <p:pic>
        <p:nvPicPr>
          <p:cNvPr id="12" name="Picture 1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6060" y="-34761"/>
            <a:ext cx="13019273" cy="3842663"/>
          </a:xfrm>
          <a:prstGeom prst="rect">
            <a:avLst/>
          </a:prstGeom>
        </p:spPr>
      </p:pic>
      <p:sp>
        <p:nvSpPr>
          <p:cNvPr id="13" name="Rectangle 12"/>
          <p:cNvSpPr/>
          <p:nvPr/>
        </p:nvSpPr>
        <p:spPr bwMode="auto">
          <a:xfrm>
            <a:off x="0" y="-26355"/>
            <a:ext cx="13020847" cy="3834257"/>
          </a:xfrm>
          <a:prstGeom prst="rect">
            <a:avLst/>
          </a:prstGeom>
          <a:solidFill>
            <a:schemeClr val="accent2">
              <a:lumMod val="75000"/>
              <a:alpha val="53000"/>
            </a:schemeClr>
          </a:solidFill>
          <a:ln w="25400" cap="flat" cmpd="sng" algn="ctr">
            <a:noFill/>
            <a:prstDash val="solid"/>
            <a:round/>
            <a:headEnd type="none" w="med" len="med"/>
            <a:tailEnd type="none" w="med" len="med"/>
          </a:ln>
          <a:effectLst/>
        </p:spPr>
        <p:txBody>
          <a:bodyPr vert="horz" wrap="square" lIns="91429" tIns="45714" rIns="91429" bIns="45714" numCol="1" rtlCol="0" anchor="t" anchorCtr="0" compatLnSpc="1">
            <a:prstTxWarp prst="textNoShape">
              <a:avLst/>
            </a:prstTxWarp>
          </a:bodyPr>
          <a:lstStyle/>
          <a:p>
            <a:pPr marL="0" marR="0" indent="0" algn="ctr" defTabSz="914309"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Content Placeholder 2"/>
          <p:cNvSpPr>
            <a:spLocks noGrp="1"/>
          </p:cNvSpPr>
          <p:nvPr>
            <p:ph idx="1" hasCustomPrompt="1"/>
          </p:nvPr>
        </p:nvSpPr>
        <p:spPr>
          <a:xfrm>
            <a:off x="231433" y="4642083"/>
            <a:ext cx="4963507" cy="2972767"/>
          </a:xfrm>
          <a:prstGeom prst="rect">
            <a:avLst/>
          </a:prstGeom>
        </p:spPr>
        <p:txBody>
          <a:bodyPr rtlCol="0"/>
          <a:lstStyle>
            <a:lvl1pPr marL="0" indent="0" algn="ctr">
              <a:lnSpc>
                <a:spcPct val="100000"/>
              </a:lnSpc>
              <a:spcBef>
                <a:spcPts val="2400"/>
              </a:spcBef>
              <a:buClr>
                <a:srgbClr val="E40277"/>
              </a:buClr>
              <a:buFont typeface="Arial"/>
              <a:buNone/>
              <a:defRPr sz="2400" b="0">
                <a:solidFill>
                  <a:srgbClr val="595959"/>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rtl="0"/>
            <a:r>
              <a:rPr lang="es"/>
              <a:t>Click to edit </a:t>
            </a:r>
            <a:br>
              <a:rPr lang="en-US" dirty="0"/>
            </a:br>
            <a:r>
              <a:rPr lang="es"/>
              <a:t>Master text styles</a:t>
            </a:r>
          </a:p>
        </p:txBody>
      </p:sp>
      <p:sp>
        <p:nvSpPr>
          <p:cNvPr id="39" name="Title 1"/>
          <p:cNvSpPr>
            <a:spLocks noGrp="1"/>
          </p:cNvSpPr>
          <p:nvPr>
            <p:ph type="title"/>
          </p:nvPr>
        </p:nvSpPr>
        <p:spPr>
          <a:xfrm>
            <a:off x="4197129" y="1"/>
            <a:ext cx="4645661" cy="820860"/>
          </a:xfrm>
          <a:prstGeom prst="rect">
            <a:avLst/>
          </a:prstGeom>
        </p:spPr>
        <p:txBody>
          <a:bodyPr rtlCol="0" anchor="ctr">
            <a:noAutofit/>
          </a:bodyPr>
          <a:lstStyle>
            <a:lvl1pPr algn="ctr">
              <a:defRPr sz="3200" b="0" i="0" cap="all" spc="100" baseline="0">
                <a:solidFill>
                  <a:schemeClr val="bg1">
                    <a:lumMod val="95000"/>
                  </a:schemeClr>
                </a:solidFill>
                <a:latin typeface="Calibri"/>
                <a:cs typeface="Calibri"/>
              </a:defRPr>
            </a:lvl1pPr>
          </a:lstStyle>
          <a:p>
            <a:pPr rtl="0"/>
            <a:r>
              <a:rPr lang="es"/>
              <a:t>Click to edit Master title</a:t>
            </a:r>
          </a:p>
        </p:txBody>
      </p:sp>
      <p:grpSp>
        <p:nvGrpSpPr>
          <p:cNvPr id="45" name="Group 44">
            <a:extLst>
              <a:ext uri="{FF2B5EF4-FFF2-40B4-BE49-F238E27FC236}">
                <a16:creationId xmlns:a16="http://schemas.microsoft.com/office/drawing/2014/main" id="{79F4E093-C62B-2346-AEAB-6B8466E326F7}"/>
              </a:ext>
            </a:extLst>
          </p:cNvPr>
          <p:cNvGrpSpPr/>
          <p:nvPr/>
        </p:nvGrpSpPr>
        <p:grpSpPr>
          <a:xfrm>
            <a:off x="1" y="9409620"/>
            <a:ext cx="13003213" cy="432065"/>
            <a:chOff x="1" y="9426435"/>
            <a:chExt cx="13004800" cy="472939"/>
          </a:xfrm>
        </p:grpSpPr>
        <p:sp>
          <p:nvSpPr>
            <p:cNvPr id="46" name="Shape 606">
              <a:extLst>
                <a:ext uri="{FF2B5EF4-FFF2-40B4-BE49-F238E27FC236}">
                  <a16:creationId xmlns:a16="http://schemas.microsoft.com/office/drawing/2014/main" id="{B6B633F3-6D3A-D04D-9614-88122D59C60E}"/>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dirty="0"/>
            </a:p>
          </p:txBody>
        </p:sp>
        <p:sp>
          <p:nvSpPr>
            <p:cNvPr id="47" name="Shape 607">
              <a:extLst>
                <a:ext uri="{FF2B5EF4-FFF2-40B4-BE49-F238E27FC236}">
                  <a16:creationId xmlns:a16="http://schemas.microsoft.com/office/drawing/2014/main" id="{E78204BC-8BB0-AB42-A302-DA036298C497}"/>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dirty="0"/>
            </a:p>
          </p:txBody>
        </p:sp>
        <p:sp>
          <p:nvSpPr>
            <p:cNvPr id="48" name="Shape 608">
              <a:extLst>
                <a:ext uri="{FF2B5EF4-FFF2-40B4-BE49-F238E27FC236}">
                  <a16:creationId xmlns:a16="http://schemas.microsoft.com/office/drawing/2014/main" id="{05AA5666-A0CB-BC41-97A2-E20694CDD3D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dirty="0"/>
            </a:p>
          </p:txBody>
        </p:sp>
        <p:sp>
          <p:nvSpPr>
            <p:cNvPr id="49" name="Shape 609">
              <a:extLst>
                <a:ext uri="{FF2B5EF4-FFF2-40B4-BE49-F238E27FC236}">
                  <a16:creationId xmlns:a16="http://schemas.microsoft.com/office/drawing/2014/main" id="{F5893DD9-62F2-814E-867A-CA6C1A2198CB}"/>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50" name="Shape 610">
              <a:extLst>
                <a:ext uri="{FF2B5EF4-FFF2-40B4-BE49-F238E27FC236}">
                  <a16:creationId xmlns:a16="http://schemas.microsoft.com/office/drawing/2014/main" id="{C963497E-E534-DA41-8D6C-91D5BABF607B}"/>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dirty="0"/>
            </a:p>
          </p:txBody>
        </p:sp>
        <p:sp>
          <p:nvSpPr>
            <p:cNvPr id="51" name="Shape 610">
              <a:extLst>
                <a:ext uri="{FF2B5EF4-FFF2-40B4-BE49-F238E27FC236}">
                  <a16:creationId xmlns:a16="http://schemas.microsoft.com/office/drawing/2014/main" id="{2EEA246A-8E29-9F44-92DB-723AED7E86C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52" name="Shape 610">
              <a:extLst>
                <a:ext uri="{FF2B5EF4-FFF2-40B4-BE49-F238E27FC236}">
                  <a16:creationId xmlns:a16="http://schemas.microsoft.com/office/drawing/2014/main" id="{FCF383D6-0475-9B45-AA10-4CE05D078C56}"/>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dirty="0"/>
            </a:p>
          </p:txBody>
        </p:sp>
      </p:grpSp>
      <p:sp>
        <p:nvSpPr>
          <p:cNvPr id="53" name="Slide Number Placeholder 5">
            <a:extLst>
              <a:ext uri="{FF2B5EF4-FFF2-40B4-BE49-F238E27FC236}">
                <a16:creationId xmlns:a16="http://schemas.microsoft.com/office/drawing/2014/main" id="{90BFD238-245C-B248-A4E0-2231E7EAF609}"/>
              </a:ext>
            </a:extLst>
          </p:cNvPr>
          <p:cNvSpPr txBox="1">
            <a:spLocks/>
          </p:cNvSpPr>
          <p:nvPr/>
        </p:nvSpPr>
        <p:spPr>
          <a:xfrm>
            <a:off x="12455306" y="9429505"/>
            <a:ext cx="374708" cy="298858"/>
          </a:xfrm>
          <a:prstGeom prst="rect">
            <a:avLst/>
          </a:prstGeom>
          <a:solidFill>
            <a:schemeClr val="bg2">
              <a:lumMod val="50000"/>
            </a:schemeClr>
          </a:solidFill>
        </p:spPr>
        <p:txBody>
          <a:bodyPr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pPr>
                <a:defRPr/>
              </a:pPr>
              <a:t>‹#›</a:t>
            </a:fld>
            <a:endParaRPr lang="en-US" altLang="en-US" sz="1200" dirty="0"/>
          </a:p>
        </p:txBody>
      </p:sp>
      <p:grpSp>
        <p:nvGrpSpPr>
          <p:cNvPr id="25" name="Group 24">
            <a:extLst>
              <a:ext uri="{FF2B5EF4-FFF2-40B4-BE49-F238E27FC236}">
                <a16:creationId xmlns:a16="http://schemas.microsoft.com/office/drawing/2014/main" id="{4AE25604-DD63-9D42-85A0-EEFF31E05F1B}"/>
              </a:ext>
            </a:extLst>
          </p:cNvPr>
          <p:cNvGrpSpPr/>
          <p:nvPr userDrawn="1"/>
        </p:nvGrpSpPr>
        <p:grpSpPr>
          <a:xfrm>
            <a:off x="1" y="9409620"/>
            <a:ext cx="13003213" cy="432065"/>
            <a:chOff x="1" y="9426435"/>
            <a:chExt cx="13004800" cy="472939"/>
          </a:xfrm>
        </p:grpSpPr>
        <p:sp>
          <p:nvSpPr>
            <p:cNvPr id="26" name="Shape 606">
              <a:extLst>
                <a:ext uri="{FF2B5EF4-FFF2-40B4-BE49-F238E27FC236}">
                  <a16:creationId xmlns:a16="http://schemas.microsoft.com/office/drawing/2014/main" id="{36127707-CB5B-1048-864E-3CAA4E5C690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7" name="Shape 607">
              <a:extLst>
                <a:ext uri="{FF2B5EF4-FFF2-40B4-BE49-F238E27FC236}">
                  <a16:creationId xmlns:a16="http://schemas.microsoft.com/office/drawing/2014/main" id="{C85D257F-A1B6-9440-953F-E80FA089776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8" name="Shape 608">
              <a:extLst>
                <a:ext uri="{FF2B5EF4-FFF2-40B4-BE49-F238E27FC236}">
                  <a16:creationId xmlns:a16="http://schemas.microsoft.com/office/drawing/2014/main" id="{5EC830E8-E5E5-AF42-B885-8BB0B64D8E78}"/>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9" name="Shape 609">
              <a:extLst>
                <a:ext uri="{FF2B5EF4-FFF2-40B4-BE49-F238E27FC236}">
                  <a16:creationId xmlns:a16="http://schemas.microsoft.com/office/drawing/2014/main" id="{B2EE561B-FD6E-BC4D-948A-66C1C19961CE}"/>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0" name="Shape 610">
              <a:extLst>
                <a:ext uri="{FF2B5EF4-FFF2-40B4-BE49-F238E27FC236}">
                  <a16:creationId xmlns:a16="http://schemas.microsoft.com/office/drawing/2014/main" id="{E9B81C05-A5D4-DE45-AE87-C138B7378F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1" name="Shape 610">
              <a:extLst>
                <a:ext uri="{FF2B5EF4-FFF2-40B4-BE49-F238E27FC236}">
                  <a16:creationId xmlns:a16="http://schemas.microsoft.com/office/drawing/2014/main" id="{5EF07C88-88C3-CD42-B55A-3657AFF5F2EB}"/>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2" name="Shape 610">
              <a:extLst>
                <a:ext uri="{FF2B5EF4-FFF2-40B4-BE49-F238E27FC236}">
                  <a16:creationId xmlns:a16="http://schemas.microsoft.com/office/drawing/2014/main" id="{93D0CBD9-F369-2E41-9871-85553198151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34" name="Slide Number Placeholder 5">
            <a:extLst>
              <a:ext uri="{FF2B5EF4-FFF2-40B4-BE49-F238E27FC236}">
                <a16:creationId xmlns:a16="http://schemas.microsoft.com/office/drawing/2014/main" id="{5B46C7FB-7417-034E-B8FD-3C76E5CB5D7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5" name="Group 34">
            <a:extLst>
              <a:ext uri="{FF2B5EF4-FFF2-40B4-BE49-F238E27FC236}">
                <a16:creationId xmlns:a16="http://schemas.microsoft.com/office/drawing/2014/main" id="{28C2AD52-BFDC-F34D-8797-25CEB7CA162A}"/>
              </a:ext>
            </a:extLst>
          </p:cNvPr>
          <p:cNvGrpSpPr/>
          <p:nvPr userDrawn="1"/>
        </p:nvGrpSpPr>
        <p:grpSpPr>
          <a:xfrm>
            <a:off x="5509581" y="8936492"/>
            <a:ext cx="2041918" cy="473126"/>
            <a:chOff x="5582387" y="8894626"/>
            <a:chExt cx="2041918" cy="473126"/>
          </a:xfrm>
        </p:grpSpPr>
        <p:pic>
          <p:nvPicPr>
            <p:cNvPr id="36" name="Picture 35">
              <a:extLst>
                <a:ext uri="{FF2B5EF4-FFF2-40B4-BE49-F238E27FC236}">
                  <a16:creationId xmlns:a16="http://schemas.microsoft.com/office/drawing/2014/main" id="{45C185EB-B932-324F-A552-01C42F7E4AF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7" name="Straight Connector 36">
              <a:extLst>
                <a:ext uri="{FF2B5EF4-FFF2-40B4-BE49-F238E27FC236}">
                  <a16:creationId xmlns:a16="http://schemas.microsoft.com/office/drawing/2014/main" id="{60100FCF-5678-7B47-BA0E-9D0EA7DAC17D}"/>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7548D9C5-75EF-034A-8418-69A86F5498DF}"/>
                </a:ext>
              </a:extLst>
            </p:cNvPr>
            <p:cNvPicPr>
              <a:picLocks noChangeAspect="1"/>
            </p:cNvPicPr>
            <p:nvPr/>
          </p:nvPicPr>
          <p:blipFill>
            <a:blip r:embed="rId4"/>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8093968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par>
                                <p:cTn id="12" presetID="22" presetClass="entr" presetSubtype="1"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par>
                          <p:cTn id="15" fill="hold">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up)">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3"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bjectives">
    <p:spTree>
      <p:nvGrpSpPr>
        <p:cNvPr id="1" name=""/>
        <p:cNvGrpSpPr/>
        <p:nvPr/>
      </p:nvGrpSpPr>
      <p:grpSpPr>
        <a:xfrm>
          <a:off x="0" y="0"/>
          <a:ext cx="0" cy="0"/>
          <a:chOff x="0" y="0"/>
          <a:chExt cx="0" cy="0"/>
        </a:xfrm>
      </p:grpSpPr>
      <p:sp>
        <p:nvSpPr>
          <p:cNvPr id="9" name="Content Placeholder 2"/>
          <p:cNvSpPr>
            <a:spLocks noGrp="1"/>
          </p:cNvSpPr>
          <p:nvPr>
            <p:ph idx="1" hasCustomPrompt="1"/>
          </p:nvPr>
        </p:nvSpPr>
        <p:spPr>
          <a:xfrm>
            <a:off x="201169" y="4386846"/>
            <a:ext cx="4059936" cy="3843549"/>
          </a:xfrm>
          <a:prstGeom prst="rect">
            <a:avLst/>
          </a:prstGeom>
        </p:spPr>
        <p:txBody>
          <a:bodyPr rtlCol="0"/>
          <a:lstStyle>
            <a:lvl1pPr marL="0" indent="0" algn="ctr">
              <a:lnSpc>
                <a:spcPct val="100000"/>
              </a:lnSpc>
              <a:spcBef>
                <a:spcPts val="2400"/>
              </a:spcBef>
              <a:buClr>
                <a:srgbClr val="E40277"/>
              </a:buClr>
              <a:buFont typeface="Arial"/>
              <a:buNone/>
              <a:defRPr sz="2400" b="0">
                <a:solidFill>
                  <a:schemeClr val="tx2"/>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rtl="0"/>
            <a:r>
              <a:rPr lang="es"/>
              <a:t>Click to edit </a:t>
            </a:r>
            <a:br>
              <a:rPr lang="en-US" dirty="0"/>
            </a:br>
            <a:r>
              <a:rPr lang="es"/>
              <a:t>Master text styles</a:t>
            </a:r>
          </a:p>
        </p:txBody>
      </p:sp>
      <p:grpSp>
        <p:nvGrpSpPr>
          <p:cNvPr id="45" name="Group 44">
            <a:extLst>
              <a:ext uri="{FF2B5EF4-FFF2-40B4-BE49-F238E27FC236}">
                <a16:creationId xmlns:a16="http://schemas.microsoft.com/office/drawing/2014/main" id="{79F4E093-C62B-2346-AEAB-6B8466E326F7}"/>
              </a:ext>
            </a:extLst>
          </p:cNvPr>
          <p:cNvGrpSpPr/>
          <p:nvPr/>
        </p:nvGrpSpPr>
        <p:grpSpPr>
          <a:xfrm>
            <a:off x="1" y="9409620"/>
            <a:ext cx="13003213" cy="432065"/>
            <a:chOff x="1" y="9426435"/>
            <a:chExt cx="13004800" cy="472939"/>
          </a:xfrm>
        </p:grpSpPr>
        <p:sp>
          <p:nvSpPr>
            <p:cNvPr id="46" name="Shape 606">
              <a:extLst>
                <a:ext uri="{FF2B5EF4-FFF2-40B4-BE49-F238E27FC236}">
                  <a16:creationId xmlns:a16="http://schemas.microsoft.com/office/drawing/2014/main" id="{B6B633F3-6D3A-D04D-9614-88122D59C60E}"/>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dirty="0"/>
            </a:p>
          </p:txBody>
        </p:sp>
        <p:sp>
          <p:nvSpPr>
            <p:cNvPr id="47" name="Shape 607">
              <a:extLst>
                <a:ext uri="{FF2B5EF4-FFF2-40B4-BE49-F238E27FC236}">
                  <a16:creationId xmlns:a16="http://schemas.microsoft.com/office/drawing/2014/main" id="{E78204BC-8BB0-AB42-A302-DA036298C497}"/>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dirty="0"/>
            </a:p>
          </p:txBody>
        </p:sp>
        <p:sp>
          <p:nvSpPr>
            <p:cNvPr id="48" name="Shape 608">
              <a:extLst>
                <a:ext uri="{FF2B5EF4-FFF2-40B4-BE49-F238E27FC236}">
                  <a16:creationId xmlns:a16="http://schemas.microsoft.com/office/drawing/2014/main" id="{05AA5666-A0CB-BC41-97A2-E20694CDD3D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dirty="0"/>
            </a:p>
          </p:txBody>
        </p:sp>
        <p:sp>
          <p:nvSpPr>
            <p:cNvPr id="49" name="Shape 609">
              <a:extLst>
                <a:ext uri="{FF2B5EF4-FFF2-40B4-BE49-F238E27FC236}">
                  <a16:creationId xmlns:a16="http://schemas.microsoft.com/office/drawing/2014/main" id="{F5893DD9-62F2-814E-867A-CA6C1A2198CB}"/>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50" name="Shape 610">
              <a:extLst>
                <a:ext uri="{FF2B5EF4-FFF2-40B4-BE49-F238E27FC236}">
                  <a16:creationId xmlns:a16="http://schemas.microsoft.com/office/drawing/2014/main" id="{C963497E-E534-DA41-8D6C-91D5BABF607B}"/>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dirty="0"/>
            </a:p>
          </p:txBody>
        </p:sp>
        <p:sp>
          <p:nvSpPr>
            <p:cNvPr id="51" name="Shape 610">
              <a:extLst>
                <a:ext uri="{FF2B5EF4-FFF2-40B4-BE49-F238E27FC236}">
                  <a16:creationId xmlns:a16="http://schemas.microsoft.com/office/drawing/2014/main" id="{2EEA246A-8E29-9F44-92DB-723AED7E86C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52" name="Shape 610">
              <a:extLst>
                <a:ext uri="{FF2B5EF4-FFF2-40B4-BE49-F238E27FC236}">
                  <a16:creationId xmlns:a16="http://schemas.microsoft.com/office/drawing/2014/main" id="{FCF383D6-0475-9B45-AA10-4CE05D078C56}"/>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dirty="0"/>
            </a:p>
          </p:txBody>
        </p:sp>
      </p:grpSp>
      <p:sp>
        <p:nvSpPr>
          <p:cNvPr id="53" name="Slide Number Placeholder 5">
            <a:extLst>
              <a:ext uri="{FF2B5EF4-FFF2-40B4-BE49-F238E27FC236}">
                <a16:creationId xmlns:a16="http://schemas.microsoft.com/office/drawing/2014/main" id="{90BFD238-245C-B248-A4E0-2231E7EAF609}"/>
              </a:ext>
            </a:extLst>
          </p:cNvPr>
          <p:cNvSpPr txBox="1">
            <a:spLocks/>
          </p:cNvSpPr>
          <p:nvPr/>
        </p:nvSpPr>
        <p:spPr>
          <a:xfrm>
            <a:off x="12455306" y="9429505"/>
            <a:ext cx="374708" cy="298858"/>
          </a:xfrm>
          <a:prstGeom prst="rect">
            <a:avLst/>
          </a:prstGeom>
          <a:solidFill>
            <a:schemeClr val="bg2">
              <a:lumMod val="50000"/>
            </a:schemeClr>
          </a:solidFill>
        </p:spPr>
        <p:txBody>
          <a:bodyPr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pPr>
                <a:defRPr/>
              </a:pPr>
              <a:t>‹#›</a:t>
            </a:fld>
            <a:endParaRPr lang="en-US" altLang="en-US" sz="1200" dirty="0"/>
          </a:p>
        </p:txBody>
      </p:sp>
      <p:grpSp>
        <p:nvGrpSpPr>
          <p:cNvPr id="25" name="Group 24">
            <a:extLst>
              <a:ext uri="{FF2B5EF4-FFF2-40B4-BE49-F238E27FC236}">
                <a16:creationId xmlns:a16="http://schemas.microsoft.com/office/drawing/2014/main" id="{4AE25604-DD63-9D42-85A0-EEFF31E05F1B}"/>
              </a:ext>
            </a:extLst>
          </p:cNvPr>
          <p:cNvGrpSpPr/>
          <p:nvPr userDrawn="1"/>
        </p:nvGrpSpPr>
        <p:grpSpPr>
          <a:xfrm>
            <a:off x="1" y="9409620"/>
            <a:ext cx="13003213" cy="432065"/>
            <a:chOff x="1" y="9426435"/>
            <a:chExt cx="13004800" cy="472939"/>
          </a:xfrm>
        </p:grpSpPr>
        <p:sp>
          <p:nvSpPr>
            <p:cNvPr id="26" name="Shape 606">
              <a:extLst>
                <a:ext uri="{FF2B5EF4-FFF2-40B4-BE49-F238E27FC236}">
                  <a16:creationId xmlns:a16="http://schemas.microsoft.com/office/drawing/2014/main" id="{36127707-CB5B-1048-864E-3CAA4E5C690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7" name="Shape 607">
              <a:extLst>
                <a:ext uri="{FF2B5EF4-FFF2-40B4-BE49-F238E27FC236}">
                  <a16:creationId xmlns:a16="http://schemas.microsoft.com/office/drawing/2014/main" id="{C85D257F-A1B6-9440-953F-E80FA089776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8" name="Shape 608">
              <a:extLst>
                <a:ext uri="{FF2B5EF4-FFF2-40B4-BE49-F238E27FC236}">
                  <a16:creationId xmlns:a16="http://schemas.microsoft.com/office/drawing/2014/main" id="{5EC830E8-E5E5-AF42-B885-8BB0B64D8E78}"/>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9" name="Shape 609">
              <a:extLst>
                <a:ext uri="{FF2B5EF4-FFF2-40B4-BE49-F238E27FC236}">
                  <a16:creationId xmlns:a16="http://schemas.microsoft.com/office/drawing/2014/main" id="{B2EE561B-FD6E-BC4D-948A-66C1C19961CE}"/>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0" name="Shape 610">
              <a:extLst>
                <a:ext uri="{FF2B5EF4-FFF2-40B4-BE49-F238E27FC236}">
                  <a16:creationId xmlns:a16="http://schemas.microsoft.com/office/drawing/2014/main" id="{E9B81C05-A5D4-DE45-AE87-C138B7378F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1" name="Shape 610">
              <a:extLst>
                <a:ext uri="{FF2B5EF4-FFF2-40B4-BE49-F238E27FC236}">
                  <a16:creationId xmlns:a16="http://schemas.microsoft.com/office/drawing/2014/main" id="{5EF07C88-88C3-CD42-B55A-3657AFF5F2EB}"/>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2" name="Shape 610">
              <a:extLst>
                <a:ext uri="{FF2B5EF4-FFF2-40B4-BE49-F238E27FC236}">
                  <a16:creationId xmlns:a16="http://schemas.microsoft.com/office/drawing/2014/main" id="{93D0CBD9-F369-2E41-9871-85553198151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34" name="Slide Number Placeholder 5">
            <a:extLst>
              <a:ext uri="{FF2B5EF4-FFF2-40B4-BE49-F238E27FC236}">
                <a16:creationId xmlns:a16="http://schemas.microsoft.com/office/drawing/2014/main" id="{5B46C7FB-7417-034E-B8FD-3C76E5CB5D7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
        <p:nvSpPr>
          <p:cNvPr id="3" name="Picture Placeholder 2">
            <a:extLst>
              <a:ext uri="{FF2B5EF4-FFF2-40B4-BE49-F238E27FC236}">
                <a16:creationId xmlns:a16="http://schemas.microsoft.com/office/drawing/2014/main" id="{D99C5C16-6A06-C747-8D2C-307AFC836A58}"/>
              </a:ext>
            </a:extLst>
          </p:cNvPr>
          <p:cNvSpPr>
            <a:spLocks noGrp="1"/>
          </p:cNvSpPr>
          <p:nvPr>
            <p:ph type="pic" sz="quarter" idx="10"/>
          </p:nvPr>
        </p:nvSpPr>
        <p:spPr>
          <a:xfrm>
            <a:off x="0" y="0"/>
            <a:ext cx="13003213" cy="3602038"/>
          </a:xfrm>
        </p:spPr>
        <p:txBody>
          <a:bodyPr rtlCol="0"/>
          <a:lstStyle/>
          <a:p>
            <a:pPr rtl="0"/>
            <a:endParaRPr lang="en-US" dirty="0"/>
          </a:p>
        </p:txBody>
      </p:sp>
      <p:sp>
        <p:nvSpPr>
          <p:cNvPr id="36" name="Content Placeholder 2">
            <a:extLst>
              <a:ext uri="{FF2B5EF4-FFF2-40B4-BE49-F238E27FC236}">
                <a16:creationId xmlns:a16="http://schemas.microsoft.com/office/drawing/2014/main" id="{9643FDF2-5946-5544-8715-BCEFE944C00E}"/>
              </a:ext>
            </a:extLst>
          </p:cNvPr>
          <p:cNvSpPr>
            <a:spLocks noGrp="1"/>
          </p:cNvSpPr>
          <p:nvPr>
            <p:ph idx="11" hasCustomPrompt="1"/>
          </p:nvPr>
        </p:nvSpPr>
        <p:spPr>
          <a:xfrm>
            <a:off x="4484562" y="4386846"/>
            <a:ext cx="4034088" cy="3843549"/>
          </a:xfrm>
          <a:prstGeom prst="rect">
            <a:avLst/>
          </a:prstGeom>
        </p:spPr>
        <p:txBody>
          <a:bodyPr rtlCol="0"/>
          <a:lstStyle>
            <a:lvl1pPr marL="0" indent="0" algn="ctr">
              <a:lnSpc>
                <a:spcPct val="100000"/>
              </a:lnSpc>
              <a:spcBef>
                <a:spcPts val="2400"/>
              </a:spcBef>
              <a:buClr>
                <a:srgbClr val="E40277"/>
              </a:buClr>
              <a:buFont typeface="Arial"/>
              <a:buNone/>
              <a:defRPr sz="2400" b="0">
                <a:solidFill>
                  <a:schemeClr val="tx2"/>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rtl="0"/>
            <a:r>
              <a:rPr lang="es"/>
              <a:t>Click to edit </a:t>
            </a:r>
            <a:br>
              <a:rPr lang="en-US" dirty="0"/>
            </a:br>
            <a:r>
              <a:rPr lang="es"/>
              <a:t>Master text styles</a:t>
            </a:r>
          </a:p>
        </p:txBody>
      </p:sp>
      <p:sp>
        <p:nvSpPr>
          <p:cNvPr id="37" name="Content Placeholder 2">
            <a:extLst>
              <a:ext uri="{FF2B5EF4-FFF2-40B4-BE49-F238E27FC236}">
                <a16:creationId xmlns:a16="http://schemas.microsoft.com/office/drawing/2014/main" id="{74AF7C43-C53C-CD49-80B5-D134D8AB0FD1}"/>
              </a:ext>
            </a:extLst>
          </p:cNvPr>
          <p:cNvSpPr>
            <a:spLocks noGrp="1"/>
          </p:cNvSpPr>
          <p:nvPr>
            <p:ph idx="12" hasCustomPrompt="1"/>
          </p:nvPr>
        </p:nvSpPr>
        <p:spPr>
          <a:xfrm>
            <a:off x="8742107" y="4386846"/>
            <a:ext cx="4167069" cy="3843549"/>
          </a:xfrm>
          <a:prstGeom prst="rect">
            <a:avLst/>
          </a:prstGeom>
        </p:spPr>
        <p:txBody>
          <a:bodyPr rtlCol="0"/>
          <a:lstStyle>
            <a:lvl1pPr marL="0" indent="0" algn="ctr">
              <a:lnSpc>
                <a:spcPct val="100000"/>
              </a:lnSpc>
              <a:spcBef>
                <a:spcPts val="2400"/>
              </a:spcBef>
              <a:buClr>
                <a:srgbClr val="E40277"/>
              </a:buClr>
              <a:buFont typeface="Arial"/>
              <a:buNone/>
              <a:defRPr sz="2400" b="0">
                <a:solidFill>
                  <a:schemeClr val="tx2"/>
                </a:solidFill>
                <a:latin typeface="Calibri"/>
                <a:cs typeface="Calibri"/>
              </a:defRPr>
            </a:lvl1pPr>
            <a:lvl2pPr marL="0" indent="0" algn="ctr">
              <a:spcBef>
                <a:spcPts val="2400"/>
              </a:spcBef>
              <a:buClr>
                <a:srgbClr val="E40277"/>
              </a:buClr>
              <a:buFont typeface="Arial"/>
              <a:buNone/>
              <a:defRPr sz="2800">
                <a:solidFill>
                  <a:srgbClr val="5B5B5B"/>
                </a:solidFill>
                <a:latin typeface="Calibri"/>
                <a:cs typeface="Calibri"/>
              </a:defRPr>
            </a:lvl2pPr>
            <a:lvl3pPr marL="0" indent="0" algn="ctr">
              <a:spcBef>
                <a:spcPts val="2400"/>
              </a:spcBef>
              <a:buClr>
                <a:srgbClr val="E40277"/>
              </a:buClr>
              <a:buFont typeface="Arial"/>
              <a:buNone/>
              <a:defRPr sz="2400">
                <a:solidFill>
                  <a:srgbClr val="5B5B5B"/>
                </a:solidFill>
                <a:latin typeface="Calibri"/>
                <a:cs typeface="Calibri"/>
              </a:defRPr>
            </a:lvl3pPr>
            <a:lvl4pPr marL="0" indent="0" algn="ctr">
              <a:spcBef>
                <a:spcPts val="2400"/>
              </a:spcBef>
              <a:buClr>
                <a:srgbClr val="E40277"/>
              </a:buClr>
              <a:buFont typeface="Arial"/>
              <a:buNone/>
              <a:tabLst/>
              <a:defRPr sz="2000">
                <a:solidFill>
                  <a:srgbClr val="5B5B5B"/>
                </a:solidFill>
                <a:latin typeface="Calibri"/>
                <a:cs typeface="Calibri"/>
              </a:defRPr>
            </a:lvl4pPr>
            <a:lvl5pPr marL="273023" indent="0" algn="ctr">
              <a:spcBef>
                <a:spcPts val="2400"/>
              </a:spcBef>
              <a:buClr>
                <a:srgbClr val="E40277"/>
              </a:buClr>
              <a:buFont typeface="Lucida Grande"/>
              <a:buNone/>
              <a:defRPr sz="2800">
                <a:solidFill>
                  <a:srgbClr val="5B5B5B"/>
                </a:solidFill>
                <a:latin typeface="Calibri"/>
                <a:cs typeface="Calibri"/>
              </a:defRPr>
            </a:lvl5pPr>
          </a:lstStyle>
          <a:p>
            <a:pPr lvl="0" rtl="0"/>
            <a:r>
              <a:rPr lang="es"/>
              <a:t>Click to edit </a:t>
            </a:r>
            <a:br>
              <a:rPr lang="en-US" dirty="0"/>
            </a:br>
            <a:r>
              <a:rPr lang="es"/>
              <a:t>Master text styles</a:t>
            </a:r>
          </a:p>
        </p:txBody>
      </p:sp>
      <p:sp>
        <p:nvSpPr>
          <p:cNvPr id="39" name="Title 1"/>
          <p:cNvSpPr>
            <a:spLocks noGrp="1"/>
          </p:cNvSpPr>
          <p:nvPr>
            <p:ph type="title"/>
          </p:nvPr>
        </p:nvSpPr>
        <p:spPr>
          <a:xfrm>
            <a:off x="0" y="3191608"/>
            <a:ext cx="13003213" cy="820860"/>
          </a:xfrm>
          <a:prstGeom prst="rect">
            <a:avLst/>
          </a:prstGeom>
        </p:spPr>
        <p:txBody>
          <a:bodyPr rtlCol="0" anchor="ctr">
            <a:noAutofit/>
          </a:bodyPr>
          <a:lstStyle>
            <a:lvl1pPr algn="ctr">
              <a:defRPr sz="3200" b="1" i="0" cap="all" spc="100" baseline="0">
                <a:solidFill>
                  <a:schemeClr val="bg1">
                    <a:lumMod val="95000"/>
                  </a:schemeClr>
                </a:solidFill>
                <a:latin typeface="Calibri"/>
                <a:cs typeface="Calibri"/>
              </a:defRPr>
            </a:lvl1pPr>
          </a:lstStyle>
          <a:p>
            <a:pPr rtl="0"/>
            <a:r>
              <a:rPr lang="es"/>
              <a:t>Click to edit Master title</a:t>
            </a:r>
          </a:p>
        </p:txBody>
      </p:sp>
      <p:grpSp>
        <p:nvGrpSpPr>
          <p:cNvPr id="33" name="Group 32">
            <a:extLst>
              <a:ext uri="{FF2B5EF4-FFF2-40B4-BE49-F238E27FC236}">
                <a16:creationId xmlns:a16="http://schemas.microsoft.com/office/drawing/2014/main" id="{11867EA2-38D5-7941-9430-4C405B89C3CA}"/>
              </a:ext>
            </a:extLst>
          </p:cNvPr>
          <p:cNvGrpSpPr/>
          <p:nvPr userDrawn="1"/>
        </p:nvGrpSpPr>
        <p:grpSpPr>
          <a:xfrm>
            <a:off x="5509581" y="8936492"/>
            <a:ext cx="2041918" cy="473126"/>
            <a:chOff x="5582387" y="8894626"/>
            <a:chExt cx="2041918" cy="473126"/>
          </a:xfrm>
        </p:grpSpPr>
        <p:pic>
          <p:nvPicPr>
            <p:cNvPr id="35" name="Picture 34">
              <a:extLst>
                <a:ext uri="{FF2B5EF4-FFF2-40B4-BE49-F238E27FC236}">
                  <a16:creationId xmlns:a16="http://schemas.microsoft.com/office/drawing/2014/main" id="{EA554426-3E38-F945-A45A-F59A6613C76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8" name="Straight Connector 37">
              <a:extLst>
                <a:ext uri="{FF2B5EF4-FFF2-40B4-BE49-F238E27FC236}">
                  <a16:creationId xmlns:a16="http://schemas.microsoft.com/office/drawing/2014/main" id="{5BF4B122-0C56-E440-A6E5-FB28733BA6A3}"/>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A367FF5A-D113-3340-B874-50E2E0219E7C}"/>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46910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2_Content Topaz">
    <p:bg>
      <p:bgPr>
        <a:solidFill>
          <a:schemeClr val="tx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6CAE5E0-0B69-8148-A0B5-87711673A166}"/>
              </a:ext>
            </a:extLst>
          </p:cNvPr>
          <p:cNvSpPr/>
          <p:nvPr/>
        </p:nvSpPr>
        <p:spPr bwMode="auto">
          <a:xfrm>
            <a:off x="0" y="-23820"/>
            <a:ext cx="13003213" cy="9756775"/>
          </a:xfrm>
          <a:prstGeom prst="rect">
            <a:avLst/>
          </a:prstGeom>
          <a:gradFill>
            <a:gsLst>
              <a:gs pos="0">
                <a:schemeClr val="accent1">
                  <a:lumMod val="75000"/>
                </a:schemeClr>
              </a:gs>
              <a:gs pos="100000">
                <a:schemeClr val="accent1">
                  <a:lumMod val="50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lvl="0" algn="ctr" rtl="0" eaLnBrk="1" hangingPunct="1"/>
            <a:endParaRPr lang="en-US" sz="2150" dirty="0"/>
          </a:p>
        </p:txBody>
      </p:sp>
      <p:sp>
        <p:nvSpPr>
          <p:cNvPr id="9" name="Title 1"/>
          <p:cNvSpPr>
            <a:spLocks noGrp="1"/>
          </p:cNvSpPr>
          <p:nvPr>
            <p:ph type="ctrTitle"/>
          </p:nvPr>
        </p:nvSpPr>
        <p:spPr>
          <a:xfrm>
            <a:off x="2253068" y="3921569"/>
            <a:ext cx="8457168" cy="2151592"/>
          </a:xfrm>
          <a:prstGeom prst="rect">
            <a:avLst/>
          </a:prstGeom>
        </p:spPr>
        <p:txBody>
          <a:bodyPr rtlCol="0" anchor="ctr"/>
          <a:lstStyle>
            <a:lvl1pPr algn="ctr">
              <a:defRPr sz="5399" b="1" cap="all" spc="550" baseline="0">
                <a:solidFill>
                  <a:schemeClr val="bg1"/>
                </a:solidFill>
                <a:latin typeface="Calibri" charset="0"/>
                <a:ea typeface="Calibri" charset="0"/>
                <a:cs typeface="Calibri" charset="0"/>
              </a:defRPr>
            </a:lvl1pPr>
          </a:lstStyle>
          <a:p>
            <a:pPr rtl="0"/>
            <a:r>
              <a:rPr lang="es"/>
              <a:t>Click to edit Master title style</a:t>
            </a:r>
            <a:endParaRPr lang="en-US" dirty="0"/>
          </a:p>
        </p:txBody>
      </p:sp>
      <p:sp>
        <p:nvSpPr>
          <p:cNvPr id="10" name="Subtitle 2"/>
          <p:cNvSpPr>
            <a:spLocks noGrp="1"/>
          </p:cNvSpPr>
          <p:nvPr>
            <p:ph type="subTitle" idx="1"/>
          </p:nvPr>
        </p:nvSpPr>
        <p:spPr>
          <a:xfrm>
            <a:off x="4146951" y="1722474"/>
            <a:ext cx="4702055" cy="1339702"/>
          </a:xfrm>
          <a:prstGeom prst="rect">
            <a:avLst/>
          </a:prstGeom>
        </p:spPr>
        <p:txBody>
          <a:bodyPr rtlCol="0" anchor="ctr">
            <a:noAutofit/>
          </a:bodyPr>
          <a:lstStyle>
            <a:lvl1pPr marL="0" indent="0" algn="ctr">
              <a:buNone/>
              <a:defRPr lang="en-US" sz="3600" b="1" kern="1200" cap="all" spc="300" baseline="0" smtClean="0">
                <a:solidFill>
                  <a:schemeClr val="tx1"/>
                </a:solidFill>
                <a:latin typeface="Calibri" charset="0"/>
                <a:ea typeface="Calibri" charset="0"/>
                <a:cs typeface="Calibri" charset="0"/>
              </a:defRPr>
            </a:lvl1pPr>
            <a:lvl2pPr marL="650105" indent="0" algn="ctr">
              <a:buNone/>
              <a:defRPr sz="2844"/>
            </a:lvl2pPr>
            <a:lvl3pPr marL="1300210" indent="0" algn="ctr">
              <a:buNone/>
              <a:defRPr sz="2560"/>
            </a:lvl3pPr>
            <a:lvl4pPr marL="1950315" indent="0" algn="ctr">
              <a:buNone/>
              <a:defRPr sz="2276"/>
            </a:lvl4pPr>
            <a:lvl5pPr marL="2600420" indent="0" algn="ctr">
              <a:buNone/>
              <a:defRPr sz="2276"/>
            </a:lvl5pPr>
            <a:lvl6pPr marL="3250523" indent="0" algn="ctr">
              <a:buNone/>
              <a:defRPr sz="2276"/>
            </a:lvl6pPr>
            <a:lvl7pPr marL="3900628" indent="0" algn="ctr">
              <a:buNone/>
              <a:defRPr sz="2276"/>
            </a:lvl7pPr>
            <a:lvl8pPr marL="4550733" indent="0" algn="ctr">
              <a:buNone/>
              <a:defRPr sz="2276"/>
            </a:lvl8pPr>
            <a:lvl9pPr marL="5200838" indent="0" algn="ctr">
              <a:buNone/>
              <a:defRPr sz="2276"/>
            </a:lvl9pPr>
          </a:lstStyle>
          <a:p>
            <a:pPr rtl="0"/>
            <a:r>
              <a:rPr lang="es"/>
              <a:t>Click to edit Master subtitle style</a:t>
            </a:r>
          </a:p>
        </p:txBody>
      </p:sp>
      <p:sp>
        <p:nvSpPr>
          <p:cNvPr id="6" name="Slide Number Placeholder 5">
            <a:extLst>
              <a:ext uri="{FF2B5EF4-FFF2-40B4-BE49-F238E27FC236}">
                <a16:creationId xmlns:a16="http://schemas.microsoft.com/office/drawing/2014/main" id="{CE3ED2EB-3723-7646-9839-4412BCB17D9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85616847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80_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725197" y="-1"/>
            <a:ext cx="5278017" cy="9756775"/>
          </a:xfrm>
          <a:custGeom>
            <a:avLst/>
            <a:gdLst>
              <a:gd name="connsiteX0" fmla="*/ 0 w 4948745"/>
              <a:gd name="connsiteY0" fmla="*/ 0 h 6858000"/>
              <a:gd name="connsiteX1" fmla="*/ 4948745 w 4948745"/>
              <a:gd name="connsiteY1" fmla="*/ 0 h 6858000"/>
              <a:gd name="connsiteX2" fmla="*/ 4948745 w 4948745"/>
              <a:gd name="connsiteY2" fmla="*/ 6858000 h 6858000"/>
              <a:gd name="connsiteX3" fmla="*/ 0 w 4948745"/>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48745" h="6858000">
                <a:moveTo>
                  <a:pt x="0" y="0"/>
                </a:moveTo>
                <a:lnTo>
                  <a:pt x="4948745" y="0"/>
                </a:lnTo>
                <a:lnTo>
                  <a:pt x="4948745" y="6858000"/>
                </a:lnTo>
                <a:lnTo>
                  <a:pt x="0" y="6858000"/>
                </a:lnTo>
                <a:close/>
              </a:path>
            </a:pathLst>
          </a:custGeom>
        </p:spPr>
        <p:txBody>
          <a:bodyPr wrap="square" rtlCol="0">
            <a:noAutofit/>
          </a:bodyPr>
          <a:lstStyle/>
          <a:p>
            <a:pPr rtl="0"/>
            <a:r>
              <a:rPr lang="es"/>
              <a:t>Click icon to add picture</a:t>
            </a:r>
            <a:endParaRPr lang="en-US" dirty="0"/>
          </a:p>
        </p:txBody>
      </p:sp>
    </p:spTree>
    <p:extLst>
      <p:ext uri="{BB962C8B-B14F-4D97-AF65-F5344CB8AC3E}">
        <p14:creationId xmlns:p14="http://schemas.microsoft.com/office/powerpoint/2010/main" val="23605635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00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D32676EE-D0E5-DF4A-8954-539AE079C55F}"/>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A68B8238-A02D-0243-8DFB-F20505549CAE}"/>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313A6C55-770D-DA4D-83D4-F317325FE851}"/>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9A6E3601-58AF-5C42-B37E-3C05D453D817}"/>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11C0D36F-E159-544C-ABC0-026A367DD98D}"/>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04825A8C-32C6-3C49-846D-C0CED9FE3071}"/>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2662EBDA-EEB1-9D46-ABBD-FFE3D7DE1F6D}"/>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65911265-8C64-D447-B557-4C7DBD5C20A0}"/>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13" name="Content Placeholder 2"/>
          <p:cNvSpPr>
            <a:spLocks noGrp="1"/>
          </p:cNvSpPr>
          <p:nvPr>
            <p:ph idx="1"/>
          </p:nvPr>
        </p:nvSpPr>
        <p:spPr>
          <a:xfrm>
            <a:off x="1295242" y="3962103"/>
            <a:ext cx="10565111" cy="4649712"/>
          </a:xfrm>
          <a:prstGeom prst="rect">
            <a:avLst/>
          </a:prstGeom>
        </p:spPr>
        <p:txBody>
          <a:bodyPr rtlCol="0"/>
          <a:lstStyle>
            <a:lvl1pPr marL="457154" indent="-457154">
              <a:spcBef>
                <a:spcPts val="2400"/>
              </a:spcBef>
              <a:buClr>
                <a:srgbClr val="1A6108"/>
              </a:buClr>
              <a:buFont typeface="Arial"/>
              <a:buChar char="•"/>
              <a:defRPr sz="3200" b="0">
                <a:solidFill>
                  <a:srgbClr val="595959"/>
                </a:solidFill>
                <a:latin typeface="Calibri"/>
                <a:cs typeface="Calibri"/>
              </a:defRPr>
            </a:lvl1pPr>
            <a:lvl2pPr marL="457154" indent="-457154">
              <a:spcBef>
                <a:spcPts val="2400"/>
              </a:spcBef>
              <a:buClr>
                <a:srgbClr val="1A6108"/>
              </a:buClr>
              <a:buFont typeface="Arial"/>
              <a:buChar char="•"/>
              <a:defRPr sz="2800">
                <a:solidFill>
                  <a:srgbClr val="5B5B5B"/>
                </a:solidFill>
                <a:latin typeface="Calibri"/>
                <a:cs typeface="Calibri"/>
              </a:defRPr>
            </a:lvl2pPr>
            <a:lvl3pPr marL="406359" indent="-406359">
              <a:spcBef>
                <a:spcPts val="2400"/>
              </a:spcBef>
              <a:buClr>
                <a:srgbClr val="1A6108"/>
              </a:buClr>
              <a:buFont typeface="Arial"/>
              <a:buChar char="•"/>
              <a:defRPr sz="2400">
                <a:solidFill>
                  <a:srgbClr val="5B5B5B"/>
                </a:solidFill>
                <a:latin typeface="Calibri"/>
                <a:cs typeface="Calibri"/>
              </a:defRPr>
            </a:lvl3pPr>
            <a:lvl4pPr marL="406359" indent="-406359">
              <a:spcBef>
                <a:spcPts val="2400"/>
              </a:spcBef>
              <a:buClr>
                <a:srgbClr val="1A6108"/>
              </a:buClr>
              <a:buFont typeface="Arial"/>
              <a:buChar char="•"/>
              <a:tabLst/>
              <a:defRPr sz="2000">
                <a:solidFill>
                  <a:srgbClr val="5B5B5B"/>
                </a:solidFill>
                <a:latin typeface="Calibri"/>
                <a:cs typeface="Calibri"/>
              </a:defRPr>
            </a:lvl4pPr>
            <a:lvl5pPr marL="500013" indent="-226990">
              <a:spcBef>
                <a:spcPts val="2400"/>
              </a:spcBef>
              <a:buClr>
                <a:srgbClr val="1A6108"/>
              </a:buClr>
              <a:buFont typeface="Lucida Grande"/>
              <a:buChar char="-"/>
              <a:defRPr sz="2800">
                <a:solidFill>
                  <a:srgbClr val="5B5B5B"/>
                </a:solidFill>
                <a:latin typeface="Calibri"/>
                <a:cs typeface="Calibri"/>
              </a:defRPr>
            </a:lvl5pPr>
          </a:lstStyle>
          <a:p>
            <a:pPr lvl="0" rtl="0"/>
            <a:r>
              <a:rPr lang="es"/>
              <a:t>Edit Master text styles</a:t>
            </a:r>
          </a:p>
          <a:p>
            <a:pPr lvl="1" rtl="0"/>
            <a:r>
              <a:rPr lang="es"/>
              <a:t>Second level</a:t>
            </a:r>
          </a:p>
          <a:p>
            <a:pPr lvl="2" rtl="0"/>
            <a:r>
              <a:rPr lang="es"/>
              <a:t>Third level</a:t>
            </a:r>
          </a:p>
          <a:p>
            <a:pPr lvl="3" rtl="0"/>
            <a:r>
              <a:rPr lang="es"/>
              <a:t>Fourth level</a:t>
            </a:r>
          </a:p>
          <a:p>
            <a:pPr lvl="4" rtl="0"/>
            <a:r>
              <a:rPr lang="es"/>
              <a:t>Fifth level</a:t>
            </a:r>
            <a:endParaRPr lang="en-US" dirty="0"/>
          </a:p>
        </p:txBody>
      </p:sp>
      <p:grpSp>
        <p:nvGrpSpPr>
          <p:cNvPr id="15" name="Group 14">
            <a:extLst>
              <a:ext uri="{FF2B5EF4-FFF2-40B4-BE49-F238E27FC236}">
                <a16:creationId xmlns:a16="http://schemas.microsoft.com/office/drawing/2014/main" id="{BD6D9693-3EE5-454F-82AF-EB634966E8B2}"/>
              </a:ext>
            </a:extLst>
          </p:cNvPr>
          <p:cNvGrpSpPr/>
          <p:nvPr/>
        </p:nvGrpSpPr>
        <p:grpSpPr>
          <a:xfrm>
            <a:off x="1" y="9409620"/>
            <a:ext cx="13003213" cy="432065"/>
            <a:chOff x="1" y="9426435"/>
            <a:chExt cx="13004800" cy="472939"/>
          </a:xfrm>
        </p:grpSpPr>
        <p:sp>
          <p:nvSpPr>
            <p:cNvPr id="16" name="Shape 606">
              <a:extLst>
                <a:ext uri="{FF2B5EF4-FFF2-40B4-BE49-F238E27FC236}">
                  <a16:creationId xmlns:a16="http://schemas.microsoft.com/office/drawing/2014/main" id="{D58204DD-4FFF-8747-B6CC-4528754BC071}"/>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dirty="0"/>
            </a:p>
          </p:txBody>
        </p:sp>
        <p:sp>
          <p:nvSpPr>
            <p:cNvPr id="17" name="Shape 607">
              <a:extLst>
                <a:ext uri="{FF2B5EF4-FFF2-40B4-BE49-F238E27FC236}">
                  <a16:creationId xmlns:a16="http://schemas.microsoft.com/office/drawing/2014/main" id="{5F9310D7-AFA3-CB40-83AC-4A3AA78FB5E4}"/>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dirty="0"/>
            </a:p>
          </p:txBody>
        </p:sp>
        <p:sp>
          <p:nvSpPr>
            <p:cNvPr id="19" name="Shape 608">
              <a:extLst>
                <a:ext uri="{FF2B5EF4-FFF2-40B4-BE49-F238E27FC236}">
                  <a16:creationId xmlns:a16="http://schemas.microsoft.com/office/drawing/2014/main" id="{7B1C448A-B7AC-B54F-899F-3946EC5DEFB0}"/>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dirty="0"/>
            </a:p>
          </p:txBody>
        </p:sp>
        <p:sp>
          <p:nvSpPr>
            <p:cNvPr id="23" name="Shape 609">
              <a:extLst>
                <a:ext uri="{FF2B5EF4-FFF2-40B4-BE49-F238E27FC236}">
                  <a16:creationId xmlns:a16="http://schemas.microsoft.com/office/drawing/2014/main" id="{3CF00C9C-77E1-7247-8657-2712745A8EEE}"/>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24" name="Shape 610">
              <a:extLst>
                <a:ext uri="{FF2B5EF4-FFF2-40B4-BE49-F238E27FC236}">
                  <a16:creationId xmlns:a16="http://schemas.microsoft.com/office/drawing/2014/main" id="{7C3F9CFE-FA4C-BC4F-B625-BE3312E735B9}"/>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dirty="0"/>
            </a:p>
          </p:txBody>
        </p:sp>
        <p:sp>
          <p:nvSpPr>
            <p:cNvPr id="25" name="Shape 610">
              <a:extLst>
                <a:ext uri="{FF2B5EF4-FFF2-40B4-BE49-F238E27FC236}">
                  <a16:creationId xmlns:a16="http://schemas.microsoft.com/office/drawing/2014/main" id="{1F53FB4F-DEF5-5A43-9886-E804E3CB3862}"/>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26" name="Shape 610">
              <a:extLst>
                <a:ext uri="{FF2B5EF4-FFF2-40B4-BE49-F238E27FC236}">
                  <a16:creationId xmlns:a16="http://schemas.microsoft.com/office/drawing/2014/main" id="{92E11E5D-8167-2346-A6F9-6DE6576D047E}"/>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dirty="0"/>
            </a:p>
          </p:txBody>
        </p:sp>
      </p:grpSp>
      <p:sp>
        <p:nvSpPr>
          <p:cNvPr id="36" name="Slide Number Placeholder 5">
            <a:extLst>
              <a:ext uri="{FF2B5EF4-FFF2-40B4-BE49-F238E27FC236}">
                <a16:creationId xmlns:a16="http://schemas.microsoft.com/office/drawing/2014/main" id="{E848626C-26EA-B145-9F90-95848B0C9FAD}"/>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41" name="Group 40">
            <a:extLst>
              <a:ext uri="{FF2B5EF4-FFF2-40B4-BE49-F238E27FC236}">
                <a16:creationId xmlns:a16="http://schemas.microsoft.com/office/drawing/2014/main" id="{F047DB0B-F254-6C4A-ACE5-7F173DBD9AE5}"/>
              </a:ext>
            </a:extLst>
          </p:cNvPr>
          <p:cNvGrpSpPr/>
          <p:nvPr userDrawn="1"/>
        </p:nvGrpSpPr>
        <p:grpSpPr>
          <a:xfrm>
            <a:off x="5509581" y="8936492"/>
            <a:ext cx="2041918" cy="473126"/>
            <a:chOff x="5582387" y="8894626"/>
            <a:chExt cx="2041918" cy="473126"/>
          </a:xfrm>
        </p:grpSpPr>
        <p:pic>
          <p:nvPicPr>
            <p:cNvPr id="42" name="Picture 41">
              <a:extLst>
                <a:ext uri="{FF2B5EF4-FFF2-40B4-BE49-F238E27FC236}">
                  <a16:creationId xmlns:a16="http://schemas.microsoft.com/office/drawing/2014/main" id="{B4E7EF95-F555-5241-85A5-19D824A79DF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3" name="Straight Connector 42">
              <a:extLst>
                <a:ext uri="{FF2B5EF4-FFF2-40B4-BE49-F238E27FC236}">
                  <a16:creationId xmlns:a16="http://schemas.microsoft.com/office/drawing/2014/main" id="{6363B938-4AB5-064F-A92E-842E4A9C250B}"/>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8BA3F831-ACEC-4F42-A63A-69EBF535EA1B}"/>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63625094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21" name="Title 1"/>
          <p:cNvSpPr>
            <a:spLocks noGrp="1"/>
          </p:cNvSpPr>
          <p:nvPr>
            <p:ph type="title" hasCustomPrompt="1"/>
          </p:nvPr>
        </p:nvSpPr>
        <p:spPr>
          <a:xfrm>
            <a:off x="0" y="449837"/>
            <a:ext cx="13003213" cy="854455"/>
          </a:xfrm>
          <a:prstGeom prst="rect">
            <a:avLst/>
          </a:prstGeom>
        </p:spPr>
        <p:txBody>
          <a:bodyPr rtlCol="0"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pPr rtl="0"/>
            <a:r>
              <a:rPr lang="es"/>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dirty="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dirty="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dirty="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dirty="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dirty="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rtl="0"/>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p:nvSpPr>
        <p:spPr>
          <a:xfrm>
            <a:off x="4828085" y="5103050"/>
            <a:ext cx="2229580" cy="882603"/>
          </a:xfrm>
          <a:prstGeom prst="rect">
            <a:avLst/>
          </a:prstGeom>
        </p:spPr>
        <p:txBody>
          <a:bodyPr wrap="square" rtlCol="0">
            <a:noAutofit/>
          </a:bodyPr>
          <a:lstStyle/>
          <a:p>
            <a:pPr marL="0" indent="0" algn="l" rtl="0"/>
            <a:endParaRPr lang="en-US" sz="2800" b="0" kern="0" dirty="0">
              <a:solidFill>
                <a:schemeClr val="tx2">
                  <a:lumMod val="85000"/>
                  <a:lumOff val="15000"/>
                </a:schemeClr>
              </a:solidFill>
              <a:latin typeface="+mn-lt"/>
            </a:endParaRPr>
          </a:p>
        </p:txBody>
      </p:sp>
      <p:sp>
        <p:nvSpPr>
          <p:cNvPr id="36" name="Slide Number Placeholder 5">
            <a:extLst>
              <a:ext uri="{FF2B5EF4-FFF2-40B4-BE49-F238E27FC236}">
                <a16:creationId xmlns:a16="http://schemas.microsoft.com/office/drawing/2014/main" id="{F5B76B51-962A-644F-A33D-E53C3FFA940D}"/>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12" name="Group 11">
            <a:extLst>
              <a:ext uri="{FF2B5EF4-FFF2-40B4-BE49-F238E27FC236}">
                <a16:creationId xmlns:a16="http://schemas.microsoft.com/office/drawing/2014/main" id="{912CC43F-FCDC-334A-98EF-F3F34BF8D368}"/>
              </a:ext>
            </a:extLst>
          </p:cNvPr>
          <p:cNvGrpSpPr/>
          <p:nvPr userDrawn="1"/>
        </p:nvGrpSpPr>
        <p:grpSpPr>
          <a:xfrm>
            <a:off x="5509581" y="8936492"/>
            <a:ext cx="2041918" cy="473126"/>
            <a:chOff x="5582387" y="8894626"/>
            <a:chExt cx="2041918" cy="473126"/>
          </a:xfrm>
        </p:grpSpPr>
        <p:pic>
          <p:nvPicPr>
            <p:cNvPr id="9" name="Picture 8">
              <a:extLst>
                <a:ext uri="{FF2B5EF4-FFF2-40B4-BE49-F238E27FC236}">
                  <a16:creationId xmlns:a16="http://schemas.microsoft.com/office/drawing/2014/main" id="{0DBA1905-6360-1440-B96B-D61CCB1CAE5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13" name="Straight Connector 12">
              <a:extLst>
                <a:ext uri="{FF2B5EF4-FFF2-40B4-BE49-F238E27FC236}">
                  <a16:creationId xmlns:a16="http://schemas.microsoft.com/office/drawing/2014/main" id="{38BD84A3-30E8-EE4D-A183-54B06CEAD119}"/>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5A0BCCBE-A932-844C-85CB-3D41C0FA70BF}"/>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524392510"/>
      </p:ext>
    </p:extLst>
  </p:cSld>
  <p:clrMapOvr>
    <a:masterClrMapping/>
  </p:clrMapOvr>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21" name="Title 1"/>
          <p:cNvSpPr>
            <a:spLocks noGrp="1"/>
          </p:cNvSpPr>
          <p:nvPr>
            <p:ph type="title" hasCustomPrompt="1"/>
          </p:nvPr>
        </p:nvSpPr>
        <p:spPr>
          <a:xfrm>
            <a:off x="0" y="449837"/>
            <a:ext cx="13003213" cy="854455"/>
          </a:xfrm>
          <a:prstGeom prst="rect">
            <a:avLst/>
          </a:prstGeom>
        </p:spPr>
        <p:txBody>
          <a:bodyPr rtlCol="0"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pPr rtl="0"/>
            <a:r>
              <a:rPr lang="es"/>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dirty="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dirty="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dirty="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dirty="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dirty="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rtl="0"/>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rtl="0"/>
            <a:endParaRPr lang="en-US" sz="2800" b="0" kern="0" dirty="0">
              <a:solidFill>
                <a:schemeClr val="tx2">
                  <a:lumMod val="85000"/>
                  <a:lumOff val="15000"/>
                </a:schemeClr>
              </a:solidFill>
              <a:latin typeface="+mn-lt"/>
            </a:endParaRPr>
          </a:p>
        </p:txBody>
      </p:sp>
      <p:sp>
        <p:nvSpPr>
          <p:cNvPr id="4" name="Text Placeholder 3">
            <a:extLst>
              <a:ext uri="{FF2B5EF4-FFF2-40B4-BE49-F238E27FC236}">
                <a16:creationId xmlns:a16="http://schemas.microsoft.com/office/drawing/2014/main" id="{8B0DC2FC-BA62-2547-959E-665C2A508095}"/>
              </a:ext>
            </a:extLst>
          </p:cNvPr>
          <p:cNvSpPr>
            <a:spLocks noGrp="1"/>
          </p:cNvSpPr>
          <p:nvPr>
            <p:ph type="body" sz="quarter" idx="10" hasCustomPrompt="1"/>
          </p:nvPr>
        </p:nvSpPr>
        <p:spPr>
          <a:xfrm>
            <a:off x="1078524" y="2743200"/>
            <a:ext cx="10761052" cy="5767388"/>
          </a:xfrm>
        </p:spPr>
        <p:txBody>
          <a:bodyPr rtlCol="0">
            <a:normAutofit/>
          </a:bodyPr>
          <a:lstStyle>
            <a:lvl1pPr marL="22225" indent="-22225">
              <a:tabLst/>
              <a:defRPr sz="3200"/>
            </a:lvl1pPr>
            <a:lvl2pPr marL="0" indent="0">
              <a:buClr>
                <a:schemeClr val="accent2"/>
              </a:buClr>
              <a:buFont typeface="Arial" panose="020B0604020202020204" pitchFamily="34" charset="0"/>
              <a:buNone/>
              <a:tabLst/>
              <a:defRPr sz="3200"/>
            </a:lvl2pPr>
            <a:lvl3pPr>
              <a:defRPr sz="2800"/>
            </a:lvl3pPr>
            <a:lvl4pPr>
              <a:defRPr sz="2400"/>
            </a:lvl4pPr>
            <a:lvl5pPr>
              <a:defRPr sz="2000"/>
            </a:lvl5pPr>
          </a:lstStyle>
          <a:p>
            <a:pPr lvl="0" rtl="0"/>
            <a:r>
              <a:rPr lang="es"/>
              <a:t>Edit Master </a:t>
            </a:r>
            <a:br>
              <a:rPr lang="en-US" dirty="0"/>
            </a:br>
            <a:r>
              <a:rPr lang="es"/>
              <a:t>text styles</a:t>
            </a:r>
          </a:p>
          <a:p>
            <a:pPr lvl="1" rtl="0"/>
            <a:r>
              <a:rPr lang="es"/>
              <a:t>Second level</a:t>
            </a:r>
          </a:p>
          <a:p>
            <a:pPr lvl="2" rtl="0"/>
            <a:r>
              <a:rPr lang="es"/>
              <a:t>Third level</a:t>
            </a:r>
          </a:p>
          <a:p>
            <a:pPr lvl="3" rtl="0"/>
            <a:r>
              <a:rPr lang="es"/>
              <a:t>Fourth level</a:t>
            </a:r>
          </a:p>
          <a:p>
            <a:pPr lvl="4" rtl="0"/>
            <a:r>
              <a:rPr lang="es"/>
              <a:t>Fifth level</a:t>
            </a:r>
          </a:p>
        </p:txBody>
      </p:sp>
      <p:sp>
        <p:nvSpPr>
          <p:cNvPr id="36" name="Slide Number Placeholder 5">
            <a:extLst>
              <a:ext uri="{FF2B5EF4-FFF2-40B4-BE49-F238E27FC236}">
                <a16:creationId xmlns:a16="http://schemas.microsoft.com/office/drawing/2014/main" id="{9266F73A-7224-BE4B-9604-AC3A1C789771}"/>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8" name="Group 37">
            <a:extLst>
              <a:ext uri="{FF2B5EF4-FFF2-40B4-BE49-F238E27FC236}">
                <a16:creationId xmlns:a16="http://schemas.microsoft.com/office/drawing/2014/main" id="{2C69C5DF-89EF-1746-9FEC-876A7E998ADD}"/>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BCCC0274-4031-3149-84E8-678760F2EE9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73080F00-86DC-7748-AB17-F2F0AA884D15}"/>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21A97176-F9A7-7B4D-A3FA-61BA5B98FFD6}"/>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73247236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ext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89046676-D1AA-6741-957B-4470D4E0AD92}"/>
              </a:ext>
            </a:extLst>
          </p:cNvPr>
          <p:cNvGrpSpPr/>
          <p:nvPr userDrawn="1"/>
        </p:nvGrpSpPr>
        <p:grpSpPr>
          <a:xfrm>
            <a:off x="1" y="9409620"/>
            <a:ext cx="13003213" cy="432065"/>
            <a:chOff x="1" y="9426435"/>
            <a:chExt cx="13004800" cy="472939"/>
          </a:xfrm>
        </p:grpSpPr>
        <p:sp>
          <p:nvSpPr>
            <p:cNvPr id="29" name="Shape 606">
              <a:extLst>
                <a:ext uri="{FF2B5EF4-FFF2-40B4-BE49-F238E27FC236}">
                  <a16:creationId xmlns:a16="http://schemas.microsoft.com/office/drawing/2014/main" id="{4C05786F-7168-7A4B-A11E-10B02B7E7F36}"/>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0" name="Shape 607">
              <a:extLst>
                <a:ext uri="{FF2B5EF4-FFF2-40B4-BE49-F238E27FC236}">
                  <a16:creationId xmlns:a16="http://schemas.microsoft.com/office/drawing/2014/main" id="{60854662-FE46-104C-AC23-D81226F1DBAD}"/>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1" name="Shape 608">
              <a:extLst>
                <a:ext uri="{FF2B5EF4-FFF2-40B4-BE49-F238E27FC236}">
                  <a16:creationId xmlns:a16="http://schemas.microsoft.com/office/drawing/2014/main" id="{A3F85EB5-90AD-C74B-8821-73BC677C17F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2" name="Shape 609">
              <a:extLst>
                <a:ext uri="{FF2B5EF4-FFF2-40B4-BE49-F238E27FC236}">
                  <a16:creationId xmlns:a16="http://schemas.microsoft.com/office/drawing/2014/main" id="{824513AD-3D1D-EA48-A883-FF3A027AF208}"/>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3" name="Shape 610">
              <a:extLst>
                <a:ext uri="{FF2B5EF4-FFF2-40B4-BE49-F238E27FC236}">
                  <a16:creationId xmlns:a16="http://schemas.microsoft.com/office/drawing/2014/main" id="{62CD46DC-F211-6E43-9AD7-A1708B19F45A}"/>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4" name="Shape 610">
              <a:extLst>
                <a:ext uri="{FF2B5EF4-FFF2-40B4-BE49-F238E27FC236}">
                  <a16:creationId xmlns:a16="http://schemas.microsoft.com/office/drawing/2014/main" id="{964D815D-FB70-114B-BF62-E21B9EFA708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5" name="Shape 610">
              <a:extLst>
                <a:ext uri="{FF2B5EF4-FFF2-40B4-BE49-F238E27FC236}">
                  <a16:creationId xmlns:a16="http://schemas.microsoft.com/office/drawing/2014/main" id="{AA416AC0-5E0E-CB4D-8F62-ED6A6485BCAD}"/>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21" name="Title 1"/>
          <p:cNvSpPr>
            <a:spLocks noGrp="1"/>
          </p:cNvSpPr>
          <p:nvPr>
            <p:ph type="title" hasCustomPrompt="1"/>
          </p:nvPr>
        </p:nvSpPr>
        <p:spPr>
          <a:xfrm>
            <a:off x="-1" y="1461439"/>
            <a:ext cx="13003213" cy="854455"/>
          </a:xfrm>
          <a:prstGeom prst="rect">
            <a:avLst/>
          </a:prstGeom>
        </p:spPr>
        <p:txBody>
          <a:bodyPr rtlCol="0" anchor="t">
            <a:norm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stStyle>
          <a:p>
            <a:pPr rtl="0"/>
            <a:r>
              <a:rPr lang="es"/>
              <a:t>CLICK TO EDIT MASTER TITLE STYLE</a:t>
            </a:r>
          </a:p>
        </p:txBody>
      </p:sp>
      <p:grpSp>
        <p:nvGrpSpPr>
          <p:cNvPr id="14" name="Group 13">
            <a:extLst>
              <a:ext uri="{FF2B5EF4-FFF2-40B4-BE49-F238E27FC236}">
                <a16:creationId xmlns:a16="http://schemas.microsoft.com/office/drawing/2014/main" id="{61970178-011D-314E-9B51-9587227C4C13}"/>
              </a:ext>
            </a:extLst>
          </p:cNvPr>
          <p:cNvGrpSpPr/>
          <p:nvPr/>
        </p:nvGrpSpPr>
        <p:grpSpPr>
          <a:xfrm>
            <a:off x="1" y="9409620"/>
            <a:ext cx="13003213" cy="432065"/>
            <a:chOff x="1" y="9426435"/>
            <a:chExt cx="13004800" cy="472939"/>
          </a:xfrm>
        </p:grpSpPr>
        <p:sp>
          <p:nvSpPr>
            <p:cNvPr id="15" name="Shape 606">
              <a:extLst>
                <a:ext uri="{FF2B5EF4-FFF2-40B4-BE49-F238E27FC236}">
                  <a16:creationId xmlns:a16="http://schemas.microsoft.com/office/drawing/2014/main" id="{7BCEEC89-32FC-374C-8F52-51CC2094FF4A}"/>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dirty="0"/>
            </a:p>
          </p:txBody>
        </p:sp>
        <p:sp>
          <p:nvSpPr>
            <p:cNvPr id="16" name="Shape 607">
              <a:extLst>
                <a:ext uri="{FF2B5EF4-FFF2-40B4-BE49-F238E27FC236}">
                  <a16:creationId xmlns:a16="http://schemas.microsoft.com/office/drawing/2014/main" id="{3D8307E7-6525-BE4D-AF0B-2F99BBAF1945}"/>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dirty="0"/>
            </a:p>
          </p:txBody>
        </p:sp>
        <p:sp>
          <p:nvSpPr>
            <p:cNvPr id="17" name="Shape 608">
              <a:extLst>
                <a:ext uri="{FF2B5EF4-FFF2-40B4-BE49-F238E27FC236}">
                  <a16:creationId xmlns:a16="http://schemas.microsoft.com/office/drawing/2014/main" id="{D22157B7-CB19-DC44-91E4-F152C41B84E1}"/>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dirty="0"/>
            </a:p>
          </p:txBody>
        </p:sp>
        <p:sp>
          <p:nvSpPr>
            <p:cNvPr id="18" name="Shape 609">
              <a:extLst>
                <a:ext uri="{FF2B5EF4-FFF2-40B4-BE49-F238E27FC236}">
                  <a16:creationId xmlns:a16="http://schemas.microsoft.com/office/drawing/2014/main" id="{5A49E055-F87C-8343-8CBA-41DBF5B249DA}"/>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20" name="Shape 610">
              <a:extLst>
                <a:ext uri="{FF2B5EF4-FFF2-40B4-BE49-F238E27FC236}">
                  <a16:creationId xmlns:a16="http://schemas.microsoft.com/office/drawing/2014/main" id="{67EEB0B1-1193-364B-AF4C-930CB50832D0}"/>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dirty="0"/>
            </a:p>
          </p:txBody>
        </p:sp>
        <p:sp>
          <p:nvSpPr>
            <p:cNvPr id="22" name="Shape 610">
              <a:extLst>
                <a:ext uri="{FF2B5EF4-FFF2-40B4-BE49-F238E27FC236}">
                  <a16:creationId xmlns:a16="http://schemas.microsoft.com/office/drawing/2014/main" id="{44577BB8-46E7-BF4E-AA8B-A5E1CF20938B}"/>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23" name="Shape 610">
              <a:extLst>
                <a:ext uri="{FF2B5EF4-FFF2-40B4-BE49-F238E27FC236}">
                  <a16:creationId xmlns:a16="http://schemas.microsoft.com/office/drawing/2014/main" id="{5AE6B856-6B68-BF45-8F85-85AA016BD644}"/>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dirty="0"/>
            </a:p>
          </p:txBody>
        </p:sp>
      </p:grpSp>
      <p:sp>
        <p:nvSpPr>
          <p:cNvPr id="3" name="TextBox 2">
            <a:extLst>
              <a:ext uri="{FF2B5EF4-FFF2-40B4-BE49-F238E27FC236}">
                <a16:creationId xmlns:a16="http://schemas.microsoft.com/office/drawing/2014/main" id="{76B61FB9-A23C-3A4A-92C6-4EAA52400350}"/>
              </a:ext>
            </a:extLst>
          </p:cNvPr>
          <p:cNvSpPr txBox="1"/>
          <p:nvPr/>
        </p:nvSpPr>
        <p:spPr>
          <a:xfrm>
            <a:off x="4828085" y="5103050"/>
            <a:ext cx="2229580" cy="882603"/>
          </a:xfrm>
          <a:prstGeom prst="rect">
            <a:avLst/>
          </a:prstGeom>
        </p:spPr>
        <p:txBody>
          <a:bodyPr wrap="square" rtlCol="0">
            <a:noAutofit/>
          </a:bodyPr>
          <a:lstStyle/>
          <a:p>
            <a:pPr marL="0" indent="0" algn="l" rtl="0"/>
            <a:endParaRPr lang="en-US" sz="2800" b="0" kern="0" dirty="0">
              <a:solidFill>
                <a:schemeClr val="tx2">
                  <a:lumMod val="85000"/>
                  <a:lumOff val="15000"/>
                </a:schemeClr>
              </a:solidFill>
              <a:latin typeface="+mn-lt"/>
            </a:endParaRPr>
          </a:p>
        </p:txBody>
      </p:sp>
      <p:sp>
        <p:nvSpPr>
          <p:cNvPr id="37" name="TextBox 36">
            <a:extLst>
              <a:ext uri="{FF2B5EF4-FFF2-40B4-BE49-F238E27FC236}">
                <a16:creationId xmlns:a16="http://schemas.microsoft.com/office/drawing/2014/main" id="{A371EC29-E593-0A41-B69D-0F85991197F8}"/>
              </a:ext>
            </a:extLst>
          </p:cNvPr>
          <p:cNvSpPr txBox="1"/>
          <p:nvPr userDrawn="1"/>
        </p:nvSpPr>
        <p:spPr>
          <a:xfrm>
            <a:off x="4828085" y="5103050"/>
            <a:ext cx="2229580" cy="882603"/>
          </a:xfrm>
          <a:prstGeom prst="rect">
            <a:avLst/>
          </a:prstGeom>
        </p:spPr>
        <p:txBody>
          <a:bodyPr wrap="square" rtlCol="0">
            <a:noAutofit/>
          </a:bodyPr>
          <a:lstStyle/>
          <a:p>
            <a:pPr marL="0" indent="0" algn="l" rtl="0"/>
            <a:endParaRPr lang="en-US" sz="2800" b="0" kern="0" dirty="0">
              <a:solidFill>
                <a:schemeClr val="tx2">
                  <a:lumMod val="85000"/>
                  <a:lumOff val="15000"/>
                </a:schemeClr>
              </a:solidFill>
              <a:latin typeface="+mn-lt"/>
            </a:endParaRPr>
          </a:p>
        </p:txBody>
      </p:sp>
      <p:sp>
        <p:nvSpPr>
          <p:cNvPr id="4" name="Text Placeholder 3">
            <a:extLst>
              <a:ext uri="{FF2B5EF4-FFF2-40B4-BE49-F238E27FC236}">
                <a16:creationId xmlns:a16="http://schemas.microsoft.com/office/drawing/2014/main" id="{76AEC30C-AFEE-F941-B266-CEA22570B521}"/>
              </a:ext>
            </a:extLst>
          </p:cNvPr>
          <p:cNvSpPr>
            <a:spLocks noGrp="1"/>
          </p:cNvSpPr>
          <p:nvPr>
            <p:ph type="body" sz="quarter" idx="10"/>
          </p:nvPr>
        </p:nvSpPr>
        <p:spPr>
          <a:xfrm>
            <a:off x="-1" y="1101076"/>
            <a:ext cx="13003213" cy="968375"/>
          </a:xfrm>
        </p:spPr>
        <p:txBody>
          <a:bodyPr rtlCol="0">
            <a:normAutofit/>
          </a:bodyPr>
          <a:lstStyle>
            <a:lvl1pPr algn="ctr">
              <a:defRPr sz="2800" b="1" i="0" cap="all" baseline="0">
                <a:solidFill>
                  <a:schemeClr val="tx1"/>
                </a:solidFill>
                <a:latin typeface="+mn-lt"/>
              </a:defRPr>
            </a:lvl1pPr>
          </a:lstStyle>
          <a:p>
            <a:pPr lvl="0" rtl="0"/>
            <a:r>
              <a:rPr lang="es"/>
              <a:t>Edit Master text styles</a:t>
            </a:r>
          </a:p>
        </p:txBody>
      </p:sp>
      <p:sp>
        <p:nvSpPr>
          <p:cNvPr id="36" name="Slide Number Placeholder 5">
            <a:extLst>
              <a:ext uri="{FF2B5EF4-FFF2-40B4-BE49-F238E27FC236}">
                <a16:creationId xmlns:a16="http://schemas.microsoft.com/office/drawing/2014/main" id="{20B6E9DB-D902-E145-850F-E7CBD956137F}"/>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8" name="Group 37">
            <a:extLst>
              <a:ext uri="{FF2B5EF4-FFF2-40B4-BE49-F238E27FC236}">
                <a16:creationId xmlns:a16="http://schemas.microsoft.com/office/drawing/2014/main" id="{4DBA1C18-C538-C446-A3C9-CDB93CD74490}"/>
              </a:ext>
            </a:extLst>
          </p:cNvPr>
          <p:cNvGrpSpPr/>
          <p:nvPr userDrawn="1"/>
        </p:nvGrpSpPr>
        <p:grpSpPr>
          <a:xfrm>
            <a:off x="5509581" y="8936492"/>
            <a:ext cx="2041918" cy="473126"/>
            <a:chOff x="5582387" y="8894626"/>
            <a:chExt cx="2041918" cy="473126"/>
          </a:xfrm>
        </p:grpSpPr>
        <p:pic>
          <p:nvPicPr>
            <p:cNvPr id="39" name="Picture 38">
              <a:extLst>
                <a:ext uri="{FF2B5EF4-FFF2-40B4-BE49-F238E27FC236}">
                  <a16:creationId xmlns:a16="http://schemas.microsoft.com/office/drawing/2014/main" id="{DA39BFC6-DFD1-B44B-BAD2-6C3826EB77C1}"/>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0" name="Straight Connector 39">
              <a:extLst>
                <a:ext uri="{FF2B5EF4-FFF2-40B4-BE49-F238E27FC236}">
                  <a16:creationId xmlns:a16="http://schemas.microsoft.com/office/drawing/2014/main" id="{5988F511-B348-424D-B560-883AC9831958}"/>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1" name="Picture 40">
              <a:extLst>
                <a:ext uri="{FF2B5EF4-FFF2-40B4-BE49-F238E27FC236}">
                  <a16:creationId xmlns:a16="http://schemas.microsoft.com/office/drawing/2014/main" id="{0AAAFCFC-6AE8-1645-A9A9-CEAD2993C31B}"/>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4703441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6_Key Learning Point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78370" y="356812"/>
            <a:ext cx="11510361" cy="769486"/>
          </a:xfrm>
          <a:prstGeom prst="rect">
            <a:avLst/>
          </a:prstGeom>
        </p:spPr>
        <p:txBody>
          <a:bodyPr rtlCol="0" anchor="ctr"/>
          <a:lstStyle>
            <a:lvl1pPr algn="l">
              <a:lnSpc>
                <a:spcPct val="80000"/>
              </a:lnSpc>
              <a:defRPr lang="en-US" sz="4400" b="0" kern="1200" cap="all" baseline="0" dirty="0">
                <a:solidFill>
                  <a:schemeClr val="tx2"/>
                </a:solidFill>
                <a:latin typeface="+mj-lt"/>
                <a:ea typeface="Calibri" charset="0"/>
                <a:cs typeface="Calibri" charset="0"/>
                <a:sym typeface="Gill Sans" pitchFamily="2" charset="0"/>
              </a:defRPr>
            </a:lvl1pPr>
          </a:lstStyle>
          <a:p>
            <a:pPr rtl="0"/>
            <a:r>
              <a:rPr lang="es"/>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23" name="Slide Number Placeholder 5">
            <a:extLst>
              <a:ext uri="{FF2B5EF4-FFF2-40B4-BE49-F238E27FC236}">
                <a16:creationId xmlns:a16="http://schemas.microsoft.com/office/drawing/2014/main" id="{D710F3F7-63E5-AF4E-8FD7-474FE4FF03BA}"/>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30" name="Group 29">
            <a:extLst>
              <a:ext uri="{FF2B5EF4-FFF2-40B4-BE49-F238E27FC236}">
                <a16:creationId xmlns:a16="http://schemas.microsoft.com/office/drawing/2014/main" id="{0574DB3D-6ACF-6E4B-958B-ED4C10CD9751}"/>
              </a:ext>
            </a:extLst>
          </p:cNvPr>
          <p:cNvGrpSpPr/>
          <p:nvPr userDrawn="1"/>
        </p:nvGrpSpPr>
        <p:grpSpPr>
          <a:xfrm>
            <a:off x="494229" y="332184"/>
            <a:ext cx="817512" cy="817511"/>
            <a:chOff x="1800226" y="206999"/>
            <a:chExt cx="1030261" cy="1030260"/>
          </a:xfrm>
        </p:grpSpPr>
        <p:sp>
          <p:nvSpPr>
            <p:cNvPr id="31" name="Shape 7274">
              <a:extLst>
                <a:ext uri="{FF2B5EF4-FFF2-40B4-BE49-F238E27FC236}">
                  <a16:creationId xmlns:a16="http://schemas.microsoft.com/office/drawing/2014/main" id="{207F4FD8-D3A2-8541-8268-EB29ADB0E201}"/>
                </a:ext>
              </a:extLst>
            </p:cNvPr>
            <p:cNvSpPr/>
            <p:nvPr userDrawn="1"/>
          </p:nvSpPr>
          <p:spPr>
            <a:xfrm>
              <a:off x="1800226" y="206999"/>
              <a:ext cx="1030261" cy="1030260"/>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sp>
          <p:nvSpPr>
            <p:cNvPr id="32" name="Shape 600">
              <a:extLst>
                <a:ext uri="{FF2B5EF4-FFF2-40B4-BE49-F238E27FC236}">
                  <a16:creationId xmlns:a16="http://schemas.microsoft.com/office/drawing/2014/main" id="{12E72E1F-93EF-B04C-80A9-6E8CAB4A86D7}"/>
                </a:ext>
              </a:extLst>
            </p:cNvPr>
            <p:cNvSpPr/>
            <p:nvPr userDrawn="1"/>
          </p:nvSpPr>
          <p:spPr>
            <a:xfrm>
              <a:off x="2030435" y="397323"/>
              <a:ext cx="600122" cy="600106"/>
            </a:xfrm>
            <a:custGeom>
              <a:avLst/>
              <a:gdLst/>
              <a:ahLst/>
              <a:cxnLst>
                <a:cxn ang="0">
                  <a:pos x="wd2" y="hd2"/>
                </a:cxn>
                <a:cxn ang="5400000">
                  <a:pos x="wd2" y="hd2"/>
                </a:cxn>
                <a:cxn ang="10800000">
                  <a:pos x="wd2" y="hd2"/>
                </a:cxn>
                <a:cxn ang="16200000">
                  <a:pos x="wd2" y="hd2"/>
                </a:cxn>
              </a:cxnLst>
              <a:rect l="0" t="0" r="r" b="b"/>
              <a:pathLst>
                <a:path w="21410" h="21410" extrusionOk="0">
                  <a:moveTo>
                    <a:pt x="20437" y="20437"/>
                  </a:moveTo>
                  <a:lnTo>
                    <a:pt x="17519" y="20437"/>
                  </a:lnTo>
                  <a:lnTo>
                    <a:pt x="17519" y="18978"/>
                  </a:lnTo>
                  <a:cubicBezTo>
                    <a:pt x="17519" y="18710"/>
                    <a:pt x="17301" y="18492"/>
                    <a:pt x="17033" y="18492"/>
                  </a:cubicBezTo>
                  <a:lnTo>
                    <a:pt x="15574" y="18492"/>
                  </a:lnTo>
                  <a:lnTo>
                    <a:pt x="15574" y="17033"/>
                  </a:lnTo>
                  <a:cubicBezTo>
                    <a:pt x="15574" y="16764"/>
                    <a:pt x="15356" y="16546"/>
                    <a:pt x="15087" y="16546"/>
                  </a:cubicBezTo>
                  <a:lnTo>
                    <a:pt x="13344" y="16546"/>
                  </a:lnTo>
                  <a:lnTo>
                    <a:pt x="10309" y="13497"/>
                  </a:lnTo>
                  <a:cubicBezTo>
                    <a:pt x="10221" y="13409"/>
                    <a:pt x="10100" y="13354"/>
                    <a:pt x="9965" y="13354"/>
                  </a:cubicBezTo>
                  <a:cubicBezTo>
                    <a:pt x="9819" y="13354"/>
                    <a:pt x="9693" y="13422"/>
                    <a:pt x="9604" y="13524"/>
                  </a:cubicBezTo>
                  <a:lnTo>
                    <a:pt x="8815" y="14312"/>
                  </a:lnTo>
                  <a:cubicBezTo>
                    <a:pt x="8435" y="14692"/>
                    <a:pt x="7820" y="14692"/>
                    <a:pt x="7441" y="14312"/>
                  </a:cubicBezTo>
                  <a:lnTo>
                    <a:pt x="1256" y="8128"/>
                  </a:lnTo>
                  <a:cubicBezTo>
                    <a:pt x="877" y="7748"/>
                    <a:pt x="877" y="7133"/>
                    <a:pt x="1256" y="6753"/>
                  </a:cubicBezTo>
                  <a:lnTo>
                    <a:pt x="6754" y="1255"/>
                  </a:lnTo>
                  <a:cubicBezTo>
                    <a:pt x="7133" y="876"/>
                    <a:pt x="7749" y="876"/>
                    <a:pt x="8128" y="1255"/>
                  </a:cubicBezTo>
                  <a:lnTo>
                    <a:pt x="14312" y="7440"/>
                  </a:lnTo>
                  <a:cubicBezTo>
                    <a:pt x="14691" y="7820"/>
                    <a:pt x="14691" y="8435"/>
                    <a:pt x="14312" y="8815"/>
                  </a:cubicBezTo>
                  <a:lnTo>
                    <a:pt x="13539" y="9588"/>
                  </a:lnTo>
                  <a:cubicBezTo>
                    <a:pt x="13437" y="9677"/>
                    <a:pt x="13370" y="9804"/>
                    <a:pt x="13370" y="9950"/>
                  </a:cubicBezTo>
                  <a:cubicBezTo>
                    <a:pt x="13370" y="10084"/>
                    <a:pt x="13424" y="10206"/>
                    <a:pt x="13513" y="10294"/>
                  </a:cubicBezTo>
                  <a:lnTo>
                    <a:pt x="20437" y="17234"/>
                  </a:lnTo>
                  <a:cubicBezTo>
                    <a:pt x="20437" y="17234"/>
                    <a:pt x="20437" y="20437"/>
                    <a:pt x="20437" y="20437"/>
                  </a:cubicBezTo>
                  <a:close/>
                  <a:moveTo>
                    <a:pt x="21268" y="16689"/>
                  </a:moveTo>
                  <a:lnTo>
                    <a:pt x="14547" y="9954"/>
                  </a:lnTo>
                  <a:lnTo>
                    <a:pt x="14999" y="9502"/>
                  </a:lnTo>
                  <a:cubicBezTo>
                    <a:pt x="15758" y="8743"/>
                    <a:pt x="15758" y="7512"/>
                    <a:pt x="14999" y="6753"/>
                  </a:cubicBezTo>
                  <a:lnTo>
                    <a:pt x="8815" y="569"/>
                  </a:lnTo>
                  <a:cubicBezTo>
                    <a:pt x="8056" y="-190"/>
                    <a:pt x="6825" y="-190"/>
                    <a:pt x="6066" y="569"/>
                  </a:cubicBezTo>
                  <a:lnTo>
                    <a:pt x="569" y="6066"/>
                  </a:lnTo>
                  <a:cubicBezTo>
                    <a:pt x="-190" y="6825"/>
                    <a:pt x="-190" y="8056"/>
                    <a:pt x="569" y="8815"/>
                  </a:cubicBezTo>
                  <a:lnTo>
                    <a:pt x="6754" y="14999"/>
                  </a:lnTo>
                  <a:cubicBezTo>
                    <a:pt x="7513" y="15758"/>
                    <a:pt x="8743" y="15758"/>
                    <a:pt x="9502" y="14999"/>
                  </a:cubicBezTo>
                  <a:lnTo>
                    <a:pt x="9968" y="14533"/>
                  </a:lnTo>
                  <a:lnTo>
                    <a:pt x="12798" y="17376"/>
                  </a:lnTo>
                  <a:cubicBezTo>
                    <a:pt x="12886" y="17465"/>
                    <a:pt x="13008" y="17519"/>
                    <a:pt x="13142" y="17519"/>
                  </a:cubicBezTo>
                  <a:lnTo>
                    <a:pt x="14601" y="17519"/>
                  </a:lnTo>
                  <a:lnTo>
                    <a:pt x="14601" y="18978"/>
                  </a:lnTo>
                  <a:cubicBezTo>
                    <a:pt x="14601" y="19247"/>
                    <a:pt x="14819" y="19464"/>
                    <a:pt x="15087" y="19464"/>
                  </a:cubicBezTo>
                  <a:lnTo>
                    <a:pt x="16546" y="19464"/>
                  </a:lnTo>
                  <a:lnTo>
                    <a:pt x="16546" y="20924"/>
                  </a:lnTo>
                  <a:cubicBezTo>
                    <a:pt x="16546" y="21193"/>
                    <a:pt x="16764" y="21410"/>
                    <a:pt x="17033" y="21410"/>
                  </a:cubicBezTo>
                  <a:lnTo>
                    <a:pt x="20924" y="21410"/>
                  </a:lnTo>
                  <a:cubicBezTo>
                    <a:pt x="21192" y="21410"/>
                    <a:pt x="21410" y="21193"/>
                    <a:pt x="21410" y="20924"/>
                  </a:cubicBezTo>
                  <a:lnTo>
                    <a:pt x="21410" y="17033"/>
                  </a:lnTo>
                  <a:cubicBezTo>
                    <a:pt x="21410" y="16899"/>
                    <a:pt x="21356" y="16777"/>
                    <a:pt x="21268" y="16689"/>
                  </a:cubicBezTo>
                  <a:moveTo>
                    <a:pt x="6819" y="7791"/>
                  </a:moveTo>
                  <a:cubicBezTo>
                    <a:pt x="6282" y="7791"/>
                    <a:pt x="5846" y="7356"/>
                    <a:pt x="5846" y="6819"/>
                  </a:cubicBezTo>
                  <a:cubicBezTo>
                    <a:pt x="5846" y="6282"/>
                    <a:pt x="6282" y="5846"/>
                    <a:pt x="6819" y="5846"/>
                  </a:cubicBezTo>
                  <a:cubicBezTo>
                    <a:pt x="7356" y="5846"/>
                    <a:pt x="7792" y="6282"/>
                    <a:pt x="7792" y="6819"/>
                  </a:cubicBezTo>
                  <a:cubicBezTo>
                    <a:pt x="7792" y="7356"/>
                    <a:pt x="7356" y="7791"/>
                    <a:pt x="6819" y="7791"/>
                  </a:cubicBezTo>
                  <a:moveTo>
                    <a:pt x="6819" y="4873"/>
                  </a:moveTo>
                  <a:cubicBezTo>
                    <a:pt x="5745" y="4873"/>
                    <a:pt x="4874" y="5744"/>
                    <a:pt x="4874" y="6819"/>
                  </a:cubicBezTo>
                  <a:cubicBezTo>
                    <a:pt x="4874" y="7893"/>
                    <a:pt x="5745" y="8765"/>
                    <a:pt x="6819" y="8765"/>
                  </a:cubicBezTo>
                  <a:cubicBezTo>
                    <a:pt x="7893" y="8765"/>
                    <a:pt x="8765" y="7893"/>
                    <a:pt x="8765" y="6819"/>
                  </a:cubicBezTo>
                  <a:cubicBezTo>
                    <a:pt x="8765" y="5744"/>
                    <a:pt x="7893" y="4873"/>
                    <a:pt x="6819" y="4873"/>
                  </a:cubicBezTo>
                </a:path>
              </a:pathLst>
            </a:custGeom>
            <a:solidFill>
              <a:srgbClr val="FFFFFF"/>
            </a:solidFill>
            <a:ln w="12700" cap="flat">
              <a:noFill/>
              <a:miter lim="400000"/>
            </a:ln>
            <a:effectLst/>
          </p:spPr>
          <p:txBody>
            <a:bodyPr wrap="square" lIns="65015" tIns="65015" rIns="65015" bIns="65015" numCol="1" rtlCol="0" anchor="ctr">
              <a:noAutofit/>
            </a:bodyPr>
            <a:lstStyle/>
            <a:p>
              <a:pPr defTabSz="428317" rtl="0">
                <a:defRPr sz="2600">
                  <a:solidFill>
                    <a:srgbClr val="707173"/>
                  </a:solidFill>
                  <a:effectLst>
                    <a:outerShdw blurRad="38100" dist="12700" dir="5400000" rotWithShape="0">
                      <a:srgbClr val="000000">
                        <a:alpha val="50000"/>
                      </a:srgbClr>
                    </a:outerShdw>
                  </a:effectLst>
                  <a:latin typeface="Gill Sans"/>
                  <a:ea typeface="Gill Sans"/>
                  <a:cs typeface="Gill Sans"/>
                  <a:sym typeface="Gill Sans"/>
                </a:defRPr>
              </a:pPr>
              <a:endParaRPr sz="2600" dirty="0">
                <a:latin typeface="Calibri Regular"/>
              </a:endParaRPr>
            </a:p>
          </p:txBody>
        </p:sp>
      </p:grpSp>
      <p:grpSp>
        <p:nvGrpSpPr>
          <p:cNvPr id="19" name="Group 18">
            <a:extLst>
              <a:ext uri="{FF2B5EF4-FFF2-40B4-BE49-F238E27FC236}">
                <a16:creationId xmlns:a16="http://schemas.microsoft.com/office/drawing/2014/main" id="{D8FE0412-A7C8-C84B-8E4D-5457C754E476}"/>
              </a:ext>
            </a:extLst>
          </p:cNvPr>
          <p:cNvGrpSpPr/>
          <p:nvPr userDrawn="1"/>
        </p:nvGrpSpPr>
        <p:grpSpPr>
          <a:xfrm>
            <a:off x="5509581" y="8936492"/>
            <a:ext cx="2041918" cy="473126"/>
            <a:chOff x="5582387" y="8894626"/>
            <a:chExt cx="2041918" cy="473126"/>
          </a:xfrm>
        </p:grpSpPr>
        <p:pic>
          <p:nvPicPr>
            <p:cNvPr id="20" name="Picture 19">
              <a:extLst>
                <a:ext uri="{FF2B5EF4-FFF2-40B4-BE49-F238E27FC236}">
                  <a16:creationId xmlns:a16="http://schemas.microsoft.com/office/drawing/2014/main" id="{4D716130-31FA-354E-92BB-BD4C5007B21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1" name="Straight Connector 20">
              <a:extLst>
                <a:ext uri="{FF2B5EF4-FFF2-40B4-BE49-F238E27FC236}">
                  <a16:creationId xmlns:a16="http://schemas.microsoft.com/office/drawing/2014/main" id="{851AE265-F658-D04A-92BB-E6FF4FAA0E3E}"/>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040A4F6-4E5D-824D-A0AD-2A17CE351788}"/>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2694025848"/>
      </p:ext>
    </p:extLst>
  </p:cSld>
  <p:clrMapOvr>
    <a:masterClrMapping/>
  </p:clrMapOvr>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with question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28236" y="353304"/>
            <a:ext cx="11117398" cy="610044"/>
          </a:xfrm>
          <a:prstGeom prst="rect">
            <a:avLst/>
          </a:prstGeom>
        </p:spPr>
        <p:txBody>
          <a:bodyPr rtlCol="0" anchor="ctr">
            <a:normAutofit/>
          </a:bodyPr>
          <a:lstStyle>
            <a:lvl1pPr algn="l">
              <a:lnSpc>
                <a:spcPct val="80000"/>
              </a:lnSpc>
              <a:defRPr sz="3400">
                <a:solidFill>
                  <a:schemeClr val="tx1">
                    <a:lumMod val="85000"/>
                    <a:lumOff val="15000"/>
                  </a:schemeClr>
                </a:solidFill>
                <a:latin typeface="Calibri"/>
                <a:cs typeface="Calibri"/>
              </a:defRPr>
            </a:lvl1pPr>
          </a:lstStyle>
          <a:p>
            <a:pPr rtl="0"/>
            <a:r>
              <a:rPr lang="es"/>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22" name="Slide Number Placeholder 5">
            <a:extLst>
              <a:ext uri="{FF2B5EF4-FFF2-40B4-BE49-F238E27FC236}">
                <a16:creationId xmlns:a16="http://schemas.microsoft.com/office/drawing/2014/main" id="{99453769-1036-9E41-AB5E-5B50175EF4EF}"/>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
        <p:nvSpPr>
          <p:cNvPr id="3" name="Picture Placeholder 2">
            <a:extLst>
              <a:ext uri="{FF2B5EF4-FFF2-40B4-BE49-F238E27FC236}">
                <a16:creationId xmlns:a16="http://schemas.microsoft.com/office/drawing/2014/main" id="{857EFCD6-AAE9-8743-9240-AFD68A3E2823}"/>
              </a:ext>
            </a:extLst>
          </p:cNvPr>
          <p:cNvSpPr>
            <a:spLocks noGrp="1"/>
          </p:cNvSpPr>
          <p:nvPr>
            <p:ph type="pic" sz="quarter" idx="10"/>
          </p:nvPr>
        </p:nvSpPr>
        <p:spPr>
          <a:xfrm>
            <a:off x="0" y="1407178"/>
            <a:ext cx="5732463" cy="7283770"/>
          </a:xfrm>
        </p:spPr>
        <p:txBody>
          <a:bodyPr rtlCol="0"/>
          <a:lstStyle/>
          <a:p>
            <a:pPr rtl="0"/>
            <a:endParaRPr lang="en-US" dirty="0"/>
          </a:p>
        </p:txBody>
      </p:sp>
      <p:sp>
        <p:nvSpPr>
          <p:cNvPr id="7" name="Text Placeholder 6">
            <a:extLst>
              <a:ext uri="{FF2B5EF4-FFF2-40B4-BE49-F238E27FC236}">
                <a16:creationId xmlns:a16="http://schemas.microsoft.com/office/drawing/2014/main" id="{5C37B6F5-8DA0-4D40-A02A-FEE3E8EB9647}"/>
              </a:ext>
            </a:extLst>
          </p:cNvPr>
          <p:cNvSpPr>
            <a:spLocks noGrp="1"/>
          </p:cNvSpPr>
          <p:nvPr>
            <p:ph type="body" sz="quarter" idx="12"/>
          </p:nvPr>
        </p:nvSpPr>
        <p:spPr>
          <a:xfrm>
            <a:off x="5943600" y="1682020"/>
            <a:ext cx="6772276" cy="7008927"/>
          </a:xfrm>
        </p:spPr>
        <p:txBody>
          <a:bodyPr rtlCol="0">
            <a:normAutofit/>
          </a:bodyPr>
          <a:lstStyle>
            <a:lvl1pPr>
              <a:defRPr sz="2800"/>
            </a:lvl1pPr>
            <a:lvl2pPr marL="20638" indent="-20638">
              <a:lnSpc>
                <a:spcPct val="100000"/>
              </a:lnSpc>
              <a:tabLst/>
              <a:defRPr sz="2600">
                <a:solidFill>
                  <a:schemeClr val="tx2"/>
                </a:solidFill>
              </a:defRPr>
            </a:lvl2pPr>
            <a:lvl3pPr marL="342900" indent="-215900">
              <a:lnSpc>
                <a:spcPct val="100000"/>
              </a:lnSpc>
              <a:buClr>
                <a:schemeClr val="accent2"/>
              </a:buClr>
              <a:buFont typeface="Arial" panose="020B0604020202020204" pitchFamily="34" charset="0"/>
              <a:buChar char="•"/>
              <a:tabLst/>
              <a:defRPr sz="2400">
                <a:solidFill>
                  <a:schemeClr val="tx2"/>
                </a:solidFill>
              </a:defRPr>
            </a:lvl3pPr>
            <a:lvl4pPr>
              <a:lnSpc>
                <a:spcPct val="100000"/>
              </a:lnSpc>
              <a:defRPr sz="2000">
                <a:solidFill>
                  <a:schemeClr val="tx2"/>
                </a:solidFill>
              </a:defRPr>
            </a:lvl4pPr>
            <a:lvl5pPr>
              <a:lnSpc>
                <a:spcPct val="100000"/>
              </a:lnSpc>
              <a:defRPr sz="2000">
                <a:solidFill>
                  <a:schemeClr val="tx2"/>
                </a:solidFill>
              </a:defRPr>
            </a:lvl5pPr>
          </a:lstStyle>
          <a:p>
            <a:pPr lvl="0" rtl="0"/>
            <a:r>
              <a:rPr lang="es"/>
              <a:t>Edit Master text styles</a:t>
            </a:r>
          </a:p>
          <a:p>
            <a:pPr lvl="1" rtl="0"/>
            <a:r>
              <a:rPr lang="es"/>
              <a:t>Second </a:t>
            </a:r>
            <a:br>
              <a:rPr lang="en-US" dirty="0"/>
            </a:br>
            <a:r>
              <a:rPr lang="es"/>
              <a:t>level</a:t>
            </a:r>
          </a:p>
          <a:p>
            <a:pPr lvl="2" rtl="0"/>
            <a:r>
              <a:rPr lang="es"/>
              <a:t>Third </a:t>
            </a:r>
            <a:br>
              <a:rPr lang="en-US" dirty="0"/>
            </a:br>
            <a:r>
              <a:rPr lang="es"/>
              <a:t>level</a:t>
            </a:r>
          </a:p>
          <a:p>
            <a:pPr lvl="3" rtl="0"/>
            <a:r>
              <a:rPr lang="es"/>
              <a:t>Fourth level</a:t>
            </a:r>
          </a:p>
          <a:p>
            <a:pPr lvl="4" rtl="0"/>
            <a:r>
              <a:rPr lang="es"/>
              <a:t>Fifth level</a:t>
            </a:r>
          </a:p>
        </p:txBody>
      </p:sp>
      <p:grpSp>
        <p:nvGrpSpPr>
          <p:cNvPr id="55" name="Group 54">
            <a:extLst>
              <a:ext uri="{FF2B5EF4-FFF2-40B4-BE49-F238E27FC236}">
                <a16:creationId xmlns:a16="http://schemas.microsoft.com/office/drawing/2014/main" id="{7062D856-3F18-9E43-A8EF-B901471D9B1A}"/>
              </a:ext>
            </a:extLst>
          </p:cNvPr>
          <p:cNvGrpSpPr/>
          <p:nvPr userDrawn="1"/>
        </p:nvGrpSpPr>
        <p:grpSpPr>
          <a:xfrm>
            <a:off x="481059" y="281864"/>
            <a:ext cx="792043" cy="792042"/>
            <a:chOff x="4482547" y="-161527"/>
            <a:chExt cx="656376" cy="656375"/>
          </a:xfrm>
        </p:grpSpPr>
        <p:sp>
          <p:nvSpPr>
            <p:cNvPr id="56" name="Shape 7274">
              <a:extLst>
                <a:ext uri="{FF2B5EF4-FFF2-40B4-BE49-F238E27FC236}">
                  <a16:creationId xmlns:a16="http://schemas.microsoft.com/office/drawing/2014/main" id="{F1FB9870-6C71-D442-8BD9-475CFA7D649F}"/>
                </a:ext>
              </a:extLst>
            </p:cNvPr>
            <p:cNvSpPr/>
            <p:nvPr/>
          </p:nvSpPr>
          <p:spPr>
            <a:xfrm>
              <a:off x="4482547" y="-161527"/>
              <a:ext cx="656376" cy="656375"/>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grpSp>
          <p:nvGrpSpPr>
            <p:cNvPr id="57" name="Group 56">
              <a:extLst>
                <a:ext uri="{FF2B5EF4-FFF2-40B4-BE49-F238E27FC236}">
                  <a16:creationId xmlns:a16="http://schemas.microsoft.com/office/drawing/2014/main" id="{274F8E1C-7466-E64C-909E-A5EDB154D5F0}"/>
                </a:ext>
              </a:extLst>
            </p:cNvPr>
            <p:cNvGrpSpPr/>
            <p:nvPr/>
          </p:nvGrpSpPr>
          <p:grpSpPr>
            <a:xfrm flipH="1">
              <a:off x="4629664" y="-59711"/>
              <a:ext cx="367521" cy="403735"/>
              <a:chOff x="9064625" y="4037013"/>
              <a:chExt cx="434976" cy="477838"/>
            </a:xfrm>
            <a:solidFill>
              <a:schemeClr val="bg1"/>
            </a:solidFill>
          </p:grpSpPr>
          <p:sp>
            <p:nvSpPr>
              <p:cNvPr id="58" name="Freeform 242">
                <a:extLst>
                  <a:ext uri="{FF2B5EF4-FFF2-40B4-BE49-F238E27FC236}">
                    <a16:creationId xmlns:a16="http://schemas.microsoft.com/office/drawing/2014/main" id="{DE05311E-1C86-4A42-A19C-437ABA7D6C9B}"/>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59" name="Freeform 243">
                <a:extLst>
                  <a:ext uri="{FF2B5EF4-FFF2-40B4-BE49-F238E27FC236}">
                    <a16:creationId xmlns:a16="http://schemas.microsoft.com/office/drawing/2014/main" id="{872BAE54-A3D4-A44E-8BC5-76434AF925B2}"/>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0" name="Freeform 244">
                <a:extLst>
                  <a:ext uri="{FF2B5EF4-FFF2-40B4-BE49-F238E27FC236}">
                    <a16:creationId xmlns:a16="http://schemas.microsoft.com/office/drawing/2014/main" id="{09839CF2-9640-4D4B-8EA2-38CD604A7B7F}"/>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1" name="Freeform 245">
                <a:extLst>
                  <a:ext uri="{FF2B5EF4-FFF2-40B4-BE49-F238E27FC236}">
                    <a16:creationId xmlns:a16="http://schemas.microsoft.com/office/drawing/2014/main" id="{6EC9BE43-A340-C142-8B5B-4DC84ED6C6EB}"/>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2" name="Freeform 246">
                <a:extLst>
                  <a:ext uri="{FF2B5EF4-FFF2-40B4-BE49-F238E27FC236}">
                    <a16:creationId xmlns:a16="http://schemas.microsoft.com/office/drawing/2014/main" id="{A61C61CC-2EF1-B74A-8FBD-34B648CB7DB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3" name="Freeform 247">
                <a:extLst>
                  <a:ext uri="{FF2B5EF4-FFF2-40B4-BE49-F238E27FC236}">
                    <a16:creationId xmlns:a16="http://schemas.microsoft.com/office/drawing/2014/main" id="{F4E0697C-BC12-EE4A-A9AC-3E48D21A7C4B}"/>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4" name="Freeform 248">
                <a:extLst>
                  <a:ext uri="{FF2B5EF4-FFF2-40B4-BE49-F238E27FC236}">
                    <a16:creationId xmlns:a16="http://schemas.microsoft.com/office/drawing/2014/main" id="{73350AAD-3BD8-554D-9156-29B0011F338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5" name="Freeform 249">
                <a:extLst>
                  <a:ext uri="{FF2B5EF4-FFF2-40B4-BE49-F238E27FC236}">
                    <a16:creationId xmlns:a16="http://schemas.microsoft.com/office/drawing/2014/main" id="{9F88BEB1-0A95-2A42-8768-9982A73819EB}"/>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6" name="Freeform 250">
                <a:extLst>
                  <a:ext uri="{FF2B5EF4-FFF2-40B4-BE49-F238E27FC236}">
                    <a16:creationId xmlns:a16="http://schemas.microsoft.com/office/drawing/2014/main" id="{CE04AE5D-37A0-8045-A8FF-9BF43A71BB2B}"/>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7" name="Freeform 251">
                <a:extLst>
                  <a:ext uri="{FF2B5EF4-FFF2-40B4-BE49-F238E27FC236}">
                    <a16:creationId xmlns:a16="http://schemas.microsoft.com/office/drawing/2014/main" id="{B4C9769D-758D-3B41-9175-121E280858AF}"/>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8" name="Freeform 252">
                <a:extLst>
                  <a:ext uri="{FF2B5EF4-FFF2-40B4-BE49-F238E27FC236}">
                    <a16:creationId xmlns:a16="http://schemas.microsoft.com/office/drawing/2014/main" id="{9EB1B0E1-E773-CF40-B505-5427FD857CE6}"/>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9" name="Freeform 253">
                <a:extLst>
                  <a:ext uri="{FF2B5EF4-FFF2-40B4-BE49-F238E27FC236}">
                    <a16:creationId xmlns:a16="http://schemas.microsoft.com/office/drawing/2014/main" id="{7EB161F1-3450-BF44-84A7-2A914A2DDE17}"/>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grpSp>
      </p:grpSp>
      <p:grpSp>
        <p:nvGrpSpPr>
          <p:cNvPr id="33" name="Group 32">
            <a:extLst>
              <a:ext uri="{FF2B5EF4-FFF2-40B4-BE49-F238E27FC236}">
                <a16:creationId xmlns:a16="http://schemas.microsoft.com/office/drawing/2014/main" id="{A45270C9-E5F5-0B45-877F-FB39C14ED0AD}"/>
              </a:ext>
            </a:extLst>
          </p:cNvPr>
          <p:cNvGrpSpPr/>
          <p:nvPr userDrawn="1"/>
        </p:nvGrpSpPr>
        <p:grpSpPr>
          <a:xfrm>
            <a:off x="5509581" y="8936492"/>
            <a:ext cx="2041918" cy="473126"/>
            <a:chOff x="5582387" y="8894626"/>
            <a:chExt cx="2041918" cy="473126"/>
          </a:xfrm>
        </p:grpSpPr>
        <p:pic>
          <p:nvPicPr>
            <p:cNvPr id="34" name="Picture 33">
              <a:extLst>
                <a:ext uri="{FF2B5EF4-FFF2-40B4-BE49-F238E27FC236}">
                  <a16:creationId xmlns:a16="http://schemas.microsoft.com/office/drawing/2014/main" id="{0FAFBFCA-673A-094A-8511-0748E2B3001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5" name="Straight Connector 34">
              <a:extLst>
                <a:ext uri="{FF2B5EF4-FFF2-40B4-BE49-F238E27FC236}">
                  <a16:creationId xmlns:a16="http://schemas.microsoft.com/office/drawing/2014/main" id="{31122195-4323-BC4C-8490-282BE26F2CF9}"/>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6" name="Picture 35">
              <a:extLst>
                <a:ext uri="{FF2B5EF4-FFF2-40B4-BE49-F238E27FC236}">
                  <a16:creationId xmlns:a16="http://schemas.microsoft.com/office/drawing/2014/main" id="{47783295-A9DB-EA49-A6AF-7004D9E58EF4}"/>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41212531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 with questions slide">
    <p:spTree>
      <p:nvGrpSpPr>
        <p:cNvPr id="1" name=""/>
        <p:cNvGrpSpPr/>
        <p:nvPr/>
      </p:nvGrpSpPr>
      <p:grpSpPr>
        <a:xfrm>
          <a:off x="0" y="0"/>
          <a:ext cx="0" cy="0"/>
          <a:chOff x="0" y="0"/>
          <a:chExt cx="0" cy="0"/>
        </a:xfrm>
      </p:grpSpPr>
      <p:sp>
        <p:nvSpPr>
          <p:cNvPr id="12" name="Title 1"/>
          <p:cNvSpPr>
            <a:spLocks noGrp="1"/>
          </p:cNvSpPr>
          <p:nvPr userDrawn="1">
            <p:ph type="title"/>
          </p:nvPr>
        </p:nvSpPr>
        <p:spPr>
          <a:xfrm>
            <a:off x="1428236" y="353304"/>
            <a:ext cx="11117398" cy="610044"/>
          </a:xfrm>
          <a:prstGeom prst="rect">
            <a:avLst/>
          </a:prstGeom>
        </p:spPr>
        <p:txBody>
          <a:bodyPr rtlCol="0" anchor="ctr">
            <a:normAutofit/>
          </a:bodyPr>
          <a:lstStyle>
            <a:lvl1pPr algn="l">
              <a:lnSpc>
                <a:spcPct val="80000"/>
              </a:lnSpc>
              <a:defRPr sz="3400">
                <a:solidFill>
                  <a:schemeClr val="tx1">
                    <a:lumMod val="85000"/>
                    <a:lumOff val="15000"/>
                  </a:schemeClr>
                </a:solidFill>
                <a:latin typeface="Calibri"/>
                <a:cs typeface="Calibri"/>
              </a:defRPr>
            </a:lvl1pPr>
          </a:lstStyle>
          <a:p>
            <a:pPr rtl="0"/>
            <a:r>
              <a:rPr lang="es"/>
              <a:t>Click to edit Master</a:t>
            </a:r>
          </a:p>
        </p:txBody>
      </p:sp>
      <p:grpSp>
        <p:nvGrpSpPr>
          <p:cNvPr id="39" name="Group 38">
            <a:extLst>
              <a:ext uri="{FF2B5EF4-FFF2-40B4-BE49-F238E27FC236}">
                <a16:creationId xmlns:a16="http://schemas.microsoft.com/office/drawing/2014/main" id="{139FA585-06BC-3441-987C-0338E66C7E60}"/>
              </a:ext>
            </a:extLst>
          </p:cNvPr>
          <p:cNvGrpSpPr/>
          <p:nvPr userDrawn="1"/>
        </p:nvGrpSpPr>
        <p:grpSpPr>
          <a:xfrm>
            <a:off x="1" y="9409620"/>
            <a:ext cx="13003213" cy="432065"/>
            <a:chOff x="1" y="9426435"/>
            <a:chExt cx="13004800" cy="472939"/>
          </a:xfrm>
        </p:grpSpPr>
        <p:sp>
          <p:nvSpPr>
            <p:cNvPr id="40" name="Shape 606">
              <a:extLst>
                <a:ext uri="{FF2B5EF4-FFF2-40B4-BE49-F238E27FC236}">
                  <a16:creationId xmlns:a16="http://schemas.microsoft.com/office/drawing/2014/main" id="{0D718194-D2E3-AD4D-A624-5CBB7B468AC9}"/>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1" name="Shape 607">
              <a:extLst>
                <a:ext uri="{FF2B5EF4-FFF2-40B4-BE49-F238E27FC236}">
                  <a16:creationId xmlns:a16="http://schemas.microsoft.com/office/drawing/2014/main" id="{F683D94F-A7EC-A64A-A8B3-8E1FC7A2EDF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2" name="Shape 608">
              <a:extLst>
                <a:ext uri="{FF2B5EF4-FFF2-40B4-BE49-F238E27FC236}">
                  <a16:creationId xmlns:a16="http://schemas.microsoft.com/office/drawing/2014/main" id="{5CD38A8C-17B6-6342-97CF-C7FEC2C128DB}"/>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3" name="Shape 609">
              <a:extLst>
                <a:ext uri="{FF2B5EF4-FFF2-40B4-BE49-F238E27FC236}">
                  <a16:creationId xmlns:a16="http://schemas.microsoft.com/office/drawing/2014/main" id="{3B51E49E-71A0-924D-9107-A955AE2AA857}"/>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4" name="Shape 610">
              <a:extLst>
                <a:ext uri="{FF2B5EF4-FFF2-40B4-BE49-F238E27FC236}">
                  <a16:creationId xmlns:a16="http://schemas.microsoft.com/office/drawing/2014/main" id="{69437788-1583-D348-B922-5167DFAC3559}"/>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5" name="Shape 610">
              <a:extLst>
                <a:ext uri="{FF2B5EF4-FFF2-40B4-BE49-F238E27FC236}">
                  <a16:creationId xmlns:a16="http://schemas.microsoft.com/office/drawing/2014/main" id="{B8A13534-0D35-AD4A-B062-38C6DA5B151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6" name="Shape 610">
              <a:extLst>
                <a:ext uri="{FF2B5EF4-FFF2-40B4-BE49-F238E27FC236}">
                  <a16:creationId xmlns:a16="http://schemas.microsoft.com/office/drawing/2014/main" id="{31F4F7B6-A4FD-A742-AA33-0CEC1B24031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22" name="Slide Number Placeholder 5">
            <a:extLst>
              <a:ext uri="{FF2B5EF4-FFF2-40B4-BE49-F238E27FC236}">
                <a16:creationId xmlns:a16="http://schemas.microsoft.com/office/drawing/2014/main" id="{99453769-1036-9E41-AB5E-5B50175EF4EF}"/>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
        <p:nvSpPr>
          <p:cNvPr id="7" name="Text Placeholder 6">
            <a:extLst>
              <a:ext uri="{FF2B5EF4-FFF2-40B4-BE49-F238E27FC236}">
                <a16:creationId xmlns:a16="http://schemas.microsoft.com/office/drawing/2014/main" id="{5C37B6F5-8DA0-4D40-A02A-FEE3E8EB9647}"/>
              </a:ext>
            </a:extLst>
          </p:cNvPr>
          <p:cNvSpPr>
            <a:spLocks noGrp="1"/>
          </p:cNvSpPr>
          <p:nvPr>
            <p:ph type="body" sz="quarter" idx="12"/>
          </p:nvPr>
        </p:nvSpPr>
        <p:spPr>
          <a:xfrm>
            <a:off x="6476198" y="1682020"/>
            <a:ext cx="6315878" cy="7008927"/>
          </a:xfrm>
        </p:spPr>
        <p:txBody>
          <a:bodyPr rtlCol="0">
            <a:normAutofit/>
          </a:bodyPr>
          <a:lstStyle>
            <a:lvl1pPr>
              <a:defRPr sz="3600">
                <a:solidFill>
                  <a:schemeClr val="accent2"/>
                </a:solidFill>
              </a:defRPr>
            </a:lvl1pPr>
            <a:lvl2pPr marL="514350" indent="-514350">
              <a:lnSpc>
                <a:spcPct val="100000"/>
              </a:lnSpc>
              <a:buFont typeface="+mj-lt"/>
              <a:buAutoNum type="arabicPeriod"/>
              <a:tabLst/>
              <a:defRPr sz="2600">
                <a:solidFill>
                  <a:schemeClr val="tx2"/>
                </a:solidFill>
              </a:defRPr>
            </a:lvl2pPr>
            <a:lvl3pPr marL="342900" indent="-215900">
              <a:lnSpc>
                <a:spcPct val="100000"/>
              </a:lnSpc>
              <a:buClr>
                <a:schemeClr val="accent2"/>
              </a:buClr>
              <a:buFont typeface="Arial" panose="020B0604020202020204" pitchFamily="34" charset="0"/>
              <a:buChar char="•"/>
              <a:tabLst/>
              <a:defRPr sz="2400">
                <a:solidFill>
                  <a:schemeClr val="tx2"/>
                </a:solidFill>
              </a:defRPr>
            </a:lvl3pPr>
            <a:lvl4pPr>
              <a:lnSpc>
                <a:spcPct val="100000"/>
              </a:lnSpc>
              <a:defRPr sz="2000">
                <a:solidFill>
                  <a:schemeClr val="tx2"/>
                </a:solidFill>
              </a:defRPr>
            </a:lvl4pPr>
            <a:lvl5pPr>
              <a:lnSpc>
                <a:spcPct val="100000"/>
              </a:lnSpc>
              <a:defRPr sz="2000">
                <a:solidFill>
                  <a:schemeClr val="tx2"/>
                </a:solidFill>
              </a:defRPr>
            </a:lvl5pPr>
          </a:lstStyle>
          <a:p>
            <a:pPr lvl="0" rtl="0"/>
            <a:r>
              <a:rPr lang="es"/>
              <a:t>Edit Master text styles</a:t>
            </a:r>
          </a:p>
          <a:p>
            <a:pPr lvl="1" rtl="0"/>
            <a:r>
              <a:rPr lang="es"/>
              <a:t>Second </a:t>
            </a:r>
            <a:br>
              <a:rPr lang="en-US" dirty="0"/>
            </a:br>
            <a:r>
              <a:rPr lang="es"/>
              <a:t>level</a:t>
            </a:r>
          </a:p>
          <a:p>
            <a:pPr lvl="2" rtl="0"/>
            <a:r>
              <a:rPr lang="es"/>
              <a:t>Third </a:t>
            </a:r>
            <a:br>
              <a:rPr lang="en-US" dirty="0"/>
            </a:br>
            <a:r>
              <a:rPr lang="es"/>
              <a:t>level</a:t>
            </a:r>
          </a:p>
          <a:p>
            <a:pPr lvl="3" rtl="0"/>
            <a:r>
              <a:rPr lang="es"/>
              <a:t>Fourth level</a:t>
            </a:r>
          </a:p>
          <a:p>
            <a:pPr lvl="4" rtl="0"/>
            <a:r>
              <a:rPr lang="es"/>
              <a:t>Fifth level</a:t>
            </a:r>
          </a:p>
        </p:txBody>
      </p:sp>
      <p:grpSp>
        <p:nvGrpSpPr>
          <p:cNvPr id="55" name="Group 54">
            <a:extLst>
              <a:ext uri="{FF2B5EF4-FFF2-40B4-BE49-F238E27FC236}">
                <a16:creationId xmlns:a16="http://schemas.microsoft.com/office/drawing/2014/main" id="{7062D856-3F18-9E43-A8EF-B901471D9B1A}"/>
              </a:ext>
            </a:extLst>
          </p:cNvPr>
          <p:cNvGrpSpPr/>
          <p:nvPr userDrawn="1"/>
        </p:nvGrpSpPr>
        <p:grpSpPr>
          <a:xfrm>
            <a:off x="481059" y="281864"/>
            <a:ext cx="792043" cy="792042"/>
            <a:chOff x="4482547" y="-161527"/>
            <a:chExt cx="656376" cy="656375"/>
          </a:xfrm>
        </p:grpSpPr>
        <p:sp>
          <p:nvSpPr>
            <p:cNvPr id="56" name="Shape 7274">
              <a:extLst>
                <a:ext uri="{FF2B5EF4-FFF2-40B4-BE49-F238E27FC236}">
                  <a16:creationId xmlns:a16="http://schemas.microsoft.com/office/drawing/2014/main" id="{F1FB9870-6C71-D442-8BD9-475CFA7D649F}"/>
                </a:ext>
              </a:extLst>
            </p:cNvPr>
            <p:cNvSpPr/>
            <p:nvPr/>
          </p:nvSpPr>
          <p:spPr>
            <a:xfrm>
              <a:off x="4482547" y="-161527"/>
              <a:ext cx="656376" cy="656375"/>
            </a:xfrm>
            <a:prstGeom prst="ellipse">
              <a:avLst/>
            </a:prstGeom>
            <a:solidFill>
              <a:schemeClr val="bg1">
                <a:lumMod val="65000"/>
              </a:schemeClr>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grpSp>
          <p:nvGrpSpPr>
            <p:cNvPr id="57" name="Group 56">
              <a:extLst>
                <a:ext uri="{FF2B5EF4-FFF2-40B4-BE49-F238E27FC236}">
                  <a16:creationId xmlns:a16="http://schemas.microsoft.com/office/drawing/2014/main" id="{274F8E1C-7466-E64C-909E-A5EDB154D5F0}"/>
                </a:ext>
              </a:extLst>
            </p:cNvPr>
            <p:cNvGrpSpPr/>
            <p:nvPr/>
          </p:nvGrpSpPr>
          <p:grpSpPr>
            <a:xfrm flipH="1">
              <a:off x="4629664" y="-59711"/>
              <a:ext cx="367521" cy="403735"/>
              <a:chOff x="9064625" y="4037013"/>
              <a:chExt cx="434976" cy="477838"/>
            </a:xfrm>
            <a:solidFill>
              <a:schemeClr val="bg1"/>
            </a:solidFill>
          </p:grpSpPr>
          <p:sp>
            <p:nvSpPr>
              <p:cNvPr id="58" name="Freeform 242">
                <a:extLst>
                  <a:ext uri="{FF2B5EF4-FFF2-40B4-BE49-F238E27FC236}">
                    <a16:creationId xmlns:a16="http://schemas.microsoft.com/office/drawing/2014/main" id="{DE05311E-1C86-4A42-A19C-437ABA7D6C9B}"/>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59" name="Freeform 243">
                <a:extLst>
                  <a:ext uri="{FF2B5EF4-FFF2-40B4-BE49-F238E27FC236}">
                    <a16:creationId xmlns:a16="http://schemas.microsoft.com/office/drawing/2014/main" id="{872BAE54-A3D4-A44E-8BC5-76434AF925B2}"/>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0" name="Freeform 244">
                <a:extLst>
                  <a:ext uri="{FF2B5EF4-FFF2-40B4-BE49-F238E27FC236}">
                    <a16:creationId xmlns:a16="http://schemas.microsoft.com/office/drawing/2014/main" id="{09839CF2-9640-4D4B-8EA2-38CD604A7B7F}"/>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1" name="Freeform 245">
                <a:extLst>
                  <a:ext uri="{FF2B5EF4-FFF2-40B4-BE49-F238E27FC236}">
                    <a16:creationId xmlns:a16="http://schemas.microsoft.com/office/drawing/2014/main" id="{6EC9BE43-A340-C142-8B5B-4DC84ED6C6EB}"/>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2" name="Freeform 246">
                <a:extLst>
                  <a:ext uri="{FF2B5EF4-FFF2-40B4-BE49-F238E27FC236}">
                    <a16:creationId xmlns:a16="http://schemas.microsoft.com/office/drawing/2014/main" id="{A61C61CC-2EF1-B74A-8FBD-34B648CB7DB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3" name="Freeform 247">
                <a:extLst>
                  <a:ext uri="{FF2B5EF4-FFF2-40B4-BE49-F238E27FC236}">
                    <a16:creationId xmlns:a16="http://schemas.microsoft.com/office/drawing/2014/main" id="{F4E0697C-BC12-EE4A-A9AC-3E48D21A7C4B}"/>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4" name="Freeform 248">
                <a:extLst>
                  <a:ext uri="{FF2B5EF4-FFF2-40B4-BE49-F238E27FC236}">
                    <a16:creationId xmlns:a16="http://schemas.microsoft.com/office/drawing/2014/main" id="{73350AAD-3BD8-554D-9156-29B0011F338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5" name="Freeform 249">
                <a:extLst>
                  <a:ext uri="{FF2B5EF4-FFF2-40B4-BE49-F238E27FC236}">
                    <a16:creationId xmlns:a16="http://schemas.microsoft.com/office/drawing/2014/main" id="{9F88BEB1-0A95-2A42-8768-9982A73819EB}"/>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6" name="Freeform 250">
                <a:extLst>
                  <a:ext uri="{FF2B5EF4-FFF2-40B4-BE49-F238E27FC236}">
                    <a16:creationId xmlns:a16="http://schemas.microsoft.com/office/drawing/2014/main" id="{CE04AE5D-37A0-8045-A8FF-9BF43A71BB2B}"/>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7" name="Freeform 251">
                <a:extLst>
                  <a:ext uri="{FF2B5EF4-FFF2-40B4-BE49-F238E27FC236}">
                    <a16:creationId xmlns:a16="http://schemas.microsoft.com/office/drawing/2014/main" id="{B4C9769D-758D-3B41-9175-121E280858AF}"/>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8" name="Freeform 252">
                <a:extLst>
                  <a:ext uri="{FF2B5EF4-FFF2-40B4-BE49-F238E27FC236}">
                    <a16:creationId xmlns:a16="http://schemas.microsoft.com/office/drawing/2014/main" id="{9EB1B0E1-E773-CF40-B505-5427FD857CE6}"/>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69" name="Freeform 253">
                <a:extLst>
                  <a:ext uri="{FF2B5EF4-FFF2-40B4-BE49-F238E27FC236}">
                    <a16:creationId xmlns:a16="http://schemas.microsoft.com/office/drawing/2014/main" id="{7EB161F1-3450-BF44-84A7-2A914A2DDE17}"/>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grpSp>
      </p:grpSp>
      <p:sp>
        <p:nvSpPr>
          <p:cNvPr id="2" name="Rectangle 1">
            <a:extLst>
              <a:ext uri="{FF2B5EF4-FFF2-40B4-BE49-F238E27FC236}">
                <a16:creationId xmlns:a16="http://schemas.microsoft.com/office/drawing/2014/main" id="{AFBFBF8E-3729-8440-AB33-3774EBD363D6}"/>
              </a:ext>
            </a:extLst>
          </p:cNvPr>
          <p:cNvSpPr/>
          <p:nvPr userDrawn="1"/>
        </p:nvSpPr>
        <p:spPr bwMode="auto">
          <a:xfrm>
            <a:off x="0" y="1407177"/>
            <a:ext cx="6318326" cy="7283770"/>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5" name="Text Placeholder 4">
            <a:extLst>
              <a:ext uri="{FF2B5EF4-FFF2-40B4-BE49-F238E27FC236}">
                <a16:creationId xmlns:a16="http://schemas.microsoft.com/office/drawing/2014/main" id="{E3F84BA1-F631-0B4B-87C7-1D761E84ED68}"/>
              </a:ext>
            </a:extLst>
          </p:cNvPr>
          <p:cNvSpPr>
            <a:spLocks noGrp="1"/>
          </p:cNvSpPr>
          <p:nvPr>
            <p:ph type="body" sz="quarter" idx="13"/>
          </p:nvPr>
        </p:nvSpPr>
        <p:spPr>
          <a:xfrm>
            <a:off x="200025" y="2082801"/>
            <a:ext cx="5845175" cy="6361112"/>
          </a:xfrm>
        </p:spPr>
        <p:txBody>
          <a:bodyPr rtlCol="0">
            <a:normAutofit/>
          </a:bodyPr>
          <a:lstStyle>
            <a:lvl1pPr marL="12700" indent="-12700">
              <a:tabLst/>
              <a:defRPr sz="1800">
                <a:solidFill>
                  <a:schemeClr val="bg1"/>
                </a:solidFill>
              </a:defRPr>
            </a:lvl1pPr>
            <a:lvl2pPr marL="12700" indent="-12700">
              <a:tabLst/>
              <a:defRPr sz="1800">
                <a:solidFill>
                  <a:schemeClr val="bg1"/>
                </a:solidFill>
              </a:defRPr>
            </a:lvl2pPr>
            <a:lvl3pPr marL="12700" indent="-12700">
              <a:tabLst/>
              <a:defRPr sz="1800">
                <a:solidFill>
                  <a:schemeClr val="bg1"/>
                </a:solidFill>
              </a:defRPr>
            </a:lvl3pPr>
            <a:lvl4pPr marL="12700" indent="-12700">
              <a:tabLst/>
              <a:defRPr sz="1800">
                <a:solidFill>
                  <a:schemeClr val="bg1"/>
                </a:solidFill>
              </a:defRPr>
            </a:lvl4pPr>
            <a:lvl5pPr marL="12700" indent="-12700">
              <a:tabLst/>
              <a:defRPr sz="1800">
                <a:solidFill>
                  <a:schemeClr val="bg1"/>
                </a:solidFill>
              </a:defRPr>
            </a:lvl5pPr>
          </a:lstStyle>
          <a:p>
            <a:pPr lvl="0" rtl="0"/>
            <a:r>
              <a:rPr lang="es"/>
              <a:t>Edit Master text styles</a:t>
            </a:r>
          </a:p>
          <a:p>
            <a:pPr lvl="1" rtl="0"/>
            <a:r>
              <a:rPr lang="es"/>
              <a:t>Second level</a:t>
            </a:r>
          </a:p>
          <a:p>
            <a:pPr lvl="2" rtl="0"/>
            <a:r>
              <a:rPr lang="es"/>
              <a:t>Third level</a:t>
            </a:r>
          </a:p>
          <a:p>
            <a:pPr lvl="3" rtl="0"/>
            <a:r>
              <a:rPr lang="es"/>
              <a:t>Fourth level</a:t>
            </a:r>
          </a:p>
          <a:p>
            <a:pPr lvl="4" rtl="0"/>
            <a:r>
              <a:rPr lang="es"/>
              <a:t>Fifth level</a:t>
            </a:r>
          </a:p>
        </p:txBody>
      </p:sp>
      <p:grpSp>
        <p:nvGrpSpPr>
          <p:cNvPr id="34" name="Group 33">
            <a:extLst>
              <a:ext uri="{FF2B5EF4-FFF2-40B4-BE49-F238E27FC236}">
                <a16:creationId xmlns:a16="http://schemas.microsoft.com/office/drawing/2014/main" id="{E553EC54-621F-AF47-8605-11C71E46D6CF}"/>
              </a:ext>
            </a:extLst>
          </p:cNvPr>
          <p:cNvGrpSpPr/>
          <p:nvPr userDrawn="1"/>
        </p:nvGrpSpPr>
        <p:grpSpPr>
          <a:xfrm>
            <a:off x="5509581" y="8936492"/>
            <a:ext cx="2041918" cy="473126"/>
            <a:chOff x="5582387" y="8894626"/>
            <a:chExt cx="2041918" cy="473126"/>
          </a:xfrm>
        </p:grpSpPr>
        <p:pic>
          <p:nvPicPr>
            <p:cNvPr id="35" name="Picture 34">
              <a:extLst>
                <a:ext uri="{FF2B5EF4-FFF2-40B4-BE49-F238E27FC236}">
                  <a16:creationId xmlns:a16="http://schemas.microsoft.com/office/drawing/2014/main" id="{61034C65-1192-9541-8FDE-414773D650DD}"/>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36" name="Straight Connector 35">
              <a:extLst>
                <a:ext uri="{FF2B5EF4-FFF2-40B4-BE49-F238E27FC236}">
                  <a16:creationId xmlns:a16="http://schemas.microsoft.com/office/drawing/2014/main" id="{5A563154-6D9E-7F44-93AE-91A20B36EC42}"/>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7" name="Picture 46">
              <a:extLst>
                <a:ext uri="{FF2B5EF4-FFF2-40B4-BE49-F238E27FC236}">
                  <a16:creationId xmlns:a16="http://schemas.microsoft.com/office/drawing/2014/main" id="{09861935-3080-ED4B-A828-1086B4D92A2C}"/>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381179848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Introduction Title Slide">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D0704A5-F69C-F948-81B4-227A7A33D1C5}"/>
              </a:ext>
            </a:extLst>
          </p:cNvPr>
          <p:cNvGrpSpPr/>
          <p:nvPr userDrawn="1"/>
        </p:nvGrpSpPr>
        <p:grpSpPr>
          <a:xfrm>
            <a:off x="1" y="9409620"/>
            <a:ext cx="13003213" cy="432065"/>
            <a:chOff x="1" y="9426435"/>
            <a:chExt cx="13004800" cy="472939"/>
          </a:xfrm>
        </p:grpSpPr>
        <p:sp>
          <p:nvSpPr>
            <p:cNvPr id="34" name="Shape 606">
              <a:extLst>
                <a:ext uri="{FF2B5EF4-FFF2-40B4-BE49-F238E27FC236}">
                  <a16:creationId xmlns:a16="http://schemas.microsoft.com/office/drawing/2014/main" id="{1C2C2FDA-2902-FF45-9A58-14D554891DD3}"/>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5" name="Shape 607">
              <a:extLst>
                <a:ext uri="{FF2B5EF4-FFF2-40B4-BE49-F238E27FC236}">
                  <a16:creationId xmlns:a16="http://schemas.microsoft.com/office/drawing/2014/main" id="{C46B656F-B904-A944-A27E-7128DBC27F4F}"/>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6" name="Shape 608">
              <a:extLst>
                <a:ext uri="{FF2B5EF4-FFF2-40B4-BE49-F238E27FC236}">
                  <a16:creationId xmlns:a16="http://schemas.microsoft.com/office/drawing/2014/main" id="{4A5CD117-F508-6248-8D24-43C88DB4E0D3}"/>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7" name="Shape 609">
              <a:extLst>
                <a:ext uri="{FF2B5EF4-FFF2-40B4-BE49-F238E27FC236}">
                  <a16:creationId xmlns:a16="http://schemas.microsoft.com/office/drawing/2014/main" id="{C5DA8931-0111-B94E-8BAC-3AEFD0FFD6CD}"/>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8" name="Shape 610">
              <a:extLst>
                <a:ext uri="{FF2B5EF4-FFF2-40B4-BE49-F238E27FC236}">
                  <a16:creationId xmlns:a16="http://schemas.microsoft.com/office/drawing/2014/main" id="{6558DF70-DCF2-9940-B1B2-D1B6845E8A85}"/>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39" name="Shape 610">
              <a:extLst>
                <a:ext uri="{FF2B5EF4-FFF2-40B4-BE49-F238E27FC236}">
                  <a16:creationId xmlns:a16="http://schemas.microsoft.com/office/drawing/2014/main" id="{039C1D2E-B1EA-5248-8F85-6069762396A4}"/>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40" name="Shape 610">
              <a:extLst>
                <a:ext uri="{FF2B5EF4-FFF2-40B4-BE49-F238E27FC236}">
                  <a16:creationId xmlns:a16="http://schemas.microsoft.com/office/drawing/2014/main" id="{0A5CB5ED-08BF-F84A-9AC2-C08FD7FCCEFF}"/>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17" name="Picture Placeholder 16"/>
          <p:cNvSpPr>
            <a:spLocks noGrp="1"/>
          </p:cNvSpPr>
          <p:nvPr>
            <p:ph type="pic" sz="quarter" idx="10"/>
          </p:nvPr>
        </p:nvSpPr>
        <p:spPr>
          <a:xfrm>
            <a:off x="3168117" y="3467342"/>
            <a:ext cx="6718957" cy="4020414"/>
          </a:xfrm>
          <a:prstGeom prst="rect">
            <a:avLst/>
          </a:prstGeom>
        </p:spPr>
        <p:txBody>
          <a:bodyPr rtlCol="0"/>
          <a:lstStyle/>
          <a:p>
            <a:pPr rtl="0"/>
            <a:r>
              <a:rPr lang="es"/>
              <a:t>Click icon to add picture</a:t>
            </a:r>
          </a:p>
        </p:txBody>
      </p:sp>
      <p:sp>
        <p:nvSpPr>
          <p:cNvPr id="3" name="Text Placeholder 2">
            <a:extLst>
              <a:ext uri="{FF2B5EF4-FFF2-40B4-BE49-F238E27FC236}">
                <a16:creationId xmlns:a16="http://schemas.microsoft.com/office/drawing/2014/main" id="{41D87814-2455-F341-A41B-D70B2C6B8264}"/>
              </a:ext>
            </a:extLst>
          </p:cNvPr>
          <p:cNvSpPr>
            <a:spLocks noGrp="1"/>
          </p:cNvSpPr>
          <p:nvPr>
            <p:ph type="body" sz="quarter" idx="11"/>
          </p:nvPr>
        </p:nvSpPr>
        <p:spPr>
          <a:xfrm>
            <a:off x="978195" y="1545473"/>
            <a:ext cx="11015331" cy="1921869"/>
          </a:xfrm>
          <a:prstGeom prst="rect">
            <a:avLst/>
          </a:prstGeom>
        </p:spPr>
        <p:txBody>
          <a:bodyPr rtlCol="0">
            <a:normAutofit/>
          </a:bodyPr>
          <a:lstStyle>
            <a:lvl1pPr algn="ctr">
              <a:lnSpc>
                <a:spcPct val="100000"/>
              </a:lnSpc>
              <a:defRPr sz="4800">
                <a:solidFill>
                  <a:schemeClr val="bg1"/>
                </a:solidFill>
              </a:defRPr>
            </a:lvl1pPr>
          </a:lstStyle>
          <a:p>
            <a:pPr lvl="0" rtl="0"/>
            <a:r>
              <a:rPr lang="es"/>
              <a:t>Edit Master text styles</a:t>
            </a:r>
          </a:p>
        </p:txBody>
      </p:sp>
      <p:grpSp>
        <p:nvGrpSpPr>
          <p:cNvPr id="20" name="Group 19">
            <a:extLst>
              <a:ext uri="{FF2B5EF4-FFF2-40B4-BE49-F238E27FC236}">
                <a16:creationId xmlns:a16="http://schemas.microsoft.com/office/drawing/2014/main" id="{CA13F937-4745-2840-B500-11D60707DBBD}"/>
              </a:ext>
            </a:extLst>
          </p:cNvPr>
          <p:cNvGrpSpPr/>
          <p:nvPr/>
        </p:nvGrpSpPr>
        <p:grpSpPr>
          <a:xfrm>
            <a:off x="1" y="9409620"/>
            <a:ext cx="13003213" cy="432065"/>
            <a:chOff x="1" y="9426435"/>
            <a:chExt cx="13004800" cy="472939"/>
          </a:xfrm>
        </p:grpSpPr>
        <p:sp>
          <p:nvSpPr>
            <p:cNvPr id="21" name="Shape 606">
              <a:extLst>
                <a:ext uri="{FF2B5EF4-FFF2-40B4-BE49-F238E27FC236}">
                  <a16:creationId xmlns:a16="http://schemas.microsoft.com/office/drawing/2014/main" id="{227247D2-C466-B049-8D28-0DA1564844D5}"/>
                </a:ext>
              </a:extLst>
            </p:cNvPr>
            <p:cNvSpPr/>
            <p:nvPr/>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dirty="0"/>
            </a:p>
          </p:txBody>
        </p:sp>
        <p:sp>
          <p:nvSpPr>
            <p:cNvPr id="22" name="Shape 607">
              <a:extLst>
                <a:ext uri="{FF2B5EF4-FFF2-40B4-BE49-F238E27FC236}">
                  <a16:creationId xmlns:a16="http://schemas.microsoft.com/office/drawing/2014/main" id="{CC35436B-71CF-EA47-8C9B-9EBEFA7373BF}"/>
                </a:ext>
              </a:extLst>
            </p:cNvPr>
            <p:cNvSpPr/>
            <p:nvPr/>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dirty="0"/>
            </a:p>
          </p:txBody>
        </p:sp>
        <p:sp>
          <p:nvSpPr>
            <p:cNvPr id="23" name="Shape 608">
              <a:extLst>
                <a:ext uri="{FF2B5EF4-FFF2-40B4-BE49-F238E27FC236}">
                  <a16:creationId xmlns:a16="http://schemas.microsoft.com/office/drawing/2014/main" id="{2913BBFE-10D0-604C-9EED-1B71E83A9673}"/>
                </a:ext>
              </a:extLst>
            </p:cNvPr>
            <p:cNvSpPr/>
            <p:nvPr/>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dirty="0"/>
            </a:p>
          </p:txBody>
        </p:sp>
        <p:sp>
          <p:nvSpPr>
            <p:cNvPr id="24" name="Shape 609">
              <a:extLst>
                <a:ext uri="{FF2B5EF4-FFF2-40B4-BE49-F238E27FC236}">
                  <a16:creationId xmlns:a16="http://schemas.microsoft.com/office/drawing/2014/main" id="{0C838413-25E4-3546-A454-FE38124D63DC}"/>
                </a:ext>
              </a:extLst>
            </p:cNvPr>
            <p:cNvSpPr/>
            <p:nvPr/>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dirty="0"/>
            </a:p>
          </p:txBody>
        </p:sp>
        <p:sp>
          <p:nvSpPr>
            <p:cNvPr id="25" name="Shape 610">
              <a:extLst>
                <a:ext uri="{FF2B5EF4-FFF2-40B4-BE49-F238E27FC236}">
                  <a16:creationId xmlns:a16="http://schemas.microsoft.com/office/drawing/2014/main" id="{587A7F80-EA7A-0E47-9638-0489DC50FFC5}"/>
                </a:ext>
              </a:extLst>
            </p:cNvPr>
            <p:cNvSpPr/>
            <p:nvPr/>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dirty="0"/>
            </a:p>
          </p:txBody>
        </p:sp>
        <p:sp>
          <p:nvSpPr>
            <p:cNvPr id="26" name="Shape 610">
              <a:extLst>
                <a:ext uri="{FF2B5EF4-FFF2-40B4-BE49-F238E27FC236}">
                  <a16:creationId xmlns:a16="http://schemas.microsoft.com/office/drawing/2014/main" id="{787C7943-DA6A-6D40-B61E-75B5C66A91A3}"/>
                </a:ext>
              </a:extLst>
            </p:cNvPr>
            <p:cNvSpPr/>
            <p:nvPr/>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dirty="0"/>
            </a:p>
          </p:txBody>
        </p:sp>
        <p:sp>
          <p:nvSpPr>
            <p:cNvPr id="27" name="Shape 610">
              <a:extLst>
                <a:ext uri="{FF2B5EF4-FFF2-40B4-BE49-F238E27FC236}">
                  <a16:creationId xmlns:a16="http://schemas.microsoft.com/office/drawing/2014/main" id="{C7959B28-613B-4642-8D98-E428FB04DF4D}"/>
                </a:ext>
              </a:extLst>
            </p:cNvPr>
            <p:cNvSpPr/>
            <p:nvPr/>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dirty="0"/>
            </a:p>
          </p:txBody>
        </p:sp>
      </p:grpSp>
      <p:sp>
        <p:nvSpPr>
          <p:cNvPr id="41" name="Slide Number Placeholder 5">
            <a:extLst>
              <a:ext uri="{FF2B5EF4-FFF2-40B4-BE49-F238E27FC236}">
                <a16:creationId xmlns:a16="http://schemas.microsoft.com/office/drawing/2014/main" id="{96E2A8FC-25B2-0744-8ED4-1F812E673BE9}"/>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grpSp>
        <p:nvGrpSpPr>
          <p:cNvPr id="42" name="Group 41">
            <a:extLst>
              <a:ext uri="{FF2B5EF4-FFF2-40B4-BE49-F238E27FC236}">
                <a16:creationId xmlns:a16="http://schemas.microsoft.com/office/drawing/2014/main" id="{E99BD6B8-033B-8B43-A5A7-3F7CC03FD5F0}"/>
              </a:ext>
            </a:extLst>
          </p:cNvPr>
          <p:cNvGrpSpPr/>
          <p:nvPr userDrawn="1"/>
        </p:nvGrpSpPr>
        <p:grpSpPr>
          <a:xfrm>
            <a:off x="5509581" y="8936492"/>
            <a:ext cx="2041918" cy="473126"/>
            <a:chOff x="5582387" y="8894626"/>
            <a:chExt cx="2041918" cy="473126"/>
          </a:xfrm>
        </p:grpSpPr>
        <p:pic>
          <p:nvPicPr>
            <p:cNvPr id="43" name="Picture 42">
              <a:extLst>
                <a:ext uri="{FF2B5EF4-FFF2-40B4-BE49-F238E27FC236}">
                  <a16:creationId xmlns:a16="http://schemas.microsoft.com/office/drawing/2014/main" id="{F9F129FB-71BA-5E49-B9C9-ED00FF12F77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4" name="Straight Connector 43">
              <a:extLst>
                <a:ext uri="{FF2B5EF4-FFF2-40B4-BE49-F238E27FC236}">
                  <a16:creationId xmlns:a16="http://schemas.microsoft.com/office/drawing/2014/main" id="{45440DEA-F313-0A49-B118-2DA1B5EB5BFA}"/>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77490E87-8393-F441-9DAA-2540A628CDF7}"/>
                </a:ext>
              </a:extLst>
            </p:cNvPr>
            <p:cNvPicPr>
              <a:picLocks noChangeAspect="1"/>
            </p:cNvPicPr>
            <p:nvPr/>
          </p:nvPicPr>
          <p:blipFill>
            <a:blip r:embed="rId3"/>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6408207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3A432D9-0AE4-A94F-8E59-A2794B692C15}"/>
              </a:ext>
            </a:extLst>
          </p:cNvPr>
          <p:cNvSpPr>
            <a:spLocks noGrp="1"/>
          </p:cNvSpPr>
          <p:nvPr>
            <p:ph type="title"/>
          </p:nvPr>
        </p:nvSpPr>
        <p:spPr>
          <a:xfrm>
            <a:off x="893654" y="519282"/>
            <a:ext cx="11215906" cy="1330783"/>
          </a:xfrm>
          <a:prstGeom prst="rect">
            <a:avLst/>
          </a:prstGeom>
        </p:spPr>
        <p:txBody>
          <a:bodyPr vert="horz" lIns="91440" tIns="45720" rIns="91440" bIns="45720" rtlCol="0" anchor="ctr">
            <a:normAutofit/>
          </a:bodyPr>
          <a:lstStyle/>
          <a:p>
            <a:pPr rtl="0"/>
            <a:r>
              <a:rPr lang="es"/>
              <a:t>Click to edit Master title style</a:t>
            </a:r>
          </a:p>
        </p:txBody>
      </p:sp>
      <p:sp>
        <p:nvSpPr>
          <p:cNvPr id="8" name="Text Placeholder 7">
            <a:extLst>
              <a:ext uri="{FF2B5EF4-FFF2-40B4-BE49-F238E27FC236}">
                <a16:creationId xmlns:a16="http://schemas.microsoft.com/office/drawing/2014/main" id="{083C2388-99C7-DB48-861E-F0488BDA4B3F}"/>
              </a:ext>
            </a:extLst>
          </p:cNvPr>
          <p:cNvSpPr>
            <a:spLocks noGrp="1"/>
          </p:cNvSpPr>
          <p:nvPr>
            <p:ph type="body" idx="1"/>
          </p:nvPr>
        </p:nvSpPr>
        <p:spPr>
          <a:xfrm>
            <a:off x="893654" y="2597996"/>
            <a:ext cx="11215906" cy="6190089"/>
          </a:xfrm>
          <a:prstGeom prst="rect">
            <a:avLst/>
          </a:prstGeom>
        </p:spPr>
        <p:txBody>
          <a:bodyPr vert="horz" lIns="91440" tIns="45720" rIns="91440" bIns="45720" rtlCol="0">
            <a:normAutofit/>
          </a:bodyPr>
          <a:lstStyle/>
          <a:p>
            <a:pPr lvl="0" rtl="0"/>
            <a:r>
              <a:rPr lang="es"/>
              <a:t>Edit Master </a:t>
            </a:r>
            <a:br>
              <a:rPr lang="en-US" dirty="0"/>
            </a:br>
            <a:r>
              <a:rPr lang="es"/>
              <a:t>text styles</a:t>
            </a:r>
          </a:p>
          <a:p>
            <a:pPr lvl="1" rtl="0"/>
            <a:r>
              <a:rPr lang="es"/>
              <a:t>Second level</a:t>
            </a:r>
          </a:p>
          <a:p>
            <a:pPr lvl="2" rtl="0"/>
            <a:r>
              <a:rPr lang="es"/>
              <a:t>Third level</a:t>
            </a:r>
          </a:p>
          <a:p>
            <a:pPr lvl="3" rtl="0"/>
            <a:r>
              <a:rPr lang="es"/>
              <a:t>Fourth level</a:t>
            </a:r>
          </a:p>
          <a:p>
            <a:pPr lvl="4" rtl="0"/>
            <a:r>
              <a:rPr lang="es"/>
              <a:t>Fifth level</a:t>
            </a:r>
          </a:p>
        </p:txBody>
      </p:sp>
      <p:sp>
        <p:nvSpPr>
          <p:cNvPr id="5" name="Slide Number Placeholder 5">
            <a:extLst>
              <a:ext uri="{FF2B5EF4-FFF2-40B4-BE49-F238E27FC236}">
                <a16:creationId xmlns:a16="http://schemas.microsoft.com/office/drawing/2014/main" id="{37DEE3E5-9533-7842-822D-D8FF04DE8CD0}"/>
              </a:ext>
            </a:extLst>
          </p:cNvPr>
          <p:cNvSpPr txBox="1">
            <a:spLocks/>
          </p:cNvSpPr>
          <p:nvPr userDrawn="1"/>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a:t>
            </a:fld>
            <a:endParaRPr lang="en-US" altLang="en-US" sz="1200" dirty="0">
              <a:solidFill>
                <a:schemeClr val="bg1"/>
              </a:solidFill>
            </a:endParaRPr>
          </a:p>
        </p:txBody>
      </p:sp>
    </p:spTree>
    <p:extLst>
      <p:ext uri="{BB962C8B-B14F-4D97-AF65-F5344CB8AC3E}">
        <p14:creationId xmlns:p14="http://schemas.microsoft.com/office/powerpoint/2010/main" val="276243321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724" r:id="rId4"/>
    <p:sldLayoutId id="2147483716" r:id="rId5"/>
    <p:sldLayoutId id="2147483713" r:id="rId6"/>
    <p:sldLayoutId id="2147483727" r:id="rId7"/>
    <p:sldLayoutId id="2147483732" r:id="rId8"/>
    <p:sldLayoutId id="2147483695" r:id="rId9"/>
    <p:sldLayoutId id="2147483714" r:id="rId10"/>
    <p:sldLayoutId id="2147483690" r:id="rId11"/>
    <p:sldLayoutId id="2147483691" r:id="rId12"/>
    <p:sldLayoutId id="2147483697" r:id="rId13"/>
    <p:sldLayoutId id="2147483731" r:id="rId14"/>
    <p:sldLayoutId id="2147483699" r:id="rId15"/>
    <p:sldLayoutId id="2147483700" r:id="rId16"/>
  </p:sldLayoutIdLst>
  <p:transition/>
  <p:hf hdr="0" ftr="0" dt="0"/>
  <p:txStyles>
    <p:titleStyle>
      <a:lvl1pPr algn="ctr" rtl="0" eaLnBrk="1" fontAlgn="base" hangingPunct="1">
        <a:spcBef>
          <a:spcPct val="0"/>
        </a:spcBef>
        <a:spcAft>
          <a:spcPct val="0"/>
        </a:spcAft>
        <a:defRPr sz="4800" b="0" cap="all" baseline="0">
          <a:solidFill>
            <a:schemeClr val="tx2"/>
          </a:solidFill>
          <a:latin typeface="Calibri Light" panose="020F0302020204030204" pitchFamily="34" charset="0"/>
          <a:ea typeface="MS PGothic" pitchFamily="34" charset="-128"/>
          <a:cs typeface="Calibri"/>
          <a:sym typeface="Gill Sans"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p:titleStyle>
    <p:body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7" algn="l" defTabSz="457154" rtl="0" eaLnBrk="1" latinLnBrk="0" hangingPunct="1">
        <a:defRPr sz="1800" kern="1200">
          <a:solidFill>
            <a:schemeClr val="tx1"/>
          </a:solidFill>
          <a:latin typeface="+mn-lt"/>
          <a:ea typeface="+mn-ea"/>
          <a:cs typeface="+mn-cs"/>
        </a:defRPr>
      </a:lvl5pPr>
      <a:lvl6pPr marL="2285771"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jpeg"/><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16.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1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18.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3.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4.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21.pn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8" Type="http://schemas.openxmlformats.org/officeDocument/2006/relationships/image" Target="../media/image26.tiff"/><Relationship Id="rId3" Type="http://schemas.openxmlformats.org/officeDocument/2006/relationships/notesSlide" Target="../notesSlides/notesSlide31.xml"/><Relationship Id="rId7" Type="http://schemas.openxmlformats.org/officeDocument/2006/relationships/image" Target="../media/image25.jpeg"/><Relationship Id="rId12" Type="http://schemas.openxmlformats.org/officeDocument/2006/relationships/image" Target="../media/image1.jpe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24.jpeg"/><Relationship Id="rId11" Type="http://schemas.openxmlformats.org/officeDocument/2006/relationships/image" Target="../media/image29.tiff"/><Relationship Id="rId5" Type="http://schemas.openxmlformats.org/officeDocument/2006/relationships/image" Target="../media/image23.tiff"/><Relationship Id="rId10" Type="http://schemas.openxmlformats.org/officeDocument/2006/relationships/image" Target="../media/image28.tiff"/><Relationship Id="rId4" Type="http://schemas.openxmlformats.org/officeDocument/2006/relationships/image" Target="../media/image22.tiff"/><Relationship Id="rId9" Type="http://schemas.openxmlformats.org/officeDocument/2006/relationships/image" Target="../media/image27.tif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28.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29.xml"/><Relationship Id="rId4" Type="http://schemas.openxmlformats.org/officeDocument/2006/relationships/image" Target="../media/image1.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xml"/><Relationship Id="rId1" Type="http://schemas.openxmlformats.org/officeDocument/2006/relationships/tags" Target="../tags/tag30.xml"/><Relationship Id="rId5" Type="http://schemas.openxmlformats.org/officeDocument/2006/relationships/image" Target="../media/image31.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notesSlide" Target="../notesSlides/notesSlide35.xml"/><Relationship Id="rId7" Type="http://schemas.openxmlformats.org/officeDocument/2006/relationships/image" Target="../media/image34.tiff"/><Relationship Id="rId12" Type="http://schemas.openxmlformats.org/officeDocument/2006/relationships/image" Target="../media/image39.JPG"/><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image" Target="../media/image33.tiff"/><Relationship Id="rId11" Type="http://schemas.openxmlformats.org/officeDocument/2006/relationships/image" Target="../media/image38.jpg"/><Relationship Id="rId5" Type="http://schemas.openxmlformats.org/officeDocument/2006/relationships/image" Target="../media/image32.jpg"/><Relationship Id="rId10" Type="http://schemas.openxmlformats.org/officeDocument/2006/relationships/image" Target="../media/image37.jpg"/><Relationship Id="rId4" Type="http://schemas.openxmlformats.org/officeDocument/2006/relationships/image" Target="../media/image1.jpeg"/><Relationship Id="rId9" Type="http://schemas.openxmlformats.org/officeDocument/2006/relationships/image" Target="../media/image36.jpg"/></Relationships>
</file>

<file path=ppt/slides/_rels/slide36.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notesSlide" Target="../notesSlides/notesSlide36.xml"/><Relationship Id="rId7" Type="http://schemas.microsoft.com/office/2007/relationships/hdphoto" Target="../media/hdphoto2.wdp"/><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3.xml"/><Relationship Id="rId4" Type="http://schemas.openxmlformats.org/officeDocument/2006/relationships/image" Target="../media/image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5.xml"/><Relationship Id="rId1" Type="http://schemas.openxmlformats.org/officeDocument/2006/relationships/tags" Target="../tags/tag3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35.xml"/><Relationship Id="rId5" Type="http://schemas.openxmlformats.org/officeDocument/2006/relationships/image" Target="../media/image46.png"/><Relationship Id="rId4" Type="http://schemas.openxmlformats.org/officeDocument/2006/relationships/image" Target="../media/image45.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36.xml"/><Relationship Id="rId5" Type="http://schemas.openxmlformats.org/officeDocument/2006/relationships/image" Target="../media/image46.pn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37.xml"/><Relationship Id="rId5" Type="http://schemas.openxmlformats.org/officeDocument/2006/relationships/image" Target="../media/image46.png"/><Relationship Id="rId4" Type="http://schemas.openxmlformats.org/officeDocument/2006/relationships/image" Target="../media/image45.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tags" Target="../tags/tag38.xml"/></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46.png"/><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46.png"/><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tags" Target="../tags/tag4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49.png"/><Relationship Id="rId4" Type="http://schemas.openxmlformats.org/officeDocument/2006/relationships/image" Target="../media/image48.jp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49.png"/><Relationship Id="rId4" Type="http://schemas.openxmlformats.org/officeDocument/2006/relationships/image" Target="../media/image48.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49.png"/><Relationship Id="rId4" Type="http://schemas.openxmlformats.org/officeDocument/2006/relationships/image" Target="../media/image48.jp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8.xml"/><Relationship Id="rId1" Type="http://schemas.openxmlformats.org/officeDocument/2006/relationships/tags" Target="../tags/tag4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46.png"/><Relationship Id="rId4" Type="http://schemas.openxmlformats.org/officeDocument/2006/relationships/image" Target="../media/image50.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46.png"/><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8.xml"/><Relationship Id="rId1" Type="http://schemas.openxmlformats.org/officeDocument/2006/relationships/tags" Target="../tags/tag4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46.png"/><Relationship Id="rId4" Type="http://schemas.openxmlformats.org/officeDocument/2006/relationships/image" Target="../media/image51.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7.xml"/><Relationship Id="rId1" Type="http://schemas.openxmlformats.org/officeDocument/2006/relationships/tags" Target="../tags/tag50.xml"/><Relationship Id="rId5" Type="http://schemas.openxmlformats.org/officeDocument/2006/relationships/image" Target="../media/image46.png"/><Relationship Id="rId4" Type="http://schemas.openxmlformats.org/officeDocument/2006/relationships/image" Target="../media/image51.jp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46.png"/><Relationship Id="rId4" Type="http://schemas.openxmlformats.org/officeDocument/2006/relationships/image" Target="../media/image51.jp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8.xml"/><Relationship Id="rId1" Type="http://schemas.openxmlformats.org/officeDocument/2006/relationships/tags" Target="../tags/tag5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46.png"/><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7.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54.xml"/><Relationship Id="rId5" Type="http://schemas.openxmlformats.org/officeDocument/2006/relationships/image" Target="../media/image46.png"/><Relationship Id="rId4" Type="http://schemas.openxmlformats.org/officeDocument/2006/relationships/image" Target="../media/image52.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55.xml"/><Relationship Id="rId5" Type="http://schemas.openxmlformats.org/officeDocument/2006/relationships/image" Target="../media/image46.png"/><Relationship Id="rId4" Type="http://schemas.openxmlformats.org/officeDocument/2006/relationships/image" Target="../media/image52.jpe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8.xml"/><Relationship Id="rId1" Type="http://schemas.openxmlformats.org/officeDocument/2006/relationships/tags" Target="../tags/tag5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5.xml"/><Relationship Id="rId1" Type="http://schemas.openxmlformats.org/officeDocument/2006/relationships/tags" Target="../tags/tag57.xml"/><Relationship Id="rId4" Type="http://schemas.openxmlformats.org/officeDocument/2006/relationships/image" Target="../media/image42.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15.xml"/><Relationship Id="rId1" Type="http://schemas.openxmlformats.org/officeDocument/2006/relationships/tags" Target="../tags/tag58.xml"/><Relationship Id="rId4" Type="http://schemas.openxmlformats.org/officeDocument/2006/relationships/image" Target="../media/image42.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15.xml"/><Relationship Id="rId1" Type="http://schemas.openxmlformats.org/officeDocument/2006/relationships/tags" Target="../tags/tag59.xml"/><Relationship Id="rId4" Type="http://schemas.openxmlformats.org/officeDocument/2006/relationships/image" Target="../media/image42.jpeg"/></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4.xml"/><Relationship Id="rId1" Type="http://schemas.openxmlformats.org/officeDocument/2006/relationships/tags" Target="../tags/tag60.xml"/><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8.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0.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5.xml"/><Relationship Id="rId1" Type="http://schemas.openxmlformats.org/officeDocument/2006/relationships/slideLayout" Target="../slideLayouts/slideLayout9.xml"/><Relationship Id="rId4" Type="http://schemas.openxmlformats.org/officeDocument/2006/relationships/image" Target="../media/image55.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7.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79.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9.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1.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2.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notesSlide" Target="../notesSlides/notesSlide83.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1.jpeg"/><Relationship Id="rId4" Type="http://schemas.openxmlformats.org/officeDocument/2006/relationships/image" Target="../media/image61.png"/><Relationship Id="rId9" Type="http://schemas.openxmlformats.org/officeDocument/2006/relationships/image" Target="../media/image66.jpg"/></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4.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5.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6.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87.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8.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9.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0.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9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95.xml"/><Relationship Id="rId1" Type="http://schemas.openxmlformats.org/officeDocument/2006/relationships/slideLayout" Target="../slideLayouts/slideLayout15.xml"/><Relationship Id="rId6" Type="http://schemas.openxmlformats.org/officeDocument/2006/relationships/hyperlink" Target="mailto:hqts00@unhcr.org" TargetMode="External"/><Relationship Id="rId5" Type="http://schemas.openxmlformats.org/officeDocument/2006/relationships/hyperlink" Target="mailto:LGBTIFocalPoint@iom.int" TargetMode="Externa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2182"/>
            <a:ext cx="13003213" cy="10158760"/>
          </a:xfrm>
          <a:prstGeom prst="rect">
            <a:avLst/>
          </a:prstGeom>
          <a:solidFill>
            <a:schemeClr val="accent1"/>
          </a:solidFill>
          <a:ln w="25400" cap="flat" cmpd="sng" algn="ctr">
            <a:noFill/>
            <a:prstDash val="solid"/>
            <a:round/>
            <a:headEnd type="none" w="med" len="med"/>
            <a:tailEnd type="none" w="med" len="med"/>
          </a:ln>
          <a:effectLst/>
        </p:spPr>
        <p:txBody>
          <a:bodyPr rtlCol="0"/>
          <a:lstStyle/>
          <a:p>
            <a:pPr algn="ctr" rtl="0" eaLnBrk="1" hangingPunct="1"/>
            <a:endParaRPr lang="en-US" dirty="0">
              <a:latin typeface="Calibri Regular"/>
            </a:endParaRPr>
          </a:p>
        </p:txBody>
      </p:sp>
      <p:sp>
        <p:nvSpPr>
          <p:cNvPr id="10" name="Rectangle 9"/>
          <p:cNvSpPr/>
          <p:nvPr/>
        </p:nvSpPr>
        <p:spPr>
          <a:xfrm>
            <a:off x="10509154" y="2182"/>
            <a:ext cx="2494059" cy="101587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4480" dirty="0"/>
          </a:p>
        </p:txBody>
      </p:sp>
      <p:sp>
        <p:nvSpPr>
          <p:cNvPr id="12" name="TextBox 11"/>
          <p:cNvSpPr txBox="1"/>
          <p:nvPr/>
        </p:nvSpPr>
        <p:spPr>
          <a:xfrm>
            <a:off x="755645" y="302005"/>
            <a:ext cx="8846327" cy="769347"/>
          </a:xfrm>
          <a:prstGeom prst="rect">
            <a:avLst/>
          </a:prstGeom>
          <a:noFill/>
        </p:spPr>
        <p:txBody>
          <a:bodyPr wrap="square" rtlCol="0">
            <a:spAutoFit/>
          </a:bodyPr>
          <a:lstStyle/>
          <a:p>
            <a:pPr rtl="0"/>
            <a:r>
              <a:rPr lang="es" sz="4400" b="1" dirty="0">
                <a:solidFill>
                  <a:schemeClr val="bg1"/>
                </a:solidFill>
                <a:latin typeface="Calibri" charset="0"/>
                <a:ea typeface="Calibri" charset="0"/>
                <a:cs typeface="Calibri" charset="0"/>
              </a:rPr>
              <a:t>ESTA PRESENTACIÓN INCLUYE NOTAS</a:t>
            </a:r>
          </a:p>
        </p:txBody>
      </p:sp>
      <p:sp>
        <p:nvSpPr>
          <p:cNvPr id="18" name="TextBox 17"/>
          <p:cNvSpPr txBox="1"/>
          <p:nvPr/>
        </p:nvSpPr>
        <p:spPr>
          <a:xfrm rot="5400000">
            <a:off x="7293040" y="4008265"/>
            <a:ext cx="8926290" cy="1861821"/>
          </a:xfrm>
          <a:prstGeom prst="rect">
            <a:avLst/>
          </a:prstGeom>
          <a:noFill/>
        </p:spPr>
        <p:txBody>
          <a:bodyPr wrap="none" rtlCol="0">
            <a:spAutoFit/>
          </a:bodyPr>
          <a:lstStyle/>
          <a:p>
            <a:pPr rtl="0"/>
            <a:r>
              <a:rPr lang="es" sz="11499" b="1" spc="600">
                <a:solidFill>
                  <a:schemeClr val="bg1"/>
                </a:solidFill>
                <a:latin typeface="Calibri" charset="0"/>
                <a:ea typeface="Calibri" charset="0"/>
                <a:cs typeface="Calibri" charset="0"/>
              </a:rPr>
              <a:t>IMPORTANTE</a:t>
            </a:r>
          </a:p>
        </p:txBody>
      </p:sp>
      <p:sp>
        <p:nvSpPr>
          <p:cNvPr id="29" name="TextBox 28"/>
          <p:cNvSpPr txBox="1"/>
          <p:nvPr/>
        </p:nvSpPr>
        <p:spPr>
          <a:xfrm>
            <a:off x="755642" y="1130192"/>
            <a:ext cx="9271124" cy="5166286"/>
          </a:xfrm>
          <a:prstGeom prst="rect">
            <a:avLst/>
          </a:prstGeom>
          <a:noFill/>
        </p:spPr>
        <p:txBody>
          <a:bodyPr wrap="square" rtlCol="0">
            <a:spAutoFit/>
          </a:bodyPr>
          <a:lstStyle/>
          <a:p>
            <a:pPr>
              <a:lnSpc>
                <a:spcPct val="130000"/>
              </a:lnSpc>
            </a:pPr>
            <a:r>
              <a:rPr lang="es" sz="1700" dirty="0">
                <a:solidFill>
                  <a:schemeClr val="bg1"/>
                </a:solidFill>
                <a:latin typeface="Calibri" panose="020F0502020204030204" pitchFamily="34" charset="0"/>
              </a:rPr>
              <a:t>El guion que la persona facilitadora sigue durante esta sesión de capacitación está incluido en la sección de notas de las diapositivas de la presentación. Las notas también contienen información fundamental para la facilitación, como estimaciones de duración y referencias a los números de página correspondientes de la Guía de facilitación. Es importante revisar las notas en su totalidad antes de facilitar este paquete de capacitación e imprimirlas para usarlas como referencia durante la sesión. </a:t>
            </a:r>
          </a:p>
          <a:p>
            <a:pPr rtl="0" eaLnBrk="1" hangingPunct="1">
              <a:lnSpc>
                <a:spcPct val="130000"/>
              </a:lnSpc>
            </a:pPr>
            <a:r>
              <a:rPr lang="es" sz="1700" dirty="0">
                <a:solidFill>
                  <a:schemeClr val="bg1"/>
                </a:solidFill>
                <a:latin typeface="Calibri" panose="020F0502020204030204" pitchFamily="34" charset="0"/>
              </a:rPr>
              <a:t> </a:t>
            </a:r>
          </a:p>
          <a:p>
            <a:pPr>
              <a:lnSpc>
                <a:spcPct val="130000"/>
              </a:lnSpc>
            </a:pPr>
            <a:r>
              <a:rPr lang="es" sz="1700" dirty="0">
                <a:solidFill>
                  <a:schemeClr val="bg1"/>
                </a:solidFill>
                <a:latin typeface="Calibri" panose="020F0502020204030204" pitchFamily="34" charset="0"/>
              </a:rPr>
              <a:t>Las notas se pueden visualizar en el panel situado debajo de la imagen de la diapositiva cuando se elige el modo de visualización “Normal”. Si no puede ver las notas, haga clic con el cursor en la barra gris de la parte inferior de la ventana, mantenga pulsado el botón del ratón y arrastre la barra hacia arriba. De este modo podrá ver la sección de notas. Para visualizar las diapositivas con las notas en letra de tamaño grande bajo ellas, lleve el cursor a la parte superior de la ventana y haga clic en “Vista” y, a continuación, en “Página de notas”. Para imprimir las notas de las diapositivas acompañadas de una imagen de la diapositiva (lo cual es muy práctico en caso de que se trate de la primera facilitación, especialmente en los segmentos de enseñanza más largos), haga clic en “Imprimir” y, a continuación, en “Diseño de impresión”, seleccione “Páginas de notas”.</a:t>
            </a:r>
          </a:p>
        </p:txBody>
      </p:sp>
      <p:sp>
        <p:nvSpPr>
          <p:cNvPr id="8" name="TextBox 7">
            <a:extLst>
              <a:ext uri="{FF2B5EF4-FFF2-40B4-BE49-F238E27FC236}">
                <a16:creationId xmlns:a16="http://schemas.microsoft.com/office/drawing/2014/main" id="{197140AB-198A-4BD6-8141-7A766E0D8629}"/>
              </a:ext>
            </a:extLst>
          </p:cNvPr>
          <p:cNvSpPr txBox="1"/>
          <p:nvPr/>
        </p:nvSpPr>
        <p:spPr>
          <a:xfrm>
            <a:off x="755641" y="6504282"/>
            <a:ext cx="8955005" cy="769347"/>
          </a:xfrm>
          <a:prstGeom prst="rect">
            <a:avLst/>
          </a:prstGeom>
          <a:noFill/>
        </p:spPr>
        <p:txBody>
          <a:bodyPr wrap="square" rtlCol="0">
            <a:spAutoFit/>
          </a:bodyPr>
          <a:lstStyle/>
          <a:p>
            <a:pPr rtl="0"/>
            <a:r>
              <a:rPr lang="es" sz="4400" b="1" dirty="0">
                <a:solidFill>
                  <a:schemeClr val="bg1"/>
                </a:solidFill>
                <a:latin typeface="Calibri" charset="0"/>
                <a:ea typeface="Calibri" charset="0"/>
                <a:cs typeface="Calibri" charset="0"/>
              </a:rPr>
              <a:t>CÓMO OCULTAR LAS DIAPOSITIVAS</a:t>
            </a:r>
          </a:p>
        </p:txBody>
      </p:sp>
      <p:sp>
        <p:nvSpPr>
          <p:cNvPr id="9" name="TextBox 8">
            <a:extLst>
              <a:ext uri="{FF2B5EF4-FFF2-40B4-BE49-F238E27FC236}">
                <a16:creationId xmlns:a16="http://schemas.microsoft.com/office/drawing/2014/main" id="{AD0B382F-9F52-446A-8C57-737A52FC2F5E}"/>
              </a:ext>
            </a:extLst>
          </p:cNvPr>
          <p:cNvSpPr txBox="1"/>
          <p:nvPr/>
        </p:nvSpPr>
        <p:spPr>
          <a:xfrm>
            <a:off x="755645" y="7313482"/>
            <a:ext cx="8846330" cy="2105448"/>
          </a:xfrm>
          <a:prstGeom prst="rect">
            <a:avLst/>
          </a:prstGeom>
          <a:noFill/>
        </p:spPr>
        <p:txBody>
          <a:bodyPr wrap="square" rtlCol="0">
            <a:spAutoFit/>
          </a:bodyPr>
          <a:lstStyle/>
          <a:p>
            <a:pPr>
              <a:lnSpc>
                <a:spcPct val="130000"/>
              </a:lnSpc>
              <a:spcBef>
                <a:spcPct val="30000"/>
              </a:spcBef>
              <a:defRPr/>
            </a:pPr>
            <a:r>
              <a:rPr lang="es" sz="1700" dirty="0">
                <a:solidFill>
                  <a:schemeClr val="bg1"/>
                </a:solidFill>
                <a:latin typeface="Calibri" panose="020F0502020204030204" pitchFamily="34" charset="0"/>
                <a:ea typeface="MS PGothic" charset="-128"/>
                <a:cs typeface="Calibri" panose="020F0502020204030204" pitchFamily="34" charset="0"/>
              </a:rPr>
              <a:t>Si decide eliminar diapositivas de esta presentación —porque va a omitir un ejercicio en particular, por ejemplo—, es preferible que oculte la diapositiva en lugar de borrarla. De este modo, la tabla de programación de la Guía de facilitación seguirá reflejando los números de diapositiva correctos. Para ocultar una diapositiva, haga clic en ella. A continuación, en la pestaña “Presentación con diapositivas”, haga clic en el icono “Ocultar diapositiva”. Una vez lo haya hecho, la diapositiva no se mostrará en pantalla durante la presentación. </a:t>
            </a:r>
          </a:p>
        </p:txBody>
      </p:sp>
    </p:spTree>
    <p:custDataLst>
      <p:tags r:id="rId1"/>
    </p:custDataLst>
    <p:extLst>
      <p:ext uri="{BB962C8B-B14F-4D97-AF65-F5344CB8AC3E}">
        <p14:creationId xmlns:p14="http://schemas.microsoft.com/office/powerpoint/2010/main" val="147324783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3"/>
          <p:cNvSpPr>
            <a:spLocks noGrp="1"/>
          </p:cNvSpPr>
          <p:nvPr>
            <p:ph type="title"/>
          </p:nvPr>
        </p:nvSpPr>
        <p:spPr>
          <a:xfrm>
            <a:off x="0" y="449837"/>
            <a:ext cx="13003213" cy="1454140"/>
          </a:xfrm>
        </p:spPr>
        <p:txBody>
          <a:bodyPr rtlCol="0">
            <a:noAutofit/>
          </a:bodyPr>
          <a:lstStyle/>
          <a:p>
            <a:pPr rtl="0"/>
            <a:r>
              <a:rPr lang="es" sz="3600" dirty="0">
                <a:sym typeface="Arial Bold" charset="0"/>
              </a:rPr>
              <a:t>¿De qué modo la migración, el desplazamiento </a:t>
            </a:r>
            <a:br>
              <a:rPr lang="es" sz="3600" dirty="0">
                <a:sym typeface="Arial Bold" charset="0"/>
              </a:rPr>
            </a:br>
            <a:r>
              <a:rPr lang="es" sz="3600" dirty="0">
                <a:sym typeface="Arial Bold" charset="0"/>
              </a:rPr>
              <a:t>forzado y las crisis crean dificultades?</a:t>
            </a:r>
          </a:p>
        </p:txBody>
      </p:sp>
      <p:sp>
        <p:nvSpPr>
          <p:cNvPr id="19" name="TextBox 18"/>
          <p:cNvSpPr txBox="1"/>
          <p:nvPr/>
        </p:nvSpPr>
        <p:spPr>
          <a:xfrm>
            <a:off x="15953066" y="4025357"/>
            <a:ext cx="117465" cy="461609"/>
          </a:xfrm>
          <a:prstGeom prst="rect">
            <a:avLst/>
          </a:prstGeom>
          <a:noFill/>
        </p:spPr>
        <p:txBody>
          <a:bodyPr wrap="square" rtlCol="0">
            <a:spAutoFit/>
          </a:bodyPr>
          <a:lstStyle/>
          <a:p>
            <a:pPr defTabSz="914309" rtl="0" eaLnBrk="0" fontAlgn="base" hangingPunct="0">
              <a:spcBef>
                <a:spcPct val="0"/>
              </a:spcBef>
              <a:spcAft>
                <a:spcPct val="0"/>
              </a:spcAft>
              <a:defRPr/>
            </a:pPr>
            <a:endParaRPr lang="en-US" sz="2400" dirty="0">
              <a:solidFill>
                <a:srgbClr val="000000"/>
              </a:solidFill>
              <a:latin typeface="Calibri Regular"/>
              <a:ea typeface="ヒラギノ角ゴ ProN W3" charset="-128"/>
              <a:sym typeface="Gill Sans" charset="0"/>
            </a:endParaRPr>
          </a:p>
        </p:txBody>
      </p:sp>
      <p:sp>
        <p:nvSpPr>
          <p:cNvPr id="52" name="Slide Number Placeholder 5">
            <a:extLst>
              <a:ext uri="{FF2B5EF4-FFF2-40B4-BE49-F238E27FC236}">
                <a16:creationId xmlns:a16="http://schemas.microsoft.com/office/drawing/2014/main" id="{BAEE5647-4234-B248-8F62-2B58474A136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10</a:t>
            </a:fld>
            <a:endParaRPr lang="en-US" altLang="en-US" sz="1200" dirty="0">
              <a:solidFill>
                <a:schemeClr val="bg1"/>
              </a:solidFill>
            </a:endParaRPr>
          </a:p>
        </p:txBody>
      </p:sp>
      <p:sp>
        <p:nvSpPr>
          <p:cNvPr id="89" name="Rectangle 45">
            <a:extLst>
              <a:ext uri="{FF2B5EF4-FFF2-40B4-BE49-F238E27FC236}">
                <a16:creationId xmlns:a16="http://schemas.microsoft.com/office/drawing/2014/main" id="{792B4F1F-4C13-684F-92AC-E8A59C383D79}"/>
              </a:ext>
            </a:extLst>
          </p:cNvPr>
          <p:cNvSpPr>
            <a:spLocks noChangeArrowheads="1"/>
          </p:cNvSpPr>
          <p:nvPr/>
        </p:nvSpPr>
        <p:spPr bwMode="auto">
          <a:xfrm>
            <a:off x="568616" y="4125688"/>
            <a:ext cx="342824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es" sz="3200" b="1" cap="all">
                <a:ea typeface="Adobe Fan Heiti Std B" charset="-120"/>
                <a:cs typeface="Adobe Fan Heiti Std B" charset="-120"/>
                <a:sym typeface="Gill Sans" charset="0"/>
              </a:rPr>
              <a:t>DESCONEXIÓN</a:t>
            </a:r>
          </a:p>
        </p:txBody>
      </p:sp>
      <p:sp>
        <p:nvSpPr>
          <p:cNvPr id="88" name="Rectangle 45">
            <a:extLst>
              <a:ext uri="{FF2B5EF4-FFF2-40B4-BE49-F238E27FC236}">
                <a16:creationId xmlns:a16="http://schemas.microsoft.com/office/drawing/2014/main" id="{6169E496-55DF-9242-861B-38C5A92BF775}"/>
              </a:ext>
            </a:extLst>
          </p:cNvPr>
          <p:cNvSpPr>
            <a:spLocks noChangeArrowheads="1"/>
          </p:cNvSpPr>
          <p:nvPr/>
        </p:nvSpPr>
        <p:spPr bwMode="auto">
          <a:xfrm>
            <a:off x="4564529" y="4115556"/>
            <a:ext cx="381920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es" sz="3200" b="1" cap="all">
                <a:ea typeface="Adobe Fan Heiti Std B" charset="-120"/>
                <a:cs typeface="Adobe Fan Heiti Std B" charset="-120"/>
                <a:sym typeface="Gill Sans" charset="0"/>
              </a:rPr>
              <a:t>CATEGORIZACIÓN</a:t>
            </a:r>
          </a:p>
        </p:txBody>
      </p:sp>
      <p:sp>
        <p:nvSpPr>
          <p:cNvPr id="90" name="Rectangle 45">
            <a:extLst>
              <a:ext uri="{FF2B5EF4-FFF2-40B4-BE49-F238E27FC236}">
                <a16:creationId xmlns:a16="http://schemas.microsoft.com/office/drawing/2014/main" id="{B8D489BA-93D7-E24F-9B3F-7B4F2232F121}"/>
              </a:ext>
            </a:extLst>
          </p:cNvPr>
          <p:cNvSpPr>
            <a:spLocks noChangeArrowheads="1"/>
          </p:cNvSpPr>
          <p:nvPr/>
        </p:nvSpPr>
        <p:spPr bwMode="auto">
          <a:xfrm>
            <a:off x="9425003" y="4010925"/>
            <a:ext cx="2743812"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es" sz="3200" b="1" cap="all">
                <a:ea typeface="Adobe Fan Heiti Std B" charset="-120"/>
                <a:cs typeface="Adobe Fan Heiti Std B" charset="-120"/>
                <a:sym typeface="Gill Sans" charset="0"/>
              </a:rPr>
              <a:t>RESPUESTA INSUFICIENTE</a:t>
            </a:r>
          </a:p>
        </p:txBody>
      </p:sp>
      <p:grpSp>
        <p:nvGrpSpPr>
          <p:cNvPr id="10" name="Group 9">
            <a:extLst>
              <a:ext uri="{FF2B5EF4-FFF2-40B4-BE49-F238E27FC236}">
                <a16:creationId xmlns:a16="http://schemas.microsoft.com/office/drawing/2014/main" id="{BF65D020-3D97-CD49-8D92-F91EA1E5516A}"/>
              </a:ext>
            </a:extLst>
          </p:cNvPr>
          <p:cNvGrpSpPr/>
          <p:nvPr/>
        </p:nvGrpSpPr>
        <p:grpSpPr>
          <a:xfrm>
            <a:off x="5077896" y="2214240"/>
            <a:ext cx="2877844" cy="1771401"/>
            <a:chOff x="5077896" y="2214240"/>
            <a:chExt cx="2877844" cy="1771401"/>
          </a:xfrm>
        </p:grpSpPr>
        <p:sp>
          <p:nvSpPr>
            <p:cNvPr id="47" name="Notched Right Arrow 46">
              <a:extLst>
                <a:ext uri="{FF2B5EF4-FFF2-40B4-BE49-F238E27FC236}">
                  <a16:creationId xmlns:a16="http://schemas.microsoft.com/office/drawing/2014/main" id="{061E5E29-4837-4A4A-B549-6F70B98EF43D}"/>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120" name="Oval 119">
              <a:extLst>
                <a:ext uri="{FF2B5EF4-FFF2-40B4-BE49-F238E27FC236}">
                  <a16:creationId xmlns:a16="http://schemas.microsoft.com/office/drawing/2014/main" id="{73A0E308-8A0F-B941-8A35-2900C894C2AF}"/>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800" b="1"/>
                <a:t>2</a:t>
              </a:r>
            </a:p>
          </p:txBody>
        </p:sp>
        <p:grpSp>
          <p:nvGrpSpPr>
            <p:cNvPr id="78" name="Group 77">
              <a:extLst>
                <a:ext uri="{FF2B5EF4-FFF2-40B4-BE49-F238E27FC236}">
                  <a16:creationId xmlns:a16="http://schemas.microsoft.com/office/drawing/2014/main" id="{D3E8A014-A842-A547-B25E-061F139F348D}"/>
                </a:ext>
              </a:extLst>
            </p:cNvPr>
            <p:cNvGrpSpPr/>
            <p:nvPr/>
          </p:nvGrpSpPr>
          <p:grpSpPr>
            <a:xfrm flipH="1">
              <a:off x="6095654" y="2382648"/>
              <a:ext cx="924868" cy="873318"/>
              <a:chOff x="11172825" y="5868988"/>
              <a:chExt cx="484188" cy="457200"/>
            </a:xfrm>
            <a:solidFill>
              <a:schemeClr val="bg1"/>
            </a:solidFill>
          </p:grpSpPr>
          <p:sp>
            <p:nvSpPr>
              <p:cNvPr id="79" name="Freeform 608">
                <a:extLst>
                  <a:ext uri="{FF2B5EF4-FFF2-40B4-BE49-F238E27FC236}">
                    <a16:creationId xmlns:a16="http://schemas.microsoft.com/office/drawing/2014/main" id="{3DB91173-FB53-4141-B1F3-B0586BC78E9A}"/>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80" name="Freeform 609">
                <a:extLst>
                  <a:ext uri="{FF2B5EF4-FFF2-40B4-BE49-F238E27FC236}">
                    <a16:creationId xmlns:a16="http://schemas.microsoft.com/office/drawing/2014/main" id="{5EDB5ADD-4DA5-2B4D-826A-5752F33BC27E}"/>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81" name="Freeform 610">
                <a:extLst>
                  <a:ext uri="{FF2B5EF4-FFF2-40B4-BE49-F238E27FC236}">
                    <a16:creationId xmlns:a16="http://schemas.microsoft.com/office/drawing/2014/main" id="{06B72980-3488-8849-991B-4532DCD5F13B}"/>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82" name="Freeform 611">
                <a:extLst>
                  <a:ext uri="{FF2B5EF4-FFF2-40B4-BE49-F238E27FC236}">
                    <a16:creationId xmlns:a16="http://schemas.microsoft.com/office/drawing/2014/main" id="{3FD94141-2AD5-774B-A6EC-AAF9A402F3AF}"/>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83" name="Freeform 612">
                <a:extLst>
                  <a:ext uri="{FF2B5EF4-FFF2-40B4-BE49-F238E27FC236}">
                    <a16:creationId xmlns:a16="http://schemas.microsoft.com/office/drawing/2014/main" id="{3BEF2F00-CDCB-3C4C-93F3-72DC28091F69}"/>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84" name="Freeform 613">
                <a:extLst>
                  <a:ext uri="{FF2B5EF4-FFF2-40B4-BE49-F238E27FC236}">
                    <a16:creationId xmlns:a16="http://schemas.microsoft.com/office/drawing/2014/main" id="{25855F12-3B76-B048-B03F-1C28270416BE}"/>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85" name="Freeform 614">
                <a:extLst>
                  <a:ext uri="{FF2B5EF4-FFF2-40B4-BE49-F238E27FC236}">
                    <a16:creationId xmlns:a16="http://schemas.microsoft.com/office/drawing/2014/main" id="{229ABFC3-7377-8F43-A3DE-1FE4C4CEACC9}"/>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93" name="Freeform 615">
                <a:extLst>
                  <a:ext uri="{FF2B5EF4-FFF2-40B4-BE49-F238E27FC236}">
                    <a16:creationId xmlns:a16="http://schemas.microsoft.com/office/drawing/2014/main" id="{83D9D04B-2BC9-2B4C-8D2A-73C5F861F213}"/>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17" name="Freeform 616">
                <a:extLst>
                  <a:ext uri="{FF2B5EF4-FFF2-40B4-BE49-F238E27FC236}">
                    <a16:creationId xmlns:a16="http://schemas.microsoft.com/office/drawing/2014/main" id="{2DE76F6C-796E-F349-B633-57841136A83B}"/>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125" name="Freeform 617">
                <a:extLst>
                  <a:ext uri="{FF2B5EF4-FFF2-40B4-BE49-F238E27FC236}">
                    <a16:creationId xmlns:a16="http://schemas.microsoft.com/office/drawing/2014/main" id="{13F8E66C-33E1-3D4A-97B7-01C0498B3236}"/>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grpSp>
        <p:nvGrpSpPr>
          <p:cNvPr id="6" name="Group 5">
            <a:extLst>
              <a:ext uri="{FF2B5EF4-FFF2-40B4-BE49-F238E27FC236}">
                <a16:creationId xmlns:a16="http://schemas.microsoft.com/office/drawing/2014/main" id="{7401FBC4-96D2-C84D-8081-CF2A75A66592}"/>
              </a:ext>
            </a:extLst>
          </p:cNvPr>
          <p:cNvGrpSpPr/>
          <p:nvPr/>
        </p:nvGrpSpPr>
        <p:grpSpPr>
          <a:xfrm>
            <a:off x="830214" y="2214240"/>
            <a:ext cx="2877844" cy="1771401"/>
            <a:chOff x="846822" y="3367179"/>
            <a:chExt cx="2877844" cy="1771401"/>
          </a:xfrm>
        </p:grpSpPr>
        <p:sp>
          <p:nvSpPr>
            <p:cNvPr id="42" name="Notched Right Arrow 41">
              <a:extLst>
                <a:ext uri="{FF2B5EF4-FFF2-40B4-BE49-F238E27FC236}">
                  <a16:creationId xmlns:a16="http://schemas.microsoft.com/office/drawing/2014/main" id="{9514D00F-9A8D-A647-A8E6-9287F68AF204}"/>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77" name="Oval 76">
              <a:extLst>
                <a:ext uri="{FF2B5EF4-FFF2-40B4-BE49-F238E27FC236}">
                  <a16:creationId xmlns:a16="http://schemas.microsoft.com/office/drawing/2014/main" id="{B10548F5-57C4-C248-920A-93CE71C916DD}"/>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800" b="1"/>
                <a:t>1</a:t>
              </a:r>
            </a:p>
          </p:txBody>
        </p:sp>
        <p:sp>
          <p:nvSpPr>
            <p:cNvPr id="73" name="Freeform 44">
              <a:extLst>
                <a:ext uri="{FF2B5EF4-FFF2-40B4-BE49-F238E27FC236}">
                  <a16:creationId xmlns:a16="http://schemas.microsoft.com/office/drawing/2014/main" id="{0B37F2EF-2FDC-CB4E-A233-FD05F7379A9F}"/>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rtlCol="0" anchor="t" anchorCtr="0" compatLnSpc="1">
              <a:prstTxWarp prst="textNoShape">
                <a:avLst/>
              </a:prstTxWarp>
            </a:bodyPr>
            <a:lstStyle/>
            <a:p>
              <a:pPr rtl="0"/>
              <a:endParaRPr lang="en-US" sz="760" dirty="0"/>
            </a:p>
          </p:txBody>
        </p:sp>
      </p:grpSp>
      <p:grpSp>
        <p:nvGrpSpPr>
          <p:cNvPr id="7" name="Group 6">
            <a:extLst>
              <a:ext uri="{FF2B5EF4-FFF2-40B4-BE49-F238E27FC236}">
                <a16:creationId xmlns:a16="http://schemas.microsoft.com/office/drawing/2014/main" id="{1F2A3D3F-CA5F-EB4F-A5E2-BC99F72DA87F}"/>
              </a:ext>
            </a:extLst>
          </p:cNvPr>
          <p:cNvGrpSpPr/>
          <p:nvPr/>
        </p:nvGrpSpPr>
        <p:grpSpPr>
          <a:xfrm>
            <a:off x="9309942" y="2214240"/>
            <a:ext cx="2877844" cy="1771401"/>
            <a:chOff x="8585472" y="3367179"/>
            <a:chExt cx="2877844" cy="1771401"/>
          </a:xfrm>
        </p:grpSpPr>
        <p:sp>
          <p:nvSpPr>
            <p:cNvPr id="48" name="Notched Right Arrow 47">
              <a:extLst>
                <a:ext uri="{FF2B5EF4-FFF2-40B4-BE49-F238E27FC236}">
                  <a16:creationId xmlns:a16="http://schemas.microsoft.com/office/drawing/2014/main" id="{218AF546-7743-EF43-89D1-94956E9BF81F}"/>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121" name="Oval 120">
              <a:extLst>
                <a:ext uri="{FF2B5EF4-FFF2-40B4-BE49-F238E27FC236}">
                  <a16:creationId xmlns:a16="http://schemas.microsoft.com/office/drawing/2014/main" id="{18157F0F-5363-7B47-A8C1-AFA46A79F4BB}"/>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2800" b="1"/>
                <a:t>3</a:t>
              </a:r>
            </a:p>
          </p:txBody>
        </p:sp>
        <p:grpSp>
          <p:nvGrpSpPr>
            <p:cNvPr id="2" name="Group 1">
              <a:extLst>
                <a:ext uri="{FF2B5EF4-FFF2-40B4-BE49-F238E27FC236}">
                  <a16:creationId xmlns:a16="http://schemas.microsoft.com/office/drawing/2014/main" id="{918ED1F2-DD09-A649-BF1B-B7B679C530C2}"/>
                </a:ext>
              </a:extLst>
            </p:cNvPr>
            <p:cNvGrpSpPr/>
            <p:nvPr/>
          </p:nvGrpSpPr>
          <p:grpSpPr>
            <a:xfrm>
              <a:off x="9624593" y="3469218"/>
              <a:ext cx="954225" cy="894678"/>
              <a:chOff x="9446327" y="3408887"/>
              <a:chExt cx="1132492" cy="1061819"/>
            </a:xfrm>
          </p:grpSpPr>
          <p:grpSp>
            <p:nvGrpSpPr>
              <p:cNvPr id="94" name="Group 93">
                <a:extLst>
                  <a:ext uri="{FF2B5EF4-FFF2-40B4-BE49-F238E27FC236}">
                    <a16:creationId xmlns:a16="http://schemas.microsoft.com/office/drawing/2014/main" id="{6E422CE8-05BE-2C43-ABC2-6175B980D893}"/>
                  </a:ext>
                </a:extLst>
              </p:cNvPr>
              <p:cNvGrpSpPr/>
              <p:nvPr/>
            </p:nvGrpSpPr>
            <p:grpSpPr>
              <a:xfrm>
                <a:off x="9446327" y="3408887"/>
                <a:ext cx="1132492" cy="1061819"/>
                <a:chOff x="2493963" y="2683574"/>
                <a:chExt cx="372773" cy="349510"/>
              </a:xfrm>
              <a:solidFill>
                <a:schemeClr val="bg1"/>
              </a:solidFill>
            </p:grpSpPr>
            <p:sp>
              <p:nvSpPr>
                <p:cNvPr id="95" name="Freeform 169">
                  <a:extLst>
                    <a:ext uri="{FF2B5EF4-FFF2-40B4-BE49-F238E27FC236}">
                      <a16:creationId xmlns:a16="http://schemas.microsoft.com/office/drawing/2014/main" id="{83D11B2F-BAB1-D049-9914-BA440C4FEC0C}"/>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96" name="Freeform 171">
                  <a:extLst>
                    <a:ext uri="{FF2B5EF4-FFF2-40B4-BE49-F238E27FC236}">
                      <a16:creationId xmlns:a16="http://schemas.microsoft.com/office/drawing/2014/main" id="{D29C10AF-7422-4B4F-9EA8-BB3B6C7BD10C}"/>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97" name="Group 96">
                <a:extLst>
                  <a:ext uri="{FF2B5EF4-FFF2-40B4-BE49-F238E27FC236}">
                    <a16:creationId xmlns:a16="http://schemas.microsoft.com/office/drawing/2014/main" id="{2812D84B-DDFB-2841-9771-66F8FCF656FC}"/>
                  </a:ext>
                </a:extLst>
              </p:cNvPr>
              <p:cNvGrpSpPr/>
              <p:nvPr/>
            </p:nvGrpSpPr>
            <p:grpSpPr>
              <a:xfrm>
                <a:off x="9603923" y="3826069"/>
                <a:ext cx="771663" cy="228809"/>
                <a:chOff x="1477713" y="4929970"/>
                <a:chExt cx="1039375" cy="308189"/>
              </a:xfrm>
              <a:solidFill>
                <a:schemeClr val="bg1"/>
              </a:solidFill>
            </p:grpSpPr>
            <p:sp>
              <p:nvSpPr>
                <p:cNvPr id="98" name="Freeform 97">
                  <a:extLst>
                    <a:ext uri="{FF2B5EF4-FFF2-40B4-BE49-F238E27FC236}">
                      <a16:creationId xmlns:a16="http://schemas.microsoft.com/office/drawing/2014/main" id="{0BBD9B66-EA43-A04B-A4CB-605E1CEE64C7}"/>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99" name="Freeform 98">
                  <a:extLst>
                    <a:ext uri="{FF2B5EF4-FFF2-40B4-BE49-F238E27FC236}">
                      <a16:creationId xmlns:a16="http://schemas.microsoft.com/office/drawing/2014/main" id="{10068DD5-28B8-8244-A94B-4BC27F81BBB2}"/>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00" name="Freeform 99">
                  <a:extLst>
                    <a:ext uri="{FF2B5EF4-FFF2-40B4-BE49-F238E27FC236}">
                      <a16:creationId xmlns:a16="http://schemas.microsoft.com/office/drawing/2014/main" id="{DB9EF068-55B1-0047-879D-07A2BEECB4B6}"/>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grpSp>
        </p:grpSp>
      </p:grpSp>
      <p:pic>
        <p:nvPicPr>
          <p:cNvPr id="101" name="Picture Placeholder 18">
            <a:extLst>
              <a:ext uri="{FF2B5EF4-FFF2-40B4-BE49-F238E27FC236}">
                <a16:creationId xmlns:a16="http://schemas.microsoft.com/office/drawing/2014/main" id="{AF621A06-697B-244D-8527-9AA275E4FFD5}"/>
              </a:ext>
            </a:extLst>
          </p:cNvPr>
          <p:cNvPicPr>
            <a:picLocks noChangeAspect="1"/>
          </p:cNvPicPr>
          <p:nvPr/>
        </p:nvPicPr>
        <p:blipFill>
          <a:blip r:embed="rId4">
            <a:extLst>
              <a:ext uri="{28A0092B-C50C-407E-A947-70E740481C1C}">
                <a14:useLocalDpi xmlns:a14="http://schemas.microsoft.com/office/drawing/2010/main" val="0"/>
              </a:ext>
            </a:extLst>
          </a:blip>
          <a:srcRect t="11756" b="11756"/>
          <a:stretch>
            <a:fillRect/>
          </a:stretch>
        </p:blipFill>
        <p:spPr>
          <a:xfrm>
            <a:off x="8726598" y="6075011"/>
            <a:ext cx="3805677" cy="2310843"/>
          </a:xfrm>
          <a:custGeom>
            <a:avLst/>
            <a:gdLst>
              <a:gd name="connsiteX0" fmla="*/ 0 w 5452245"/>
              <a:gd name="connsiteY0" fmla="*/ 0 h 3323955"/>
              <a:gd name="connsiteX1" fmla="*/ 5452245 w 5452245"/>
              <a:gd name="connsiteY1" fmla="*/ 0 h 3323955"/>
              <a:gd name="connsiteX2" fmla="*/ 5452245 w 5452245"/>
              <a:gd name="connsiteY2" fmla="*/ 3323955 h 3323955"/>
              <a:gd name="connsiteX3" fmla="*/ 0 w 5452245"/>
              <a:gd name="connsiteY3" fmla="*/ 3323955 h 3323955"/>
            </a:gdLst>
            <a:ahLst/>
            <a:cxnLst>
              <a:cxn ang="0">
                <a:pos x="connsiteX0" y="connsiteY0"/>
              </a:cxn>
              <a:cxn ang="0">
                <a:pos x="connsiteX1" y="connsiteY1"/>
              </a:cxn>
              <a:cxn ang="0">
                <a:pos x="connsiteX2" y="connsiteY2"/>
              </a:cxn>
              <a:cxn ang="0">
                <a:pos x="connsiteX3" y="connsiteY3"/>
              </a:cxn>
            </a:cxnLst>
            <a:rect l="l" t="t" r="r" b="b"/>
            <a:pathLst>
              <a:path w="5452245" h="3323955">
                <a:moveTo>
                  <a:pt x="0" y="0"/>
                </a:moveTo>
                <a:lnTo>
                  <a:pt x="5452245" y="0"/>
                </a:lnTo>
                <a:lnTo>
                  <a:pt x="5452245" y="3323955"/>
                </a:lnTo>
                <a:lnTo>
                  <a:pt x="0" y="3323955"/>
                </a:lnTo>
                <a:close/>
              </a:path>
            </a:pathLst>
          </a:custGeom>
        </p:spPr>
      </p:pic>
      <p:pic>
        <p:nvPicPr>
          <p:cNvPr id="102" name="Picture Placeholder 5">
            <a:extLst>
              <a:ext uri="{FF2B5EF4-FFF2-40B4-BE49-F238E27FC236}">
                <a16:creationId xmlns:a16="http://schemas.microsoft.com/office/drawing/2014/main" id="{ECB6D6D9-CD3E-B340-91E1-28187685346D}"/>
              </a:ext>
            </a:extLst>
          </p:cNvPr>
          <p:cNvPicPr>
            <a:picLocks noChangeAspect="1"/>
          </p:cNvPicPr>
          <p:nvPr/>
        </p:nvPicPr>
        <p:blipFill>
          <a:blip r:embed="rId5">
            <a:extLst>
              <a:ext uri="{28A0092B-C50C-407E-A947-70E740481C1C}">
                <a14:useLocalDpi xmlns:a14="http://schemas.microsoft.com/office/drawing/2010/main" val="0"/>
              </a:ext>
            </a:extLst>
          </a:blip>
          <a:srcRect l="9002" r="9002"/>
          <a:stretch>
            <a:fillRect/>
          </a:stretch>
        </p:blipFill>
        <p:spPr>
          <a:xfrm>
            <a:off x="4604707" y="6033819"/>
            <a:ext cx="3824221" cy="2331433"/>
          </a:xfrm>
          <a:custGeom>
            <a:avLst/>
            <a:gdLst>
              <a:gd name="connsiteX0" fmla="*/ 0 w 5452245"/>
              <a:gd name="connsiteY0" fmla="*/ 0 h 3323955"/>
              <a:gd name="connsiteX1" fmla="*/ 5452245 w 5452245"/>
              <a:gd name="connsiteY1" fmla="*/ 0 h 3323955"/>
              <a:gd name="connsiteX2" fmla="*/ 5452245 w 5452245"/>
              <a:gd name="connsiteY2" fmla="*/ 3323955 h 3323955"/>
              <a:gd name="connsiteX3" fmla="*/ 0 w 5452245"/>
              <a:gd name="connsiteY3" fmla="*/ 3323955 h 3323955"/>
            </a:gdLst>
            <a:ahLst/>
            <a:cxnLst>
              <a:cxn ang="0">
                <a:pos x="connsiteX0" y="connsiteY0"/>
              </a:cxn>
              <a:cxn ang="0">
                <a:pos x="connsiteX1" y="connsiteY1"/>
              </a:cxn>
              <a:cxn ang="0">
                <a:pos x="connsiteX2" y="connsiteY2"/>
              </a:cxn>
              <a:cxn ang="0">
                <a:pos x="connsiteX3" y="connsiteY3"/>
              </a:cxn>
            </a:cxnLst>
            <a:rect l="l" t="t" r="r" b="b"/>
            <a:pathLst>
              <a:path w="5452245" h="3323955">
                <a:moveTo>
                  <a:pt x="0" y="0"/>
                </a:moveTo>
                <a:lnTo>
                  <a:pt x="5452245" y="0"/>
                </a:lnTo>
                <a:lnTo>
                  <a:pt x="5452245" y="3323955"/>
                </a:lnTo>
                <a:lnTo>
                  <a:pt x="0" y="3323955"/>
                </a:lnTo>
                <a:close/>
              </a:path>
            </a:pathLst>
          </a:custGeom>
        </p:spPr>
      </p:pic>
      <p:pic>
        <p:nvPicPr>
          <p:cNvPr id="103" name="Picture Placeholder 15">
            <a:extLst>
              <a:ext uri="{FF2B5EF4-FFF2-40B4-BE49-F238E27FC236}">
                <a16:creationId xmlns:a16="http://schemas.microsoft.com/office/drawing/2014/main" id="{310E62A5-817E-234A-A980-4F469774FC8D}"/>
              </a:ext>
            </a:extLst>
          </p:cNvPr>
          <p:cNvPicPr>
            <a:picLocks noChangeAspect="1"/>
          </p:cNvPicPr>
          <p:nvPr/>
        </p:nvPicPr>
        <p:blipFill>
          <a:blip r:embed="rId6">
            <a:extLst>
              <a:ext uri="{28A0092B-C50C-407E-A947-70E740481C1C}">
                <a14:useLocalDpi xmlns:a14="http://schemas.microsoft.com/office/drawing/2010/main" val="0"/>
              </a:ext>
            </a:extLst>
          </a:blip>
          <a:srcRect t="4251" b="4251"/>
          <a:stretch>
            <a:fillRect/>
          </a:stretch>
        </p:blipFill>
        <p:spPr>
          <a:xfrm>
            <a:off x="456796" y="6075011"/>
            <a:ext cx="3850241" cy="2322179"/>
          </a:xfrm>
          <a:custGeom>
            <a:avLst/>
            <a:gdLst>
              <a:gd name="connsiteX0" fmla="*/ 0 w 5452245"/>
              <a:gd name="connsiteY0" fmla="*/ 0 h 3323955"/>
              <a:gd name="connsiteX1" fmla="*/ 5452245 w 5452245"/>
              <a:gd name="connsiteY1" fmla="*/ 0 h 3323955"/>
              <a:gd name="connsiteX2" fmla="*/ 5452245 w 5452245"/>
              <a:gd name="connsiteY2" fmla="*/ 3323955 h 3323955"/>
              <a:gd name="connsiteX3" fmla="*/ 0 w 5452245"/>
              <a:gd name="connsiteY3" fmla="*/ 3323955 h 3323955"/>
            </a:gdLst>
            <a:ahLst/>
            <a:cxnLst>
              <a:cxn ang="0">
                <a:pos x="connsiteX0" y="connsiteY0"/>
              </a:cxn>
              <a:cxn ang="0">
                <a:pos x="connsiteX1" y="connsiteY1"/>
              </a:cxn>
              <a:cxn ang="0">
                <a:pos x="connsiteX2" y="connsiteY2"/>
              </a:cxn>
              <a:cxn ang="0">
                <a:pos x="connsiteX3" y="connsiteY3"/>
              </a:cxn>
            </a:cxnLst>
            <a:rect l="l" t="t" r="r" b="b"/>
            <a:pathLst>
              <a:path w="5452245" h="3323955">
                <a:moveTo>
                  <a:pt x="0" y="0"/>
                </a:moveTo>
                <a:lnTo>
                  <a:pt x="5452245" y="0"/>
                </a:lnTo>
                <a:lnTo>
                  <a:pt x="5452245" y="3323955"/>
                </a:lnTo>
                <a:lnTo>
                  <a:pt x="0" y="3323955"/>
                </a:lnTo>
                <a:close/>
              </a:path>
            </a:pathLst>
          </a:custGeom>
        </p:spPr>
      </p:pic>
      <p:sp>
        <p:nvSpPr>
          <p:cNvPr id="3" name="TextBox 2">
            <a:extLst>
              <a:ext uri="{FF2B5EF4-FFF2-40B4-BE49-F238E27FC236}">
                <a16:creationId xmlns:a16="http://schemas.microsoft.com/office/drawing/2014/main" id="{928B4340-7AF3-3C47-A65F-B338E0B66F0E}"/>
              </a:ext>
            </a:extLst>
          </p:cNvPr>
          <p:cNvSpPr txBox="1"/>
          <p:nvPr/>
        </p:nvSpPr>
        <p:spPr>
          <a:xfrm>
            <a:off x="4273826" y="1331844"/>
            <a:ext cx="0" cy="0"/>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cxnSp>
        <p:nvCxnSpPr>
          <p:cNvPr id="104" name="Straight Connector 103">
            <a:extLst>
              <a:ext uri="{FF2B5EF4-FFF2-40B4-BE49-F238E27FC236}">
                <a16:creationId xmlns:a16="http://schemas.microsoft.com/office/drawing/2014/main" id="{386F04BA-EFB5-D14A-AAEC-1F6B85F621C4}"/>
              </a:ext>
            </a:extLst>
          </p:cNvPr>
          <p:cNvCxnSpPr>
            <a:cxnSpLocks/>
          </p:cNvCxnSpPr>
          <p:nvPr/>
        </p:nvCxnSpPr>
        <p:spPr bwMode="auto">
          <a:xfrm>
            <a:off x="4425383" y="2214240"/>
            <a:ext cx="12" cy="6299851"/>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105" name="Content Placeholder 2">
            <a:extLst>
              <a:ext uri="{FF2B5EF4-FFF2-40B4-BE49-F238E27FC236}">
                <a16:creationId xmlns:a16="http://schemas.microsoft.com/office/drawing/2014/main" id="{FFD8D4E0-3DBE-BC47-86FB-9D594D16AF0D}"/>
              </a:ext>
            </a:extLst>
          </p:cNvPr>
          <p:cNvSpPr txBox="1">
            <a:spLocks/>
          </p:cNvSpPr>
          <p:nvPr/>
        </p:nvSpPr>
        <p:spPr>
          <a:xfrm>
            <a:off x="434857" y="4938021"/>
            <a:ext cx="3708314" cy="1219905"/>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rtl="0"/>
            <a:r>
              <a:rPr lang="es" sz="2400" kern="0" dirty="0">
                <a:solidFill>
                  <a:schemeClr val="tx1"/>
                </a:solidFill>
              </a:rPr>
              <a:t>Desconexión de los mecanismos normales de supervivencia</a:t>
            </a:r>
          </a:p>
        </p:txBody>
      </p:sp>
      <p:cxnSp>
        <p:nvCxnSpPr>
          <p:cNvPr id="106" name="Straight Connector 105">
            <a:extLst>
              <a:ext uri="{FF2B5EF4-FFF2-40B4-BE49-F238E27FC236}">
                <a16:creationId xmlns:a16="http://schemas.microsoft.com/office/drawing/2014/main" id="{CE0122B5-5151-2B41-B574-88CDF52851A9}"/>
              </a:ext>
            </a:extLst>
          </p:cNvPr>
          <p:cNvCxnSpPr>
            <a:cxnSpLocks/>
          </p:cNvCxnSpPr>
          <p:nvPr/>
        </p:nvCxnSpPr>
        <p:spPr bwMode="auto">
          <a:xfrm>
            <a:off x="8579939" y="2214240"/>
            <a:ext cx="12" cy="6299851"/>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107" name="Content Placeholder 2">
            <a:extLst>
              <a:ext uri="{FF2B5EF4-FFF2-40B4-BE49-F238E27FC236}">
                <a16:creationId xmlns:a16="http://schemas.microsoft.com/office/drawing/2014/main" id="{3CDAD819-3982-B44B-A58A-C2D2AC9BC8AF}"/>
              </a:ext>
            </a:extLst>
          </p:cNvPr>
          <p:cNvSpPr txBox="1">
            <a:spLocks/>
          </p:cNvSpPr>
          <p:nvPr/>
        </p:nvSpPr>
        <p:spPr>
          <a:xfrm>
            <a:off x="4649048" y="4957898"/>
            <a:ext cx="3708314" cy="837457"/>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rtl="0"/>
            <a:r>
              <a:rPr lang="es" sz="2400" kern="0">
                <a:solidFill>
                  <a:schemeClr val="tx1"/>
                </a:solidFill>
              </a:rPr>
              <a:t>Categorización </a:t>
            </a:r>
            <a:br>
              <a:rPr lang="en-US" sz="2400" kern="0" dirty="0">
                <a:solidFill>
                  <a:schemeClr val="tx1"/>
                </a:solidFill>
              </a:rPr>
            </a:br>
            <a:r>
              <a:rPr lang="es" sz="2400" kern="0">
                <a:solidFill>
                  <a:schemeClr val="tx1"/>
                </a:solidFill>
              </a:rPr>
              <a:t>de identidades</a:t>
            </a:r>
          </a:p>
        </p:txBody>
      </p:sp>
      <p:sp>
        <p:nvSpPr>
          <p:cNvPr id="108" name="Content Placeholder 2">
            <a:extLst>
              <a:ext uri="{FF2B5EF4-FFF2-40B4-BE49-F238E27FC236}">
                <a16:creationId xmlns:a16="http://schemas.microsoft.com/office/drawing/2014/main" id="{0283D1C5-1F37-6B46-8CDE-EA85F07F0C8B}"/>
              </a:ext>
            </a:extLst>
          </p:cNvPr>
          <p:cNvSpPr txBox="1">
            <a:spLocks/>
          </p:cNvSpPr>
          <p:nvPr/>
        </p:nvSpPr>
        <p:spPr>
          <a:xfrm>
            <a:off x="8942752" y="4957898"/>
            <a:ext cx="3708314" cy="837457"/>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rtl="0"/>
            <a:r>
              <a:rPr lang="es" sz="2400" kern="0">
                <a:solidFill>
                  <a:schemeClr val="tx1"/>
                </a:solidFill>
              </a:rPr>
              <a:t>Respuesta insuficiente ante las necesidades singulares de las personas LGBTIQ+</a:t>
            </a:r>
          </a:p>
        </p:txBody>
      </p:sp>
      <p:cxnSp>
        <p:nvCxnSpPr>
          <p:cNvPr id="53" name="Straight Connector 52">
            <a:extLst>
              <a:ext uri="{FF2B5EF4-FFF2-40B4-BE49-F238E27FC236}">
                <a16:creationId xmlns:a16="http://schemas.microsoft.com/office/drawing/2014/main" id="{B9B93BB5-17EE-2645-B57E-237E43FB97B1}"/>
              </a:ext>
            </a:extLst>
          </p:cNvPr>
          <p:cNvCxnSpPr>
            <a:cxnSpLocks/>
          </p:cNvCxnSpPr>
          <p:nvPr/>
        </p:nvCxnSpPr>
        <p:spPr bwMode="auto">
          <a:xfrm flipH="1">
            <a:off x="-11834" y="841571"/>
            <a:ext cx="1065934" cy="0"/>
          </a:xfrm>
          <a:prstGeom prst="line">
            <a:avLst/>
          </a:prstGeom>
          <a:blipFill dpi="0" rotWithShape="0">
            <a:blip r:embed="rId7"/>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a:extLst>
              <a:ext uri="{FF2B5EF4-FFF2-40B4-BE49-F238E27FC236}">
                <a16:creationId xmlns:a16="http://schemas.microsoft.com/office/drawing/2014/main" id="{D973ECDE-8943-0843-A0C3-0755F0A9214E}"/>
              </a:ext>
            </a:extLst>
          </p:cNvPr>
          <p:cNvCxnSpPr>
            <a:cxnSpLocks/>
          </p:cNvCxnSpPr>
          <p:nvPr/>
        </p:nvCxnSpPr>
        <p:spPr bwMode="auto">
          <a:xfrm flipH="1">
            <a:off x="11932142" y="841571"/>
            <a:ext cx="1065934" cy="0"/>
          </a:xfrm>
          <a:prstGeom prst="line">
            <a:avLst/>
          </a:prstGeom>
          <a:blipFill dpi="0" rotWithShape="0">
            <a:blip r:embed="rId7"/>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ustDataLst>
      <p:tags r:id="rId1"/>
    </p:custDataLst>
    <p:extLst>
      <p:ext uri="{BB962C8B-B14F-4D97-AF65-F5344CB8AC3E}">
        <p14:creationId xmlns:p14="http://schemas.microsoft.com/office/powerpoint/2010/main" val="1692206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9"/>
                                        </p:tgtEl>
                                        <p:attrNameLst>
                                          <p:attrName>style.visibility</p:attrName>
                                        </p:attrNameLst>
                                      </p:cBhvr>
                                      <p:to>
                                        <p:strVal val="visible"/>
                                      </p:to>
                                    </p:set>
                                    <p:anim calcmode="lin" valueType="num">
                                      <p:cBhvr additive="base">
                                        <p:cTn id="11" dur="500" fill="hold"/>
                                        <p:tgtEl>
                                          <p:spTgt spid="89"/>
                                        </p:tgtEl>
                                        <p:attrNameLst>
                                          <p:attrName>ppt_x</p:attrName>
                                        </p:attrNameLst>
                                      </p:cBhvr>
                                      <p:tavLst>
                                        <p:tav tm="0">
                                          <p:val>
                                            <p:strVal val="0-#ppt_w/2"/>
                                          </p:val>
                                        </p:tav>
                                        <p:tav tm="100000">
                                          <p:val>
                                            <p:strVal val="#ppt_x"/>
                                          </p:val>
                                        </p:tav>
                                      </p:tavLst>
                                    </p:anim>
                                    <p:anim calcmode="lin" valueType="num">
                                      <p:cBhvr additive="base">
                                        <p:cTn id="12" dur="500" fill="hold"/>
                                        <p:tgtEl>
                                          <p:spTgt spid="8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anim calcmode="lin" valueType="num">
                                      <p:cBhvr additive="base">
                                        <p:cTn id="15" dur="500" fill="hold"/>
                                        <p:tgtEl>
                                          <p:spTgt spid="105"/>
                                        </p:tgtEl>
                                        <p:attrNameLst>
                                          <p:attrName>ppt_x</p:attrName>
                                        </p:attrNameLst>
                                      </p:cBhvr>
                                      <p:tavLst>
                                        <p:tav tm="0">
                                          <p:val>
                                            <p:strVal val="0-#ppt_w/2"/>
                                          </p:val>
                                        </p:tav>
                                        <p:tav tm="100000">
                                          <p:val>
                                            <p:strVal val="#ppt_x"/>
                                          </p:val>
                                        </p:tav>
                                      </p:tavLst>
                                    </p:anim>
                                    <p:anim calcmode="lin" valueType="num">
                                      <p:cBhvr additive="base">
                                        <p:cTn id="16" dur="500" fill="hold"/>
                                        <p:tgtEl>
                                          <p:spTgt spid="10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fade">
                                      <p:cBhvr>
                                        <p:cTn id="20" dur="500"/>
                                        <p:tgtEl>
                                          <p:spTgt spid="103"/>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04"/>
                                        </p:tgtEl>
                                        <p:attrNameLst>
                                          <p:attrName>style.visibility</p:attrName>
                                        </p:attrNameLst>
                                      </p:cBhvr>
                                      <p:to>
                                        <p:strVal val="visible"/>
                                      </p:to>
                                    </p:set>
                                    <p:animEffect transition="in" filter="wipe(down)">
                                      <p:cBhvr>
                                        <p:cTn id="24" dur="500"/>
                                        <p:tgtEl>
                                          <p:spTgt spid="10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88"/>
                                        </p:tgtEl>
                                        <p:attrNameLst>
                                          <p:attrName>style.visibility</p:attrName>
                                        </p:attrNameLst>
                                      </p:cBhvr>
                                      <p:to>
                                        <p:strVal val="visible"/>
                                      </p:to>
                                    </p:set>
                                    <p:anim calcmode="lin" valueType="num">
                                      <p:cBhvr additive="base">
                                        <p:cTn id="33" dur="500" fill="hold"/>
                                        <p:tgtEl>
                                          <p:spTgt spid="88"/>
                                        </p:tgtEl>
                                        <p:attrNameLst>
                                          <p:attrName>ppt_x</p:attrName>
                                        </p:attrNameLst>
                                      </p:cBhvr>
                                      <p:tavLst>
                                        <p:tav tm="0">
                                          <p:val>
                                            <p:strVal val="0-#ppt_w/2"/>
                                          </p:val>
                                        </p:tav>
                                        <p:tav tm="100000">
                                          <p:val>
                                            <p:strVal val="#ppt_x"/>
                                          </p:val>
                                        </p:tav>
                                      </p:tavLst>
                                    </p:anim>
                                    <p:anim calcmode="lin" valueType="num">
                                      <p:cBhvr additive="base">
                                        <p:cTn id="34" dur="500" fill="hold"/>
                                        <p:tgtEl>
                                          <p:spTgt spid="88"/>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07"/>
                                        </p:tgtEl>
                                        <p:attrNameLst>
                                          <p:attrName>style.visibility</p:attrName>
                                        </p:attrNameLst>
                                      </p:cBhvr>
                                      <p:to>
                                        <p:strVal val="visible"/>
                                      </p:to>
                                    </p:set>
                                    <p:anim calcmode="lin" valueType="num">
                                      <p:cBhvr additive="base">
                                        <p:cTn id="37" dur="500" fill="hold"/>
                                        <p:tgtEl>
                                          <p:spTgt spid="107"/>
                                        </p:tgtEl>
                                        <p:attrNameLst>
                                          <p:attrName>ppt_x</p:attrName>
                                        </p:attrNameLst>
                                      </p:cBhvr>
                                      <p:tavLst>
                                        <p:tav tm="0">
                                          <p:val>
                                            <p:strVal val="0-#ppt_w/2"/>
                                          </p:val>
                                        </p:tav>
                                        <p:tav tm="100000">
                                          <p:val>
                                            <p:strVal val="#ppt_x"/>
                                          </p:val>
                                        </p:tav>
                                      </p:tavLst>
                                    </p:anim>
                                    <p:anim calcmode="lin" valueType="num">
                                      <p:cBhvr additive="base">
                                        <p:cTn id="38" dur="500" fill="hold"/>
                                        <p:tgtEl>
                                          <p:spTgt spid="107"/>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102"/>
                                        </p:tgtEl>
                                        <p:attrNameLst>
                                          <p:attrName>style.visibility</p:attrName>
                                        </p:attrNameLst>
                                      </p:cBhvr>
                                      <p:to>
                                        <p:strVal val="visible"/>
                                      </p:to>
                                    </p:set>
                                    <p:animEffect transition="in" filter="fade">
                                      <p:cBhvr>
                                        <p:cTn id="42" dur="500"/>
                                        <p:tgtEl>
                                          <p:spTgt spid="102"/>
                                        </p:tgtEl>
                                      </p:cBhvr>
                                    </p:animEffect>
                                  </p:childTnLst>
                                </p:cTn>
                              </p:par>
                            </p:childTnLst>
                          </p:cTn>
                        </p:par>
                        <p:par>
                          <p:cTn id="43" fill="hold">
                            <p:stCondLst>
                              <p:cond delay="1000"/>
                            </p:stCondLst>
                            <p:childTnLst>
                              <p:par>
                                <p:cTn id="44" presetID="22" presetClass="entr" presetSubtype="4" fill="hold" nodeType="afterEffect">
                                  <p:stCondLst>
                                    <p:cond delay="0"/>
                                  </p:stCondLst>
                                  <p:childTnLst>
                                    <p:set>
                                      <p:cBhvr>
                                        <p:cTn id="45" dur="1" fill="hold">
                                          <p:stCondLst>
                                            <p:cond delay="0"/>
                                          </p:stCondLst>
                                        </p:cTn>
                                        <p:tgtEl>
                                          <p:spTgt spid="106"/>
                                        </p:tgtEl>
                                        <p:attrNameLst>
                                          <p:attrName>style.visibility</p:attrName>
                                        </p:attrNameLst>
                                      </p:cBhvr>
                                      <p:to>
                                        <p:strVal val="visible"/>
                                      </p:to>
                                    </p:set>
                                    <p:animEffect transition="in" filter="wipe(down)">
                                      <p:cBhvr>
                                        <p:cTn id="46" dur="500"/>
                                        <p:tgtEl>
                                          <p:spTgt spid="106"/>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0-#ppt_w/2"/>
                                          </p:val>
                                        </p:tav>
                                        <p:tav tm="100000">
                                          <p:val>
                                            <p:strVal val="#ppt_x"/>
                                          </p:val>
                                        </p:tav>
                                      </p:tavLst>
                                    </p:anim>
                                    <p:anim calcmode="lin" valueType="num">
                                      <p:cBhvr additive="base">
                                        <p:cTn id="52" dur="500" fill="hold"/>
                                        <p:tgtEl>
                                          <p:spTgt spid="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90"/>
                                        </p:tgtEl>
                                        <p:attrNameLst>
                                          <p:attrName>style.visibility</p:attrName>
                                        </p:attrNameLst>
                                      </p:cBhvr>
                                      <p:to>
                                        <p:strVal val="visible"/>
                                      </p:to>
                                    </p:set>
                                    <p:anim calcmode="lin" valueType="num">
                                      <p:cBhvr additive="base">
                                        <p:cTn id="55" dur="500" fill="hold"/>
                                        <p:tgtEl>
                                          <p:spTgt spid="90"/>
                                        </p:tgtEl>
                                        <p:attrNameLst>
                                          <p:attrName>ppt_x</p:attrName>
                                        </p:attrNameLst>
                                      </p:cBhvr>
                                      <p:tavLst>
                                        <p:tav tm="0">
                                          <p:val>
                                            <p:strVal val="0-#ppt_w/2"/>
                                          </p:val>
                                        </p:tav>
                                        <p:tav tm="100000">
                                          <p:val>
                                            <p:strVal val="#ppt_x"/>
                                          </p:val>
                                        </p:tav>
                                      </p:tavLst>
                                    </p:anim>
                                    <p:anim calcmode="lin" valueType="num">
                                      <p:cBhvr additive="base">
                                        <p:cTn id="56" dur="500" fill="hold"/>
                                        <p:tgtEl>
                                          <p:spTgt spid="90"/>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08"/>
                                        </p:tgtEl>
                                        <p:attrNameLst>
                                          <p:attrName>style.visibility</p:attrName>
                                        </p:attrNameLst>
                                      </p:cBhvr>
                                      <p:to>
                                        <p:strVal val="visible"/>
                                      </p:to>
                                    </p:set>
                                    <p:anim calcmode="lin" valueType="num">
                                      <p:cBhvr additive="base">
                                        <p:cTn id="59" dur="500" fill="hold"/>
                                        <p:tgtEl>
                                          <p:spTgt spid="108"/>
                                        </p:tgtEl>
                                        <p:attrNameLst>
                                          <p:attrName>ppt_x</p:attrName>
                                        </p:attrNameLst>
                                      </p:cBhvr>
                                      <p:tavLst>
                                        <p:tav tm="0">
                                          <p:val>
                                            <p:strVal val="0-#ppt_w/2"/>
                                          </p:val>
                                        </p:tav>
                                        <p:tav tm="100000">
                                          <p:val>
                                            <p:strVal val="#ppt_x"/>
                                          </p:val>
                                        </p:tav>
                                      </p:tavLst>
                                    </p:anim>
                                    <p:anim calcmode="lin" valueType="num">
                                      <p:cBhvr additive="base">
                                        <p:cTn id="60" dur="500" fill="hold"/>
                                        <p:tgtEl>
                                          <p:spTgt spid="108"/>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101"/>
                                        </p:tgtEl>
                                        <p:attrNameLst>
                                          <p:attrName>style.visibility</p:attrName>
                                        </p:attrNameLst>
                                      </p:cBhvr>
                                      <p:to>
                                        <p:strVal val="visible"/>
                                      </p:to>
                                    </p:set>
                                    <p:animEffect transition="in" filter="fade">
                                      <p:cBhvr>
                                        <p:cTn id="64"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88" grpId="0"/>
      <p:bldP spid="90" grpId="0"/>
      <p:bldP spid="105" grpId="0"/>
      <p:bldP spid="107" grpId="0"/>
      <p:bldP spid="10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 name="Shape 636"/>
          <p:cNvSpPr>
            <a:spLocks noGrp="1"/>
          </p:cNvSpPr>
          <p:nvPr>
            <p:ph type="title"/>
          </p:nvPr>
        </p:nvSpPr>
        <p:spPr>
          <a:xfrm>
            <a:off x="596827" y="298925"/>
            <a:ext cx="12114321" cy="1076381"/>
          </a:xfrm>
        </p:spPr>
        <p:txBody>
          <a:bodyPr rtlCol="0">
            <a:noAutofit/>
          </a:bodyPr>
          <a:lstStyle/>
          <a:p>
            <a:pPr lvl="0" algn="l" rtl="0"/>
            <a:r>
              <a:rPr lang="es" sz="3600" dirty="0">
                <a:sym typeface="Arial Bold" charset="0"/>
              </a:rPr>
              <a:t>¿De qué modo la migración, el desplazamiento forzado y las crisis crean dificultades?</a:t>
            </a:r>
            <a:endParaRPr lang="en-US" sz="36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693744"/>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11</a:t>
            </a:fld>
            <a:endParaRPr lang="en-US" altLang="en-US" sz="1200" dirty="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nvSpPr>
        <p:spPr bwMode="auto">
          <a:xfrm>
            <a:off x="2129687" y="1831745"/>
            <a:ext cx="1040157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es" sz="2800" b="1" cap="all" dirty="0">
                <a:ea typeface="Adobe Fan Heiti Std B" charset="-120"/>
                <a:cs typeface="Adobe Fan Heiti Std B" charset="-120"/>
                <a:sym typeface="Gill Sans" charset="0"/>
              </a:rPr>
              <a:t>Desconexión </a:t>
            </a:r>
            <a:r>
              <a:rPr lang="es" sz="2800" cap="all" dirty="0">
                <a:ea typeface="Adobe Fan Heiti Std B" charset="-120"/>
                <a:cs typeface="Adobe Fan Heiti Std B" charset="-120"/>
                <a:sym typeface="Gill Sans" charset="0"/>
              </a:rPr>
              <a:t>de los mecanismos normales de supervivencia</a:t>
            </a:r>
          </a:p>
        </p:txBody>
      </p:sp>
      <p:sp>
        <p:nvSpPr>
          <p:cNvPr id="57" name="Shape 602">
            <a:extLst>
              <a:ext uri="{FF2B5EF4-FFF2-40B4-BE49-F238E27FC236}">
                <a16:creationId xmlns:a16="http://schemas.microsoft.com/office/drawing/2014/main" id="{420582E5-4DE5-5A46-B10E-B9EB0F28F91B}"/>
              </a:ext>
            </a:extLst>
          </p:cNvPr>
          <p:cNvSpPr/>
          <p:nvPr/>
        </p:nvSpPr>
        <p:spPr>
          <a:xfrm>
            <a:off x="6037" y="7429157"/>
            <a:ext cx="13003213"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58" name="Shape 599">
            <a:extLst>
              <a:ext uri="{FF2B5EF4-FFF2-40B4-BE49-F238E27FC236}">
                <a16:creationId xmlns:a16="http://schemas.microsoft.com/office/drawing/2014/main" id="{C47C003B-2CB1-1840-B017-EEC58F79C57B}"/>
              </a:ext>
            </a:extLst>
          </p:cNvPr>
          <p:cNvSpPr/>
          <p:nvPr/>
        </p:nvSpPr>
        <p:spPr>
          <a:xfrm>
            <a:off x="6038" y="3862523"/>
            <a:ext cx="1411705" cy="686907"/>
          </a:xfrm>
          <a:prstGeom prst="homePlate">
            <a:avLst/>
          </a:prstGeom>
          <a:solidFill>
            <a:schemeClr val="accent1"/>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es" sz="3600" b="1">
                <a:latin typeface="Calibri Regular"/>
              </a:rPr>
              <a:t>A</a:t>
            </a:r>
            <a:endParaRPr sz="3600" b="1" dirty="0">
              <a:latin typeface="Calibri Regular"/>
            </a:endParaRPr>
          </a:p>
        </p:txBody>
      </p:sp>
      <p:sp>
        <p:nvSpPr>
          <p:cNvPr id="62" name="Shape 603">
            <a:extLst>
              <a:ext uri="{FF2B5EF4-FFF2-40B4-BE49-F238E27FC236}">
                <a16:creationId xmlns:a16="http://schemas.microsoft.com/office/drawing/2014/main" id="{D3AF6087-8BBF-DE41-BE58-4157B5F9AE11}"/>
              </a:ext>
            </a:extLst>
          </p:cNvPr>
          <p:cNvSpPr/>
          <p:nvPr/>
        </p:nvSpPr>
        <p:spPr>
          <a:xfrm>
            <a:off x="6037" y="6235445"/>
            <a:ext cx="13003213"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63" name="Shape 605">
            <a:extLst>
              <a:ext uri="{FF2B5EF4-FFF2-40B4-BE49-F238E27FC236}">
                <a16:creationId xmlns:a16="http://schemas.microsoft.com/office/drawing/2014/main" id="{6E5F2371-24EA-7346-BEEE-C08319BF2723}"/>
              </a:ext>
            </a:extLst>
          </p:cNvPr>
          <p:cNvSpPr/>
          <p:nvPr/>
        </p:nvSpPr>
        <p:spPr>
          <a:xfrm>
            <a:off x="6038" y="4871172"/>
            <a:ext cx="13003212"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88" name="Shape 617">
            <a:extLst>
              <a:ext uri="{FF2B5EF4-FFF2-40B4-BE49-F238E27FC236}">
                <a16:creationId xmlns:a16="http://schemas.microsoft.com/office/drawing/2014/main" id="{0B2B5DEB-623B-8F47-BC93-34A4613AECAC}"/>
              </a:ext>
            </a:extLst>
          </p:cNvPr>
          <p:cNvSpPr/>
          <p:nvPr/>
        </p:nvSpPr>
        <p:spPr>
          <a:xfrm>
            <a:off x="1584009" y="3782516"/>
            <a:ext cx="11085095" cy="93151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a:spcBef>
                <a:spcPts val="300"/>
              </a:spcBef>
            </a:pPr>
            <a:r>
              <a:rPr lang="es" sz="2600" dirty="0">
                <a:cs typeface="MS PGothic" charset="0"/>
              </a:rPr>
              <a:t>Los “mecanismos normales de </a:t>
            </a:r>
            <a:r>
              <a:rPr lang="es" sz="2600" kern="0" dirty="0">
                <a:cs typeface="MS PGothic" charset="0"/>
              </a:rPr>
              <a:t>supervivencia</a:t>
            </a:r>
            <a:r>
              <a:rPr lang="es" sz="2600" dirty="0">
                <a:cs typeface="MS PGothic" charset="0"/>
              </a:rPr>
              <a:t>” son las redes sociales, los centros de salud sensibilizados y los centros comunitarios, entre otros entornos.</a:t>
            </a:r>
          </a:p>
        </p:txBody>
      </p:sp>
      <p:sp>
        <p:nvSpPr>
          <p:cNvPr id="89" name="Shape 618">
            <a:extLst>
              <a:ext uri="{FF2B5EF4-FFF2-40B4-BE49-F238E27FC236}">
                <a16:creationId xmlns:a16="http://schemas.microsoft.com/office/drawing/2014/main" id="{CEB82490-99D0-5C44-BA45-96ABC6E6391E}"/>
              </a:ext>
            </a:extLst>
          </p:cNvPr>
          <p:cNvSpPr/>
          <p:nvPr/>
        </p:nvSpPr>
        <p:spPr>
          <a:xfrm>
            <a:off x="1595370" y="5102323"/>
            <a:ext cx="10935891" cy="93151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defTabSz="914400">
              <a:spcBef>
                <a:spcPts val="300"/>
              </a:spcBef>
              <a:defRPr/>
            </a:pPr>
            <a:r>
              <a:rPr lang="es" sz="2600" kern="0" dirty="0">
                <a:cs typeface="MS PGothic" charset="0"/>
              </a:rPr>
              <a:t>La expresión “mecanismos normales de supervivencia” se refiere a nuestra capacidad mental para lidiar con mucho estrés. </a:t>
            </a:r>
          </a:p>
        </p:txBody>
      </p:sp>
      <p:sp>
        <p:nvSpPr>
          <p:cNvPr id="90" name="Shape 619">
            <a:extLst>
              <a:ext uri="{FF2B5EF4-FFF2-40B4-BE49-F238E27FC236}">
                <a16:creationId xmlns:a16="http://schemas.microsoft.com/office/drawing/2014/main" id="{6F56CE0B-5A07-2842-ACEA-476FCA370A65}"/>
              </a:ext>
            </a:extLst>
          </p:cNvPr>
          <p:cNvSpPr/>
          <p:nvPr/>
        </p:nvSpPr>
        <p:spPr>
          <a:xfrm>
            <a:off x="1603886" y="6502606"/>
            <a:ext cx="10802701" cy="93151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defTabSz="914400" rtl="0">
              <a:lnSpc>
                <a:spcPct val="100000"/>
              </a:lnSpc>
              <a:spcBef>
                <a:spcPts val="300"/>
              </a:spcBef>
              <a:defRPr/>
            </a:pPr>
            <a:r>
              <a:rPr lang="es" sz="2600" kern="0" dirty="0">
                <a:cs typeface="MS PGothic" charset="0"/>
              </a:rPr>
              <a:t>Los “mecanismos normales de supervivencia” son sustancias como el alcohol, las drogas y el azúcar. </a:t>
            </a:r>
          </a:p>
        </p:txBody>
      </p:sp>
      <p:sp>
        <p:nvSpPr>
          <p:cNvPr id="91" name="Shape 599">
            <a:extLst>
              <a:ext uri="{FF2B5EF4-FFF2-40B4-BE49-F238E27FC236}">
                <a16:creationId xmlns:a16="http://schemas.microsoft.com/office/drawing/2014/main" id="{EC2CA3EE-6E5B-A648-931F-F9F1271CA316}"/>
              </a:ext>
            </a:extLst>
          </p:cNvPr>
          <p:cNvSpPr/>
          <p:nvPr/>
        </p:nvSpPr>
        <p:spPr>
          <a:xfrm>
            <a:off x="6038" y="5202973"/>
            <a:ext cx="1411705" cy="686907"/>
          </a:xfrm>
          <a:prstGeom prst="homePlate">
            <a:avLst/>
          </a:prstGeom>
          <a:solidFill>
            <a:schemeClr val="accent2"/>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es" sz="3600" b="1">
                <a:solidFill>
                  <a:srgbClr val="FFFFFF"/>
                </a:solidFill>
                <a:latin typeface="Calibri Regular"/>
              </a:rPr>
              <a:t>B</a:t>
            </a:r>
            <a:endParaRPr sz="3600" b="1" dirty="0">
              <a:solidFill>
                <a:srgbClr val="FFFFFF"/>
              </a:solidFill>
              <a:latin typeface="Calibri Regular"/>
            </a:endParaRPr>
          </a:p>
        </p:txBody>
      </p:sp>
      <p:sp>
        <p:nvSpPr>
          <p:cNvPr id="92" name="Shape 599">
            <a:extLst>
              <a:ext uri="{FF2B5EF4-FFF2-40B4-BE49-F238E27FC236}">
                <a16:creationId xmlns:a16="http://schemas.microsoft.com/office/drawing/2014/main" id="{BD9BB6BB-5A9F-2249-AE8F-87FDC8147086}"/>
              </a:ext>
            </a:extLst>
          </p:cNvPr>
          <p:cNvSpPr/>
          <p:nvPr/>
        </p:nvSpPr>
        <p:spPr>
          <a:xfrm>
            <a:off x="6038" y="6480114"/>
            <a:ext cx="1411705" cy="686907"/>
          </a:xfrm>
          <a:prstGeom prst="homePlate">
            <a:avLst/>
          </a:prstGeom>
          <a:solidFill>
            <a:schemeClr val="accent5"/>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es" sz="3600" b="1">
                <a:solidFill>
                  <a:srgbClr val="FFFFFF"/>
                </a:solidFill>
                <a:latin typeface="Calibri Regular"/>
              </a:rPr>
              <a:t>C</a:t>
            </a:r>
            <a:endParaRPr sz="3600" b="1" dirty="0">
              <a:solidFill>
                <a:srgbClr val="FFFFFF"/>
              </a:solidFill>
              <a:latin typeface="Calibri Regular"/>
            </a:endParaRPr>
          </a:p>
        </p:txBody>
      </p:sp>
      <p:sp>
        <p:nvSpPr>
          <p:cNvPr id="93" name="TextBox 92">
            <a:extLst>
              <a:ext uri="{FF2B5EF4-FFF2-40B4-BE49-F238E27FC236}">
                <a16:creationId xmlns:a16="http://schemas.microsoft.com/office/drawing/2014/main" id="{A2DBD4BB-C036-694E-9C05-C99D0B0A79C1}"/>
              </a:ext>
            </a:extLst>
          </p:cNvPr>
          <p:cNvSpPr txBox="1"/>
          <p:nvPr/>
        </p:nvSpPr>
        <p:spPr>
          <a:xfrm>
            <a:off x="8861280" y="3240861"/>
            <a:ext cx="0" cy="0"/>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grpSp>
        <p:nvGrpSpPr>
          <p:cNvPr id="94" name="Group 93">
            <a:extLst>
              <a:ext uri="{FF2B5EF4-FFF2-40B4-BE49-F238E27FC236}">
                <a16:creationId xmlns:a16="http://schemas.microsoft.com/office/drawing/2014/main" id="{BE004DB7-3AC5-144F-A82E-96A3F6F44F97}"/>
              </a:ext>
            </a:extLst>
          </p:cNvPr>
          <p:cNvGrpSpPr/>
          <p:nvPr/>
        </p:nvGrpSpPr>
        <p:grpSpPr>
          <a:xfrm>
            <a:off x="596827" y="1662746"/>
            <a:ext cx="1594934" cy="981731"/>
            <a:chOff x="846822" y="3367179"/>
            <a:chExt cx="2877844" cy="1771401"/>
          </a:xfrm>
        </p:grpSpPr>
        <p:sp>
          <p:nvSpPr>
            <p:cNvPr id="95" name="Notched Right Arrow 94">
              <a:extLst>
                <a:ext uri="{FF2B5EF4-FFF2-40B4-BE49-F238E27FC236}">
                  <a16:creationId xmlns:a16="http://schemas.microsoft.com/office/drawing/2014/main" id="{62325C3B-6BB3-3141-84C6-4D771E8E6C6E}"/>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96" name="Oval 95">
              <a:extLst>
                <a:ext uri="{FF2B5EF4-FFF2-40B4-BE49-F238E27FC236}">
                  <a16:creationId xmlns:a16="http://schemas.microsoft.com/office/drawing/2014/main" id="{C1F6C1FE-E106-5045-9FED-B2CCBD13BAB5}"/>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1</a:t>
              </a:r>
            </a:p>
          </p:txBody>
        </p:sp>
        <p:sp>
          <p:nvSpPr>
            <p:cNvPr id="97" name="Freeform 44">
              <a:extLst>
                <a:ext uri="{FF2B5EF4-FFF2-40B4-BE49-F238E27FC236}">
                  <a16:creationId xmlns:a16="http://schemas.microsoft.com/office/drawing/2014/main" id="{436821AB-71D5-254F-B95B-4864F685619B}"/>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rtlCol="0" anchor="t" anchorCtr="0" compatLnSpc="1">
              <a:prstTxWarp prst="textNoShape">
                <a:avLst/>
              </a:prstTxWarp>
            </a:bodyPr>
            <a:lstStyle/>
            <a:p>
              <a:pPr rtl="0"/>
              <a:endParaRPr lang="en-US" sz="760" dirty="0"/>
            </a:p>
          </p:txBody>
        </p:sp>
      </p:gr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99" name="Rectangle 98">
            <a:extLst>
              <a:ext uri="{FF2B5EF4-FFF2-40B4-BE49-F238E27FC236}">
                <a16:creationId xmlns:a16="http://schemas.microsoft.com/office/drawing/2014/main" id="{B9C41C81-FD76-2F47-B401-6BE432BEC245}"/>
              </a:ext>
            </a:extLst>
          </p:cNvPr>
          <p:cNvSpPr/>
          <p:nvPr/>
        </p:nvSpPr>
        <p:spPr>
          <a:xfrm>
            <a:off x="-1" y="2939688"/>
            <a:ext cx="11871159" cy="646331"/>
          </a:xfrm>
          <a:prstGeom prst="rect">
            <a:avLst/>
          </a:prstGeom>
          <a:solidFill>
            <a:schemeClr val="accent1"/>
          </a:solidFill>
        </p:spPr>
        <p:txBody>
          <a:bodyPr wrap="square" rtlCol="0">
            <a:spAutoFit/>
          </a:bodyPr>
          <a:lstStyle/>
          <a:p>
            <a:pPr marL="1152525" rtl="0"/>
            <a:r>
              <a:rPr lang="es" sz="3600" b="1" dirty="0">
                <a:solidFill>
                  <a:schemeClr val="bg1"/>
                </a:solidFill>
              </a:rPr>
              <a:t>¿Qué son los mecanismos normales de supervivencia?</a:t>
            </a:r>
          </a:p>
        </p:txBody>
      </p:sp>
    </p:spTree>
    <p:extLst>
      <p:ext uri="{BB962C8B-B14F-4D97-AF65-F5344CB8AC3E}">
        <p14:creationId xmlns:p14="http://schemas.microsoft.com/office/powerpoint/2010/main" val="28408136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0-#ppt_w/2"/>
                                          </p:val>
                                        </p:tav>
                                        <p:tav tm="100000">
                                          <p:val>
                                            <p:strVal val="#ppt_x"/>
                                          </p:val>
                                        </p:tav>
                                      </p:tavLst>
                                    </p:anim>
                                    <p:anim calcmode="lin" valueType="num">
                                      <p:cBhvr additive="base">
                                        <p:cTn id="8" dur="500" fill="hold"/>
                                        <p:tgtEl>
                                          <p:spTgt spid="9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left)">
                                      <p:cBhvr>
                                        <p:cTn id="16" dur="500"/>
                                        <p:tgtEl>
                                          <p:spTgt spid="6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left)">
                                      <p:cBhvr>
                                        <p:cTn id="25" dur="500"/>
                                        <p:tgtEl>
                                          <p:spTgt spid="5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fade">
                                      <p:cBhvr>
                                        <p:cTn id="29" dur="500"/>
                                        <p:tgtEl>
                                          <p:spTgt spid="88"/>
                                        </p:tgtEl>
                                      </p:cBhvr>
                                    </p:animEffect>
                                  </p:childTnLst>
                                </p:cTn>
                              </p:par>
                            </p:childTnLst>
                          </p:cTn>
                        </p:par>
                        <p:par>
                          <p:cTn id="30" fill="hold">
                            <p:stCondLst>
                              <p:cond delay="1000"/>
                            </p:stCondLst>
                            <p:childTnLst>
                              <p:par>
                                <p:cTn id="31" presetID="22" presetClass="entr" presetSubtype="4" fill="hold" grpId="0" nodeType="afterEffect">
                                  <p:stCondLst>
                                    <p:cond delay="0"/>
                                  </p:stCondLst>
                                  <p:iterate>
                                    <p:tmAbs val="0"/>
                                  </p:iterate>
                                  <p:childTnLst>
                                    <p:set>
                                      <p:cBhvr>
                                        <p:cTn id="32" fill="hold"/>
                                        <p:tgtEl>
                                          <p:spTgt spid="63"/>
                                        </p:tgtEl>
                                        <p:attrNameLst>
                                          <p:attrName>style.visibility</p:attrName>
                                        </p:attrNameLst>
                                      </p:cBhvr>
                                      <p:to>
                                        <p:strVal val="visible"/>
                                      </p:to>
                                    </p:set>
                                    <p:animEffect transition="in" filter="wipe(down)">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left)">
                                      <p:cBhvr>
                                        <p:cTn id="38" dur="500"/>
                                        <p:tgtEl>
                                          <p:spTgt spid="91"/>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500"/>
                                        <p:tgtEl>
                                          <p:spTgt spid="89"/>
                                        </p:tgtEl>
                                      </p:cBhvr>
                                    </p:animEffect>
                                  </p:childTnLst>
                                </p:cTn>
                              </p:par>
                            </p:childTnLst>
                          </p:cTn>
                        </p:par>
                        <p:par>
                          <p:cTn id="43" fill="hold">
                            <p:stCondLst>
                              <p:cond delay="1000"/>
                            </p:stCondLst>
                            <p:childTnLst>
                              <p:par>
                                <p:cTn id="44" presetID="22" presetClass="entr" presetSubtype="4" fill="hold" grpId="0" nodeType="afterEffect">
                                  <p:stCondLst>
                                    <p:cond delay="0"/>
                                  </p:stCondLst>
                                  <p:iterate>
                                    <p:tmAbs val="0"/>
                                  </p:iterate>
                                  <p:childTnLst>
                                    <p:set>
                                      <p:cBhvr>
                                        <p:cTn id="45" fill="hold"/>
                                        <p:tgtEl>
                                          <p:spTgt spid="62"/>
                                        </p:tgtEl>
                                        <p:attrNameLst>
                                          <p:attrName>style.visibility</p:attrName>
                                        </p:attrNameLst>
                                      </p:cBhvr>
                                      <p:to>
                                        <p:strVal val="visible"/>
                                      </p:to>
                                    </p:set>
                                    <p:animEffect transition="in" filter="wipe(down)">
                                      <p:cBhvr>
                                        <p:cTn id="46" dur="500"/>
                                        <p:tgtEl>
                                          <p:spTgt spid="6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wipe(left)">
                                      <p:cBhvr>
                                        <p:cTn id="51" dur="500"/>
                                        <p:tgtEl>
                                          <p:spTgt spid="9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fade">
                                      <p:cBhvr>
                                        <p:cTn id="55" dur="500"/>
                                        <p:tgtEl>
                                          <p:spTgt spid="90"/>
                                        </p:tgtEl>
                                      </p:cBhvr>
                                    </p:animEffect>
                                  </p:childTnLst>
                                </p:cTn>
                              </p:par>
                            </p:childTnLst>
                          </p:cTn>
                        </p:par>
                        <p:par>
                          <p:cTn id="56" fill="hold">
                            <p:stCondLst>
                              <p:cond delay="1000"/>
                            </p:stCondLst>
                            <p:childTnLst>
                              <p:par>
                                <p:cTn id="57" presetID="22" presetClass="entr" presetSubtype="4" fill="hold" grpId="0" nodeType="afterEffect">
                                  <p:stCondLst>
                                    <p:cond delay="0"/>
                                  </p:stCondLst>
                                  <p:iterate>
                                    <p:tmAbs val="0"/>
                                  </p:iterate>
                                  <p:childTnLst>
                                    <p:set>
                                      <p:cBhvr>
                                        <p:cTn id="58" fill="hold"/>
                                        <p:tgtEl>
                                          <p:spTgt spid="57"/>
                                        </p:tgtEl>
                                        <p:attrNameLst>
                                          <p:attrName>style.visibility</p:attrName>
                                        </p:attrNameLst>
                                      </p:cBhvr>
                                      <p:to>
                                        <p:strVal val="visible"/>
                                      </p:to>
                                    </p:set>
                                    <p:animEffect transition="in" filter="wipe(down)">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7" grpId="0" animBg="1" advAuto="0"/>
      <p:bldP spid="58" grpId="0" animBg="1"/>
      <p:bldP spid="62" grpId="0" animBg="1" advAuto="0"/>
      <p:bldP spid="63" grpId="0" animBg="1" advAuto="0"/>
      <p:bldP spid="88" grpId="0" animBg="1" advAuto="0"/>
      <p:bldP spid="89" grpId="0" animBg="1" advAuto="0"/>
      <p:bldP spid="90" grpId="0" animBg="1" advAuto="0"/>
      <p:bldP spid="91" grpId="0" animBg="1"/>
      <p:bldP spid="92" grpId="0" animBg="1"/>
      <p:bldP spid="9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12</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cxnSp>
        <p:nvCxnSpPr>
          <p:cNvPr id="22" name="Straight Connector 21">
            <a:extLst>
              <a:ext uri="{FF2B5EF4-FFF2-40B4-BE49-F238E27FC236}">
                <a16:creationId xmlns:a16="http://schemas.microsoft.com/office/drawing/2014/main" id="{2FF2DDE5-7134-484F-9699-5C1C5C789682}"/>
              </a:ext>
            </a:extLst>
          </p:cNvPr>
          <p:cNvCxnSpPr>
            <a:cxnSpLocks/>
          </p:cNvCxnSpPr>
          <p:nvPr/>
        </p:nvCxnSpPr>
        <p:spPr bwMode="auto">
          <a:xfrm>
            <a:off x="4386136" y="3009958"/>
            <a:ext cx="0" cy="593809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AABE3505-DF0D-CA46-934F-DB760FEC22FE}"/>
              </a:ext>
            </a:extLst>
          </p:cNvPr>
          <p:cNvCxnSpPr>
            <a:cxnSpLocks/>
          </p:cNvCxnSpPr>
          <p:nvPr/>
        </p:nvCxnSpPr>
        <p:spPr bwMode="auto">
          <a:xfrm>
            <a:off x="8683226" y="2991089"/>
            <a:ext cx="0" cy="5956968"/>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24"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5660A026-2627-3E48-94F9-F4352E6797B7}"/>
              </a:ext>
            </a:extLst>
          </p:cNvPr>
          <p:cNvSpPr/>
          <p:nvPr/>
        </p:nvSpPr>
        <p:spPr>
          <a:xfrm>
            <a:off x="70759" y="3000229"/>
            <a:ext cx="4260513" cy="84520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cap="all">
                <a:solidFill>
                  <a:schemeClr val="bg1"/>
                </a:solidFill>
                <a:latin typeface="Calibri" charset="0"/>
                <a:ea typeface="Calibri" charset="0"/>
                <a:cs typeface="Calibri" charset="0"/>
              </a:rPr>
              <a:t>DESCONEXIÓN</a:t>
            </a:r>
          </a:p>
        </p:txBody>
      </p:sp>
      <p:sp>
        <p:nvSpPr>
          <p:cNvPr id="25"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A74C186E-DA65-9C40-95D8-BBFA864FB950}"/>
              </a:ext>
            </a:extLst>
          </p:cNvPr>
          <p:cNvSpPr/>
          <p:nvPr/>
        </p:nvSpPr>
        <p:spPr>
          <a:xfrm>
            <a:off x="4470356" y="2982693"/>
            <a:ext cx="4159379" cy="854502"/>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r>
              <a:rPr lang="es" sz="2600" b="1" kern="0">
                <a:solidFill>
                  <a:srgbClr val="FFFFFF"/>
                </a:solidFill>
                <a:latin typeface="Calibri" charset="0"/>
                <a:ea typeface="MS PGothic" charset="-128"/>
                <a:cs typeface="Calibri" charset="0"/>
              </a:rPr>
              <a:t>RECURSOS</a:t>
            </a:r>
            <a:endParaRPr lang="en-US" sz="2600" b="1" dirty="0"/>
          </a:p>
        </p:txBody>
      </p:sp>
      <p:sp>
        <p:nvSpPr>
          <p:cNvPr id="2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122C45D-ADB0-754D-B192-F1E839AFDDB9}"/>
              </a:ext>
            </a:extLst>
          </p:cNvPr>
          <p:cNvSpPr/>
          <p:nvPr/>
        </p:nvSpPr>
        <p:spPr>
          <a:xfrm>
            <a:off x="8756045" y="3017091"/>
            <a:ext cx="4159379" cy="82834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cap="all">
                <a:solidFill>
                  <a:schemeClr val="bg1"/>
                </a:solidFill>
                <a:latin typeface="Calibri" charset="0"/>
                <a:ea typeface="Calibri" charset="0"/>
                <a:cs typeface="Calibri" charset="0"/>
              </a:rPr>
              <a:t>CULPA</a:t>
            </a:r>
          </a:p>
        </p:txBody>
      </p:sp>
      <p:sp>
        <p:nvSpPr>
          <p:cNvPr id="27" name="Content Placeholder 2">
            <a:extLst>
              <a:ext uri="{FF2B5EF4-FFF2-40B4-BE49-F238E27FC236}">
                <a16:creationId xmlns:a16="http://schemas.microsoft.com/office/drawing/2014/main" id="{F29B5F9D-FE04-1343-BCD8-11D5B91AA972}"/>
              </a:ext>
            </a:extLst>
          </p:cNvPr>
          <p:cNvSpPr txBox="1">
            <a:spLocks/>
          </p:cNvSpPr>
          <p:nvPr/>
        </p:nvSpPr>
        <p:spPr>
          <a:xfrm>
            <a:off x="123011" y="4053371"/>
            <a:ext cx="4201479"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rtl="0">
              <a:defRPr/>
            </a:pPr>
            <a:r>
              <a:rPr lang="es" sz="2800" dirty="0">
                <a:solidFill>
                  <a:schemeClr val="tx1"/>
                </a:solidFill>
                <a:latin typeface="Calibri" charset="0"/>
                <a:ea typeface="MS PGothic" charset="-128"/>
                <a:cs typeface="Calibri" charset="0"/>
              </a:rPr>
              <a:t>Es posible que las personas que migran se desvinculen de los </a:t>
            </a:r>
            <a:r>
              <a:rPr lang="es" sz="2800" b="1" dirty="0">
                <a:solidFill>
                  <a:schemeClr val="tx1"/>
                </a:solidFill>
                <a:latin typeface="Calibri" charset="0"/>
                <a:ea typeface="MS PGothic" charset="-128"/>
                <a:cs typeface="Calibri" charset="0"/>
              </a:rPr>
              <a:t>mecanismos normales de supervivencia</a:t>
            </a:r>
            <a:r>
              <a:rPr lang="es" sz="2800" dirty="0">
                <a:solidFill>
                  <a:schemeClr val="tx1"/>
                </a:solidFill>
                <a:latin typeface="Calibri" charset="0"/>
                <a:ea typeface="MS PGothic" charset="-128"/>
                <a:cs typeface="Calibri" charset="0"/>
              </a:rPr>
              <a:t>, como </a:t>
            </a:r>
            <a:br>
              <a:rPr lang="es" sz="2800" dirty="0">
                <a:solidFill>
                  <a:schemeClr val="tx1"/>
                </a:solidFill>
                <a:latin typeface="Calibri" charset="0"/>
                <a:ea typeface="MS PGothic" charset="-128"/>
                <a:cs typeface="Calibri" charset="0"/>
              </a:rPr>
            </a:br>
            <a:r>
              <a:rPr lang="es" sz="2800" dirty="0">
                <a:solidFill>
                  <a:schemeClr val="tx1"/>
                </a:solidFill>
                <a:latin typeface="Calibri" charset="0"/>
                <a:ea typeface="MS PGothic" charset="-128"/>
                <a:cs typeface="Calibri" charset="0"/>
              </a:rPr>
              <a:t>las redes sociales, los centros de salud sensibilizados y los </a:t>
            </a:r>
            <a:br>
              <a:rPr lang="es" sz="2800" dirty="0">
                <a:solidFill>
                  <a:schemeClr val="tx1"/>
                </a:solidFill>
                <a:latin typeface="Calibri" charset="0"/>
                <a:ea typeface="MS PGothic" charset="-128"/>
                <a:cs typeface="Calibri" charset="0"/>
              </a:rPr>
            </a:br>
            <a:r>
              <a:rPr lang="es" sz="2800" dirty="0">
                <a:solidFill>
                  <a:schemeClr val="tx1"/>
                </a:solidFill>
                <a:latin typeface="Calibri" charset="0"/>
                <a:ea typeface="MS PGothic" charset="-128"/>
                <a:cs typeface="Calibri" charset="0"/>
              </a:rPr>
              <a:t>centros comunitarios.</a:t>
            </a:r>
          </a:p>
        </p:txBody>
      </p:sp>
      <p:cxnSp>
        <p:nvCxnSpPr>
          <p:cNvPr id="28" name="Straight Connector 27">
            <a:extLst>
              <a:ext uri="{FF2B5EF4-FFF2-40B4-BE49-F238E27FC236}">
                <a16:creationId xmlns:a16="http://schemas.microsoft.com/office/drawing/2014/main" id="{8FD781A8-4102-AC43-BD0A-4F1517798781}"/>
              </a:ext>
            </a:extLst>
          </p:cNvPr>
          <p:cNvCxnSpPr>
            <a:cxnSpLocks/>
          </p:cNvCxnSpPr>
          <p:nvPr/>
        </p:nvCxnSpPr>
        <p:spPr bwMode="auto">
          <a:xfrm>
            <a:off x="1292604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5D0C35C-EB3B-7E4C-9237-644614D684B4}"/>
              </a:ext>
            </a:extLst>
          </p:cNvPr>
          <p:cNvCxnSpPr>
            <a:cxnSpLocks/>
          </p:cNvCxnSpPr>
          <p:nvPr/>
        </p:nvCxnSpPr>
        <p:spPr bwMode="auto">
          <a:xfrm>
            <a:off x="3300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30" name="Content Placeholder 2">
            <a:extLst>
              <a:ext uri="{FF2B5EF4-FFF2-40B4-BE49-F238E27FC236}">
                <a16:creationId xmlns:a16="http://schemas.microsoft.com/office/drawing/2014/main" id="{0E305851-80D0-474D-A4DF-C2DB7C1114D5}"/>
              </a:ext>
            </a:extLst>
          </p:cNvPr>
          <p:cNvSpPr txBox="1">
            <a:spLocks/>
          </p:cNvSpPr>
          <p:nvPr/>
        </p:nvSpPr>
        <p:spPr>
          <a:xfrm>
            <a:off x="4470356" y="4053371"/>
            <a:ext cx="4140051"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rtl="0">
              <a:defRPr/>
            </a:pPr>
            <a:r>
              <a:rPr lang="es" sz="2800" dirty="0">
                <a:solidFill>
                  <a:schemeClr val="tx1"/>
                </a:solidFill>
                <a:latin typeface="Calibri" charset="0"/>
                <a:ea typeface="MS PGothic" charset="-128"/>
                <a:cs typeface="Calibri" charset="0"/>
              </a:rPr>
              <a:t>Las</a:t>
            </a:r>
            <a:r>
              <a:rPr lang="es" sz="2800" b="1" dirty="0">
                <a:solidFill>
                  <a:schemeClr val="tx1"/>
                </a:solidFill>
                <a:latin typeface="Calibri" charset="0"/>
                <a:ea typeface="MS PGothic" charset="-128"/>
                <a:cs typeface="Calibri" charset="0"/>
              </a:rPr>
              <a:t> instalaciones</a:t>
            </a:r>
            <a:r>
              <a:rPr lang="es" sz="2800" dirty="0">
                <a:solidFill>
                  <a:schemeClr val="tx1"/>
                </a:solidFill>
                <a:latin typeface="Calibri" charset="0"/>
                <a:ea typeface="MS PGothic" charset="-128"/>
                <a:cs typeface="Calibri" charset="0"/>
              </a:rPr>
              <a:t> y servicios que se ponen a disposición de las personas migrantes quizás no cubran las necesidades de aquellas con SOGIESC diversa.</a:t>
            </a:r>
          </a:p>
        </p:txBody>
      </p:sp>
      <p:sp>
        <p:nvSpPr>
          <p:cNvPr id="31" name="Content Placeholder 2">
            <a:extLst>
              <a:ext uri="{FF2B5EF4-FFF2-40B4-BE49-F238E27FC236}">
                <a16:creationId xmlns:a16="http://schemas.microsoft.com/office/drawing/2014/main" id="{607280B3-264D-D64B-BC82-4A33BF97590F}"/>
              </a:ext>
            </a:extLst>
          </p:cNvPr>
          <p:cNvSpPr txBox="1">
            <a:spLocks/>
          </p:cNvSpPr>
          <p:nvPr/>
        </p:nvSpPr>
        <p:spPr>
          <a:xfrm>
            <a:off x="8724304" y="4053371"/>
            <a:ext cx="4140051"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rtl="0">
              <a:defRPr/>
            </a:pPr>
            <a:r>
              <a:rPr lang="es" sz="2800" dirty="0">
                <a:solidFill>
                  <a:schemeClr val="tx1"/>
                </a:solidFill>
                <a:latin typeface="Calibri" charset="0"/>
                <a:ea typeface="MS PGothic" charset="-128"/>
                <a:cs typeface="Calibri" charset="0"/>
              </a:rPr>
              <a:t>Es posible que las personas migrantes con SOGIESC diversa se conviertan en blanco de ataques por parte de la sociedad de acogida o se las señale como </a:t>
            </a:r>
            <a:r>
              <a:rPr lang="es" sz="2800" b="1" dirty="0">
                <a:solidFill>
                  <a:schemeClr val="tx1"/>
                </a:solidFill>
                <a:latin typeface="Calibri" charset="0"/>
                <a:ea typeface="MS PGothic" charset="-128"/>
                <a:cs typeface="Calibri" charset="0"/>
              </a:rPr>
              <a:t>culpables</a:t>
            </a:r>
            <a:r>
              <a:rPr lang="es" sz="2800" dirty="0">
                <a:solidFill>
                  <a:schemeClr val="tx1"/>
                </a:solidFill>
                <a:latin typeface="Calibri" charset="0"/>
                <a:ea typeface="MS PGothic" charset="-128"/>
                <a:cs typeface="Calibri" charset="0"/>
              </a:rPr>
              <a:t> de una crisis, lo que se convierte </a:t>
            </a:r>
            <a:br>
              <a:rPr lang="en-US" altLang="en-US" sz="2800" dirty="0">
                <a:solidFill>
                  <a:schemeClr val="tx1"/>
                </a:solidFill>
                <a:latin typeface="Calibri" charset="0"/>
                <a:ea typeface="MS PGothic" charset="-128"/>
                <a:cs typeface="Calibri" charset="0"/>
              </a:rPr>
            </a:br>
            <a:r>
              <a:rPr lang="es" sz="2800" dirty="0">
                <a:solidFill>
                  <a:schemeClr val="tx1"/>
                </a:solidFill>
                <a:latin typeface="Calibri" charset="0"/>
                <a:ea typeface="MS PGothic" charset="-128"/>
                <a:cs typeface="Calibri" charset="0"/>
              </a:rPr>
              <a:t>en una </a:t>
            </a:r>
            <a:r>
              <a:rPr lang="es" sz="2800" b="1" dirty="0">
                <a:solidFill>
                  <a:schemeClr val="tx1"/>
                </a:solidFill>
                <a:latin typeface="Calibri" charset="0"/>
                <a:ea typeface="MS PGothic" charset="-128"/>
                <a:cs typeface="Calibri" charset="0"/>
              </a:rPr>
              <a:t>complicación añadida </a:t>
            </a:r>
            <a:r>
              <a:rPr lang="es" sz="2800" dirty="0">
                <a:solidFill>
                  <a:schemeClr val="tx1"/>
                </a:solidFill>
                <a:latin typeface="Calibri" charset="0"/>
                <a:ea typeface="MS PGothic" charset="-128"/>
                <a:cs typeface="Calibri" charset="0"/>
              </a:rPr>
              <a:t>a la pérdida </a:t>
            </a:r>
            <a:br>
              <a:rPr lang="en-US" altLang="en-US" sz="2800" dirty="0">
                <a:solidFill>
                  <a:schemeClr val="tx1"/>
                </a:solidFill>
                <a:latin typeface="Calibri" charset="0"/>
                <a:ea typeface="MS PGothic" charset="-128"/>
                <a:cs typeface="Calibri" charset="0"/>
              </a:rPr>
            </a:br>
            <a:r>
              <a:rPr lang="es" sz="2800" dirty="0">
                <a:solidFill>
                  <a:schemeClr val="tx1"/>
                </a:solidFill>
                <a:latin typeface="Calibri" charset="0"/>
                <a:ea typeface="MS PGothic" charset="-128"/>
                <a:cs typeface="Calibri" charset="0"/>
              </a:rPr>
              <a:t>de mecanismos de supervivencia.</a:t>
            </a:r>
          </a:p>
        </p:txBody>
      </p:sp>
      <p:sp>
        <p:nvSpPr>
          <p:cNvPr id="32" name="Shape 636">
            <a:extLst>
              <a:ext uri="{FF2B5EF4-FFF2-40B4-BE49-F238E27FC236}">
                <a16:creationId xmlns:a16="http://schemas.microsoft.com/office/drawing/2014/main" id="{8BBAF64B-0DED-6A41-91EC-BA76DB925FE2}"/>
              </a:ext>
            </a:extLst>
          </p:cNvPr>
          <p:cNvSpPr>
            <a:spLocks noGrp="1"/>
          </p:cNvSpPr>
          <p:nvPr>
            <p:ph type="title"/>
          </p:nvPr>
        </p:nvSpPr>
        <p:spPr>
          <a:xfrm>
            <a:off x="596827" y="298925"/>
            <a:ext cx="12114321" cy="1076381"/>
          </a:xfrm>
        </p:spPr>
        <p:txBody>
          <a:bodyPr rtlCol="0">
            <a:noAutofit/>
          </a:bodyPr>
          <a:lstStyle/>
          <a:p>
            <a:pPr lvl="0" algn="l" rtl="0"/>
            <a:r>
              <a:rPr lang="es" sz="3600" dirty="0">
                <a:sym typeface="Arial Bold" charset="0"/>
              </a:rPr>
              <a:t>¿De qué modo la migración, el desplazamiento forzado y las crisis crean dificultades?</a:t>
            </a:r>
            <a:endParaRPr lang="en-US" sz="3600" dirty="0"/>
          </a:p>
        </p:txBody>
      </p:sp>
      <p:cxnSp>
        <p:nvCxnSpPr>
          <p:cNvPr id="33" name="Straight Connector 32">
            <a:extLst>
              <a:ext uri="{FF2B5EF4-FFF2-40B4-BE49-F238E27FC236}">
                <a16:creationId xmlns:a16="http://schemas.microsoft.com/office/drawing/2014/main" id="{A268F098-8A5A-AF47-9E42-41995EA8E961}"/>
              </a:ext>
            </a:extLst>
          </p:cNvPr>
          <p:cNvCxnSpPr/>
          <p:nvPr/>
        </p:nvCxnSpPr>
        <p:spPr>
          <a:xfrm>
            <a:off x="596827" y="2693744"/>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34" name="Rectangle 45">
            <a:extLst>
              <a:ext uri="{FF2B5EF4-FFF2-40B4-BE49-F238E27FC236}">
                <a16:creationId xmlns:a16="http://schemas.microsoft.com/office/drawing/2014/main" id="{827E2BA3-D69A-9241-A5D1-1B327F98C3B0}"/>
              </a:ext>
            </a:extLst>
          </p:cNvPr>
          <p:cNvSpPr>
            <a:spLocks noChangeArrowheads="1"/>
          </p:cNvSpPr>
          <p:nvPr/>
        </p:nvSpPr>
        <p:spPr bwMode="auto">
          <a:xfrm>
            <a:off x="2129687" y="1831745"/>
            <a:ext cx="1040157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es" sz="2800" b="1" cap="all" dirty="0">
                <a:ea typeface="Adobe Fan Heiti Std B" charset="-120"/>
                <a:cs typeface="Adobe Fan Heiti Std B" charset="-120"/>
                <a:sym typeface="Gill Sans" charset="0"/>
              </a:rPr>
              <a:t>Desconexión </a:t>
            </a:r>
            <a:r>
              <a:rPr lang="es" sz="2800" cap="all" dirty="0">
                <a:ea typeface="Adobe Fan Heiti Std B" charset="-120"/>
                <a:cs typeface="Adobe Fan Heiti Std B" charset="-120"/>
                <a:sym typeface="Gill Sans" charset="0"/>
              </a:rPr>
              <a:t>de los mecanismos normales de supervivencia</a:t>
            </a:r>
          </a:p>
        </p:txBody>
      </p:sp>
      <p:grpSp>
        <p:nvGrpSpPr>
          <p:cNvPr id="35" name="Group 34">
            <a:extLst>
              <a:ext uri="{FF2B5EF4-FFF2-40B4-BE49-F238E27FC236}">
                <a16:creationId xmlns:a16="http://schemas.microsoft.com/office/drawing/2014/main" id="{EE5A7C3B-403B-A041-9F99-24B5121EF38E}"/>
              </a:ext>
            </a:extLst>
          </p:cNvPr>
          <p:cNvGrpSpPr/>
          <p:nvPr/>
        </p:nvGrpSpPr>
        <p:grpSpPr>
          <a:xfrm>
            <a:off x="596827" y="1662746"/>
            <a:ext cx="1594934" cy="981731"/>
            <a:chOff x="846822" y="3367179"/>
            <a:chExt cx="2877844" cy="1771401"/>
          </a:xfrm>
        </p:grpSpPr>
        <p:sp>
          <p:nvSpPr>
            <p:cNvPr id="36" name="Notched Right Arrow 35">
              <a:extLst>
                <a:ext uri="{FF2B5EF4-FFF2-40B4-BE49-F238E27FC236}">
                  <a16:creationId xmlns:a16="http://schemas.microsoft.com/office/drawing/2014/main" id="{FD3569A8-F3F7-3240-8C94-180008B32BF6}"/>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37" name="Oval 36">
              <a:extLst>
                <a:ext uri="{FF2B5EF4-FFF2-40B4-BE49-F238E27FC236}">
                  <a16:creationId xmlns:a16="http://schemas.microsoft.com/office/drawing/2014/main" id="{77C9FB9E-340D-E84D-9E33-938F96E0A86E}"/>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1</a:t>
              </a:r>
            </a:p>
          </p:txBody>
        </p:sp>
        <p:sp>
          <p:nvSpPr>
            <p:cNvPr id="38" name="Freeform 44">
              <a:extLst>
                <a:ext uri="{FF2B5EF4-FFF2-40B4-BE49-F238E27FC236}">
                  <a16:creationId xmlns:a16="http://schemas.microsoft.com/office/drawing/2014/main" id="{60792E9E-208A-584F-B051-F6764DCAED1C}"/>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rtlCol="0" anchor="t" anchorCtr="0" compatLnSpc="1">
              <a:prstTxWarp prst="textNoShape">
                <a:avLst/>
              </a:prstTxWarp>
            </a:bodyPr>
            <a:lstStyle/>
            <a:p>
              <a:pPr rtl="0"/>
              <a:endParaRPr lang="en-US" sz="760" dirty="0"/>
            </a:p>
          </p:txBody>
        </p:sp>
      </p:grpSp>
    </p:spTree>
    <p:custDataLst>
      <p:tags r:id="rId1"/>
    </p:custDataLst>
    <p:extLst>
      <p:ext uri="{BB962C8B-B14F-4D97-AF65-F5344CB8AC3E}">
        <p14:creationId xmlns:p14="http://schemas.microsoft.com/office/powerpoint/2010/main" val="4047340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p:bldP spid="3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13</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21" name="Rectangle 34">
            <a:extLst>
              <a:ext uri="{FF2B5EF4-FFF2-40B4-BE49-F238E27FC236}">
                <a16:creationId xmlns:a16="http://schemas.microsoft.com/office/drawing/2014/main" id="{C3A516C8-5896-F943-AB92-BE3BF45EF1BF}"/>
              </a:ext>
            </a:extLst>
          </p:cNvPr>
          <p:cNvSpPr>
            <a:spLocks noChangeArrowheads="1"/>
          </p:cNvSpPr>
          <p:nvPr/>
        </p:nvSpPr>
        <p:spPr bwMode="auto">
          <a:xfrm>
            <a:off x="198262" y="2850313"/>
            <a:ext cx="3789538" cy="5340357"/>
          </a:xfrm>
          <a:prstGeom prst="rect">
            <a:avLst/>
          </a:prstGeom>
          <a:solidFill>
            <a:schemeClr val="accent1"/>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pic>
        <p:nvPicPr>
          <p:cNvPr id="32" name="Picture 31">
            <a:extLst>
              <a:ext uri="{FF2B5EF4-FFF2-40B4-BE49-F238E27FC236}">
                <a16:creationId xmlns:a16="http://schemas.microsoft.com/office/drawing/2014/main" id="{B2240B06-2AD1-C14A-9B16-9E5E09702BFF}"/>
              </a:ext>
            </a:extLst>
          </p:cNvPr>
          <p:cNvPicPr>
            <a:picLocks noChangeAspect="1"/>
          </p:cNvPicPr>
          <p:nvPr/>
        </p:nvPicPr>
        <p:blipFill>
          <a:blip r:embed="rId4">
            <a:lum bright="70000" contrast="-70000"/>
            <a:alphaModFix amt="46000"/>
            <a:extLst>
              <a:ext uri="{28A0092B-C50C-407E-A947-70E740481C1C}">
                <a14:useLocalDpi xmlns:a14="http://schemas.microsoft.com/office/drawing/2010/main" val="0"/>
              </a:ext>
            </a:extLst>
          </a:blip>
          <a:stretch>
            <a:fillRect/>
          </a:stretch>
        </p:blipFill>
        <p:spPr>
          <a:xfrm>
            <a:off x="141783" y="3890511"/>
            <a:ext cx="3782668" cy="4264878"/>
          </a:xfrm>
          <a:prstGeom prst="rect">
            <a:avLst/>
          </a:prstGeom>
        </p:spPr>
      </p:pic>
      <p:sp>
        <p:nvSpPr>
          <p:cNvPr id="33" name="Content Placeholder 4">
            <a:extLst>
              <a:ext uri="{FF2B5EF4-FFF2-40B4-BE49-F238E27FC236}">
                <a16:creationId xmlns:a16="http://schemas.microsoft.com/office/drawing/2014/main" id="{F9B52B48-3747-AD44-83AD-846782E7AE31}"/>
              </a:ext>
            </a:extLst>
          </p:cNvPr>
          <p:cNvSpPr txBox="1">
            <a:spLocks/>
          </p:cNvSpPr>
          <p:nvPr/>
        </p:nvSpPr>
        <p:spPr bwMode="auto">
          <a:xfrm>
            <a:off x="4521200" y="3781375"/>
            <a:ext cx="79442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nSpc>
                <a:spcPct val="110000"/>
              </a:lnSpc>
            </a:pPr>
            <a:r>
              <a:rPr lang="es" sz="2400" dirty="0">
                <a:latin typeface="Calibri" panose="020F0502020204030204" pitchFamily="34" charset="0"/>
                <a:ea typeface="MS PGothic" charset="-128"/>
                <a:cs typeface="Calibri" panose="020F0502020204030204" pitchFamily="34" charset="0"/>
              </a:rPr>
              <a:t>El terremoto de 2015 provocó daños en las oficinas de Katmandú de la organización nacional de personas LGBT y gran parte del personal se vio afectado por la crisis, lo que privó de sus servicios a quienes normalmente acudían a ellos. Como los campamentos de personas desplazadas no eran espacios seguros para las personas LGBT de Nepal, decidieron establecer sus propios campamentos, que estaban muy necesitados de suministros tales como alimentos y agua limpia. Las organizaciones que trabajaban en la respuesta de emergencia pasaron por alto en buena medida las necesidades de estas personas, a pesar de que las dificultades que atravesaban eran evidentes. </a:t>
            </a:r>
          </a:p>
        </p:txBody>
      </p:sp>
      <p:sp>
        <p:nvSpPr>
          <p:cNvPr id="34" name="Rectangle 34">
            <a:extLst>
              <a:ext uri="{FF2B5EF4-FFF2-40B4-BE49-F238E27FC236}">
                <a16:creationId xmlns:a16="http://schemas.microsoft.com/office/drawing/2014/main" id="{903A2FB8-D11B-CA45-9845-6A03BED10E02}"/>
              </a:ext>
            </a:extLst>
          </p:cNvPr>
          <p:cNvSpPr>
            <a:spLocks noChangeArrowheads="1"/>
          </p:cNvSpPr>
          <p:nvPr/>
        </p:nvSpPr>
        <p:spPr bwMode="auto">
          <a:xfrm>
            <a:off x="198262" y="2850313"/>
            <a:ext cx="12593168" cy="5340357"/>
          </a:xfrm>
          <a:prstGeom prst="rect">
            <a:avLst/>
          </a:prstGeom>
          <a:noFill/>
          <a:ln w="57150">
            <a:solidFill>
              <a:schemeClr val="accent1"/>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sp>
        <p:nvSpPr>
          <p:cNvPr id="35" name="Rectangle 34">
            <a:extLst>
              <a:ext uri="{FF2B5EF4-FFF2-40B4-BE49-F238E27FC236}">
                <a16:creationId xmlns:a16="http://schemas.microsoft.com/office/drawing/2014/main" id="{C08865E1-B6AE-5A4C-91F3-F6A7C7657E22}"/>
              </a:ext>
            </a:extLst>
          </p:cNvPr>
          <p:cNvSpPr/>
          <p:nvPr/>
        </p:nvSpPr>
        <p:spPr>
          <a:xfrm>
            <a:off x="129233" y="3518854"/>
            <a:ext cx="3807768" cy="1107996"/>
          </a:xfrm>
          <a:prstGeom prst="rect">
            <a:avLst/>
          </a:prstGeom>
        </p:spPr>
        <p:txBody>
          <a:bodyPr wrap="square" rtlCol="0">
            <a:spAutoFit/>
          </a:bodyPr>
          <a:lstStyle/>
          <a:p>
            <a:pPr algn="ctr" rtl="0"/>
            <a:r>
              <a:rPr lang="es" sz="6600" b="1" kern="0">
                <a:solidFill>
                  <a:schemeClr val="bg1"/>
                </a:solidFill>
                <a:latin typeface="Calibri" charset="0"/>
                <a:ea typeface="MS PGothic" charset="-128"/>
                <a:cs typeface="Calibri" charset="0"/>
              </a:rPr>
              <a:t>NEPAL</a:t>
            </a:r>
            <a:endParaRPr lang="en-US" sz="6600" b="1" dirty="0">
              <a:solidFill>
                <a:schemeClr val="bg1"/>
              </a:solidFill>
            </a:endParaRPr>
          </a:p>
        </p:txBody>
      </p:sp>
      <p:sp>
        <p:nvSpPr>
          <p:cNvPr id="36" name="Rectangle 35">
            <a:extLst>
              <a:ext uri="{FF2B5EF4-FFF2-40B4-BE49-F238E27FC236}">
                <a16:creationId xmlns:a16="http://schemas.microsoft.com/office/drawing/2014/main" id="{18530BFA-7968-AE44-BE2A-E4BA5A1F8D4C}"/>
              </a:ext>
            </a:extLst>
          </p:cNvPr>
          <p:cNvSpPr/>
          <p:nvPr/>
        </p:nvSpPr>
        <p:spPr>
          <a:xfrm>
            <a:off x="819426" y="3173133"/>
            <a:ext cx="2502894" cy="584775"/>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EJEMPLO 1 </a:t>
            </a:r>
            <a:endParaRPr lang="en-US" sz="3200" dirty="0"/>
          </a:p>
        </p:txBody>
      </p:sp>
      <p:sp>
        <p:nvSpPr>
          <p:cNvPr id="18" name="Oval 17">
            <a:extLst>
              <a:ext uri="{FF2B5EF4-FFF2-40B4-BE49-F238E27FC236}">
                <a16:creationId xmlns:a16="http://schemas.microsoft.com/office/drawing/2014/main" id="{AE3AB789-6EE5-A543-A910-C5110AEA844A}"/>
              </a:ext>
            </a:extLst>
          </p:cNvPr>
          <p:cNvSpPr/>
          <p:nvPr/>
        </p:nvSpPr>
        <p:spPr bwMode="auto">
          <a:xfrm>
            <a:off x="2172893" y="4767577"/>
            <a:ext cx="736880" cy="783773"/>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0" name="Shape 636">
            <a:extLst>
              <a:ext uri="{FF2B5EF4-FFF2-40B4-BE49-F238E27FC236}">
                <a16:creationId xmlns:a16="http://schemas.microsoft.com/office/drawing/2014/main" id="{F636DCF4-4ED7-A448-8D19-49CC7D3E0A5F}"/>
              </a:ext>
            </a:extLst>
          </p:cNvPr>
          <p:cNvSpPr>
            <a:spLocks noGrp="1"/>
          </p:cNvSpPr>
          <p:nvPr>
            <p:ph type="title"/>
          </p:nvPr>
        </p:nvSpPr>
        <p:spPr>
          <a:xfrm>
            <a:off x="596827" y="298925"/>
            <a:ext cx="12114321" cy="1076381"/>
          </a:xfrm>
        </p:spPr>
        <p:txBody>
          <a:bodyPr rtlCol="0">
            <a:noAutofit/>
          </a:bodyPr>
          <a:lstStyle/>
          <a:p>
            <a:pPr lvl="0" algn="l" rtl="0"/>
            <a:r>
              <a:rPr lang="es" sz="3600" dirty="0">
                <a:sym typeface="Arial Bold" charset="0"/>
              </a:rPr>
              <a:t>¿De qué modo la migración, el desplazamiento forzado y las crisis crean dificultades?</a:t>
            </a:r>
            <a:endParaRPr lang="en-US" sz="3600" dirty="0"/>
          </a:p>
        </p:txBody>
      </p:sp>
      <p:cxnSp>
        <p:nvCxnSpPr>
          <p:cNvPr id="22" name="Straight Connector 21">
            <a:extLst>
              <a:ext uri="{FF2B5EF4-FFF2-40B4-BE49-F238E27FC236}">
                <a16:creationId xmlns:a16="http://schemas.microsoft.com/office/drawing/2014/main" id="{947BE77B-4190-9D45-A6CD-FDEDF8540ED2}"/>
              </a:ext>
            </a:extLst>
          </p:cNvPr>
          <p:cNvCxnSpPr/>
          <p:nvPr/>
        </p:nvCxnSpPr>
        <p:spPr>
          <a:xfrm>
            <a:off x="596827" y="2693744"/>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23" name="Rectangle 45">
            <a:extLst>
              <a:ext uri="{FF2B5EF4-FFF2-40B4-BE49-F238E27FC236}">
                <a16:creationId xmlns:a16="http://schemas.microsoft.com/office/drawing/2014/main" id="{40B00622-9961-A845-B0DC-4D8A4F612C25}"/>
              </a:ext>
            </a:extLst>
          </p:cNvPr>
          <p:cNvSpPr>
            <a:spLocks noChangeArrowheads="1"/>
          </p:cNvSpPr>
          <p:nvPr/>
        </p:nvSpPr>
        <p:spPr bwMode="auto">
          <a:xfrm>
            <a:off x="2129687" y="1831745"/>
            <a:ext cx="1040157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es" sz="2800" b="1" cap="all" dirty="0">
                <a:ea typeface="Adobe Fan Heiti Std B" charset="-120"/>
                <a:cs typeface="Adobe Fan Heiti Std B" charset="-120"/>
                <a:sym typeface="Gill Sans" charset="0"/>
              </a:rPr>
              <a:t>Desconexión </a:t>
            </a:r>
            <a:r>
              <a:rPr lang="es" sz="2800" cap="all" dirty="0">
                <a:ea typeface="Adobe Fan Heiti Std B" charset="-120"/>
                <a:cs typeface="Adobe Fan Heiti Std B" charset="-120"/>
                <a:sym typeface="Gill Sans" charset="0"/>
              </a:rPr>
              <a:t>de los mecanismos normales de supervivencia</a:t>
            </a:r>
          </a:p>
        </p:txBody>
      </p:sp>
      <p:grpSp>
        <p:nvGrpSpPr>
          <p:cNvPr id="24" name="Group 23">
            <a:extLst>
              <a:ext uri="{FF2B5EF4-FFF2-40B4-BE49-F238E27FC236}">
                <a16:creationId xmlns:a16="http://schemas.microsoft.com/office/drawing/2014/main" id="{FD215C48-9C66-0049-B6DC-6D87B4629157}"/>
              </a:ext>
            </a:extLst>
          </p:cNvPr>
          <p:cNvGrpSpPr/>
          <p:nvPr/>
        </p:nvGrpSpPr>
        <p:grpSpPr>
          <a:xfrm>
            <a:off x="596827" y="1662746"/>
            <a:ext cx="1594934" cy="981731"/>
            <a:chOff x="846822" y="3367179"/>
            <a:chExt cx="2877844" cy="1771401"/>
          </a:xfrm>
        </p:grpSpPr>
        <p:sp>
          <p:nvSpPr>
            <p:cNvPr id="25" name="Notched Right Arrow 24">
              <a:extLst>
                <a:ext uri="{FF2B5EF4-FFF2-40B4-BE49-F238E27FC236}">
                  <a16:creationId xmlns:a16="http://schemas.microsoft.com/office/drawing/2014/main" id="{2BDCB761-BAA4-BA40-A59B-EFD24F82549B}"/>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26" name="Oval 25">
              <a:extLst>
                <a:ext uri="{FF2B5EF4-FFF2-40B4-BE49-F238E27FC236}">
                  <a16:creationId xmlns:a16="http://schemas.microsoft.com/office/drawing/2014/main" id="{95E78B67-345C-784E-B6D2-A6D345CE2ED4}"/>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1</a:t>
              </a:r>
            </a:p>
          </p:txBody>
        </p:sp>
        <p:sp>
          <p:nvSpPr>
            <p:cNvPr id="27" name="Freeform 44">
              <a:extLst>
                <a:ext uri="{FF2B5EF4-FFF2-40B4-BE49-F238E27FC236}">
                  <a16:creationId xmlns:a16="http://schemas.microsoft.com/office/drawing/2014/main" id="{2CFB4C41-1842-8C49-A1FB-CA92AC1F559F}"/>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rtlCol="0" anchor="t" anchorCtr="0" compatLnSpc="1">
              <a:prstTxWarp prst="textNoShape">
                <a:avLst/>
              </a:prstTxWarp>
            </a:bodyPr>
            <a:lstStyle/>
            <a:p>
              <a:pPr rtl="0"/>
              <a:endParaRPr lang="en-US" sz="760" dirty="0"/>
            </a:p>
          </p:txBody>
        </p:sp>
      </p:grpSp>
    </p:spTree>
    <p:custDataLst>
      <p:tags r:id="rId1"/>
    </p:custDataLst>
    <p:extLst>
      <p:ext uri="{BB962C8B-B14F-4D97-AF65-F5344CB8AC3E}">
        <p14:creationId xmlns:p14="http://schemas.microsoft.com/office/powerpoint/2010/main" val="1399668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14</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21" name="Rectangle 34">
            <a:extLst>
              <a:ext uri="{FF2B5EF4-FFF2-40B4-BE49-F238E27FC236}">
                <a16:creationId xmlns:a16="http://schemas.microsoft.com/office/drawing/2014/main" id="{C3A516C8-5896-F943-AB92-BE3BF45EF1BF}"/>
              </a:ext>
            </a:extLst>
          </p:cNvPr>
          <p:cNvSpPr>
            <a:spLocks noChangeArrowheads="1"/>
          </p:cNvSpPr>
          <p:nvPr/>
        </p:nvSpPr>
        <p:spPr bwMode="auto">
          <a:xfrm>
            <a:off x="198262" y="2850313"/>
            <a:ext cx="3789538" cy="5340357"/>
          </a:xfrm>
          <a:prstGeom prst="rect">
            <a:avLst/>
          </a:prstGeom>
          <a:solidFill>
            <a:schemeClr val="accent1"/>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pic>
        <p:nvPicPr>
          <p:cNvPr id="32" name="Picture 31">
            <a:extLst>
              <a:ext uri="{FF2B5EF4-FFF2-40B4-BE49-F238E27FC236}">
                <a16:creationId xmlns:a16="http://schemas.microsoft.com/office/drawing/2014/main" id="{B2240B06-2AD1-C14A-9B16-9E5E09702BFF}"/>
              </a:ext>
            </a:extLst>
          </p:cNvPr>
          <p:cNvPicPr>
            <a:picLocks noChangeAspect="1"/>
          </p:cNvPicPr>
          <p:nvPr/>
        </p:nvPicPr>
        <p:blipFill>
          <a:blip r:embed="rId4">
            <a:lum bright="70000" contrast="-70000"/>
            <a:alphaModFix amt="46000"/>
            <a:extLst>
              <a:ext uri="{28A0092B-C50C-407E-A947-70E740481C1C}">
                <a14:useLocalDpi xmlns:a14="http://schemas.microsoft.com/office/drawing/2010/main" val="0"/>
              </a:ext>
            </a:extLst>
          </a:blip>
          <a:stretch>
            <a:fillRect/>
          </a:stretch>
        </p:blipFill>
        <p:spPr>
          <a:xfrm>
            <a:off x="141783" y="3890511"/>
            <a:ext cx="3782668" cy="4264878"/>
          </a:xfrm>
          <a:prstGeom prst="rect">
            <a:avLst/>
          </a:prstGeom>
        </p:spPr>
      </p:pic>
      <p:sp>
        <p:nvSpPr>
          <p:cNvPr id="33" name="Content Placeholder 4">
            <a:extLst>
              <a:ext uri="{FF2B5EF4-FFF2-40B4-BE49-F238E27FC236}">
                <a16:creationId xmlns:a16="http://schemas.microsoft.com/office/drawing/2014/main" id="{F9B52B48-3747-AD44-83AD-846782E7AE31}"/>
              </a:ext>
            </a:extLst>
          </p:cNvPr>
          <p:cNvSpPr txBox="1">
            <a:spLocks/>
          </p:cNvSpPr>
          <p:nvPr/>
        </p:nvSpPr>
        <p:spPr bwMode="auto">
          <a:xfrm>
            <a:off x="4521200" y="3781375"/>
            <a:ext cx="79442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lnSpc>
                <a:spcPct val="110000"/>
              </a:lnSpc>
            </a:pPr>
            <a:endParaRPr lang="es" sz="2500" dirty="0">
              <a:latin typeface="Calibri" panose="020F0502020204030204" pitchFamily="34" charset="0"/>
              <a:ea typeface="MS PGothic" charset="-128"/>
              <a:cs typeface="Calibri" panose="020F0502020204030204" pitchFamily="34" charset="0"/>
            </a:endParaRPr>
          </a:p>
        </p:txBody>
      </p:sp>
      <p:sp>
        <p:nvSpPr>
          <p:cNvPr id="34" name="Rectangle 34">
            <a:extLst>
              <a:ext uri="{FF2B5EF4-FFF2-40B4-BE49-F238E27FC236}">
                <a16:creationId xmlns:a16="http://schemas.microsoft.com/office/drawing/2014/main" id="{903A2FB8-D11B-CA45-9845-6A03BED10E02}"/>
              </a:ext>
            </a:extLst>
          </p:cNvPr>
          <p:cNvSpPr>
            <a:spLocks noChangeArrowheads="1"/>
          </p:cNvSpPr>
          <p:nvPr/>
        </p:nvSpPr>
        <p:spPr bwMode="auto">
          <a:xfrm>
            <a:off x="198262" y="2850313"/>
            <a:ext cx="12593168" cy="5340357"/>
          </a:xfrm>
          <a:prstGeom prst="rect">
            <a:avLst/>
          </a:prstGeom>
          <a:noFill/>
          <a:ln w="57150">
            <a:solidFill>
              <a:schemeClr val="accent1"/>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sp>
        <p:nvSpPr>
          <p:cNvPr id="35" name="Rectangle 34">
            <a:extLst>
              <a:ext uri="{FF2B5EF4-FFF2-40B4-BE49-F238E27FC236}">
                <a16:creationId xmlns:a16="http://schemas.microsoft.com/office/drawing/2014/main" id="{C08865E1-B6AE-5A4C-91F3-F6A7C7657E22}"/>
              </a:ext>
            </a:extLst>
          </p:cNvPr>
          <p:cNvSpPr/>
          <p:nvPr/>
        </p:nvSpPr>
        <p:spPr>
          <a:xfrm>
            <a:off x="129233" y="3518854"/>
            <a:ext cx="3807768" cy="1107996"/>
          </a:xfrm>
          <a:prstGeom prst="rect">
            <a:avLst/>
          </a:prstGeom>
        </p:spPr>
        <p:txBody>
          <a:bodyPr wrap="square" rtlCol="0">
            <a:spAutoFit/>
          </a:bodyPr>
          <a:lstStyle/>
          <a:p>
            <a:pPr algn="ctr" rtl="0"/>
            <a:r>
              <a:rPr lang="es" sz="6600" b="1" kern="0">
                <a:solidFill>
                  <a:schemeClr val="bg1"/>
                </a:solidFill>
                <a:latin typeface="Calibri" charset="0"/>
                <a:ea typeface="MS PGothic" charset="-128"/>
                <a:cs typeface="Calibri" charset="0"/>
              </a:rPr>
              <a:t>NEPAL</a:t>
            </a:r>
            <a:endParaRPr lang="en-US" sz="6600" b="1" dirty="0">
              <a:solidFill>
                <a:schemeClr val="bg1"/>
              </a:solidFill>
            </a:endParaRPr>
          </a:p>
        </p:txBody>
      </p:sp>
      <p:sp>
        <p:nvSpPr>
          <p:cNvPr id="36" name="Rectangle 35">
            <a:extLst>
              <a:ext uri="{FF2B5EF4-FFF2-40B4-BE49-F238E27FC236}">
                <a16:creationId xmlns:a16="http://schemas.microsoft.com/office/drawing/2014/main" id="{18530BFA-7968-AE44-BE2A-E4BA5A1F8D4C}"/>
              </a:ext>
            </a:extLst>
          </p:cNvPr>
          <p:cNvSpPr/>
          <p:nvPr/>
        </p:nvSpPr>
        <p:spPr>
          <a:xfrm>
            <a:off x="819426" y="3173133"/>
            <a:ext cx="2502894" cy="584775"/>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EJEMPLO 2 </a:t>
            </a:r>
            <a:endParaRPr lang="en-US" sz="3200" dirty="0"/>
          </a:p>
        </p:txBody>
      </p:sp>
      <p:sp>
        <p:nvSpPr>
          <p:cNvPr id="18" name="Oval 17">
            <a:extLst>
              <a:ext uri="{FF2B5EF4-FFF2-40B4-BE49-F238E27FC236}">
                <a16:creationId xmlns:a16="http://schemas.microsoft.com/office/drawing/2014/main" id="{DBB7E225-3101-704D-8924-1AB7CD9DCEE2}"/>
              </a:ext>
            </a:extLst>
          </p:cNvPr>
          <p:cNvSpPr/>
          <p:nvPr/>
        </p:nvSpPr>
        <p:spPr bwMode="auto">
          <a:xfrm>
            <a:off x="2172893" y="4767577"/>
            <a:ext cx="736880" cy="783773"/>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Rectangle 1"/>
          <p:cNvSpPr/>
          <p:nvPr/>
        </p:nvSpPr>
        <p:spPr>
          <a:xfrm>
            <a:off x="4470401" y="3646131"/>
            <a:ext cx="7325775" cy="3322128"/>
          </a:xfrm>
          <a:prstGeom prst="rect">
            <a:avLst/>
          </a:prstGeom>
        </p:spPr>
        <p:txBody>
          <a:bodyPr wrap="square">
            <a:spAutoFit/>
          </a:bodyPr>
          <a:lstStyle/>
          <a:p>
            <a:pPr>
              <a:lnSpc>
                <a:spcPct val="110000"/>
              </a:lnSpc>
            </a:pPr>
            <a:r>
              <a:rPr lang="es" sz="2400" dirty="0">
                <a:latin typeface="Calibri" panose="020F0502020204030204" pitchFamily="34" charset="0"/>
                <a:ea typeface="MS PGothic" charset="-128"/>
                <a:cs typeface="Calibri" panose="020F0502020204030204" pitchFamily="34" charset="0"/>
              </a:rPr>
              <a:t>Tras las inundaciones de 2008 en la región de Tarai (Nepal), algunos programas de traslado forzoso pasaron por alto las necesidades de acceso de las metis (personas a las que al nacer se les asignó el sexo masculino, pero cuya identidad de género es femenina) a servicios indispensables para su supervivencia, como los servicios relativos al VIH y los servicios sociales que prestan las organizaciones comunitarias.</a:t>
            </a:r>
          </a:p>
        </p:txBody>
      </p:sp>
      <p:sp>
        <p:nvSpPr>
          <p:cNvPr id="22" name="Shape 636">
            <a:extLst>
              <a:ext uri="{FF2B5EF4-FFF2-40B4-BE49-F238E27FC236}">
                <a16:creationId xmlns:a16="http://schemas.microsoft.com/office/drawing/2014/main" id="{2CCA4C8A-35A2-8E4C-8CA4-C286E4752615}"/>
              </a:ext>
            </a:extLst>
          </p:cNvPr>
          <p:cNvSpPr>
            <a:spLocks noGrp="1"/>
          </p:cNvSpPr>
          <p:nvPr>
            <p:ph type="title"/>
          </p:nvPr>
        </p:nvSpPr>
        <p:spPr>
          <a:xfrm>
            <a:off x="596827" y="298925"/>
            <a:ext cx="12114321" cy="1076381"/>
          </a:xfrm>
        </p:spPr>
        <p:txBody>
          <a:bodyPr rtlCol="0">
            <a:noAutofit/>
          </a:bodyPr>
          <a:lstStyle/>
          <a:p>
            <a:pPr lvl="0" algn="l" rtl="0"/>
            <a:r>
              <a:rPr lang="es" sz="3600" dirty="0">
                <a:sym typeface="Arial Bold" charset="0"/>
              </a:rPr>
              <a:t>¿De qué modo la migración, el desplazamiento forzado y las crisis crean dificultades?</a:t>
            </a:r>
            <a:endParaRPr lang="en-US" sz="3600" dirty="0"/>
          </a:p>
        </p:txBody>
      </p:sp>
      <p:cxnSp>
        <p:nvCxnSpPr>
          <p:cNvPr id="23" name="Straight Connector 22">
            <a:extLst>
              <a:ext uri="{FF2B5EF4-FFF2-40B4-BE49-F238E27FC236}">
                <a16:creationId xmlns:a16="http://schemas.microsoft.com/office/drawing/2014/main" id="{F2A0D1B0-ED80-E644-BF53-F1F793F5DA11}"/>
              </a:ext>
            </a:extLst>
          </p:cNvPr>
          <p:cNvCxnSpPr/>
          <p:nvPr/>
        </p:nvCxnSpPr>
        <p:spPr>
          <a:xfrm>
            <a:off x="596827" y="2693744"/>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24" name="Rectangle 45">
            <a:extLst>
              <a:ext uri="{FF2B5EF4-FFF2-40B4-BE49-F238E27FC236}">
                <a16:creationId xmlns:a16="http://schemas.microsoft.com/office/drawing/2014/main" id="{52B8F44C-80EB-F44D-B390-3B6B5CB1CBF9}"/>
              </a:ext>
            </a:extLst>
          </p:cNvPr>
          <p:cNvSpPr>
            <a:spLocks noChangeArrowheads="1"/>
          </p:cNvSpPr>
          <p:nvPr/>
        </p:nvSpPr>
        <p:spPr bwMode="auto">
          <a:xfrm>
            <a:off x="2129687" y="1831745"/>
            <a:ext cx="1040157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es" sz="2800" b="1" cap="all" dirty="0">
                <a:ea typeface="Adobe Fan Heiti Std B" charset="-120"/>
                <a:cs typeface="Adobe Fan Heiti Std B" charset="-120"/>
                <a:sym typeface="Gill Sans" charset="0"/>
              </a:rPr>
              <a:t>Desconexión </a:t>
            </a:r>
            <a:r>
              <a:rPr lang="es" sz="2800" cap="all" dirty="0">
                <a:ea typeface="Adobe Fan Heiti Std B" charset="-120"/>
                <a:cs typeface="Adobe Fan Heiti Std B" charset="-120"/>
                <a:sym typeface="Gill Sans" charset="0"/>
              </a:rPr>
              <a:t>de los mecanismos normales de supervivencia</a:t>
            </a:r>
          </a:p>
        </p:txBody>
      </p:sp>
      <p:grpSp>
        <p:nvGrpSpPr>
          <p:cNvPr id="25" name="Group 24">
            <a:extLst>
              <a:ext uri="{FF2B5EF4-FFF2-40B4-BE49-F238E27FC236}">
                <a16:creationId xmlns:a16="http://schemas.microsoft.com/office/drawing/2014/main" id="{8089BEC7-F11B-A84D-A761-CE9317264274}"/>
              </a:ext>
            </a:extLst>
          </p:cNvPr>
          <p:cNvGrpSpPr/>
          <p:nvPr/>
        </p:nvGrpSpPr>
        <p:grpSpPr>
          <a:xfrm>
            <a:off x="596827" y="1662746"/>
            <a:ext cx="1594934" cy="981731"/>
            <a:chOff x="846822" y="3367179"/>
            <a:chExt cx="2877844" cy="1771401"/>
          </a:xfrm>
        </p:grpSpPr>
        <p:sp>
          <p:nvSpPr>
            <p:cNvPr id="26" name="Notched Right Arrow 25">
              <a:extLst>
                <a:ext uri="{FF2B5EF4-FFF2-40B4-BE49-F238E27FC236}">
                  <a16:creationId xmlns:a16="http://schemas.microsoft.com/office/drawing/2014/main" id="{3EA10B7E-2807-1945-9B00-D679011142B6}"/>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27" name="Oval 26">
              <a:extLst>
                <a:ext uri="{FF2B5EF4-FFF2-40B4-BE49-F238E27FC236}">
                  <a16:creationId xmlns:a16="http://schemas.microsoft.com/office/drawing/2014/main" id="{210B9826-D9F7-FE41-AD9F-A6F989194BF4}"/>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1</a:t>
              </a:r>
            </a:p>
          </p:txBody>
        </p:sp>
        <p:sp>
          <p:nvSpPr>
            <p:cNvPr id="28" name="Freeform 44">
              <a:extLst>
                <a:ext uri="{FF2B5EF4-FFF2-40B4-BE49-F238E27FC236}">
                  <a16:creationId xmlns:a16="http://schemas.microsoft.com/office/drawing/2014/main" id="{3B02D035-C107-4C42-A5EF-FA2E52DACBD7}"/>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rtlCol="0" anchor="t" anchorCtr="0" compatLnSpc="1">
              <a:prstTxWarp prst="textNoShape">
                <a:avLst/>
              </a:prstTxWarp>
            </a:bodyPr>
            <a:lstStyle/>
            <a:p>
              <a:pPr rtl="0"/>
              <a:endParaRPr lang="en-US" sz="760" dirty="0"/>
            </a:p>
          </p:txBody>
        </p:sp>
      </p:grpSp>
    </p:spTree>
    <p:custDataLst>
      <p:tags r:id="rId1"/>
    </p:custDataLst>
    <p:extLst>
      <p:ext uri="{BB962C8B-B14F-4D97-AF65-F5344CB8AC3E}">
        <p14:creationId xmlns:p14="http://schemas.microsoft.com/office/powerpoint/2010/main" val="2911393175"/>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15</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21" name="Rectangle 34">
            <a:extLst>
              <a:ext uri="{FF2B5EF4-FFF2-40B4-BE49-F238E27FC236}">
                <a16:creationId xmlns:a16="http://schemas.microsoft.com/office/drawing/2014/main" id="{C3A516C8-5896-F943-AB92-BE3BF45EF1BF}"/>
              </a:ext>
            </a:extLst>
          </p:cNvPr>
          <p:cNvSpPr>
            <a:spLocks noChangeArrowheads="1"/>
          </p:cNvSpPr>
          <p:nvPr/>
        </p:nvSpPr>
        <p:spPr bwMode="auto">
          <a:xfrm>
            <a:off x="198262" y="2850313"/>
            <a:ext cx="3789538" cy="5340357"/>
          </a:xfrm>
          <a:prstGeom prst="rect">
            <a:avLst/>
          </a:prstGeom>
          <a:solidFill>
            <a:schemeClr val="accent1"/>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sp>
        <p:nvSpPr>
          <p:cNvPr id="33" name="Content Placeholder 4">
            <a:extLst>
              <a:ext uri="{FF2B5EF4-FFF2-40B4-BE49-F238E27FC236}">
                <a16:creationId xmlns:a16="http://schemas.microsoft.com/office/drawing/2014/main" id="{F9B52B48-3747-AD44-83AD-846782E7AE31}"/>
              </a:ext>
            </a:extLst>
          </p:cNvPr>
          <p:cNvSpPr txBox="1">
            <a:spLocks/>
          </p:cNvSpPr>
          <p:nvPr/>
        </p:nvSpPr>
        <p:spPr bwMode="auto">
          <a:xfrm>
            <a:off x="4521200" y="3781375"/>
            <a:ext cx="7718926"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lnSpc>
                <a:spcPct val="110000"/>
              </a:lnSpc>
            </a:pPr>
            <a:r>
              <a:rPr lang="es" sz="2400" dirty="0">
                <a:latin typeface="Calibri" panose="020F0502020204030204" pitchFamily="34" charset="0"/>
                <a:ea typeface="MS PGothic" charset="-128"/>
                <a:cs typeface="Calibri" panose="020F0502020204030204" pitchFamily="34" charset="0"/>
              </a:rPr>
              <a:t>El terremoto de 2010 arrasó con infraestructuras de protección que iban “desde los muros que preservaban la intimidad de los hogares a los pasadizos que permitían llegar sin riesgo a las clínicas y los puntos de encuentro. Como consecuencia de los destrozos, las personas usuarias de servicios especializados —y, en muchas ocasiones, discretos— como las clínicas de atención al VIH/sida se vieron obligadas a recurrir a la ayuda humanitaria estándar”.</a:t>
            </a:r>
          </a:p>
        </p:txBody>
      </p:sp>
      <p:sp>
        <p:nvSpPr>
          <p:cNvPr id="34" name="Rectangle 34">
            <a:extLst>
              <a:ext uri="{FF2B5EF4-FFF2-40B4-BE49-F238E27FC236}">
                <a16:creationId xmlns:a16="http://schemas.microsoft.com/office/drawing/2014/main" id="{903A2FB8-D11B-CA45-9845-6A03BED10E02}"/>
              </a:ext>
            </a:extLst>
          </p:cNvPr>
          <p:cNvSpPr>
            <a:spLocks noChangeArrowheads="1"/>
          </p:cNvSpPr>
          <p:nvPr/>
        </p:nvSpPr>
        <p:spPr bwMode="auto">
          <a:xfrm>
            <a:off x="198262" y="2850313"/>
            <a:ext cx="12593168" cy="5340357"/>
          </a:xfrm>
          <a:prstGeom prst="rect">
            <a:avLst/>
          </a:prstGeom>
          <a:noFill/>
          <a:ln w="57150">
            <a:solidFill>
              <a:schemeClr val="accent1"/>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pic>
        <p:nvPicPr>
          <p:cNvPr id="18" name="Picture 17">
            <a:extLst>
              <a:ext uri="{FF2B5EF4-FFF2-40B4-BE49-F238E27FC236}">
                <a16:creationId xmlns:a16="http://schemas.microsoft.com/office/drawing/2014/main" id="{E2ED924A-B21B-A14B-902F-930C8469AB4C}"/>
              </a:ext>
            </a:extLst>
          </p:cNvPr>
          <p:cNvPicPr>
            <a:picLocks noChangeAspect="1"/>
          </p:cNvPicPr>
          <p:nvPr/>
        </p:nvPicPr>
        <p:blipFill rotWithShape="1">
          <a:blip r:embed="rId3">
            <a:alphaModFix amt="46000"/>
            <a:lum bright="70000" contrast="-70000"/>
            <a:extLst>
              <a:ext uri="{28A0092B-C50C-407E-A947-70E740481C1C}">
                <a14:useLocalDpi xmlns:a14="http://schemas.microsoft.com/office/drawing/2010/main" val="0"/>
              </a:ext>
            </a:extLst>
          </a:blip>
          <a:srcRect l="12301"/>
          <a:stretch/>
        </p:blipFill>
        <p:spPr>
          <a:xfrm>
            <a:off x="198262" y="2760653"/>
            <a:ext cx="4206333" cy="5430017"/>
          </a:xfrm>
          <a:prstGeom prst="rect">
            <a:avLst/>
          </a:prstGeom>
        </p:spPr>
      </p:pic>
      <p:sp>
        <p:nvSpPr>
          <p:cNvPr id="19" name="Rectangle 18">
            <a:extLst>
              <a:ext uri="{FF2B5EF4-FFF2-40B4-BE49-F238E27FC236}">
                <a16:creationId xmlns:a16="http://schemas.microsoft.com/office/drawing/2014/main" id="{FF2BEE8F-1476-4240-B016-BF8EF10490F8}"/>
              </a:ext>
            </a:extLst>
          </p:cNvPr>
          <p:cNvSpPr/>
          <p:nvPr/>
        </p:nvSpPr>
        <p:spPr>
          <a:xfrm>
            <a:off x="-239039" y="3506202"/>
            <a:ext cx="4206333" cy="1107996"/>
          </a:xfrm>
          <a:prstGeom prst="rect">
            <a:avLst/>
          </a:prstGeom>
        </p:spPr>
        <p:txBody>
          <a:bodyPr wrap="square" rtlCol="0">
            <a:spAutoFit/>
          </a:bodyPr>
          <a:lstStyle/>
          <a:p>
            <a:pPr algn="ctr" rtl="0"/>
            <a:r>
              <a:rPr lang="es" sz="6600" b="1" kern="0">
                <a:solidFill>
                  <a:schemeClr val="bg1"/>
                </a:solidFill>
                <a:latin typeface="Calibri" charset="0"/>
                <a:ea typeface="MS PGothic" charset="-128"/>
                <a:cs typeface="Calibri" charset="0"/>
              </a:rPr>
              <a:t>HAITÍ</a:t>
            </a:r>
            <a:endParaRPr lang="en-US" sz="6600" b="1" dirty="0">
              <a:solidFill>
                <a:schemeClr val="bg1"/>
              </a:solidFill>
            </a:endParaRPr>
          </a:p>
        </p:txBody>
      </p:sp>
      <p:sp>
        <p:nvSpPr>
          <p:cNvPr id="20" name="Rectangle 19">
            <a:extLst>
              <a:ext uri="{FF2B5EF4-FFF2-40B4-BE49-F238E27FC236}">
                <a16:creationId xmlns:a16="http://schemas.microsoft.com/office/drawing/2014/main" id="{527A34DA-4D1A-5445-B5AD-B00AF3373765}"/>
              </a:ext>
            </a:extLst>
          </p:cNvPr>
          <p:cNvSpPr/>
          <p:nvPr/>
        </p:nvSpPr>
        <p:spPr>
          <a:xfrm>
            <a:off x="863878" y="3162202"/>
            <a:ext cx="1981164" cy="1077218"/>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EJEMPLO </a:t>
            </a:r>
            <a:br>
              <a:rPr lang="en-US" altLang="en-US" sz="3200" b="1" dirty="0">
                <a:solidFill>
                  <a:schemeClr val="bg1"/>
                </a:solidFill>
                <a:latin typeface="Calibri" charset="0"/>
                <a:ea typeface="MS PGothic" charset="-128"/>
                <a:cs typeface="Calibri" charset="0"/>
              </a:rPr>
            </a:br>
            <a:endParaRPr lang="en-US" sz="3200" dirty="0"/>
          </a:p>
        </p:txBody>
      </p:sp>
      <p:sp>
        <p:nvSpPr>
          <p:cNvPr id="22" name="Rectangle 21">
            <a:extLst>
              <a:ext uri="{FF2B5EF4-FFF2-40B4-BE49-F238E27FC236}">
                <a16:creationId xmlns:a16="http://schemas.microsoft.com/office/drawing/2014/main" id="{5BAA23B0-8F1F-5741-9A50-8744ECAEDEBC}"/>
              </a:ext>
            </a:extLst>
          </p:cNvPr>
          <p:cNvSpPr/>
          <p:nvPr/>
        </p:nvSpPr>
        <p:spPr>
          <a:xfrm>
            <a:off x="2587915" y="3153170"/>
            <a:ext cx="612316" cy="584775"/>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3</a:t>
            </a:r>
            <a:endParaRPr lang="en-US" sz="3200" dirty="0"/>
          </a:p>
        </p:txBody>
      </p:sp>
      <p:sp>
        <p:nvSpPr>
          <p:cNvPr id="23" name="Oval 22">
            <a:extLst>
              <a:ext uri="{FF2B5EF4-FFF2-40B4-BE49-F238E27FC236}">
                <a16:creationId xmlns:a16="http://schemas.microsoft.com/office/drawing/2014/main" id="{4F71383A-DCE2-C24B-802D-FC58A743A3C5}"/>
              </a:ext>
            </a:extLst>
          </p:cNvPr>
          <p:cNvSpPr/>
          <p:nvPr/>
        </p:nvSpPr>
        <p:spPr bwMode="auto">
          <a:xfrm>
            <a:off x="2900472" y="6250092"/>
            <a:ext cx="542964" cy="519008"/>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Shape 636">
            <a:extLst>
              <a:ext uri="{FF2B5EF4-FFF2-40B4-BE49-F238E27FC236}">
                <a16:creationId xmlns:a16="http://schemas.microsoft.com/office/drawing/2014/main" id="{BF178F13-ABF1-7741-B7AA-ACC2B8C93C07}"/>
              </a:ext>
            </a:extLst>
          </p:cNvPr>
          <p:cNvSpPr>
            <a:spLocks noGrp="1"/>
          </p:cNvSpPr>
          <p:nvPr>
            <p:ph type="title"/>
          </p:nvPr>
        </p:nvSpPr>
        <p:spPr>
          <a:xfrm>
            <a:off x="596827" y="298925"/>
            <a:ext cx="12114321" cy="1076381"/>
          </a:xfrm>
        </p:spPr>
        <p:txBody>
          <a:bodyPr rtlCol="0">
            <a:noAutofit/>
          </a:bodyPr>
          <a:lstStyle/>
          <a:p>
            <a:pPr lvl="0" algn="l" rtl="0"/>
            <a:r>
              <a:rPr lang="es" sz="3600" dirty="0">
                <a:sym typeface="Arial Bold" charset="0"/>
              </a:rPr>
              <a:t>¿De qué modo la migración, el desplazamiento forzado y las crisis crean dificultades?</a:t>
            </a:r>
            <a:endParaRPr lang="en-US" sz="3600" dirty="0"/>
          </a:p>
        </p:txBody>
      </p:sp>
      <p:cxnSp>
        <p:nvCxnSpPr>
          <p:cNvPr id="25" name="Straight Connector 24">
            <a:extLst>
              <a:ext uri="{FF2B5EF4-FFF2-40B4-BE49-F238E27FC236}">
                <a16:creationId xmlns:a16="http://schemas.microsoft.com/office/drawing/2014/main" id="{EC4AE466-35EC-5B45-86A2-B91A1D4F8932}"/>
              </a:ext>
            </a:extLst>
          </p:cNvPr>
          <p:cNvCxnSpPr/>
          <p:nvPr/>
        </p:nvCxnSpPr>
        <p:spPr>
          <a:xfrm>
            <a:off x="596827" y="2693744"/>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26" name="Rectangle 45">
            <a:extLst>
              <a:ext uri="{FF2B5EF4-FFF2-40B4-BE49-F238E27FC236}">
                <a16:creationId xmlns:a16="http://schemas.microsoft.com/office/drawing/2014/main" id="{07316027-D309-9C47-B8B9-651E2B1C066A}"/>
              </a:ext>
            </a:extLst>
          </p:cNvPr>
          <p:cNvSpPr>
            <a:spLocks noChangeArrowheads="1"/>
          </p:cNvSpPr>
          <p:nvPr/>
        </p:nvSpPr>
        <p:spPr bwMode="auto">
          <a:xfrm>
            <a:off x="2129687" y="1831745"/>
            <a:ext cx="10401574" cy="480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algn="ctr" defTabSz="914309" rtl="0" eaLnBrk="0" fontAlgn="base" hangingPunct="0">
              <a:lnSpc>
                <a:spcPct val="90000"/>
              </a:lnSpc>
              <a:spcBef>
                <a:spcPct val="0"/>
              </a:spcBef>
              <a:spcAft>
                <a:spcPct val="0"/>
              </a:spcAft>
              <a:defRPr/>
            </a:pPr>
            <a:r>
              <a:rPr lang="es" sz="2800" b="1" cap="all" dirty="0">
                <a:ea typeface="Adobe Fan Heiti Std B" charset="-120"/>
                <a:cs typeface="Adobe Fan Heiti Std B" charset="-120"/>
                <a:sym typeface="Gill Sans" charset="0"/>
              </a:rPr>
              <a:t>Desconexión </a:t>
            </a:r>
            <a:r>
              <a:rPr lang="es" sz="2800" cap="all" dirty="0">
                <a:ea typeface="Adobe Fan Heiti Std B" charset="-120"/>
                <a:cs typeface="Adobe Fan Heiti Std B" charset="-120"/>
                <a:sym typeface="Gill Sans" charset="0"/>
              </a:rPr>
              <a:t>de los mecanismos normales de supervivencia</a:t>
            </a:r>
          </a:p>
        </p:txBody>
      </p:sp>
      <p:grpSp>
        <p:nvGrpSpPr>
          <p:cNvPr id="27" name="Group 26">
            <a:extLst>
              <a:ext uri="{FF2B5EF4-FFF2-40B4-BE49-F238E27FC236}">
                <a16:creationId xmlns:a16="http://schemas.microsoft.com/office/drawing/2014/main" id="{21A25C8B-1A04-9441-BA36-0AF0180C18AC}"/>
              </a:ext>
            </a:extLst>
          </p:cNvPr>
          <p:cNvGrpSpPr/>
          <p:nvPr/>
        </p:nvGrpSpPr>
        <p:grpSpPr>
          <a:xfrm>
            <a:off x="596827" y="1662746"/>
            <a:ext cx="1594934" cy="981731"/>
            <a:chOff x="846822" y="3367179"/>
            <a:chExt cx="2877844" cy="1771401"/>
          </a:xfrm>
        </p:grpSpPr>
        <p:sp>
          <p:nvSpPr>
            <p:cNvPr id="28" name="Notched Right Arrow 27">
              <a:extLst>
                <a:ext uri="{FF2B5EF4-FFF2-40B4-BE49-F238E27FC236}">
                  <a16:creationId xmlns:a16="http://schemas.microsoft.com/office/drawing/2014/main" id="{47D23C2F-DA0C-A141-9338-3FF91002FAE2}"/>
                </a:ext>
              </a:extLst>
            </p:cNvPr>
            <p:cNvSpPr/>
            <p:nvPr/>
          </p:nvSpPr>
          <p:spPr bwMode="auto">
            <a:xfrm>
              <a:off x="846822" y="3367179"/>
              <a:ext cx="2877844" cy="1500897"/>
            </a:xfrm>
            <a:prstGeom prst="notchedRightArrow">
              <a:avLst>
                <a:gd name="adj1" fmla="val 100000"/>
                <a:gd name="adj2" fmla="val 34681"/>
              </a:avLst>
            </a:prstGeom>
            <a:solidFill>
              <a:schemeClr val="accent1"/>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29" name="Oval 28">
              <a:extLst>
                <a:ext uri="{FF2B5EF4-FFF2-40B4-BE49-F238E27FC236}">
                  <a16:creationId xmlns:a16="http://schemas.microsoft.com/office/drawing/2014/main" id="{A2302145-2F01-4D4B-A94C-5FC34A921604}"/>
                </a:ext>
              </a:extLst>
            </p:cNvPr>
            <p:cNvSpPr/>
            <p:nvPr/>
          </p:nvSpPr>
          <p:spPr>
            <a:xfrm>
              <a:off x="1921267" y="4498500"/>
              <a:ext cx="640080" cy="640080"/>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1</a:t>
              </a:r>
            </a:p>
          </p:txBody>
        </p:sp>
        <p:sp>
          <p:nvSpPr>
            <p:cNvPr id="30" name="Freeform 44">
              <a:extLst>
                <a:ext uri="{FF2B5EF4-FFF2-40B4-BE49-F238E27FC236}">
                  <a16:creationId xmlns:a16="http://schemas.microsoft.com/office/drawing/2014/main" id="{291051B6-5D3E-8F4C-81C8-A158E61B1749}"/>
                </a:ext>
              </a:extLst>
            </p:cNvPr>
            <p:cNvSpPr>
              <a:spLocks noEditPoints="1"/>
            </p:cNvSpPr>
            <p:nvPr/>
          </p:nvSpPr>
          <p:spPr bwMode="auto">
            <a:xfrm>
              <a:off x="1919858" y="3643047"/>
              <a:ext cx="641489" cy="656635"/>
            </a:xfrm>
            <a:custGeom>
              <a:avLst/>
              <a:gdLst/>
              <a:ahLst/>
              <a:cxnLst>
                <a:cxn ang="0">
                  <a:pos x="1" y="40"/>
                </a:cxn>
                <a:cxn ang="0">
                  <a:pos x="1" y="38"/>
                </a:cxn>
                <a:cxn ang="0">
                  <a:pos x="13" y="39"/>
                </a:cxn>
                <a:cxn ang="0">
                  <a:pos x="28" y="19"/>
                </a:cxn>
                <a:cxn ang="0">
                  <a:pos x="16" y="8"/>
                </a:cxn>
                <a:cxn ang="0">
                  <a:pos x="8" y="14"/>
                </a:cxn>
                <a:cxn ang="0">
                  <a:pos x="8" y="19"/>
                </a:cxn>
                <a:cxn ang="0">
                  <a:pos x="17" y="37"/>
                </a:cxn>
                <a:cxn ang="0">
                  <a:pos x="3" y="24"/>
                </a:cxn>
                <a:cxn ang="0">
                  <a:pos x="3" y="9"/>
                </a:cxn>
                <a:cxn ang="0">
                  <a:pos x="16" y="1"/>
                </a:cxn>
                <a:cxn ang="0">
                  <a:pos x="35" y="16"/>
                </a:cxn>
                <a:cxn ang="0">
                  <a:pos x="28" y="19"/>
                </a:cxn>
                <a:cxn ang="0">
                  <a:pos x="5" y="55"/>
                </a:cxn>
                <a:cxn ang="0">
                  <a:pos x="5" y="53"/>
                </a:cxn>
                <a:cxn ang="0">
                  <a:pos x="15" y="44"/>
                </a:cxn>
                <a:cxn ang="0">
                  <a:pos x="6" y="55"/>
                </a:cxn>
                <a:cxn ang="0">
                  <a:pos x="20" y="60"/>
                </a:cxn>
                <a:cxn ang="0">
                  <a:pos x="19" y="47"/>
                </a:cxn>
                <a:cxn ang="0">
                  <a:pos x="21" y="47"/>
                </a:cxn>
                <a:cxn ang="0">
                  <a:pos x="56" y="51"/>
                </a:cxn>
                <a:cxn ang="0">
                  <a:pos x="43" y="59"/>
                </a:cxn>
                <a:cxn ang="0">
                  <a:pos x="24" y="44"/>
                </a:cxn>
                <a:cxn ang="0">
                  <a:pos x="31" y="42"/>
                </a:cxn>
                <a:cxn ang="0">
                  <a:pos x="45" y="51"/>
                </a:cxn>
                <a:cxn ang="0">
                  <a:pos x="52" y="44"/>
                </a:cxn>
                <a:cxn ang="0">
                  <a:pos x="41" y="32"/>
                </a:cxn>
                <a:cxn ang="0">
                  <a:pos x="44" y="24"/>
                </a:cxn>
                <a:cxn ang="0">
                  <a:pos x="59" y="44"/>
                </a:cxn>
                <a:cxn ang="0">
                  <a:pos x="40" y="13"/>
                </a:cxn>
                <a:cxn ang="0">
                  <a:pos x="37" y="13"/>
                </a:cxn>
                <a:cxn ang="0">
                  <a:pos x="39" y="0"/>
                </a:cxn>
                <a:cxn ang="0">
                  <a:pos x="40" y="13"/>
                </a:cxn>
                <a:cxn ang="0">
                  <a:pos x="44" y="16"/>
                </a:cxn>
                <a:cxn ang="0">
                  <a:pos x="43" y="14"/>
                </a:cxn>
                <a:cxn ang="0">
                  <a:pos x="54" y="5"/>
                </a:cxn>
                <a:cxn ang="0">
                  <a:pos x="45" y="16"/>
                </a:cxn>
                <a:cxn ang="0">
                  <a:pos x="47" y="22"/>
                </a:cxn>
                <a:cxn ang="0">
                  <a:pos x="47" y="20"/>
                </a:cxn>
                <a:cxn ang="0">
                  <a:pos x="59" y="21"/>
                </a:cxn>
              </a:cxnLst>
              <a:rect l="0" t="0" r="r" b="b"/>
              <a:pathLst>
                <a:path w="59" h="60">
                  <a:moveTo>
                    <a:pt x="12" y="40"/>
                  </a:moveTo>
                  <a:cubicBezTo>
                    <a:pt x="1" y="40"/>
                    <a:pt x="1" y="40"/>
                    <a:pt x="1" y="40"/>
                  </a:cubicBezTo>
                  <a:cubicBezTo>
                    <a:pt x="0" y="40"/>
                    <a:pt x="0" y="40"/>
                    <a:pt x="0" y="39"/>
                  </a:cubicBezTo>
                  <a:cubicBezTo>
                    <a:pt x="0" y="39"/>
                    <a:pt x="0" y="38"/>
                    <a:pt x="1" y="38"/>
                  </a:cubicBezTo>
                  <a:cubicBezTo>
                    <a:pt x="12" y="38"/>
                    <a:pt x="12" y="38"/>
                    <a:pt x="12" y="38"/>
                  </a:cubicBezTo>
                  <a:cubicBezTo>
                    <a:pt x="13" y="38"/>
                    <a:pt x="13" y="39"/>
                    <a:pt x="13" y="39"/>
                  </a:cubicBezTo>
                  <a:cubicBezTo>
                    <a:pt x="13" y="40"/>
                    <a:pt x="13" y="40"/>
                    <a:pt x="12" y="40"/>
                  </a:cubicBezTo>
                  <a:close/>
                  <a:moveTo>
                    <a:pt x="28" y="19"/>
                  </a:moveTo>
                  <a:cubicBezTo>
                    <a:pt x="18" y="9"/>
                    <a:pt x="18" y="9"/>
                    <a:pt x="18" y="9"/>
                  </a:cubicBezTo>
                  <a:cubicBezTo>
                    <a:pt x="18" y="8"/>
                    <a:pt x="17" y="8"/>
                    <a:pt x="16" y="8"/>
                  </a:cubicBezTo>
                  <a:cubicBezTo>
                    <a:pt x="15" y="8"/>
                    <a:pt x="14" y="8"/>
                    <a:pt x="13" y="9"/>
                  </a:cubicBezTo>
                  <a:cubicBezTo>
                    <a:pt x="8" y="14"/>
                    <a:pt x="8" y="14"/>
                    <a:pt x="8" y="14"/>
                  </a:cubicBezTo>
                  <a:cubicBezTo>
                    <a:pt x="8" y="15"/>
                    <a:pt x="7" y="15"/>
                    <a:pt x="7" y="16"/>
                  </a:cubicBezTo>
                  <a:cubicBezTo>
                    <a:pt x="7" y="17"/>
                    <a:pt x="8" y="18"/>
                    <a:pt x="8" y="19"/>
                  </a:cubicBezTo>
                  <a:cubicBezTo>
                    <a:pt x="18" y="29"/>
                    <a:pt x="18" y="29"/>
                    <a:pt x="18" y="29"/>
                  </a:cubicBezTo>
                  <a:cubicBezTo>
                    <a:pt x="17" y="37"/>
                    <a:pt x="17" y="37"/>
                    <a:pt x="17" y="37"/>
                  </a:cubicBezTo>
                  <a:cubicBezTo>
                    <a:pt x="17" y="37"/>
                    <a:pt x="16" y="36"/>
                    <a:pt x="15" y="36"/>
                  </a:cubicBezTo>
                  <a:cubicBezTo>
                    <a:pt x="3" y="24"/>
                    <a:pt x="3" y="24"/>
                    <a:pt x="3" y="24"/>
                  </a:cubicBezTo>
                  <a:cubicBezTo>
                    <a:pt x="1" y="22"/>
                    <a:pt x="0" y="19"/>
                    <a:pt x="0" y="16"/>
                  </a:cubicBezTo>
                  <a:cubicBezTo>
                    <a:pt x="0" y="14"/>
                    <a:pt x="1" y="11"/>
                    <a:pt x="3" y="9"/>
                  </a:cubicBezTo>
                  <a:cubicBezTo>
                    <a:pt x="9" y="4"/>
                    <a:pt x="9" y="4"/>
                    <a:pt x="9" y="4"/>
                  </a:cubicBezTo>
                  <a:cubicBezTo>
                    <a:pt x="11" y="2"/>
                    <a:pt x="13" y="1"/>
                    <a:pt x="16" y="1"/>
                  </a:cubicBezTo>
                  <a:cubicBezTo>
                    <a:pt x="19" y="1"/>
                    <a:pt x="21" y="2"/>
                    <a:pt x="23" y="4"/>
                  </a:cubicBezTo>
                  <a:cubicBezTo>
                    <a:pt x="35" y="16"/>
                    <a:pt x="35" y="16"/>
                    <a:pt x="35" y="16"/>
                  </a:cubicBezTo>
                  <a:cubicBezTo>
                    <a:pt x="36" y="17"/>
                    <a:pt x="36" y="17"/>
                    <a:pt x="37" y="18"/>
                  </a:cubicBezTo>
                  <a:lnTo>
                    <a:pt x="28" y="19"/>
                  </a:lnTo>
                  <a:close/>
                  <a:moveTo>
                    <a:pt x="6" y="55"/>
                  </a:moveTo>
                  <a:cubicBezTo>
                    <a:pt x="6" y="55"/>
                    <a:pt x="6" y="55"/>
                    <a:pt x="5" y="55"/>
                  </a:cubicBezTo>
                  <a:cubicBezTo>
                    <a:pt x="5" y="55"/>
                    <a:pt x="5" y="55"/>
                    <a:pt x="5" y="55"/>
                  </a:cubicBezTo>
                  <a:cubicBezTo>
                    <a:pt x="4" y="54"/>
                    <a:pt x="4" y="54"/>
                    <a:pt x="5" y="53"/>
                  </a:cubicBezTo>
                  <a:cubicBezTo>
                    <a:pt x="14" y="44"/>
                    <a:pt x="14" y="44"/>
                    <a:pt x="14" y="44"/>
                  </a:cubicBezTo>
                  <a:cubicBezTo>
                    <a:pt x="14" y="44"/>
                    <a:pt x="15" y="44"/>
                    <a:pt x="15" y="44"/>
                  </a:cubicBezTo>
                  <a:cubicBezTo>
                    <a:pt x="16" y="45"/>
                    <a:pt x="16" y="45"/>
                    <a:pt x="15" y="46"/>
                  </a:cubicBezTo>
                  <a:lnTo>
                    <a:pt x="6" y="55"/>
                  </a:lnTo>
                  <a:close/>
                  <a:moveTo>
                    <a:pt x="21" y="59"/>
                  </a:moveTo>
                  <a:cubicBezTo>
                    <a:pt x="21" y="59"/>
                    <a:pt x="21" y="60"/>
                    <a:pt x="20" y="60"/>
                  </a:cubicBezTo>
                  <a:cubicBezTo>
                    <a:pt x="20" y="60"/>
                    <a:pt x="19" y="59"/>
                    <a:pt x="19" y="59"/>
                  </a:cubicBezTo>
                  <a:cubicBezTo>
                    <a:pt x="19" y="47"/>
                    <a:pt x="19" y="47"/>
                    <a:pt x="19" y="47"/>
                  </a:cubicBezTo>
                  <a:cubicBezTo>
                    <a:pt x="19" y="47"/>
                    <a:pt x="20" y="46"/>
                    <a:pt x="20" y="46"/>
                  </a:cubicBezTo>
                  <a:cubicBezTo>
                    <a:pt x="21" y="46"/>
                    <a:pt x="21" y="47"/>
                    <a:pt x="21" y="47"/>
                  </a:cubicBezTo>
                  <a:lnTo>
                    <a:pt x="21" y="59"/>
                  </a:lnTo>
                  <a:close/>
                  <a:moveTo>
                    <a:pt x="56" y="51"/>
                  </a:moveTo>
                  <a:cubicBezTo>
                    <a:pt x="50" y="56"/>
                    <a:pt x="50" y="56"/>
                    <a:pt x="50" y="56"/>
                  </a:cubicBezTo>
                  <a:cubicBezTo>
                    <a:pt x="48" y="58"/>
                    <a:pt x="46" y="59"/>
                    <a:pt x="43" y="59"/>
                  </a:cubicBezTo>
                  <a:cubicBezTo>
                    <a:pt x="40" y="59"/>
                    <a:pt x="38" y="58"/>
                    <a:pt x="36" y="56"/>
                  </a:cubicBezTo>
                  <a:cubicBezTo>
                    <a:pt x="24" y="44"/>
                    <a:pt x="24" y="44"/>
                    <a:pt x="24" y="44"/>
                  </a:cubicBezTo>
                  <a:cubicBezTo>
                    <a:pt x="23" y="44"/>
                    <a:pt x="23" y="43"/>
                    <a:pt x="22" y="42"/>
                  </a:cubicBezTo>
                  <a:cubicBezTo>
                    <a:pt x="31" y="42"/>
                    <a:pt x="31" y="42"/>
                    <a:pt x="31" y="42"/>
                  </a:cubicBezTo>
                  <a:cubicBezTo>
                    <a:pt x="41" y="51"/>
                    <a:pt x="41" y="51"/>
                    <a:pt x="41" y="51"/>
                  </a:cubicBezTo>
                  <a:cubicBezTo>
                    <a:pt x="42" y="53"/>
                    <a:pt x="44" y="53"/>
                    <a:pt x="45" y="51"/>
                  </a:cubicBezTo>
                  <a:cubicBezTo>
                    <a:pt x="51" y="46"/>
                    <a:pt x="51" y="46"/>
                    <a:pt x="51" y="46"/>
                  </a:cubicBezTo>
                  <a:cubicBezTo>
                    <a:pt x="51" y="46"/>
                    <a:pt x="52" y="45"/>
                    <a:pt x="52" y="44"/>
                  </a:cubicBezTo>
                  <a:cubicBezTo>
                    <a:pt x="52" y="43"/>
                    <a:pt x="51" y="42"/>
                    <a:pt x="51" y="41"/>
                  </a:cubicBezTo>
                  <a:cubicBezTo>
                    <a:pt x="41" y="32"/>
                    <a:pt x="41" y="32"/>
                    <a:pt x="41" y="32"/>
                  </a:cubicBezTo>
                  <a:cubicBezTo>
                    <a:pt x="42" y="23"/>
                    <a:pt x="42" y="23"/>
                    <a:pt x="42" y="23"/>
                  </a:cubicBezTo>
                  <a:cubicBezTo>
                    <a:pt x="42" y="23"/>
                    <a:pt x="43" y="24"/>
                    <a:pt x="44" y="24"/>
                  </a:cubicBezTo>
                  <a:cubicBezTo>
                    <a:pt x="56" y="36"/>
                    <a:pt x="56" y="36"/>
                    <a:pt x="56" y="36"/>
                  </a:cubicBezTo>
                  <a:cubicBezTo>
                    <a:pt x="58" y="38"/>
                    <a:pt x="59" y="41"/>
                    <a:pt x="59" y="44"/>
                  </a:cubicBezTo>
                  <a:cubicBezTo>
                    <a:pt x="59" y="47"/>
                    <a:pt x="58" y="49"/>
                    <a:pt x="56" y="51"/>
                  </a:cubicBezTo>
                  <a:close/>
                  <a:moveTo>
                    <a:pt x="40" y="13"/>
                  </a:moveTo>
                  <a:cubicBezTo>
                    <a:pt x="40" y="14"/>
                    <a:pt x="39" y="14"/>
                    <a:pt x="39" y="14"/>
                  </a:cubicBezTo>
                  <a:cubicBezTo>
                    <a:pt x="38" y="14"/>
                    <a:pt x="37" y="14"/>
                    <a:pt x="37" y="13"/>
                  </a:cubicBezTo>
                  <a:cubicBezTo>
                    <a:pt x="37" y="1"/>
                    <a:pt x="37" y="1"/>
                    <a:pt x="37" y="1"/>
                  </a:cubicBezTo>
                  <a:cubicBezTo>
                    <a:pt x="37" y="1"/>
                    <a:pt x="38" y="0"/>
                    <a:pt x="39" y="0"/>
                  </a:cubicBezTo>
                  <a:cubicBezTo>
                    <a:pt x="39" y="0"/>
                    <a:pt x="40" y="1"/>
                    <a:pt x="40" y="1"/>
                  </a:cubicBezTo>
                  <a:lnTo>
                    <a:pt x="40" y="13"/>
                  </a:lnTo>
                  <a:close/>
                  <a:moveTo>
                    <a:pt x="45" y="16"/>
                  </a:moveTo>
                  <a:cubicBezTo>
                    <a:pt x="45" y="16"/>
                    <a:pt x="45" y="16"/>
                    <a:pt x="44" y="16"/>
                  </a:cubicBezTo>
                  <a:cubicBezTo>
                    <a:pt x="44" y="16"/>
                    <a:pt x="44" y="16"/>
                    <a:pt x="43" y="16"/>
                  </a:cubicBezTo>
                  <a:cubicBezTo>
                    <a:pt x="43" y="16"/>
                    <a:pt x="43" y="15"/>
                    <a:pt x="43" y="14"/>
                  </a:cubicBezTo>
                  <a:cubicBezTo>
                    <a:pt x="53" y="5"/>
                    <a:pt x="53" y="5"/>
                    <a:pt x="53" y="5"/>
                  </a:cubicBezTo>
                  <a:cubicBezTo>
                    <a:pt x="53" y="5"/>
                    <a:pt x="54" y="5"/>
                    <a:pt x="54" y="5"/>
                  </a:cubicBezTo>
                  <a:cubicBezTo>
                    <a:pt x="55" y="6"/>
                    <a:pt x="55" y="6"/>
                    <a:pt x="54" y="7"/>
                  </a:cubicBezTo>
                  <a:lnTo>
                    <a:pt x="45" y="16"/>
                  </a:lnTo>
                  <a:close/>
                  <a:moveTo>
                    <a:pt x="58" y="22"/>
                  </a:moveTo>
                  <a:cubicBezTo>
                    <a:pt x="47" y="22"/>
                    <a:pt x="47" y="22"/>
                    <a:pt x="47" y="22"/>
                  </a:cubicBezTo>
                  <a:cubicBezTo>
                    <a:pt x="46" y="22"/>
                    <a:pt x="45" y="22"/>
                    <a:pt x="45" y="21"/>
                  </a:cubicBezTo>
                  <a:cubicBezTo>
                    <a:pt x="45" y="20"/>
                    <a:pt x="46" y="20"/>
                    <a:pt x="47" y="20"/>
                  </a:cubicBezTo>
                  <a:cubicBezTo>
                    <a:pt x="58" y="20"/>
                    <a:pt x="58" y="20"/>
                    <a:pt x="58" y="20"/>
                  </a:cubicBezTo>
                  <a:cubicBezTo>
                    <a:pt x="59" y="20"/>
                    <a:pt x="59" y="20"/>
                    <a:pt x="59" y="21"/>
                  </a:cubicBezTo>
                  <a:cubicBezTo>
                    <a:pt x="59" y="22"/>
                    <a:pt x="59" y="22"/>
                    <a:pt x="58" y="22"/>
                  </a:cubicBezTo>
                  <a:close/>
                </a:path>
              </a:pathLst>
            </a:custGeom>
            <a:solidFill>
              <a:schemeClr val="bg1"/>
            </a:solidFill>
            <a:ln w="9525">
              <a:noFill/>
              <a:round/>
              <a:headEnd/>
              <a:tailEnd/>
            </a:ln>
          </p:spPr>
          <p:txBody>
            <a:bodyPr vert="horz" wrap="square" lIns="51435" tIns="25718" rIns="51435" bIns="25718" numCol="1" rtlCol="0" anchor="t" anchorCtr="0" compatLnSpc="1">
              <a:prstTxWarp prst="textNoShape">
                <a:avLst/>
              </a:prstTxWarp>
            </a:bodyPr>
            <a:lstStyle/>
            <a:p>
              <a:pPr rtl="0"/>
              <a:endParaRPr lang="en-US" sz="760" dirty="0"/>
            </a:p>
          </p:txBody>
        </p:sp>
      </p:grpSp>
    </p:spTree>
    <p:extLst>
      <p:ext uri="{BB962C8B-B14F-4D97-AF65-F5344CB8AC3E}">
        <p14:creationId xmlns:p14="http://schemas.microsoft.com/office/powerpoint/2010/main" val="1819344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BD06979-9137-4C45-80AC-562E83EBF9B9}"/>
              </a:ext>
            </a:extLst>
          </p:cNvPr>
          <p:cNvGrpSpPr/>
          <p:nvPr/>
        </p:nvGrpSpPr>
        <p:grpSpPr>
          <a:xfrm>
            <a:off x="596827" y="1680438"/>
            <a:ext cx="1613709" cy="993287"/>
            <a:chOff x="5077896" y="2214240"/>
            <a:chExt cx="2877844" cy="1771401"/>
          </a:xfrm>
        </p:grpSpPr>
        <p:sp>
          <p:nvSpPr>
            <p:cNvPr id="23" name="Notched Right Arrow 22">
              <a:extLst>
                <a:ext uri="{FF2B5EF4-FFF2-40B4-BE49-F238E27FC236}">
                  <a16:creationId xmlns:a16="http://schemas.microsoft.com/office/drawing/2014/main" id="{11466FC5-387E-9649-9E21-B99696A3CB71}"/>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24" name="Oval 23">
              <a:extLst>
                <a:ext uri="{FF2B5EF4-FFF2-40B4-BE49-F238E27FC236}">
                  <a16:creationId xmlns:a16="http://schemas.microsoft.com/office/drawing/2014/main" id="{E411E698-B580-274A-BFCA-3FFC81DA8C47}"/>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2</a:t>
              </a:r>
            </a:p>
          </p:txBody>
        </p:sp>
        <p:grpSp>
          <p:nvGrpSpPr>
            <p:cNvPr id="25" name="Group 24">
              <a:extLst>
                <a:ext uri="{FF2B5EF4-FFF2-40B4-BE49-F238E27FC236}">
                  <a16:creationId xmlns:a16="http://schemas.microsoft.com/office/drawing/2014/main" id="{394D4521-6205-744E-B826-0A828AB768E3}"/>
                </a:ext>
              </a:extLst>
            </p:cNvPr>
            <p:cNvGrpSpPr/>
            <p:nvPr/>
          </p:nvGrpSpPr>
          <p:grpSpPr>
            <a:xfrm flipH="1">
              <a:off x="6095654" y="2382648"/>
              <a:ext cx="924868" cy="873318"/>
              <a:chOff x="11172825" y="5868988"/>
              <a:chExt cx="484188" cy="457200"/>
            </a:xfrm>
            <a:solidFill>
              <a:schemeClr val="bg1"/>
            </a:solidFill>
          </p:grpSpPr>
          <p:sp>
            <p:nvSpPr>
              <p:cNvPr id="26" name="Freeform 608">
                <a:extLst>
                  <a:ext uri="{FF2B5EF4-FFF2-40B4-BE49-F238E27FC236}">
                    <a16:creationId xmlns:a16="http://schemas.microsoft.com/office/drawing/2014/main" id="{12C1267B-5BFB-7541-A753-554BF58CCEDC}"/>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27" name="Freeform 609">
                <a:extLst>
                  <a:ext uri="{FF2B5EF4-FFF2-40B4-BE49-F238E27FC236}">
                    <a16:creationId xmlns:a16="http://schemas.microsoft.com/office/drawing/2014/main" id="{8C2163D7-FB61-4847-A766-5F3C3DAF4266}"/>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28" name="Freeform 610">
                <a:extLst>
                  <a:ext uri="{FF2B5EF4-FFF2-40B4-BE49-F238E27FC236}">
                    <a16:creationId xmlns:a16="http://schemas.microsoft.com/office/drawing/2014/main" id="{8B18109B-D4AC-904D-B240-E5664236B09C}"/>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29" name="Freeform 611">
                <a:extLst>
                  <a:ext uri="{FF2B5EF4-FFF2-40B4-BE49-F238E27FC236}">
                    <a16:creationId xmlns:a16="http://schemas.microsoft.com/office/drawing/2014/main" id="{D2F04869-F395-9549-951C-17DB10B8AB77}"/>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30" name="Freeform 612">
                <a:extLst>
                  <a:ext uri="{FF2B5EF4-FFF2-40B4-BE49-F238E27FC236}">
                    <a16:creationId xmlns:a16="http://schemas.microsoft.com/office/drawing/2014/main" id="{DAE325BD-E3D7-8E4B-A65B-D98A7E85525E}"/>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31" name="Freeform 613">
                <a:extLst>
                  <a:ext uri="{FF2B5EF4-FFF2-40B4-BE49-F238E27FC236}">
                    <a16:creationId xmlns:a16="http://schemas.microsoft.com/office/drawing/2014/main" id="{C212DB87-FAD3-0F46-82F1-8BEAA7285AEF}"/>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32" name="Freeform 614">
                <a:extLst>
                  <a:ext uri="{FF2B5EF4-FFF2-40B4-BE49-F238E27FC236}">
                    <a16:creationId xmlns:a16="http://schemas.microsoft.com/office/drawing/2014/main" id="{EFFEF16B-8C0A-6041-B1D6-8CAAEF734FA6}"/>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33" name="Freeform 615">
                <a:extLst>
                  <a:ext uri="{FF2B5EF4-FFF2-40B4-BE49-F238E27FC236}">
                    <a16:creationId xmlns:a16="http://schemas.microsoft.com/office/drawing/2014/main" id="{DB13F200-C070-7845-A95E-4D47FA61242E}"/>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34" name="Freeform 616">
                <a:extLst>
                  <a:ext uri="{FF2B5EF4-FFF2-40B4-BE49-F238E27FC236}">
                    <a16:creationId xmlns:a16="http://schemas.microsoft.com/office/drawing/2014/main" id="{90AFCD8B-A736-5240-B049-29880F569C6C}"/>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35" name="Freeform 617">
                <a:extLst>
                  <a:ext uri="{FF2B5EF4-FFF2-40B4-BE49-F238E27FC236}">
                    <a16:creationId xmlns:a16="http://schemas.microsoft.com/office/drawing/2014/main" id="{F4D764AC-FFDA-C746-B195-B1BC25935BC4}"/>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sp>
        <p:nvSpPr>
          <p:cNvPr id="636" name="Shape 636"/>
          <p:cNvSpPr>
            <a:spLocks noGrp="1"/>
          </p:cNvSpPr>
          <p:nvPr>
            <p:ph type="title"/>
          </p:nvPr>
        </p:nvSpPr>
        <p:spPr>
          <a:xfrm>
            <a:off x="596827" y="301336"/>
            <a:ext cx="12114321" cy="854455"/>
          </a:xfrm>
        </p:spPr>
        <p:txBody>
          <a:bodyPr rtlCol="0">
            <a:noAutofit/>
          </a:bodyPr>
          <a:lstStyle/>
          <a:p>
            <a:pPr lvl="0" algn="l"/>
            <a:r>
              <a:rPr lang="es" sz="3600" dirty="0">
                <a:sym typeface="Arial Bold" charset="0"/>
              </a:rPr>
              <a:t>¿De qué modo la migración, el desplazamiento forzado y las crisis crean dificultades?</a:t>
            </a:r>
            <a:endParaRPr lang="en-US" sz="36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6442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16</a:t>
            </a:fld>
            <a:endParaRPr lang="en-US" altLang="en-US" sz="1200" dirty="0">
              <a:solidFill>
                <a:schemeClr val="bg1"/>
              </a:solidFill>
            </a:endParaRPr>
          </a:p>
        </p:txBody>
      </p:sp>
      <p:sp>
        <p:nvSpPr>
          <p:cNvPr id="39" name="Rectangle 45">
            <a:extLst>
              <a:ext uri="{FF2B5EF4-FFF2-40B4-BE49-F238E27FC236}">
                <a16:creationId xmlns:a16="http://schemas.microsoft.com/office/drawing/2014/main" id="{51186372-E210-DF44-B46A-B5E8923F8EB0}"/>
              </a:ext>
            </a:extLst>
          </p:cNvPr>
          <p:cNvSpPr>
            <a:spLocks noChangeArrowheads="1"/>
          </p:cNvSpPr>
          <p:nvPr/>
        </p:nvSpPr>
        <p:spPr bwMode="auto">
          <a:xfrm>
            <a:off x="2260317" y="1833294"/>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es" sz="3200" cap="all">
                <a:ea typeface="Adobe Fan Heiti Std B" charset="-120"/>
                <a:cs typeface="Adobe Fan Heiti Std B" charset="-120"/>
                <a:sym typeface="Gill Sans" charset="0"/>
              </a:rPr>
              <a:t>La </a:t>
            </a:r>
            <a:r>
              <a:rPr lang="es" sz="3200" b="1" cap="all">
                <a:ea typeface="Adobe Fan Heiti Std B" charset="-120"/>
                <a:cs typeface="Adobe Fan Heiti Std B" charset="-120"/>
                <a:sym typeface="Gill Sans" charset="0"/>
              </a:rPr>
              <a:t>categorización</a:t>
            </a:r>
            <a:r>
              <a:rPr lang="es" sz="3200" cap="all">
                <a:ea typeface="Adobe Fan Heiti Std B" charset="-120"/>
                <a:cs typeface="Adobe Fan Heiti Std B" charset="-120"/>
                <a:sym typeface="Gill Sans" charset="0"/>
              </a:rPr>
              <a:t> de identidades</a:t>
            </a:r>
          </a:p>
        </p:txBody>
      </p:sp>
      <p:sp>
        <p:nvSpPr>
          <p:cNvPr id="57" name="Shape 602">
            <a:extLst>
              <a:ext uri="{FF2B5EF4-FFF2-40B4-BE49-F238E27FC236}">
                <a16:creationId xmlns:a16="http://schemas.microsoft.com/office/drawing/2014/main" id="{420582E5-4DE5-5A46-B10E-B9EB0F28F91B}"/>
              </a:ext>
            </a:extLst>
          </p:cNvPr>
          <p:cNvSpPr/>
          <p:nvPr/>
        </p:nvSpPr>
        <p:spPr>
          <a:xfrm>
            <a:off x="6037" y="7429157"/>
            <a:ext cx="13003213"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58" name="Shape 599">
            <a:extLst>
              <a:ext uri="{FF2B5EF4-FFF2-40B4-BE49-F238E27FC236}">
                <a16:creationId xmlns:a16="http://schemas.microsoft.com/office/drawing/2014/main" id="{C47C003B-2CB1-1840-B017-EEC58F79C57B}"/>
              </a:ext>
            </a:extLst>
          </p:cNvPr>
          <p:cNvSpPr/>
          <p:nvPr/>
        </p:nvSpPr>
        <p:spPr>
          <a:xfrm>
            <a:off x="6038" y="3862523"/>
            <a:ext cx="1411705" cy="686907"/>
          </a:xfrm>
          <a:prstGeom prst="homePlate">
            <a:avLst/>
          </a:prstGeom>
          <a:solidFill>
            <a:schemeClr val="accent1"/>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es" sz="3600" b="1">
                <a:latin typeface="Calibri Regular"/>
              </a:rPr>
              <a:t>A</a:t>
            </a:r>
            <a:endParaRPr sz="3600" b="1" dirty="0">
              <a:latin typeface="Calibri Regular"/>
            </a:endParaRPr>
          </a:p>
        </p:txBody>
      </p:sp>
      <p:sp>
        <p:nvSpPr>
          <p:cNvPr id="62" name="Shape 603">
            <a:extLst>
              <a:ext uri="{FF2B5EF4-FFF2-40B4-BE49-F238E27FC236}">
                <a16:creationId xmlns:a16="http://schemas.microsoft.com/office/drawing/2014/main" id="{D3AF6087-8BBF-DE41-BE58-4157B5F9AE11}"/>
              </a:ext>
            </a:extLst>
          </p:cNvPr>
          <p:cNvSpPr/>
          <p:nvPr/>
        </p:nvSpPr>
        <p:spPr>
          <a:xfrm>
            <a:off x="6037" y="6235445"/>
            <a:ext cx="13003213"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63" name="Shape 605">
            <a:extLst>
              <a:ext uri="{FF2B5EF4-FFF2-40B4-BE49-F238E27FC236}">
                <a16:creationId xmlns:a16="http://schemas.microsoft.com/office/drawing/2014/main" id="{6E5F2371-24EA-7346-BEEE-C08319BF2723}"/>
              </a:ext>
            </a:extLst>
          </p:cNvPr>
          <p:cNvSpPr/>
          <p:nvPr/>
        </p:nvSpPr>
        <p:spPr>
          <a:xfrm>
            <a:off x="6038" y="4871172"/>
            <a:ext cx="13003212"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88" name="Shape 617">
            <a:extLst>
              <a:ext uri="{FF2B5EF4-FFF2-40B4-BE49-F238E27FC236}">
                <a16:creationId xmlns:a16="http://schemas.microsoft.com/office/drawing/2014/main" id="{0B2B5DEB-623B-8F47-BC93-34A4613AECAC}"/>
              </a:ext>
            </a:extLst>
          </p:cNvPr>
          <p:cNvSpPr/>
          <p:nvPr/>
        </p:nvSpPr>
        <p:spPr>
          <a:xfrm>
            <a:off x="1584010" y="3782516"/>
            <a:ext cx="10333408" cy="93151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rtl="0">
              <a:spcBef>
                <a:spcPts val="300"/>
              </a:spcBef>
            </a:pPr>
            <a:r>
              <a:rPr lang="es" sz="2600">
                <a:cs typeface="MS PGothic" charset="0"/>
              </a:rPr>
              <a:t>Proporcionar asistencia a personas cuya identidad pertenece a una categoría concreta y denegar ayuda a quienes no se inscriben en ella.</a:t>
            </a:r>
          </a:p>
        </p:txBody>
      </p:sp>
      <p:sp>
        <p:nvSpPr>
          <p:cNvPr id="89" name="Shape 618">
            <a:extLst>
              <a:ext uri="{FF2B5EF4-FFF2-40B4-BE49-F238E27FC236}">
                <a16:creationId xmlns:a16="http://schemas.microsoft.com/office/drawing/2014/main" id="{CEB82490-99D0-5C44-BA45-96ABC6E6391E}"/>
              </a:ext>
            </a:extLst>
          </p:cNvPr>
          <p:cNvSpPr/>
          <p:nvPr/>
        </p:nvSpPr>
        <p:spPr>
          <a:xfrm>
            <a:off x="1595370" y="5102323"/>
            <a:ext cx="10935891" cy="93151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defTabSz="914400" rtl="0">
              <a:lnSpc>
                <a:spcPct val="100000"/>
              </a:lnSpc>
              <a:spcBef>
                <a:spcPts val="300"/>
              </a:spcBef>
              <a:defRPr/>
            </a:pPr>
            <a:r>
              <a:rPr lang="es" sz="2600" kern="0">
                <a:cs typeface="MS PGothic" charset="0"/>
              </a:rPr>
              <a:t>Obligar a las personas a notificar si tienen una orientación sexual, una identidad de género, una expresión de género o unas características sexuales diversas. </a:t>
            </a:r>
          </a:p>
        </p:txBody>
      </p:sp>
      <p:sp>
        <p:nvSpPr>
          <p:cNvPr id="90" name="Shape 619">
            <a:extLst>
              <a:ext uri="{FF2B5EF4-FFF2-40B4-BE49-F238E27FC236}">
                <a16:creationId xmlns:a16="http://schemas.microsoft.com/office/drawing/2014/main" id="{6F56CE0B-5A07-2842-ACEA-476FCA370A65}"/>
              </a:ext>
            </a:extLst>
          </p:cNvPr>
          <p:cNvSpPr/>
          <p:nvPr/>
        </p:nvSpPr>
        <p:spPr>
          <a:xfrm>
            <a:off x="1603887" y="6397142"/>
            <a:ext cx="10313532" cy="93151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defTabSz="914400" rtl="0">
              <a:lnSpc>
                <a:spcPct val="100000"/>
              </a:lnSpc>
              <a:spcBef>
                <a:spcPts val="300"/>
              </a:spcBef>
              <a:defRPr/>
            </a:pPr>
            <a:r>
              <a:rPr lang="es" sz="2600" kern="0">
                <a:cs typeface="MS PGothic" charset="0"/>
              </a:rPr>
              <a:t>Clasificar a las personas en función del sexo, el género, el estado civil, la estructura familiar y otros factores.</a:t>
            </a:r>
          </a:p>
        </p:txBody>
      </p:sp>
      <p:sp>
        <p:nvSpPr>
          <p:cNvPr id="91" name="Shape 599">
            <a:extLst>
              <a:ext uri="{FF2B5EF4-FFF2-40B4-BE49-F238E27FC236}">
                <a16:creationId xmlns:a16="http://schemas.microsoft.com/office/drawing/2014/main" id="{EC2CA3EE-6E5B-A648-931F-F9F1271CA316}"/>
              </a:ext>
            </a:extLst>
          </p:cNvPr>
          <p:cNvSpPr/>
          <p:nvPr/>
        </p:nvSpPr>
        <p:spPr>
          <a:xfrm>
            <a:off x="6038" y="5202973"/>
            <a:ext cx="1411705" cy="686907"/>
          </a:xfrm>
          <a:prstGeom prst="homePlate">
            <a:avLst/>
          </a:prstGeom>
          <a:solidFill>
            <a:schemeClr val="accent2"/>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es" sz="3600" b="1">
                <a:solidFill>
                  <a:srgbClr val="FFFFFF"/>
                </a:solidFill>
                <a:latin typeface="Calibri Regular"/>
              </a:rPr>
              <a:t>B</a:t>
            </a:r>
            <a:endParaRPr sz="3600" b="1" dirty="0">
              <a:solidFill>
                <a:srgbClr val="FFFFFF"/>
              </a:solidFill>
              <a:latin typeface="Calibri Regular"/>
            </a:endParaRPr>
          </a:p>
        </p:txBody>
      </p:sp>
      <p:sp>
        <p:nvSpPr>
          <p:cNvPr id="92" name="Shape 599">
            <a:extLst>
              <a:ext uri="{FF2B5EF4-FFF2-40B4-BE49-F238E27FC236}">
                <a16:creationId xmlns:a16="http://schemas.microsoft.com/office/drawing/2014/main" id="{BD9BB6BB-5A9F-2249-AE8F-87FDC8147086}"/>
              </a:ext>
            </a:extLst>
          </p:cNvPr>
          <p:cNvSpPr/>
          <p:nvPr/>
        </p:nvSpPr>
        <p:spPr>
          <a:xfrm>
            <a:off x="6038" y="6480114"/>
            <a:ext cx="1411705" cy="686907"/>
          </a:xfrm>
          <a:prstGeom prst="homePlate">
            <a:avLst/>
          </a:prstGeom>
          <a:solidFill>
            <a:schemeClr val="accent5"/>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es" sz="3600" b="1">
                <a:solidFill>
                  <a:srgbClr val="FFFFFF"/>
                </a:solidFill>
                <a:latin typeface="Calibri Regular"/>
              </a:rPr>
              <a:t>C</a:t>
            </a:r>
            <a:endParaRPr sz="3600" b="1" dirty="0">
              <a:solidFill>
                <a:srgbClr val="FFFFFF"/>
              </a:solidFill>
              <a:latin typeface="Calibri Regular"/>
            </a:endParaRPr>
          </a:p>
        </p:txBody>
      </p:sp>
      <p:sp>
        <p:nvSpPr>
          <p:cNvPr id="93" name="TextBox 92">
            <a:extLst>
              <a:ext uri="{FF2B5EF4-FFF2-40B4-BE49-F238E27FC236}">
                <a16:creationId xmlns:a16="http://schemas.microsoft.com/office/drawing/2014/main" id="{A2DBD4BB-C036-694E-9C05-C99D0B0A79C1}"/>
              </a:ext>
            </a:extLst>
          </p:cNvPr>
          <p:cNvSpPr txBox="1"/>
          <p:nvPr/>
        </p:nvSpPr>
        <p:spPr>
          <a:xfrm>
            <a:off x="8861280" y="3240861"/>
            <a:ext cx="0" cy="0"/>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99" name="Rectangle 98">
            <a:extLst>
              <a:ext uri="{FF2B5EF4-FFF2-40B4-BE49-F238E27FC236}">
                <a16:creationId xmlns:a16="http://schemas.microsoft.com/office/drawing/2014/main" id="{B9C41C81-FD76-2F47-B401-6BE432BEC245}"/>
              </a:ext>
            </a:extLst>
          </p:cNvPr>
          <p:cNvSpPr/>
          <p:nvPr/>
        </p:nvSpPr>
        <p:spPr>
          <a:xfrm>
            <a:off x="0" y="2870116"/>
            <a:ext cx="9481930" cy="646331"/>
          </a:xfrm>
          <a:prstGeom prst="rect">
            <a:avLst/>
          </a:prstGeom>
          <a:solidFill>
            <a:schemeClr val="accent2"/>
          </a:solidFill>
        </p:spPr>
        <p:txBody>
          <a:bodyPr wrap="square" rtlCol="0">
            <a:spAutoFit/>
          </a:bodyPr>
          <a:lstStyle/>
          <a:p>
            <a:pPr marL="1152525" algn="ctr" rtl="0"/>
            <a:r>
              <a:rPr lang="es" sz="3600" b="1" dirty="0">
                <a:solidFill>
                  <a:schemeClr val="bg1"/>
                </a:solidFill>
              </a:rPr>
              <a:t>¿Qué es la categorización de identidades?</a:t>
            </a:r>
          </a:p>
        </p:txBody>
      </p:sp>
    </p:spTree>
    <p:extLst>
      <p:ext uri="{BB962C8B-B14F-4D97-AF65-F5344CB8AC3E}">
        <p14:creationId xmlns:p14="http://schemas.microsoft.com/office/powerpoint/2010/main" val="14136065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0-#ppt_w/2"/>
                                          </p:val>
                                        </p:tav>
                                        <p:tav tm="100000">
                                          <p:val>
                                            <p:strVal val="#ppt_x"/>
                                          </p:val>
                                        </p:tav>
                                      </p:tavLst>
                                    </p:anim>
                                    <p:anim calcmode="lin" valueType="num">
                                      <p:cBhvr additive="base">
                                        <p:cTn id="12" dur="500" fill="hold"/>
                                        <p:tgtEl>
                                          <p:spTgt spid="3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wipe(left)">
                                      <p:cBhvr>
                                        <p:cTn id="16" dur="500"/>
                                        <p:tgtEl>
                                          <p:spTgt spid="6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wipe(left)">
                                      <p:cBhvr>
                                        <p:cTn id="25" dur="500"/>
                                        <p:tgtEl>
                                          <p:spTgt spid="58"/>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fade">
                                      <p:cBhvr>
                                        <p:cTn id="29" dur="500"/>
                                        <p:tgtEl>
                                          <p:spTgt spid="88"/>
                                        </p:tgtEl>
                                      </p:cBhvr>
                                    </p:animEffect>
                                  </p:childTnLst>
                                </p:cTn>
                              </p:par>
                            </p:childTnLst>
                          </p:cTn>
                        </p:par>
                        <p:par>
                          <p:cTn id="30" fill="hold">
                            <p:stCondLst>
                              <p:cond delay="1000"/>
                            </p:stCondLst>
                            <p:childTnLst>
                              <p:par>
                                <p:cTn id="31" presetID="22" presetClass="entr" presetSubtype="4" fill="hold" grpId="0" nodeType="afterEffect">
                                  <p:stCondLst>
                                    <p:cond delay="0"/>
                                  </p:stCondLst>
                                  <p:iterate>
                                    <p:tmAbs val="0"/>
                                  </p:iterate>
                                  <p:childTnLst>
                                    <p:set>
                                      <p:cBhvr>
                                        <p:cTn id="32" fill="hold"/>
                                        <p:tgtEl>
                                          <p:spTgt spid="63"/>
                                        </p:tgtEl>
                                        <p:attrNameLst>
                                          <p:attrName>style.visibility</p:attrName>
                                        </p:attrNameLst>
                                      </p:cBhvr>
                                      <p:to>
                                        <p:strVal val="visible"/>
                                      </p:to>
                                    </p:set>
                                    <p:animEffect transition="in" filter="wipe(down)">
                                      <p:cBhvr>
                                        <p:cTn id="33" dur="500"/>
                                        <p:tgtEl>
                                          <p:spTgt spid="6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1"/>
                                        </p:tgtEl>
                                        <p:attrNameLst>
                                          <p:attrName>style.visibility</p:attrName>
                                        </p:attrNameLst>
                                      </p:cBhvr>
                                      <p:to>
                                        <p:strVal val="visible"/>
                                      </p:to>
                                    </p:set>
                                    <p:animEffect transition="in" filter="wipe(left)">
                                      <p:cBhvr>
                                        <p:cTn id="38" dur="500"/>
                                        <p:tgtEl>
                                          <p:spTgt spid="91"/>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89"/>
                                        </p:tgtEl>
                                        <p:attrNameLst>
                                          <p:attrName>style.visibility</p:attrName>
                                        </p:attrNameLst>
                                      </p:cBhvr>
                                      <p:to>
                                        <p:strVal val="visible"/>
                                      </p:to>
                                    </p:set>
                                    <p:animEffect transition="in" filter="fade">
                                      <p:cBhvr>
                                        <p:cTn id="42" dur="500"/>
                                        <p:tgtEl>
                                          <p:spTgt spid="89"/>
                                        </p:tgtEl>
                                      </p:cBhvr>
                                    </p:animEffect>
                                  </p:childTnLst>
                                </p:cTn>
                              </p:par>
                            </p:childTnLst>
                          </p:cTn>
                        </p:par>
                        <p:par>
                          <p:cTn id="43" fill="hold">
                            <p:stCondLst>
                              <p:cond delay="1000"/>
                            </p:stCondLst>
                            <p:childTnLst>
                              <p:par>
                                <p:cTn id="44" presetID="22" presetClass="entr" presetSubtype="4" fill="hold" grpId="0" nodeType="afterEffect">
                                  <p:stCondLst>
                                    <p:cond delay="0"/>
                                  </p:stCondLst>
                                  <p:iterate>
                                    <p:tmAbs val="0"/>
                                  </p:iterate>
                                  <p:childTnLst>
                                    <p:set>
                                      <p:cBhvr>
                                        <p:cTn id="45" fill="hold"/>
                                        <p:tgtEl>
                                          <p:spTgt spid="62"/>
                                        </p:tgtEl>
                                        <p:attrNameLst>
                                          <p:attrName>style.visibility</p:attrName>
                                        </p:attrNameLst>
                                      </p:cBhvr>
                                      <p:to>
                                        <p:strVal val="visible"/>
                                      </p:to>
                                    </p:set>
                                    <p:animEffect transition="in" filter="wipe(down)">
                                      <p:cBhvr>
                                        <p:cTn id="46" dur="500"/>
                                        <p:tgtEl>
                                          <p:spTgt spid="6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animEffect transition="in" filter="wipe(left)">
                                      <p:cBhvr>
                                        <p:cTn id="51" dur="500"/>
                                        <p:tgtEl>
                                          <p:spTgt spid="92"/>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90"/>
                                        </p:tgtEl>
                                        <p:attrNameLst>
                                          <p:attrName>style.visibility</p:attrName>
                                        </p:attrNameLst>
                                      </p:cBhvr>
                                      <p:to>
                                        <p:strVal val="visible"/>
                                      </p:to>
                                    </p:set>
                                    <p:animEffect transition="in" filter="fade">
                                      <p:cBhvr>
                                        <p:cTn id="55" dur="500"/>
                                        <p:tgtEl>
                                          <p:spTgt spid="90"/>
                                        </p:tgtEl>
                                      </p:cBhvr>
                                    </p:animEffect>
                                  </p:childTnLst>
                                </p:cTn>
                              </p:par>
                            </p:childTnLst>
                          </p:cTn>
                        </p:par>
                        <p:par>
                          <p:cTn id="56" fill="hold">
                            <p:stCondLst>
                              <p:cond delay="1000"/>
                            </p:stCondLst>
                            <p:childTnLst>
                              <p:par>
                                <p:cTn id="57" presetID="22" presetClass="entr" presetSubtype="4" fill="hold" grpId="0" nodeType="afterEffect">
                                  <p:stCondLst>
                                    <p:cond delay="0"/>
                                  </p:stCondLst>
                                  <p:iterate>
                                    <p:tmAbs val="0"/>
                                  </p:iterate>
                                  <p:childTnLst>
                                    <p:set>
                                      <p:cBhvr>
                                        <p:cTn id="58" fill="hold"/>
                                        <p:tgtEl>
                                          <p:spTgt spid="57"/>
                                        </p:tgtEl>
                                        <p:attrNameLst>
                                          <p:attrName>style.visibility</p:attrName>
                                        </p:attrNameLst>
                                      </p:cBhvr>
                                      <p:to>
                                        <p:strVal val="visible"/>
                                      </p:to>
                                    </p:set>
                                    <p:animEffect transition="in" filter="wipe(down)">
                                      <p:cBhvr>
                                        <p:cTn id="59"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57" grpId="0" animBg="1" advAuto="0"/>
      <p:bldP spid="58" grpId="0" animBg="1"/>
      <p:bldP spid="62" grpId="0" animBg="1" advAuto="0"/>
      <p:bldP spid="63" grpId="0" animBg="1" advAuto="0"/>
      <p:bldP spid="88" grpId="0" animBg="1" advAuto="0"/>
      <p:bldP spid="89" grpId="0" animBg="1" advAuto="0"/>
      <p:bldP spid="90" grpId="0" animBg="1" advAuto="0"/>
      <p:bldP spid="91" grpId="0" animBg="1"/>
      <p:bldP spid="92" grpId="0" animBg="1"/>
      <p:bldP spid="9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17</a:t>
            </a:fld>
            <a:endParaRPr lang="en-US" altLang="en-US" sz="1200" dirty="0">
              <a:solidFill>
                <a:schemeClr val="bg1"/>
              </a:solidFill>
            </a:endParaRPr>
          </a:p>
        </p:txBody>
      </p:sp>
      <p:cxnSp>
        <p:nvCxnSpPr>
          <p:cNvPr id="22" name="Straight Connector 21">
            <a:extLst>
              <a:ext uri="{FF2B5EF4-FFF2-40B4-BE49-F238E27FC236}">
                <a16:creationId xmlns:a16="http://schemas.microsoft.com/office/drawing/2014/main" id="{2FF2DDE5-7134-484F-9699-5C1C5C789682}"/>
              </a:ext>
            </a:extLst>
          </p:cNvPr>
          <p:cNvCxnSpPr>
            <a:cxnSpLocks/>
          </p:cNvCxnSpPr>
          <p:nvPr/>
        </p:nvCxnSpPr>
        <p:spPr bwMode="auto">
          <a:xfrm>
            <a:off x="4386136" y="3009958"/>
            <a:ext cx="0" cy="56768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AABE3505-DF0D-CA46-934F-DB760FEC22FE}"/>
              </a:ext>
            </a:extLst>
          </p:cNvPr>
          <p:cNvCxnSpPr>
            <a:cxnSpLocks/>
          </p:cNvCxnSpPr>
          <p:nvPr/>
        </p:nvCxnSpPr>
        <p:spPr bwMode="auto">
          <a:xfrm>
            <a:off x="8683226" y="2991089"/>
            <a:ext cx="0" cy="5810011"/>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24"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5660A026-2627-3E48-94F9-F4352E6797B7}"/>
              </a:ext>
            </a:extLst>
          </p:cNvPr>
          <p:cNvSpPr/>
          <p:nvPr/>
        </p:nvSpPr>
        <p:spPr>
          <a:xfrm>
            <a:off x="70759" y="3000229"/>
            <a:ext cx="4260513" cy="84520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cap="all">
                <a:solidFill>
                  <a:schemeClr val="bg1"/>
                </a:solidFill>
                <a:latin typeface="Calibri" charset="0"/>
                <a:ea typeface="Calibri" charset="0"/>
                <a:cs typeface="Calibri" charset="0"/>
              </a:rPr>
              <a:t>Categorización</a:t>
            </a:r>
          </a:p>
        </p:txBody>
      </p:sp>
      <p:sp>
        <p:nvSpPr>
          <p:cNvPr id="25"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A74C186E-DA65-9C40-95D8-BBFA864FB950}"/>
              </a:ext>
            </a:extLst>
          </p:cNvPr>
          <p:cNvSpPr/>
          <p:nvPr/>
        </p:nvSpPr>
        <p:spPr>
          <a:xfrm>
            <a:off x="4470356" y="2982693"/>
            <a:ext cx="4159379" cy="854502"/>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r>
              <a:rPr lang="es" sz="2600" b="1" kern="0">
                <a:solidFill>
                  <a:srgbClr val="FFFFFF"/>
                </a:solidFill>
                <a:latin typeface="Calibri" charset="0"/>
                <a:ea typeface="MS PGothic" charset="-128"/>
                <a:cs typeface="Calibri" charset="0"/>
              </a:rPr>
              <a:t>SEXO Y GÉNERO</a:t>
            </a:r>
            <a:endParaRPr lang="en-US" sz="2600" b="1" dirty="0"/>
          </a:p>
        </p:txBody>
      </p:sp>
      <p:sp>
        <p:nvSpPr>
          <p:cNvPr id="2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122C45D-ADB0-754D-B192-F1E839AFDDB9}"/>
              </a:ext>
            </a:extLst>
          </p:cNvPr>
          <p:cNvSpPr/>
          <p:nvPr/>
        </p:nvSpPr>
        <p:spPr>
          <a:xfrm>
            <a:off x="8756045" y="3017091"/>
            <a:ext cx="4159379" cy="82834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kern="0">
                <a:solidFill>
                  <a:srgbClr val="FFFFFF"/>
                </a:solidFill>
                <a:latin typeface="Calibri" charset="0"/>
                <a:ea typeface="MS PGothic" charset="-128"/>
                <a:cs typeface="Calibri" charset="0"/>
              </a:rPr>
              <a:t>EXPECTATIVAS</a:t>
            </a:r>
            <a:endParaRPr lang="en-US" sz="2600" b="1" kern="0" dirty="0">
              <a:solidFill>
                <a:srgbClr val="FFFFFF"/>
              </a:solidFill>
              <a:latin typeface="Calibri" charset="0"/>
              <a:ea typeface="MS PGothic" charset="-128"/>
              <a:cs typeface="Calibri" charset="0"/>
            </a:endParaRPr>
          </a:p>
        </p:txBody>
      </p:sp>
      <p:sp>
        <p:nvSpPr>
          <p:cNvPr id="27" name="Content Placeholder 2">
            <a:extLst>
              <a:ext uri="{FF2B5EF4-FFF2-40B4-BE49-F238E27FC236}">
                <a16:creationId xmlns:a16="http://schemas.microsoft.com/office/drawing/2014/main" id="{F29B5F9D-FE04-1343-BCD8-11D5B91AA972}"/>
              </a:ext>
            </a:extLst>
          </p:cNvPr>
          <p:cNvSpPr txBox="1">
            <a:spLocks/>
          </p:cNvSpPr>
          <p:nvPr/>
        </p:nvSpPr>
        <p:spPr>
          <a:xfrm>
            <a:off x="333333" y="4053371"/>
            <a:ext cx="3938905"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rtl="0">
              <a:spcBef>
                <a:spcPts val="2400"/>
              </a:spcBef>
            </a:pPr>
            <a:r>
              <a:rPr lang="es" sz="2800" kern="0" dirty="0">
                <a:solidFill>
                  <a:schemeClr val="tx1"/>
                </a:solidFill>
                <a:latin typeface="Calibri" charset="0"/>
                <a:ea typeface="MS PGothic" charset="-128"/>
                <a:cs typeface="Calibri" charset="0"/>
              </a:rPr>
              <a:t>La categorización con</a:t>
            </a:r>
            <a:r>
              <a:rPr lang="es" sz="2800" b="1" kern="0" dirty="0">
                <a:solidFill>
                  <a:schemeClr val="tx1"/>
                </a:solidFill>
                <a:latin typeface="Calibri" charset="0"/>
                <a:ea typeface="MS PGothic" charset="-128"/>
                <a:cs typeface="Calibri" charset="0"/>
              </a:rPr>
              <a:t> fines</a:t>
            </a:r>
            <a:r>
              <a:rPr lang="es" sz="2800" kern="0" dirty="0">
                <a:solidFill>
                  <a:schemeClr val="tx1"/>
                </a:solidFill>
                <a:latin typeface="Calibri" charset="0"/>
                <a:ea typeface="MS PGothic" charset="-128"/>
                <a:cs typeface="Calibri" charset="0"/>
              </a:rPr>
              <a:t> de registro, seguimiento y asistencia de personas puede no ser suficientemente variada.</a:t>
            </a:r>
          </a:p>
        </p:txBody>
      </p:sp>
      <p:cxnSp>
        <p:nvCxnSpPr>
          <p:cNvPr id="28" name="Straight Connector 27">
            <a:extLst>
              <a:ext uri="{FF2B5EF4-FFF2-40B4-BE49-F238E27FC236}">
                <a16:creationId xmlns:a16="http://schemas.microsoft.com/office/drawing/2014/main" id="{8FD781A8-4102-AC43-BD0A-4F1517798781}"/>
              </a:ext>
            </a:extLst>
          </p:cNvPr>
          <p:cNvCxnSpPr>
            <a:cxnSpLocks/>
          </p:cNvCxnSpPr>
          <p:nvPr/>
        </p:nvCxnSpPr>
        <p:spPr bwMode="auto">
          <a:xfrm>
            <a:off x="1292604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5D0C35C-EB3B-7E4C-9237-644614D684B4}"/>
              </a:ext>
            </a:extLst>
          </p:cNvPr>
          <p:cNvCxnSpPr>
            <a:cxnSpLocks/>
          </p:cNvCxnSpPr>
          <p:nvPr/>
        </p:nvCxnSpPr>
        <p:spPr bwMode="auto">
          <a:xfrm>
            <a:off x="3300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30" name="Content Placeholder 2">
            <a:extLst>
              <a:ext uri="{FF2B5EF4-FFF2-40B4-BE49-F238E27FC236}">
                <a16:creationId xmlns:a16="http://schemas.microsoft.com/office/drawing/2014/main" id="{0E305851-80D0-474D-A4DF-C2DB7C1114D5}"/>
              </a:ext>
            </a:extLst>
          </p:cNvPr>
          <p:cNvSpPr txBox="1">
            <a:spLocks/>
          </p:cNvSpPr>
          <p:nvPr/>
        </p:nvSpPr>
        <p:spPr>
          <a:xfrm>
            <a:off x="4470356" y="4053371"/>
            <a:ext cx="4140051"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rtl="0">
              <a:spcBef>
                <a:spcPts val="2400"/>
              </a:spcBef>
            </a:pPr>
            <a:r>
              <a:rPr lang="es" sz="2800" kern="0">
                <a:solidFill>
                  <a:schemeClr val="tx1"/>
                </a:solidFill>
                <a:latin typeface="Calibri" charset="0"/>
                <a:ea typeface="MS PGothic" charset="-128"/>
                <a:cs typeface="Calibri" charset="0"/>
              </a:rPr>
              <a:t>Cabe la posibilidad de que se mezclen o equiparen categorías tales como </a:t>
            </a:r>
            <a:r>
              <a:rPr lang="es" sz="2800" b="1" kern="0">
                <a:solidFill>
                  <a:schemeClr val="tx1"/>
                </a:solidFill>
                <a:latin typeface="Calibri" charset="0"/>
                <a:ea typeface="MS PGothic" charset="-128"/>
                <a:cs typeface="Calibri" charset="0"/>
              </a:rPr>
              <a:t>el sexo y el género</a:t>
            </a:r>
            <a:r>
              <a:rPr lang="es" sz="2800" kern="0">
                <a:solidFill>
                  <a:schemeClr val="tx1"/>
                </a:solidFill>
                <a:latin typeface="Calibri" charset="0"/>
                <a:ea typeface="MS PGothic" charset="-128"/>
                <a:cs typeface="Calibri" charset="0"/>
              </a:rPr>
              <a:t>; de ser así, por ejemplo, se recogería el sexo que aparece en la documentación oficial de una persona, pero no quedaría constancia de su identidad de género.</a:t>
            </a:r>
          </a:p>
        </p:txBody>
      </p:sp>
      <p:sp>
        <p:nvSpPr>
          <p:cNvPr id="31" name="Content Placeholder 2">
            <a:extLst>
              <a:ext uri="{FF2B5EF4-FFF2-40B4-BE49-F238E27FC236}">
                <a16:creationId xmlns:a16="http://schemas.microsoft.com/office/drawing/2014/main" id="{607280B3-264D-D64B-BC82-4A33BF97590F}"/>
              </a:ext>
            </a:extLst>
          </p:cNvPr>
          <p:cNvSpPr txBox="1">
            <a:spLocks/>
          </p:cNvSpPr>
          <p:nvPr/>
        </p:nvSpPr>
        <p:spPr>
          <a:xfrm>
            <a:off x="8724304" y="4053371"/>
            <a:ext cx="4140051"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rtl="0">
              <a:spcBef>
                <a:spcPts val="2400"/>
              </a:spcBef>
            </a:pPr>
            <a:r>
              <a:rPr lang="es" sz="2800" kern="0" dirty="0">
                <a:solidFill>
                  <a:schemeClr val="tx1"/>
                </a:solidFill>
                <a:latin typeface="Calibri" charset="0"/>
                <a:ea typeface="MS PGothic" charset="-128"/>
                <a:cs typeface="Calibri" charset="0"/>
              </a:rPr>
              <a:t>La falta de categorías suficientes puede provocar la exclusión total de quienes no se </a:t>
            </a:r>
            <a:r>
              <a:rPr lang="es" sz="2800" b="1" kern="0" dirty="0">
                <a:solidFill>
                  <a:schemeClr val="tx1"/>
                </a:solidFill>
                <a:latin typeface="Calibri" charset="0"/>
                <a:ea typeface="MS PGothic" charset="-128"/>
                <a:cs typeface="Calibri" charset="0"/>
              </a:rPr>
              <a:t>ajustan</a:t>
            </a:r>
            <a:r>
              <a:rPr lang="es" sz="2800" kern="0" dirty="0">
                <a:solidFill>
                  <a:schemeClr val="tx1"/>
                </a:solidFill>
                <a:latin typeface="Calibri" charset="0"/>
                <a:ea typeface="MS PGothic" charset="-128"/>
                <a:cs typeface="Calibri" charset="0"/>
              </a:rPr>
              <a:t> a las expectativas sobre la apariencia y el comportamiento masculino o femenino.</a:t>
            </a:r>
          </a:p>
        </p:txBody>
      </p:sp>
      <p:grpSp>
        <p:nvGrpSpPr>
          <p:cNvPr id="46" name="Group 45">
            <a:extLst>
              <a:ext uri="{FF2B5EF4-FFF2-40B4-BE49-F238E27FC236}">
                <a16:creationId xmlns:a16="http://schemas.microsoft.com/office/drawing/2014/main" id="{CF285477-A062-404B-A864-8C992D635EB8}"/>
              </a:ext>
            </a:extLst>
          </p:cNvPr>
          <p:cNvGrpSpPr/>
          <p:nvPr/>
        </p:nvGrpSpPr>
        <p:grpSpPr>
          <a:xfrm>
            <a:off x="596827" y="1680438"/>
            <a:ext cx="1613709" cy="993287"/>
            <a:chOff x="5077896" y="2214240"/>
            <a:chExt cx="2877844" cy="1771401"/>
          </a:xfrm>
        </p:grpSpPr>
        <p:sp>
          <p:nvSpPr>
            <p:cNvPr id="47" name="Notched Right Arrow 46">
              <a:extLst>
                <a:ext uri="{FF2B5EF4-FFF2-40B4-BE49-F238E27FC236}">
                  <a16:creationId xmlns:a16="http://schemas.microsoft.com/office/drawing/2014/main" id="{C8A64662-AC9E-2D48-86B4-5FBB4BA07F00}"/>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48" name="Oval 47">
              <a:extLst>
                <a:ext uri="{FF2B5EF4-FFF2-40B4-BE49-F238E27FC236}">
                  <a16:creationId xmlns:a16="http://schemas.microsoft.com/office/drawing/2014/main" id="{5E22D0D6-BFFC-8B4D-9C1E-B495ACD5A9B9}"/>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2</a:t>
              </a:r>
            </a:p>
          </p:txBody>
        </p:sp>
        <p:grpSp>
          <p:nvGrpSpPr>
            <p:cNvPr id="49" name="Group 48">
              <a:extLst>
                <a:ext uri="{FF2B5EF4-FFF2-40B4-BE49-F238E27FC236}">
                  <a16:creationId xmlns:a16="http://schemas.microsoft.com/office/drawing/2014/main" id="{E29594A3-1956-6444-9FAD-82D3513F4277}"/>
                </a:ext>
              </a:extLst>
            </p:cNvPr>
            <p:cNvGrpSpPr/>
            <p:nvPr/>
          </p:nvGrpSpPr>
          <p:grpSpPr>
            <a:xfrm flipH="1">
              <a:off x="6095654" y="2382648"/>
              <a:ext cx="924868" cy="873318"/>
              <a:chOff x="11172825" y="5868988"/>
              <a:chExt cx="484188" cy="457200"/>
            </a:xfrm>
            <a:solidFill>
              <a:schemeClr val="bg1"/>
            </a:solidFill>
          </p:grpSpPr>
          <p:sp>
            <p:nvSpPr>
              <p:cNvPr id="50" name="Freeform 608">
                <a:extLst>
                  <a:ext uri="{FF2B5EF4-FFF2-40B4-BE49-F238E27FC236}">
                    <a16:creationId xmlns:a16="http://schemas.microsoft.com/office/drawing/2014/main" id="{2491AA59-0F37-0246-AA15-2850303A009E}"/>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1" name="Freeform 609">
                <a:extLst>
                  <a:ext uri="{FF2B5EF4-FFF2-40B4-BE49-F238E27FC236}">
                    <a16:creationId xmlns:a16="http://schemas.microsoft.com/office/drawing/2014/main" id="{DCABAAC2-6116-5243-B38B-B78490B0002C}"/>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2" name="Freeform 610">
                <a:extLst>
                  <a:ext uri="{FF2B5EF4-FFF2-40B4-BE49-F238E27FC236}">
                    <a16:creationId xmlns:a16="http://schemas.microsoft.com/office/drawing/2014/main" id="{3710D2E6-89D3-DD49-90E5-85DEB6AE302B}"/>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3" name="Freeform 611">
                <a:extLst>
                  <a:ext uri="{FF2B5EF4-FFF2-40B4-BE49-F238E27FC236}">
                    <a16:creationId xmlns:a16="http://schemas.microsoft.com/office/drawing/2014/main" id="{13317CFD-3D4A-B049-B39A-6C3AD9A4C011}"/>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4" name="Freeform 612">
                <a:extLst>
                  <a:ext uri="{FF2B5EF4-FFF2-40B4-BE49-F238E27FC236}">
                    <a16:creationId xmlns:a16="http://schemas.microsoft.com/office/drawing/2014/main" id="{F13CD73B-5937-644E-BD48-06E239465890}"/>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5" name="Freeform 613">
                <a:extLst>
                  <a:ext uri="{FF2B5EF4-FFF2-40B4-BE49-F238E27FC236}">
                    <a16:creationId xmlns:a16="http://schemas.microsoft.com/office/drawing/2014/main" id="{79A088B9-4082-BD41-8ED7-7CF00651E1B9}"/>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6" name="Freeform 614">
                <a:extLst>
                  <a:ext uri="{FF2B5EF4-FFF2-40B4-BE49-F238E27FC236}">
                    <a16:creationId xmlns:a16="http://schemas.microsoft.com/office/drawing/2014/main" id="{72D0BAA2-BF20-1F46-9897-99901A16FE0F}"/>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7" name="Freeform 615">
                <a:extLst>
                  <a:ext uri="{FF2B5EF4-FFF2-40B4-BE49-F238E27FC236}">
                    <a16:creationId xmlns:a16="http://schemas.microsoft.com/office/drawing/2014/main" id="{BA595DC5-3FB6-7943-88D2-9FE5A4EF2B44}"/>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8" name="Freeform 616">
                <a:extLst>
                  <a:ext uri="{FF2B5EF4-FFF2-40B4-BE49-F238E27FC236}">
                    <a16:creationId xmlns:a16="http://schemas.microsoft.com/office/drawing/2014/main" id="{CF009B18-440D-054A-8CFE-DCE1CCCF9087}"/>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9" name="Freeform 617">
                <a:extLst>
                  <a:ext uri="{FF2B5EF4-FFF2-40B4-BE49-F238E27FC236}">
                    <a16:creationId xmlns:a16="http://schemas.microsoft.com/office/drawing/2014/main" id="{F4C5A9F6-C069-1D4C-BEE2-1DC2F730A072}"/>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sp>
        <p:nvSpPr>
          <p:cNvPr id="60" name="Shape 636">
            <a:extLst>
              <a:ext uri="{FF2B5EF4-FFF2-40B4-BE49-F238E27FC236}">
                <a16:creationId xmlns:a16="http://schemas.microsoft.com/office/drawing/2014/main" id="{7DC00F08-0C58-1B45-A4C9-9BBC4B62E141}"/>
              </a:ext>
            </a:extLst>
          </p:cNvPr>
          <p:cNvSpPr>
            <a:spLocks noGrp="1"/>
          </p:cNvSpPr>
          <p:nvPr>
            <p:ph type="title"/>
          </p:nvPr>
        </p:nvSpPr>
        <p:spPr>
          <a:xfrm>
            <a:off x="596827" y="301336"/>
            <a:ext cx="12114321" cy="854455"/>
          </a:xfrm>
        </p:spPr>
        <p:txBody>
          <a:bodyPr rtlCol="0">
            <a:noAutofit/>
          </a:bodyPr>
          <a:lstStyle/>
          <a:p>
            <a:pPr lvl="0" algn="l"/>
            <a:r>
              <a:rPr lang="es" sz="3600" dirty="0">
                <a:sym typeface="Arial Bold" charset="0"/>
              </a:rPr>
              <a:t>¿De qué modo la migración, el desplazamiento forzado y las crisis crean dificultades?</a:t>
            </a:r>
            <a:endParaRPr lang="en-US" sz="3600" dirty="0"/>
          </a:p>
        </p:txBody>
      </p:sp>
      <p:cxnSp>
        <p:nvCxnSpPr>
          <p:cNvPr id="61" name="Straight Connector 60">
            <a:extLst>
              <a:ext uri="{FF2B5EF4-FFF2-40B4-BE49-F238E27FC236}">
                <a16:creationId xmlns:a16="http://schemas.microsoft.com/office/drawing/2014/main" id="{6D27028C-DB33-D84A-BDF6-0803698B85FA}"/>
              </a:ext>
            </a:extLst>
          </p:cNvPr>
          <p:cNvCxnSpPr/>
          <p:nvPr/>
        </p:nvCxnSpPr>
        <p:spPr>
          <a:xfrm>
            <a:off x="596827" y="26442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2" name="Rectangle 45">
            <a:extLst>
              <a:ext uri="{FF2B5EF4-FFF2-40B4-BE49-F238E27FC236}">
                <a16:creationId xmlns:a16="http://schemas.microsoft.com/office/drawing/2014/main" id="{686F37ED-DC35-684C-83A6-2B50D5C7F255}"/>
              </a:ext>
            </a:extLst>
          </p:cNvPr>
          <p:cNvSpPr>
            <a:spLocks noChangeArrowheads="1"/>
          </p:cNvSpPr>
          <p:nvPr/>
        </p:nvSpPr>
        <p:spPr bwMode="auto">
          <a:xfrm>
            <a:off x="2260317" y="1833294"/>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es" sz="3200" cap="all">
                <a:ea typeface="Adobe Fan Heiti Std B" charset="-120"/>
                <a:cs typeface="Adobe Fan Heiti Std B" charset="-120"/>
                <a:sym typeface="Gill Sans" charset="0"/>
              </a:rPr>
              <a:t>La </a:t>
            </a:r>
            <a:r>
              <a:rPr lang="es" sz="3200" b="1" cap="all">
                <a:ea typeface="Adobe Fan Heiti Std B" charset="-120"/>
                <a:cs typeface="Adobe Fan Heiti Std B" charset="-120"/>
                <a:sym typeface="Gill Sans" charset="0"/>
              </a:rPr>
              <a:t>categorización</a:t>
            </a:r>
            <a:r>
              <a:rPr lang="es" sz="3200" cap="all">
                <a:ea typeface="Adobe Fan Heiti Std B" charset="-120"/>
                <a:cs typeface="Adobe Fan Heiti Std B" charset="-120"/>
                <a:sym typeface="Gill Sans" charset="0"/>
              </a:rPr>
              <a:t> de identidades</a:t>
            </a:r>
          </a:p>
        </p:txBody>
      </p:sp>
    </p:spTree>
    <p:extLst>
      <p:ext uri="{BB962C8B-B14F-4D97-AF65-F5344CB8AC3E}">
        <p14:creationId xmlns:p14="http://schemas.microsoft.com/office/powerpoint/2010/main" val="198075242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18</a:t>
            </a:fld>
            <a:endParaRPr lang="en-US" altLang="en-US" sz="1200" dirty="0">
              <a:solidFill>
                <a:schemeClr val="bg1"/>
              </a:solidFill>
            </a:endParaRPr>
          </a:p>
        </p:txBody>
      </p:sp>
      <p:cxnSp>
        <p:nvCxnSpPr>
          <p:cNvPr id="22" name="Straight Connector 21">
            <a:extLst>
              <a:ext uri="{FF2B5EF4-FFF2-40B4-BE49-F238E27FC236}">
                <a16:creationId xmlns:a16="http://schemas.microsoft.com/office/drawing/2014/main" id="{2FF2DDE5-7134-484F-9699-5C1C5C789682}"/>
              </a:ext>
            </a:extLst>
          </p:cNvPr>
          <p:cNvCxnSpPr>
            <a:cxnSpLocks/>
          </p:cNvCxnSpPr>
          <p:nvPr/>
        </p:nvCxnSpPr>
        <p:spPr bwMode="auto">
          <a:xfrm>
            <a:off x="4386136" y="3009958"/>
            <a:ext cx="0" cy="611975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AABE3505-DF0D-CA46-934F-DB760FEC22FE}"/>
              </a:ext>
            </a:extLst>
          </p:cNvPr>
          <p:cNvCxnSpPr>
            <a:cxnSpLocks/>
          </p:cNvCxnSpPr>
          <p:nvPr/>
        </p:nvCxnSpPr>
        <p:spPr bwMode="auto">
          <a:xfrm>
            <a:off x="8683226" y="2991089"/>
            <a:ext cx="0" cy="6138624"/>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24"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5660A026-2627-3E48-94F9-F4352E6797B7}"/>
              </a:ext>
            </a:extLst>
          </p:cNvPr>
          <p:cNvSpPr/>
          <p:nvPr/>
        </p:nvSpPr>
        <p:spPr>
          <a:xfrm>
            <a:off x="70759" y="3000229"/>
            <a:ext cx="4260513" cy="84520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cap="all">
                <a:solidFill>
                  <a:schemeClr val="bg1"/>
                </a:solidFill>
                <a:latin typeface="Calibri" charset="0"/>
                <a:ea typeface="Calibri" charset="0"/>
                <a:cs typeface="Calibri" charset="0"/>
              </a:rPr>
              <a:t>invisibilidad</a:t>
            </a:r>
          </a:p>
        </p:txBody>
      </p:sp>
      <p:sp>
        <p:nvSpPr>
          <p:cNvPr id="25"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A74C186E-DA65-9C40-95D8-BBFA864FB950}"/>
              </a:ext>
            </a:extLst>
          </p:cNvPr>
          <p:cNvSpPr/>
          <p:nvPr/>
        </p:nvSpPr>
        <p:spPr>
          <a:xfrm>
            <a:off x="4470356" y="2982693"/>
            <a:ext cx="4159379" cy="854502"/>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r>
              <a:rPr lang="es" sz="2600" b="1" kern="0" cap="all">
                <a:solidFill>
                  <a:srgbClr val="FFFFFF"/>
                </a:solidFill>
                <a:latin typeface="Calibri" charset="0"/>
                <a:ea typeface="MS PGothic" charset="-128"/>
                <a:cs typeface="Calibri" charset="0"/>
              </a:rPr>
              <a:t>familia</a:t>
            </a:r>
            <a:endParaRPr lang="en-US" sz="2600" b="1" cap="all" dirty="0"/>
          </a:p>
        </p:txBody>
      </p:sp>
      <p:sp>
        <p:nvSpPr>
          <p:cNvPr id="2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122C45D-ADB0-754D-B192-F1E839AFDDB9}"/>
              </a:ext>
            </a:extLst>
          </p:cNvPr>
          <p:cNvSpPr/>
          <p:nvPr/>
        </p:nvSpPr>
        <p:spPr>
          <a:xfrm>
            <a:off x="8756045" y="3017091"/>
            <a:ext cx="4159379" cy="82834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kern="0" cap="all">
                <a:solidFill>
                  <a:srgbClr val="FFFFFF"/>
                </a:solidFill>
                <a:latin typeface="Calibri" charset="0"/>
                <a:ea typeface="MS PGothic" charset="-128"/>
                <a:cs typeface="Calibri" charset="0"/>
              </a:rPr>
              <a:t>programas</a:t>
            </a:r>
            <a:endParaRPr lang="en-US" sz="2600" b="1" kern="0" cap="all" dirty="0">
              <a:solidFill>
                <a:srgbClr val="FFFFFF"/>
              </a:solidFill>
              <a:latin typeface="Calibri" charset="0"/>
              <a:ea typeface="MS PGothic" charset="-128"/>
              <a:cs typeface="Calibri" charset="0"/>
            </a:endParaRPr>
          </a:p>
        </p:txBody>
      </p:sp>
      <p:sp>
        <p:nvSpPr>
          <p:cNvPr id="27" name="Content Placeholder 2">
            <a:extLst>
              <a:ext uri="{FF2B5EF4-FFF2-40B4-BE49-F238E27FC236}">
                <a16:creationId xmlns:a16="http://schemas.microsoft.com/office/drawing/2014/main" id="{F29B5F9D-FE04-1343-BCD8-11D5B91AA972}"/>
              </a:ext>
            </a:extLst>
          </p:cNvPr>
          <p:cNvSpPr txBox="1">
            <a:spLocks/>
          </p:cNvSpPr>
          <p:nvPr/>
        </p:nvSpPr>
        <p:spPr>
          <a:xfrm>
            <a:off x="333333" y="4053371"/>
            <a:ext cx="3938905"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indent="0" algn="ctr" rtl="0">
              <a:spcBef>
                <a:spcPts val="2400"/>
              </a:spcBef>
            </a:pPr>
            <a:r>
              <a:rPr lang="es" sz="2800" kern="0" dirty="0">
                <a:solidFill>
                  <a:schemeClr val="tx1"/>
                </a:solidFill>
                <a:latin typeface="Calibri" charset="0"/>
                <a:ea typeface="MS PGothic" charset="-128"/>
                <a:cs typeface="Calibri" charset="0"/>
              </a:rPr>
              <a:t>El </a:t>
            </a:r>
            <a:r>
              <a:rPr lang="es" sz="2800" b="1" kern="0" dirty="0">
                <a:solidFill>
                  <a:schemeClr val="tx1"/>
                </a:solidFill>
                <a:latin typeface="Calibri" charset="0"/>
                <a:ea typeface="MS PGothic" charset="-128"/>
                <a:cs typeface="Calibri" charset="0"/>
              </a:rPr>
              <a:t>escrutinio </a:t>
            </a:r>
            <a:r>
              <a:rPr lang="es" sz="2800" kern="0" dirty="0">
                <a:solidFill>
                  <a:schemeClr val="tx1"/>
                </a:solidFill>
                <a:latin typeface="Calibri" charset="0"/>
                <a:ea typeface="MS PGothic" charset="-128"/>
                <a:cs typeface="Calibri" charset="0"/>
              </a:rPr>
              <a:t>de sus cuerpos, documentos, familias y comportamientos por parte de las autoridades puede resultar problemático. Quienes previamente se apoyaban en la </a:t>
            </a:r>
            <a:r>
              <a:rPr lang="es" sz="2800" b="1" kern="0" dirty="0">
                <a:solidFill>
                  <a:schemeClr val="tx1"/>
                </a:solidFill>
                <a:latin typeface="Calibri" charset="0"/>
                <a:ea typeface="MS PGothic" charset="-128"/>
                <a:cs typeface="Calibri" charset="0"/>
              </a:rPr>
              <a:t>invisibilidad</a:t>
            </a:r>
            <a:r>
              <a:rPr lang="es" sz="2800" kern="0" dirty="0">
                <a:solidFill>
                  <a:schemeClr val="tx1"/>
                </a:solidFill>
                <a:latin typeface="Calibri" charset="0"/>
                <a:ea typeface="MS PGothic" charset="-128"/>
                <a:cs typeface="Calibri" charset="0"/>
              </a:rPr>
              <a:t> como mecanismo </a:t>
            </a:r>
            <a:r>
              <a:rPr lang="en-US" sz="2800" kern="0" dirty="0">
                <a:solidFill>
                  <a:schemeClr val="tx1"/>
                </a:solidFill>
                <a:latin typeface="Calibri" charset="0"/>
                <a:ea typeface="MS PGothic" charset="-128"/>
                <a:cs typeface="Calibri" charset="0"/>
              </a:rPr>
              <a:t>de supervivencia</a:t>
            </a:r>
            <a:r>
              <a:rPr lang="es" sz="2800" kern="0" dirty="0">
                <a:solidFill>
                  <a:schemeClr val="tx1"/>
                </a:solidFill>
                <a:latin typeface="Calibri" charset="0"/>
                <a:ea typeface="MS PGothic" charset="-128"/>
                <a:cs typeface="Calibri" charset="0"/>
              </a:rPr>
              <a:t> corren un mayor riesgo.</a:t>
            </a:r>
          </a:p>
        </p:txBody>
      </p:sp>
      <p:cxnSp>
        <p:nvCxnSpPr>
          <p:cNvPr id="28" name="Straight Connector 27">
            <a:extLst>
              <a:ext uri="{FF2B5EF4-FFF2-40B4-BE49-F238E27FC236}">
                <a16:creationId xmlns:a16="http://schemas.microsoft.com/office/drawing/2014/main" id="{8FD781A8-4102-AC43-BD0A-4F1517798781}"/>
              </a:ext>
            </a:extLst>
          </p:cNvPr>
          <p:cNvCxnSpPr>
            <a:cxnSpLocks/>
          </p:cNvCxnSpPr>
          <p:nvPr/>
        </p:nvCxnSpPr>
        <p:spPr bwMode="auto">
          <a:xfrm>
            <a:off x="1292604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25D0C35C-EB3B-7E4C-9237-644614D684B4}"/>
              </a:ext>
            </a:extLst>
          </p:cNvPr>
          <p:cNvCxnSpPr>
            <a:cxnSpLocks/>
          </p:cNvCxnSpPr>
          <p:nvPr/>
        </p:nvCxnSpPr>
        <p:spPr bwMode="auto">
          <a:xfrm>
            <a:off x="3300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30" name="Content Placeholder 2">
            <a:extLst>
              <a:ext uri="{FF2B5EF4-FFF2-40B4-BE49-F238E27FC236}">
                <a16:creationId xmlns:a16="http://schemas.microsoft.com/office/drawing/2014/main" id="{0E305851-80D0-474D-A4DF-C2DB7C1114D5}"/>
              </a:ext>
            </a:extLst>
          </p:cNvPr>
          <p:cNvSpPr txBox="1">
            <a:spLocks/>
          </p:cNvSpPr>
          <p:nvPr/>
        </p:nvSpPr>
        <p:spPr>
          <a:xfrm>
            <a:off x="4470356" y="4053371"/>
            <a:ext cx="4140051"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rtl="0">
              <a:spcBef>
                <a:spcPts val="2400"/>
              </a:spcBef>
            </a:pPr>
            <a:r>
              <a:rPr lang="es" sz="2800" dirty="0">
                <a:solidFill>
                  <a:schemeClr val="tx1"/>
                </a:solidFill>
                <a:ea typeface="MS PGothic" charset="-128"/>
              </a:rPr>
              <a:t>Es posible que la definición de </a:t>
            </a:r>
            <a:r>
              <a:rPr lang="es" sz="2800" b="1" dirty="0">
                <a:solidFill>
                  <a:schemeClr val="tx1"/>
                </a:solidFill>
                <a:ea typeface="MS PGothic" charset="-128"/>
              </a:rPr>
              <a:t>“familia”</a:t>
            </a:r>
            <a:r>
              <a:rPr lang="es" sz="2800" dirty="0">
                <a:solidFill>
                  <a:schemeClr val="tx1"/>
                </a:solidFill>
                <a:ea typeface="MS PGothic" charset="-128"/>
              </a:rPr>
              <a:t> deje fuera a parejas del mismo género y a parientes afectivos, lo que limita su acceso a la asistencia humanitaria o provoca que tengan que separarse, sobre todo en los casos en los que se expone a personas con SOGIESC diversa que tienen hijos.</a:t>
            </a:r>
            <a:endParaRPr lang="en-US" altLang="en-US" sz="2800" kern="0" dirty="0">
              <a:solidFill>
                <a:schemeClr val="tx1"/>
              </a:solidFill>
              <a:latin typeface="Calibri" charset="0"/>
              <a:ea typeface="MS PGothic" charset="-128"/>
              <a:cs typeface="Calibri" charset="0"/>
            </a:endParaRPr>
          </a:p>
        </p:txBody>
      </p:sp>
      <p:sp>
        <p:nvSpPr>
          <p:cNvPr id="31" name="Content Placeholder 2">
            <a:extLst>
              <a:ext uri="{FF2B5EF4-FFF2-40B4-BE49-F238E27FC236}">
                <a16:creationId xmlns:a16="http://schemas.microsoft.com/office/drawing/2014/main" id="{607280B3-264D-D64B-BC82-4A33BF97590F}"/>
              </a:ext>
            </a:extLst>
          </p:cNvPr>
          <p:cNvSpPr txBox="1">
            <a:spLocks/>
          </p:cNvSpPr>
          <p:nvPr/>
        </p:nvSpPr>
        <p:spPr>
          <a:xfrm>
            <a:off x="8724304" y="4053371"/>
            <a:ext cx="4140051"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rtl="0">
              <a:spcBef>
                <a:spcPts val="2400"/>
              </a:spcBef>
            </a:pPr>
            <a:r>
              <a:rPr lang="es" sz="2800" kern="0">
                <a:solidFill>
                  <a:schemeClr val="tx1"/>
                </a:solidFill>
                <a:latin typeface="Calibri" charset="0"/>
                <a:ea typeface="MS PGothic" charset="-128"/>
                <a:cs typeface="Calibri" charset="0"/>
              </a:rPr>
              <a:t>Tal vez se </a:t>
            </a:r>
            <a:r>
              <a:rPr lang="es" sz="2800" b="1" kern="0">
                <a:solidFill>
                  <a:schemeClr val="tx1"/>
                </a:solidFill>
                <a:latin typeface="Calibri" charset="0"/>
                <a:ea typeface="MS PGothic" charset="-128"/>
                <a:cs typeface="Calibri" charset="0"/>
              </a:rPr>
              <a:t>preparan</a:t>
            </a:r>
            <a:r>
              <a:rPr lang="es" sz="2800" kern="0">
                <a:solidFill>
                  <a:schemeClr val="tx1"/>
                </a:solidFill>
                <a:latin typeface="Calibri" charset="0"/>
                <a:ea typeface="MS PGothic" charset="-128"/>
                <a:cs typeface="Calibri" charset="0"/>
              </a:rPr>
              <a:t> programas o infraestructura sin tener en cuenta las necesidades de las personas con SOGIESC diversa o de su estructura familiar porque, sencillamente, no existen las categorías adecuadas.</a:t>
            </a:r>
            <a:endParaRPr lang="en-US" altLang="en-US" sz="2800" b="1" kern="0" dirty="0">
              <a:solidFill>
                <a:schemeClr val="tx1"/>
              </a:solidFill>
              <a:latin typeface="Calibri" charset="0"/>
              <a:ea typeface="MS PGothic" charset="-128"/>
              <a:cs typeface="Calibri" charset="0"/>
            </a:endParaRPr>
          </a:p>
        </p:txBody>
      </p:sp>
      <p:grpSp>
        <p:nvGrpSpPr>
          <p:cNvPr id="39" name="Group 38">
            <a:extLst>
              <a:ext uri="{FF2B5EF4-FFF2-40B4-BE49-F238E27FC236}">
                <a16:creationId xmlns:a16="http://schemas.microsoft.com/office/drawing/2014/main" id="{77B92B5D-29C0-BB44-970A-A94FC5878056}"/>
              </a:ext>
            </a:extLst>
          </p:cNvPr>
          <p:cNvGrpSpPr/>
          <p:nvPr/>
        </p:nvGrpSpPr>
        <p:grpSpPr>
          <a:xfrm>
            <a:off x="596827" y="1680438"/>
            <a:ext cx="1613709" cy="993287"/>
            <a:chOff x="5077896" y="2214240"/>
            <a:chExt cx="2877844" cy="1771401"/>
          </a:xfrm>
        </p:grpSpPr>
        <p:sp>
          <p:nvSpPr>
            <p:cNvPr id="47" name="Notched Right Arrow 46">
              <a:extLst>
                <a:ext uri="{FF2B5EF4-FFF2-40B4-BE49-F238E27FC236}">
                  <a16:creationId xmlns:a16="http://schemas.microsoft.com/office/drawing/2014/main" id="{F8B70C38-AA60-3640-AA31-9C0C6B5E9C09}"/>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48" name="Oval 47">
              <a:extLst>
                <a:ext uri="{FF2B5EF4-FFF2-40B4-BE49-F238E27FC236}">
                  <a16:creationId xmlns:a16="http://schemas.microsoft.com/office/drawing/2014/main" id="{77CB24A9-AF28-0F49-A6A6-52302941A256}"/>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2</a:t>
              </a:r>
            </a:p>
          </p:txBody>
        </p:sp>
        <p:grpSp>
          <p:nvGrpSpPr>
            <p:cNvPr id="49" name="Group 48">
              <a:extLst>
                <a:ext uri="{FF2B5EF4-FFF2-40B4-BE49-F238E27FC236}">
                  <a16:creationId xmlns:a16="http://schemas.microsoft.com/office/drawing/2014/main" id="{72712824-6FF5-FF42-A05E-2A69E7481CEF}"/>
                </a:ext>
              </a:extLst>
            </p:cNvPr>
            <p:cNvGrpSpPr/>
            <p:nvPr/>
          </p:nvGrpSpPr>
          <p:grpSpPr>
            <a:xfrm flipH="1">
              <a:off x="6095654" y="2382648"/>
              <a:ext cx="924868" cy="873318"/>
              <a:chOff x="11172825" y="5868988"/>
              <a:chExt cx="484188" cy="457200"/>
            </a:xfrm>
            <a:solidFill>
              <a:schemeClr val="bg1"/>
            </a:solidFill>
          </p:grpSpPr>
          <p:sp>
            <p:nvSpPr>
              <p:cNvPr id="50" name="Freeform 608">
                <a:extLst>
                  <a:ext uri="{FF2B5EF4-FFF2-40B4-BE49-F238E27FC236}">
                    <a16:creationId xmlns:a16="http://schemas.microsoft.com/office/drawing/2014/main" id="{0B6DAC52-4EDA-014A-848C-7A6EDED5B6CB}"/>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1" name="Freeform 609">
                <a:extLst>
                  <a:ext uri="{FF2B5EF4-FFF2-40B4-BE49-F238E27FC236}">
                    <a16:creationId xmlns:a16="http://schemas.microsoft.com/office/drawing/2014/main" id="{C51B3C39-7C40-F749-8BCC-F8AE4B8B6873}"/>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2" name="Freeform 610">
                <a:extLst>
                  <a:ext uri="{FF2B5EF4-FFF2-40B4-BE49-F238E27FC236}">
                    <a16:creationId xmlns:a16="http://schemas.microsoft.com/office/drawing/2014/main" id="{B6F2D014-5E0A-FF4E-BD47-BABAC152E854}"/>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3" name="Freeform 611">
                <a:extLst>
                  <a:ext uri="{FF2B5EF4-FFF2-40B4-BE49-F238E27FC236}">
                    <a16:creationId xmlns:a16="http://schemas.microsoft.com/office/drawing/2014/main" id="{87F48781-CD0C-384E-A038-7E7C67D3D376}"/>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4" name="Freeform 612">
                <a:extLst>
                  <a:ext uri="{FF2B5EF4-FFF2-40B4-BE49-F238E27FC236}">
                    <a16:creationId xmlns:a16="http://schemas.microsoft.com/office/drawing/2014/main" id="{FBDA7D7C-4DD0-3F47-A3AA-5E234B8F7E85}"/>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5" name="Freeform 613">
                <a:extLst>
                  <a:ext uri="{FF2B5EF4-FFF2-40B4-BE49-F238E27FC236}">
                    <a16:creationId xmlns:a16="http://schemas.microsoft.com/office/drawing/2014/main" id="{05948852-E8B0-D34E-BB82-2746F567D385}"/>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6" name="Freeform 614">
                <a:extLst>
                  <a:ext uri="{FF2B5EF4-FFF2-40B4-BE49-F238E27FC236}">
                    <a16:creationId xmlns:a16="http://schemas.microsoft.com/office/drawing/2014/main" id="{C7FABC81-F82D-3042-BCFC-A35E1AC7A7BC}"/>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7" name="Freeform 615">
                <a:extLst>
                  <a:ext uri="{FF2B5EF4-FFF2-40B4-BE49-F238E27FC236}">
                    <a16:creationId xmlns:a16="http://schemas.microsoft.com/office/drawing/2014/main" id="{739AF77A-1F23-0E47-A37B-34F96F644E48}"/>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8" name="Freeform 616">
                <a:extLst>
                  <a:ext uri="{FF2B5EF4-FFF2-40B4-BE49-F238E27FC236}">
                    <a16:creationId xmlns:a16="http://schemas.microsoft.com/office/drawing/2014/main" id="{7DA5A053-229F-0D41-AB97-3433233268FE}"/>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9" name="Freeform 617">
                <a:extLst>
                  <a:ext uri="{FF2B5EF4-FFF2-40B4-BE49-F238E27FC236}">
                    <a16:creationId xmlns:a16="http://schemas.microsoft.com/office/drawing/2014/main" id="{DE6F8A0C-CA1E-E947-B88F-E13CC065389C}"/>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sp>
        <p:nvSpPr>
          <p:cNvPr id="60" name="Shape 636">
            <a:extLst>
              <a:ext uri="{FF2B5EF4-FFF2-40B4-BE49-F238E27FC236}">
                <a16:creationId xmlns:a16="http://schemas.microsoft.com/office/drawing/2014/main" id="{213ED2E1-E4E7-4A4A-AD14-68B2639DDF0C}"/>
              </a:ext>
            </a:extLst>
          </p:cNvPr>
          <p:cNvSpPr>
            <a:spLocks noGrp="1"/>
          </p:cNvSpPr>
          <p:nvPr>
            <p:ph type="title"/>
          </p:nvPr>
        </p:nvSpPr>
        <p:spPr>
          <a:xfrm>
            <a:off x="596827" y="301336"/>
            <a:ext cx="12114321" cy="854455"/>
          </a:xfrm>
        </p:spPr>
        <p:txBody>
          <a:bodyPr rtlCol="0">
            <a:noAutofit/>
          </a:bodyPr>
          <a:lstStyle/>
          <a:p>
            <a:pPr lvl="0" algn="l"/>
            <a:r>
              <a:rPr lang="es" sz="3600" dirty="0">
                <a:sym typeface="Arial Bold" charset="0"/>
              </a:rPr>
              <a:t>¿De qué modo la migración, el desplazamiento forzado y las crisis crean dificultades?</a:t>
            </a:r>
            <a:endParaRPr lang="en-US" sz="3600" dirty="0"/>
          </a:p>
        </p:txBody>
      </p:sp>
      <p:cxnSp>
        <p:nvCxnSpPr>
          <p:cNvPr id="61" name="Straight Connector 60">
            <a:extLst>
              <a:ext uri="{FF2B5EF4-FFF2-40B4-BE49-F238E27FC236}">
                <a16:creationId xmlns:a16="http://schemas.microsoft.com/office/drawing/2014/main" id="{A663FCCC-AEBF-1C4A-BDDB-8CD892B2E2B5}"/>
              </a:ext>
            </a:extLst>
          </p:cNvPr>
          <p:cNvCxnSpPr/>
          <p:nvPr/>
        </p:nvCxnSpPr>
        <p:spPr>
          <a:xfrm>
            <a:off x="596827" y="26442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2" name="Rectangle 45">
            <a:extLst>
              <a:ext uri="{FF2B5EF4-FFF2-40B4-BE49-F238E27FC236}">
                <a16:creationId xmlns:a16="http://schemas.microsoft.com/office/drawing/2014/main" id="{93DBF848-BC9D-E843-95F8-D1C48BE4A694}"/>
              </a:ext>
            </a:extLst>
          </p:cNvPr>
          <p:cNvSpPr>
            <a:spLocks noChangeArrowheads="1"/>
          </p:cNvSpPr>
          <p:nvPr/>
        </p:nvSpPr>
        <p:spPr bwMode="auto">
          <a:xfrm>
            <a:off x="2260317" y="1833294"/>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es" sz="3200" cap="all">
                <a:ea typeface="Adobe Fan Heiti Std B" charset="-120"/>
                <a:cs typeface="Adobe Fan Heiti Std B" charset="-120"/>
                <a:sym typeface="Gill Sans" charset="0"/>
              </a:rPr>
              <a:t>La </a:t>
            </a:r>
            <a:r>
              <a:rPr lang="es" sz="3200" b="1" cap="all">
                <a:ea typeface="Adobe Fan Heiti Std B" charset="-120"/>
                <a:cs typeface="Adobe Fan Heiti Std B" charset="-120"/>
                <a:sym typeface="Gill Sans" charset="0"/>
              </a:rPr>
              <a:t>categorización</a:t>
            </a:r>
            <a:r>
              <a:rPr lang="es" sz="3200" cap="all">
                <a:ea typeface="Adobe Fan Heiti Std B" charset="-120"/>
                <a:cs typeface="Adobe Fan Heiti Std B" charset="-120"/>
                <a:sym typeface="Gill Sans" charset="0"/>
              </a:rPr>
              <a:t> de identidades</a:t>
            </a:r>
          </a:p>
        </p:txBody>
      </p:sp>
    </p:spTree>
    <p:custDataLst>
      <p:tags r:id="rId1"/>
    </p:custDataLst>
    <p:extLst>
      <p:ext uri="{BB962C8B-B14F-4D97-AF65-F5344CB8AC3E}">
        <p14:creationId xmlns:p14="http://schemas.microsoft.com/office/powerpoint/2010/main" val="975415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0" grpId="0"/>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4">
            <a:extLst>
              <a:ext uri="{FF2B5EF4-FFF2-40B4-BE49-F238E27FC236}">
                <a16:creationId xmlns:a16="http://schemas.microsoft.com/office/drawing/2014/main" id="{6AA3EAA9-35DA-474A-AA50-3F88270CEEE1}"/>
              </a:ext>
            </a:extLst>
          </p:cNvPr>
          <p:cNvSpPr>
            <a:spLocks noChangeArrowheads="1"/>
          </p:cNvSpPr>
          <p:nvPr/>
        </p:nvSpPr>
        <p:spPr bwMode="auto">
          <a:xfrm>
            <a:off x="198262" y="2850313"/>
            <a:ext cx="3789538" cy="5340357"/>
          </a:xfrm>
          <a:prstGeom prst="rect">
            <a:avLst/>
          </a:prstGeom>
          <a:solidFill>
            <a:schemeClr val="accent2"/>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pic>
        <p:nvPicPr>
          <p:cNvPr id="3" name="Picture 2">
            <a:extLst>
              <a:ext uri="{FF2B5EF4-FFF2-40B4-BE49-F238E27FC236}">
                <a16:creationId xmlns:a16="http://schemas.microsoft.com/office/drawing/2014/main" id="{3B150F2B-8484-8248-890F-D8B457203DE6}"/>
              </a:ext>
            </a:extLst>
          </p:cNvPr>
          <p:cNvPicPr>
            <a:picLocks noChangeAspect="1"/>
          </p:cNvPicPr>
          <p:nvPr/>
        </p:nvPicPr>
        <p:blipFill>
          <a:blip r:embed="rId4"/>
          <a:stretch>
            <a:fillRect/>
          </a:stretch>
        </p:blipFill>
        <p:spPr>
          <a:xfrm>
            <a:off x="0" y="2695329"/>
            <a:ext cx="4809344" cy="6999131"/>
          </a:xfrm>
          <a:prstGeom prst="rect">
            <a:avLst/>
          </a:prstGeom>
        </p:spPr>
      </p:pic>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19</a:t>
            </a:fld>
            <a:endParaRPr lang="en-US" altLang="en-US" sz="1200" dirty="0">
              <a:solidFill>
                <a:schemeClr val="bg1"/>
              </a:solidFill>
            </a:endParaRPr>
          </a:p>
        </p:txBody>
      </p:sp>
      <p:sp>
        <p:nvSpPr>
          <p:cNvPr id="47" name="Content Placeholder 4">
            <a:extLst>
              <a:ext uri="{FF2B5EF4-FFF2-40B4-BE49-F238E27FC236}">
                <a16:creationId xmlns:a16="http://schemas.microsoft.com/office/drawing/2014/main" id="{DDD445F0-864C-D64A-9962-4546F03B76CC}"/>
              </a:ext>
            </a:extLst>
          </p:cNvPr>
          <p:cNvSpPr txBox="1">
            <a:spLocks/>
          </p:cNvSpPr>
          <p:nvPr/>
        </p:nvSpPr>
        <p:spPr bwMode="auto">
          <a:xfrm>
            <a:off x="4521200" y="3781375"/>
            <a:ext cx="7594865"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lnSpc>
                <a:spcPct val="110000"/>
              </a:lnSpc>
            </a:pPr>
            <a:r>
              <a:rPr lang="es" sz="2500" dirty="0">
                <a:latin typeface="Calibri" panose="020F0502020204030204" pitchFamily="34" charset="0"/>
                <a:ea typeface="MS PGothic" charset="-128"/>
                <a:cs typeface="Calibri" panose="020F0502020204030204" pitchFamily="34" charset="0"/>
              </a:rPr>
              <a:t>En 2020, en plena pandemia de COVID-19, el funcionariado gubernamental de varios </a:t>
            </a:r>
            <a:r>
              <a:rPr lang="es" sz="2500" b="1" dirty="0">
                <a:latin typeface="Calibri" panose="020F0502020204030204" pitchFamily="34" charset="0"/>
                <a:ea typeface="MS PGothic" charset="-128"/>
                <a:cs typeface="Calibri" panose="020F0502020204030204" pitchFamily="34" charset="0"/>
              </a:rPr>
              <a:t>países de América Latina</a:t>
            </a:r>
            <a:r>
              <a:rPr lang="es" sz="2500" dirty="0">
                <a:latin typeface="Calibri" panose="020F0502020204030204" pitchFamily="34" charset="0"/>
                <a:ea typeface="MS PGothic" charset="-128"/>
                <a:cs typeface="Calibri" panose="020F0502020204030204" pitchFamily="34" charset="0"/>
              </a:rPr>
              <a:t> (entre ellos, el Perú) puso en marcha durante la </a:t>
            </a:r>
            <a:r>
              <a:rPr lang="es" sz="2500" b="1" dirty="0">
                <a:latin typeface="Calibri" panose="020F0502020204030204" pitchFamily="34" charset="0"/>
                <a:ea typeface="MS PGothic" charset="-128"/>
                <a:cs typeface="Calibri" panose="020F0502020204030204" pitchFamily="34" charset="0"/>
              </a:rPr>
              <a:t>cuarentena </a:t>
            </a:r>
            <a:r>
              <a:rPr lang="es" sz="2500" dirty="0">
                <a:latin typeface="Calibri" panose="020F0502020204030204" pitchFamily="34" charset="0"/>
                <a:ea typeface="MS PGothic" charset="-128"/>
                <a:cs typeface="Calibri" panose="020F0502020204030204" pitchFamily="34" charset="0"/>
              </a:rPr>
              <a:t>un plan que permitía a la población salir de casa en horas concretas para comprar suministros básicos. Las horas se asignaban en función del sexo que figuraba en la documentación oficial. Este sistema perjudicaba a las personas transgénero (tanto peruanas como migrantes, refugiadas y solicitantes de asilo), ya que las hacía más visibles a ojos del resto de la población y las exponía a sufrir daños. </a:t>
            </a:r>
          </a:p>
        </p:txBody>
      </p:sp>
      <p:sp>
        <p:nvSpPr>
          <p:cNvPr id="48" name="Rectangle 34">
            <a:extLst>
              <a:ext uri="{FF2B5EF4-FFF2-40B4-BE49-F238E27FC236}">
                <a16:creationId xmlns:a16="http://schemas.microsoft.com/office/drawing/2014/main" id="{D7344408-C5F7-C340-8A64-F85A22405B3C}"/>
              </a:ext>
            </a:extLst>
          </p:cNvPr>
          <p:cNvSpPr>
            <a:spLocks noChangeArrowheads="1"/>
          </p:cNvSpPr>
          <p:nvPr/>
        </p:nvSpPr>
        <p:spPr bwMode="auto">
          <a:xfrm>
            <a:off x="198262" y="2850313"/>
            <a:ext cx="12593168" cy="5340357"/>
          </a:xfrm>
          <a:prstGeom prst="rect">
            <a:avLst/>
          </a:prstGeom>
          <a:noFill/>
          <a:ln w="57150">
            <a:solidFill>
              <a:schemeClr val="accent2"/>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sp>
        <p:nvSpPr>
          <p:cNvPr id="50" name="Rectangle 49">
            <a:extLst>
              <a:ext uri="{FF2B5EF4-FFF2-40B4-BE49-F238E27FC236}">
                <a16:creationId xmlns:a16="http://schemas.microsoft.com/office/drawing/2014/main" id="{13F1CB8E-CD87-7042-A711-EA8E0224FE0E}"/>
              </a:ext>
            </a:extLst>
          </p:cNvPr>
          <p:cNvSpPr/>
          <p:nvPr/>
        </p:nvSpPr>
        <p:spPr>
          <a:xfrm>
            <a:off x="-239039" y="3506202"/>
            <a:ext cx="4206333" cy="1107996"/>
          </a:xfrm>
          <a:prstGeom prst="rect">
            <a:avLst/>
          </a:prstGeom>
        </p:spPr>
        <p:txBody>
          <a:bodyPr wrap="square" rtlCol="0">
            <a:spAutoFit/>
          </a:bodyPr>
          <a:lstStyle/>
          <a:p>
            <a:pPr algn="ctr" rtl="0"/>
            <a:r>
              <a:rPr lang="es" sz="6600" b="1" kern="0">
                <a:solidFill>
                  <a:schemeClr val="bg1"/>
                </a:solidFill>
                <a:latin typeface="Calibri" charset="0"/>
                <a:ea typeface="MS PGothic" charset="-128"/>
                <a:cs typeface="Calibri" charset="0"/>
              </a:rPr>
              <a:t>PERÚ</a:t>
            </a:r>
            <a:endParaRPr lang="en-US" sz="6600" b="1" dirty="0">
              <a:solidFill>
                <a:schemeClr val="bg1"/>
              </a:solidFill>
            </a:endParaRPr>
          </a:p>
        </p:txBody>
      </p:sp>
      <p:sp>
        <p:nvSpPr>
          <p:cNvPr id="51" name="Rectangle 50">
            <a:extLst>
              <a:ext uri="{FF2B5EF4-FFF2-40B4-BE49-F238E27FC236}">
                <a16:creationId xmlns:a16="http://schemas.microsoft.com/office/drawing/2014/main" id="{A6EBC36A-27BB-DC4A-A027-B3964C227F21}"/>
              </a:ext>
            </a:extLst>
          </p:cNvPr>
          <p:cNvSpPr/>
          <p:nvPr/>
        </p:nvSpPr>
        <p:spPr>
          <a:xfrm>
            <a:off x="863878" y="3162202"/>
            <a:ext cx="1981164" cy="1077218"/>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EJEMPLO </a:t>
            </a:r>
            <a:br>
              <a:rPr lang="en-US" altLang="en-US" sz="3200" b="1" dirty="0">
                <a:solidFill>
                  <a:schemeClr val="bg1"/>
                </a:solidFill>
                <a:latin typeface="Calibri" charset="0"/>
                <a:ea typeface="MS PGothic" charset="-128"/>
                <a:cs typeface="Calibri" charset="0"/>
              </a:rPr>
            </a:br>
            <a:endParaRPr lang="en-US" sz="3200" dirty="0"/>
          </a:p>
        </p:txBody>
      </p:sp>
      <p:sp>
        <p:nvSpPr>
          <p:cNvPr id="52" name="Rectangle 51">
            <a:extLst>
              <a:ext uri="{FF2B5EF4-FFF2-40B4-BE49-F238E27FC236}">
                <a16:creationId xmlns:a16="http://schemas.microsoft.com/office/drawing/2014/main" id="{8A8B287E-42FF-4144-A133-ACFCE669EC71}"/>
              </a:ext>
            </a:extLst>
          </p:cNvPr>
          <p:cNvSpPr/>
          <p:nvPr/>
        </p:nvSpPr>
        <p:spPr>
          <a:xfrm>
            <a:off x="2551339" y="3153170"/>
            <a:ext cx="612316" cy="584775"/>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1</a:t>
            </a:r>
            <a:endParaRPr lang="en-US" sz="3200" dirty="0"/>
          </a:p>
        </p:txBody>
      </p:sp>
      <p:sp>
        <p:nvSpPr>
          <p:cNvPr id="53" name="Oval 52">
            <a:extLst>
              <a:ext uri="{FF2B5EF4-FFF2-40B4-BE49-F238E27FC236}">
                <a16:creationId xmlns:a16="http://schemas.microsoft.com/office/drawing/2014/main" id="{D6EB878F-F59D-9A41-BC86-AA6CAE1B033B}"/>
              </a:ext>
            </a:extLst>
          </p:cNvPr>
          <p:cNvSpPr/>
          <p:nvPr/>
        </p:nvSpPr>
        <p:spPr bwMode="auto">
          <a:xfrm>
            <a:off x="1403681" y="5279758"/>
            <a:ext cx="869341" cy="921649"/>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31" name="Group 30">
            <a:extLst>
              <a:ext uri="{FF2B5EF4-FFF2-40B4-BE49-F238E27FC236}">
                <a16:creationId xmlns:a16="http://schemas.microsoft.com/office/drawing/2014/main" id="{567AF9BE-1B79-EA4C-8E96-A1C65B0D8BBC}"/>
              </a:ext>
            </a:extLst>
          </p:cNvPr>
          <p:cNvGrpSpPr/>
          <p:nvPr/>
        </p:nvGrpSpPr>
        <p:grpSpPr>
          <a:xfrm>
            <a:off x="596827" y="1680438"/>
            <a:ext cx="1613709" cy="993287"/>
            <a:chOff x="5077896" y="2214240"/>
            <a:chExt cx="2877844" cy="1771401"/>
          </a:xfrm>
        </p:grpSpPr>
        <p:sp>
          <p:nvSpPr>
            <p:cNvPr id="49" name="Notched Right Arrow 48">
              <a:extLst>
                <a:ext uri="{FF2B5EF4-FFF2-40B4-BE49-F238E27FC236}">
                  <a16:creationId xmlns:a16="http://schemas.microsoft.com/office/drawing/2014/main" id="{C4B8885A-25BC-E547-A196-EF431E185AC0}"/>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4" name="Oval 53">
              <a:extLst>
                <a:ext uri="{FF2B5EF4-FFF2-40B4-BE49-F238E27FC236}">
                  <a16:creationId xmlns:a16="http://schemas.microsoft.com/office/drawing/2014/main" id="{4EF59DE6-CF77-E843-85DB-0A547ECC86C1}"/>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2</a:t>
              </a:r>
            </a:p>
          </p:txBody>
        </p:sp>
        <p:grpSp>
          <p:nvGrpSpPr>
            <p:cNvPr id="55" name="Group 54">
              <a:extLst>
                <a:ext uri="{FF2B5EF4-FFF2-40B4-BE49-F238E27FC236}">
                  <a16:creationId xmlns:a16="http://schemas.microsoft.com/office/drawing/2014/main" id="{FA4E91C3-2A13-9447-A844-35C5DDC34D06}"/>
                </a:ext>
              </a:extLst>
            </p:cNvPr>
            <p:cNvGrpSpPr/>
            <p:nvPr/>
          </p:nvGrpSpPr>
          <p:grpSpPr>
            <a:xfrm flipH="1">
              <a:off x="6095654" y="2382648"/>
              <a:ext cx="924868" cy="873318"/>
              <a:chOff x="11172825" y="5868988"/>
              <a:chExt cx="484188" cy="457200"/>
            </a:xfrm>
            <a:solidFill>
              <a:schemeClr val="bg1"/>
            </a:solidFill>
          </p:grpSpPr>
          <p:sp>
            <p:nvSpPr>
              <p:cNvPr id="56" name="Freeform 608">
                <a:extLst>
                  <a:ext uri="{FF2B5EF4-FFF2-40B4-BE49-F238E27FC236}">
                    <a16:creationId xmlns:a16="http://schemas.microsoft.com/office/drawing/2014/main" id="{A987C9B6-E73B-4C4D-A512-D092901EFCC4}"/>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7" name="Freeform 609">
                <a:extLst>
                  <a:ext uri="{FF2B5EF4-FFF2-40B4-BE49-F238E27FC236}">
                    <a16:creationId xmlns:a16="http://schemas.microsoft.com/office/drawing/2014/main" id="{61E80388-F392-5245-A97E-ACE2A02C7E37}"/>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8" name="Freeform 610">
                <a:extLst>
                  <a:ext uri="{FF2B5EF4-FFF2-40B4-BE49-F238E27FC236}">
                    <a16:creationId xmlns:a16="http://schemas.microsoft.com/office/drawing/2014/main" id="{02989066-953E-394B-B647-9B89F578A261}"/>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9" name="Freeform 611">
                <a:extLst>
                  <a:ext uri="{FF2B5EF4-FFF2-40B4-BE49-F238E27FC236}">
                    <a16:creationId xmlns:a16="http://schemas.microsoft.com/office/drawing/2014/main" id="{145F8CCD-0BC5-1340-A598-7B1C36F87F16}"/>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0" name="Freeform 612">
                <a:extLst>
                  <a:ext uri="{FF2B5EF4-FFF2-40B4-BE49-F238E27FC236}">
                    <a16:creationId xmlns:a16="http://schemas.microsoft.com/office/drawing/2014/main" id="{F9180542-D2FF-3D46-9235-B7FCB62F3A14}"/>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1" name="Freeform 613">
                <a:extLst>
                  <a:ext uri="{FF2B5EF4-FFF2-40B4-BE49-F238E27FC236}">
                    <a16:creationId xmlns:a16="http://schemas.microsoft.com/office/drawing/2014/main" id="{162DB758-5F1A-9146-B87B-EE427C849F42}"/>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2" name="Freeform 614">
                <a:extLst>
                  <a:ext uri="{FF2B5EF4-FFF2-40B4-BE49-F238E27FC236}">
                    <a16:creationId xmlns:a16="http://schemas.microsoft.com/office/drawing/2014/main" id="{F087C509-F8C7-5840-AB2B-CE1C21ADDD7A}"/>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3" name="Freeform 615">
                <a:extLst>
                  <a:ext uri="{FF2B5EF4-FFF2-40B4-BE49-F238E27FC236}">
                    <a16:creationId xmlns:a16="http://schemas.microsoft.com/office/drawing/2014/main" id="{EB55B5D5-F6F4-2F4C-9FAC-1DE217AE3CD6}"/>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4" name="Freeform 616">
                <a:extLst>
                  <a:ext uri="{FF2B5EF4-FFF2-40B4-BE49-F238E27FC236}">
                    <a16:creationId xmlns:a16="http://schemas.microsoft.com/office/drawing/2014/main" id="{4C09B7A2-B008-3D4E-8B20-7A88D6F7520A}"/>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6" name="Freeform 617">
                <a:extLst>
                  <a:ext uri="{FF2B5EF4-FFF2-40B4-BE49-F238E27FC236}">
                    <a16:creationId xmlns:a16="http://schemas.microsoft.com/office/drawing/2014/main" id="{37C953E7-5CEA-9B4A-AEF7-4BB3EF145567}"/>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sp>
        <p:nvSpPr>
          <p:cNvPr id="67" name="Shape 636">
            <a:extLst>
              <a:ext uri="{FF2B5EF4-FFF2-40B4-BE49-F238E27FC236}">
                <a16:creationId xmlns:a16="http://schemas.microsoft.com/office/drawing/2014/main" id="{40A6E48D-4B0A-194E-9ADF-9D8AC440AD81}"/>
              </a:ext>
            </a:extLst>
          </p:cNvPr>
          <p:cNvSpPr>
            <a:spLocks noGrp="1"/>
          </p:cNvSpPr>
          <p:nvPr>
            <p:ph type="title"/>
          </p:nvPr>
        </p:nvSpPr>
        <p:spPr>
          <a:xfrm>
            <a:off x="596827" y="301336"/>
            <a:ext cx="12114321" cy="854455"/>
          </a:xfrm>
        </p:spPr>
        <p:txBody>
          <a:bodyPr rtlCol="0">
            <a:noAutofit/>
          </a:bodyPr>
          <a:lstStyle/>
          <a:p>
            <a:pPr lvl="0" algn="l"/>
            <a:r>
              <a:rPr lang="es" sz="3600" dirty="0">
                <a:sym typeface="Arial Bold" charset="0"/>
              </a:rPr>
              <a:t>¿De qué modo la migración, el desplazamiento forzado y las crisis crean dificultades?</a:t>
            </a:r>
            <a:endParaRPr lang="en-US" sz="3600" dirty="0"/>
          </a:p>
        </p:txBody>
      </p:sp>
      <p:cxnSp>
        <p:nvCxnSpPr>
          <p:cNvPr id="68" name="Straight Connector 67">
            <a:extLst>
              <a:ext uri="{FF2B5EF4-FFF2-40B4-BE49-F238E27FC236}">
                <a16:creationId xmlns:a16="http://schemas.microsoft.com/office/drawing/2014/main" id="{B26BE32B-F7C1-7742-A212-77B41954F4FC}"/>
              </a:ext>
            </a:extLst>
          </p:cNvPr>
          <p:cNvCxnSpPr/>
          <p:nvPr/>
        </p:nvCxnSpPr>
        <p:spPr>
          <a:xfrm>
            <a:off x="596827" y="26442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9" name="Rectangle 45">
            <a:extLst>
              <a:ext uri="{FF2B5EF4-FFF2-40B4-BE49-F238E27FC236}">
                <a16:creationId xmlns:a16="http://schemas.microsoft.com/office/drawing/2014/main" id="{D54CF324-B348-0241-99E0-D1E80159BA3D}"/>
              </a:ext>
            </a:extLst>
          </p:cNvPr>
          <p:cNvSpPr>
            <a:spLocks noChangeArrowheads="1"/>
          </p:cNvSpPr>
          <p:nvPr/>
        </p:nvSpPr>
        <p:spPr bwMode="auto">
          <a:xfrm>
            <a:off x="2260317" y="1833294"/>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es" sz="3200" cap="all">
                <a:ea typeface="Adobe Fan Heiti Std B" charset="-120"/>
                <a:cs typeface="Adobe Fan Heiti Std B" charset="-120"/>
                <a:sym typeface="Gill Sans" charset="0"/>
              </a:rPr>
              <a:t>La </a:t>
            </a:r>
            <a:r>
              <a:rPr lang="es" sz="3200" b="1" cap="all">
                <a:ea typeface="Adobe Fan Heiti Std B" charset="-120"/>
                <a:cs typeface="Adobe Fan Heiti Std B" charset="-120"/>
                <a:sym typeface="Gill Sans" charset="0"/>
              </a:rPr>
              <a:t>categorización</a:t>
            </a:r>
            <a:r>
              <a:rPr lang="es" sz="3200" cap="all">
                <a:ea typeface="Adobe Fan Heiti Std B" charset="-120"/>
                <a:cs typeface="Adobe Fan Heiti Std B" charset="-120"/>
                <a:sym typeface="Gill Sans" charset="0"/>
              </a:rPr>
              <a:t> de identidades</a:t>
            </a:r>
          </a:p>
        </p:txBody>
      </p:sp>
    </p:spTree>
    <p:custDataLst>
      <p:tags r:id="rId1"/>
    </p:custDataLst>
    <p:extLst>
      <p:ext uri="{BB962C8B-B14F-4D97-AF65-F5344CB8AC3E}">
        <p14:creationId xmlns:p14="http://schemas.microsoft.com/office/powerpoint/2010/main" val="33616058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414;p2" descr="A person sitting in a chair&#10;&#10;Description automatically generated">
            <a:extLst>
              <a:ext uri="{FF2B5EF4-FFF2-40B4-BE49-F238E27FC236}">
                <a16:creationId xmlns:a16="http://schemas.microsoft.com/office/drawing/2014/main" id="{7B17546C-C9BE-134C-A8AC-FC65F5693CE2}"/>
              </a:ext>
            </a:extLst>
          </p:cNvPr>
          <p:cNvPicPr preferRelativeResize="0"/>
          <p:nvPr/>
        </p:nvPicPr>
        <p:blipFill rotWithShape="1">
          <a:blip r:embed="rId4">
            <a:alphaModFix/>
            <a:extLst>
              <a:ext uri="{BEBA8EAE-BF5A-486C-A8C5-ECC9F3942E4B}">
                <a14:imgProps xmlns:a14="http://schemas.microsoft.com/office/drawing/2010/main">
                  <a14:imgLayer>
                    <a14:imgEffect>
                      <a14:brightnessContrast bright="-20000" contrast="-20000"/>
                    </a14:imgEffect>
                  </a14:imgLayer>
                </a14:imgProps>
              </a:ext>
            </a:extLst>
          </a:blip>
          <a:srcRect r="11151"/>
          <a:stretch/>
        </p:blipFill>
        <p:spPr>
          <a:xfrm>
            <a:off x="0" y="-1"/>
            <a:ext cx="13003213" cy="9756775"/>
          </a:xfrm>
          <a:prstGeom prst="rect">
            <a:avLst/>
          </a:prstGeom>
          <a:noFill/>
          <a:ln>
            <a:noFill/>
          </a:ln>
        </p:spPr>
      </p:pic>
      <p:sp>
        <p:nvSpPr>
          <p:cNvPr id="14" name="Title 20">
            <a:extLst>
              <a:ext uri="{FF2B5EF4-FFF2-40B4-BE49-F238E27FC236}">
                <a16:creationId xmlns:a16="http://schemas.microsoft.com/office/drawing/2014/main" id="{DDFCE260-D5DC-2C47-B131-6E5FDDE64270}"/>
              </a:ext>
            </a:extLst>
          </p:cNvPr>
          <p:cNvSpPr txBox="1">
            <a:spLocks/>
          </p:cNvSpPr>
          <p:nvPr/>
        </p:nvSpPr>
        <p:spPr>
          <a:xfrm>
            <a:off x="1133061" y="6222225"/>
            <a:ext cx="10902994" cy="1477328"/>
          </a:xfrm>
          <a:prstGeom prst="rect">
            <a:avLst/>
          </a:prstGeom>
        </p:spPr>
        <p:txBody>
          <a:bodyPr vert="horz" wrap="square" lIns="182910" tIns="0" rIns="182910"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rtl="0"/>
            <a:r>
              <a:rPr lang="es" sz="3200" cap="all" dirty="0">
                <a:solidFill>
                  <a:schemeClr val="bg1"/>
                </a:solidFill>
                <a:latin typeface="+mn-lt"/>
                <a:ea typeface="Montserrat" charset="0"/>
                <a:cs typeface="Montserrat" charset="0"/>
              </a:rPr>
              <a:t>Orientación sexual, identidad de género, expresión de género y características sexuales (SOGIESC) </a:t>
            </a:r>
            <a:br>
              <a:rPr lang="en-US" sz="4000" cap="all" dirty="0">
                <a:solidFill>
                  <a:schemeClr val="bg1"/>
                </a:solidFill>
                <a:latin typeface="+mn-lt"/>
                <a:ea typeface="Montserrat" charset="0"/>
                <a:cs typeface="Montserrat" charset="0"/>
              </a:rPr>
            </a:br>
            <a:r>
              <a:rPr lang="es" sz="3200" b="1" cap="all" dirty="0">
                <a:solidFill>
                  <a:schemeClr val="bg1"/>
                </a:solidFill>
                <a:latin typeface="+mn-lt"/>
                <a:ea typeface="Montserrat" charset="0"/>
                <a:cs typeface="Montserrat" charset="0"/>
              </a:rPr>
              <a:t>durante el desplazamiento forzado y la migración</a:t>
            </a:r>
            <a:endParaRPr lang="en-US" sz="4000" b="1" cap="all" dirty="0">
              <a:solidFill>
                <a:schemeClr val="bg1"/>
              </a:solidFill>
              <a:latin typeface="+mn-lt"/>
              <a:ea typeface="Montserrat" charset="0"/>
              <a:cs typeface="Montserrat" charset="0"/>
            </a:endParaRPr>
          </a:p>
        </p:txBody>
      </p:sp>
      <p:sp>
        <p:nvSpPr>
          <p:cNvPr id="22" name="Rectangle">
            <a:extLst>
              <a:ext uri="{FF2B5EF4-FFF2-40B4-BE49-F238E27FC236}">
                <a16:creationId xmlns:a16="http://schemas.microsoft.com/office/drawing/2014/main" id="{5BAA0E40-997B-1441-A91A-35FBE35AB0A6}"/>
              </a:ext>
            </a:extLst>
          </p:cNvPr>
          <p:cNvSpPr/>
          <p:nvPr/>
        </p:nvSpPr>
        <p:spPr>
          <a:xfrm>
            <a:off x="1048000" y="5593006"/>
            <a:ext cx="10988055" cy="2632373"/>
          </a:xfrm>
          <a:prstGeom prst="rect">
            <a:avLst/>
          </a:prstGeom>
          <a:ln w="63500">
            <a:solidFill>
              <a:schemeClr val="bg1"/>
            </a:solidFill>
            <a:miter lim="400000"/>
          </a:ln>
        </p:spPr>
        <p:txBody>
          <a:bodyPr lIns="32381" tIns="32381" rIns="32381" bIns="32381" rtlCol="0" anchor="ctr"/>
          <a:lstStyle/>
          <a:p>
            <a:pPr defTabSz="372391" rtl="0">
              <a:defRPr sz="4000">
                <a:solidFill>
                  <a:srgbClr val="FFFFFF"/>
                </a:solidFill>
                <a:effectLst>
                  <a:outerShdw blurRad="38100" dist="12700" dir="5400000" rotWithShape="0">
                    <a:srgbClr val="000000">
                      <a:alpha val="50000"/>
                    </a:srgbClr>
                  </a:outerShdw>
                </a:effectLst>
              </a:defRPr>
            </a:pPr>
            <a:endParaRPr sz="2550" spc="10" dirty="0">
              <a:latin typeface="Arial"/>
              <a:ea typeface="Arial"/>
              <a:cs typeface="Arial"/>
            </a:endParaRPr>
          </a:p>
        </p:txBody>
      </p:sp>
      <p:pic>
        <p:nvPicPr>
          <p:cNvPr id="24" name="Picture 23">
            <a:extLst>
              <a:ext uri="{FF2B5EF4-FFF2-40B4-BE49-F238E27FC236}">
                <a16:creationId xmlns:a16="http://schemas.microsoft.com/office/drawing/2014/main" id="{4E4B01D0-2490-9043-BE3B-44E2BFB9FFBC}"/>
              </a:ext>
            </a:extLst>
          </p:cNvPr>
          <p:cNvPicPr>
            <a:picLocks noChangeAspect="1"/>
          </p:cNvPicPr>
          <p:nvPr/>
        </p:nvPicPr>
        <p:blipFill>
          <a:blip r:embed="rId5"/>
          <a:stretch>
            <a:fillRect/>
          </a:stretch>
        </p:blipFill>
        <p:spPr>
          <a:xfrm>
            <a:off x="3813785" y="4958842"/>
            <a:ext cx="5367131" cy="977656"/>
          </a:xfrm>
          <a:prstGeom prst="rect">
            <a:avLst/>
          </a:prstGeom>
        </p:spPr>
      </p:pic>
      <p:sp>
        <p:nvSpPr>
          <p:cNvPr id="25" name="Title 20">
            <a:extLst>
              <a:ext uri="{FF2B5EF4-FFF2-40B4-BE49-F238E27FC236}">
                <a16:creationId xmlns:a16="http://schemas.microsoft.com/office/drawing/2014/main" id="{A517EAA6-AD67-5547-A02D-9BE854A26680}"/>
              </a:ext>
            </a:extLst>
          </p:cNvPr>
          <p:cNvSpPr txBox="1">
            <a:spLocks/>
          </p:cNvSpPr>
          <p:nvPr/>
        </p:nvSpPr>
        <p:spPr>
          <a:xfrm>
            <a:off x="238535" y="8145823"/>
            <a:ext cx="12503427" cy="552489"/>
          </a:xfrm>
          <a:prstGeom prst="rect">
            <a:avLst/>
          </a:prstGeom>
        </p:spPr>
        <p:txBody>
          <a:bodyPr vert="horz" wrap="square" lIns="182910" tIns="91455" rIns="182910" bIns="91455"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rtl="0">
              <a:lnSpc>
                <a:spcPct val="130000"/>
              </a:lnSpc>
            </a:pPr>
            <a:r>
              <a:rPr lang="es" sz="2000" cap="all" dirty="0">
                <a:solidFill>
                  <a:schemeClr val="bg1"/>
                </a:solidFill>
                <a:latin typeface="+mj-lt"/>
                <a:ea typeface="Montserrat" charset="0"/>
                <a:cs typeface="Montserrat" charset="0"/>
              </a:rPr>
              <a:t>FECHA   /    HORA   /   OTRAS NOTAS</a:t>
            </a:r>
          </a:p>
        </p:txBody>
      </p:sp>
      <p:grpSp>
        <p:nvGrpSpPr>
          <p:cNvPr id="11" name="Group 10">
            <a:extLst>
              <a:ext uri="{FF2B5EF4-FFF2-40B4-BE49-F238E27FC236}">
                <a16:creationId xmlns:a16="http://schemas.microsoft.com/office/drawing/2014/main" id="{6297D744-D766-3A46-A003-EDA2092AB04F}"/>
              </a:ext>
            </a:extLst>
          </p:cNvPr>
          <p:cNvGrpSpPr/>
          <p:nvPr/>
        </p:nvGrpSpPr>
        <p:grpSpPr>
          <a:xfrm>
            <a:off x="4838228" y="8719411"/>
            <a:ext cx="3325170" cy="770464"/>
            <a:chOff x="5582387" y="8894626"/>
            <a:chExt cx="2041918" cy="473126"/>
          </a:xfrm>
        </p:grpSpPr>
        <p:pic>
          <p:nvPicPr>
            <p:cNvPr id="12" name="Picture 11">
              <a:extLst>
                <a:ext uri="{FF2B5EF4-FFF2-40B4-BE49-F238E27FC236}">
                  <a16:creationId xmlns:a16="http://schemas.microsoft.com/office/drawing/2014/main" id="{A5569AA9-A247-2B45-B2B4-747469826768}"/>
                </a:ext>
              </a:extLst>
            </p:cNvPr>
            <p:cNvPicPr>
              <a:picLocks noChangeAspect="1"/>
            </p:cNvPicPr>
            <p:nvPr/>
          </p:nvPicPr>
          <p:blipFill rotWithShape="1">
            <a:blip r:embed="rId6"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13" name="Straight Connector 12">
              <a:extLst>
                <a:ext uri="{FF2B5EF4-FFF2-40B4-BE49-F238E27FC236}">
                  <a16:creationId xmlns:a16="http://schemas.microsoft.com/office/drawing/2014/main" id="{57DF82A7-8622-7545-BF17-4D0A85BC5734}"/>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9A638C2D-F4A3-6643-B5DD-97E5D7F3F1A6}"/>
                </a:ext>
              </a:extLst>
            </p:cNvPr>
            <p:cNvPicPr>
              <a:picLocks noChangeAspect="1"/>
            </p:cNvPicPr>
            <p:nvPr/>
          </p:nvPicPr>
          <p:blipFill>
            <a:blip r:embed="rId7">
              <a:biLevel thresh="25000"/>
            </a:blip>
            <a:stretch>
              <a:fillRect/>
            </a:stretch>
          </p:blipFill>
          <p:spPr>
            <a:xfrm>
              <a:off x="6486423" y="8984764"/>
              <a:ext cx="1137882" cy="291764"/>
            </a:xfrm>
            <a:prstGeom prst="rect">
              <a:avLst/>
            </a:prstGeom>
          </p:spPr>
        </p:pic>
      </p:grpSp>
    </p:spTree>
    <p:custDataLst>
      <p:tags r:id="rId1"/>
    </p:custDataLst>
    <p:extLst>
      <p:ext uri="{BB962C8B-B14F-4D97-AF65-F5344CB8AC3E}">
        <p14:creationId xmlns:p14="http://schemas.microsoft.com/office/powerpoint/2010/main" val="418026717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4">
            <a:extLst>
              <a:ext uri="{FF2B5EF4-FFF2-40B4-BE49-F238E27FC236}">
                <a16:creationId xmlns:a16="http://schemas.microsoft.com/office/drawing/2014/main" id="{6AA3EAA9-35DA-474A-AA50-3F88270CEEE1}"/>
              </a:ext>
            </a:extLst>
          </p:cNvPr>
          <p:cNvSpPr>
            <a:spLocks noChangeArrowheads="1"/>
          </p:cNvSpPr>
          <p:nvPr/>
        </p:nvSpPr>
        <p:spPr bwMode="auto">
          <a:xfrm>
            <a:off x="198262" y="2850313"/>
            <a:ext cx="3789538" cy="5340357"/>
          </a:xfrm>
          <a:prstGeom prst="rect">
            <a:avLst/>
          </a:prstGeom>
          <a:solidFill>
            <a:schemeClr val="accent2"/>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pic>
        <p:nvPicPr>
          <p:cNvPr id="29" name="Picture 28">
            <a:extLst>
              <a:ext uri="{FF2B5EF4-FFF2-40B4-BE49-F238E27FC236}">
                <a16:creationId xmlns:a16="http://schemas.microsoft.com/office/drawing/2014/main" id="{6FF9E814-D581-5549-BF37-79BAE00E4FDE}"/>
              </a:ext>
            </a:extLst>
          </p:cNvPr>
          <p:cNvPicPr>
            <a:picLocks noChangeAspect="1"/>
          </p:cNvPicPr>
          <p:nvPr/>
        </p:nvPicPr>
        <p:blipFill>
          <a:blip r:embed="rId3">
            <a:lum bright="70000" contrast="-70000"/>
            <a:alphaModFix amt="46000"/>
            <a:extLst>
              <a:ext uri="{28A0092B-C50C-407E-A947-70E740481C1C}">
                <a14:useLocalDpi xmlns:a14="http://schemas.microsoft.com/office/drawing/2010/main" val="0"/>
              </a:ext>
            </a:extLst>
          </a:blip>
          <a:stretch>
            <a:fillRect/>
          </a:stretch>
        </p:blipFill>
        <p:spPr>
          <a:xfrm>
            <a:off x="92655" y="4441610"/>
            <a:ext cx="3835877" cy="3621496"/>
          </a:xfrm>
          <a:prstGeom prst="rect">
            <a:avLst/>
          </a:prstGeom>
        </p:spPr>
      </p:pic>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20</a:t>
            </a:fld>
            <a:endParaRPr lang="en-US" altLang="en-US" sz="1200" dirty="0">
              <a:solidFill>
                <a:schemeClr val="bg1"/>
              </a:solidFill>
            </a:endParaRPr>
          </a:p>
        </p:txBody>
      </p:sp>
      <p:sp>
        <p:nvSpPr>
          <p:cNvPr id="47" name="Content Placeholder 4">
            <a:extLst>
              <a:ext uri="{FF2B5EF4-FFF2-40B4-BE49-F238E27FC236}">
                <a16:creationId xmlns:a16="http://schemas.microsoft.com/office/drawing/2014/main" id="{DDD445F0-864C-D64A-9962-4546F03B76CC}"/>
              </a:ext>
            </a:extLst>
          </p:cNvPr>
          <p:cNvSpPr txBox="1">
            <a:spLocks/>
          </p:cNvSpPr>
          <p:nvPr/>
        </p:nvSpPr>
        <p:spPr bwMode="auto">
          <a:xfrm>
            <a:off x="4521200" y="3906996"/>
            <a:ext cx="79442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lnSpc>
                <a:spcPct val="110000"/>
              </a:lnSpc>
            </a:pPr>
            <a:r>
              <a:rPr lang="es" sz="2800">
                <a:latin typeface="Calibri" panose="020F0502020204030204" pitchFamily="34" charset="0"/>
                <a:ea typeface="MS PGothic" charset="-128"/>
                <a:cs typeface="Calibri" panose="020F0502020204030204" pitchFamily="34" charset="0"/>
              </a:rPr>
              <a:t>Tras las inundaciones del </a:t>
            </a:r>
            <a:r>
              <a:rPr lang="es" sz="2800" b="1">
                <a:latin typeface="Calibri" panose="020F0502020204030204" pitchFamily="34" charset="0"/>
                <a:ea typeface="MS PGothic" charset="-128"/>
                <a:cs typeface="Calibri" panose="020F0502020204030204" pitchFamily="34" charset="0"/>
              </a:rPr>
              <a:t>Pakistán </a:t>
            </a:r>
            <a:r>
              <a:rPr lang="es" sz="2800">
                <a:latin typeface="Calibri" panose="020F0502020204030204" pitchFamily="34" charset="0"/>
                <a:ea typeface="MS PGothic" charset="-128"/>
                <a:cs typeface="Calibri" panose="020F0502020204030204" pitchFamily="34" charset="0"/>
              </a:rPr>
              <a:t>de 2010 y las tareas de socorro posteriores, se supo que las actividades humanitarias que orquestaron los organismos de las Naciones Unidas y las ONG no incluían a mujeres transgénero, que no pudieron acceder a campamentos de personas desplazadas internas debido a los prejuicios generalizados en su contra, a que tenían un aspecto físico que no concordaba con las expectativas y a la falta de documentos de identidad adecuados. </a:t>
            </a:r>
          </a:p>
        </p:txBody>
      </p:sp>
      <p:sp>
        <p:nvSpPr>
          <p:cNvPr id="48" name="Rectangle 34">
            <a:extLst>
              <a:ext uri="{FF2B5EF4-FFF2-40B4-BE49-F238E27FC236}">
                <a16:creationId xmlns:a16="http://schemas.microsoft.com/office/drawing/2014/main" id="{D7344408-C5F7-C340-8A64-F85A22405B3C}"/>
              </a:ext>
            </a:extLst>
          </p:cNvPr>
          <p:cNvSpPr>
            <a:spLocks noChangeArrowheads="1"/>
          </p:cNvSpPr>
          <p:nvPr/>
        </p:nvSpPr>
        <p:spPr bwMode="auto">
          <a:xfrm>
            <a:off x="198262" y="2850313"/>
            <a:ext cx="12593168" cy="5340357"/>
          </a:xfrm>
          <a:prstGeom prst="rect">
            <a:avLst/>
          </a:prstGeom>
          <a:noFill/>
          <a:ln w="57150">
            <a:solidFill>
              <a:schemeClr val="accent2"/>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sp>
        <p:nvSpPr>
          <p:cNvPr id="50" name="Rectangle 49">
            <a:extLst>
              <a:ext uri="{FF2B5EF4-FFF2-40B4-BE49-F238E27FC236}">
                <a16:creationId xmlns:a16="http://schemas.microsoft.com/office/drawing/2014/main" id="{13F1CB8E-CD87-7042-A711-EA8E0224FE0E}"/>
              </a:ext>
            </a:extLst>
          </p:cNvPr>
          <p:cNvSpPr/>
          <p:nvPr/>
        </p:nvSpPr>
        <p:spPr>
          <a:xfrm>
            <a:off x="-92735" y="3506202"/>
            <a:ext cx="4206333" cy="1107996"/>
          </a:xfrm>
          <a:prstGeom prst="rect">
            <a:avLst/>
          </a:prstGeom>
        </p:spPr>
        <p:txBody>
          <a:bodyPr wrap="square" rtlCol="0">
            <a:spAutoFit/>
          </a:bodyPr>
          <a:lstStyle/>
          <a:p>
            <a:pPr algn="ctr" rtl="0"/>
            <a:r>
              <a:rPr lang="es" sz="6600" b="1" kern="0">
                <a:solidFill>
                  <a:schemeClr val="bg1"/>
                </a:solidFill>
                <a:latin typeface="Calibri" charset="0"/>
                <a:ea typeface="MS PGothic" charset="-128"/>
                <a:cs typeface="Calibri" charset="0"/>
              </a:rPr>
              <a:t>PAKISTÁN</a:t>
            </a:r>
            <a:endParaRPr lang="en-US" sz="6600" b="1" dirty="0">
              <a:solidFill>
                <a:schemeClr val="bg1"/>
              </a:solidFill>
            </a:endParaRPr>
          </a:p>
        </p:txBody>
      </p:sp>
      <p:sp>
        <p:nvSpPr>
          <p:cNvPr id="51" name="Rectangle 50">
            <a:extLst>
              <a:ext uri="{FF2B5EF4-FFF2-40B4-BE49-F238E27FC236}">
                <a16:creationId xmlns:a16="http://schemas.microsoft.com/office/drawing/2014/main" id="{A6EBC36A-27BB-DC4A-A027-B3964C227F21}"/>
              </a:ext>
            </a:extLst>
          </p:cNvPr>
          <p:cNvSpPr/>
          <p:nvPr/>
        </p:nvSpPr>
        <p:spPr>
          <a:xfrm>
            <a:off x="863878" y="3162202"/>
            <a:ext cx="1981164" cy="1077218"/>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EJEMPLO </a:t>
            </a:r>
            <a:br>
              <a:rPr lang="en-US" altLang="en-US" sz="3200" b="1" dirty="0">
                <a:solidFill>
                  <a:schemeClr val="bg1"/>
                </a:solidFill>
                <a:latin typeface="Calibri" charset="0"/>
                <a:ea typeface="MS PGothic" charset="-128"/>
                <a:cs typeface="Calibri" charset="0"/>
              </a:rPr>
            </a:br>
            <a:endParaRPr lang="en-US" sz="3200" dirty="0"/>
          </a:p>
        </p:txBody>
      </p:sp>
      <p:sp>
        <p:nvSpPr>
          <p:cNvPr id="52" name="Rectangle 51">
            <a:extLst>
              <a:ext uri="{FF2B5EF4-FFF2-40B4-BE49-F238E27FC236}">
                <a16:creationId xmlns:a16="http://schemas.microsoft.com/office/drawing/2014/main" id="{8A8B287E-42FF-4144-A133-ACFCE669EC71}"/>
              </a:ext>
            </a:extLst>
          </p:cNvPr>
          <p:cNvSpPr/>
          <p:nvPr/>
        </p:nvSpPr>
        <p:spPr>
          <a:xfrm>
            <a:off x="2551339" y="3153170"/>
            <a:ext cx="612316" cy="584775"/>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2</a:t>
            </a:r>
            <a:endParaRPr lang="en-US" sz="3200" dirty="0"/>
          </a:p>
        </p:txBody>
      </p:sp>
      <p:sp>
        <p:nvSpPr>
          <p:cNvPr id="53" name="Oval 52">
            <a:extLst>
              <a:ext uri="{FF2B5EF4-FFF2-40B4-BE49-F238E27FC236}">
                <a16:creationId xmlns:a16="http://schemas.microsoft.com/office/drawing/2014/main" id="{D6EB878F-F59D-9A41-BC86-AA6CAE1B033B}"/>
              </a:ext>
            </a:extLst>
          </p:cNvPr>
          <p:cNvSpPr/>
          <p:nvPr/>
        </p:nvSpPr>
        <p:spPr bwMode="auto">
          <a:xfrm>
            <a:off x="2093031" y="5566831"/>
            <a:ext cx="894582" cy="921649"/>
          </a:xfrm>
          <a:prstGeom prst="ellipse">
            <a:avLst/>
          </a:prstGeom>
          <a:solidFill>
            <a:schemeClr val="tx1">
              <a:lumMod val="75000"/>
              <a:lumOff val="2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31" name="Group 30">
            <a:extLst>
              <a:ext uri="{FF2B5EF4-FFF2-40B4-BE49-F238E27FC236}">
                <a16:creationId xmlns:a16="http://schemas.microsoft.com/office/drawing/2014/main" id="{F3C08C50-70B4-2645-9326-9CB66334AAA4}"/>
              </a:ext>
            </a:extLst>
          </p:cNvPr>
          <p:cNvGrpSpPr/>
          <p:nvPr/>
        </p:nvGrpSpPr>
        <p:grpSpPr>
          <a:xfrm>
            <a:off x="596827" y="1680438"/>
            <a:ext cx="1613709" cy="993287"/>
            <a:chOff x="5077896" y="2214240"/>
            <a:chExt cx="2877844" cy="1771401"/>
          </a:xfrm>
        </p:grpSpPr>
        <p:sp>
          <p:nvSpPr>
            <p:cNvPr id="49" name="Notched Right Arrow 48">
              <a:extLst>
                <a:ext uri="{FF2B5EF4-FFF2-40B4-BE49-F238E27FC236}">
                  <a16:creationId xmlns:a16="http://schemas.microsoft.com/office/drawing/2014/main" id="{6771A3AC-B320-4042-9CB8-A1DCCD0C0085}"/>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4" name="Oval 53">
              <a:extLst>
                <a:ext uri="{FF2B5EF4-FFF2-40B4-BE49-F238E27FC236}">
                  <a16:creationId xmlns:a16="http://schemas.microsoft.com/office/drawing/2014/main" id="{A2347B8F-58BC-9747-887D-D342B76E4A21}"/>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2</a:t>
              </a:r>
            </a:p>
          </p:txBody>
        </p:sp>
        <p:grpSp>
          <p:nvGrpSpPr>
            <p:cNvPr id="55" name="Group 54">
              <a:extLst>
                <a:ext uri="{FF2B5EF4-FFF2-40B4-BE49-F238E27FC236}">
                  <a16:creationId xmlns:a16="http://schemas.microsoft.com/office/drawing/2014/main" id="{B459C2DA-6F47-B948-ACF3-D2770D28000F}"/>
                </a:ext>
              </a:extLst>
            </p:cNvPr>
            <p:cNvGrpSpPr/>
            <p:nvPr/>
          </p:nvGrpSpPr>
          <p:grpSpPr>
            <a:xfrm flipH="1">
              <a:off x="6095654" y="2382648"/>
              <a:ext cx="924868" cy="873318"/>
              <a:chOff x="11172825" y="5868988"/>
              <a:chExt cx="484188" cy="457200"/>
            </a:xfrm>
            <a:solidFill>
              <a:schemeClr val="bg1"/>
            </a:solidFill>
          </p:grpSpPr>
          <p:sp>
            <p:nvSpPr>
              <p:cNvPr id="56" name="Freeform 608">
                <a:extLst>
                  <a:ext uri="{FF2B5EF4-FFF2-40B4-BE49-F238E27FC236}">
                    <a16:creationId xmlns:a16="http://schemas.microsoft.com/office/drawing/2014/main" id="{91E33130-A635-7046-B393-FF8144B28AE6}"/>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7" name="Freeform 609">
                <a:extLst>
                  <a:ext uri="{FF2B5EF4-FFF2-40B4-BE49-F238E27FC236}">
                    <a16:creationId xmlns:a16="http://schemas.microsoft.com/office/drawing/2014/main" id="{99717265-788A-3044-A095-94CBC21EC33B}"/>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8" name="Freeform 610">
                <a:extLst>
                  <a:ext uri="{FF2B5EF4-FFF2-40B4-BE49-F238E27FC236}">
                    <a16:creationId xmlns:a16="http://schemas.microsoft.com/office/drawing/2014/main" id="{7D4397F9-9F7B-6C40-B5E7-D746C715875C}"/>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9" name="Freeform 611">
                <a:extLst>
                  <a:ext uri="{FF2B5EF4-FFF2-40B4-BE49-F238E27FC236}">
                    <a16:creationId xmlns:a16="http://schemas.microsoft.com/office/drawing/2014/main" id="{9755D023-EA1B-AA47-A0F5-20DF01E42576}"/>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0" name="Freeform 612">
                <a:extLst>
                  <a:ext uri="{FF2B5EF4-FFF2-40B4-BE49-F238E27FC236}">
                    <a16:creationId xmlns:a16="http://schemas.microsoft.com/office/drawing/2014/main" id="{C443377E-2C33-A244-AC35-6426A1DD0E46}"/>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1" name="Freeform 613">
                <a:extLst>
                  <a:ext uri="{FF2B5EF4-FFF2-40B4-BE49-F238E27FC236}">
                    <a16:creationId xmlns:a16="http://schemas.microsoft.com/office/drawing/2014/main" id="{B6D52DDA-A50D-4943-AC8B-EDE5EA1B596E}"/>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2" name="Freeform 614">
                <a:extLst>
                  <a:ext uri="{FF2B5EF4-FFF2-40B4-BE49-F238E27FC236}">
                    <a16:creationId xmlns:a16="http://schemas.microsoft.com/office/drawing/2014/main" id="{CADBB226-107E-C940-85EB-EA263D1D40F3}"/>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3" name="Freeform 615">
                <a:extLst>
                  <a:ext uri="{FF2B5EF4-FFF2-40B4-BE49-F238E27FC236}">
                    <a16:creationId xmlns:a16="http://schemas.microsoft.com/office/drawing/2014/main" id="{DC1A7D9E-3B1C-BD4D-B63A-C62AA90E5162}"/>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4" name="Freeform 616">
                <a:extLst>
                  <a:ext uri="{FF2B5EF4-FFF2-40B4-BE49-F238E27FC236}">
                    <a16:creationId xmlns:a16="http://schemas.microsoft.com/office/drawing/2014/main" id="{234F1EE3-0499-3B4B-A516-AAA3B9A17B5E}"/>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6" name="Freeform 617">
                <a:extLst>
                  <a:ext uri="{FF2B5EF4-FFF2-40B4-BE49-F238E27FC236}">
                    <a16:creationId xmlns:a16="http://schemas.microsoft.com/office/drawing/2014/main" id="{30E1F191-843D-324B-B847-449F6FF75E23}"/>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sp>
        <p:nvSpPr>
          <p:cNvPr id="67" name="Shape 636">
            <a:extLst>
              <a:ext uri="{FF2B5EF4-FFF2-40B4-BE49-F238E27FC236}">
                <a16:creationId xmlns:a16="http://schemas.microsoft.com/office/drawing/2014/main" id="{F1193A1B-E3D6-A241-857F-2A81E8B301FD}"/>
              </a:ext>
            </a:extLst>
          </p:cNvPr>
          <p:cNvSpPr txBox="1">
            <a:spLocks/>
          </p:cNvSpPr>
          <p:nvPr/>
        </p:nvSpPr>
        <p:spPr>
          <a:xfrm>
            <a:off x="596827" y="301336"/>
            <a:ext cx="12114321" cy="854455"/>
          </a:xfrm>
          <a:prstGeom prst="rect">
            <a:avLst/>
          </a:prstGeom>
        </p:spPr>
        <p:txBody>
          <a:bodyPr vert="horz" lIns="91440" tIns="45720" rIns="91440" bIns="45720" rtlCol="0" anchor="t">
            <a:no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algn="l" defTabSz="914400"/>
            <a:r>
              <a:rPr lang="en-US" sz="3600" dirty="0">
                <a:sym typeface="Arial Bold" charset="0"/>
              </a:rPr>
              <a:t>¿De </a:t>
            </a:r>
            <a:r>
              <a:rPr lang="en-US" sz="3600" dirty="0" err="1">
                <a:sym typeface="Arial Bold" charset="0"/>
              </a:rPr>
              <a:t>qué</a:t>
            </a:r>
            <a:r>
              <a:rPr lang="en-US" sz="3600" dirty="0">
                <a:sym typeface="Arial Bold" charset="0"/>
              </a:rPr>
              <a:t> </a:t>
            </a:r>
            <a:r>
              <a:rPr lang="en-US" sz="3600" dirty="0" err="1">
                <a:sym typeface="Arial Bold" charset="0"/>
              </a:rPr>
              <a:t>modo</a:t>
            </a:r>
            <a:r>
              <a:rPr lang="en-US" sz="3600" dirty="0">
                <a:sym typeface="Arial Bold" charset="0"/>
              </a:rPr>
              <a:t> la </a:t>
            </a:r>
            <a:r>
              <a:rPr lang="en-US" sz="3600" dirty="0" err="1">
                <a:sym typeface="Arial Bold" charset="0"/>
              </a:rPr>
              <a:t>migración</a:t>
            </a:r>
            <a:r>
              <a:rPr lang="en-US" sz="3600" dirty="0">
                <a:sym typeface="Arial Bold" charset="0"/>
              </a:rPr>
              <a:t>, el </a:t>
            </a:r>
            <a:r>
              <a:rPr lang="en-US" sz="3600" dirty="0" err="1">
                <a:sym typeface="Arial Bold" charset="0"/>
              </a:rPr>
              <a:t>desplazamiento</a:t>
            </a:r>
            <a:r>
              <a:rPr lang="en-US" sz="3600" dirty="0">
                <a:sym typeface="Arial Bold" charset="0"/>
              </a:rPr>
              <a:t> </a:t>
            </a:r>
            <a:r>
              <a:rPr lang="en-US" sz="3600" dirty="0" err="1">
                <a:sym typeface="Arial Bold" charset="0"/>
              </a:rPr>
              <a:t>forzado</a:t>
            </a:r>
            <a:r>
              <a:rPr lang="en-US" sz="3600" dirty="0">
                <a:sym typeface="Arial Bold" charset="0"/>
              </a:rPr>
              <a:t> y las crisis </a:t>
            </a:r>
            <a:r>
              <a:rPr lang="en-US" sz="3600" dirty="0" err="1">
                <a:sym typeface="Arial Bold" charset="0"/>
              </a:rPr>
              <a:t>crean</a:t>
            </a:r>
            <a:r>
              <a:rPr lang="en-US" sz="3600" dirty="0">
                <a:sym typeface="Arial Bold" charset="0"/>
              </a:rPr>
              <a:t> </a:t>
            </a:r>
            <a:r>
              <a:rPr lang="en-US" sz="3600" dirty="0" err="1">
                <a:sym typeface="Arial Bold" charset="0"/>
              </a:rPr>
              <a:t>dificultades</a:t>
            </a:r>
            <a:r>
              <a:rPr lang="en-US" sz="3600" dirty="0">
                <a:sym typeface="Arial Bold" charset="0"/>
              </a:rPr>
              <a:t>?</a:t>
            </a:r>
            <a:endParaRPr lang="en-US" sz="3600" dirty="0"/>
          </a:p>
        </p:txBody>
      </p:sp>
      <p:cxnSp>
        <p:nvCxnSpPr>
          <p:cNvPr id="68" name="Straight Connector 67">
            <a:extLst>
              <a:ext uri="{FF2B5EF4-FFF2-40B4-BE49-F238E27FC236}">
                <a16:creationId xmlns:a16="http://schemas.microsoft.com/office/drawing/2014/main" id="{3B1B971F-80D4-6C40-8BC6-2839185B97B4}"/>
              </a:ext>
            </a:extLst>
          </p:cNvPr>
          <p:cNvCxnSpPr/>
          <p:nvPr/>
        </p:nvCxnSpPr>
        <p:spPr>
          <a:xfrm>
            <a:off x="596827" y="26442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9" name="Rectangle 45">
            <a:extLst>
              <a:ext uri="{FF2B5EF4-FFF2-40B4-BE49-F238E27FC236}">
                <a16:creationId xmlns:a16="http://schemas.microsoft.com/office/drawing/2014/main" id="{8F073769-96A8-3A4B-831E-D80CBACD7E23}"/>
              </a:ext>
            </a:extLst>
          </p:cNvPr>
          <p:cNvSpPr>
            <a:spLocks noChangeArrowheads="1"/>
          </p:cNvSpPr>
          <p:nvPr/>
        </p:nvSpPr>
        <p:spPr bwMode="auto">
          <a:xfrm>
            <a:off x="2260317" y="1833294"/>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es" sz="3200" cap="all">
                <a:ea typeface="Adobe Fan Heiti Std B" charset="-120"/>
                <a:cs typeface="Adobe Fan Heiti Std B" charset="-120"/>
                <a:sym typeface="Gill Sans" charset="0"/>
              </a:rPr>
              <a:t>La </a:t>
            </a:r>
            <a:r>
              <a:rPr lang="es" sz="3200" b="1" cap="all">
                <a:ea typeface="Adobe Fan Heiti Std B" charset="-120"/>
                <a:cs typeface="Adobe Fan Heiti Std B" charset="-120"/>
                <a:sym typeface="Gill Sans" charset="0"/>
              </a:rPr>
              <a:t>categorización</a:t>
            </a:r>
            <a:r>
              <a:rPr lang="es" sz="3200" cap="all">
                <a:ea typeface="Adobe Fan Heiti Std B" charset="-120"/>
                <a:cs typeface="Adobe Fan Heiti Std B" charset="-120"/>
                <a:sym typeface="Gill Sans" charset="0"/>
              </a:rPr>
              <a:t> de identidades</a:t>
            </a:r>
          </a:p>
        </p:txBody>
      </p:sp>
    </p:spTree>
    <p:extLst>
      <p:ext uri="{BB962C8B-B14F-4D97-AF65-F5344CB8AC3E}">
        <p14:creationId xmlns:p14="http://schemas.microsoft.com/office/powerpoint/2010/main" val="38777779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500" fill="hold"/>
                                        <p:tgtEl>
                                          <p:spTgt spid="53"/>
                                        </p:tgtEl>
                                        <p:attrNameLst>
                                          <p:attrName>ppt_w</p:attrName>
                                        </p:attrNameLst>
                                      </p:cBhvr>
                                      <p:tavLst>
                                        <p:tav tm="0">
                                          <p:val>
                                            <p:fltVal val="0"/>
                                          </p:val>
                                        </p:tav>
                                        <p:tav tm="100000">
                                          <p:val>
                                            <p:strVal val="#ppt_w"/>
                                          </p:val>
                                        </p:tav>
                                      </p:tavLst>
                                    </p:anim>
                                    <p:anim calcmode="lin" valueType="num">
                                      <p:cBhvr>
                                        <p:cTn id="8" dur="500" fill="hold"/>
                                        <p:tgtEl>
                                          <p:spTgt spid="53"/>
                                        </p:tgtEl>
                                        <p:attrNameLst>
                                          <p:attrName>ppt_h</p:attrName>
                                        </p:attrNameLst>
                                      </p:cBhvr>
                                      <p:tavLst>
                                        <p:tav tm="0">
                                          <p:val>
                                            <p:fltVal val="0"/>
                                          </p:val>
                                        </p:tav>
                                        <p:tav tm="100000">
                                          <p:val>
                                            <p:strVal val="#ppt_h"/>
                                          </p:val>
                                        </p:tav>
                                      </p:tavLst>
                                    </p:anim>
                                    <p:animEffect transition="in" filter="fade">
                                      <p:cBhvr>
                                        <p:cTn id="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34">
            <a:extLst>
              <a:ext uri="{FF2B5EF4-FFF2-40B4-BE49-F238E27FC236}">
                <a16:creationId xmlns:a16="http://schemas.microsoft.com/office/drawing/2014/main" id="{D7344408-C5F7-C340-8A64-F85A22405B3C}"/>
              </a:ext>
            </a:extLst>
          </p:cNvPr>
          <p:cNvSpPr>
            <a:spLocks noChangeArrowheads="1"/>
          </p:cNvSpPr>
          <p:nvPr/>
        </p:nvSpPr>
        <p:spPr bwMode="auto">
          <a:xfrm>
            <a:off x="198262" y="2850313"/>
            <a:ext cx="12593168" cy="5340357"/>
          </a:xfrm>
          <a:prstGeom prst="rect">
            <a:avLst/>
          </a:prstGeom>
          <a:noFill/>
          <a:ln w="57150">
            <a:solidFill>
              <a:schemeClr val="accent2"/>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sp>
        <p:nvSpPr>
          <p:cNvPr id="39" name="Rectangle 34">
            <a:extLst>
              <a:ext uri="{FF2B5EF4-FFF2-40B4-BE49-F238E27FC236}">
                <a16:creationId xmlns:a16="http://schemas.microsoft.com/office/drawing/2014/main" id="{6AA3EAA9-35DA-474A-AA50-3F88270CEEE1}"/>
              </a:ext>
            </a:extLst>
          </p:cNvPr>
          <p:cNvSpPr>
            <a:spLocks noChangeArrowheads="1"/>
          </p:cNvSpPr>
          <p:nvPr/>
        </p:nvSpPr>
        <p:spPr bwMode="auto">
          <a:xfrm>
            <a:off x="198262" y="2850313"/>
            <a:ext cx="3789538" cy="5340357"/>
          </a:xfrm>
          <a:prstGeom prst="rect">
            <a:avLst/>
          </a:prstGeom>
          <a:solidFill>
            <a:schemeClr val="accent2"/>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pic>
        <p:nvPicPr>
          <p:cNvPr id="30" name="Picture 29">
            <a:extLst>
              <a:ext uri="{FF2B5EF4-FFF2-40B4-BE49-F238E27FC236}">
                <a16:creationId xmlns:a16="http://schemas.microsoft.com/office/drawing/2014/main" id="{CC24C0B6-F0F6-A44C-8075-5B77BECC5652}"/>
              </a:ext>
            </a:extLst>
          </p:cNvPr>
          <p:cNvPicPr>
            <a:picLocks noChangeAspect="1"/>
          </p:cNvPicPr>
          <p:nvPr/>
        </p:nvPicPr>
        <p:blipFill rotWithShape="1">
          <a:blip r:embed="rId4">
            <a:alphaModFix amt="46000"/>
            <a:lum bright="70000" contrast="-70000"/>
            <a:extLst>
              <a:ext uri="{28A0092B-C50C-407E-A947-70E740481C1C}">
                <a14:useLocalDpi xmlns:a14="http://schemas.microsoft.com/office/drawing/2010/main" val="0"/>
              </a:ext>
            </a:extLst>
          </a:blip>
          <a:srcRect l="8814" r="7548" b="8069"/>
          <a:stretch/>
        </p:blipFill>
        <p:spPr>
          <a:xfrm>
            <a:off x="198260" y="3789222"/>
            <a:ext cx="3787660" cy="4380812"/>
          </a:xfrm>
          <a:prstGeom prst="rect">
            <a:avLst/>
          </a:prstGeom>
        </p:spPr>
      </p:pic>
      <p:sp>
        <p:nvSpPr>
          <p:cNvPr id="31" name="Oval 30">
            <a:extLst>
              <a:ext uri="{FF2B5EF4-FFF2-40B4-BE49-F238E27FC236}">
                <a16:creationId xmlns:a16="http://schemas.microsoft.com/office/drawing/2014/main" id="{10CECDFF-5E6B-1B40-8635-115C80F1C22A}"/>
              </a:ext>
            </a:extLst>
          </p:cNvPr>
          <p:cNvSpPr/>
          <p:nvPr/>
        </p:nvSpPr>
        <p:spPr bwMode="auto">
          <a:xfrm>
            <a:off x="1757360" y="4575863"/>
            <a:ext cx="1411643" cy="1411643"/>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21</a:t>
            </a:fld>
            <a:endParaRPr lang="en-US" altLang="en-US" sz="1200" dirty="0">
              <a:solidFill>
                <a:schemeClr val="bg1"/>
              </a:solidFill>
            </a:endParaRPr>
          </a:p>
        </p:txBody>
      </p:sp>
      <p:sp>
        <p:nvSpPr>
          <p:cNvPr id="47" name="Content Placeholder 4">
            <a:extLst>
              <a:ext uri="{FF2B5EF4-FFF2-40B4-BE49-F238E27FC236}">
                <a16:creationId xmlns:a16="http://schemas.microsoft.com/office/drawing/2014/main" id="{DDD445F0-864C-D64A-9962-4546F03B76CC}"/>
              </a:ext>
            </a:extLst>
          </p:cNvPr>
          <p:cNvSpPr txBox="1">
            <a:spLocks/>
          </p:cNvSpPr>
          <p:nvPr/>
        </p:nvSpPr>
        <p:spPr bwMode="auto">
          <a:xfrm>
            <a:off x="4521200" y="3906996"/>
            <a:ext cx="79442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lvl="0" indent="0" rtl="0">
              <a:lnSpc>
                <a:spcPct val="110000"/>
              </a:lnSpc>
              <a:spcBef>
                <a:spcPts val="2400"/>
              </a:spcBef>
            </a:pPr>
            <a:r>
              <a:rPr lang="es" sz="2500" kern="0" dirty="0">
                <a:solidFill>
                  <a:schemeClr val="tx1"/>
                </a:solidFill>
                <a:latin typeface="Calibri" charset="0"/>
                <a:ea typeface="MS PGothic" charset="-128"/>
                <a:cs typeface="Calibri" charset="0"/>
              </a:rPr>
              <a:t>Los programas de socorro inmediato que se desplegaron en 2004 en la India tras los </a:t>
            </a:r>
            <a:r>
              <a:rPr lang="es" sz="2500" b="1" kern="0" dirty="0">
                <a:solidFill>
                  <a:schemeClr val="tx1"/>
                </a:solidFill>
                <a:latin typeface="Calibri" charset="0"/>
                <a:ea typeface="MS PGothic" charset="-128"/>
                <a:cs typeface="Calibri" charset="0"/>
              </a:rPr>
              <a:t>tsunamis del océano Índico</a:t>
            </a:r>
            <a:r>
              <a:rPr lang="es" sz="2500" kern="0" dirty="0">
                <a:solidFill>
                  <a:schemeClr val="tx1"/>
                </a:solidFill>
                <a:latin typeface="Calibri" charset="0"/>
                <a:ea typeface="MS PGothic" charset="-128"/>
                <a:cs typeface="Calibri" charset="0"/>
              </a:rPr>
              <a:t> no permitieron que </a:t>
            </a:r>
            <a:r>
              <a:rPr lang="es" sz="2500" i="1" kern="0" dirty="0">
                <a:solidFill>
                  <a:schemeClr val="tx1"/>
                </a:solidFill>
                <a:latin typeface="Calibri" charset="0"/>
                <a:ea typeface="MS PGothic" charset="-128"/>
                <a:cs typeface="Calibri" charset="0"/>
              </a:rPr>
              <a:t>aravanis</a:t>
            </a:r>
            <a:r>
              <a:rPr lang="es" sz="2500" kern="0" dirty="0">
                <a:solidFill>
                  <a:schemeClr val="tx1"/>
                </a:solidFill>
                <a:latin typeface="Calibri" charset="0"/>
                <a:ea typeface="MS PGothic" charset="-128"/>
                <a:cs typeface="Calibri" charset="0"/>
              </a:rPr>
              <a:t> (personas a las que al nacer se les asignó el sexo masculino, pero que se identifican como mujeres) accedieran a alojamientos temporales y obtuvieran cartillas de racionamiento porque su aspecto físico y su identidad no encajaban en las definiciones burocráticas de “hombre” y “mujer”. Al no incluirlas en el listado oficial de personas afectadas que tenían derecho a recibir asistencia tras la catástrofe, el Gobierno del país no compensó en absoluto a las </a:t>
            </a:r>
            <a:r>
              <a:rPr lang="es" sz="2500" i="1" kern="0" dirty="0">
                <a:solidFill>
                  <a:schemeClr val="tx1"/>
                </a:solidFill>
                <a:latin typeface="Calibri" charset="0"/>
                <a:ea typeface="MS PGothic" charset="-128"/>
                <a:cs typeface="Calibri" charset="0"/>
              </a:rPr>
              <a:t>aravanis</a:t>
            </a:r>
            <a:r>
              <a:rPr lang="es" sz="2500" kern="0" dirty="0">
                <a:solidFill>
                  <a:schemeClr val="tx1"/>
                </a:solidFill>
                <a:latin typeface="Calibri" charset="0"/>
                <a:ea typeface="MS PGothic" charset="-128"/>
                <a:cs typeface="Calibri" charset="0"/>
              </a:rPr>
              <a:t> por las pérdidas materiales que sufrieron. </a:t>
            </a:r>
            <a:endParaRPr lang="en-US" altLang="en-US" sz="2500" b="1" kern="0" dirty="0">
              <a:solidFill>
                <a:schemeClr val="tx1"/>
              </a:solidFill>
              <a:latin typeface="Calibri" charset="0"/>
              <a:ea typeface="MS PGothic" charset="-128"/>
              <a:cs typeface="Calibri" charset="0"/>
            </a:endParaRPr>
          </a:p>
        </p:txBody>
      </p:sp>
      <p:sp>
        <p:nvSpPr>
          <p:cNvPr id="50" name="Rectangle 49">
            <a:extLst>
              <a:ext uri="{FF2B5EF4-FFF2-40B4-BE49-F238E27FC236}">
                <a16:creationId xmlns:a16="http://schemas.microsoft.com/office/drawing/2014/main" id="{13F1CB8E-CD87-7042-A711-EA8E0224FE0E}"/>
              </a:ext>
            </a:extLst>
          </p:cNvPr>
          <p:cNvSpPr/>
          <p:nvPr/>
        </p:nvSpPr>
        <p:spPr>
          <a:xfrm>
            <a:off x="-92735" y="3506202"/>
            <a:ext cx="4206333" cy="1107996"/>
          </a:xfrm>
          <a:prstGeom prst="rect">
            <a:avLst/>
          </a:prstGeom>
        </p:spPr>
        <p:txBody>
          <a:bodyPr wrap="square" rtlCol="0">
            <a:spAutoFit/>
          </a:bodyPr>
          <a:lstStyle/>
          <a:p>
            <a:pPr algn="ctr" rtl="0"/>
            <a:r>
              <a:rPr lang="es" sz="6600" b="1" kern="0">
                <a:solidFill>
                  <a:schemeClr val="bg1"/>
                </a:solidFill>
                <a:latin typeface="Calibri" charset="0"/>
                <a:ea typeface="MS PGothic" charset="-128"/>
                <a:cs typeface="Calibri" charset="0"/>
              </a:rPr>
              <a:t>INDIA</a:t>
            </a:r>
            <a:endParaRPr lang="en-US" sz="6600" b="1" dirty="0">
              <a:solidFill>
                <a:schemeClr val="bg1"/>
              </a:solidFill>
            </a:endParaRPr>
          </a:p>
        </p:txBody>
      </p:sp>
      <p:sp>
        <p:nvSpPr>
          <p:cNvPr id="51" name="Rectangle 50">
            <a:extLst>
              <a:ext uri="{FF2B5EF4-FFF2-40B4-BE49-F238E27FC236}">
                <a16:creationId xmlns:a16="http://schemas.microsoft.com/office/drawing/2014/main" id="{A6EBC36A-27BB-DC4A-A027-B3964C227F21}"/>
              </a:ext>
            </a:extLst>
          </p:cNvPr>
          <p:cNvSpPr/>
          <p:nvPr/>
        </p:nvSpPr>
        <p:spPr>
          <a:xfrm>
            <a:off x="863878" y="3162202"/>
            <a:ext cx="1981164" cy="1077218"/>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EJEMPLO </a:t>
            </a:r>
            <a:br>
              <a:rPr lang="en-US" altLang="en-US" sz="3200" b="1" dirty="0">
                <a:solidFill>
                  <a:schemeClr val="bg1"/>
                </a:solidFill>
                <a:latin typeface="Calibri" charset="0"/>
                <a:ea typeface="MS PGothic" charset="-128"/>
                <a:cs typeface="Calibri" charset="0"/>
              </a:rPr>
            </a:br>
            <a:endParaRPr lang="en-US" sz="3200" dirty="0"/>
          </a:p>
        </p:txBody>
      </p:sp>
      <p:sp>
        <p:nvSpPr>
          <p:cNvPr id="52" name="Rectangle 51">
            <a:extLst>
              <a:ext uri="{FF2B5EF4-FFF2-40B4-BE49-F238E27FC236}">
                <a16:creationId xmlns:a16="http://schemas.microsoft.com/office/drawing/2014/main" id="{8A8B287E-42FF-4144-A133-ACFCE669EC71}"/>
              </a:ext>
            </a:extLst>
          </p:cNvPr>
          <p:cNvSpPr/>
          <p:nvPr/>
        </p:nvSpPr>
        <p:spPr>
          <a:xfrm>
            <a:off x="2551339" y="3153170"/>
            <a:ext cx="612316" cy="584775"/>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3</a:t>
            </a:r>
            <a:endParaRPr lang="en-US" sz="3200" dirty="0"/>
          </a:p>
        </p:txBody>
      </p:sp>
      <p:grpSp>
        <p:nvGrpSpPr>
          <p:cNvPr id="49" name="Group 48">
            <a:extLst>
              <a:ext uri="{FF2B5EF4-FFF2-40B4-BE49-F238E27FC236}">
                <a16:creationId xmlns:a16="http://schemas.microsoft.com/office/drawing/2014/main" id="{0FC8767B-BA3A-844A-AD7A-282649AA3066}"/>
              </a:ext>
            </a:extLst>
          </p:cNvPr>
          <p:cNvGrpSpPr/>
          <p:nvPr/>
        </p:nvGrpSpPr>
        <p:grpSpPr>
          <a:xfrm>
            <a:off x="596827" y="1680438"/>
            <a:ext cx="1613709" cy="993287"/>
            <a:chOff x="5077896" y="2214240"/>
            <a:chExt cx="2877844" cy="1771401"/>
          </a:xfrm>
        </p:grpSpPr>
        <p:sp>
          <p:nvSpPr>
            <p:cNvPr id="53" name="Notched Right Arrow 52">
              <a:extLst>
                <a:ext uri="{FF2B5EF4-FFF2-40B4-BE49-F238E27FC236}">
                  <a16:creationId xmlns:a16="http://schemas.microsoft.com/office/drawing/2014/main" id="{830BC4F0-CFDD-A944-8E95-0E83E3ED6238}"/>
                </a:ext>
              </a:extLst>
            </p:cNvPr>
            <p:cNvSpPr/>
            <p:nvPr/>
          </p:nvSpPr>
          <p:spPr bwMode="auto">
            <a:xfrm>
              <a:off x="5077896" y="2214240"/>
              <a:ext cx="2877844" cy="1500897"/>
            </a:xfrm>
            <a:prstGeom prst="notchedRightArrow">
              <a:avLst>
                <a:gd name="adj1" fmla="val 100000"/>
                <a:gd name="adj2" fmla="val 34681"/>
              </a:avLst>
            </a:prstGeom>
            <a:solidFill>
              <a:schemeClr val="accent2"/>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4" name="Oval 53">
              <a:extLst>
                <a:ext uri="{FF2B5EF4-FFF2-40B4-BE49-F238E27FC236}">
                  <a16:creationId xmlns:a16="http://schemas.microsoft.com/office/drawing/2014/main" id="{1B666308-DD39-E248-9293-13FC183A7CDF}"/>
                </a:ext>
              </a:extLst>
            </p:cNvPr>
            <p:cNvSpPr/>
            <p:nvPr/>
          </p:nvSpPr>
          <p:spPr>
            <a:xfrm>
              <a:off x="6206009" y="3345561"/>
              <a:ext cx="640080" cy="6400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2</a:t>
              </a:r>
            </a:p>
          </p:txBody>
        </p:sp>
        <p:grpSp>
          <p:nvGrpSpPr>
            <p:cNvPr id="55" name="Group 54">
              <a:extLst>
                <a:ext uri="{FF2B5EF4-FFF2-40B4-BE49-F238E27FC236}">
                  <a16:creationId xmlns:a16="http://schemas.microsoft.com/office/drawing/2014/main" id="{8C82C89B-D142-9648-8793-3DDED80E65CB}"/>
                </a:ext>
              </a:extLst>
            </p:cNvPr>
            <p:cNvGrpSpPr/>
            <p:nvPr/>
          </p:nvGrpSpPr>
          <p:grpSpPr>
            <a:xfrm flipH="1">
              <a:off x="6095654" y="2382648"/>
              <a:ext cx="924868" cy="873318"/>
              <a:chOff x="11172825" y="5868988"/>
              <a:chExt cx="484188" cy="457200"/>
            </a:xfrm>
            <a:solidFill>
              <a:schemeClr val="bg1"/>
            </a:solidFill>
          </p:grpSpPr>
          <p:sp>
            <p:nvSpPr>
              <p:cNvPr id="56" name="Freeform 608">
                <a:extLst>
                  <a:ext uri="{FF2B5EF4-FFF2-40B4-BE49-F238E27FC236}">
                    <a16:creationId xmlns:a16="http://schemas.microsoft.com/office/drawing/2014/main" id="{1BA0454F-858C-6640-9CC0-10F7305FB84C}"/>
                  </a:ext>
                </a:extLst>
              </p:cNvPr>
              <p:cNvSpPr>
                <a:spLocks/>
              </p:cNvSpPr>
              <p:nvPr/>
            </p:nvSpPr>
            <p:spPr bwMode="auto">
              <a:xfrm>
                <a:off x="11382375" y="5994400"/>
                <a:ext cx="65088" cy="61913"/>
              </a:xfrm>
              <a:custGeom>
                <a:avLst/>
                <a:gdLst>
                  <a:gd name="T0" fmla="*/ 69 w 457"/>
                  <a:gd name="T1" fmla="*/ 0 h 426"/>
                  <a:gd name="T2" fmla="*/ 192 w 457"/>
                  <a:gd name="T3" fmla="*/ 59 h 426"/>
                  <a:gd name="T4" fmla="*/ 211 w 457"/>
                  <a:gd name="T5" fmla="*/ 65 h 426"/>
                  <a:gd name="T6" fmla="*/ 229 w 457"/>
                  <a:gd name="T7" fmla="*/ 67 h 426"/>
                  <a:gd name="T8" fmla="*/ 248 w 457"/>
                  <a:gd name="T9" fmla="*/ 65 h 426"/>
                  <a:gd name="T10" fmla="*/ 267 w 457"/>
                  <a:gd name="T11" fmla="*/ 59 h 426"/>
                  <a:gd name="T12" fmla="*/ 389 w 457"/>
                  <a:gd name="T13" fmla="*/ 0 h 426"/>
                  <a:gd name="T14" fmla="*/ 412 w 457"/>
                  <a:gd name="T15" fmla="*/ 7 h 426"/>
                  <a:gd name="T16" fmla="*/ 427 w 457"/>
                  <a:gd name="T17" fmla="*/ 14 h 426"/>
                  <a:gd name="T18" fmla="*/ 440 w 457"/>
                  <a:gd name="T19" fmla="*/ 25 h 426"/>
                  <a:gd name="T20" fmla="*/ 449 w 457"/>
                  <a:gd name="T21" fmla="*/ 40 h 426"/>
                  <a:gd name="T22" fmla="*/ 455 w 457"/>
                  <a:gd name="T23" fmla="*/ 55 h 426"/>
                  <a:gd name="T24" fmla="*/ 457 w 457"/>
                  <a:gd name="T25" fmla="*/ 72 h 426"/>
                  <a:gd name="T26" fmla="*/ 457 w 457"/>
                  <a:gd name="T27" fmla="*/ 386 h 426"/>
                  <a:gd name="T28" fmla="*/ 403 w 457"/>
                  <a:gd name="T29" fmla="*/ 403 h 426"/>
                  <a:gd name="T30" fmla="*/ 347 w 457"/>
                  <a:gd name="T31" fmla="*/ 416 h 426"/>
                  <a:gd name="T32" fmla="*/ 289 w 457"/>
                  <a:gd name="T33" fmla="*/ 424 h 426"/>
                  <a:gd name="T34" fmla="*/ 229 w 457"/>
                  <a:gd name="T35" fmla="*/ 426 h 426"/>
                  <a:gd name="T36" fmla="*/ 170 w 457"/>
                  <a:gd name="T37" fmla="*/ 424 h 426"/>
                  <a:gd name="T38" fmla="*/ 112 w 457"/>
                  <a:gd name="T39" fmla="*/ 416 h 426"/>
                  <a:gd name="T40" fmla="*/ 56 w 457"/>
                  <a:gd name="T41" fmla="*/ 403 h 426"/>
                  <a:gd name="T42" fmla="*/ 0 w 457"/>
                  <a:gd name="T43" fmla="*/ 386 h 426"/>
                  <a:gd name="T44" fmla="*/ 0 w 457"/>
                  <a:gd name="T45" fmla="*/ 72 h 426"/>
                  <a:gd name="T46" fmla="*/ 3 w 457"/>
                  <a:gd name="T47" fmla="*/ 55 h 426"/>
                  <a:gd name="T48" fmla="*/ 9 w 457"/>
                  <a:gd name="T49" fmla="*/ 40 h 426"/>
                  <a:gd name="T50" fmla="*/ 19 w 457"/>
                  <a:gd name="T51" fmla="*/ 25 h 426"/>
                  <a:gd name="T52" fmla="*/ 31 w 457"/>
                  <a:gd name="T53" fmla="*/ 14 h 426"/>
                  <a:gd name="T54" fmla="*/ 47 w 457"/>
                  <a:gd name="T55" fmla="*/ 7 h 426"/>
                  <a:gd name="T56" fmla="*/ 69 w 457"/>
                  <a:gd name="T57" fmla="*/ 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6">
                    <a:moveTo>
                      <a:pt x="69" y="0"/>
                    </a:moveTo>
                    <a:lnTo>
                      <a:pt x="192" y="59"/>
                    </a:lnTo>
                    <a:lnTo>
                      <a:pt x="211" y="65"/>
                    </a:lnTo>
                    <a:lnTo>
                      <a:pt x="229" y="67"/>
                    </a:lnTo>
                    <a:lnTo>
                      <a:pt x="248" y="65"/>
                    </a:lnTo>
                    <a:lnTo>
                      <a:pt x="267" y="59"/>
                    </a:lnTo>
                    <a:lnTo>
                      <a:pt x="389" y="0"/>
                    </a:lnTo>
                    <a:lnTo>
                      <a:pt x="412" y="7"/>
                    </a:lnTo>
                    <a:lnTo>
                      <a:pt x="427" y="14"/>
                    </a:lnTo>
                    <a:lnTo>
                      <a:pt x="440" y="25"/>
                    </a:lnTo>
                    <a:lnTo>
                      <a:pt x="449" y="40"/>
                    </a:lnTo>
                    <a:lnTo>
                      <a:pt x="455" y="55"/>
                    </a:lnTo>
                    <a:lnTo>
                      <a:pt x="457" y="72"/>
                    </a:lnTo>
                    <a:lnTo>
                      <a:pt x="457" y="386"/>
                    </a:lnTo>
                    <a:lnTo>
                      <a:pt x="403" y="403"/>
                    </a:lnTo>
                    <a:lnTo>
                      <a:pt x="347" y="416"/>
                    </a:lnTo>
                    <a:lnTo>
                      <a:pt x="289" y="424"/>
                    </a:lnTo>
                    <a:lnTo>
                      <a:pt x="229" y="426"/>
                    </a:lnTo>
                    <a:lnTo>
                      <a:pt x="170" y="424"/>
                    </a:lnTo>
                    <a:lnTo>
                      <a:pt x="112" y="416"/>
                    </a:lnTo>
                    <a:lnTo>
                      <a:pt x="56" y="403"/>
                    </a:lnTo>
                    <a:lnTo>
                      <a:pt x="0" y="386"/>
                    </a:lnTo>
                    <a:lnTo>
                      <a:pt x="0" y="72"/>
                    </a:lnTo>
                    <a:lnTo>
                      <a:pt x="3" y="55"/>
                    </a:lnTo>
                    <a:lnTo>
                      <a:pt x="9" y="40"/>
                    </a:lnTo>
                    <a:lnTo>
                      <a:pt x="19" y="25"/>
                    </a:lnTo>
                    <a:lnTo>
                      <a:pt x="31" y="14"/>
                    </a:lnTo>
                    <a:lnTo>
                      <a:pt x="47"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7" name="Freeform 609">
                <a:extLst>
                  <a:ext uri="{FF2B5EF4-FFF2-40B4-BE49-F238E27FC236}">
                    <a16:creationId xmlns:a16="http://schemas.microsoft.com/office/drawing/2014/main" id="{5BADDFA8-050F-E342-AFDB-22959796AA5B}"/>
                  </a:ext>
                </a:extLst>
              </p:cNvPr>
              <p:cNvSpPr>
                <a:spLocks/>
              </p:cNvSpPr>
              <p:nvPr/>
            </p:nvSpPr>
            <p:spPr bwMode="auto">
              <a:xfrm>
                <a:off x="11401425" y="5907088"/>
                <a:ext cx="28575" cy="28575"/>
              </a:xfrm>
              <a:custGeom>
                <a:avLst/>
                <a:gdLst>
                  <a:gd name="T0" fmla="*/ 99 w 199"/>
                  <a:gd name="T1" fmla="*/ 0 h 198"/>
                  <a:gd name="T2" fmla="*/ 122 w 199"/>
                  <a:gd name="T3" fmla="*/ 3 h 198"/>
                  <a:gd name="T4" fmla="*/ 143 w 199"/>
                  <a:gd name="T5" fmla="*/ 10 h 198"/>
                  <a:gd name="T6" fmla="*/ 161 w 199"/>
                  <a:gd name="T7" fmla="*/ 22 h 198"/>
                  <a:gd name="T8" fmla="*/ 176 w 199"/>
                  <a:gd name="T9" fmla="*/ 38 h 198"/>
                  <a:gd name="T10" fmla="*/ 189 w 199"/>
                  <a:gd name="T11" fmla="*/ 56 h 198"/>
                  <a:gd name="T12" fmla="*/ 196 w 199"/>
                  <a:gd name="T13" fmla="*/ 76 h 198"/>
                  <a:gd name="T14" fmla="*/ 199 w 199"/>
                  <a:gd name="T15" fmla="*/ 100 h 198"/>
                  <a:gd name="T16" fmla="*/ 196 w 199"/>
                  <a:gd name="T17" fmla="*/ 122 h 198"/>
                  <a:gd name="T18" fmla="*/ 189 w 199"/>
                  <a:gd name="T19" fmla="*/ 142 h 198"/>
                  <a:gd name="T20" fmla="*/ 176 w 199"/>
                  <a:gd name="T21" fmla="*/ 162 h 198"/>
                  <a:gd name="T22" fmla="*/ 161 w 199"/>
                  <a:gd name="T23" fmla="*/ 177 h 198"/>
                  <a:gd name="T24" fmla="*/ 143 w 199"/>
                  <a:gd name="T25" fmla="*/ 188 h 198"/>
                  <a:gd name="T26" fmla="*/ 122 w 199"/>
                  <a:gd name="T27" fmla="*/ 195 h 198"/>
                  <a:gd name="T28" fmla="*/ 99 w 199"/>
                  <a:gd name="T29" fmla="*/ 198 h 198"/>
                  <a:gd name="T30" fmla="*/ 77 w 199"/>
                  <a:gd name="T31" fmla="*/ 195 h 198"/>
                  <a:gd name="T32" fmla="*/ 55 w 199"/>
                  <a:gd name="T33" fmla="*/ 188 h 198"/>
                  <a:gd name="T34" fmla="*/ 37 w 199"/>
                  <a:gd name="T35" fmla="*/ 177 h 198"/>
                  <a:gd name="T36" fmla="*/ 21 w 199"/>
                  <a:gd name="T37" fmla="*/ 162 h 198"/>
                  <a:gd name="T38" fmla="*/ 10 w 199"/>
                  <a:gd name="T39" fmla="*/ 142 h 198"/>
                  <a:gd name="T40" fmla="*/ 2 w 199"/>
                  <a:gd name="T41" fmla="*/ 122 h 198"/>
                  <a:gd name="T42" fmla="*/ 0 w 199"/>
                  <a:gd name="T43" fmla="*/ 100 h 198"/>
                  <a:gd name="T44" fmla="*/ 2 w 199"/>
                  <a:gd name="T45" fmla="*/ 76 h 198"/>
                  <a:gd name="T46" fmla="*/ 10 w 199"/>
                  <a:gd name="T47" fmla="*/ 56 h 198"/>
                  <a:gd name="T48" fmla="*/ 21 w 199"/>
                  <a:gd name="T49" fmla="*/ 38 h 198"/>
                  <a:gd name="T50" fmla="*/ 37 w 199"/>
                  <a:gd name="T51" fmla="*/ 22 h 198"/>
                  <a:gd name="T52" fmla="*/ 55 w 199"/>
                  <a:gd name="T53" fmla="*/ 10 h 198"/>
                  <a:gd name="T54" fmla="*/ 77 w 199"/>
                  <a:gd name="T55" fmla="*/ 3 h 198"/>
                  <a:gd name="T56" fmla="*/ 99 w 199"/>
                  <a:gd name="T57" fmla="*/ 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8">
                    <a:moveTo>
                      <a:pt x="99" y="0"/>
                    </a:moveTo>
                    <a:lnTo>
                      <a:pt x="122" y="3"/>
                    </a:lnTo>
                    <a:lnTo>
                      <a:pt x="143" y="10"/>
                    </a:lnTo>
                    <a:lnTo>
                      <a:pt x="161" y="22"/>
                    </a:lnTo>
                    <a:lnTo>
                      <a:pt x="176" y="38"/>
                    </a:lnTo>
                    <a:lnTo>
                      <a:pt x="189" y="56"/>
                    </a:lnTo>
                    <a:lnTo>
                      <a:pt x="196" y="76"/>
                    </a:lnTo>
                    <a:lnTo>
                      <a:pt x="199" y="100"/>
                    </a:lnTo>
                    <a:lnTo>
                      <a:pt x="196" y="122"/>
                    </a:lnTo>
                    <a:lnTo>
                      <a:pt x="189" y="142"/>
                    </a:lnTo>
                    <a:lnTo>
                      <a:pt x="176" y="162"/>
                    </a:lnTo>
                    <a:lnTo>
                      <a:pt x="161" y="177"/>
                    </a:lnTo>
                    <a:lnTo>
                      <a:pt x="143" y="188"/>
                    </a:lnTo>
                    <a:lnTo>
                      <a:pt x="122" y="195"/>
                    </a:lnTo>
                    <a:lnTo>
                      <a:pt x="99" y="198"/>
                    </a:lnTo>
                    <a:lnTo>
                      <a:pt x="77" y="195"/>
                    </a:lnTo>
                    <a:lnTo>
                      <a:pt x="55" y="188"/>
                    </a:lnTo>
                    <a:lnTo>
                      <a:pt x="37" y="177"/>
                    </a:lnTo>
                    <a:lnTo>
                      <a:pt x="21" y="162"/>
                    </a:lnTo>
                    <a:lnTo>
                      <a:pt x="10" y="142"/>
                    </a:lnTo>
                    <a:lnTo>
                      <a:pt x="2" y="122"/>
                    </a:lnTo>
                    <a:lnTo>
                      <a:pt x="0" y="100"/>
                    </a:lnTo>
                    <a:lnTo>
                      <a:pt x="2" y="76"/>
                    </a:lnTo>
                    <a:lnTo>
                      <a:pt x="10" y="56"/>
                    </a:lnTo>
                    <a:lnTo>
                      <a:pt x="21" y="38"/>
                    </a:lnTo>
                    <a:lnTo>
                      <a:pt x="37" y="22"/>
                    </a:lnTo>
                    <a:lnTo>
                      <a:pt x="55" y="10"/>
                    </a:lnTo>
                    <a:lnTo>
                      <a:pt x="77" y="3"/>
                    </a:lnTo>
                    <a:lnTo>
                      <a:pt x="9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8" name="Freeform 610">
                <a:extLst>
                  <a:ext uri="{FF2B5EF4-FFF2-40B4-BE49-F238E27FC236}">
                    <a16:creationId xmlns:a16="http://schemas.microsoft.com/office/drawing/2014/main" id="{B08D263A-B09B-5D46-A57B-88631CFB69AD}"/>
                  </a:ext>
                </a:extLst>
              </p:cNvPr>
              <p:cNvSpPr>
                <a:spLocks/>
              </p:cNvSpPr>
              <p:nvPr/>
            </p:nvSpPr>
            <p:spPr bwMode="auto">
              <a:xfrm>
                <a:off x="11252200" y="6175375"/>
                <a:ext cx="28575" cy="28575"/>
              </a:xfrm>
              <a:custGeom>
                <a:avLst/>
                <a:gdLst>
                  <a:gd name="T0" fmla="*/ 100 w 199"/>
                  <a:gd name="T1" fmla="*/ 0 h 199"/>
                  <a:gd name="T2" fmla="*/ 122 w 199"/>
                  <a:gd name="T3" fmla="*/ 3 h 199"/>
                  <a:gd name="T4" fmla="*/ 143 w 199"/>
                  <a:gd name="T5" fmla="*/ 10 h 199"/>
                  <a:gd name="T6" fmla="*/ 161 w 199"/>
                  <a:gd name="T7" fmla="*/ 22 h 199"/>
                  <a:gd name="T8" fmla="*/ 177 w 199"/>
                  <a:gd name="T9" fmla="*/ 37 h 199"/>
                  <a:gd name="T10" fmla="*/ 189 w 199"/>
                  <a:gd name="T11" fmla="*/ 56 h 199"/>
                  <a:gd name="T12" fmla="*/ 196 w 199"/>
                  <a:gd name="T13" fmla="*/ 77 h 199"/>
                  <a:gd name="T14" fmla="*/ 199 w 199"/>
                  <a:gd name="T15" fmla="*/ 99 h 199"/>
                  <a:gd name="T16" fmla="*/ 196 w 199"/>
                  <a:gd name="T17" fmla="*/ 122 h 199"/>
                  <a:gd name="T18" fmla="*/ 189 w 199"/>
                  <a:gd name="T19" fmla="*/ 143 h 199"/>
                  <a:gd name="T20" fmla="*/ 177 w 199"/>
                  <a:gd name="T21" fmla="*/ 161 h 199"/>
                  <a:gd name="T22" fmla="*/ 161 w 199"/>
                  <a:gd name="T23" fmla="*/ 176 h 199"/>
                  <a:gd name="T24" fmla="*/ 143 w 199"/>
                  <a:gd name="T25" fmla="*/ 189 h 199"/>
                  <a:gd name="T26" fmla="*/ 122 w 199"/>
                  <a:gd name="T27" fmla="*/ 196 h 199"/>
                  <a:gd name="T28" fmla="*/ 100 w 199"/>
                  <a:gd name="T29" fmla="*/ 199 h 199"/>
                  <a:gd name="T30" fmla="*/ 76 w 199"/>
                  <a:gd name="T31" fmla="*/ 196 h 199"/>
                  <a:gd name="T32" fmla="*/ 56 w 199"/>
                  <a:gd name="T33" fmla="*/ 189 h 199"/>
                  <a:gd name="T34" fmla="*/ 38 w 199"/>
                  <a:gd name="T35" fmla="*/ 176 h 199"/>
                  <a:gd name="T36" fmla="*/ 22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2 w 199"/>
                  <a:gd name="T49" fmla="*/ 37 h 199"/>
                  <a:gd name="T50" fmla="*/ 38 w 199"/>
                  <a:gd name="T51" fmla="*/ 22 h 199"/>
                  <a:gd name="T52" fmla="*/ 56 w 199"/>
                  <a:gd name="T53" fmla="*/ 10 h 199"/>
                  <a:gd name="T54" fmla="*/ 76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2" y="3"/>
                    </a:lnTo>
                    <a:lnTo>
                      <a:pt x="143" y="10"/>
                    </a:lnTo>
                    <a:lnTo>
                      <a:pt x="161" y="22"/>
                    </a:lnTo>
                    <a:lnTo>
                      <a:pt x="177" y="37"/>
                    </a:lnTo>
                    <a:lnTo>
                      <a:pt x="189" y="56"/>
                    </a:lnTo>
                    <a:lnTo>
                      <a:pt x="196" y="77"/>
                    </a:lnTo>
                    <a:lnTo>
                      <a:pt x="199" y="99"/>
                    </a:lnTo>
                    <a:lnTo>
                      <a:pt x="196" y="122"/>
                    </a:lnTo>
                    <a:lnTo>
                      <a:pt x="189" y="143"/>
                    </a:lnTo>
                    <a:lnTo>
                      <a:pt x="177" y="161"/>
                    </a:lnTo>
                    <a:lnTo>
                      <a:pt x="161" y="176"/>
                    </a:lnTo>
                    <a:lnTo>
                      <a:pt x="143" y="189"/>
                    </a:lnTo>
                    <a:lnTo>
                      <a:pt x="122" y="196"/>
                    </a:lnTo>
                    <a:lnTo>
                      <a:pt x="100" y="199"/>
                    </a:lnTo>
                    <a:lnTo>
                      <a:pt x="76" y="196"/>
                    </a:lnTo>
                    <a:lnTo>
                      <a:pt x="56" y="189"/>
                    </a:lnTo>
                    <a:lnTo>
                      <a:pt x="38" y="176"/>
                    </a:lnTo>
                    <a:lnTo>
                      <a:pt x="22" y="161"/>
                    </a:lnTo>
                    <a:lnTo>
                      <a:pt x="10" y="143"/>
                    </a:lnTo>
                    <a:lnTo>
                      <a:pt x="3" y="122"/>
                    </a:lnTo>
                    <a:lnTo>
                      <a:pt x="0" y="99"/>
                    </a:lnTo>
                    <a:lnTo>
                      <a:pt x="3" y="77"/>
                    </a:lnTo>
                    <a:lnTo>
                      <a:pt x="10" y="56"/>
                    </a:lnTo>
                    <a:lnTo>
                      <a:pt x="22" y="37"/>
                    </a:lnTo>
                    <a:lnTo>
                      <a:pt x="38" y="22"/>
                    </a:lnTo>
                    <a:lnTo>
                      <a:pt x="56" y="10"/>
                    </a:lnTo>
                    <a:lnTo>
                      <a:pt x="76"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9" name="Freeform 611">
                <a:extLst>
                  <a:ext uri="{FF2B5EF4-FFF2-40B4-BE49-F238E27FC236}">
                    <a16:creationId xmlns:a16="http://schemas.microsoft.com/office/drawing/2014/main" id="{FCF5166A-DC15-0948-8124-C02AC3528112}"/>
                  </a:ext>
                </a:extLst>
              </p:cNvPr>
              <p:cNvSpPr>
                <a:spLocks noEditPoints="1"/>
              </p:cNvSpPr>
              <p:nvPr/>
            </p:nvSpPr>
            <p:spPr bwMode="auto">
              <a:xfrm>
                <a:off x="11172825" y="6137275"/>
                <a:ext cx="188913" cy="168275"/>
              </a:xfrm>
              <a:custGeom>
                <a:avLst/>
                <a:gdLst>
                  <a:gd name="T0" fmla="*/ 574 w 1307"/>
                  <a:gd name="T1" fmla="*/ 103 h 1165"/>
                  <a:gd name="T2" fmla="*/ 474 w 1307"/>
                  <a:gd name="T3" fmla="*/ 159 h 1165"/>
                  <a:gd name="T4" fmla="*/ 405 w 1307"/>
                  <a:gd name="T5" fmla="*/ 250 h 1165"/>
                  <a:gd name="T6" fmla="*/ 379 w 1307"/>
                  <a:gd name="T7" fmla="*/ 365 h 1165"/>
                  <a:gd name="T8" fmla="*/ 405 w 1307"/>
                  <a:gd name="T9" fmla="*/ 480 h 1165"/>
                  <a:gd name="T10" fmla="*/ 474 w 1307"/>
                  <a:gd name="T11" fmla="*/ 572 h 1165"/>
                  <a:gd name="T12" fmla="*/ 574 w 1307"/>
                  <a:gd name="T13" fmla="*/ 627 h 1165"/>
                  <a:gd name="T14" fmla="*/ 694 w 1307"/>
                  <a:gd name="T15" fmla="*/ 636 h 1165"/>
                  <a:gd name="T16" fmla="*/ 803 w 1307"/>
                  <a:gd name="T17" fmla="*/ 594 h 1165"/>
                  <a:gd name="T18" fmla="*/ 883 w 1307"/>
                  <a:gd name="T19" fmla="*/ 514 h 1165"/>
                  <a:gd name="T20" fmla="*/ 924 w 1307"/>
                  <a:gd name="T21" fmla="*/ 406 h 1165"/>
                  <a:gd name="T22" fmla="*/ 915 w 1307"/>
                  <a:gd name="T23" fmla="*/ 287 h 1165"/>
                  <a:gd name="T24" fmla="*/ 860 w 1307"/>
                  <a:gd name="T25" fmla="*/ 186 h 1165"/>
                  <a:gd name="T26" fmla="*/ 769 w 1307"/>
                  <a:gd name="T27" fmla="*/ 118 h 1165"/>
                  <a:gd name="T28" fmla="*/ 654 w 1307"/>
                  <a:gd name="T29" fmla="*/ 92 h 1165"/>
                  <a:gd name="T30" fmla="*/ 777 w 1307"/>
                  <a:gd name="T31" fmla="*/ 12 h 1165"/>
                  <a:gd name="T32" fmla="*/ 949 w 1307"/>
                  <a:gd name="T33" fmla="*/ 71 h 1165"/>
                  <a:gd name="T34" fmla="*/ 1093 w 1307"/>
                  <a:gd name="T35" fmla="*/ 171 h 1165"/>
                  <a:gd name="T36" fmla="*/ 1208 w 1307"/>
                  <a:gd name="T37" fmla="*/ 307 h 1165"/>
                  <a:gd name="T38" fmla="*/ 1281 w 1307"/>
                  <a:gd name="T39" fmla="*/ 470 h 1165"/>
                  <a:gd name="T40" fmla="*/ 1307 w 1307"/>
                  <a:gd name="T41" fmla="*/ 652 h 1165"/>
                  <a:gd name="T42" fmla="*/ 1281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1 w 1307"/>
                  <a:gd name="T53" fmla="*/ 750 h 1165"/>
                  <a:gd name="T54" fmla="*/ 887 w 1307"/>
                  <a:gd name="T55" fmla="*/ 719 h 1165"/>
                  <a:gd name="T56" fmla="*/ 861 w 1307"/>
                  <a:gd name="T57" fmla="*/ 711 h 1165"/>
                  <a:gd name="T58" fmla="*/ 834 w 1307"/>
                  <a:gd name="T59" fmla="*/ 703 h 1165"/>
                  <a:gd name="T60" fmla="*/ 789 w 1307"/>
                  <a:gd name="T61" fmla="*/ 700 h 1165"/>
                  <a:gd name="T62" fmla="*/ 538 w 1307"/>
                  <a:gd name="T63" fmla="*/ 707 h 1165"/>
                  <a:gd name="T64" fmla="*/ 474 w 1307"/>
                  <a:gd name="T65" fmla="*/ 702 h 1165"/>
                  <a:gd name="T66" fmla="*/ 456 w 1307"/>
                  <a:gd name="T67" fmla="*/ 708 h 1165"/>
                  <a:gd name="T68" fmla="*/ 426 w 1307"/>
                  <a:gd name="T69" fmla="*/ 717 h 1165"/>
                  <a:gd name="T70" fmla="*/ 385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4 w 1307"/>
                  <a:gd name="T81" fmla="*/ 888 h 1165"/>
                  <a:gd name="T82" fmla="*/ 3 w 1307"/>
                  <a:gd name="T83" fmla="*/ 714 h 1165"/>
                  <a:gd name="T84" fmla="*/ 12 w 1307"/>
                  <a:gd name="T85" fmla="*/ 529 h 1165"/>
                  <a:gd name="T86" fmla="*/ 70 w 1307"/>
                  <a:gd name="T87" fmla="*/ 358 h 1165"/>
                  <a:gd name="T88" fmla="*/ 171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4" y="103"/>
                    </a:lnTo>
                    <a:lnTo>
                      <a:pt x="539" y="118"/>
                    </a:lnTo>
                    <a:lnTo>
                      <a:pt x="505" y="136"/>
                    </a:lnTo>
                    <a:lnTo>
                      <a:pt x="474" y="159"/>
                    </a:lnTo>
                    <a:lnTo>
                      <a:pt x="447" y="186"/>
                    </a:lnTo>
                    <a:lnTo>
                      <a:pt x="424" y="216"/>
                    </a:lnTo>
                    <a:lnTo>
                      <a:pt x="405" y="250"/>
                    </a:lnTo>
                    <a:lnTo>
                      <a:pt x="392" y="287"/>
                    </a:lnTo>
                    <a:lnTo>
                      <a:pt x="383" y="325"/>
                    </a:lnTo>
                    <a:lnTo>
                      <a:pt x="379" y="365"/>
                    </a:lnTo>
                    <a:lnTo>
                      <a:pt x="383" y="406"/>
                    </a:lnTo>
                    <a:lnTo>
                      <a:pt x="392" y="444"/>
                    </a:lnTo>
                    <a:lnTo>
                      <a:pt x="405" y="480"/>
                    </a:lnTo>
                    <a:lnTo>
                      <a:pt x="424" y="514"/>
                    </a:lnTo>
                    <a:lnTo>
                      <a:pt x="447" y="544"/>
                    </a:lnTo>
                    <a:lnTo>
                      <a:pt x="474" y="572"/>
                    </a:lnTo>
                    <a:lnTo>
                      <a:pt x="505" y="594"/>
                    </a:lnTo>
                    <a:lnTo>
                      <a:pt x="539" y="613"/>
                    </a:lnTo>
                    <a:lnTo>
                      <a:pt x="574" y="627"/>
                    </a:lnTo>
                    <a:lnTo>
                      <a:pt x="613" y="636"/>
                    </a:lnTo>
                    <a:lnTo>
                      <a:pt x="654" y="639"/>
                    </a:lnTo>
                    <a:lnTo>
                      <a:pt x="694" y="636"/>
                    </a:lnTo>
                    <a:lnTo>
                      <a:pt x="732" y="627"/>
                    </a:lnTo>
                    <a:lnTo>
                      <a:pt x="769" y="613"/>
                    </a:lnTo>
                    <a:lnTo>
                      <a:pt x="803" y="594"/>
                    </a:lnTo>
                    <a:lnTo>
                      <a:pt x="832" y="572"/>
                    </a:lnTo>
                    <a:lnTo>
                      <a:pt x="860" y="544"/>
                    </a:lnTo>
                    <a:lnTo>
                      <a:pt x="883" y="514"/>
                    </a:lnTo>
                    <a:lnTo>
                      <a:pt x="902" y="480"/>
                    </a:lnTo>
                    <a:lnTo>
                      <a:pt x="915" y="444"/>
                    </a:lnTo>
                    <a:lnTo>
                      <a:pt x="924" y="406"/>
                    </a:lnTo>
                    <a:lnTo>
                      <a:pt x="927" y="365"/>
                    </a:lnTo>
                    <a:lnTo>
                      <a:pt x="924" y="325"/>
                    </a:lnTo>
                    <a:lnTo>
                      <a:pt x="915" y="287"/>
                    </a:lnTo>
                    <a:lnTo>
                      <a:pt x="902" y="250"/>
                    </a:lnTo>
                    <a:lnTo>
                      <a:pt x="883" y="216"/>
                    </a:lnTo>
                    <a:lnTo>
                      <a:pt x="860" y="186"/>
                    </a:lnTo>
                    <a:lnTo>
                      <a:pt x="832" y="159"/>
                    </a:lnTo>
                    <a:lnTo>
                      <a:pt x="803" y="136"/>
                    </a:lnTo>
                    <a:lnTo>
                      <a:pt x="769" y="118"/>
                    </a:lnTo>
                    <a:lnTo>
                      <a:pt x="732" y="103"/>
                    </a:lnTo>
                    <a:lnTo>
                      <a:pt x="694" y="95"/>
                    </a:lnTo>
                    <a:lnTo>
                      <a:pt x="654" y="92"/>
                    </a:lnTo>
                    <a:close/>
                    <a:moveTo>
                      <a:pt x="654" y="0"/>
                    </a:moveTo>
                    <a:lnTo>
                      <a:pt x="716" y="3"/>
                    </a:lnTo>
                    <a:lnTo>
                      <a:pt x="777" y="12"/>
                    </a:lnTo>
                    <a:lnTo>
                      <a:pt x="836" y="26"/>
                    </a:lnTo>
                    <a:lnTo>
                      <a:pt x="894" y="46"/>
                    </a:lnTo>
                    <a:lnTo>
                      <a:pt x="949" y="71"/>
                    </a:lnTo>
                    <a:lnTo>
                      <a:pt x="1000" y="99"/>
                    </a:lnTo>
                    <a:lnTo>
                      <a:pt x="1049" y="133"/>
                    </a:lnTo>
                    <a:lnTo>
                      <a:pt x="1093" y="171"/>
                    </a:lnTo>
                    <a:lnTo>
                      <a:pt x="1135" y="213"/>
                    </a:lnTo>
                    <a:lnTo>
                      <a:pt x="1173" y="258"/>
                    </a:lnTo>
                    <a:lnTo>
                      <a:pt x="1208" y="307"/>
                    </a:lnTo>
                    <a:lnTo>
                      <a:pt x="1236" y="358"/>
                    </a:lnTo>
                    <a:lnTo>
                      <a:pt x="1261" y="413"/>
                    </a:lnTo>
                    <a:lnTo>
                      <a:pt x="1281" y="470"/>
                    </a:lnTo>
                    <a:lnTo>
                      <a:pt x="1295" y="529"/>
                    </a:lnTo>
                    <a:lnTo>
                      <a:pt x="1304" y="590"/>
                    </a:lnTo>
                    <a:lnTo>
                      <a:pt x="1307" y="652"/>
                    </a:lnTo>
                    <a:lnTo>
                      <a:pt x="1304" y="714"/>
                    </a:lnTo>
                    <a:lnTo>
                      <a:pt x="1295" y="774"/>
                    </a:lnTo>
                    <a:lnTo>
                      <a:pt x="1281" y="832"/>
                    </a:lnTo>
                    <a:lnTo>
                      <a:pt x="1263" y="888"/>
                    </a:lnTo>
                    <a:lnTo>
                      <a:pt x="1238" y="942"/>
                    </a:lnTo>
                    <a:lnTo>
                      <a:pt x="1211" y="993"/>
                    </a:lnTo>
                    <a:lnTo>
                      <a:pt x="1177" y="1041"/>
                    </a:lnTo>
                    <a:lnTo>
                      <a:pt x="1140" y="1086"/>
                    </a:lnTo>
                    <a:lnTo>
                      <a:pt x="1101" y="1128"/>
                    </a:lnTo>
                    <a:lnTo>
                      <a:pt x="1056" y="1165"/>
                    </a:lnTo>
                    <a:lnTo>
                      <a:pt x="1056" y="949"/>
                    </a:lnTo>
                    <a:lnTo>
                      <a:pt x="1054" y="916"/>
                    </a:lnTo>
                    <a:lnTo>
                      <a:pt x="1047" y="882"/>
                    </a:lnTo>
                    <a:lnTo>
                      <a:pt x="1035" y="851"/>
                    </a:lnTo>
                    <a:lnTo>
                      <a:pt x="1020" y="822"/>
                    </a:lnTo>
                    <a:lnTo>
                      <a:pt x="1001" y="795"/>
                    </a:lnTo>
                    <a:lnTo>
                      <a:pt x="977" y="771"/>
                    </a:lnTo>
                    <a:lnTo>
                      <a:pt x="951" y="750"/>
                    </a:lnTo>
                    <a:lnTo>
                      <a:pt x="922" y="733"/>
                    </a:lnTo>
                    <a:lnTo>
                      <a:pt x="890" y="719"/>
                    </a:lnTo>
                    <a:lnTo>
                      <a:pt x="887" y="719"/>
                    </a:lnTo>
                    <a:lnTo>
                      <a:pt x="880" y="717"/>
                    </a:lnTo>
                    <a:lnTo>
                      <a:pt x="871" y="714"/>
                    </a:lnTo>
                    <a:lnTo>
                      <a:pt x="861" y="711"/>
                    </a:lnTo>
                    <a:lnTo>
                      <a:pt x="851" y="708"/>
                    </a:lnTo>
                    <a:lnTo>
                      <a:pt x="842" y="705"/>
                    </a:lnTo>
                    <a:lnTo>
                      <a:pt x="834" y="703"/>
                    </a:lnTo>
                    <a:lnTo>
                      <a:pt x="832" y="702"/>
                    </a:lnTo>
                    <a:lnTo>
                      <a:pt x="811" y="698"/>
                    </a:lnTo>
                    <a:lnTo>
                      <a:pt x="789" y="700"/>
                    </a:lnTo>
                    <a:lnTo>
                      <a:pt x="769" y="707"/>
                    </a:lnTo>
                    <a:lnTo>
                      <a:pt x="654" y="762"/>
                    </a:lnTo>
                    <a:lnTo>
                      <a:pt x="538" y="707"/>
                    </a:lnTo>
                    <a:lnTo>
                      <a:pt x="517" y="700"/>
                    </a:lnTo>
                    <a:lnTo>
                      <a:pt x="496" y="698"/>
                    </a:lnTo>
                    <a:lnTo>
                      <a:pt x="474" y="702"/>
                    </a:lnTo>
                    <a:lnTo>
                      <a:pt x="472" y="703"/>
                    </a:lnTo>
                    <a:lnTo>
                      <a:pt x="465" y="705"/>
                    </a:lnTo>
                    <a:lnTo>
                      <a:pt x="456" y="708"/>
                    </a:lnTo>
                    <a:lnTo>
                      <a:pt x="446" y="711"/>
                    </a:lnTo>
                    <a:lnTo>
                      <a:pt x="436" y="714"/>
                    </a:lnTo>
                    <a:lnTo>
                      <a:pt x="426" y="717"/>
                    </a:lnTo>
                    <a:lnTo>
                      <a:pt x="419" y="719"/>
                    </a:lnTo>
                    <a:lnTo>
                      <a:pt x="417" y="719"/>
                    </a:lnTo>
                    <a:lnTo>
                      <a:pt x="385" y="733"/>
                    </a:lnTo>
                    <a:lnTo>
                      <a:pt x="356" y="750"/>
                    </a:lnTo>
                    <a:lnTo>
                      <a:pt x="329" y="771"/>
                    </a:lnTo>
                    <a:lnTo>
                      <a:pt x="307" y="795"/>
                    </a:lnTo>
                    <a:lnTo>
                      <a:pt x="288" y="822"/>
                    </a:lnTo>
                    <a:lnTo>
                      <a:pt x="271" y="851"/>
                    </a:lnTo>
                    <a:lnTo>
                      <a:pt x="260" y="882"/>
                    </a:lnTo>
                    <a:lnTo>
                      <a:pt x="253" y="916"/>
                    </a:lnTo>
                    <a:lnTo>
                      <a:pt x="251" y="949"/>
                    </a:lnTo>
                    <a:lnTo>
                      <a:pt x="251" y="1165"/>
                    </a:lnTo>
                    <a:lnTo>
                      <a:pt x="207" y="1128"/>
                    </a:lnTo>
                    <a:lnTo>
                      <a:pt x="166" y="1086"/>
                    </a:lnTo>
                    <a:lnTo>
                      <a:pt x="130" y="1041"/>
                    </a:lnTo>
                    <a:lnTo>
                      <a:pt x="97" y="993"/>
                    </a:lnTo>
                    <a:lnTo>
                      <a:pt x="68" y="942"/>
                    </a:lnTo>
                    <a:lnTo>
                      <a:pt x="44" y="888"/>
                    </a:lnTo>
                    <a:lnTo>
                      <a:pt x="26" y="832"/>
                    </a:lnTo>
                    <a:lnTo>
                      <a:pt x="11" y="774"/>
                    </a:lnTo>
                    <a:lnTo>
                      <a:pt x="3" y="714"/>
                    </a:lnTo>
                    <a:lnTo>
                      <a:pt x="0" y="652"/>
                    </a:lnTo>
                    <a:lnTo>
                      <a:pt x="3" y="590"/>
                    </a:lnTo>
                    <a:lnTo>
                      <a:pt x="12" y="529"/>
                    </a:lnTo>
                    <a:lnTo>
                      <a:pt x="27" y="470"/>
                    </a:lnTo>
                    <a:lnTo>
                      <a:pt x="46" y="413"/>
                    </a:lnTo>
                    <a:lnTo>
                      <a:pt x="70" y="358"/>
                    </a:lnTo>
                    <a:lnTo>
                      <a:pt x="100" y="307"/>
                    </a:lnTo>
                    <a:lnTo>
                      <a:pt x="134" y="258"/>
                    </a:lnTo>
                    <a:lnTo>
                      <a:pt x="171" y="213"/>
                    </a:lnTo>
                    <a:lnTo>
                      <a:pt x="213" y="171"/>
                    </a:lnTo>
                    <a:lnTo>
                      <a:pt x="258" y="133"/>
                    </a:lnTo>
                    <a:lnTo>
                      <a:pt x="307" y="99"/>
                    </a:lnTo>
                    <a:lnTo>
                      <a:pt x="359" y="71"/>
                    </a:lnTo>
                    <a:lnTo>
                      <a:pt x="413" y="46"/>
                    </a:lnTo>
                    <a:lnTo>
                      <a:pt x="470" y="26"/>
                    </a:lnTo>
                    <a:lnTo>
                      <a:pt x="529"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0" name="Freeform 612">
                <a:extLst>
                  <a:ext uri="{FF2B5EF4-FFF2-40B4-BE49-F238E27FC236}">
                    <a16:creationId xmlns:a16="http://schemas.microsoft.com/office/drawing/2014/main" id="{83F5BE7D-ABC1-234A-A81D-28A9C439CE22}"/>
                  </a:ext>
                </a:extLst>
              </p:cNvPr>
              <p:cNvSpPr>
                <a:spLocks/>
              </p:cNvSpPr>
              <p:nvPr/>
            </p:nvSpPr>
            <p:spPr bwMode="auto">
              <a:xfrm>
                <a:off x="11234738" y="6264275"/>
                <a:ext cx="65088" cy="61913"/>
              </a:xfrm>
              <a:custGeom>
                <a:avLst/>
                <a:gdLst>
                  <a:gd name="T0" fmla="*/ 69 w 457"/>
                  <a:gd name="T1" fmla="*/ 0 h 427"/>
                  <a:gd name="T2" fmla="*/ 191 w 457"/>
                  <a:gd name="T3" fmla="*/ 58 h 427"/>
                  <a:gd name="T4" fmla="*/ 209 w 457"/>
                  <a:gd name="T5" fmla="*/ 65 h 427"/>
                  <a:gd name="T6" fmla="*/ 229 w 457"/>
                  <a:gd name="T7" fmla="*/ 67 h 427"/>
                  <a:gd name="T8" fmla="*/ 247 w 457"/>
                  <a:gd name="T9" fmla="*/ 65 h 427"/>
                  <a:gd name="T10" fmla="*/ 266 w 457"/>
                  <a:gd name="T11" fmla="*/ 58 h 427"/>
                  <a:gd name="T12" fmla="*/ 389 w 457"/>
                  <a:gd name="T13" fmla="*/ 0 h 427"/>
                  <a:gd name="T14" fmla="*/ 410 w 457"/>
                  <a:gd name="T15" fmla="*/ 7 h 427"/>
                  <a:gd name="T16" fmla="*/ 426 w 457"/>
                  <a:gd name="T17" fmla="*/ 14 h 427"/>
                  <a:gd name="T18" fmla="*/ 439 w 457"/>
                  <a:gd name="T19" fmla="*/ 26 h 427"/>
                  <a:gd name="T20" fmla="*/ 448 w 457"/>
                  <a:gd name="T21" fmla="*/ 39 h 427"/>
                  <a:gd name="T22" fmla="*/ 454 w 457"/>
                  <a:gd name="T23" fmla="*/ 55 h 427"/>
                  <a:gd name="T24" fmla="*/ 457 w 457"/>
                  <a:gd name="T25" fmla="*/ 71 h 427"/>
                  <a:gd name="T26" fmla="*/ 457 w 457"/>
                  <a:gd name="T27" fmla="*/ 385 h 427"/>
                  <a:gd name="T28" fmla="*/ 402 w 457"/>
                  <a:gd name="T29" fmla="*/ 403 h 427"/>
                  <a:gd name="T30" fmla="*/ 346 w 457"/>
                  <a:gd name="T31" fmla="*/ 416 h 427"/>
                  <a:gd name="T32" fmla="*/ 288 w 457"/>
                  <a:gd name="T33" fmla="*/ 424 h 427"/>
                  <a:gd name="T34" fmla="*/ 229 w 457"/>
                  <a:gd name="T35" fmla="*/ 427 h 427"/>
                  <a:gd name="T36" fmla="*/ 169 w 457"/>
                  <a:gd name="T37" fmla="*/ 424 h 427"/>
                  <a:gd name="T38" fmla="*/ 111 w 457"/>
                  <a:gd name="T39" fmla="*/ 416 h 427"/>
                  <a:gd name="T40" fmla="*/ 54 w 457"/>
                  <a:gd name="T41" fmla="*/ 403 h 427"/>
                  <a:gd name="T42" fmla="*/ 0 w 457"/>
                  <a:gd name="T43" fmla="*/ 385 h 427"/>
                  <a:gd name="T44" fmla="*/ 0 w 457"/>
                  <a:gd name="T45" fmla="*/ 71 h 427"/>
                  <a:gd name="T46" fmla="*/ 2 w 457"/>
                  <a:gd name="T47" fmla="*/ 55 h 427"/>
                  <a:gd name="T48" fmla="*/ 9 w 457"/>
                  <a:gd name="T49" fmla="*/ 39 h 427"/>
                  <a:gd name="T50" fmla="*/ 18 w 457"/>
                  <a:gd name="T51" fmla="*/ 26 h 427"/>
                  <a:gd name="T52" fmla="*/ 31 w 457"/>
                  <a:gd name="T53" fmla="*/ 14 h 427"/>
                  <a:gd name="T54" fmla="*/ 46 w 457"/>
                  <a:gd name="T55" fmla="*/ 7 h 427"/>
                  <a:gd name="T56" fmla="*/ 69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9" y="0"/>
                    </a:moveTo>
                    <a:lnTo>
                      <a:pt x="191" y="58"/>
                    </a:lnTo>
                    <a:lnTo>
                      <a:pt x="209" y="65"/>
                    </a:lnTo>
                    <a:lnTo>
                      <a:pt x="229" y="67"/>
                    </a:lnTo>
                    <a:lnTo>
                      <a:pt x="247" y="65"/>
                    </a:lnTo>
                    <a:lnTo>
                      <a:pt x="266" y="58"/>
                    </a:lnTo>
                    <a:lnTo>
                      <a:pt x="389" y="0"/>
                    </a:lnTo>
                    <a:lnTo>
                      <a:pt x="410" y="7"/>
                    </a:lnTo>
                    <a:lnTo>
                      <a:pt x="426" y="14"/>
                    </a:lnTo>
                    <a:lnTo>
                      <a:pt x="439" y="26"/>
                    </a:lnTo>
                    <a:lnTo>
                      <a:pt x="448" y="39"/>
                    </a:lnTo>
                    <a:lnTo>
                      <a:pt x="454" y="55"/>
                    </a:lnTo>
                    <a:lnTo>
                      <a:pt x="457" y="71"/>
                    </a:lnTo>
                    <a:lnTo>
                      <a:pt x="457" y="385"/>
                    </a:lnTo>
                    <a:lnTo>
                      <a:pt x="402" y="403"/>
                    </a:lnTo>
                    <a:lnTo>
                      <a:pt x="346" y="416"/>
                    </a:lnTo>
                    <a:lnTo>
                      <a:pt x="288" y="424"/>
                    </a:lnTo>
                    <a:lnTo>
                      <a:pt x="229" y="427"/>
                    </a:lnTo>
                    <a:lnTo>
                      <a:pt x="169" y="424"/>
                    </a:lnTo>
                    <a:lnTo>
                      <a:pt x="111" y="416"/>
                    </a:lnTo>
                    <a:lnTo>
                      <a:pt x="54" y="403"/>
                    </a:lnTo>
                    <a:lnTo>
                      <a:pt x="0" y="385"/>
                    </a:lnTo>
                    <a:lnTo>
                      <a:pt x="0" y="71"/>
                    </a:lnTo>
                    <a:lnTo>
                      <a:pt x="2" y="55"/>
                    </a:lnTo>
                    <a:lnTo>
                      <a:pt x="9" y="39"/>
                    </a:lnTo>
                    <a:lnTo>
                      <a:pt x="18" y="26"/>
                    </a:lnTo>
                    <a:lnTo>
                      <a:pt x="31" y="14"/>
                    </a:lnTo>
                    <a:lnTo>
                      <a:pt x="46" y="7"/>
                    </a:lnTo>
                    <a:lnTo>
                      <a:pt x="69"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1" name="Freeform 613">
                <a:extLst>
                  <a:ext uri="{FF2B5EF4-FFF2-40B4-BE49-F238E27FC236}">
                    <a16:creationId xmlns:a16="http://schemas.microsoft.com/office/drawing/2014/main" id="{D8731259-E459-7745-BA0C-AB859E60E485}"/>
                  </a:ext>
                </a:extLst>
              </p:cNvPr>
              <p:cNvSpPr>
                <a:spLocks noEditPoints="1"/>
              </p:cNvSpPr>
              <p:nvPr/>
            </p:nvSpPr>
            <p:spPr bwMode="auto">
              <a:xfrm>
                <a:off x="11320463" y="5868988"/>
                <a:ext cx="188913" cy="166688"/>
              </a:xfrm>
              <a:custGeom>
                <a:avLst/>
                <a:gdLst>
                  <a:gd name="T0" fmla="*/ 574 w 1307"/>
                  <a:gd name="T1" fmla="*/ 104 h 1165"/>
                  <a:gd name="T2" fmla="*/ 473 w 1307"/>
                  <a:gd name="T3" fmla="*/ 159 h 1165"/>
                  <a:gd name="T4" fmla="*/ 405 w 1307"/>
                  <a:gd name="T5" fmla="*/ 251 h 1165"/>
                  <a:gd name="T6" fmla="*/ 380 w 1307"/>
                  <a:gd name="T7" fmla="*/ 366 h 1165"/>
                  <a:gd name="T8" fmla="*/ 405 w 1307"/>
                  <a:gd name="T9" fmla="*/ 481 h 1165"/>
                  <a:gd name="T10" fmla="*/ 473 w 1307"/>
                  <a:gd name="T11" fmla="*/ 571 h 1165"/>
                  <a:gd name="T12" fmla="*/ 574 w 1307"/>
                  <a:gd name="T13" fmla="*/ 626 h 1165"/>
                  <a:gd name="T14" fmla="*/ 694 w 1307"/>
                  <a:gd name="T15" fmla="*/ 635 h 1165"/>
                  <a:gd name="T16" fmla="*/ 802 w 1307"/>
                  <a:gd name="T17" fmla="*/ 595 h 1165"/>
                  <a:gd name="T18" fmla="*/ 882 w 1307"/>
                  <a:gd name="T19" fmla="*/ 514 h 1165"/>
                  <a:gd name="T20" fmla="*/ 924 w 1307"/>
                  <a:gd name="T21" fmla="*/ 405 h 1165"/>
                  <a:gd name="T22" fmla="*/ 915 w 1307"/>
                  <a:gd name="T23" fmla="*/ 286 h 1165"/>
                  <a:gd name="T24" fmla="*/ 860 w 1307"/>
                  <a:gd name="T25" fmla="*/ 186 h 1165"/>
                  <a:gd name="T26" fmla="*/ 768 w 1307"/>
                  <a:gd name="T27" fmla="*/ 117 h 1165"/>
                  <a:gd name="T28" fmla="*/ 653 w 1307"/>
                  <a:gd name="T29" fmla="*/ 92 h 1165"/>
                  <a:gd name="T30" fmla="*/ 777 w 1307"/>
                  <a:gd name="T31" fmla="*/ 12 h 1165"/>
                  <a:gd name="T32" fmla="*/ 948 w 1307"/>
                  <a:gd name="T33" fmla="*/ 70 h 1165"/>
                  <a:gd name="T34" fmla="*/ 1094 w 1307"/>
                  <a:gd name="T35" fmla="*/ 171 h 1165"/>
                  <a:gd name="T36" fmla="*/ 1207 w 1307"/>
                  <a:gd name="T37" fmla="*/ 307 h 1165"/>
                  <a:gd name="T38" fmla="*/ 1280 w 1307"/>
                  <a:gd name="T39" fmla="*/ 469 h 1165"/>
                  <a:gd name="T40" fmla="*/ 1307 w 1307"/>
                  <a:gd name="T41" fmla="*/ 653 h 1165"/>
                  <a:gd name="T42" fmla="*/ 1281 w 1307"/>
                  <a:gd name="T43" fmla="*/ 832 h 1165"/>
                  <a:gd name="T44" fmla="*/ 1210 w 1307"/>
                  <a:gd name="T45" fmla="*/ 993 h 1165"/>
                  <a:gd name="T46" fmla="*/ 1100 w 1307"/>
                  <a:gd name="T47" fmla="*/ 1127 h 1165"/>
                  <a:gd name="T48" fmla="*/ 1054 w 1307"/>
                  <a:gd name="T49" fmla="*/ 915 h 1165"/>
                  <a:gd name="T50" fmla="*/ 1019 w 1307"/>
                  <a:gd name="T51" fmla="*/ 822 h 1165"/>
                  <a:gd name="T52" fmla="*/ 951 w 1307"/>
                  <a:gd name="T53" fmla="*/ 749 h 1165"/>
                  <a:gd name="T54" fmla="*/ 888 w 1307"/>
                  <a:gd name="T55" fmla="*/ 719 h 1165"/>
                  <a:gd name="T56" fmla="*/ 861 w 1307"/>
                  <a:gd name="T57" fmla="*/ 711 h 1165"/>
                  <a:gd name="T58" fmla="*/ 835 w 1307"/>
                  <a:gd name="T59" fmla="*/ 703 h 1165"/>
                  <a:gd name="T60" fmla="*/ 790 w 1307"/>
                  <a:gd name="T61" fmla="*/ 700 h 1165"/>
                  <a:gd name="T62" fmla="*/ 538 w 1307"/>
                  <a:gd name="T63" fmla="*/ 707 h 1165"/>
                  <a:gd name="T64" fmla="*/ 474 w 1307"/>
                  <a:gd name="T65" fmla="*/ 702 h 1165"/>
                  <a:gd name="T66" fmla="*/ 456 w 1307"/>
                  <a:gd name="T67" fmla="*/ 708 h 1165"/>
                  <a:gd name="T68" fmla="*/ 425 w 1307"/>
                  <a:gd name="T69" fmla="*/ 717 h 1165"/>
                  <a:gd name="T70" fmla="*/ 385 w 1307"/>
                  <a:gd name="T71" fmla="*/ 733 h 1165"/>
                  <a:gd name="T72" fmla="*/ 306 w 1307"/>
                  <a:gd name="T73" fmla="*/ 794 h 1165"/>
                  <a:gd name="T74" fmla="*/ 260 w 1307"/>
                  <a:gd name="T75" fmla="*/ 882 h 1165"/>
                  <a:gd name="T76" fmla="*/ 250 w 1307"/>
                  <a:gd name="T77" fmla="*/ 1165 h 1165"/>
                  <a:gd name="T78" fmla="*/ 129 w 1307"/>
                  <a:gd name="T79" fmla="*/ 1041 h 1165"/>
                  <a:gd name="T80" fmla="*/ 44 w 1307"/>
                  <a:gd name="T81" fmla="*/ 888 h 1165"/>
                  <a:gd name="T82" fmla="*/ 3 w 1307"/>
                  <a:gd name="T83" fmla="*/ 714 h 1165"/>
                  <a:gd name="T84" fmla="*/ 11 w 1307"/>
                  <a:gd name="T85" fmla="*/ 529 h 1165"/>
                  <a:gd name="T86" fmla="*/ 71 w 1307"/>
                  <a:gd name="T87" fmla="*/ 359 h 1165"/>
                  <a:gd name="T88" fmla="*/ 170 w 1307"/>
                  <a:gd name="T89" fmla="*/ 213 h 1165"/>
                  <a:gd name="T90" fmla="*/ 307 w 1307"/>
                  <a:gd name="T91" fmla="*/ 100 h 1165"/>
                  <a:gd name="T92" fmla="*/ 470 w 1307"/>
                  <a:gd name="T93" fmla="*/ 27 h 1165"/>
                  <a:gd name="T94" fmla="*/ 653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3" y="92"/>
                    </a:moveTo>
                    <a:lnTo>
                      <a:pt x="613" y="95"/>
                    </a:lnTo>
                    <a:lnTo>
                      <a:pt x="574" y="104"/>
                    </a:lnTo>
                    <a:lnTo>
                      <a:pt x="538" y="117"/>
                    </a:lnTo>
                    <a:lnTo>
                      <a:pt x="504" y="137"/>
                    </a:lnTo>
                    <a:lnTo>
                      <a:pt x="473" y="159"/>
                    </a:lnTo>
                    <a:lnTo>
                      <a:pt x="447" y="186"/>
                    </a:lnTo>
                    <a:lnTo>
                      <a:pt x="423" y="217"/>
                    </a:lnTo>
                    <a:lnTo>
                      <a:pt x="405" y="251"/>
                    </a:lnTo>
                    <a:lnTo>
                      <a:pt x="391" y="286"/>
                    </a:lnTo>
                    <a:lnTo>
                      <a:pt x="383" y="325"/>
                    </a:lnTo>
                    <a:lnTo>
                      <a:pt x="380" y="366"/>
                    </a:lnTo>
                    <a:lnTo>
                      <a:pt x="383" y="405"/>
                    </a:lnTo>
                    <a:lnTo>
                      <a:pt x="391" y="444"/>
                    </a:lnTo>
                    <a:lnTo>
                      <a:pt x="405" y="481"/>
                    </a:lnTo>
                    <a:lnTo>
                      <a:pt x="423" y="514"/>
                    </a:lnTo>
                    <a:lnTo>
                      <a:pt x="447" y="545"/>
                    </a:lnTo>
                    <a:lnTo>
                      <a:pt x="473" y="571"/>
                    </a:lnTo>
                    <a:lnTo>
                      <a:pt x="504" y="595"/>
                    </a:lnTo>
                    <a:lnTo>
                      <a:pt x="538" y="613"/>
                    </a:lnTo>
                    <a:lnTo>
                      <a:pt x="574" y="626"/>
                    </a:lnTo>
                    <a:lnTo>
                      <a:pt x="613" y="635"/>
                    </a:lnTo>
                    <a:lnTo>
                      <a:pt x="653" y="639"/>
                    </a:lnTo>
                    <a:lnTo>
                      <a:pt x="694" y="635"/>
                    </a:lnTo>
                    <a:lnTo>
                      <a:pt x="733" y="626"/>
                    </a:lnTo>
                    <a:lnTo>
                      <a:pt x="768" y="613"/>
                    </a:lnTo>
                    <a:lnTo>
                      <a:pt x="802" y="595"/>
                    </a:lnTo>
                    <a:lnTo>
                      <a:pt x="832" y="571"/>
                    </a:lnTo>
                    <a:lnTo>
                      <a:pt x="860" y="545"/>
                    </a:lnTo>
                    <a:lnTo>
                      <a:pt x="882" y="514"/>
                    </a:lnTo>
                    <a:lnTo>
                      <a:pt x="902" y="481"/>
                    </a:lnTo>
                    <a:lnTo>
                      <a:pt x="915" y="444"/>
                    </a:lnTo>
                    <a:lnTo>
                      <a:pt x="924" y="405"/>
                    </a:lnTo>
                    <a:lnTo>
                      <a:pt x="926" y="366"/>
                    </a:lnTo>
                    <a:lnTo>
                      <a:pt x="924" y="325"/>
                    </a:lnTo>
                    <a:lnTo>
                      <a:pt x="915" y="286"/>
                    </a:lnTo>
                    <a:lnTo>
                      <a:pt x="902" y="251"/>
                    </a:lnTo>
                    <a:lnTo>
                      <a:pt x="882" y="217"/>
                    </a:lnTo>
                    <a:lnTo>
                      <a:pt x="860" y="186"/>
                    </a:lnTo>
                    <a:lnTo>
                      <a:pt x="832" y="159"/>
                    </a:lnTo>
                    <a:lnTo>
                      <a:pt x="802" y="137"/>
                    </a:lnTo>
                    <a:lnTo>
                      <a:pt x="768" y="117"/>
                    </a:lnTo>
                    <a:lnTo>
                      <a:pt x="733" y="104"/>
                    </a:lnTo>
                    <a:lnTo>
                      <a:pt x="694" y="95"/>
                    </a:lnTo>
                    <a:lnTo>
                      <a:pt x="653" y="92"/>
                    </a:lnTo>
                    <a:close/>
                    <a:moveTo>
                      <a:pt x="653" y="0"/>
                    </a:moveTo>
                    <a:lnTo>
                      <a:pt x="716" y="3"/>
                    </a:lnTo>
                    <a:lnTo>
                      <a:pt x="777" y="12"/>
                    </a:lnTo>
                    <a:lnTo>
                      <a:pt x="837" y="27"/>
                    </a:lnTo>
                    <a:lnTo>
                      <a:pt x="894" y="46"/>
                    </a:lnTo>
                    <a:lnTo>
                      <a:pt x="948" y="70"/>
                    </a:lnTo>
                    <a:lnTo>
                      <a:pt x="1000" y="100"/>
                    </a:lnTo>
                    <a:lnTo>
                      <a:pt x="1049" y="133"/>
                    </a:lnTo>
                    <a:lnTo>
                      <a:pt x="1094" y="171"/>
                    </a:lnTo>
                    <a:lnTo>
                      <a:pt x="1135" y="213"/>
                    </a:lnTo>
                    <a:lnTo>
                      <a:pt x="1173" y="258"/>
                    </a:lnTo>
                    <a:lnTo>
                      <a:pt x="1207" y="307"/>
                    </a:lnTo>
                    <a:lnTo>
                      <a:pt x="1236" y="359"/>
                    </a:lnTo>
                    <a:lnTo>
                      <a:pt x="1261" y="412"/>
                    </a:lnTo>
                    <a:lnTo>
                      <a:pt x="1280" y="469"/>
                    </a:lnTo>
                    <a:lnTo>
                      <a:pt x="1295" y="529"/>
                    </a:lnTo>
                    <a:lnTo>
                      <a:pt x="1304" y="590"/>
                    </a:lnTo>
                    <a:lnTo>
                      <a:pt x="1307" y="653"/>
                    </a:lnTo>
                    <a:lnTo>
                      <a:pt x="1304" y="714"/>
                    </a:lnTo>
                    <a:lnTo>
                      <a:pt x="1296" y="774"/>
                    </a:lnTo>
                    <a:lnTo>
                      <a:pt x="1281" y="832"/>
                    </a:lnTo>
                    <a:lnTo>
                      <a:pt x="1262" y="888"/>
                    </a:lnTo>
                    <a:lnTo>
                      <a:pt x="1238" y="942"/>
                    </a:lnTo>
                    <a:lnTo>
                      <a:pt x="1210" y="993"/>
                    </a:lnTo>
                    <a:lnTo>
                      <a:pt x="1177" y="1041"/>
                    </a:lnTo>
                    <a:lnTo>
                      <a:pt x="1141" y="1087"/>
                    </a:lnTo>
                    <a:lnTo>
                      <a:pt x="1100" y="1127"/>
                    </a:lnTo>
                    <a:lnTo>
                      <a:pt x="1056" y="1165"/>
                    </a:lnTo>
                    <a:lnTo>
                      <a:pt x="1056" y="950"/>
                    </a:lnTo>
                    <a:lnTo>
                      <a:pt x="1054" y="915"/>
                    </a:lnTo>
                    <a:lnTo>
                      <a:pt x="1047" y="882"/>
                    </a:lnTo>
                    <a:lnTo>
                      <a:pt x="1035" y="851"/>
                    </a:lnTo>
                    <a:lnTo>
                      <a:pt x="1019" y="822"/>
                    </a:lnTo>
                    <a:lnTo>
                      <a:pt x="1000" y="794"/>
                    </a:lnTo>
                    <a:lnTo>
                      <a:pt x="977" y="771"/>
                    </a:lnTo>
                    <a:lnTo>
                      <a:pt x="951" y="749"/>
                    </a:lnTo>
                    <a:lnTo>
                      <a:pt x="921" y="733"/>
                    </a:lnTo>
                    <a:lnTo>
                      <a:pt x="890" y="720"/>
                    </a:lnTo>
                    <a:lnTo>
                      <a:pt x="888" y="719"/>
                    </a:lnTo>
                    <a:lnTo>
                      <a:pt x="880" y="717"/>
                    </a:lnTo>
                    <a:lnTo>
                      <a:pt x="871" y="714"/>
                    </a:lnTo>
                    <a:lnTo>
                      <a:pt x="861" y="711"/>
                    </a:lnTo>
                    <a:lnTo>
                      <a:pt x="850" y="708"/>
                    </a:lnTo>
                    <a:lnTo>
                      <a:pt x="841" y="705"/>
                    </a:lnTo>
                    <a:lnTo>
                      <a:pt x="835" y="703"/>
                    </a:lnTo>
                    <a:lnTo>
                      <a:pt x="832" y="702"/>
                    </a:lnTo>
                    <a:lnTo>
                      <a:pt x="811" y="699"/>
                    </a:lnTo>
                    <a:lnTo>
                      <a:pt x="790" y="700"/>
                    </a:lnTo>
                    <a:lnTo>
                      <a:pt x="769" y="707"/>
                    </a:lnTo>
                    <a:lnTo>
                      <a:pt x="653" y="762"/>
                    </a:lnTo>
                    <a:lnTo>
                      <a:pt x="538" y="707"/>
                    </a:lnTo>
                    <a:lnTo>
                      <a:pt x="516" y="700"/>
                    </a:lnTo>
                    <a:lnTo>
                      <a:pt x="496" y="699"/>
                    </a:lnTo>
                    <a:lnTo>
                      <a:pt x="474" y="702"/>
                    </a:lnTo>
                    <a:lnTo>
                      <a:pt x="471" y="703"/>
                    </a:lnTo>
                    <a:lnTo>
                      <a:pt x="465" y="705"/>
                    </a:lnTo>
                    <a:lnTo>
                      <a:pt x="456" y="708"/>
                    </a:lnTo>
                    <a:lnTo>
                      <a:pt x="446" y="711"/>
                    </a:lnTo>
                    <a:lnTo>
                      <a:pt x="435" y="714"/>
                    </a:lnTo>
                    <a:lnTo>
                      <a:pt x="425" y="717"/>
                    </a:lnTo>
                    <a:lnTo>
                      <a:pt x="419" y="719"/>
                    </a:lnTo>
                    <a:lnTo>
                      <a:pt x="416" y="720"/>
                    </a:lnTo>
                    <a:lnTo>
                      <a:pt x="385" y="733"/>
                    </a:lnTo>
                    <a:lnTo>
                      <a:pt x="355" y="749"/>
                    </a:lnTo>
                    <a:lnTo>
                      <a:pt x="330" y="771"/>
                    </a:lnTo>
                    <a:lnTo>
                      <a:pt x="306" y="794"/>
                    </a:lnTo>
                    <a:lnTo>
                      <a:pt x="287" y="822"/>
                    </a:lnTo>
                    <a:lnTo>
                      <a:pt x="271" y="851"/>
                    </a:lnTo>
                    <a:lnTo>
                      <a:pt x="260" y="882"/>
                    </a:lnTo>
                    <a:lnTo>
                      <a:pt x="253" y="915"/>
                    </a:lnTo>
                    <a:lnTo>
                      <a:pt x="250" y="950"/>
                    </a:lnTo>
                    <a:lnTo>
                      <a:pt x="250" y="1165"/>
                    </a:lnTo>
                    <a:lnTo>
                      <a:pt x="206" y="1127"/>
                    </a:lnTo>
                    <a:lnTo>
                      <a:pt x="165" y="1087"/>
                    </a:lnTo>
                    <a:lnTo>
                      <a:pt x="129" y="1041"/>
                    </a:lnTo>
                    <a:lnTo>
                      <a:pt x="96" y="993"/>
                    </a:lnTo>
                    <a:lnTo>
                      <a:pt x="67" y="942"/>
                    </a:lnTo>
                    <a:lnTo>
                      <a:pt x="44" y="888"/>
                    </a:lnTo>
                    <a:lnTo>
                      <a:pt x="25" y="832"/>
                    </a:lnTo>
                    <a:lnTo>
                      <a:pt x="11" y="774"/>
                    </a:lnTo>
                    <a:lnTo>
                      <a:pt x="3" y="714"/>
                    </a:lnTo>
                    <a:lnTo>
                      <a:pt x="0" y="653"/>
                    </a:lnTo>
                    <a:lnTo>
                      <a:pt x="3" y="590"/>
                    </a:lnTo>
                    <a:lnTo>
                      <a:pt x="11" y="529"/>
                    </a:lnTo>
                    <a:lnTo>
                      <a:pt x="26" y="469"/>
                    </a:lnTo>
                    <a:lnTo>
                      <a:pt x="46" y="412"/>
                    </a:lnTo>
                    <a:lnTo>
                      <a:pt x="71" y="359"/>
                    </a:lnTo>
                    <a:lnTo>
                      <a:pt x="99" y="307"/>
                    </a:lnTo>
                    <a:lnTo>
                      <a:pt x="133" y="258"/>
                    </a:lnTo>
                    <a:lnTo>
                      <a:pt x="170" y="213"/>
                    </a:lnTo>
                    <a:lnTo>
                      <a:pt x="212" y="171"/>
                    </a:lnTo>
                    <a:lnTo>
                      <a:pt x="258" y="133"/>
                    </a:lnTo>
                    <a:lnTo>
                      <a:pt x="307" y="100"/>
                    </a:lnTo>
                    <a:lnTo>
                      <a:pt x="358" y="70"/>
                    </a:lnTo>
                    <a:lnTo>
                      <a:pt x="413" y="46"/>
                    </a:lnTo>
                    <a:lnTo>
                      <a:pt x="470" y="27"/>
                    </a:lnTo>
                    <a:lnTo>
                      <a:pt x="530" y="12"/>
                    </a:lnTo>
                    <a:lnTo>
                      <a:pt x="591" y="3"/>
                    </a:lnTo>
                    <a:lnTo>
                      <a:pt x="65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2" name="Freeform 614">
                <a:extLst>
                  <a:ext uri="{FF2B5EF4-FFF2-40B4-BE49-F238E27FC236}">
                    <a16:creationId xmlns:a16="http://schemas.microsoft.com/office/drawing/2014/main" id="{E1AE3251-28B1-434B-B231-2CFDFCA560FD}"/>
                  </a:ext>
                </a:extLst>
              </p:cNvPr>
              <p:cNvSpPr>
                <a:spLocks noEditPoints="1"/>
              </p:cNvSpPr>
              <p:nvPr/>
            </p:nvSpPr>
            <p:spPr bwMode="auto">
              <a:xfrm>
                <a:off x="11469688" y="6137275"/>
                <a:ext cx="187325" cy="168275"/>
              </a:xfrm>
              <a:custGeom>
                <a:avLst/>
                <a:gdLst>
                  <a:gd name="T0" fmla="*/ 575 w 1307"/>
                  <a:gd name="T1" fmla="*/ 103 h 1165"/>
                  <a:gd name="T2" fmla="*/ 475 w 1307"/>
                  <a:gd name="T3" fmla="*/ 159 h 1165"/>
                  <a:gd name="T4" fmla="*/ 406 w 1307"/>
                  <a:gd name="T5" fmla="*/ 250 h 1165"/>
                  <a:gd name="T6" fmla="*/ 381 w 1307"/>
                  <a:gd name="T7" fmla="*/ 365 h 1165"/>
                  <a:gd name="T8" fmla="*/ 406 w 1307"/>
                  <a:gd name="T9" fmla="*/ 480 h 1165"/>
                  <a:gd name="T10" fmla="*/ 475 w 1307"/>
                  <a:gd name="T11" fmla="*/ 572 h 1165"/>
                  <a:gd name="T12" fmla="*/ 575 w 1307"/>
                  <a:gd name="T13" fmla="*/ 627 h 1165"/>
                  <a:gd name="T14" fmla="*/ 694 w 1307"/>
                  <a:gd name="T15" fmla="*/ 636 h 1165"/>
                  <a:gd name="T16" fmla="*/ 803 w 1307"/>
                  <a:gd name="T17" fmla="*/ 594 h 1165"/>
                  <a:gd name="T18" fmla="*/ 884 w 1307"/>
                  <a:gd name="T19" fmla="*/ 514 h 1165"/>
                  <a:gd name="T20" fmla="*/ 924 w 1307"/>
                  <a:gd name="T21" fmla="*/ 406 h 1165"/>
                  <a:gd name="T22" fmla="*/ 916 w 1307"/>
                  <a:gd name="T23" fmla="*/ 287 h 1165"/>
                  <a:gd name="T24" fmla="*/ 860 w 1307"/>
                  <a:gd name="T25" fmla="*/ 186 h 1165"/>
                  <a:gd name="T26" fmla="*/ 769 w 1307"/>
                  <a:gd name="T27" fmla="*/ 118 h 1165"/>
                  <a:gd name="T28" fmla="*/ 654 w 1307"/>
                  <a:gd name="T29" fmla="*/ 92 h 1165"/>
                  <a:gd name="T30" fmla="*/ 778 w 1307"/>
                  <a:gd name="T31" fmla="*/ 12 h 1165"/>
                  <a:gd name="T32" fmla="*/ 949 w 1307"/>
                  <a:gd name="T33" fmla="*/ 71 h 1165"/>
                  <a:gd name="T34" fmla="*/ 1095 w 1307"/>
                  <a:gd name="T35" fmla="*/ 171 h 1165"/>
                  <a:gd name="T36" fmla="*/ 1208 w 1307"/>
                  <a:gd name="T37" fmla="*/ 307 h 1165"/>
                  <a:gd name="T38" fmla="*/ 1281 w 1307"/>
                  <a:gd name="T39" fmla="*/ 470 h 1165"/>
                  <a:gd name="T40" fmla="*/ 1307 w 1307"/>
                  <a:gd name="T41" fmla="*/ 652 h 1165"/>
                  <a:gd name="T42" fmla="*/ 1282 w 1307"/>
                  <a:gd name="T43" fmla="*/ 832 h 1165"/>
                  <a:gd name="T44" fmla="*/ 1211 w 1307"/>
                  <a:gd name="T45" fmla="*/ 993 h 1165"/>
                  <a:gd name="T46" fmla="*/ 1101 w 1307"/>
                  <a:gd name="T47" fmla="*/ 1128 h 1165"/>
                  <a:gd name="T48" fmla="*/ 1054 w 1307"/>
                  <a:gd name="T49" fmla="*/ 916 h 1165"/>
                  <a:gd name="T50" fmla="*/ 1020 w 1307"/>
                  <a:gd name="T51" fmla="*/ 822 h 1165"/>
                  <a:gd name="T52" fmla="*/ 952 w 1307"/>
                  <a:gd name="T53" fmla="*/ 750 h 1165"/>
                  <a:gd name="T54" fmla="*/ 888 w 1307"/>
                  <a:gd name="T55" fmla="*/ 719 h 1165"/>
                  <a:gd name="T56" fmla="*/ 861 w 1307"/>
                  <a:gd name="T57" fmla="*/ 711 h 1165"/>
                  <a:gd name="T58" fmla="*/ 836 w 1307"/>
                  <a:gd name="T59" fmla="*/ 703 h 1165"/>
                  <a:gd name="T60" fmla="*/ 791 w 1307"/>
                  <a:gd name="T61" fmla="*/ 700 h 1165"/>
                  <a:gd name="T62" fmla="*/ 538 w 1307"/>
                  <a:gd name="T63" fmla="*/ 707 h 1165"/>
                  <a:gd name="T64" fmla="*/ 475 w 1307"/>
                  <a:gd name="T65" fmla="*/ 702 h 1165"/>
                  <a:gd name="T66" fmla="*/ 457 w 1307"/>
                  <a:gd name="T67" fmla="*/ 708 h 1165"/>
                  <a:gd name="T68" fmla="*/ 427 w 1307"/>
                  <a:gd name="T69" fmla="*/ 717 h 1165"/>
                  <a:gd name="T70" fmla="*/ 386 w 1307"/>
                  <a:gd name="T71" fmla="*/ 733 h 1165"/>
                  <a:gd name="T72" fmla="*/ 307 w 1307"/>
                  <a:gd name="T73" fmla="*/ 795 h 1165"/>
                  <a:gd name="T74" fmla="*/ 260 w 1307"/>
                  <a:gd name="T75" fmla="*/ 882 h 1165"/>
                  <a:gd name="T76" fmla="*/ 251 w 1307"/>
                  <a:gd name="T77" fmla="*/ 1165 h 1165"/>
                  <a:gd name="T78" fmla="*/ 130 w 1307"/>
                  <a:gd name="T79" fmla="*/ 1041 h 1165"/>
                  <a:gd name="T80" fmla="*/ 45 w 1307"/>
                  <a:gd name="T81" fmla="*/ 888 h 1165"/>
                  <a:gd name="T82" fmla="*/ 3 w 1307"/>
                  <a:gd name="T83" fmla="*/ 714 h 1165"/>
                  <a:gd name="T84" fmla="*/ 13 w 1307"/>
                  <a:gd name="T85" fmla="*/ 529 h 1165"/>
                  <a:gd name="T86" fmla="*/ 71 w 1307"/>
                  <a:gd name="T87" fmla="*/ 358 h 1165"/>
                  <a:gd name="T88" fmla="*/ 172 w 1307"/>
                  <a:gd name="T89" fmla="*/ 213 h 1165"/>
                  <a:gd name="T90" fmla="*/ 307 w 1307"/>
                  <a:gd name="T91" fmla="*/ 99 h 1165"/>
                  <a:gd name="T92" fmla="*/ 470 w 1307"/>
                  <a:gd name="T93" fmla="*/ 26 h 1165"/>
                  <a:gd name="T94" fmla="*/ 654 w 1307"/>
                  <a:gd name="T95" fmla="*/ 0 h 1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07" h="1165">
                    <a:moveTo>
                      <a:pt x="654" y="92"/>
                    </a:moveTo>
                    <a:lnTo>
                      <a:pt x="613" y="95"/>
                    </a:lnTo>
                    <a:lnTo>
                      <a:pt x="575" y="103"/>
                    </a:lnTo>
                    <a:lnTo>
                      <a:pt x="539" y="118"/>
                    </a:lnTo>
                    <a:lnTo>
                      <a:pt x="505" y="136"/>
                    </a:lnTo>
                    <a:lnTo>
                      <a:pt x="475" y="159"/>
                    </a:lnTo>
                    <a:lnTo>
                      <a:pt x="447" y="186"/>
                    </a:lnTo>
                    <a:lnTo>
                      <a:pt x="425" y="216"/>
                    </a:lnTo>
                    <a:lnTo>
                      <a:pt x="406" y="250"/>
                    </a:lnTo>
                    <a:lnTo>
                      <a:pt x="392" y="287"/>
                    </a:lnTo>
                    <a:lnTo>
                      <a:pt x="384" y="325"/>
                    </a:lnTo>
                    <a:lnTo>
                      <a:pt x="381" y="365"/>
                    </a:lnTo>
                    <a:lnTo>
                      <a:pt x="384" y="406"/>
                    </a:lnTo>
                    <a:lnTo>
                      <a:pt x="392" y="444"/>
                    </a:lnTo>
                    <a:lnTo>
                      <a:pt x="406" y="480"/>
                    </a:lnTo>
                    <a:lnTo>
                      <a:pt x="425" y="514"/>
                    </a:lnTo>
                    <a:lnTo>
                      <a:pt x="447" y="544"/>
                    </a:lnTo>
                    <a:lnTo>
                      <a:pt x="475" y="572"/>
                    </a:lnTo>
                    <a:lnTo>
                      <a:pt x="505" y="594"/>
                    </a:lnTo>
                    <a:lnTo>
                      <a:pt x="539" y="613"/>
                    </a:lnTo>
                    <a:lnTo>
                      <a:pt x="575" y="627"/>
                    </a:lnTo>
                    <a:lnTo>
                      <a:pt x="613" y="636"/>
                    </a:lnTo>
                    <a:lnTo>
                      <a:pt x="654" y="639"/>
                    </a:lnTo>
                    <a:lnTo>
                      <a:pt x="694" y="636"/>
                    </a:lnTo>
                    <a:lnTo>
                      <a:pt x="733" y="627"/>
                    </a:lnTo>
                    <a:lnTo>
                      <a:pt x="769" y="613"/>
                    </a:lnTo>
                    <a:lnTo>
                      <a:pt x="803" y="594"/>
                    </a:lnTo>
                    <a:lnTo>
                      <a:pt x="834" y="572"/>
                    </a:lnTo>
                    <a:lnTo>
                      <a:pt x="860" y="544"/>
                    </a:lnTo>
                    <a:lnTo>
                      <a:pt x="884" y="514"/>
                    </a:lnTo>
                    <a:lnTo>
                      <a:pt x="902" y="480"/>
                    </a:lnTo>
                    <a:lnTo>
                      <a:pt x="916" y="444"/>
                    </a:lnTo>
                    <a:lnTo>
                      <a:pt x="924" y="406"/>
                    </a:lnTo>
                    <a:lnTo>
                      <a:pt x="927" y="365"/>
                    </a:lnTo>
                    <a:lnTo>
                      <a:pt x="924" y="325"/>
                    </a:lnTo>
                    <a:lnTo>
                      <a:pt x="916" y="287"/>
                    </a:lnTo>
                    <a:lnTo>
                      <a:pt x="902" y="250"/>
                    </a:lnTo>
                    <a:lnTo>
                      <a:pt x="884" y="216"/>
                    </a:lnTo>
                    <a:lnTo>
                      <a:pt x="860" y="186"/>
                    </a:lnTo>
                    <a:lnTo>
                      <a:pt x="834" y="159"/>
                    </a:lnTo>
                    <a:lnTo>
                      <a:pt x="803" y="136"/>
                    </a:lnTo>
                    <a:lnTo>
                      <a:pt x="769" y="118"/>
                    </a:lnTo>
                    <a:lnTo>
                      <a:pt x="733" y="103"/>
                    </a:lnTo>
                    <a:lnTo>
                      <a:pt x="694" y="95"/>
                    </a:lnTo>
                    <a:lnTo>
                      <a:pt x="654" y="92"/>
                    </a:lnTo>
                    <a:close/>
                    <a:moveTo>
                      <a:pt x="654" y="0"/>
                    </a:moveTo>
                    <a:lnTo>
                      <a:pt x="716" y="3"/>
                    </a:lnTo>
                    <a:lnTo>
                      <a:pt x="778" y="12"/>
                    </a:lnTo>
                    <a:lnTo>
                      <a:pt x="837" y="26"/>
                    </a:lnTo>
                    <a:lnTo>
                      <a:pt x="894" y="46"/>
                    </a:lnTo>
                    <a:lnTo>
                      <a:pt x="949" y="71"/>
                    </a:lnTo>
                    <a:lnTo>
                      <a:pt x="1001" y="99"/>
                    </a:lnTo>
                    <a:lnTo>
                      <a:pt x="1049" y="133"/>
                    </a:lnTo>
                    <a:lnTo>
                      <a:pt x="1095" y="171"/>
                    </a:lnTo>
                    <a:lnTo>
                      <a:pt x="1137" y="213"/>
                    </a:lnTo>
                    <a:lnTo>
                      <a:pt x="1174" y="258"/>
                    </a:lnTo>
                    <a:lnTo>
                      <a:pt x="1208" y="307"/>
                    </a:lnTo>
                    <a:lnTo>
                      <a:pt x="1238" y="358"/>
                    </a:lnTo>
                    <a:lnTo>
                      <a:pt x="1262" y="413"/>
                    </a:lnTo>
                    <a:lnTo>
                      <a:pt x="1281" y="470"/>
                    </a:lnTo>
                    <a:lnTo>
                      <a:pt x="1296" y="529"/>
                    </a:lnTo>
                    <a:lnTo>
                      <a:pt x="1305" y="590"/>
                    </a:lnTo>
                    <a:lnTo>
                      <a:pt x="1307" y="652"/>
                    </a:lnTo>
                    <a:lnTo>
                      <a:pt x="1305" y="714"/>
                    </a:lnTo>
                    <a:lnTo>
                      <a:pt x="1296" y="774"/>
                    </a:lnTo>
                    <a:lnTo>
                      <a:pt x="1282" y="832"/>
                    </a:lnTo>
                    <a:lnTo>
                      <a:pt x="1263" y="888"/>
                    </a:lnTo>
                    <a:lnTo>
                      <a:pt x="1240" y="942"/>
                    </a:lnTo>
                    <a:lnTo>
                      <a:pt x="1211" y="993"/>
                    </a:lnTo>
                    <a:lnTo>
                      <a:pt x="1178" y="1041"/>
                    </a:lnTo>
                    <a:lnTo>
                      <a:pt x="1142" y="1086"/>
                    </a:lnTo>
                    <a:lnTo>
                      <a:pt x="1101" y="1128"/>
                    </a:lnTo>
                    <a:lnTo>
                      <a:pt x="1057" y="1165"/>
                    </a:lnTo>
                    <a:lnTo>
                      <a:pt x="1057" y="949"/>
                    </a:lnTo>
                    <a:lnTo>
                      <a:pt x="1054" y="916"/>
                    </a:lnTo>
                    <a:lnTo>
                      <a:pt x="1047" y="882"/>
                    </a:lnTo>
                    <a:lnTo>
                      <a:pt x="1036" y="851"/>
                    </a:lnTo>
                    <a:lnTo>
                      <a:pt x="1020" y="822"/>
                    </a:lnTo>
                    <a:lnTo>
                      <a:pt x="1001" y="795"/>
                    </a:lnTo>
                    <a:lnTo>
                      <a:pt x="977" y="771"/>
                    </a:lnTo>
                    <a:lnTo>
                      <a:pt x="952" y="750"/>
                    </a:lnTo>
                    <a:lnTo>
                      <a:pt x="922" y="733"/>
                    </a:lnTo>
                    <a:lnTo>
                      <a:pt x="891" y="719"/>
                    </a:lnTo>
                    <a:lnTo>
                      <a:pt x="888" y="719"/>
                    </a:lnTo>
                    <a:lnTo>
                      <a:pt x="882" y="717"/>
                    </a:lnTo>
                    <a:lnTo>
                      <a:pt x="872" y="714"/>
                    </a:lnTo>
                    <a:lnTo>
                      <a:pt x="861" y="711"/>
                    </a:lnTo>
                    <a:lnTo>
                      <a:pt x="851" y="708"/>
                    </a:lnTo>
                    <a:lnTo>
                      <a:pt x="842" y="705"/>
                    </a:lnTo>
                    <a:lnTo>
                      <a:pt x="836" y="703"/>
                    </a:lnTo>
                    <a:lnTo>
                      <a:pt x="833" y="702"/>
                    </a:lnTo>
                    <a:lnTo>
                      <a:pt x="812" y="698"/>
                    </a:lnTo>
                    <a:lnTo>
                      <a:pt x="791" y="700"/>
                    </a:lnTo>
                    <a:lnTo>
                      <a:pt x="770" y="707"/>
                    </a:lnTo>
                    <a:lnTo>
                      <a:pt x="654" y="762"/>
                    </a:lnTo>
                    <a:lnTo>
                      <a:pt x="538" y="707"/>
                    </a:lnTo>
                    <a:lnTo>
                      <a:pt x="517" y="700"/>
                    </a:lnTo>
                    <a:lnTo>
                      <a:pt x="496" y="698"/>
                    </a:lnTo>
                    <a:lnTo>
                      <a:pt x="475" y="702"/>
                    </a:lnTo>
                    <a:lnTo>
                      <a:pt x="473" y="703"/>
                    </a:lnTo>
                    <a:lnTo>
                      <a:pt x="466" y="705"/>
                    </a:lnTo>
                    <a:lnTo>
                      <a:pt x="457" y="708"/>
                    </a:lnTo>
                    <a:lnTo>
                      <a:pt x="446" y="711"/>
                    </a:lnTo>
                    <a:lnTo>
                      <a:pt x="436" y="714"/>
                    </a:lnTo>
                    <a:lnTo>
                      <a:pt x="427" y="717"/>
                    </a:lnTo>
                    <a:lnTo>
                      <a:pt x="421" y="719"/>
                    </a:lnTo>
                    <a:lnTo>
                      <a:pt x="417" y="719"/>
                    </a:lnTo>
                    <a:lnTo>
                      <a:pt x="386" y="733"/>
                    </a:lnTo>
                    <a:lnTo>
                      <a:pt x="356" y="750"/>
                    </a:lnTo>
                    <a:lnTo>
                      <a:pt x="330" y="771"/>
                    </a:lnTo>
                    <a:lnTo>
                      <a:pt x="307" y="795"/>
                    </a:lnTo>
                    <a:lnTo>
                      <a:pt x="288" y="822"/>
                    </a:lnTo>
                    <a:lnTo>
                      <a:pt x="273" y="851"/>
                    </a:lnTo>
                    <a:lnTo>
                      <a:pt x="260" y="882"/>
                    </a:lnTo>
                    <a:lnTo>
                      <a:pt x="253" y="916"/>
                    </a:lnTo>
                    <a:lnTo>
                      <a:pt x="251" y="949"/>
                    </a:lnTo>
                    <a:lnTo>
                      <a:pt x="251" y="1165"/>
                    </a:lnTo>
                    <a:lnTo>
                      <a:pt x="207" y="1128"/>
                    </a:lnTo>
                    <a:lnTo>
                      <a:pt x="167" y="1086"/>
                    </a:lnTo>
                    <a:lnTo>
                      <a:pt x="130" y="1041"/>
                    </a:lnTo>
                    <a:lnTo>
                      <a:pt x="97" y="993"/>
                    </a:lnTo>
                    <a:lnTo>
                      <a:pt x="69" y="942"/>
                    </a:lnTo>
                    <a:lnTo>
                      <a:pt x="45" y="888"/>
                    </a:lnTo>
                    <a:lnTo>
                      <a:pt x="26" y="832"/>
                    </a:lnTo>
                    <a:lnTo>
                      <a:pt x="11" y="774"/>
                    </a:lnTo>
                    <a:lnTo>
                      <a:pt x="3" y="714"/>
                    </a:lnTo>
                    <a:lnTo>
                      <a:pt x="0" y="652"/>
                    </a:lnTo>
                    <a:lnTo>
                      <a:pt x="3" y="590"/>
                    </a:lnTo>
                    <a:lnTo>
                      <a:pt x="13" y="529"/>
                    </a:lnTo>
                    <a:lnTo>
                      <a:pt x="27" y="470"/>
                    </a:lnTo>
                    <a:lnTo>
                      <a:pt x="46" y="413"/>
                    </a:lnTo>
                    <a:lnTo>
                      <a:pt x="71" y="358"/>
                    </a:lnTo>
                    <a:lnTo>
                      <a:pt x="100" y="307"/>
                    </a:lnTo>
                    <a:lnTo>
                      <a:pt x="134" y="258"/>
                    </a:lnTo>
                    <a:lnTo>
                      <a:pt x="172" y="213"/>
                    </a:lnTo>
                    <a:lnTo>
                      <a:pt x="213" y="171"/>
                    </a:lnTo>
                    <a:lnTo>
                      <a:pt x="258" y="133"/>
                    </a:lnTo>
                    <a:lnTo>
                      <a:pt x="307" y="99"/>
                    </a:lnTo>
                    <a:lnTo>
                      <a:pt x="359" y="71"/>
                    </a:lnTo>
                    <a:lnTo>
                      <a:pt x="413" y="46"/>
                    </a:lnTo>
                    <a:lnTo>
                      <a:pt x="470" y="26"/>
                    </a:lnTo>
                    <a:lnTo>
                      <a:pt x="530" y="12"/>
                    </a:lnTo>
                    <a:lnTo>
                      <a:pt x="591" y="3"/>
                    </a:lnTo>
                    <a:lnTo>
                      <a:pt x="654"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3" name="Freeform 615">
                <a:extLst>
                  <a:ext uri="{FF2B5EF4-FFF2-40B4-BE49-F238E27FC236}">
                    <a16:creationId xmlns:a16="http://schemas.microsoft.com/office/drawing/2014/main" id="{F568A50C-ED77-344A-AF19-A33E55B72658}"/>
                  </a:ext>
                </a:extLst>
              </p:cNvPr>
              <p:cNvSpPr>
                <a:spLocks/>
              </p:cNvSpPr>
              <p:nvPr/>
            </p:nvSpPr>
            <p:spPr bwMode="auto">
              <a:xfrm>
                <a:off x="11530013" y="6264275"/>
                <a:ext cx="66675" cy="61913"/>
              </a:xfrm>
              <a:custGeom>
                <a:avLst/>
                <a:gdLst>
                  <a:gd name="T0" fmla="*/ 68 w 457"/>
                  <a:gd name="T1" fmla="*/ 0 h 427"/>
                  <a:gd name="T2" fmla="*/ 190 w 457"/>
                  <a:gd name="T3" fmla="*/ 58 h 427"/>
                  <a:gd name="T4" fmla="*/ 209 w 457"/>
                  <a:gd name="T5" fmla="*/ 65 h 427"/>
                  <a:gd name="T6" fmla="*/ 228 w 457"/>
                  <a:gd name="T7" fmla="*/ 67 h 427"/>
                  <a:gd name="T8" fmla="*/ 247 w 457"/>
                  <a:gd name="T9" fmla="*/ 65 h 427"/>
                  <a:gd name="T10" fmla="*/ 266 w 457"/>
                  <a:gd name="T11" fmla="*/ 58 h 427"/>
                  <a:gd name="T12" fmla="*/ 388 w 457"/>
                  <a:gd name="T13" fmla="*/ 0 h 427"/>
                  <a:gd name="T14" fmla="*/ 411 w 457"/>
                  <a:gd name="T15" fmla="*/ 7 h 427"/>
                  <a:gd name="T16" fmla="*/ 426 w 457"/>
                  <a:gd name="T17" fmla="*/ 14 h 427"/>
                  <a:gd name="T18" fmla="*/ 438 w 457"/>
                  <a:gd name="T19" fmla="*/ 26 h 427"/>
                  <a:gd name="T20" fmla="*/ 448 w 457"/>
                  <a:gd name="T21" fmla="*/ 39 h 427"/>
                  <a:gd name="T22" fmla="*/ 455 w 457"/>
                  <a:gd name="T23" fmla="*/ 55 h 427"/>
                  <a:gd name="T24" fmla="*/ 457 w 457"/>
                  <a:gd name="T25" fmla="*/ 71 h 427"/>
                  <a:gd name="T26" fmla="*/ 457 w 457"/>
                  <a:gd name="T27" fmla="*/ 385 h 427"/>
                  <a:gd name="T28" fmla="*/ 403 w 457"/>
                  <a:gd name="T29" fmla="*/ 403 h 427"/>
                  <a:gd name="T30" fmla="*/ 345 w 457"/>
                  <a:gd name="T31" fmla="*/ 416 h 427"/>
                  <a:gd name="T32" fmla="*/ 287 w 457"/>
                  <a:gd name="T33" fmla="*/ 424 h 427"/>
                  <a:gd name="T34" fmla="*/ 228 w 457"/>
                  <a:gd name="T35" fmla="*/ 427 h 427"/>
                  <a:gd name="T36" fmla="*/ 168 w 457"/>
                  <a:gd name="T37" fmla="*/ 424 h 427"/>
                  <a:gd name="T38" fmla="*/ 110 w 457"/>
                  <a:gd name="T39" fmla="*/ 416 h 427"/>
                  <a:gd name="T40" fmla="*/ 54 w 457"/>
                  <a:gd name="T41" fmla="*/ 403 h 427"/>
                  <a:gd name="T42" fmla="*/ 0 w 457"/>
                  <a:gd name="T43" fmla="*/ 385 h 427"/>
                  <a:gd name="T44" fmla="*/ 0 w 457"/>
                  <a:gd name="T45" fmla="*/ 71 h 427"/>
                  <a:gd name="T46" fmla="*/ 2 w 457"/>
                  <a:gd name="T47" fmla="*/ 55 h 427"/>
                  <a:gd name="T48" fmla="*/ 8 w 457"/>
                  <a:gd name="T49" fmla="*/ 39 h 427"/>
                  <a:gd name="T50" fmla="*/ 17 w 457"/>
                  <a:gd name="T51" fmla="*/ 26 h 427"/>
                  <a:gd name="T52" fmla="*/ 30 w 457"/>
                  <a:gd name="T53" fmla="*/ 14 h 427"/>
                  <a:gd name="T54" fmla="*/ 46 w 457"/>
                  <a:gd name="T55" fmla="*/ 7 h 427"/>
                  <a:gd name="T56" fmla="*/ 68 w 457"/>
                  <a:gd name="T57"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57" h="427">
                    <a:moveTo>
                      <a:pt x="68" y="0"/>
                    </a:moveTo>
                    <a:lnTo>
                      <a:pt x="190" y="58"/>
                    </a:lnTo>
                    <a:lnTo>
                      <a:pt x="209" y="65"/>
                    </a:lnTo>
                    <a:lnTo>
                      <a:pt x="228" y="67"/>
                    </a:lnTo>
                    <a:lnTo>
                      <a:pt x="247" y="65"/>
                    </a:lnTo>
                    <a:lnTo>
                      <a:pt x="266" y="58"/>
                    </a:lnTo>
                    <a:lnTo>
                      <a:pt x="388" y="0"/>
                    </a:lnTo>
                    <a:lnTo>
                      <a:pt x="411" y="7"/>
                    </a:lnTo>
                    <a:lnTo>
                      <a:pt x="426" y="14"/>
                    </a:lnTo>
                    <a:lnTo>
                      <a:pt x="438" y="26"/>
                    </a:lnTo>
                    <a:lnTo>
                      <a:pt x="448" y="39"/>
                    </a:lnTo>
                    <a:lnTo>
                      <a:pt x="455" y="55"/>
                    </a:lnTo>
                    <a:lnTo>
                      <a:pt x="457" y="71"/>
                    </a:lnTo>
                    <a:lnTo>
                      <a:pt x="457" y="385"/>
                    </a:lnTo>
                    <a:lnTo>
                      <a:pt x="403" y="403"/>
                    </a:lnTo>
                    <a:lnTo>
                      <a:pt x="345" y="416"/>
                    </a:lnTo>
                    <a:lnTo>
                      <a:pt x="287" y="424"/>
                    </a:lnTo>
                    <a:lnTo>
                      <a:pt x="228" y="427"/>
                    </a:lnTo>
                    <a:lnTo>
                      <a:pt x="168" y="424"/>
                    </a:lnTo>
                    <a:lnTo>
                      <a:pt x="110" y="416"/>
                    </a:lnTo>
                    <a:lnTo>
                      <a:pt x="54" y="403"/>
                    </a:lnTo>
                    <a:lnTo>
                      <a:pt x="0" y="385"/>
                    </a:lnTo>
                    <a:lnTo>
                      <a:pt x="0" y="71"/>
                    </a:lnTo>
                    <a:lnTo>
                      <a:pt x="2" y="55"/>
                    </a:lnTo>
                    <a:lnTo>
                      <a:pt x="8" y="39"/>
                    </a:lnTo>
                    <a:lnTo>
                      <a:pt x="17" y="26"/>
                    </a:lnTo>
                    <a:lnTo>
                      <a:pt x="30" y="14"/>
                    </a:lnTo>
                    <a:lnTo>
                      <a:pt x="46" y="7"/>
                    </a:lnTo>
                    <a:lnTo>
                      <a:pt x="68"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4" name="Freeform 616">
                <a:extLst>
                  <a:ext uri="{FF2B5EF4-FFF2-40B4-BE49-F238E27FC236}">
                    <a16:creationId xmlns:a16="http://schemas.microsoft.com/office/drawing/2014/main" id="{9A2218CB-B928-164C-A74A-9D2C153523F7}"/>
                  </a:ext>
                </a:extLst>
              </p:cNvPr>
              <p:cNvSpPr>
                <a:spLocks/>
              </p:cNvSpPr>
              <p:nvPr/>
            </p:nvSpPr>
            <p:spPr bwMode="auto">
              <a:xfrm>
                <a:off x="11549063" y="6175375"/>
                <a:ext cx="28575" cy="28575"/>
              </a:xfrm>
              <a:custGeom>
                <a:avLst/>
                <a:gdLst>
                  <a:gd name="T0" fmla="*/ 100 w 199"/>
                  <a:gd name="T1" fmla="*/ 0 h 199"/>
                  <a:gd name="T2" fmla="*/ 123 w 199"/>
                  <a:gd name="T3" fmla="*/ 3 h 199"/>
                  <a:gd name="T4" fmla="*/ 144 w 199"/>
                  <a:gd name="T5" fmla="*/ 10 h 199"/>
                  <a:gd name="T6" fmla="*/ 162 w 199"/>
                  <a:gd name="T7" fmla="*/ 22 h 199"/>
                  <a:gd name="T8" fmla="*/ 178 w 199"/>
                  <a:gd name="T9" fmla="*/ 37 h 199"/>
                  <a:gd name="T10" fmla="*/ 189 w 199"/>
                  <a:gd name="T11" fmla="*/ 56 h 199"/>
                  <a:gd name="T12" fmla="*/ 197 w 199"/>
                  <a:gd name="T13" fmla="*/ 77 h 199"/>
                  <a:gd name="T14" fmla="*/ 199 w 199"/>
                  <a:gd name="T15" fmla="*/ 99 h 199"/>
                  <a:gd name="T16" fmla="*/ 197 w 199"/>
                  <a:gd name="T17" fmla="*/ 122 h 199"/>
                  <a:gd name="T18" fmla="*/ 189 w 199"/>
                  <a:gd name="T19" fmla="*/ 143 h 199"/>
                  <a:gd name="T20" fmla="*/ 178 w 199"/>
                  <a:gd name="T21" fmla="*/ 161 h 199"/>
                  <a:gd name="T22" fmla="*/ 162 w 199"/>
                  <a:gd name="T23" fmla="*/ 176 h 199"/>
                  <a:gd name="T24" fmla="*/ 144 w 199"/>
                  <a:gd name="T25" fmla="*/ 189 h 199"/>
                  <a:gd name="T26" fmla="*/ 123 w 199"/>
                  <a:gd name="T27" fmla="*/ 196 h 199"/>
                  <a:gd name="T28" fmla="*/ 100 w 199"/>
                  <a:gd name="T29" fmla="*/ 199 h 199"/>
                  <a:gd name="T30" fmla="*/ 78 w 199"/>
                  <a:gd name="T31" fmla="*/ 196 h 199"/>
                  <a:gd name="T32" fmla="*/ 56 w 199"/>
                  <a:gd name="T33" fmla="*/ 189 h 199"/>
                  <a:gd name="T34" fmla="*/ 38 w 199"/>
                  <a:gd name="T35" fmla="*/ 176 h 199"/>
                  <a:gd name="T36" fmla="*/ 23 w 199"/>
                  <a:gd name="T37" fmla="*/ 161 h 199"/>
                  <a:gd name="T38" fmla="*/ 10 w 199"/>
                  <a:gd name="T39" fmla="*/ 143 h 199"/>
                  <a:gd name="T40" fmla="*/ 3 w 199"/>
                  <a:gd name="T41" fmla="*/ 122 h 199"/>
                  <a:gd name="T42" fmla="*/ 0 w 199"/>
                  <a:gd name="T43" fmla="*/ 99 h 199"/>
                  <a:gd name="T44" fmla="*/ 3 w 199"/>
                  <a:gd name="T45" fmla="*/ 77 h 199"/>
                  <a:gd name="T46" fmla="*/ 10 w 199"/>
                  <a:gd name="T47" fmla="*/ 56 h 199"/>
                  <a:gd name="T48" fmla="*/ 23 w 199"/>
                  <a:gd name="T49" fmla="*/ 37 h 199"/>
                  <a:gd name="T50" fmla="*/ 38 w 199"/>
                  <a:gd name="T51" fmla="*/ 22 h 199"/>
                  <a:gd name="T52" fmla="*/ 56 w 199"/>
                  <a:gd name="T53" fmla="*/ 10 h 199"/>
                  <a:gd name="T54" fmla="*/ 78 w 199"/>
                  <a:gd name="T55" fmla="*/ 3 h 199"/>
                  <a:gd name="T56" fmla="*/ 100 w 199"/>
                  <a:gd name="T57"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9" h="199">
                    <a:moveTo>
                      <a:pt x="100" y="0"/>
                    </a:moveTo>
                    <a:lnTo>
                      <a:pt x="123" y="3"/>
                    </a:lnTo>
                    <a:lnTo>
                      <a:pt x="144" y="10"/>
                    </a:lnTo>
                    <a:lnTo>
                      <a:pt x="162" y="22"/>
                    </a:lnTo>
                    <a:lnTo>
                      <a:pt x="178" y="37"/>
                    </a:lnTo>
                    <a:lnTo>
                      <a:pt x="189" y="56"/>
                    </a:lnTo>
                    <a:lnTo>
                      <a:pt x="197" y="77"/>
                    </a:lnTo>
                    <a:lnTo>
                      <a:pt x="199" y="99"/>
                    </a:lnTo>
                    <a:lnTo>
                      <a:pt x="197" y="122"/>
                    </a:lnTo>
                    <a:lnTo>
                      <a:pt x="189" y="143"/>
                    </a:lnTo>
                    <a:lnTo>
                      <a:pt x="178" y="161"/>
                    </a:lnTo>
                    <a:lnTo>
                      <a:pt x="162" y="176"/>
                    </a:lnTo>
                    <a:lnTo>
                      <a:pt x="144" y="189"/>
                    </a:lnTo>
                    <a:lnTo>
                      <a:pt x="123" y="196"/>
                    </a:lnTo>
                    <a:lnTo>
                      <a:pt x="100" y="199"/>
                    </a:lnTo>
                    <a:lnTo>
                      <a:pt x="78" y="196"/>
                    </a:lnTo>
                    <a:lnTo>
                      <a:pt x="56" y="189"/>
                    </a:lnTo>
                    <a:lnTo>
                      <a:pt x="38" y="176"/>
                    </a:lnTo>
                    <a:lnTo>
                      <a:pt x="23" y="161"/>
                    </a:lnTo>
                    <a:lnTo>
                      <a:pt x="10" y="143"/>
                    </a:lnTo>
                    <a:lnTo>
                      <a:pt x="3" y="122"/>
                    </a:lnTo>
                    <a:lnTo>
                      <a:pt x="0" y="99"/>
                    </a:lnTo>
                    <a:lnTo>
                      <a:pt x="3" y="77"/>
                    </a:lnTo>
                    <a:lnTo>
                      <a:pt x="10" y="56"/>
                    </a:lnTo>
                    <a:lnTo>
                      <a:pt x="23" y="37"/>
                    </a:lnTo>
                    <a:lnTo>
                      <a:pt x="38" y="22"/>
                    </a:lnTo>
                    <a:lnTo>
                      <a:pt x="56" y="10"/>
                    </a:lnTo>
                    <a:lnTo>
                      <a:pt x="78" y="3"/>
                    </a:lnTo>
                    <a:lnTo>
                      <a:pt x="100"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6" name="Freeform 617">
                <a:extLst>
                  <a:ext uri="{FF2B5EF4-FFF2-40B4-BE49-F238E27FC236}">
                    <a16:creationId xmlns:a16="http://schemas.microsoft.com/office/drawing/2014/main" id="{2754AF0C-A37B-9042-AE4C-5F24E633815D}"/>
                  </a:ext>
                </a:extLst>
              </p:cNvPr>
              <p:cNvSpPr>
                <a:spLocks/>
              </p:cNvSpPr>
              <p:nvPr/>
            </p:nvSpPr>
            <p:spPr bwMode="auto">
              <a:xfrm>
                <a:off x="11350625" y="6080125"/>
                <a:ext cx="128588" cy="85725"/>
              </a:xfrm>
              <a:custGeom>
                <a:avLst/>
                <a:gdLst>
                  <a:gd name="T0" fmla="*/ 361 w 896"/>
                  <a:gd name="T1" fmla="*/ 0 h 593"/>
                  <a:gd name="T2" fmla="*/ 404 w 896"/>
                  <a:gd name="T3" fmla="*/ 5 h 593"/>
                  <a:gd name="T4" fmla="*/ 448 w 896"/>
                  <a:gd name="T5" fmla="*/ 6 h 593"/>
                  <a:gd name="T6" fmla="*/ 492 w 896"/>
                  <a:gd name="T7" fmla="*/ 5 h 593"/>
                  <a:gd name="T8" fmla="*/ 536 w 896"/>
                  <a:gd name="T9" fmla="*/ 0 h 593"/>
                  <a:gd name="T10" fmla="*/ 536 w 896"/>
                  <a:gd name="T11" fmla="*/ 274 h 593"/>
                  <a:gd name="T12" fmla="*/ 896 w 896"/>
                  <a:gd name="T13" fmla="*/ 455 h 593"/>
                  <a:gd name="T14" fmla="*/ 855 w 896"/>
                  <a:gd name="T15" fmla="*/ 498 h 593"/>
                  <a:gd name="T16" fmla="*/ 817 w 896"/>
                  <a:gd name="T17" fmla="*/ 544 h 593"/>
                  <a:gd name="T18" fmla="*/ 783 w 896"/>
                  <a:gd name="T19" fmla="*/ 593 h 593"/>
                  <a:gd name="T20" fmla="*/ 448 w 896"/>
                  <a:gd name="T21" fmla="*/ 426 h 593"/>
                  <a:gd name="T22" fmla="*/ 113 w 896"/>
                  <a:gd name="T23" fmla="*/ 593 h 593"/>
                  <a:gd name="T24" fmla="*/ 80 w 896"/>
                  <a:gd name="T25" fmla="*/ 544 h 593"/>
                  <a:gd name="T26" fmla="*/ 41 w 896"/>
                  <a:gd name="T27" fmla="*/ 498 h 593"/>
                  <a:gd name="T28" fmla="*/ 0 w 896"/>
                  <a:gd name="T29" fmla="*/ 455 h 593"/>
                  <a:gd name="T30" fmla="*/ 361 w 896"/>
                  <a:gd name="T31" fmla="*/ 274 h 593"/>
                  <a:gd name="T32" fmla="*/ 361 w 896"/>
                  <a:gd name="T33" fmla="*/ 0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96" h="593">
                    <a:moveTo>
                      <a:pt x="361" y="0"/>
                    </a:moveTo>
                    <a:lnTo>
                      <a:pt x="404" y="5"/>
                    </a:lnTo>
                    <a:lnTo>
                      <a:pt x="448" y="6"/>
                    </a:lnTo>
                    <a:lnTo>
                      <a:pt x="492" y="5"/>
                    </a:lnTo>
                    <a:lnTo>
                      <a:pt x="536" y="0"/>
                    </a:lnTo>
                    <a:lnTo>
                      <a:pt x="536" y="274"/>
                    </a:lnTo>
                    <a:lnTo>
                      <a:pt x="896" y="455"/>
                    </a:lnTo>
                    <a:lnTo>
                      <a:pt x="855" y="498"/>
                    </a:lnTo>
                    <a:lnTo>
                      <a:pt x="817" y="544"/>
                    </a:lnTo>
                    <a:lnTo>
                      <a:pt x="783" y="593"/>
                    </a:lnTo>
                    <a:lnTo>
                      <a:pt x="448" y="426"/>
                    </a:lnTo>
                    <a:lnTo>
                      <a:pt x="113" y="593"/>
                    </a:lnTo>
                    <a:lnTo>
                      <a:pt x="80" y="544"/>
                    </a:lnTo>
                    <a:lnTo>
                      <a:pt x="41" y="498"/>
                    </a:lnTo>
                    <a:lnTo>
                      <a:pt x="0" y="455"/>
                    </a:lnTo>
                    <a:lnTo>
                      <a:pt x="361" y="274"/>
                    </a:lnTo>
                    <a:lnTo>
                      <a:pt x="36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sp>
        <p:nvSpPr>
          <p:cNvPr id="67" name="Shape 636">
            <a:extLst>
              <a:ext uri="{FF2B5EF4-FFF2-40B4-BE49-F238E27FC236}">
                <a16:creationId xmlns:a16="http://schemas.microsoft.com/office/drawing/2014/main" id="{CA0C9DE7-EABA-AD42-AA30-3F528BCBB3AD}"/>
              </a:ext>
            </a:extLst>
          </p:cNvPr>
          <p:cNvSpPr txBox="1">
            <a:spLocks/>
          </p:cNvSpPr>
          <p:nvPr/>
        </p:nvSpPr>
        <p:spPr>
          <a:xfrm>
            <a:off x="596827" y="301336"/>
            <a:ext cx="12114321" cy="854455"/>
          </a:xfrm>
          <a:prstGeom prst="rect">
            <a:avLst/>
          </a:prstGeom>
        </p:spPr>
        <p:txBody>
          <a:bodyPr vert="horz" lIns="91440" tIns="45720" rIns="91440" bIns="45720" rtlCol="0" anchor="t">
            <a:noAutofit/>
          </a:bodyPr>
          <a:lstStyle>
            <a:lvl1pPr algn="ctr" rtl="0" eaLnBrk="1" fontAlgn="base" hangingPunct="1">
              <a:spcBef>
                <a:spcPct val="0"/>
              </a:spcBef>
              <a:spcAft>
                <a:spcPct val="0"/>
              </a:spcAft>
              <a:defRPr lang="en-US" sz="4400" b="0" kern="1200" cap="all" baseline="0" dirty="0">
                <a:solidFill>
                  <a:schemeClr val="tx2"/>
                </a:solidFill>
                <a:latin typeface="+mj-lt"/>
                <a:ea typeface="Calibri" charset="0"/>
                <a:cs typeface="Calibri" charset="0"/>
                <a:sym typeface="Gill Sans" pitchFamily="2" charset="0"/>
              </a:defRPr>
            </a:lvl1pPr>
            <a:lvl2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2pPr>
            <a:lvl3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3pPr>
            <a:lvl4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4pPr>
            <a:lvl5pPr algn="l" rtl="0" eaLnBrk="1" fontAlgn="base" hangingPunct="1">
              <a:spcBef>
                <a:spcPct val="0"/>
              </a:spcBef>
              <a:spcAft>
                <a:spcPct val="0"/>
              </a:spcAft>
              <a:defRPr sz="5999" b="1">
                <a:solidFill>
                  <a:srgbClr val="5B5B5B"/>
                </a:solidFill>
                <a:latin typeface="Calibri" pitchFamily="34" charset="0"/>
                <a:ea typeface="MS PGothic" pitchFamily="34" charset="-128"/>
                <a:cs typeface="Calibri" pitchFamily="34" charset="0"/>
                <a:sym typeface="Gill Sans" charset="0"/>
              </a:defRPr>
            </a:lvl5pPr>
            <a:lvl6pPr marL="457154"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6pPr>
            <a:lvl7pPr marL="914309"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7pPr>
            <a:lvl8pPr marL="1371463"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8pPr>
            <a:lvl9pPr marL="1828617" algn="ctr" rtl="0" eaLnBrk="1" fontAlgn="base" hangingPunct="1">
              <a:spcBef>
                <a:spcPct val="0"/>
              </a:spcBef>
              <a:spcAft>
                <a:spcPct val="0"/>
              </a:spcAft>
              <a:defRPr sz="8399">
                <a:solidFill>
                  <a:schemeClr val="tx1"/>
                </a:solidFill>
                <a:latin typeface="Gill Sans" charset="0"/>
                <a:ea typeface="ヒラギノ角ゴ ProN W3" charset="0"/>
                <a:cs typeface="ヒラギノ角ゴ ProN W3" charset="0"/>
                <a:sym typeface="Gill Sans" charset="0"/>
              </a:defRPr>
            </a:lvl9pPr>
          </a:lstStyle>
          <a:p>
            <a:pPr algn="l" defTabSz="914400"/>
            <a:r>
              <a:rPr lang="en-US" sz="3600" dirty="0">
                <a:sym typeface="Arial Bold" charset="0"/>
              </a:rPr>
              <a:t>¿De </a:t>
            </a:r>
            <a:r>
              <a:rPr lang="en-US" sz="3600" dirty="0" err="1">
                <a:sym typeface="Arial Bold" charset="0"/>
              </a:rPr>
              <a:t>qué</a:t>
            </a:r>
            <a:r>
              <a:rPr lang="en-US" sz="3600" dirty="0">
                <a:sym typeface="Arial Bold" charset="0"/>
              </a:rPr>
              <a:t> </a:t>
            </a:r>
            <a:r>
              <a:rPr lang="en-US" sz="3600" dirty="0" err="1">
                <a:sym typeface="Arial Bold" charset="0"/>
              </a:rPr>
              <a:t>modo</a:t>
            </a:r>
            <a:r>
              <a:rPr lang="en-US" sz="3600" dirty="0">
                <a:sym typeface="Arial Bold" charset="0"/>
              </a:rPr>
              <a:t> la </a:t>
            </a:r>
            <a:r>
              <a:rPr lang="en-US" sz="3600" dirty="0" err="1">
                <a:sym typeface="Arial Bold" charset="0"/>
              </a:rPr>
              <a:t>migración</a:t>
            </a:r>
            <a:r>
              <a:rPr lang="en-US" sz="3600" dirty="0">
                <a:sym typeface="Arial Bold" charset="0"/>
              </a:rPr>
              <a:t>, el </a:t>
            </a:r>
            <a:r>
              <a:rPr lang="en-US" sz="3600" dirty="0" err="1">
                <a:sym typeface="Arial Bold" charset="0"/>
              </a:rPr>
              <a:t>desplazamiento</a:t>
            </a:r>
            <a:r>
              <a:rPr lang="en-US" sz="3600" dirty="0">
                <a:sym typeface="Arial Bold" charset="0"/>
              </a:rPr>
              <a:t> </a:t>
            </a:r>
            <a:r>
              <a:rPr lang="en-US" sz="3600" dirty="0" err="1">
                <a:sym typeface="Arial Bold" charset="0"/>
              </a:rPr>
              <a:t>forzado</a:t>
            </a:r>
            <a:r>
              <a:rPr lang="en-US" sz="3600" dirty="0">
                <a:sym typeface="Arial Bold" charset="0"/>
              </a:rPr>
              <a:t> y las crisis </a:t>
            </a:r>
            <a:r>
              <a:rPr lang="en-US" sz="3600" dirty="0" err="1">
                <a:sym typeface="Arial Bold" charset="0"/>
              </a:rPr>
              <a:t>crean</a:t>
            </a:r>
            <a:r>
              <a:rPr lang="en-US" sz="3600" dirty="0">
                <a:sym typeface="Arial Bold" charset="0"/>
              </a:rPr>
              <a:t> </a:t>
            </a:r>
            <a:r>
              <a:rPr lang="en-US" sz="3600" dirty="0" err="1">
                <a:sym typeface="Arial Bold" charset="0"/>
              </a:rPr>
              <a:t>dificultades</a:t>
            </a:r>
            <a:r>
              <a:rPr lang="en-US" sz="3600" dirty="0">
                <a:sym typeface="Arial Bold" charset="0"/>
              </a:rPr>
              <a:t>?</a:t>
            </a:r>
            <a:endParaRPr lang="en-US" sz="3600" dirty="0"/>
          </a:p>
        </p:txBody>
      </p:sp>
      <p:cxnSp>
        <p:nvCxnSpPr>
          <p:cNvPr id="68" name="Straight Connector 67">
            <a:extLst>
              <a:ext uri="{FF2B5EF4-FFF2-40B4-BE49-F238E27FC236}">
                <a16:creationId xmlns:a16="http://schemas.microsoft.com/office/drawing/2014/main" id="{D1508DAB-042B-C74A-8B5F-CEF5BDD74E1F}"/>
              </a:ext>
            </a:extLst>
          </p:cNvPr>
          <p:cNvCxnSpPr/>
          <p:nvPr/>
        </p:nvCxnSpPr>
        <p:spPr>
          <a:xfrm>
            <a:off x="596827" y="2644282"/>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9" name="Rectangle 45">
            <a:extLst>
              <a:ext uri="{FF2B5EF4-FFF2-40B4-BE49-F238E27FC236}">
                <a16:creationId xmlns:a16="http://schemas.microsoft.com/office/drawing/2014/main" id="{27F632A8-49A8-4042-8AD5-A4903F542DEB}"/>
              </a:ext>
            </a:extLst>
          </p:cNvPr>
          <p:cNvSpPr>
            <a:spLocks noChangeArrowheads="1"/>
          </p:cNvSpPr>
          <p:nvPr/>
        </p:nvSpPr>
        <p:spPr bwMode="auto">
          <a:xfrm>
            <a:off x="2260317" y="1833294"/>
            <a:ext cx="9986378"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defTabSz="914309" rtl="0" eaLnBrk="0" fontAlgn="base" hangingPunct="0">
              <a:lnSpc>
                <a:spcPct val="90000"/>
              </a:lnSpc>
              <a:spcBef>
                <a:spcPct val="0"/>
              </a:spcBef>
              <a:spcAft>
                <a:spcPct val="0"/>
              </a:spcAft>
              <a:defRPr/>
            </a:pPr>
            <a:r>
              <a:rPr lang="es" sz="3200" cap="all">
                <a:ea typeface="Adobe Fan Heiti Std B" charset="-120"/>
                <a:cs typeface="Adobe Fan Heiti Std B" charset="-120"/>
                <a:sym typeface="Gill Sans" charset="0"/>
              </a:rPr>
              <a:t>La </a:t>
            </a:r>
            <a:r>
              <a:rPr lang="es" sz="3200" b="1" cap="all">
                <a:ea typeface="Adobe Fan Heiti Std B" charset="-120"/>
                <a:cs typeface="Adobe Fan Heiti Std B" charset="-120"/>
                <a:sym typeface="Gill Sans" charset="0"/>
              </a:rPr>
              <a:t>categorización</a:t>
            </a:r>
            <a:r>
              <a:rPr lang="es" sz="3200" cap="all">
                <a:ea typeface="Adobe Fan Heiti Std B" charset="-120"/>
                <a:cs typeface="Adobe Fan Heiti Std B" charset="-120"/>
                <a:sym typeface="Gill Sans" charset="0"/>
              </a:rPr>
              <a:t> de identidades</a:t>
            </a:r>
          </a:p>
        </p:txBody>
      </p:sp>
    </p:spTree>
    <p:custDataLst>
      <p:tags r:id="rId1"/>
    </p:custDataLst>
    <p:extLst>
      <p:ext uri="{BB962C8B-B14F-4D97-AF65-F5344CB8AC3E}">
        <p14:creationId xmlns:p14="http://schemas.microsoft.com/office/powerpoint/2010/main" val="34073596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3" name="Group 52">
            <a:extLst>
              <a:ext uri="{FF2B5EF4-FFF2-40B4-BE49-F238E27FC236}">
                <a16:creationId xmlns:a16="http://schemas.microsoft.com/office/drawing/2014/main" id="{E6A6A896-C777-434F-AB95-36F3142B2302}"/>
              </a:ext>
            </a:extLst>
          </p:cNvPr>
          <p:cNvGrpSpPr/>
          <p:nvPr/>
        </p:nvGrpSpPr>
        <p:grpSpPr>
          <a:xfrm>
            <a:off x="598077" y="1667453"/>
            <a:ext cx="1637123" cy="1007699"/>
            <a:chOff x="8585472" y="3367179"/>
            <a:chExt cx="2877844" cy="1771401"/>
          </a:xfrm>
        </p:grpSpPr>
        <p:sp>
          <p:nvSpPr>
            <p:cNvPr id="54" name="Notched Right Arrow 53">
              <a:extLst>
                <a:ext uri="{FF2B5EF4-FFF2-40B4-BE49-F238E27FC236}">
                  <a16:creationId xmlns:a16="http://schemas.microsoft.com/office/drawing/2014/main" id="{77F30E77-6D8C-FD48-802A-E3241B2B05FA}"/>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55" name="Oval 54">
              <a:extLst>
                <a:ext uri="{FF2B5EF4-FFF2-40B4-BE49-F238E27FC236}">
                  <a16:creationId xmlns:a16="http://schemas.microsoft.com/office/drawing/2014/main" id="{73B464E5-0B31-8745-A5F4-B73107F826F6}"/>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3</a:t>
              </a:r>
            </a:p>
          </p:txBody>
        </p:sp>
        <p:grpSp>
          <p:nvGrpSpPr>
            <p:cNvPr id="56" name="Group 55">
              <a:extLst>
                <a:ext uri="{FF2B5EF4-FFF2-40B4-BE49-F238E27FC236}">
                  <a16:creationId xmlns:a16="http://schemas.microsoft.com/office/drawing/2014/main" id="{B34FCD14-C64C-CC45-A16E-82A422F749DC}"/>
                </a:ext>
              </a:extLst>
            </p:cNvPr>
            <p:cNvGrpSpPr/>
            <p:nvPr/>
          </p:nvGrpSpPr>
          <p:grpSpPr>
            <a:xfrm>
              <a:off x="9624593" y="3469218"/>
              <a:ext cx="954225" cy="894678"/>
              <a:chOff x="9446327" y="3408887"/>
              <a:chExt cx="1132492" cy="1061819"/>
            </a:xfrm>
          </p:grpSpPr>
          <p:grpSp>
            <p:nvGrpSpPr>
              <p:cNvPr id="57" name="Group 56">
                <a:extLst>
                  <a:ext uri="{FF2B5EF4-FFF2-40B4-BE49-F238E27FC236}">
                    <a16:creationId xmlns:a16="http://schemas.microsoft.com/office/drawing/2014/main" id="{45037658-D3BD-3A43-A9BA-991085B4AA27}"/>
                  </a:ext>
                </a:extLst>
              </p:cNvPr>
              <p:cNvGrpSpPr/>
              <p:nvPr/>
            </p:nvGrpSpPr>
            <p:grpSpPr>
              <a:xfrm>
                <a:off x="9446327" y="3408887"/>
                <a:ext cx="1132492" cy="1061819"/>
                <a:chOff x="2493963" y="2683574"/>
                <a:chExt cx="372773" cy="349510"/>
              </a:xfrm>
              <a:solidFill>
                <a:schemeClr val="bg1"/>
              </a:solidFill>
            </p:grpSpPr>
            <p:sp>
              <p:nvSpPr>
                <p:cNvPr id="62" name="Freeform 169">
                  <a:extLst>
                    <a:ext uri="{FF2B5EF4-FFF2-40B4-BE49-F238E27FC236}">
                      <a16:creationId xmlns:a16="http://schemas.microsoft.com/office/drawing/2014/main" id="{E467CFFE-46A6-5C41-9512-09DF28BE31F1}"/>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3" name="Freeform 171">
                  <a:extLst>
                    <a:ext uri="{FF2B5EF4-FFF2-40B4-BE49-F238E27FC236}">
                      <a16:creationId xmlns:a16="http://schemas.microsoft.com/office/drawing/2014/main" id="{B4D62443-AEDB-4646-BD6B-760E47812D05}"/>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58" name="Group 57">
                <a:extLst>
                  <a:ext uri="{FF2B5EF4-FFF2-40B4-BE49-F238E27FC236}">
                    <a16:creationId xmlns:a16="http://schemas.microsoft.com/office/drawing/2014/main" id="{F9F725B0-F999-4448-BCC3-F51131396A15}"/>
                  </a:ext>
                </a:extLst>
              </p:cNvPr>
              <p:cNvGrpSpPr/>
              <p:nvPr/>
            </p:nvGrpSpPr>
            <p:grpSpPr>
              <a:xfrm>
                <a:off x="9603923" y="3826069"/>
                <a:ext cx="771663" cy="228809"/>
                <a:chOff x="1477713" y="4929970"/>
                <a:chExt cx="1039375" cy="308189"/>
              </a:xfrm>
              <a:solidFill>
                <a:schemeClr val="bg1"/>
              </a:solidFill>
            </p:grpSpPr>
            <p:sp>
              <p:nvSpPr>
                <p:cNvPr id="59" name="Freeform 58">
                  <a:extLst>
                    <a:ext uri="{FF2B5EF4-FFF2-40B4-BE49-F238E27FC236}">
                      <a16:creationId xmlns:a16="http://schemas.microsoft.com/office/drawing/2014/main" id="{452FD57E-2F79-5B41-9CBA-95DAE771CDF6}"/>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60" name="Freeform 59">
                  <a:extLst>
                    <a:ext uri="{FF2B5EF4-FFF2-40B4-BE49-F238E27FC236}">
                      <a16:creationId xmlns:a16="http://schemas.microsoft.com/office/drawing/2014/main" id="{8E68B191-BCCF-254F-A205-1F4C2ECE6E6E}"/>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61" name="Freeform 60">
                  <a:extLst>
                    <a:ext uri="{FF2B5EF4-FFF2-40B4-BE49-F238E27FC236}">
                      <a16:creationId xmlns:a16="http://schemas.microsoft.com/office/drawing/2014/main" id="{E444AD3F-3DE0-4347-A2D8-B9643570438F}"/>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grpSp>
        </p:grpSp>
      </p:grpSp>
      <p:sp>
        <p:nvSpPr>
          <p:cNvPr id="48" name="Rectangle 34">
            <a:extLst>
              <a:ext uri="{FF2B5EF4-FFF2-40B4-BE49-F238E27FC236}">
                <a16:creationId xmlns:a16="http://schemas.microsoft.com/office/drawing/2014/main" id="{D7344408-C5F7-C340-8A64-F85A22405B3C}"/>
              </a:ext>
            </a:extLst>
          </p:cNvPr>
          <p:cNvSpPr>
            <a:spLocks noChangeArrowheads="1"/>
          </p:cNvSpPr>
          <p:nvPr/>
        </p:nvSpPr>
        <p:spPr bwMode="auto">
          <a:xfrm>
            <a:off x="198262" y="2850313"/>
            <a:ext cx="12593168" cy="5340357"/>
          </a:xfrm>
          <a:prstGeom prst="rect">
            <a:avLst/>
          </a:prstGeom>
          <a:noFill/>
          <a:ln w="57150">
            <a:solidFill>
              <a:schemeClr val="accent5"/>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sp>
        <p:nvSpPr>
          <p:cNvPr id="39" name="Rectangle 34">
            <a:extLst>
              <a:ext uri="{FF2B5EF4-FFF2-40B4-BE49-F238E27FC236}">
                <a16:creationId xmlns:a16="http://schemas.microsoft.com/office/drawing/2014/main" id="{6AA3EAA9-35DA-474A-AA50-3F88270CEEE1}"/>
              </a:ext>
            </a:extLst>
          </p:cNvPr>
          <p:cNvSpPr>
            <a:spLocks noChangeArrowheads="1"/>
          </p:cNvSpPr>
          <p:nvPr/>
        </p:nvSpPr>
        <p:spPr bwMode="auto">
          <a:xfrm>
            <a:off x="198262" y="2850313"/>
            <a:ext cx="3789538" cy="5340357"/>
          </a:xfrm>
          <a:prstGeom prst="rect">
            <a:avLst/>
          </a:prstGeom>
          <a:solidFill>
            <a:schemeClr val="accent5"/>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sp>
        <p:nvSpPr>
          <p:cNvPr id="636" name="Shape 636"/>
          <p:cNvSpPr>
            <a:spLocks noGrp="1"/>
          </p:cNvSpPr>
          <p:nvPr>
            <p:ph type="title"/>
          </p:nvPr>
        </p:nvSpPr>
        <p:spPr>
          <a:xfrm>
            <a:off x="598077" y="305941"/>
            <a:ext cx="12193353" cy="854455"/>
          </a:xfrm>
        </p:spPr>
        <p:txBody>
          <a:bodyPr rtlCol="0">
            <a:noAutofit/>
          </a:bodyPr>
          <a:lstStyle/>
          <a:p>
            <a:pPr lvl="0" algn="l"/>
            <a:r>
              <a:rPr lang="es" sz="3600" dirty="0">
                <a:sym typeface="Arial Bold" charset="0"/>
              </a:rPr>
              <a:t>¿De qué modo la migración, el desplazamiento forzado y las crisis crean dificultades?</a:t>
            </a:r>
            <a:endParaRPr lang="en-US" sz="3600" dirty="0"/>
          </a:p>
        </p:txBody>
      </p:sp>
      <p:cxnSp>
        <p:nvCxnSpPr>
          <p:cNvPr id="65" name="Straight Connector 64">
            <a:extLst>
              <a:ext uri="{FF2B5EF4-FFF2-40B4-BE49-F238E27FC236}">
                <a16:creationId xmlns:a16="http://schemas.microsoft.com/office/drawing/2014/main" id="{AF9D792F-2FE0-8E44-90B5-0519645EDC65}"/>
              </a:ext>
            </a:extLst>
          </p:cNvPr>
          <p:cNvCxnSpPr/>
          <p:nvPr/>
        </p:nvCxnSpPr>
        <p:spPr>
          <a:xfrm>
            <a:off x="596827" y="2724750"/>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22</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21" name="Rectangle 45">
            <a:extLst>
              <a:ext uri="{FF2B5EF4-FFF2-40B4-BE49-F238E27FC236}">
                <a16:creationId xmlns:a16="http://schemas.microsoft.com/office/drawing/2014/main" id="{ACE32269-4785-C848-90F8-A2D1F195D1AD}"/>
              </a:ext>
            </a:extLst>
          </p:cNvPr>
          <p:cNvSpPr>
            <a:spLocks noChangeArrowheads="1"/>
          </p:cNvSpPr>
          <p:nvPr/>
        </p:nvSpPr>
        <p:spPr bwMode="auto">
          <a:xfrm>
            <a:off x="2235199" y="1810268"/>
            <a:ext cx="988086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pPr rtl="0"/>
            <a:r>
              <a:rPr lang="es" sz="3200" b="1" kern="0"/>
              <a:t>RESPUESTA INSUFICIENTE</a:t>
            </a:r>
            <a:r>
              <a:rPr lang="es" sz="3200" kern="0"/>
              <a:t> A LAS PERSONAS LGBTIQ+</a:t>
            </a:r>
          </a:p>
        </p:txBody>
      </p:sp>
      <p:sp>
        <p:nvSpPr>
          <p:cNvPr id="47" name="Content Placeholder 4">
            <a:extLst>
              <a:ext uri="{FF2B5EF4-FFF2-40B4-BE49-F238E27FC236}">
                <a16:creationId xmlns:a16="http://schemas.microsoft.com/office/drawing/2014/main" id="{DDD445F0-864C-D64A-9962-4546F03B76CC}"/>
              </a:ext>
            </a:extLst>
          </p:cNvPr>
          <p:cNvSpPr txBox="1">
            <a:spLocks/>
          </p:cNvSpPr>
          <p:nvPr/>
        </p:nvSpPr>
        <p:spPr bwMode="auto">
          <a:xfrm>
            <a:off x="4521200" y="3906996"/>
            <a:ext cx="818994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lvl="0" indent="0" rtl="0">
              <a:lnSpc>
                <a:spcPct val="110000"/>
              </a:lnSpc>
              <a:spcBef>
                <a:spcPts val="2400"/>
              </a:spcBef>
            </a:pPr>
            <a:r>
              <a:rPr lang="es" sz="2800" kern="0" dirty="0">
                <a:solidFill>
                  <a:schemeClr val="tx1"/>
                </a:solidFill>
                <a:latin typeface="Calibri" charset="0"/>
                <a:ea typeface="MS PGothic" charset="-128"/>
                <a:cs typeface="Calibri" charset="0"/>
              </a:rPr>
              <a:t>En los Estados Unidos, varios programas de socorro frente al huracán Katrina utilizaron sistemas administrativos que incluían suposiciones y gestiones que tomaban como referencia los matrimonios entre personas de distinto género y las estructuras familiares resultantes. Aquello se tradujo en la discriminación de personas con SOGIESC diversa, parejas del mismo género y familias con otras estructuras. En algunos casos, el sistema les impidió recibir ayuda federal y atención sanitaria. </a:t>
            </a:r>
          </a:p>
        </p:txBody>
      </p:sp>
      <p:sp>
        <p:nvSpPr>
          <p:cNvPr id="50" name="Rectangle 49">
            <a:extLst>
              <a:ext uri="{FF2B5EF4-FFF2-40B4-BE49-F238E27FC236}">
                <a16:creationId xmlns:a16="http://schemas.microsoft.com/office/drawing/2014/main" id="{13F1CB8E-CD87-7042-A711-EA8E0224FE0E}"/>
              </a:ext>
            </a:extLst>
          </p:cNvPr>
          <p:cNvSpPr/>
          <p:nvPr/>
        </p:nvSpPr>
        <p:spPr>
          <a:xfrm>
            <a:off x="-92735" y="3506202"/>
            <a:ext cx="4206333" cy="1107996"/>
          </a:xfrm>
          <a:prstGeom prst="rect">
            <a:avLst/>
          </a:prstGeom>
        </p:spPr>
        <p:txBody>
          <a:bodyPr wrap="square" rtlCol="0">
            <a:spAutoFit/>
          </a:bodyPr>
          <a:lstStyle/>
          <a:p>
            <a:pPr algn="ctr" rtl="0"/>
            <a:r>
              <a:rPr lang="es" sz="6600" b="1" kern="0">
                <a:solidFill>
                  <a:schemeClr val="bg1"/>
                </a:solidFill>
                <a:latin typeface="Calibri" charset="0"/>
                <a:ea typeface="MS PGothic" charset="-128"/>
                <a:cs typeface="Calibri" charset="0"/>
              </a:rPr>
              <a:t>EE. UU.</a:t>
            </a:r>
            <a:endParaRPr lang="en-US" sz="6600" b="1" dirty="0">
              <a:solidFill>
                <a:schemeClr val="bg1"/>
              </a:solidFill>
            </a:endParaRPr>
          </a:p>
        </p:txBody>
      </p:sp>
      <p:sp>
        <p:nvSpPr>
          <p:cNvPr id="51" name="Rectangle 50">
            <a:extLst>
              <a:ext uri="{FF2B5EF4-FFF2-40B4-BE49-F238E27FC236}">
                <a16:creationId xmlns:a16="http://schemas.microsoft.com/office/drawing/2014/main" id="{A6EBC36A-27BB-DC4A-A027-B3964C227F21}"/>
              </a:ext>
            </a:extLst>
          </p:cNvPr>
          <p:cNvSpPr/>
          <p:nvPr/>
        </p:nvSpPr>
        <p:spPr>
          <a:xfrm>
            <a:off x="863878" y="3162202"/>
            <a:ext cx="1981164" cy="1077218"/>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EJEMPLO </a:t>
            </a:r>
            <a:br>
              <a:rPr lang="en-US" altLang="en-US" sz="3200" b="1" dirty="0">
                <a:solidFill>
                  <a:schemeClr val="bg1"/>
                </a:solidFill>
                <a:latin typeface="Calibri" charset="0"/>
                <a:ea typeface="MS PGothic" charset="-128"/>
                <a:cs typeface="Calibri" charset="0"/>
              </a:rPr>
            </a:br>
            <a:endParaRPr lang="en-US" sz="3200" dirty="0"/>
          </a:p>
        </p:txBody>
      </p:sp>
      <p:sp>
        <p:nvSpPr>
          <p:cNvPr id="52" name="Rectangle 51">
            <a:extLst>
              <a:ext uri="{FF2B5EF4-FFF2-40B4-BE49-F238E27FC236}">
                <a16:creationId xmlns:a16="http://schemas.microsoft.com/office/drawing/2014/main" id="{8A8B287E-42FF-4144-A133-ACFCE669EC71}"/>
              </a:ext>
            </a:extLst>
          </p:cNvPr>
          <p:cNvSpPr/>
          <p:nvPr/>
        </p:nvSpPr>
        <p:spPr>
          <a:xfrm>
            <a:off x="2551339" y="3153170"/>
            <a:ext cx="612316" cy="584775"/>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3</a:t>
            </a:r>
            <a:endParaRPr lang="en-US" sz="3200" dirty="0"/>
          </a:p>
        </p:txBody>
      </p:sp>
      <p:pic>
        <p:nvPicPr>
          <p:cNvPr id="29" name="Picture 28">
            <a:extLst>
              <a:ext uri="{FF2B5EF4-FFF2-40B4-BE49-F238E27FC236}">
                <a16:creationId xmlns:a16="http://schemas.microsoft.com/office/drawing/2014/main" id="{EA07132B-4F05-CD4C-977D-D98B8E243C79}"/>
              </a:ext>
            </a:extLst>
          </p:cNvPr>
          <p:cNvPicPr>
            <a:picLocks noChangeAspect="1"/>
          </p:cNvPicPr>
          <p:nvPr/>
        </p:nvPicPr>
        <p:blipFill rotWithShape="1">
          <a:blip r:embed="rId4">
            <a:alphaModFix amt="46000"/>
            <a:lum bright="70000" contrast="-70000"/>
            <a:extLst>
              <a:ext uri="{28A0092B-C50C-407E-A947-70E740481C1C}">
                <a14:useLocalDpi xmlns:a14="http://schemas.microsoft.com/office/drawing/2010/main" val="0"/>
              </a:ext>
            </a:extLst>
          </a:blip>
          <a:srcRect l="15122" r="7044"/>
          <a:stretch/>
        </p:blipFill>
        <p:spPr>
          <a:xfrm>
            <a:off x="198262" y="4393834"/>
            <a:ext cx="3789538" cy="3250550"/>
          </a:xfrm>
          <a:prstGeom prst="rect">
            <a:avLst/>
          </a:prstGeom>
        </p:spPr>
      </p:pic>
      <p:sp>
        <p:nvSpPr>
          <p:cNvPr id="49" name="Oval 48">
            <a:extLst>
              <a:ext uri="{FF2B5EF4-FFF2-40B4-BE49-F238E27FC236}">
                <a16:creationId xmlns:a16="http://schemas.microsoft.com/office/drawing/2014/main" id="{619DC755-FB44-A24D-B368-C0D46BF74162}"/>
              </a:ext>
            </a:extLst>
          </p:cNvPr>
          <p:cNvSpPr/>
          <p:nvPr/>
        </p:nvSpPr>
        <p:spPr bwMode="auto">
          <a:xfrm>
            <a:off x="2614100" y="6590650"/>
            <a:ext cx="431941" cy="431941"/>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Tree>
    <p:custDataLst>
      <p:tags r:id="rId1"/>
    </p:custDataLst>
    <p:extLst>
      <p:ext uri="{BB962C8B-B14F-4D97-AF65-F5344CB8AC3E}">
        <p14:creationId xmlns:p14="http://schemas.microsoft.com/office/powerpoint/2010/main" val="1125814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0-#ppt_w/2"/>
                                          </p:val>
                                        </p:tav>
                                        <p:tav tm="100000">
                                          <p:val>
                                            <p:strVal val="#ppt_x"/>
                                          </p:val>
                                        </p:tav>
                                      </p:tavLst>
                                    </p:anim>
                                    <p:anim calcmode="lin" valueType="num">
                                      <p:cBhvr additive="base">
                                        <p:cTn id="8" dur="500" fill="hold"/>
                                        <p:tgtEl>
                                          <p:spTgt spid="5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9"/>
                                        </p:tgtEl>
                                        <p:attrNameLst>
                                          <p:attrName>style.visibility</p:attrName>
                                        </p:attrNameLst>
                                      </p:cBhvr>
                                      <p:to>
                                        <p:strVal val="visible"/>
                                      </p:to>
                                    </p:set>
                                    <p:anim calcmode="lin" valueType="num">
                                      <p:cBhvr>
                                        <p:cTn id="16" dur="500" fill="hold"/>
                                        <p:tgtEl>
                                          <p:spTgt spid="49"/>
                                        </p:tgtEl>
                                        <p:attrNameLst>
                                          <p:attrName>ppt_w</p:attrName>
                                        </p:attrNameLst>
                                      </p:cBhvr>
                                      <p:tavLst>
                                        <p:tav tm="0">
                                          <p:val>
                                            <p:fltVal val="0"/>
                                          </p:val>
                                        </p:tav>
                                        <p:tav tm="100000">
                                          <p:val>
                                            <p:strVal val="#ppt_w"/>
                                          </p:val>
                                        </p:tav>
                                      </p:tavLst>
                                    </p:anim>
                                    <p:anim calcmode="lin" valueType="num">
                                      <p:cBhvr>
                                        <p:cTn id="17" dur="500" fill="hold"/>
                                        <p:tgtEl>
                                          <p:spTgt spid="49"/>
                                        </p:tgtEl>
                                        <p:attrNameLst>
                                          <p:attrName>ppt_h</p:attrName>
                                        </p:attrNameLst>
                                      </p:cBhvr>
                                      <p:tavLst>
                                        <p:tav tm="0">
                                          <p:val>
                                            <p:fltVal val="0"/>
                                          </p:val>
                                        </p:tav>
                                        <p:tav tm="100000">
                                          <p:val>
                                            <p:strVal val="#ppt_h"/>
                                          </p:val>
                                        </p:tav>
                                      </p:tavLst>
                                    </p:anim>
                                    <p:animEffect transition="in" filter="fade">
                                      <p:cBhvr>
                                        <p:cTn id="18" dur="500"/>
                                        <p:tgtEl>
                                          <p:spTgt spid="49"/>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7" grpId="0"/>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23</a:t>
            </a:fld>
            <a:endParaRPr lang="en-US" altLang="en-US" sz="1200" dirty="0">
              <a:solidFill>
                <a:schemeClr val="bg1"/>
              </a:solidFill>
            </a:endParaRPr>
          </a:p>
        </p:txBody>
      </p:sp>
      <p:sp>
        <p:nvSpPr>
          <p:cNvPr id="57" name="Shape 602">
            <a:extLst>
              <a:ext uri="{FF2B5EF4-FFF2-40B4-BE49-F238E27FC236}">
                <a16:creationId xmlns:a16="http://schemas.microsoft.com/office/drawing/2014/main" id="{420582E5-4DE5-5A46-B10E-B9EB0F28F91B}"/>
              </a:ext>
            </a:extLst>
          </p:cNvPr>
          <p:cNvSpPr/>
          <p:nvPr/>
        </p:nvSpPr>
        <p:spPr>
          <a:xfrm>
            <a:off x="6037" y="7429157"/>
            <a:ext cx="13003213"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58" name="Shape 599">
            <a:extLst>
              <a:ext uri="{FF2B5EF4-FFF2-40B4-BE49-F238E27FC236}">
                <a16:creationId xmlns:a16="http://schemas.microsoft.com/office/drawing/2014/main" id="{C47C003B-2CB1-1840-B017-EEC58F79C57B}"/>
              </a:ext>
            </a:extLst>
          </p:cNvPr>
          <p:cNvSpPr/>
          <p:nvPr/>
        </p:nvSpPr>
        <p:spPr>
          <a:xfrm>
            <a:off x="6038" y="3862523"/>
            <a:ext cx="1411705" cy="686907"/>
          </a:xfrm>
          <a:prstGeom prst="homePlate">
            <a:avLst/>
          </a:prstGeom>
          <a:solidFill>
            <a:schemeClr val="accent1"/>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es" sz="3600" b="1">
                <a:latin typeface="Calibri Regular"/>
              </a:rPr>
              <a:t>A</a:t>
            </a:r>
            <a:endParaRPr sz="3600" b="1" dirty="0">
              <a:latin typeface="Calibri Regular"/>
            </a:endParaRPr>
          </a:p>
        </p:txBody>
      </p:sp>
      <p:sp>
        <p:nvSpPr>
          <p:cNvPr id="62" name="Shape 603">
            <a:extLst>
              <a:ext uri="{FF2B5EF4-FFF2-40B4-BE49-F238E27FC236}">
                <a16:creationId xmlns:a16="http://schemas.microsoft.com/office/drawing/2014/main" id="{D3AF6087-8BBF-DE41-BE58-4157B5F9AE11}"/>
              </a:ext>
            </a:extLst>
          </p:cNvPr>
          <p:cNvSpPr/>
          <p:nvPr/>
        </p:nvSpPr>
        <p:spPr>
          <a:xfrm>
            <a:off x="6037" y="6235445"/>
            <a:ext cx="13003213"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63" name="Shape 605">
            <a:extLst>
              <a:ext uri="{FF2B5EF4-FFF2-40B4-BE49-F238E27FC236}">
                <a16:creationId xmlns:a16="http://schemas.microsoft.com/office/drawing/2014/main" id="{6E5F2371-24EA-7346-BEEE-C08319BF2723}"/>
              </a:ext>
            </a:extLst>
          </p:cNvPr>
          <p:cNvSpPr/>
          <p:nvPr/>
        </p:nvSpPr>
        <p:spPr>
          <a:xfrm>
            <a:off x="6038" y="4871172"/>
            <a:ext cx="13003212"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88" name="Shape 617">
            <a:extLst>
              <a:ext uri="{FF2B5EF4-FFF2-40B4-BE49-F238E27FC236}">
                <a16:creationId xmlns:a16="http://schemas.microsoft.com/office/drawing/2014/main" id="{0B2B5DEB-623B-8F47-BC93-34A4613AECAC}"/>
              </a:ext>
            </a:extLst>
          </p:cNvPr>
          <p:cNvSpPr/>
          <p:nvPr/>
        </p:nvSpPr>
        <p:spPr>
          <a:xfrm>
            <a:off x="1584010" y="3782516"/>
            <a:ext cx="10333408" cy="93151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rtl="0">
              <a:spcBef>
                <a:spcPts val="300"/>
              </a:spcBef>
            </a:pPr>
            <a:r>
              <a:rPr lang="es" sz="2600">
                <a:cs typeface="MS PGothic" charset="0"/>
              </a:rPr>
              <a:t>A organizaciones que conciben programas dirigidos a parejas de distinto género y a personas heterosexuales, cisgénero y endosexuales.</a:t>
            </a:r>
          </a:p>
        </p:txBody>
      </p:sp>
      <p:sp>
        <p:nvSpPr>
          <p:cNvPr id="89" name="Shape 618">
            <a:extLst>
              <a:ext uri="{FF2B5EF4-FFF2-40B4-BE49-F238E27FC236}">
                <a16:creationId xmlns:a16="http://schemas.microsoft.com/office/drawing/2014/main" id="{CEB82490-99D0-5C44-BA45-96ABC6E6391E}"/>
              </a:ext>
            </a:extLst>
          </p:cNvPr>
          <p:cNvSpPr/>
          <p:nvPr/>
        </p:nvSpPr>
        <p:spPr>
          <a:xfrm>
            <a:off x="1595370" y="5102323"/>
            <a:ext cx="10935891" cy="93151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defTabSz="914400" rtl="0">
              <a:lnSpc>
                <a:spcPct val="100000"/>
              </a:lnSpc>
              <a:spcBef>
                <a:spcPts val="300"/>
              </a:spcBef>
              <a:defRPr/>
            </a:pPr>
            <a:r>
              <a:rPr lang="es" sz="2600" kern="0" dirty="0">
                <a:cs typeface="MS PGothic" charset="0"/>
              </a:rPr>
              <a:t>A organizaciones que no mencionan a las personas con SOGIESC diversa en sus documentos de orientación y actividades formativas en materia de protección. </a:t>
            </a:r>
          </a:p>
        </p:txBody>
      </p:sp>
      <p:sp>
        <p:nvSpPr>
          <p:cNvPr id="90" name="Shape 619">
            <a:extLst>
              <a:ext uri="{FF2B5EF4-FFF2-40B4-BE49-F238E27FC236}">
                <a16:creationId xmlns:a16="http://schemas.microsoft.com/office/drawing/2014/main" id="{6F56CE0B-5A07-2842-ACEA-476FCA370A65}"/>
              </a:ext>
            </a:extLst>
          </p:cNvPr>
          <p:cNvSpPr/>
          <p:nvPr/>
        </p:nvSpPr>
        <p:spPr>
          <a:xfrm>
            <a:off x="1603887" y="6397142"/>
            <a:ext cx="10313532" cy="93151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rtl="0">
              <a:spcAft>
                <a:spcPts val="1200"/>
              </a:spcAft>
              <a:buClr>
                <a:schemeClr val="accent1"/>
              </a:buClr>
            </a:pPr>
            <a:r>
              <a:rPr lang="es" sz="2600" dirty="0">
                <a:ea typeface="MS PGothic" charset="-128"/>
              </a:rPr>
              <a:t>A organizaciones que afirman ayudar a “hombres, niños, mujeres y niñas” sin aludir a las poblaciones trans o no binarias. </a:t>
            </a:r>
          </a:p>
        </p:txBody>
      </p:sp>
      <p:sp>
        <p:nvSpPr>
          <p:cNvPr id="91" name="Shape 599">
            <a:extLst>
              <a:ext uri="{FF2B5EF4-FFF2-40B4-BE49-F238E27FC236}">
                <a16:creationId xmlns:a16="http://schemas.microsoft.com/office/drawing/2014/main" id="{EC2CA3EE-6E5B-A648-931F-F9F1271CA316}"/>
              </a:ext>
            </a:extLst>
          </p:cNvPr>
          <p:cNvSpPr/>
          <p:nvPr/>
        </p:nvSpPr>
        <p:spPr>
          <a:xfrm>
            <a:off x="6038" y="5202973"/>
            <a:ext cx="1411705" cy="686907"/>
          </a:xfrm>
          <a:prstGeom prst="homePlate">
            <a:avLst/>
          </a:prstGeom>
          <a:solidFill>
            <a:schemeClr val="accent2"/>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es" sz="3600" b="1">
                <a:solidFill>
                  <a:srgbClr val="FFFFFF"/>
                </a:solidFill>
                <a:latin typeface="Calibri Regular"/>
              </a:rPr>
              <a:t>B</a:t>
            </a:r>
            <a:endParaRPr sz="3600" b="1" dirty="0">
              <a:solidFill>
                <a:srgbClr val="FFFFFF"/>
              </a:solidFill>
              <a:latin typeface="Calibri Regular"/>
            </a:endParaRPr>
          </a:p>
        </p:txBody>
      </p:sp>
      <p:sp>
        <p:nvSpPr>
          <p:cNvPr id="92" name="Shape 599">
            <a:extLst>
              <a:ext uri="{FF2B5EF4-FFF2-40B4-BE49-F238E27FC236}">
                <a16:creationId xmlns:a16="http://schemas.microsoft.com/office/drawing/2014/main" id="{BD9BB6BB-5A9F-2249-AE8F-87FDC8147086}"/>
              </a:ext>
            </a:extLst>
          </p:cNvPr>
          <p:cNvSpPr/>
          <p:nvPr/>
        </p:nvSpPr>
        <p:spPr>
          <a:xfrm>
            <a:off x="6038" y="6480114"/>
            <a:ext cx="1411705" cy="686907"/>
          </a:xfrm>
          <a:prstGeom prst="homePlate">
            <a:avLst/>
          </a:prstGeom>
          <a:solidFill>
            <a:schemeClr val="accent5"/>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es" sz="3600" b="1">
                <a:solidFill>
                  <a:srgbClr val="FFFFFF"/>
                </a:solidFill>
                <a:latin typeface="Calibri Regular"/>
              </a:rPr>
              <a:t>C</a:t>
            </a:r>
            <a:endParaRPr sz="3600" b="1" dirty="0">
              <a:solidFill>
                <a:srgbClr val="FFFFFF"/>
              </a:solidFill>
              <a:latin typeface="Calibri Regular"/>
            </a:endParaRPr>
          </a:p>
        </p:txBody>
      </p:sp>
      <p:sp>
        <p:nvSpPr>
          <p:cNvPr id="93" name="TextBox 92">
            <a:extLst>
              <a:ext uri="{FF2B5EF4-FFF2-40B4-BE49-F238E27FC236}">
                <a16:creationId xmlns:a16="http://schemas.microsoft.com/office/drawing/2014/main" id="{A2DBD4BB-C036-694E-9C05-C99D0B0A79C1}"/>
              </a:ext>
            </a:extLst>
          </p:cNvPr>
          <p:cNvSpPr txBox="1"/>
          <p:nvPr/>
        </p:nvSpPr>
        <p:spPr>
          <a:xfrm>
            <a:off x="8861280" y="3240861"/>
            <a:ext cx="0" cy="0"/>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99" name="Rectangle 98">
            <a:extLst>
              <a:ext uri="{FF2B5EF4-FFF2-40B4-BE49-F238E27FC236}">
                <a16:creationId xmlns:a16="http://schemas.microsoft.com/office/drawing/2014/main" id="{B9C41C81-FD76-2F47-B401-6BE432BEC245}"/>
              </a:ext>
            </a:extLst>
          </p:cNvPr>
          <p:cNvSpPr/>
          <p:nvPr/>
        </p:nvSpPr>
        <p:spPr>
          <a:xfrm>
            <a:off x="-1" y="2914416"/>
            <a:ext cx="11101137" cy="646331"/>
          </a:xfrm>
          <a:prstGeom prst="rect">
            <a:avLst/>
          </a:prstGeom>
          <a:solidFill>
            <a:schemeClr val="accent5"/>
          </a:solidFill>
        </p:spPr>
        <p:txBody>
          <a:bodyPr wrap="square" rtlCol="0">
            <a:spAutoFit/>
          </a:bodyPr>
          <a:lstStyle/>
          <a:p>
            <a:pPr marL="1152525" algn="ctr" rtl="0"/>
            <a:r>
              <a:rPr lang="es" sz="3600" b="1" dirty="0">
                <a:solidFill>
                  <a:schemeClr val="bg1"/>
                </a:solidFill>
              </a:rPr>
              <a:t>¿A qué nos referimos con “respuesta insuficiente”?</a:t>
            </a:r>
          </a:p>
        </p:txBody>
      </p:sp>
      <p:sp>
        <p:nvSpPr>
          <p:cNvPr id="49" name="Shape 602">
            <a:extLst>
              <a:ext uri="{FF2B5EF4-FFF2-40B4-BE49-F238E27FC236}">
                <a16:creationId xmlns:a16="http://schemas.microsoft.com/office/drawing/2014/main" id="{15C85A48-AC01-904E-93F6-68A2AE494901}"/>
              </a:ext>
            </a:extLst>
          </p:cNvPr>
          <p:cNvSpPr/>
          <p:nvPr/>
        </p:nvSpPr>
        <p:spPr>
          <a:xfrm>
            <a:off x="6037" y="8599589"/>
            <a:ext cx="13003213" cy="0"/>
          </a:xfrm>
          <a:prstGeom prst="line">
            <a:avLst/>
          </a:prstGeom>
          <a:ln w="3175">
            <a:solidFill>
              <a:srgbClr val="BFBFBF"/>
            </a:solidFill>
            <a:prstDash val="sysDot"/>
          </a:ln>
        </p:spPr>
        <p:txBody>
          <a:bodyPr lIns="65015" tIns="65015" rIns="65015" bIns="65015" rtlCol="0"/>
          <a:lstStyle/>
          <a:p>
            <a:pPr rtl="0"/>
            <a:endParaRPr dirty="0">
              <a:latin typeface="Calibri Regular"/>
            </a:endParaRPr>
          </a:p>
        </p:txBody>
      </p:sp>
      <p:sp>
        <p:nvSpPr>
          <p:cNvPr id="50" name="Shape 619">
            <a:extLst>
              <a:ext uri="{FF2B5EF4-FFF2-40B4-BE49-F238E27FC236}">
                <a16:creationId xmlns:a16="http://schemas.microsoft.com/office/drawing/2014/main" id="{7287AC33-8024-2743-9148-9548A0A87880}"/>
              </a:ext>
            </a:extLst>
          </p:cNvPr>
          <p:cNvSpPr/>
          <p:nvPr/>
        </p:nvSpPr>
        <p:spPr>
          <a:xfrm>
            <a:off x="1603887" y="7723688"/>
            <a:ext cx="10313532" cy="531409"/>
          </a:xfrm>
          <a:prstGeom prst="rect">
            <a:avLst/>
          </a:prstGeom>
          <a:ln w="12700">
            <a:miter lim="400000"/>
          </a:ln>
          <a:extLst>
            <a:ext uri="{C572A759-6A51-4108-AA02-DFA0A04FC94B}">
              <ma14:wrappingTextBoxFlag xmlns="" xmlns:ma14="http://schemas.microsoft.com/office/mac/drawingml/2011/main" val="1"/>
            </a:ext>
          </a:extLst>
        </p:spPr>
        <p:txBody>
          <a:bodyPr wrap="square" lIns="65015" tIns="65015" rIns="65015" bIns="65015" rtlCol="0">
            <a:spAutoFit/>
          </a:bodyPr>
          <a:lstStyle/>
          <a:p>
            <a:pPr defTabSz="914400" rtl="0">
              <a:lnSpc>
                <a:spcPct val="100000"/>
              </a:lnSpc>
              <a:spcBef>
                <a:spcPts val="300"/>
              </a:spcBef>
              <a:defRPr/>
            </a:pPr>
            <a:r>
              <a:rPr lang="es" sz="2600" kern="0" dirty="0">
                <a:cs typeface="MS PGothic" charset="0"/>
              </a:rPr>
              <a:t>Todas las respuestas anteriores son correctas. </a:t>
            </a:r>
          </a:p>
        </p:txBody>
      </p:sp>
      <p:sp>
        <p:nvSpPr>
          <p:cNvPr id="51" name="Shape 599">
            <a:extLst>
              <a:ext uri="{FF2B5EF4-FFF2-40B4-BE49-F238E27FC236}">
                <a16:creationId xmlns:a16="http://schemas.microsoft.com/office/drawing/2014/main" id="{9F085193-26DD-1F4A-A151-61636B4CC8E2}"/>
              </a:ext>
            </a:extLst>
          </p:cNvPr>
          <p:cNvSpPr/>
          <p:nvPr/>
        </p:nvSpPr>
        <p:spPr>
          <a:xfrm>
            <a:off x="6038" y="7695150"/>
            <a:ext cx="1411705" cy="686907"/>
          </a:xfrm>
          <a:prstGeom prst="homePlate">
            <a:avLst/>
          </a:prstGeom>
          <a:solidFill>
            <a:schemeClr val="accent3"/>
          </a:solidFill>
          <a:ln w="12700" cap="flat">
            <a:noFill/>
            <a:miter lim="400000"/>
          </a:ln>
          <a:effectLst/>
        </p:spPr>
        <p:txBody>
          <a:bodyPr wrap="square" lIns="65015" tIns="65015" rIns="65015" bIns="65015" numCol="1" rtlCol="0" anchor="ctr">
            <a:noAutofit/>
          </a:bodyPr>
          <a:lstStyle/>
          <a:p>
            <a:pPr algn="ctr" rtl="0">
              <a:defRPr sz="1200">
                <a:solidFill>
                  <a:srgbClr val="FFFFFF"/>
                </a:solidFill>
              </a:defRPr>
            </a:pPr>
            <a:r>
              <a:rPr lang="es" sz="3600" b="1">
                <a:solidFill>
                  <a:srgbClr val="FFFFFF"/>
                </a:solidFill>
                <a:latin typeface="Calibri Regular"/>
              </a:rPr>
              <a:t>D</a:t>
            </a:r>
            <a:endParaRPr sz="3600" b="1" dirty="0">
              <a:solidFill>
                <a:srgbClr val="FFFFFF"/>
              </a:solidFill>
              <a:latin typeface="Calibri Regular"/>
            </a:endParaRPr>
          </a:p>
        </p:txBody>
      </p:sp>
      <p:grpSp>
        <p:nvGrpSpPr>
          <p:cNvPr id="34" name="Group 33">
            <a:extLst>
              <a:ext uri="{FF2B5EF4-FFF2-40B4-BE49-F238E27FC236}">
                <a16:creationId xmlns:a16="http://schemas.microsoft.com/office/drawing/2014/main" id="{D9C958F4-EDC8-334E-9F8F-3D65CE4C3FA7}"/>
              </a:ext>
            </a:extLst>
          </p:cNvPr>
          <p:cNvGrpSpPr/>
          <p:nvPr/>
        </p:nvGrpSpPr>
        <p:grpSpPr>
          <a:xfrm>
            <a:off x="598077" y="1667453"/>
            <a:ext cx="1637123" cy="1007699"/>
            <a:chOff x="8585472" y="3367179"/>
            <a:chExt cx="2877844" cy="1771401"/>
          </a:xfrm>
        </p:grpSpPr>
        <p:sp>
          <p:nvSpPr>
            <p:cNvPr id="35" name="Notched Right Arrow 34">
              <a:extLst>
                <a:ext uri="{FF2B5EF4-FFF2-40B4-BE49-F238E27FC236}">
                  <a16:creationId xmlns:a16="http://schemas.microsoft.com/office/drawing/2014/main" id="{4C5CA409-0700-4048-A28D-06ADD6D63070}"/>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39" name="Oval 38">
              <a:extLst>
                <a:ext uri="{FF2B5EF4-FFF2-40B4-BE49-F238E27FC236}">
                  <a16:creationId xmlns:a16="http://schemas.microsoft.com/office/drawing/2014/main" id="{6922DEF3-746A-DC43-A9FD-A7EAFC657361}"/>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3</a:t>
              </a:r>
            </a:p>
          </p:txBody>
        </p:sp>
        <p:grpSp>
          <p:nvGrpSpPr>
            <p:cNvPr id="52" name="Group 51">
              <a:extLst>
                <a:ext uri="{FF2B5EF4-FFF2-40B4-BE49-F238E27FC236}">
                  <a16:creationId xmlns:a16="http://schemas.microsoft.com/office/drawing/2014/main" id="{3A2AD116-4968-0B48-BDED-2DC565A64327}"/>
                </a:ext>
              </a:extLst>
            </p:cNvPr>
            <p:cNvGrpSpPr/>
            <p:nvPr/>
          </p:nvGrpSpPr>
          <p:grpSpPr>
            <a:xfrm>
              <a:off x="9624593" y="3469218"/>
              <a:ext cx="954225" cy="894678"/>
              <a:chOff x="9446327" y="3408887"/>
              <a:chExt cx="1132492" cy="1061819"/>
            </a:xfrm>
          </p:grpSpPr>
          <p:grpSp>
            <p:nvGrpSpPr>
              <p:cNvPr id="53" name="Group 52">
                <a:extLst>
                  <a:ext uri="{FF2B5EF4-FFF2-40B4-BE49-F238E27FC236}">
                    <a16:creationId xmlns:a16="http://schemas.microsoft.com/office/drawing/2014/main" id="{B2583814-306B-A440-9CE5-949F71A1DA32}"/>
                  </a:ext>
                </a:extLst>
              </p:cNvPr>
              <p:cNvGrpSpPr/>
              <p:nvPr/>
            </p:nvGrpSpPr>
            <p:grpSpPr>
              <a:xfrm>
                <a:off x="9446327" y="3408887"/>
                <a:ext cx="1132492" cy="1061819"/>
                <a:chOff x="2493963" y="2683574"/>
                <a:chExt cx="372773" cy="349510"/>
              </a:xfrm>
              <a:solidFill>
                <a:schemeClr val="bg1"/>
              </a:solidFill>
            </p:grpSpPr>
            <p:sp>
              <p:nvSpPr>
                <p:cNvPr id="60" name="Freeform 169">
                  <a:extLst>
                    <a:ext uri="{FF2B5EF4-FFF2-40B4-BE49-F238E27FC236}">
                      <a16:creationId xmlns:a16="http://schemas.microsoft.com/office/drawing/2014/main" id="{F427CF56-FE9E-3C47-BA42-F3DFE5646CFE}"/>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61" name="Freeform 171">
                  <a:extLst>
                    <a:ext uri="{FF2B5EF4-FFF2-40B4-BE49-F238E27FC236}">
                      <a16:creationId xmlns:a16="http://schemas.microsoft.com/office/drawing/2014/main" id="{A92C6D6B-CA8F-464B-8928-AC2A66E00C1B}"/>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54" name="Group 53">
                <a:extLst>
                  <a:ext uri="{FF2B5EF4-FFF2-40B4-BE49-F238E27FC236}">
                    <a16:creationId xmlns:a16="http://schemas.microsoft.com/office/drawing/2014/main" id="{20C21989-BC24-704F-93C1-A4A438A40E54}"/>
                  </a:ext>
                </a:extLst>
              </p:cNvPr>
              <p:cNvGrpSpPr/>
              <p:nvPr/>
            </p:nvGrpSpPr>
            <p:grpSpPr>
              <a:xfrm>
                <a:off x="9603923" y="3826069"/>
                <a:ext cx="771663" cy="228809"/>
                <a:chOff x="1477713" y="4929970"/>
                <a:chExt cx="1039375" cy="308189"/>
              </a:xfrm>
              <a:solidFill>
                <a:schemeClr val="bg1"/>
              </a:solidFill>
            </p:grpSpPr>
            <p:sp>
              <p:nvSpPr>
                <p:cNvPr id="55" name="Freeform 54">
                  <a:extLst>
                    <a:ext uri="{FF2B5EF4-FFF2-40B4-BE49-F238E27FC236}">
                      <a16:creationId xmlns:a16="http://schemas.microsoft.com/office/drawing/2014/main" id="{D2F8F32F-633C-4A48-8A82-143998D78D32}"/>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56" name="Freeform 55">
                  <a:extLst>
                    <a:ext uri="{FF2B5EF4-FFF2-40B4-BE49-F238E27FC236}">
                      <a16:creationId xmlns:a16="http://schemas.microsoft.com/office/drawing/2014/main" id="{EE1C879F-06A0-F240-B2DA-7ADABC8026BA}"/>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59" name="Freeform 58">
                  <a:extLst>
                    <a:ext uri="{FF2B5EF4-FFF2-40B4-BE49-F238E27FC236}">
                      <a16:creationId xmlns:a16="http://schemas.microsoft.com/office/drawing/2014/main" id="{E78866B2-02A0-AE4C-B6FB-30170043524E}"/>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grpSp>
        </p:grpSp>
      </p:grpSp>
      <p:sp>
        <p:nvSpPr>
          <p:cNvPr id="64" name="Shape 636">
            <a:extLst>
              <a:ext uri="{FF2B5EF4-FFF2-40B4-BE49-F238E27FC236}">
                <a16:creationId xmlns:a16="http://schemas.microsoft.com/office/drawing/2014/main" id="{CD5286CA-71A1-CB49-8F5C-4C617CD00A61}"/>
              </a:ext>
            </a:extLst>
          </p:cNvPr>
          <p:cNvSpPr>
            <a:spLocks noGrp="1"/>
          </p:cNvSpPr>
          <p:nvPr>
            <p:ph type="title"/>
          </p:nvPr>
        </p:nvSpPr>
        <p:spPr>
          <a:xfrm>
            <a:off x="598077" y="305941"/>
            <a:ext cx="12193353" cy="854455"/>
          </a:xfrm>
        </p:spPr>
        <p:txBody>
          <a:bodyPr rtlCol="0">
            <a:noAutofit/>
          </a:bodyPr>
          <a:lstStyle/>
          <a:p>
            <a:pPr lvl="0" algn="l"/>
            <a:r>
              <a:rPr lang="es" sz="3600" dirty="0">
                <a:sym typeface="Arial Bold" charset="0"/>
              </a:rPr>
              <a:t>¿De qué modo la migración, el desplazamiento forzado y las crisis crean dificultades?</a:t>
            </a:r>
            <a:endParaRPr lang="en-US" sz="3600" dirty="0"/>
          </a:p>
        </p:txBody>
      </p:sp>
      <p:cxnSp>
        <p:nvCxnSpPr>
          <p:cNvPr id="66" name="Straight Connector 65">
            <a:extLst>
              <a:ext uri="{FF2B5EF4-FFF2-40B4-BE49-F238E27FC236}">
                <a16:creationId xmlns:a16="http://schemas.microsoft.com/office/drawing/2014/main" id="{1CF9C5F6-76DC-274D-9B4E-73F625B45C2B}"/>
              </a:ext>
            </a:extLst>
          </p:cNvPr>
          <p:cNvCxnSpPr/>
          <p:nvPr/>
        </p:nvCxnSpPr>
        <p:spPr>
          <a:xfrm>
            <a:off x="596827" y="2724750"/>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7" name="TextBox 66">
            <a:extLst>
              <a:ext uri="{FF2B5EF4-FFF2-40B4-BE49-F238E27FC236}">
                <a16:creationId xmlns:a16="http://schemas.microsoft.com/office/drawing/2014/main" id="{20BF3619-7D33-2B40-ABCE-BF3E7BC0A355}"/>
              </a:ext>
            </a:extLst>
          </p:cNvPr>
          <p:cNvSpPr txBox="1"/>
          <p:nvPr/>
        </p:nvSpPr>
        <p:spPr>
          <a:xfrm>
            <a:off x="4040438" y="298925"/>
            <a:ext cx="45719" cy="45719"/>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69" name="Rectangle 45">
            <a:extLst>
              <a:ext uri="{FF2B5EF4-FFF2-40B4-BE49-F238E27FC236}">
                <a16:creationId xmlns:a16="http://schemas.microsoft.com/office/drawing/2014/main" id="{4FB35E32-4016-0248-A1ED-12F62C812443}"/>
              </a:ext>
            </a:extLst>
          </p:cNvPr>
          <p:cNvSpPr>
            <a:spLocks noChangeArrowheads="1"/>
          </p:cNvSpPr>
          <p:nvPr/>
        </p:nvSpPr>
        <p:spPr bwMode="auto">
          <a:xfrm>
            <a:off x="2235199" y="1825657"/>
            <a:ext cx="1067397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s" sz="3000" b="1" kern="0" dirty="0"/>
              <a:t>RESPUESTA INSUFICIENTE</a:t>
            </a:r>
            <a:r>
              <a:rPr lang="es" sz="3000" dirty="0"/>
              <a:t> A LAS PERSONAS CON SOGIESC DIVERSA</a:t>
            </a:r>
            <a:endParaRPr lang="en-US" sz="3000" kern="0" dirty="0"/>
          </a:p>
        </p:txBody>
      </p:sp>
    </p:spTree>
    <p:custDataLst>
      <p:tags r:id="rId1"/>
    </p:custDataLst>
    <p:extLst>
      <p:ext uri="{BB962C8B-B14F-4D97-AF65-F5344CB8AC3E}">
        <p14:creationId xmlns:p14="http://schemas.microsoft.com/office/powerpoint/2010/main" val="5929259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500"/>
                                        <p:tgtEl>
                                          <p:spTgt spid="9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left)">
                                      <p:cBhvr>
                                        <p:cTn id="12" dur="500"/>
                                        <p:tgtEl>
                                          <p:spTgt spid="5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88"/>
                                        </p:tgtEl>
                                        <p:attrNameLst>
                                          <p:attrName>style.visibility</p:attrName>
                                        </p:attrNameLst>
                                      </p:cBhvr>
                                      <p:to>
                                        <p:strVal val="visible"/>
                                      </p:to>
                                    </p:set>
                                    <p:animEffect transition="in" filter="fade">
                                      <p:cBhvr>
                                        <p:cTn id="16" dur="500"/>
                                        <p:tgtEl>
                                          <p:spTgt spid="88"/>
                                        </p:tgtEl>
                                      </p:cBhvr>
                                    </p:animEffect>
                                  </p:childTnLst>
                                </p:cTn>
                              </p:par>
                            </p:childTnLst>
                          </p:cTn>
                        </p:par>
                        <p:par>
                          <p:cTn id="17" fill="hold">
                            <p:stCondLst>
                              <p:cond delay="1000"/>
                            </p:stCondLst>
                            <p:childTnLst>
                              <p:par>
                                <p:cTn id="18" presetID="22" presetClass="entr" presetSubtype="4" fill="hold" grpId="0" nodeType="afterEffect">
                                  <p:stCondLst>
                                    <p:cond delay="0"/>
                                  </p:stCondLst>
                                  <p:iterate>
                                    <p:tmAbs val="0"/>
                                  </p:iterate>
                                  <p:childTnLst>
                                    <p:set>
                                      <p:cBhvr>
                                        <p:cTn id="19" fill="hold"/>
                                        <p:tgtEl>
                                          <p:spTgt spid="63"/>
                                        </p:tgtEl>
                                        <p:attrNameLst>
                                          <p:attrName>style.visibility</p:attrName>
                                        </p:attrNameLst>
                                      </p:cBhvr>
                                      <p:to>
                                        <p:strVal val="visible"/>
                                      </p:to>
                                    </p:set>
                                    <p:animEffect transition="in" filter="wipe(down)">
                                      <p:cBhvr>
                                        <p:cTn id="20" dur="500"/>
                                        <p:tgtEl>
                                          <p:spTgt spid="6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wipe(left)">
                                      <p:cBhvr>
                                        <p:cTn id="25" dur="500"/>
                                        <p:tgtEl>
                                          <p:spTgt spid="9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9"/>
                                        </p:tgtEl>
                                        <p:attrNameLst>
                                          <p:attrName>style.visibility</p:attrName>
                                        </p:attrNameLst>
                                      </p:cBhvr>
                                      <p:to>
                                        <p:strVal val="visible"/>
                                      </p:to>
                                    </p:set>
                                    <p:animEffect transition="in" filter="fade">
                                      <p:cBhvr>
                                        <p:cTn id="29" dur="500"/>
                                        <p:tgtEl>
                                          <p:spTgt spid="89"/>
                                        </p:tgtEl>
                                      </p:cBhvr>
                                    </p:animEffect>
                                  </p:childTnLst>
                                </p:cTn>
                              </p:par>
                            </p:childTnLst>
                          </p:cTn>
                        </p:par>
                        <p:par>
                          <p:cTn id="30" fill="hold">
                            <p:stCondLst>
                              <p:cond delay="1000"/>
                            </p:stCondLst>
                            <p:childTnLst>
                              <p:par>
                                <p:cTn id="31" presetID="22" presetClass="entr" presetSubtype="4" fill="hold" grpId="0" nodeType="afterEffect">
                                  <p:stCondLst>
                                    <p:cond delay="0"/>
                                  </p:stCondLst>
                                  <p:iterate>
                                    <p:tmAbs val="0"/>
                                  </p:iterate>
                                  <p:childTnLst>
                                    <p:set>
                                      <p:cBhvr>
                                        <p:cTn id="32" fill="hold"/>
                                        <p:tgtEl>
                                          <p:spTgt spid="62"/>
                                        </p:tgtEl>
                                        <p:attrNameLst>
                                          <p:attrName>style.visibility</p:attrName>
                                        </p:attrNameLst>
                                      </p:cBhvr>
                                      <p:to>
                                        <p:strVal val="visible"/>
                                      </p:to>
                                    </p:set>
                                    <p:animEffect transition="in" filter="wipe(down)">
                                      <p:cBhvr>
                                        <p:cTn id="33" dur="500"/>
                                        <p:tgtEl>
                                          <p:spTgt spid="6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2"/>
                                        </p:tgtEl>
                                        <p:attrNameLst>
                                          <p:attrName>style.visibility</p:attrName>
                                        </p:attrNameLst>
                                      </p:cBhvr>
                                      <p:to>
                                        <p:strVal val="visible"/>
                                      </p:to>
                                    </p:set>
                                    <p:animEffect transition="in" filter="wipe(left)">
                                      <p:cBhvr>
                                        <p:cTn id="38" dur="500"/>
                                        <p:tgtEl>
                                          <p:spTgt spid="92"/>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500"/>
                                        <p:tgtEl>
                                          <p:spTgt spid="90"/>
                                        </p:tgtEl>
                                      </p:cBhvr>
                                    </p:animEffect>
                                  </p:childTnLst>
                                </p:cTn>
                              </p:par>
                            </p:childTnLst>
                          </p:cTn>
                        </p:par>
                        <p:par>
                          <p:cTn id="43" fill="hold">
                            <p:stCondLst>
                              <p:cond delay="1000"/>
                            </p:stCondLst>
                            <p:childTnLst>
                              <p:par>
                                <p:cTn id="44" presetID="22" presetClass="entr" presetSubtype="4" fill="hold" grpId="0" nodeType="afterEffect">
                                  <p:stCondLst>
                                    <p:cond delay="0"/>
                                  </p:stCondLst>
                                  <p:iterate>
                                    <p:tmAbs val="0"/>
                                  </p:iterate>
                                  <p:childTnLst>
                                    <p:set>
                                      <p:cBhvr>
                                        <p:cTn id="45" fill="hold"/>
                                        <p:tgtEl>
                                          <p:spTgt spid="57"/>
                                        </p:tgtEl>
                                        <p:attrNameLst>
                                          <p:attrName>style.visibility</p:attrName>
                                        </p:attrNameLst>
                                      </p:cBhvr>
                                      <p:to>
                                        <p:strVal val="visible"/>
                                      </p:to>
                                    </p:set>
                                    <p:animEffect transition="in" filter="wipe(down)">
                                      <p:cBhvr>
                                        <p:cTn id="46" dur="500"/>
                                        <p:tgtEl>
                                          <p:spTgt spid="5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left)">
                                      <p:cBhvr>
                                        <p:cTn id="51" dur="500"/>
                                        <p:tgtEl>
                                          <p:spTgt spid="51"/>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fade">
                                      <p:cBhvr>
                                        <p:cTn id="55" dur="500"/>
                                        <p:tgtEl>
                                          <p:spTgt spid="50"/>
                                        </p:tgtEl>
                                      </p:cBhvr>
                                    </p:animEffect>
                                  </p:childTnLst>
                                </p:cTn>
                              </p:par>
                            </p:childTnLst>
                          </p:cTn>
                        </p:par>
                        <p:par>
                          <p:cTn id="56" fill="hold">
                            <p:stCondLst>
                              <p:cond delay="1000"/>
                            </p:stCondLst>
                            <p:childTnLst>
                              <p:par>
                                <p:cTn id="57" presetID="22" presetClass="entr" presetSubtype="4" fill="hold" grpId="0" nodeType="afterEffect">
                                  <p:stCondLst>
                                    <p:cond delay="0"/>
                                  </p:stCondLst>
                                  <p:iterate>
                                    <p:tmAbs val="0"/>
                                  </p:iterate>
                                  <p:childTnLst>
                                    <p:set>
                                      <p:cBhvr>
                                        <p:cTn id="58" fill="hold"/>
                                        <p:tgtEl>
                                          <p:spTgt spid="49"/>
                                        </p:tgtEl>
                                        <p:attrNameLst>
                                          <p:attrName>style.visibility</p:attrName>
                                        </p:attrNameLst>
                                      </p:cBhvr>
                                      <p:to>
                                        <p:strVal val="visible"/>
                                      </p:to>
                                    </p:set>
                                    <p:animEffect transition="in" filter="wipe(down)">
                                      <p:cBhvr>
                                        <p:cTn id="5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advAuto="0"/>
      <p:bldP spid="58" grpId="0" animBg="1"/>
      <p:bldP spid="62" grpId="0" animBg="1" advAuto="0"/>
      <p:bldP spid="63" grpId="0" animBg="1" advAuto="0"/>
      <p:bldP spid="88" grpId="0" animBg="1" advAuto="0"/>
      <p:bldP spid="89" grpId="0" animBg="1" advAuto="0"/>
      <p:bldP spid="90" grpId="0" animBg="1" advAuto="0"/>
      <p:bldP spid="91" grpId="0" animBg="1"/>
      <p:bldP spid="92" grpId="0" animBg="1"/>
      <p:bldP spid="99" grpId="0" animBg="1"/>
      <p:bldP spid="49" grpId="0" animBg="1" advAuto="0"/>
      <p:bldP spid="50" grpId="0" animBg="1" advAuto="0"/>
      <p:bldP spid="5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24</a:t>
            </a:fld>
            <a:endParaRPr lang="en-US" altLang="en-US" sz="1200" dirty="0">
              <a:solidFill>
                <a:schemeClr val="bg1"/>
              </a:solidFill>
            </a:endParaRPr>
          </a:p>
        </p:txBody>
      </p:sp>
      <p:cxnSp>
        <p:nvCxnSpPr>
          <p:cNvPr id="54" name="Straight Connector 53">
            <a:extLst>
              <a:ext uri="{FF2B5EF4-FFF2-40B4-BE49-F238E27FC236}">
                <a16:creationId xmlns:a16="http://schemas.microsoft.com/office/drawing/2014/main" id="{687FD170-5466-4A4C-9AD4-3DB3BD1072BC}"/>
              </a:ext>
            </a:extLst>
          </p:cNvPr>
          <p:cNvCxnSpPr>
            <a:cxnSpLocks/>
          </p:cNvCxnSpPr>
          <p:nvPr/>
        </p:nvCxnSpPr>
        <p:spPr bwMode="auto">
          <a:xfrm>
            <a:off x="4386136" y="3009958"/>
            <a:ext cx="0" cy="559163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C81F76D8-1508-9B4A-843F-E812E8A1E5FE}"/>
              </a:ext>
            </a:extLst>
          </p:cNvPr>
          <p:cNvCxnSpPr>
            <a:cxnSpLocks/>
          </p:cNvCxnSpPr>
          <p:nvPr/>
        </p:nvCxnSpPr>
        <p:spPr bwMode="auto">
          <a:xfrm>
            <a:off x="8683226" y="2991089"/>
            <a:ext cx="0" cy="5610501"/>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56"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07060D83-298F-0041-BC5F-AFCC346650C1}"/>
              </a:ext>
            </a:extLst>
          </p:cNvPr>
          <p:cNvSpPr/>
          <p:nvPr/>
        </p:nvSpPr>
        <p:spPr>
          <a:xfrm>
            <a:off x="70759" y="3000229"/>
            <a:ext cx="4260513" cy="84520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cap="all">
                <a:solidFill>
                  <a:schemeClr val="bg1"/>
                </a:solidFill>
                <a:latin typeface="Calibri" charset="0"/>
                <a:ea typeface="Calibri" charset="0"/>
                <a:cs typeface="Calibri" charset="0"/>
              </a:rPr>
              <a:t>marginación</a:t>
            </a:r>
          </a:p>
        </p:txBody>
      </p:sp>
      <p:sp>
        <p:nvSpPr>
          <p:cNvPr id="59"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50CC78DF-A257-DA45-8C2A-4863A67C072F}"/>
              </a:ext>
            </a:extLst>
          </p:cNvPr>
          <p:cNvSpPr/>
          <p:nvPr/>
        </p:nvSpPr>
        <p:spPr>
          <a:xfrm>
            <a:off x="4470356" y="2982693"/>
            <a:ext cx="4159379" cy="854502"/>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r>
              <a:rPr lang="es" sz="2600" b="1" kern="0" cap="all">
                <a:solidFill>
                  <a:srgbClr val="FFFFFF"/>
                </a:solidFill>
                <a:latin typeface="Calibri" charset="0"/>
                <a:ea typeface="MS PGothic" charset="-128"/>
                <a:cs typeface="Calibri" charset="0"/>
              </a:rPr>
              <a:t>invisibilidad</a:t>
            </a:r>
            <a:endParaRPr lang="en-US" sz="2600" b="1" cap="all" dirty="0"/>
          </a:p>
        </p:txBody>
      </p:sp>
      <p:sp>
        <p:nvSpPr>
          <p:cNvPr id="6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0236B297-E898-C045-8349-49F9C332D352}"/>
              </a:ext>
            </a:extLst>
          </p:cNvPr>
          <p:cNvSpPr/>
          <p:nvPr/>
        </p:nvSpPr>
        <p:spPr>
          <a:xfrm>
            <a:off x="8756045" y="3017091"/>
            <a:ext cx="4159379" cy="82834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kern="0" cap="all">
                <a:solidFill>
                  <a:srgbClr val="FFFFFF"/>
                </a:solidFill>
                <a:latin typeface="Calibri" charset="0"/>
                <a:ea typeface="MS PGothic" charset="-128"/>
                <a:cs typeface="Calibri" charset="0"/>
              </a:rPr>
              <a:t>exclusión</a:t>
            </a:r>
            <a:endParaRPr lang="en-US" sz="2600" b="1" kern="0" cap="all" dirty="0">
              <a:solidFill>
                <a:srgbClr val="FFFFFF"/>
              </a:solidFill>
              <a:latin typeface="Calibri" charset="0"/>
              <a:ea typeface="MS PGothic" charset="-128"/>
              <a:cs typeface="Calibri" charset="0"/>
            </a:endParaRPr>
          </a:p>
        </p:txBody>
      </p:sp>
      <p:sp>
        <p:nvSpPr>
          <p:cNvPr id="61" name="Content Placeholder 2">
            <a:extLst>
              <a:ext uri="{FF2B5EF4-FFF2-40B4-BE49-F238E27FC236}">
                <a16:creationId xmlns:a16="http://schemas.microsoft.com/office/drawing/2014/main" id="{2F236FCE-4D31-CF43-9501-5DC34D46A72E}"/>
              </a:ext>
            </a:extLst>
          </p:cNvPr>
          <p:cNvSpPr txBox="1">
            <a:spLocks/>
          </p:cNvSpPr>
          <p:nvPr/>
        </p:nvSpPr>
        <p:spPr>
          <a:xfrm>
            <a:off x="143321" y="3968161"/>
            <a:ext cx="4128917"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rtl="0">
              <a:spcBef>
                <a:spcPts val="2400"/>
              </a:spcBef>
            </a:pPr>
            <a:r>
              <a:rPr lang="es" sz="2600" kern="0" dirty="0">
                <a:solidFill>
                  <a:schemeClr val="tx1"/>
                </a:solidFill>
                <a:latin typeface="Calibri" charset="0"/>
                <a:ea typeface="MS PGothic" charset="-128"/>
                <a:cs typeface="Calibri" charset="0"/>
              </a:rPr>
              <a:t>La</a:t>
            </a:r>
            <a:r>
              <a:rPr lang="es" sz="2600" b="1" kern="0" dirty="0">
                <a:solidFill>
                  <a:schemeClr val="tx1"/>
                </a:solidFill>
                <a:latin typeface="Calibri" charset="0"/>
                <a:ea typeface="MS PGothic" charset="-128"/>
                <a:cs typeface="Calibri" charset="0"/>
              </a:rPr>
              <a:t> exclusión social </a:t>
            </a:r>
            <a:br>
              <a:rPr lang="en-US" altLang="en-US" sz="2600" kern="0" dirty="0">
                <a:solidFill>
                  <a:schemeClr val="tx1"/>
                </a:solidFill>
                <a:latin typeface="Calibri" charset="0"/>
                <a:ea typeface="MS PGothic" charset="-128"/>
                <a:cs typeface="Calibri" charset="0"/>
              </a:rPr>
            </a:br>
            <a:r>
              <a:rPr lang="es" sz="2600" kern="0" dirty="0">
                <a:solidFill>
                  <a:schemeClr val="tx1"/>
                </a:solidFill>
                <a:latin typeface="Calibri" charset="0"/>
                <a:ea typeface="MS PGothic" charset="-128"/>
                <a:cs typeface="Calibri" charset="0"/>
              </a:rPr>
              <a:t>de personas con SOGIESC diversa puede redundar en que corran riesgo debido </a:t>
            </a:r>
            <a:r>
              <a:rPr lang="es" sz="2600" b="1" kern="0" dirty="0">
                <a:solidFill>
                  <a:schemeClr val="tx1"/>
                </a:solidFill>
                <a:latin typeface="Calibri" charset="0"/>
                <a:ea typeface="MS PGothic" charset="-128"/>
                <a:cs typeface="Calibri" charset="0"/>
              </a:rPr>
              <a:t>al estigma y la marginación </a:t>
            </a:r>
            <a:r>
              <a:rPr lang="es" sz="2600" kern="0" dirty="0">
                <a:solidFill>
                  <a:schemeClr val="tx1"/>
                </a:solidFill>
                <a:latin typeface="Calibri" charset="0"/>
                <a:ea typeface="MS PGothic" charset="-128"/>
                <a:cs typeface="Calibri" charset="0"/>
              </a:rPr>
              <a:t>en una amplia variedad de entornos, como el mercado laboral, comunidades de personas migrantes y desplazadas,  campamentos de personas refugiadas y actividades humanitarias. </a:t>
            </a:r>
          </a:p>
        </p:txBody>
      </p:sp>
      <p:cxnSp>
        <p:nvCxnSpPr>
          <p:cNvPr id="64" name="Straight Connector 63">
            <a:extLst>
              <a:ext uri="{FF2B5EF4-FFF2-40B4-BE49-F238E27FC236}">
                <a16:creationId xmlns:a16="http://schemas.microsoft.com/office/drawing/2014/main" id="{B5C52F0E-6464-434E-BC86-0D4CA39F12BA}"/>
              </a:ext>
            </a:extLst>
          </p:cNvPr>
          <p:cNvCxnSpPr>
            <a:cxnSpLocks/>
          </p:cNvCxnSpPr>
          <p:nvPr/>
        </p:nvCxnSpPr>
        <p:spPr bwMode="auto">
          <a:xfrm>
            <a:off x="1292604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C50D8A69-0469-234C-93F8-023F0F2EDC52}"/>
              </a:ext>
            </a:extLst>
          </p:cNvPr>
          <p:cNvCxnSpPr>
            <a:cxnSpLocks/>
          </p:cNvCxnSpPr>
          <p:nvPr/>
        </p:nvCxnSpPr>
        <p:spPr bwMode="auto">
          <a:xfrm>
            <a:off x="33002" y="2991089"/>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67" name="Content Placeholder 2">
            <a:extLst>
              <a:ext uri="{FF2B5EF4-FFF2-40B4-BE49-F238E27FC236}">
                <a16:creationId xmlns:a16="http://schemas.microsoft.com/office/drawing/2014/main" id="{D7FF3DDC-F303-A94C-8404-EC70B32FC5F6}"/>
              </a:ext>
            </a:extLst>
          </p:cNvPr>
          <p:cNvSpPr txBox="1">
            <a:spLocks/>
          </p:cNvSpPr>
          <p:nvPr/>
        </p:nvSpPr>
        <p:spPr>
          <a:xfrm>
            <a:off x="4470356" y="4053371"/>
            <a:ext cx="4140051"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rtl="0">
              <a:spcBef>
                <a:spcPts val="2400"/>
              </a:spcBef>
            </a:pPr>
            <a:r>
              <a:rPr lang="es" sz="2600" kern="0" dirty="0">
                <a:solidFill>
                  <a:schemeClr val="tx1"/>
                </a:solidFill>
                <a:latin typeface="Calibri" charset="0"/>
                <a:ea typeface="MS PGothic" charset="-128"/>
                <a:cs typeface="Calibri" charset="0"/>
              </a:rPr>
              <a:t>La</a:t>
            </a:r>
            <a:r>
              <a:rPr lang="es" sz="2600" b="1" kern="0" dirty="0">
                <a:solidFill>
                  <a:schemeClr val="tx1"/>
                </a:solidFill>
                <a:latin typeface="Calibri" charset="0"/>
                <a:ea typeface="MS PGothic" charset="-128"/>
                <a:cs typeface="Calibri" charset="0"/>
              </a:rPr>
              <a:t> invisibilidad</a:t>
            </a:r>
            <a:r>
              <a:rPr lang="es" sz="2600" kern="0" dirty="0">
                <a:solidFill>
                  <a:schemeClr val="tx1"/>
                </a:solidFill>
                <a:latin typeface="Calibri" charset="0"/>
                <a:ea typeface="MS PGothic" charset="-128"/>
                <a:cs typeface="Calibri" charset="0"/>
              </a:rPr>
              <a:t> puede ser una estrategia premeditada en el caso de las personas con SOGIESC diversa, que con frecuencia emplean tácticas creativas para mantenerse a salvo en circunstancias peligrosas. </a:t>
            </a:r>
          </a:p>
          <a:p>
            <a:pPr marL="0" lvl="3" algn="ctr" rtl="0">
              <a:defRPr/>
            </a:pPr>
            <a:endParaRPr lang="en-US" altLang="ja-JP" sz="2600" dirty="0">
              <a:solidFill>
                <a:schemeClr val="tx1"/>
              </a:solidFill>
              <a:latin typeface="Calibri" charset="0"/>
              <a:ea typeface="MS PGothic" charset="-128"/>
              <a:sym typeface="Arial Bold" charset="0"/>
            </a:endParaRPr>
          </a:p>
        </p:txBody>
      </p:sp>
      <p:sp>
        <p:nvSpPr>
          <p:cNvPr id="68" name="Content Placeholder 2">
            <a:extLst>
              <a:ext uri="{FF2B5EF4-FFF2-40B4-BE49-F238E27FC236}">
                <a16:creationId xmlns:a16="http://schemas.microsoft.com/office/drawing/2014/main" id="{E761C6E7-361F-274D-84B9-1F996F4720C0}"/>
              </a:ext>
            </a:extLst>
          </p:cNvPr>
          <p:cNvSpPr txBox="1">
            <a:spLocks/>
          </p:cNvSpPr>
          <p:nvPr/>
        </p:nvSpPr>
        <p:spPr>
          <a:xfrm>
            <a:off x="8808525" y="4053371"/>
            <a:ext cx="4055830" cy="4633429"/>
          </a:xfrm>
          <a:prstGeom prst="rect">
            <a:avLst/>
          </a:prstGeom>
        </p:spPr>
        <p:txBody>
          <a:bodyPr rtlCol="0"/>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marL="0" lvl="0" indent="0" algn="ctr" rtl="0">
              <a:spcBef>
                <a:spcPts val="2400"/>
              </a:spcBef>
            </a:pPr>
            <a:r>
              <a:rPr lang="es" sz="2600" kern="0" dirty="0">
                <a:solidFill>
                  <a:schemeClr val="tx1"/>
                </a:solidFill>
                <a:latin typeface="Calibri" charset="0"/>
                <a:ea typeface="MS PGothic" charset="-128"/>
                <a:cs typeface="Calibri" charset="0"/>
              </a:rPr>
              <a:t>A raíz de esto, pueden </a:t>
            </a:r>
            <a:r>
              <a:rPr lang="es" sz="2600" b="1" kern="0" dirty="0">
                <a:solidFill>
                  <a:schemeClr val="tx1"/>
                </a:solidFill>
                <a:latin typeface="Calibri" charset="0"/>
                <a:ea typeface="MS PGothic" charset="-128"/>
                <a:cs typeface="Calibri" charset="0"/>
              </a:rPr>
              <a:t>verse excluidas </a:t>
            </a:r>
            <a:r>
              <a:rPr lang="es" sz="2600" kern="0" dirty="0">
                <a:solidFill>
                  <a:schemeClr val="tx1"/>
                </a:solidFill>
                <a:latin typeface="Calibri" charset="0"/>
                <a:ea typeface="MS PGothic" charset="-128"/>
                <a:cs typeface="Calibri" charset="0"/>
              </a:rPr>
              <a:t>de servicios especializados o programas dirigidos a migrantes si no se emprenden labores de divulgación para llegar a las personas que pasan más desapercibidas.</a:t>
            </a:r>
            <a:endParaRPr lang="en-US" altLang="en-US" sz="2600" kern="0" dirty="0">
              <a:solidFill>
                <a:schemeClr val="tx1"/>
              </a:solidFill>
              <a:latin typeface="Calibri" charset="0"/>
              <a:ea typeface="MS PGothic" charset="-128"/>
              <a:cs typeface="Calibri" charset="0"/>
            </a:endParaRPr>
          </a:p>
        </p:txBody>
      </p:sp>
      <p:grpSp>
        <p:nvGrpSpPr>
          <p:cNvPr id="30" name="Group 29">
            <a:extLst>
              <a:ext uri="{FF2B5EF4-FFF2-40B4-BE49-F238E27FC236}">
                <a16:creationId xmlns:a16="http://schemas.microsoft.com/office/drawing/2014/main" id="{61FA932B-E090-214B-9208-3F0AFEED0F71}"/>
              </a:ext>
            </a:extLst>
          </p:cNvPr>
          <p:cNvGrpSpPr/>
          <p:nvPr/>
        </p:nvGrpSpPr>
        <p:grpSpPr>
          <a:xfrm>
            <a:off x="598077" y="1667453"/>
            <a:ext cx="1637123" cy="1007699"/>
            <a:chOff x="8585472" y="3367179"/>
            <a:chExt cx="2877844" cy="1771401"/>
          </a:xfrm>
        </p:grpSpPr>
        <p:sp>
          <p:nvSpPr>
            <p:cNvPr id="31" name="Notched Right Arrow 30">
              <a:extLst>
                <a:ext uri="{FF2B5EF4-FFF2-40B4-BE49-F238E27FC236}">
                  <a16:creationId xmlns:a16="http://schemas.microsoft.com/office/drawing/2014/main" id="{F90F5CE4-D1AD-6044-912C-668F57FB2235}"/>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32" name="Oval 31">
              <a:extLst>
                <a:ext uri="{FF2B5EF4-FFF2-40B4-BE49-F238E27FC236}">
                  <a16:creationId xmlns:a16="http://schemas.microsoft.com/office/drawing/2014/main" id="{21790658-80C0-A944-A841-073E78ADAED9}"/>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3</a:t>
              </a:r>
            </a:p>
          </p:txBody>
        </p:sp>
        <p:grpSp>
          <p:nvGrpSpPr>
            <p:cNvPr id="33" name="Group 32">
              <a:extLst>
                <a:ext uri="{FF2B5EF4-FFF2-40B4-BE49-F238E27FC236}">
                  <a16:creationId xmlns:a16="http://schemas.microsoft.com/office/drawing/2014/main" id="{83864B72-3D54-594D-B98D-3762568A29F9}"/>
                </a:ext>
              </a:extLst>
            </p:cNvPr>
            <p:cNvGrpSpPr/>
            <p:nvPr/>
          </p:nvGrpSpPr>
          <p:grpSpPr>
            <a:xfrm>
              <a:off x="9624593" y="3469218"/>
              <a:ext cx="954225" cy="894678"/>
              <a:chOff x="9446327" y="3408887"/>
              <a:chExt cx="1132492" cy="1061819"/>
            </a:xfrm>
          </p:grpSpPr>
          <p:grpSp>
            <p:nvGrpSpPr>
              <p:cNvPr id="34" name="Group 33">
                <a:extLst>
                  <a:ext uri="{FF2B5EF4-FFF2-40B4-BE49-F238E27FC236}">
                    <a16:creationId xmlns:a16="http://schemas.microsoft.com/office/drawing/2014/main" id="{AAF394F8-FDCF-AB48-B33C-8E5A5B3E97BE}"/>
                  </a:ext>
                </a:extLst>
              </p:cNvPr>
              <p:cNvGrpSpPr/>
              <p:nvPr/>
            </p:nvGrpSpPr>
            <p:grpSpPr>
              <a:xfrm>
                <a:off x="9446327" y="3408887"/>
                <a:ext cx="1132492" cy="1061819"/>
                <a:chOff x="2493963" y="2683574"/>
                <a:chExt cx="372773" cy="349510"/>
              </a:xfrm>
              <a:solidFill>
                <a:schemeClr val="bg1"/>
              </a:solidFill>
            </p:grpSpPr>
            <p:sp>
              <p:nvSpPr>
                <p:cNvPr id="51" name="Freeform 169">
                  <a:extLst>
                    <a:ext uri="{FF2B5EF4-FFF2-40B4-BE49-F238E27FC236}">
                      <a16:creationId xmlns:a16="http://schemas.microsoft.com/office/drawing/2014/main" id="{34C33895-1798-6241-88E4-B76E7352A345}"/>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2" name="Freeform 171">
                  <a:extLst>
                    <a:ext uri="{FF2B5EF4-FFF2-40B4-BE49-F238E27FC236}">
                      <a16:creationId xmlns:a16="http://schemas.microsoft.com/office/drawing/2014/main" id="{CD8B4AE3-E6AF-9742-9E8C-6AA613FC99E8}"/>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35" name="Group 34">
                <a:extLst>
                  <a:ext uri="{FF2B5EF4-FFF2-40B4-BE49-F238E27FC236}">
                    <a16:creationId xmlns:a16="http://schemas.microsoft.com/office/drawing/2014/main" id="{3C862086-0983-574D-A594-14ACA5E7E821}"/>
                  </a:ext>
                </a:extLst>
              </p:cNvPr>
              <p:cNvGrpSpPr/>
              <p:nvPr/>
            </p:nvGrpSpPr>
            <p:grpSpPr>
              <a:xfrm>
                <a:off x="9603923" y="3826069"/>
                <a:ext cx="771663" cy="228809"/>
                <a:chOff x="1477713" y="4929970"/>
                <a:chExt cx="1039375" cy="308189"/>
              </a:xfrm>
              <a:solidFill>
                <a:schemeClr val="bg1"/>
              </a:solidFill>
            </p:grpSpPr>
            <p:sp>
              <p:nvSpPr>
                <p:cNvPr id="39" name="Freeform 38">
                  <a:extLst>
                    <a:ext uri="{FF2B5EF4-FFF2-40B4-BE49-F238E27FC236}">
                      <a16:creationId xmlns:a16="http://schemas.microsoft.com/office/drawing/2014/main" id="{A4443B91-A6F1-124E-A7E7-8F086C5646ED}"/>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49" name="Freeform 48">
                  <a:extLst>
                    <a:ext uri="{FF2B5EF4-FFF2-40B4-BE49-F238E27FC236}">
                      <a16:creationId xmlns:a16="http://schemas.microsoft.com/office/drawing/2014/main" id="{3C73C2DC-DDF8-DA4B-B6B9-DC0D32D7EE81}"/>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50" name="Freeform 49">
                  <a:extLst>
                    <a:ext uri="{FF2B5EF4-FFF2-40B4-BE49-F238E27FC236}">
                      <a16:creationId xmlns:a16="http://schemas.microsoft.com/office/drawing/2014/main" id="{CEC6926C-C53B-8A40-9524-A3ABDBACCB0C}"/>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grpSp>
        </p:grpSp>
      </p:grpSp>
      <p:sp>
        <p:nvSpPr>
          <p:cNvPr id="53" name="Shape 636">
            <a:extLst>
              <a:ext uri="{FF2B5EF4-FFF2-40B4-BE49-F238E27FC236}">
                <a16:creationId xmlns:a16="http://schemas.microsoft.com/office/drawing/2014/main" id="{8177A562-713D-2944-8D96-604FD9E2356A}"/>
              </a:ext>
            </a:extLst>
          </p:cNvPr>
          <p:cNvSpPr>
            <a:spLocks noGrp="1"/>
          </p:cNvSpPr>
          <p:nvPr>
            <p:ph type="title"/>
          </p:nvPr>
        </p:nvSpPr>
        <p:spPr>
          <a:xfrm>
            <a:off x="598077" y="305941"/>
            <a:ext cx="12193353" cy="854455"/>
          </a:xfrm>
        </p:spPr>
        <p:txBody>
          <a:bodyPr rtlCol="0">
            <a:noAutofit/>
          </a:bodyPr>
          <a:lstStyle/>
          <a:p>
            <a:pPr lvl="0" algn="l"/>
            <a:r>
              <a:rPr lang="es" sz="3600" dirty="0">
                <a:sym typeface="Arial Bold" charset="0"/>
              </a:rPr>
              <a:t>¿De qué modo la migración, el desplazamiento forzado y las crisis crean dificultades?</a:t>
            </a:r>
            <a:endParaRPr lang="en-US" sz="3600" dirty="0"/>
          </a:p>
        </p:txBody>
      </p:sp>
      <p:cxnSp>
        <p:nvCxnSpPr>
          <p:cNvPr id="57" name="Straight Connector 56">
            <a:extLst>
              <a:ext uri="{FF2B5EF4-FFF2-40B4-BE49-F238E27FC236}">
                <a16:creationId xmlns:a16="http://schemas.microsoft.com/office/drawing/2014/main" id="{C025D81F-FCD5-A445-AA1E-FB7228E8B8E4}"/>
              </a:ext>
            </a:extLst>
          </p:cNvPr>
          <p:cNvCxnSpPr/>
          <p:nvPr/>
        </p:nvCxnSpPr>
        <p:spPr>
          <a:xfrm>
            <a:off x="596827" y="2724750"/>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58" name="TextBox 57">
            <a:extLst>
              <a:ext uri="{FF2B5EF4-FFF2-40B4-BE49-F238E27FC236}">
                <a16:creationId xmlns:a16="http://schemas.microsoft.com/office/drawing/2014/main" id="{5CBCFC70-CEA0-5E45-B995-B10BCEB7E327}"/>
              </a:ext>
            </a:extLst>
          </p:cNvPr>
          <p:cNvSpPr txBox="1"/>
          <p:nvPr/>
        </p:nvSpPr>
        <p:spPr>
          <a:xfrm>
            <a:off x="4040438" y="298925"/>
            <a:ext cx="45719" cy="45719"/>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63" name="Rectangle 45">
            <a:extLst>
              <a:ext uri="{FF2B5EF4-FFF2-40B4-BE49-F238E27FC236}">
                <a16:creationId xmlns:a16="http://schemas.microsoft.com/office/drawing/2014/main" id="{52748309-DBDF-B346-AB67-38432BF27433}"/>
              </a:ext>
            </a:extLst>
          </p:cNvPr>
          <p:cNvSpPr>
            <a:spLocks noChangeArrowheads="1"/>
          </p:cNvSpPr>
          <p:nvPr/>
        </p:nvSpPr>
        <p:spPr bwMode="auto">
          <a:xfrm>
            <a:off x="2235199" y="1825657"/>
            <a:ext cx="1067397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s" sz="3000" b="1" kern="0" dirty="0"/>
              <a:t>RESPUESTA INSUFICIENTE</a:t>
            </a:r>
            <a:r>
              <a:rPr lang="es" sz="3000" dirty="0"/>
              <a:t> A LAS PERSONAS CON SOGIESC DIVERSA</a:t>
            </a:r>
            <a:endParaRPr lang="en-US" sz="3000" kern="0" dirty="0"/>
          </a:p>
        </p:txBody>
      </p:sp>
    </p:spTree>
    <p:custDataLst>
      <p:tags r:id="rId1"/>
    </p:custDataLst>
    <p:extLst>
      <p:ext uri="{BB962C8B-B14F-4D97-AF65-F5344CB8AC3E}">
        <p14:creationId xmlns:p14="http://schemas.microsoft.com/office/powerpoint/2010/main" val="242268956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par>
                                <p:cTn id="11" presetID="10"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animEffect transition="in" filter="fade">
                                      <p:cBhvr>
                                        <p:cTn id="13" dur="500"/>
                                        <p:tgtEl>
                                          <p:spTgt spid="5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0"/>
                                        </p:tgtEl>
                                        <p:attrNameLst>
                                          <p:attrName>style.visibility</p:attrName>
                                        </p:attrNameLst>
                                      </p:cBhvr>
                                      <p:to>
                                        <p:strVal val="visible"/>
                                      </p:to>
                                    </p:set>
                                    <p:animEffect transition="in" filter="fade">
                                      <p:cBhvr>
                                        <p:cTn id="18" dur="500"/>
                                        <p:tgtEl>
                                          <p:spTgt spid="6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500"/>
                                        <p:tgtEl>
                                          <p:spTgt spid="68"/>
                                        </p:tgtEl>
                                      </p:cBhvr>
                                    </p:animEffect>
                                  </p:childTnLst>
                                </p:cTn>
                              </p:par>
                              <p:par>
                                <p:cTn id="22" presetID="10" presetClass="entr" presetSubtype="0"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7" grpId="0"/>
      <p:bldP spid="6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25</a:t>
            </a:fld>
            <a:endParaRPr lang="en-US" altLang="en-US" sz="1200" dirty="0">
              <a:solidFill>
                <a:schemeClr val="bg1"/>
              </a:solidFill>
            </a:endParaRPr>
          </a:p>
        </p:txBody>
      </p:sp>
      <p:sp>
        <p:nvSpPr>
          <p:cNvPr id="39" name="Rectangle 34">
            <a:extLst>
              <a:ext uri="{FF2B5EF4-FFF2-40B4-BE49-F238E27FC236}">
                <a16:creationId xmlns:a16="http://schemas.microsoft.com/office/drawing/2014/main" id="{D00A3A56-6824-C54F-9A28-DE22B8298944}"/>
              </a:ext>
            </a:extLst>
          </p:cNvPr>
          <p:cNvSpPr>
            <a:spLocks noChangeArrowheads="1"/>
          </p:cNvSpPr>
          <p:nvPr/>
        </p:nvSpPr>
        <p:spPr bwMode="auto">
          <a:xfrm>
            <a:off x="198262" y="2850313"/>
            <a:ext cx="12593168" cy="5340357"/>
          </a:xfrm>
          <a:prstGeom prst="rect">
            <a:avLst/>
          </a:prstGeom>
          <a:noFill/>
          <a:ln w="57150">
            <a:solidFill>
              <a:schemeClr val="accent5"/>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sp>
        <p:nvSpPr>
          <p:cNvPr id="49" name="Rectangle 34">
            <a:extLst>
              <a:ext uri="{FF2B5EF4-FFF2-40B4-BE49-F238E27FC236}">
                <a16:creationId xmlns:a16="http://schemas.microsoft.com/office/drawing/2014/main" id="{B6DB4519-CF44-3444-8A8B-37E8C5EFEF2A}"/>
              </a:ext>
            </a:extLst>
          </p:cNvPr>
          <p:cNvSpPr>
            <a:spLocks noChangeArrowheads="1"/>
          </p:cNvSpPr>
          <p:nvPr/>
        </p:nvSpPr>
        <p:spPr bwMode="auto">
          <a:xfrm>
            <a:off x="198262" y="2850313"/>
            <a:ext cx="3789538" cy="5340357"/>
          </a:xfrm>
          <a:prstGeom prst="rect">
            <a:avLst/>
          </a:prstGeom>
          <a:solidFill>
            <a:schemeClr val="accent5"/>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sp>
        <p:nvSpPr>
          <p:cNvPr id="50" name="Content Placeholder 4">
            <a:extLst>
              <a:ext uri="{FF2B5EF4-FFF2-40B4-BE49-F238E27FC236}">
                <a16:creationId xmlns:a16="http://schemas.microsoft.com/office/drawing/2014/main" id="{52BDA0A6-B26B-B845-8305-FB1986090BB8}"/>
              </a:ext>
            </a:extLst>
          </p:cNvPr>
          <p:cNvSpPr txBox="1">
            <a:spLocks/>
          </p:cNvSpPr>
          <p:nvPr/>
        </p:nvSpPr>
        <p:spPr bwMode="auto">
          <a:xfrm>
            <a:off x="4521200" y="3906996"/>
            <a:ext cx="818994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indent="0" rtl="0">
              <a:lnSpc>
                <a:spcPct val="110000"/>
              </a:lnSpc>
              <a:spcBef>
                <a:spcPct val="30000"/>
              </a:spcBef>
              <a:defRPr/>
            </a:pPr>
            <a:r>
              <a:rPr lang="es" sz="2500" dirty="0">
                <a:latin typeface="Calibri" panose="020F0502020204030204" pitchFamily="34" charset="0"/>
                <a:ea typeface="MS PGothic" charset="-128"/>
                <a:cs typeface="Calibri" panose="020F0502020204030204" pitchFamily="34" charset="0"/>
              </a:rPr>
              <a:t>Decenas de miles de trabajadores y trabajadoras migrantes solicitaban ayuda a la OIM para abandonar Libia y volver a sus países de origen. En este contexto, un migrante se puso en contacto con el personal de la organización. Les explicó que era gay y la persecución que le esperaba por ello en su país natal. La OIM era la única organización con presencia en la zona y solo trabajaba en iniciativas de retorno voluntario asistido. Por lo tanto, su respuesta al migrante fue que no había más servicios disponibles y que, si quería que le ayudaran a marcharse de Libia, tenía que ser para volver a su hogar. El país al que se le repatrió castiga la homosexualidad con la pena de muerte. </a:t>
            </a:r>
            <a:endParaRPr lang="en-US" altLang="en-US" sz="2500" i="1" dirty="0">
              <a:latin typeface="Calibri" panose="020F0502020204030204" pitchFamily="34" charset="0"/>
              <a:ea typeface="MS PGothic" charset="-128"/>
              <a:cs typeface="Calibri" panose="020F0502020204030204" pitchFamily="34" charset="0"/>
            </a:endParaRPr>
          </a:p>
        </p:txBody>
      </p:sp>
      <p:sp>
        <p:nvSpPr>
          <p:cNvPr id="51" name="Rectangle 50">
            <a:extLst>
              <a:ext uri="{FF2B5EF4-FFF2-40B4-BE49-F238E27FC236}">
                <a16:creationId xmlns:a16="http://schemas.microsoft.com/office/drawing/2014/main" id="{39A0D34F-F00D-3B44-9D85-D1F477F05758}"/>
              </a:ext>
            </a:extLst>
          </p:cNvPr>
          <p:cNvSpPr/>
          <p:nvPr/>
        </p:nvSpPr>
        <p:spPr>
          <a:xfrm>
            <a:off x="-92735" y="3506202"/>
            <a:ext cx="4206333" cy="1107996"/>
          </a:xfrm>
          <a:prstGeom prst="rect">
            <a:avLst/>
          </a:prstGeom>
        </p:spPr>
        <p:txBody>
          <a:bodyPr wrap="square" rtlCol="0">
            <a:spAutoFit/>
          </a:bodyPr>
          <a:lstStyle/>
          <a:p>
            <a:pPr algn="ctr" rtl="0"/>
            <a:r>
              <a:rPr lang="es" sz="6600" b="1" kern="0">
                <a:solidFill>
                  <a:schemeClr val="bg1"/>
                </a:solidFill>
                <a:latin typeface="Calibri" charset="0"/>
                <a:ea typeface="MS PGothic" charset="-128"/>
                <a:cs typeface="Calibri" charset="0"/>
              </a:rPr>
              <a:t>LIBIA</a:t>
            </a:r>
            <a:endParaRPr lang="en-US" sz="6600" b="1" dirty="0">
              <a:solidFill>
                <a:schemeClr val="bg1"/>
              </a:solidFill>
            </a:endParaRPr>
          </a:p>
        </p:txBody>
      </p:sp>
      <p:sp>
        <p:nvSpPr>
          <p:cNvPr id="52" name="Rectangle 51">
            <a:extLst>
              <a:ext uri="{FF2B5EF4-FFF2-40B4-BE49-F238E27FC236}">
                <a16:creationId xmlns:a16="http://schemas.microsoft.com/office/drawing/2014/main" id="{42FEC968-89B3-0A47-8167-75CF45BF55A2}"/>
              </a:ext>
            </a:extLst>
          </p:cNvPr>
          <p:cNvSpPr/>
          <p:nvPr/>
        </p:nvSpPr>
        <p:spPr>
          <a:xfrm>
            <a:off x="863878" y="3162202"/>
            <a:ext cx="1981164" cy="1077218"/>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EJEMPLO </a:t>
            </a:r>
            <a:br>
              <a:rPr lang="en-US" altLang="en-US" sz="3200" b="1" dirty="0">
                <a:solidFill>
                  <a:schemeClr val="bg1"/>
                </a:solidFill>
                <a:latin typeface="Calibri" charset="0"/>
                <a:ea typeface="MS PGothic" charset="-128"/>
                <a:cs typeface="Calibri" charset="0"/>
              </a:rPr>
            </a:br>
            <a:endParaRPr lang="en-US" sz="3200" dirty="0"/>
          </a:p>
        </p:txBody>
      </p:sp>
      <p:sp>
        <p:nvSpPr>
          <p:cNvPr id="53" name="Rectangle 52">
            <a:extLst>
              <a:ext uri="{FF2B5EF4-FFF2-40B4-BE49-F238E27FC236}">
                <a16:creationId xmlns:a16="http://schemas.microsoft.com/office/drawing/2014/main" id="{008173B0-07D8-6842-9A2C-ADD1CC843871}"/>
              </a:ext>
            </a:extLst>
          </p:cNvPr>
          <p:cNvSpPr/>
          <p:nvPr/>
        </p:nvSpPr>
        <p:spPr>
          <a:xfrm>
            <a:off x="2551339" y="3153170"/>
            <a:ext cx="612316" cy="584775"/>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1</a:t>
            </a:r>
            <a:endParaRPr lang="en-US" sz="3200" dirty="0"/>
          </a:p>
        </p:txBody>
      </p:sp>
      <p:pic>
        <p:nvPicPr>
          <p:cNvPr id="62" name="Picture 61">
            <a:extLst>
              <a:ext uri="{FF2B5EF4-FFF2-40B4-BE49-F238E27FC236}">
                <a16:creationId xmlns:a16="http://schemas.microsoft.com/office/drawing/2014/main" id="{4984C03A-812D-9D48-9304-C65415D62EE3}"/>
              </a:ext>
            </a:extLst>
          </p:cNvPr>
          <p:cNvPicPr>
            <a:picLocks noChangeAspect="1"/>
          </p:cNvPicPr>
          <p:nvPr/>
        </p:nvPicPr>
        <p:blipFill>
          <a:blip r:embed="rId4">
            <a:lum bright="70000" contrast="-70000"/>
            <a:alphaModFix amt="46000"/>
            <a:extLst>
              <a:ext uri="{28A0092B-C50C-407E-A947-70E740481C1C}">
                <a14:useLocalDpi xmlns:a14="http://schemas.microsoft.com/office/drawing/2010/main" val="0"/>
              </a:ext>
            </a:extLst>
          </a:blip>
          <a:stretch>
            <a:fillRect/>
          </a:stretch>
        </p:blipFill>
        <p:spPr>
          <a:xfrm>
            <a:off x="695325" y="4676133"/>
            <a:ext cx="3061000" cy="3390006"/>
          </a:xfrm>
          <a:prstGeom prst="rect">
            <a:avLst/>
          </a:prstGeom>
        </p:spPr>
      </p:pic>
      <p:sp>
        <p:nvSpPr>
          <p:cNvPr id="63" name="Oval 62">
            <a:extLst>
              <a:ext uri="{FF2B5EF4-FFF2-40B4-BE49-F238E27FC236}">
                <a16:creationId xmlns:a16="http://schemas.microsoft.com/office/drawing/2014/main" id="{34A7B7D0-C49C-E945-A8FF-BE2EC10A3861}"/>
              </a:ext>
            </a:extLst>
          </p:cNvPr>
          <p:cNvSpPr/>
          <p:nvPr/>
        </p:nvSpPr>
        <p:spPr bwMode="auto">
          <a:xfrm>
            <a:off x="2001674" y="4787813"/>
            <a:ext cx="415613" cy="415613"/>
          </a:xfrm>
          <a:prstGeom prst="ellipse">
            <a:avLst/>
          </a:prstGeom>
          <a:solidFill>
            <a:schemeClr val="tx1">
              <a:lumMod val="65000"/>
              <a:lumOff val="35000"/>
              <a:alpha val="48000"/>
            </a:scheme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28" name="Group 27">
            <a:extLst>
              <a:ext uri="{FF2B5EF4-FFF2-40B4-BE49-F238E27FC236}">
                <a16:creationId xmlns:a16="http://schemas.microsoft.com/office/drawing/2014/main" id="{F87A326F-4D78-5243-8656-44E08DFE53EC}"/>
              </a:ext>
            </a:extLst>
          </p:cNvPr>
          <p:cNvGrpSpPr/>
          <p:nvPr/>
        </p:nvGrpSpPr>
        <p:grpSpPr>
          <a:xfrm>
            <a:off x="598077" y="1667453"/>
            <a:ext cx="1637123" cy="1007699"/>
            <a:chOff x="8585472" y="3367179"/>
            <a:chExt cx="2877844" cy="1771401"/>
          </a:xfrm>
        </p:grpSpPr>
        <p:sp>
          <p:nvSpPr>
            <p:cNvPr id="29" name="Notched Right Arrow 28">
              <a:extLst>
                <a:ext uri="{FF2B5EF4-FFF2-40B4-BE49-F238E27FC236}">
                  <a16:creationId xmlns:a16="http://schemas.microsoft.com/office/drawing/2014/main" id="{BE4B1182-E8AD-C245-B7A9-4A157C797B33}"/>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30" name="Oval 29">
              <a:extLst>
                <a:ext uri="{FF2B5EF4-FFF2-40B4-BE49-F238E27FC236}">
                  <a16:creationId xmlns:a16="http://schemas.microsoft.com/office/drawing/2014/main" id="{36A5234C-6D72-C848-B351-D93CA9B55F68}"/>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3</a:t>
              </a:r>
            </a:p>
          </p:txBody>
        </p:sp>
        <p:grpSp>
          <p:nvGrpSpPr>
            <p:cNvPr id="31" name="Group 30">
              <a:extLst>
                <a:ext uri="{FF2B5EF4-FFF2-40B4-BE49-F238E27FC236}">
                  <a16:creationId xmlns:a16="http://schemas.microsoft.com/office/drawing/2014/main" id="{EC4E313E-5DBF-984A-8367-CF8AF5A018F5}"/>
                </a:ext>
              </a:extLst>
            </p:cNvPr>
            <p:cNvGrpSpPr/>
            <p:nvPr/>
          </p:nvGrpSpPr>
          <p:grpSpPr>
            <a:xfrm>
              <a:off x="9624593" y="3469218"/>
              <a:ext cx="954225" cy="894678"/>
              <a:chOff x="9446327" y="3408887"/>
              <a:chExt cx="1132492" cy="1061819"/>
            </a:xfrm>
          </p:grpSpPr>
          <p:grpSp>
            <p:nvGrpSpPr>
              <p:cNvPr id="32" name="Group 31">
                <a:extLst>
                  <a:ext uri="{FF2B5EF4-FFF2-40B4-BE49-F238E27FC236}">
                    <a16:creationId xmlns:a16="http://schemas.microsoft.com/office/drawing/2014/main" id="{60F3085C-93A0-5348-9806-CEA98B84C5DE}"/>
                  </a:ext>
                </a:extLst>
              </p:cNvPr>
              <p:cNvGrpSpPr/>
              <p:nvPr/>
            </p:nvGrpSpPr>
            <p:grpSpPr>
              <a:xfrm>
                <a:off x="9446327" y="3408887"/>
                <a:ext cx="1132492" cy="1061819"/>
                <a:chOff x="2493963" y="2683574"/>
                <a:chExt cx="372773" cy="349510"/>
              </a:xfrm>
              <a:solidFill>
                <a:schemeClr val="bg1"/>
              </a:solidFill>
            </p:grpSpPr>
            <p:sp>
              <p:nvSpPr>
                <p:cNvPr id="55" name="Freeform 169">
                  <a:extLst>
                    <a:ext uri="{FF2B5EF4-FFF2-40B4-BE49-F238E27FC236}">
                      <a16:creationId xmlns:a16="http://schemas.microsoft.com/office/drawing/2014/main" id="{5FE8C5D9-3BDC-1E4E-8AE9-29157D8787B6}"/>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6" name="Freeform 171">
                  <a:extLst>
                    <a:ext uri="{FF2B5EF4-FFF2-40B4-BE49-F238E27FC236}">
                      <a16:creationId xmlns:a16="http://schemas.microsoft.com/office/drawing/2014/main" id="{C9F74014-9629-4E40-BA34-63E1C6B69B4C}"/>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33" name="Group 32">
                <a:extLst>
                  <a:ext uri="{FF2B5EF4-FFF2-40B4-BE49-F238E27FC236}">
                    <a16:creationId xmlns:a16="http://schemas.microsoft.com/office/drawing/2014/main" id="{21B67748-903E-4D4D-957F-10C1C05A0493}"/>
                  </a:ext>
                </a:extLst>
              </p:cNvPr>
              <p:cNvGrpSpPr/>
              <p:nvPr/>
            </p:nvGrpSpPr>
            <p:grpSpPr>
              <a:xfrm>
                <a:off x="9603923" y="3826069"/>
                <a:ext cx="771663" cy="228809"/>
                <a:chOff x="1477713" y="4929970"/>
                <a:chExt cx="1039375" cy="308189"/>
              </a:xfrm>
              <a:solidFill>
                <a:schemeClr val="bg1"/>
              </a:solidFill>
            </p:grpSpPr>
            <p:sp>
              <p:nvSpPr>
                <p:cNvPr id="34" name="Freeform 33">
                  <a:extLst>
                    <a:ext uri="{FF2B5EF4-FFF2-40B4-BE49-F238E27FC236}">
                      <a16:creationId xmlns:a16="http://schemas.microsoft.com/office/drawing/2014/main" id="{8D7D429A-B2F1-5740-94E4-E0CA011B53D6}"/>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35" name="Freeform 34">
                  <a:extLst>
                    <a:ext uri="{FF2B5EF4-FFF2-40B4-BE49-F238E27FC236}">
                      <a16:creationId xmlns:a16="http://schemas.microsoft.com/office/drawing/2014/main" id="{8FD9C1A2-CDBB-F943-B072-E39121E07DD7}"/>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54" name="Freeform 53">
                  <a:extLst>
                    <a:ext uri="{FF2B5EF4-FFF2-40B4-BE49-F238E27FC236}">
                      <a16:creationId xmlns:a16="http://schemas.microsoft.com/office/drawing/2014/main" id="{CB0CC670-16DC-4D4B-987D-2BDB118383FC}"/>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grpSp>
        </p:grpSp>
      </p:grpSp>
      <p:sp>
        <p:nvSpPr>
          <p:cNvPr id="57" name="Shape 636">
            <a:extLst>
              <a:ext uri="{FF2B5EF4-FFF2-40B4-BE49-F238E27FC236}">
                <a16:creationId xmlns:a16="http://schemas.microsoft.com/office/drawing/2014/main" id="{25D2999F-3B73-A34B-94FC-33273BC9CE73}"/>
              </a:ext>
            </a:extLst>
          </p:cNvPr>
          <p:cNvSpPr>
            <a:spLocks noGrp="1"/>
          </p:cNvSpPr>
          <p:nvPr>
            <p:ph type="title"/>
          </p:nvPr>
        </p:nvSpPr>
        <p:spPr>
          <a:xfrm>
            <a:off x="598077" y="305941"/>
            <a:ext cx="12193353" cy="854455"/>
          </a:xfrm>
        </p:spPr>
        <p:txBody>
          <a:bodyPr rtlCol="0">
            <a:noAutofit/>
          </a:bodyPr>
          <a:lstStyle/>
          <a:p>
            <a:pPr lvl="0" algn="l"/>
            <a:r>
              <a:rPr lang="es" sz="3600" dirty="0">
                <a:sym typeface="Arial Bold" charset="0"/>
              </a:rPr>
              <a:t>¿De qué modo la migración, el desplazamiento forzado y las crisis crean dificultades?</a:t>
            </a:r>
            <a:endParaRPr lang="en-US" sz="3600" dirty="0"/>
          </a:p>
        </p:txBody>
      </p:sp>
      <p:cxnSp>
        <p:nvCxnSpPr>
          <p:cNvPr id="58" name="Straight Connector 57">
            <a:extLst>
              <a:ext uri="{FF2B5EF4-FFF2-40B4-BE49-F238E27FC236}">
                <a16:creationId xmlns:a16="http://schemas.microsoft.com/office/drawing/2014/main" id="{EA36A31B-D9D5-834C-A9EE-AF8029344D97}"/>
              </a:ext>
            </a:extLst>
          </p:cNvPr>
          <p:cNvCxnSpPr/>
          <p:nvPr/>
        </p:nvCxnSpPr>
        <p:spPr>
          <a:xfrm>
            <a:off x="596827" y="2724750"/>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59" name="TextBox 58">
            <a:extLst>
              <a:ext uri="{FF2B5EF4-FFF2-40B4-BE49-F238E27FC236}">
                <a16:creationId xmlns:a16="http://schemas.microsoft.com/office/drawing/2014/main" id="{DEC62E0D-50F8-E040-BC4A-4DA74F53BF33}"/>
              </a:ext>
            </a:extLst>
          </p:cNvPr>
          <p:cNvSpPr txBox="1"/>
          <p:nvPr/>
        </p:nvSpPr>
        <p:spPr>
          <a:xfrm>
            <a:off x="4040438" y="298925"/>
            <a:ext cx="45719" cy="45719"/>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61" name="Rectangle 45">
            <a:extLst>
              <a:ext uri="{FF2B5EF4-FFF2-40B4-BE49-F238E27FC236}">
                <a16:creationId xmlns:a16="http://schemas.microsoft.com/office/drawing/2014/main" id="{B47F2705-6EBE-6D44-BFCA-1C7DAEEE8B16}"/>
              </a:ext>
            </a:extLst>
          </p:cNvPr>
          <p:cNvSpPr>
            <a:spLocks noChangeArrowheads="1"/>
          </p:cNvSpPr>
          <p:nvPr/>
        </p:nvSpPr>
        <p:spPr bwMode="auto">
          <a:xfrm>
            <a:off x="2235199" y="1825657"/>
            <a:ext cx="1067397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s" sz="3000" b="1" kern="0" dirty="0"/>
              <a:t>RESPUESTA INSUFICIENTE</a:t>
            </a:r>
            <a:r>
              <a:rPr lang="es" sz="3000" dirty="0"/>
              <a:t> A LAS PERSONAS CON SOGIESC DIVERSA</a:t>
            </a:r>
            <a:endParaRPr lang="en-US" sz="3000" kern="0" dirty="0"/>
          </a:p>
        </p:txBody>
      </p:sp>
    </p:spTree>
    <p:custDataLst>
      <p:tags r:id="rId1"/>
    </p:custDataLst>
    <p:extLst>
      <p:ext uri="{BB962C8B-B14F-4D97-AF65-F5344CB8AC3E}">
        <p14:creationId xmlns:p14="http://schemas.microsoft.com/office/powerpoint/2010/main" val="1242684389"/>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26</a:t>
            </a:fld>
            <a:endParaRPr lang="en-US" altLang="en-US" sz="1200" dirty="0">
              <a:solidFill>
                <a:schemeClr val="bg1"/>
              </a:solidFill>
            </a:endParaRPr>
          </a:p>
        </p:txBody>
      </p:sp>
      <p:sp>
        <p:nvSpPr>
          <p:cNvPr id="39" name="Rectangle 34">
            <a:extLst>
              <a:ext uri="{FF2B5EF4-FFF2-40B4-BE49-F238E27FC236}">
                <a16:creationId xmlns:a16="http://schemas.microsoft.com/office/drawing/2014/main" id="{D00A3A56-6824-C54F-9A28-DE22B8298944}"/>
              </a:ext>
            </a:extLst>
          </p:cNvPr>
          <p:cNvSpPr>
            <a:spLocks noChangeArrowheads="1"/>
          </p:cNvSpPr>
          <p:nvPr/>
        </p:nvSpPr>
        <p:spPr bwMode="auto">
          <a:xfrm>
            <a:off x="198262" y="2850313"/>
            <a:ext cx="12593168" cy="5340357"/>
          </a:xfrm>
          <a:prstGeom prst="rect">
            <a:avLst/>
          </a:prstGeom>
          <a:noFill/>
          <a:ln w="57150">
            <a:solidFill>
              <a:schemeClr val="accent5"/>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sp>
        <p:nvSpPr>
          <p:cNvPr id="49" name="Rectangle 34">
            <a:extLst>
              <a:ext uri="{FF2B5EF4-FFF2-40B4-BE49-F238E27FC236}">
                <a16:creationId xmlns:a16="http://schemas.microsoft.com/office/drawing/2014/main" id="{B6DB4519-CF44-3444-8A8B-37E8C5EFEF2A}"/>
              </a:ext>
            </a:extLst>
          </p:cNvPr>
          <p:cNvSpPr>
            <a:spLocks noChangeArrowheads="1"/>
          </p:cNvSpPr>
          <p:nvPr/>
        </p:nvSpPr>
        <p:spPr bwMode="auto">
          <a:xfrm>
            <a:off x="198262" y="2850313"/>
            <a:ext cx="3789538" cy="5340357"/>
          </a:xfrm>
          <a:prstGeom prst="rect">
            <a:avLst/>
          </a:prstGeom>
          <a:solidFill>
            <a:schemeClr val="accent5"/>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sp>
        <p:nvSpPr>
          <p:cNvPr id="50" name="Content Placeholder 4">
            <a:extLst>
              <a:ext uri="{FF2B5EF4-FFF2-40B4-BE49-F238E27FC236}">
                <a16:creationId xmlns:a16="http://schemas.microsoft.com/office/drawing/2014/main" id="{52BDA0A6-B26B-B845-8305-FB1986090BB8}"/>
              </a:ext>
            </a:extLst>
          </p:cNvPr>
          <p:cNvSpPr txBox="1">
            <a:spLocks/>
          </p:cNvSpPr>
          <p:nvPr/>
        </p:nvSpPr>
        <p:spPr bwMode="auto">
          <a:xfrm>
            <a:off x="4521200" y="3906996"/>
            <a:ext cx="818994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indent="0" rtl="0">
              <a:lnSpc>
                <a:spcPct val="110000"/>
              </a:lnSpc>
              <a:spcBef>
                <a:spcPct val="30000"/>
              </a:spcBef>
              <a:defRPr/>
            </a:pPr>
            <a:r>
              <a:rPr lang="es" sz="2800" dirty="0">
                <a:latin typeface="Calibri" panose="020F0502020204030204" pitchFamily="34" charset="0"/>
                <a:ea typeface="MS PGothic" charset="-128"/>
                <a:cs typeface="Calibri" panose="020F0502020204030204" pitchFamily="34" charset="0"/>
              </a:rPr>
              <a:t>En Filipinas, algunas personas a las que al nacer se les asignó el sexo masculino pero que se identifican como mujeres, se han visto en situaciones humillantes o embarazosas al utilizar retretes y duchas separados por género en los alojamientos temporales donde viven a raíz de un desastre natural. Muchas afirman que se sentirían más cómodas en instalaciones para mujeres, pero las normas sociales que se aplican a cuerpos masculinos como los suyos les obligan a usar las instalaciones para hombres, donde soportan el escarnio de hombres cisgénero.</a:t>
            </a:r>
          </a:p>
        </p:txBody>
      </p:sp>
      <p:pic>
        <p:nvPicPr>
          <p:cNvPr id="26" name="Picture 25">
            <a:extLst>
              <a:ext uri="{FF2B5EF4-FFF2-40B4-BE49-F238E27FC236}">
                <a16:creationId xmlns:a16="http://schemas.microsoft.com/office/drawing/2014/main" id="{06EC251B-3FFD-F74A-9762-BFBEC8AEC27C}"/>
              </a:ext>
            </a:extLst>
          </p:cNvPr>
          <p:cNvPicPr>
            <a:picLocks noChangeAspect="1"/>
          </p:cNvPicPr>
          <p:nvPr/>
        </p:nvPicPr>
        <p:blipFill>
          <a:blip r:embed="rId4">
            <a:alphaModFix amt="46000"/>
            <a:lum bright="70000" contrast="-70000"/>
            <a:extLst>
              <a:ext uri="{28A0092B-C50C-407E-A947-70E740481C1C}">
                <a14:useLocalDpi xmlns:a14="http://schemas.microsoft.com/office/drawing/2010/main" val="0"/>
              </a:ext>
            </a:extLst>
          </a:blip>
          <a:stretch>
            <a:fillRect/>
          </a:stretch>
        </p:blipFill>
        <p:spPr>
          <a:xfrm>
            <a:off x="221723" y="3193940"/>
            <a:ext cx="3744498" cy="4423366"/>
          </a:xfrm>
          <a:prstGeom prst="rect">
            <a:avLst/>
          </a:prstGeom>
        </p:spPr>
      </p:pic>
      <p:sp>
        <p:nvSpPr>
          <p:cNvPr id="27" name="Rectangle 26">
            <a:extLst>
              <a:ext uri="{FF2B5EF4-FFF2-40B4-BE49-F238E27FC236}">
                <a16:creationId xmlns:a16="http://schemas.microsoft.com/office/drawing/2014/main" id="{33219087-EEB6-2446-AE54-048D4D72A42D}"/>
              </a:ext>
            </a:extLst>
          </p:cNvPr>
          <p:cNvSpPr/>
          <p:nvPr/>
        </p:nvSpPr>
        <p:spPr>
          <a:xfrm>
            <a:off x="1027835" y="3411486"/>
            <a:ext cx="1793442" cy="1077218"/>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EJEMPLO </a:t>
            </a:r>
            <a:br>
              <a:rPr lang="en-US" altLang="en-US" sz="3200" b="1" dirty="0">
                <a:solidFill>
                  <a:schemeClr val="bg1"/>
                </a:solidFill>
                <a:latin typeface="Calibri" charset="0"/>
                <a:ea typeface="MS PGothic" charset="-128"/>
                <a:cs typeface="Calibri" charset="0"/>
              </a:rPr>
            </a:br>
            <a:endParaRPr lang="en-US" sz="3200" dirty="0"/>
          </a:p>
        </p:txBody>
      </p:sp>
      <p:sp>
        <p:nvSpPr>
          <p:cNvPr id="28" name="Rectangle 27">
            <a:extLst>
              <a:ext uri="{FF2B5EF4-FFF2-40B4-BE49-F238E27FC236}">
                <a16:creationId xmlns:a16="http://schemas.microsoft.com/office/drawing/2014/main" id="{5AA2D375-F596-7644-B3BB-EF906B880E7A}"/>
              </a:ext>
            </a:extLst>
          </p:cNvPr>
          <p:cNvSpPr/>
          <p:nvPr/>
        </p:nvSpPr>
        <p:spPr>
          <a:xfrm>
            <a:off x="378352" y="3712715"/>
            <a:ext cx="3476272" cy="830997"/>
          </a:xfrm>
          <a:prstGeom prst="rect">
            <a:avLst/>
          </a:prstGeom>
        </p:spPr>
        <p:txBody>
          <a:bodyPr wrap="square" rtlCol="0">
            <a:spAutoFit/>
          </a:bodyPr>
          <a:lstStyle/>
          <a:p>
            <a:pPr algn="ctr" rtl="0"/>
            <a:r>
              <a:rPr lang="es" sz="4800" b="1" kern="0">
                <a:solidFill>
                  <a:schemeClr val="bg1"/>
                </a:solidFill>
                <a:latin typeface="Calibri" charset="0"/>
                <a:ea typeface="MS PGothic" charset="-128"/>
                <a:cs typeface="Calibri" charset="0"/>
              </a:rPr>
              <a:t>FILIPINAS</a:t>
            </a:r>
            <a:endParaRPr lang="en-US" sz="4800" b="1" dirty="0">
              <a:solidFill>
                <a:schemeClr val="bg1"/>
              </a:solidFill>
            </a:endParaRPr>
          </a:p>
        </p:txBody>
      </p:sp>
      <p:sp>
        <p:nvSpPr>
          <p:cNvPr id="29" name="Oval 28">
            <a:extLst>
              <a:ext uri="{FF2B5EF4-FFF2-40B4-BE49-F238E27FC236}">
                <a16:creationId xmlns:a16="http://schemas.microsoft.com/office/drawing/2014/main" id="{6C379B2E-B68C-0245-B8DB-D87E2EA1792C}"/>
              </a:ext>
            </a:extLst>
          </p:cNvPr>
          <p:cNvSpPr/>
          <p:nvPr/>
        </p:nvSpPr>
        <p:spPr bwMode="auto">
          <a:xfrm>
            <a:off x="1698556" y="5442199"/>
            <a:ext cx="877009" cy="877009"/>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0" name="Rectangle 29">
            <a:extLst>
              <a:ext uri="{FF2B5EF4-FFF2-40B4-BE49-F238E27FC236}">
                <a16:creationId xmlns:a16="http://schemas.microsoft.com/office/drawing/2014/main" id="{38620C0B-431E-3746-8AB8-5797E433795F}"/>
              </a:ext>
            </a:extLst>
          </p:cNvPr>
          <p:cNvSpPr/>
          <p:nvPr/>
        </p:nvSpPr>
        <p:spPr>
          <a:xfrm>
            <a:off x="2695320" y="3393198"/>
            <a:ext cx="554297" cy="584775"/>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2</a:t>
            </a:r>
            <a:endParaRPr lang="en-US" sz="3200" dirty="0"/>
          </a:p>
        </p:txBody>
      </p:sp>
      <p:grpSp>
        <p:nvGrpSpPr>
          <p:cNvPr id="31" name="Group 30">
            <a:extLst>
              <a:ext uri="{FF2B5EF4-FFF2-40B4-BE49-F238E27FC236}">
                <a16:creationId xmlns:a16="http://schemas.microsoft.com/office/drawing/2014/main" id="{A7451B50-6878-E540-8DEE-12E43A7A5C0C}"/>
              </a:ext>
            </a:extLst>
          </p:cNvPr>
          <p:cNvGrpSpPr/>
          <p:nvPr/>
        </p:nvGrpSpPr>
        <p:grpSpPr>
          <a:xfrm>
            <a:off x="598077" y="1667453"/>
            <a:ext cx="1637123" cy="1007699"/>
            <a:chOff x="8585472" y="3367179"/>
            <a:chExt cx="2877844" cy="1771401"/>
          </a:xfrm>
        </p:grpSpPr>
        <p:sp>
          <p:nvSpPr>
            <p:cNvPr id="32" name="Notched Right Arrow 31">
              <a:extLst>
                <a:ext uri="{FF2B5EF4-FFF2-40B4-BE49-F238E27FC236}">
                  <a16:creationId xmlns:a16="http://schemas.microsoft.com/office/drawing/2014/main" id="{C83C48B2-73EF-3D4F-A6D9-631CBA5B26B1}"/>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33" name="Oval 32">
              <a:extLst>
                <a:ext uri="{FF2B5EF4-FFF2-40B4-BE49-F238E27FC236}">
                  <a16:creationId xmlns:a16="http://schemas.microsoft.com/office/drawing/2014/main" id="{ADA829E4-3596-9B42-B7EB-2A0F1FA36C0A}"/>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3</a:t>
              </a:r>
            </a:p>
          </p:txBody>
        </p:sp>
        <p:grpSp>
          <p:nvGrpSpPr>
            <p:cNvPr id="34" name="Group 33">
              <a:extLst>
                <a:ext uri="{FF2B5EF4-FFF2-40B4-BE49-F238E27FC236}">
                  <a16:creationId xmlns:a16="http://schemas.microsoft.com/office/drawing/2014/main" id="{C7AB7275-CEE7-894E-8D4A-506632B22349}"/>
                </a:ext>
              </a:extLst>
            </p:cNvPr>
            <p:cNvGrpSpPr/>
            <p:nvPr/>
          </p:nvGrpSpPr>
          <p:grpSpPr>
            <a:xfrm>
              <a:off x="9624593" y="3469218"/>
              <a:ext cx="954225" cy="894678"/>
              <a:chOff x="9446327" y="3408887"/>
              <a:chExt cx="1132492" cy="1061819"/>
            </a:xfrm>
          </p:grpSpPr>
          <p:grpSp>
            <p:nvGrpSpPr>
              <p:cNvPr id="35" name="Group 34">
                <a:extLst>
                  <a:ext uri="{FF2B5EF4-FFF2-40B4-BE49-F238E27FC236}">
                    <a16:creationId xmlns:a16="http://schemas.microsoft.com/office/drawing/2014/main" id="{F545A394-F210-EA44-96B7-70611E595E60}"/>
                  </a:ext>
                </a:extLst>
              </p:cNvPr>
              <p:cNvGrpSpPr/>
              <p:nvPr/>
            </p:nvGrpSpPr>
            <p:grpSpPr>
              <a:xfrm>
                <a:off x="9446327" y="3408887"/>
                <a:ext cx="1132492" cy="1061819"/>
                <a:chOff x="2493963" y="2683574"/>
                <a:chExt cx="372773" cy="349510"/>
              </a:xfrm>
              <a:solidFill>
                <a:schemeClr val="bg1"/>
              </a:solidFill>
            </p:grpSpPr>
            <p:sp>
              <p:nvSpPr>
                <p:cNvPr id="55" name="Freeform 169">
                  <a:extLst>
                    <a:ext uri="{FF2B5EF4-FFF2-40B4-BE49-F238E27FC236}">
                      <a16:creationId xmlns:a16="http://schemas.microsoft.com/office/drawing/2014/main" id="{A477BE1A-CAE4-1947-A223-1693F2BE7C74}"/>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6" name="Freeform 171">
                  <a:extLst>
                    <a:ext uri="{FF2B5EF4-FFF2-40B4-BE49-F238E27FC236}">
                      <a16:creationId xmlns:a16="http://schemas.microsoft.com/office/drawing/2014/main" id="{8A95CDE9-DF61-B946-BEC6-735ADCFD3A16}"/>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51" name="Group 50">
                <a:extLst>
                  <a:ext uri="{FF2B5EF4-FFF2-40B4-BE49-F238E27FC236}">
                    <a16:creationId xmlns:a16="http://schemas.microsoft.com/office/drawing/2014/main" id="{454BA842-8224-3947-93B1-C784307D9235}"/>
                  </a:ext>
                </a:extLst>
              </p:cNvPr>
              <p:cNvGrpSpPr/>
              <p:nvPr/>
            </p:nvGrpSpPr>
            <p:grpSpPr>
              <a:xfrm>
                <a:off x="9603923" y="3826069"/>
                <a:ext cx="771663" cy="228809"/>
                <a:chOff x="1477713" y="4929970"/>
                <a:chExt cx="1039375" cy="308189"/>
              </a:xfrm>
              <a:solidFill>
                <a:schemeClr val="bg1"/>
              </a:solidFill>
            </p:grpSpPr>
            <p:sp>
              <p:nvSpPr>
                <p:cNvPr id="52" name="Freeform 51">
                  <a:extLst>
                    <a:ext uri="{FF2B5EF4-FFF2-40B4-BE49-F238E27FC236}">
                      <a16:creationId xmlns:a16="http://schemas.microsoft.com/office/drawing/2014/main" id="{20C9A86B-FB80-7B4F-99C1-8275E8EBCCC8}"/>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53" name="Freeform 52">
                  <a:extLst>
                    <a:ext uri="{FF2B5EF4-FFF2-40B4-BE49-F238E27FC236}">
                      <a16:creationId xmlns:a16="http://schemas.microsoft.com/office/drawing/2014/main" id="{B6BB78E6-019C-6F47-84D0-4F94D8977EED}"/>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54" name="Freeform 53">
                  <a:extLst>
                    <a:ext uri="{FF2B5EF4-FFF2-40B4-BE49-F238E27FC236}">
                      <a16:creationId xmlns:a16="http://schemas.microsoft.com/office/drawing/2014/main" id="{E1FDB211-E640-3748-B4B6-4C14038019AE}"/>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grpSp>
        </p:grpSp>
      </p:grpSp>
      <p:sp>
        <p:nvSpPr>
          <p:cNvPr id="57" name="Shape 636">
            <a:extLst>
              <a:ext uri="{FF2B5EF4-FFF2-40B4-BE49-F238E27FC236}">
                <a16:creationId xmlns:a16="http://schemas.microsoft.com/office/drawing/2014/main" id="{D7772249-E03C-254E-A8F9-B6D5987E13AC}"/>
              </a:ext>
            </a:extLst>
          </p:cNvPr>
          <p:cNvSpPr>
            <a:spLocks noGrp="1"/>
          </p:cNvSpPr>
          <p:nvPr>
            <p:ph type="title"/>
          </p:nvPr>
        </p:nvSpPr>
        <p:spPr>
          <a:xfrm>
            <a:off x="598077" y="305941"/>
            <a:ext cx="12193353" cy="854455"/>
          </a:xfrm>
        </p:spPr>
        <p:txBody>
          <a:bodyPr rtlCol="0">
            <a:noAutofit/>
          </a:bodyPr>
          <a:lstStyle/>
          <a:p>
            <a:pPr lvl="0" algn="l"/>
            <a:r>
              <a:rPr lang="es" sz="3600" dirty="0">
                <a:sym typeface="Arial Bold" charset="0"/>
              </a:rPr>
              <a:t>¿De qué modo la migración, el desplazamiento forzado y las crisis crean dificultades?</a:t>
            </a:r>
            <a:endParaRPr lang="en-US" sz="3600" dirty="0"/>
          </a:p>
        </p:txBody>
      </p:sp>
      <p:cxnSp>
        <p:nvCxnSpPr>
          <p:cNvPr id="58" name="Straight Connector 57">
            <a:extLst>
              <a:ext uri="{FF2B5EF4-FFF2-40B4-BE49-F238E27FC236}">
                <a16:creationId xmlns:a16="http://schemas.microsoft.com/office/drawing/2014/main" id="{87AF8B87-E9DF-824D-8D18-209027642A2C}"/>
              </a:ext>
            </a:extLst>
          </p:cNvPr>
          <p:cNvCxnSpPr/>
          <p:nvPr/>
        </p:nvCxnSpPr>
        <p:spPr>
          <a:xfrm>
            <a:off x="596827" y="2724750"/>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59" name="TextBox 58">
            <a:extLst>
              <a:ext uri="{FF2B5EF4-FFF2-40B4-BE49-F238E27FC236}">
                <a16:creationId xmlns:a16="http://schemas.microsoft.com/office/drawing/2014/main" id="{A4C1622A-1FCF-BD4D-AA33-9A5B75FF0058}"/>
              </a:ext>
            </a:extLst>
          </p:cNvPr>
          <p:cNvSpPr txBox="1"/>
          <p:nvPr/>
        </p:nvSpPr>
        <p:spPr>
          <a:xfrm>
            <a:off x="4040438" y="298925"/>
            <a:ext cx="45719" cy="45719"/>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61" name="Rectangle 45">
            <a:extLst>
              <a:ext uri="{FF2B5EF4-FFF2-40B4-BE49-F238E27FC236}">
                <a16:creationId xmlns:a16="http://schemas.microsoft.com/office/drawing/2014/main" id="{0CCB78F8-5024-4348-ADFB-8842A0A720F8}"/>
              </a:ext>
            </a:extLst>
          </p:cNvPr>
          <p:cNvSpPr>
            <a:spLocks noChangeArrowheads="1"/>
          </p:cNvSpPr>
          <p:nvPr/>
        </p:nvSpPr>
        <p:spPr bwMode="auto">
          <a:xfrm>
            <a:off x="2235199" y="1825657"/>
            <a:ext cx="1067397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s" sz="3000" b="1" kern="0" dirty="0"/>
              <a:t>RESPUESTA INSUFICIENTE</a:t>
            </a:r>
            <a:r>
              <a:rPr lang="es" sz="3000" dirty="0"/>
              <a:t> A LAS PERSONAS CON SOGIESC DIVERSA</a:t>
            </a:r>
            <a:endParaRPr lang="en-US" sz="3000" kern="0" dirty="0"/>
          </a:p>
        </p:txBody>
      </p:sp>
    </p:spTree>
    <p:custDataLst>
      <p:tags r:id="rId1"/>
    </p:custDataLst>
    <p:extLst>
      <p:ext uri="{BB962C8B-B14F-4D97-AF65-F5344CB8AC3E}">
        <p14:creationId xmlns:p14="http://schemas.microsoft.com/office/powerpoint/2010/main" val="334209653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27</a:t>
            </a:fld>
            <a:endParaRPr lang="en-US" altLang="en-US" sz="1200" dirty="0">
              <a:solidFill>
                <a:schemeClr val="bg1"/>
              </a:solidFill>
            </a:endParaRPr>
          </a:p>
        </p:txBody>
      </p:sp>
      <p:sp>
        <p:nvSpPr>
          <p:cNvPr id="39" name="Rectangle 34">
            <a:extLst>
              <a:ext uri="{FF2B5EF4-FFF2-40B4-BE49-F238E27FC236}">
                <a16:creationId xmlns:a16="http://schemas.microsoft.com/office/drawing/2014/main" id="{D00A3A56-6824-C54F-9A28-DE22B8298944}"/>
              </a:ext>
            </a:extLst>
          </p:cNvPr>
          <p:cNvSpPr>
            <a:spLocks noChangeArrowheads="1"/>
          </p:cNvSpPr>
          <p:nvPr/>
        </p:nvSpPr>
        <p:spPr bwMode="auto">
          <a:xfrm>
            <a:off x="198262" y="2850313"/>
            <a:ext cx="12593168" cy="5340357"/>
          </a:xfrm>
          <a:prstGeom prst="rect">
            <a:avLst/>
          </a:prstGeom>
          <a:noFill/>
          <a:ln w="57150">
            <a:solidFill>
              <a:schemeClr val="accent5"/>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sp>
        <p:nvSpPr>
          <p:cNvPr id="49" name="Rectangle 34">
            <a:extLst>
              <a:ext uri="{FF2B5EF4-FFF2-40B4-BE49-F238E27FC236}">
                <a16:creationId xmlns:a16="http://schemas.microsoft.com/office/drawing/2014/main" id="{B6DB4519-CF44-3444-8A8B-37E8C5EFEF2A}"/>
              </a:ext>
            </a:extLst>
          </p:cNvPr>
          <p:cNvSpPr>
            <a:spLocks noChangeArrowheads="1"/>
          </p:cNvSpPr>
          <p:nvPr/>
        </p:nvSpPr>
        <p:spPr bwMode="auto">
          <a:xfrm>
            <a:off x="198262" y="2850313"/>
            <a:ext cx="3789538" cy="5340357"/>
          </a:xfrm>
          <a:prstGeom prst="rect">
            <a:avLst/>
          </a:prstGeom>
          <a:solidFill>
            <a:schemeClr val="accent5"/>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sp>
        <p:nvSpPr>
          <p:cNvPr id="50" name="Content Placeholder 4">
            <a:extLst>
              <a:ext uri="{FF2B5EF4-FFF2-40B4-BE49-F238E27FC236}">
                <a16:creationId xmlns:a16="http://schemas.microsoft.com/office/drawing/2014/main" id="{52BDA0A6-B26B-B845-8305-FB1986090BB8}"/>
              </a:ext>
            </a:extLst>
          </p:cNvPr>
          <p:cNvSpPr txBox="1">
            <a:spLocks/>
          </p:cNvSpPr>
          <p:nvPr/>
        </p:nvSpPr>
        <p:spPr bwMode="auto">
          <a:xfrm>
            <a:off x="4521200" y="3906996"/>
            <a:ext cx="8189948"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indent="0" rtl="0">
              <a:lnSpc>
                <a:spcPct val="110000"/>
              </a:lnSpc>
              <a:spcBef>
                <a:spcPct val="30000"/>
              </a:spcBef>
              <a:defRPr/>
            </a:pPr>
            <a:r>
              <a:rPr lang="es" sz="2800" dirty="0">
                <a:latin typeface="Calibri" panose="020F0502020204030204" pitchFamily="34" charset="0"/>
                <a:ea typeface="MS PGothic" charset="-128"/>
                <a:cs typeface="Calibri" panose="020F0502020204030204" pitchFamily="34" charset="0"/>
              </a:rPr>
              <a:t>En 2012, Human Rights First informó de que, en </a:t>
            </a:r>
            <a:r>
              <a:rPr lang="es" sz="2800" b="1" dirty="0">
                <a:latin typeface="Calibri" panose="020F0502020204030204" pitchFamily="34" charset="0"/>
                <a:ea typeface="MS PGothic" charset="-128"/>
                <a:cs typeface="Calibri" panose="020F0502020204030204" pitchFamily="34" charset="0"/>
              </a:rPr>
              <a:t>Uganda</a:t>
            </a:r>
            <a:r>
              <a:rPr lang="es" sz="2800" dirty="0">
                <a:latin typeface="Calibri" panose="020F0502020204030204" pitchFamily="34" charset="0"/>
                <a:ea typeface="MS PGothic" charset="-128"/>
                <a:cs typeface="Calibri" panose="020F0502020204030204" pitchFamily="34" charset="0"/>
              </a:rPr>
              <a:t>, una refugiada bisexual y su hijo fueron víctimas de una paliza a manos de otras personas refugiadas del campamento que rechazaban la orientación sexual de la madre y que también los expulsaron a ellos dos y a otras personas refugiadas LGBTIQ+ de la cola para recibir alimentos. Les dijeron que, si intentaban formar su propia fila, no recibirían ayuda de los proveedores de alimentos. El resultado fue que, en muchas ocasiones, se les negó el acceso a los alimentos. </a:t>
            </a:r>
          </a:p>
        </p:txBody>
      </p:sp>
      <p:pic>
        <p:nvPicPr>
          <p:cNvPr id="31" name="Picture 30">
            <a:extLst>
              <a:ext uri="{FF2B5EF4-FFF2-40B4-BE49-F238E27FC236}">
                <a16:creationId xmlns:a16="http://schemas.microsoft.com/office/drawing/2014/main" id="{75DC87BC-F746-074C-8DE1-CE8AA818D9B2}"/>
              </a:ext>
            </a:extLst>
          </p:cNvPr>
          <p:cNvPicPr>
            <a:picLocks noChangeAspect="1"/>
          </p:cNvPicPr>
          <p:nvPr/>
        </p:nvPicPr>
        <p:blipFill>
          <a:blip r:embed="rId4">
            <a:lum bright="70000" contrast="-70000"/>
            <a:alphaModFix amt="46000"/>
            <a:extLst>
              <a:ext uri="{28A0092B-C50C-407E-A947-70E740481C1C}">
                <a14:useLocalDpi xmlns:a14="http://schemas.microsoft.com/office/drawing/2010/main" val="0"/>
              </a:ext>
            </a:extLst>
          </a:blip>
          <a:stretch>
            <a:fillRect/>
          </a:stretch>
        </p:blipFill>
        <p:spPr>
          <a:xfrm>
            <a:off x="316222" y="3948553"/>
            <a:ext cx="3872470" cy="4288695"/>
          </a:xfrm>
          <a:prstGeom prst="rect">
            <a:avLst/>
          </a:prstGeom>
        </p:spPr>
      </p:pic>
      <p:sp>
        <p:nvSpPr>
          <p:cNvPr id="32" name="Rectangle 31">
            <a:extLst>
              <a:ext uri="{FF2B5EF4-FFF2-40B4-BE49-F238E27FC236}">
                <a16:creationId xmlns:a16="http://schemas.microsoft.com/office/drawing/2014/main" id="{A85D9EB5-B18C-614F-84B9-6A24CA241994}"/>
              </a:ext>
            </a:extLst>
          </p:cNvPr>
          <p:cNvSpPr/>
          <p:nvPr/>
        </p:nvSpPr>
        <p:spPr>
          <a:xfrm>
            <a:off x="1025639" y="3409944"/>
            <a:ext cx="1793442" cy="1077218"/>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EJEMPLO </a:t>
            </a:r>
            <a:br>
              <a:rPr lang="en-US" altLang="en-US" sz="3200" b="1" dirty="0">
                <a:solidFill>
                  <a:schemeClr val="bg1"/>
                </a:solidFill>
                <a:latin typeface="Calibri" charset="0"/>
                <a:ea typeface="MS PGothic" charset="-128"/>
                <a:cs typeface="Calibri" charset="0"/>
              </a:rPr>
            </a:br>
            <a:endParaRPr lang="en-US" sz="3200" dirty="0"/>
          </a:p>
        </p:txBody>
      </p:sp>
      <p:sp>
        <p:nvSpPr>
          <p:cNvPr id="33" name="Rectangle 32">
            <a:extLst>
              <a:ext uri="{FF2B5EF4-FFF2-40B4-BE49-F238E27FC236}">
                <a16:creationId xmlns:a16="http://schemas.microsoft.com/office/drawing/2014/main" id="{EF9D8980-025A-3642-94D8-85B41A82BA74}"/>
              </a:ext>
            </a:extLst>
          </p:cNvPr>
          <p:cNvSpPr/>
          <p:nvPr/>
        </p:nvSpPr>
        <p:spPr>
          <a:xfrm>
            <a:off x="2693124" y="3409944"/>
            <a:ext cx="554297" cy="584775"/>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3</a:t>
            </a:r>
            <a:endParaRPr lang="en-US" sz="3200" dirty="0"/>
          </a:p>
        </p:txBody>
      </p:sp>
      <p:sp>
        <p:nvSpPr>
          <p:cNvPr id="34" name="Rectangle 33">
            <a:extLst>
              <a:ext uri="{FF2B5EF4-FFF2-40B4-BE49-F238E27FC236}">
                <a16:creationId xmlns:a16="http://schemas.microsoft.com/office/drawing/2014/main" id="{74741A45-2D25-2945-894E-A01452075032}"/>
              </a:ext>
            </a:extLst>
          </p:cNvPr>
          <p:cNvSpPr/>
          <p:nvPr/>
        </p:nvSpPr>
        <p:spPr>
          <a:xfrm>
            <a:off x="390068" y="3727090"/>
            <a:ext cx="3476272" cy="1015663"/>
          </a:xfrm>
          <a:prstGeom prst="rect">
            <a:avLst/>
          </a:prstGeom>
        </p:spPr>
        <p:txBody>
          <a:bodyPr wrap="square" rtlCol="0">
            <a:spAutoFit/>
          </a:bodyPr>
          <a:lstStyle/>
          <a:p>
            <a:pPr algn="ctr" rtl="0"/>
            <a:r>
              <a:rPr lang="es" sz="6000" b="1" kern="0">
                <a:solidFill>
                  <a:schemeClr val="bg1"/>
                </a:solidFill>
                <a:latin typeface="Calibri" charset="0"/>
                <a:ea typeface="MS PGothic" charset="-128"/>
                <a:cs typeface="Calibri" charset="0"/>
              </a:rPr>
              <a:t>UGANDA</a:t>
            </a:r>
            <a:endParaRPr lang="en-US" sz="6000" b="1" dirty="0">
              <a:solidFill>
                <a:schemeClr val="bg1"/>
              </a:solidFill>
            </a:endParaRPr>
          </a:p>
        </p:txBody>
      </p:sp>
      <p:sp>
        <p:nvSpPr>
          <p:cNvPr id="35" name="Oval 34">
            <a:extLst>
              <a:ext uri="{FF2B5EF4-FFF2-40B4-BE49-F238E27FC236}">
                <a16:creationId xmlns:a16="http://schemas.microsoft.com/office/drawing/2014/main" id="{CACAE20A-35BF-9343-BAF7-938FAFE842B5}"/>
              </a:ext>
            </a:extLst>
          </p:cNvPr>
          <p:cNvSpPr/>
          <p:nvPr/>
        </p:nvSpPr>
        <p:spPr bwMode="auto">
          <a:xfrm>
            <a:off x="2611274" y="5885093"/>
            <a:ext cx="415613" cy="415613"/>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28" name="Group 27">
            <a:extLst>
              <a:ext uri="{FF2B5EF4-FFF2-40B4-BE49-F238E27FC236}">
                <a16:creationId xmlns:a16="http://schemas.microsoft.com/office/drawing/2014/main" id="{7F474C7E-893B-8948-8EB9-A2579B218DB1}"/>
              </a:ext>
            </a:extLst>
          </p:cNvPr>
          <p:cNvGrpSpPr/>
          <p:nvPr/>
        </p:nvGrpSpPr>
        <p:grpSpPr>
          <a:xfrm>
            <a:off x="598077" y="1667453"/>
            <a:ext cx="1637123" cy="1007699"/>
            <a:chOff x="8585472" y="3367179"/>
            <a:chExt cx="2877844" cy="1771401"/>
          </a:xfrm>
        </p:grpSpPr>
        <p:sp>
          <p:nvSpPr>
            <p:cNvPr id="29" name="Notched Right Arrow 28">
              <a:extLst>
                <a:ext uri="{FF2B5EF4-FFF2-40B4-BE49-F238E27FC236}">
                  <a16:creationId xmlns:a16="http://schemas.microsoft.com/office/drawing/2014/main" id="{E3CCFE64-0228-5E42-A061-0EC68A533B60}"/>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30" name="Oval 29">
              <a:extLst>
                <a:ext uri="{FF2B5EF4-FFF2-40B4-BE49-F238E27FC236}">
                  <a16:creationId xmlns:a16="http://schemas.microsoft.com/office/drawing/2014/main" id="{8E8FC0B9-B6B9-5B41-833E-2AC643E99BE0}"/>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3</a:t>
              </a:r>
            </a:p>
          </p:txBody>
        </p:sp>
        <p:grpSp>
          <p:nvGrpSpPr>
            <p:cNvPr id="51" name="Group 50">
              <a:extLst>
                <a:ext uri="{FF2B5EF4-FFF2-40B4-BE49-F238E27FC236}">
                  <a16:creationId xmlns:a16="http://schemas.microsoft.com/office/drawing/2014/main" id="{C5CDDE26-D11E-484C-B9C2-B9F2D1839FEA}"/>
                </a:ext>
              </a:extLst>
            </p:cNvPr>
            <p:cNvGrpSpPr/>
            <p:nvPr/>
          </p:nvGrpSpPr>
          <p:grpSpPr>
            <a:xfrm>
              <a:off x="9624593" y="3469218"/>
              <a:ext cx="954225" cy="894678"/>
              <a:chOff x="9446327" y="3408887"/>
              <a:chExt cx="1132492" cy="1061819"/>
            </a:xfrm>
          </p:grpSpPr>
          <p:grpSp>
            <p:nvGrpSpPr>
              <p:cNvPr id="52" name="Group 51">
                <a:extLst>
                  <a:ext uri="{FF2B5EF4-FFF2-40B4-BE49-F238E27FC236}">
                    <a16:creationId xmlns:a16="http://schemas.microsoft.com/office/drawing/2014/main" id="{5FDFA821-2546-0349-9C18-6DC23045988B}"/>
                  </a:ext>
                </a:extLst>
              </p:cNvPr>
              <p:cNvGrpSpPr/>
              <p:nvPr/>
            </p:nvGrpSpPr>
            <p:grpSpPr>
              <a:xfrm>
                <a:off x="9446327" y="3408887"/>
                <a:ext cx="1132492" cy="1061819"/>
                <a:chOff x="2493963" y="2683574"/>
                <a:chExt cx="372773" cy="349510"/>
              </a:xfrm>
              <a:solidFill>
                <a:schemeClr val="bg1"/>
              </a:solidFill>
            </p:grpSpPr>
            <p:sp>
              <p:nvSpPr>
                <p:cNvPr id="57" name="Freeform 169">
                  <a:extLst>
                    <a:ext uri="{FF2B5EF4-FFF2-40B4-BE49-F238E27FC236}">
                      <a16:creationId xmlns:a16="http://schemas.microsoft.com/office/drawing/2014/main" id="{D2848319-A26B-244C-9623-3DDBC8C12D83}"/>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58" name="Freeform 171">
                  <a:extLst>
                    <a:ext uri="{FF2B5EF4-FFF2-40B4-BE49-F238E27FC236}">
                      <a16:creationId xmlns:a16="http://schemas.microsoft.com/office/drawing/2014/main" id="{DA8C4AF4-79E7-134B-B4DA-A1029AA02513}"/>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53" name="Group 52">
                <a:extLst>
                  <a:ext uri="{FF2B5EF4-FFF2-40B4-BE49-F238E27FC236}">
                    <a16:creationId xmlns:a16="http://schemas.microsoft.com/office/drawing/2014/main" id="{24F902BE-4F44-7745-A8CD-24DD64E8203F}"/>
                  </a:ext>
                </a:extLst>
              </p:cNvPr>
              <p:cNvGrpSpPr/>
              <p:nvPr/>
            </p:nvGrpSpPr>
            <p:grpSpPr>
              <a:xfrm>
                <a:off x="9603923" y="3826069"/>
                <a:ext cx="771663" cy="228809"/>
                <a:chOff x="1477713" y="4929970"/>
                <a:chExt cx="1039375" cy="308189"/>
              </a:xfrm>
              <a:solidFill>
                <a:schemeClr val="bg1"/>
              </a:solidFill>
            </p:grpSpPr>
            <p:sp>
              <p:nvSpPr>
                <p:cNvPr id="54" name="Freeform 53">
                  <a:extLst>
                    <a:ext uri="{FF2B5EF4-FFF2-40B4-BE49-F238E27FC236}">
                      <a16:creationId xmlns:a16="http://schemas.microsoft.com/office/drawing/2014/main" id="{B0CD6E5F-7DE2-DD49-ADCA-1E0F032154C1}"/>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55" name="Freeform 54">
                  <a:extLst>
                    <a:ext uri="{FF2B5EF4-FFF2-40B4-BE49-F238E27FC236}">
                      <a16:creationId xmlns:a16="http://schemas.microsoft.com/office/drawing/2014/main" id="{2BF0D7A4-D326-694D-982B-C34502F03945}"/>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56" name="Freeform 55">
                  <a:extLst>
                    <a:ext uri="{FF2B5EF4-FFF2-40B4-BE49-F238E27FC236}">
                      <a16:creationId xmlns:a16="http://schemas.microsoft.com/office/drawing/2014/main" id="{6F226FFB-7F46-B941-8F75-5F3566693A21}"/>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grpSp>
        </p:grpSp>
      </p:grpSp>
      <p:sp>
        <p:nvSpPr>
          <p:cNvPr id="59" name="Shape 636">
            <a:extLst>
              <a:ext uri="{FF2B5EF4-FFF2-40B4-BE49-F238E27FC236}">
                <a16:creationId xmlns:a16="http://schemas.microsoft.com/office/drawing/2014/main" id="{086B1B14-0B65-9D4F-9A31-779F71F1310A}"/>
              </a:ext>
            </a:extLst>
          </p:cNvPr>
          <p:cNvSpPr>
            <a:spLocks noGrp="1"/>
          </p:cNvSpPr>
          <p:nvPr>
            <p:ph type="title"/>
          </p:nvPr>
        </p:nvSpPr>
        <p:spPr>
          <a:xfrm>
            <a:off x="598077" y="305941"/>
            <a:ext cx="12193353" cy="854455"/>
          </a:xfrm>
        </p:spPr>
        <p:txBody>
          <a:bodyPr rtlCol="0">
            <a:noAutofit/>
          </a:bodyPr>
          <a:lstStyle/>
          <a:p>
            <a:pPr lvl="0" algn="l"/>
            <a:r>
              <a:rPr lang="es" sz="3600" dirty="0">
                <a:sym typeface="Arial Bold" charset="0"/>
              </a:rPr>
              <a:t>¿De qué modo la migración, el desplazamiento forzado y las crisis crean dificultades?</a:t>
            </a:r>
            <a:endParaRPr lang="en-US" sz="3600" dirty="0"/>
          </a:p>
        </p:txBody>
      </p:sp>
      <p:cxnSp>
        <p:nvCxnSpPr>
          <p:cNvPr id="60" name="Straight Connector 59">
            <a:extLst>
              <a:ext uri="{FF2B5EF4-FFF2-40B4-BE49-F238E27FC236}">
                <a16:creationId xmlns:a16="http://schemas.microsoft.com/office/drawing/2014/main" id="{99FC1E74-0C75-D64A-A383-203B70B09C53}"/>
              </a:ext>
            </a:extLst>
          </p:cNvPr>
          <p:cNvCxnSpPr/>
          <p:nvPr/>
        </p:nvCxnSpPr>
        <p:spPr>
          <a:xfrm>
            <a:off x="596827" y="2724750"/>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61" name="TextBox 60">
            <a:extLst>
              <a:ext uri="{FF2B5EF4-FFF2-40B4-BE49-F238E27FC236}">
                <a16:creationId xmlns:a16="http://schemas.microsoft.com/office/drawing/2014/main" id="{386DDEFE-DDC1-CE4C-9B31-29B2CE5B1D06}"/>
              </a:ext>
            </a:extLst>
          </p:cNvPr>
          <p:cNvSpPr txBox="1"/>
          <p:nvPr/>
        </p:nvSpPr>
        <p:spPr>
          <a:xfrm>
            <a:off x="4040438" y="298925"/>
            <a:ext cx="45719" cy="45719"/>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63" name="Rectangle 45">
            <a:extLst>
              <a:ext uri="{FF2B5EF4-FFF2-40B4-BE49-F238E27FC236}">
                <a16:creationId xmlns:a16="http://schemas.microsoft.com/office/drawing/2014/main" id="{44FCDF96-021E-B14D-B77A-73F7498AD1A9}"/>
              </a:ext>
            </a:extLst>
          </p:cNvPr>
          <p:cNvSpPr>
            <a:spLocks noChangeArrowheads="1"/>
          </p:cNvSpPr>
          <p:nvPr/>
        </p:nvSpPr>
        <p:spPr bwMode="auto">
          <a:xfrm>
            <a:off x="2235199" y="1825657"/>
            <a:ext cx="1067397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s" sz="3000" b="1" kern="0" dirty="0"/>
              <a:t>RESPUESTA INSUFICIENTE</a:t>
            </a:r>
            <a:r>
              <a:rPr lang="es" sz="3000" dirty="0"/>
              <a:t> A LAS PERSONAS CON SOGIESC DIVERSA</a:t>
            </a:r>
            <a:endParaRPr lang="en-US" sz="3000" kern="0" dirty="0"/>
          </a:p>
        </p:txBody>
      </p:sp>
    </p:spTree>
    <p:custDataLst>
      <p:tags r:id="rId1"/>
    </p:custDataLst>
    <p:extLst>
      <p:ext uri="{BB962C8B-B14F-4D97-AF65-F5344CB8AC3E}">
        <p14:creationId xmlns:p14="http://schemas.microsoft.com/office/powerpoint/2010/main" val="185311309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lide Number Placeholder 5">
            <a:extLst>
              <a:ext uri="{FF2B5EF4-FFF2-40B4-BE49-F238E27FC236}">
                <a16:creationId xmlns:a16="http://schemas.microsoft.com/office/drawing/2014/main" id="{2B8370BB-7BAF-2F4A-98A8-5D7EA794387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28</a:t>
            </a:fld>
            <a:endParaRPr lang="en-US" altLang="en-US" sz="1200" dirty="0">
              <a:solidFill>
                <a:schemeClr val="bg1"/>
              </a:solidFill>
            </a:endParaRPr>
          </a:p>
        </p:txBody>
      </p:sp>
      <p:sp>
        <p:nvSpPr>
          <p:cNvPr id="98" name="TextBox 97">
            <a:extLst>
              <a:ext uri="{FF2B5EF4-FFF2-40B4-BE49-F238E27FC236}">
                <a16:creationId xmlns:a16="http://schemas.microsoft.com/office/drawing/2014/main" id="{5CB0CB72-791C-734D-BC3B-42C69C528474}"/>
              </a:ext>
            </a:extLst>
          </p:cNvPr>
          <p:cNvSpPr txBox="1"/>
          <p:nvPr/>
        </p:nvSpPr>
        <p:spPr>
          <a:xfrm>
            <a:off x="4040438" y="298925"/>
            <a:ext cx="45719" cy="45719"/>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39" name="Rectangle 34">
            <a:extLst>
              <a:ext uri="{FF2B5EF4-FFF2-40B4-BE49-F238E27FC236}">
                <a16:creationId xmlns:a16="http://schemas.microsoft.com/office/drawing/2014/main" id="{D00A3A56-6824-C54F-9A28-DE22B8298944}"/>
              </a:ext>
            </a:extLst>
          </p:cNvPr>
          <p:cNvSpPr>
            <a:spLocks noChangeArrowheads="1"/>
          </p:cNvSpPr>
          <p:nvPr/>
        </p:nvSpPr>
        <p:spPr bwMode="auto">
          <a:xfrm>
            <a:off x="198262" y="2850313"/>
            <a:ext cx="12593168" cy="5340357"/>
          </a:xfrm>
          <a:prstGeom prst="rect">
            <a:avLst/>
          </a:prstGeom>
          <a:noFill/>
          <a:ln w="57150">
            <a:solidFill>
              <a:schemeClr val="accent5"/>
            </a:solidFill>
            <a:miter lim="800000"/>
            <a:headEnd/>
            <a:tailEnd/>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sp>
        <p:nvSpPr>
          <p:cNvPr id="49" name="Rectangle 34">
            <a:extLst>
              <a:ext uri="{FF2B5EF4-FFF2-40B4-BE49-F238E27FC236}">
                <a16:creationId xmlns:a16="http://schemas.microsoft.com/office/drawing/2014/main" id="{B6DB4519-CF44-3444-8A8B-37E8C5EFEF2A}"/>
              </a:ext>
            </a:extLst>
          </p:cNvPr>
          <p:cNvSpPr>
            <a:spLocks noChangeArrowheads="1"/>
          </p:cNvSpPr>
          <p:nvPr/>
        </p:nvSpPr>
        <p:spPr bwMode="auto">
          <a:xfrm>
            <a:off x="198262" y="2850313"/>
            <a:ext cx="3789538" cy="5340357"/>
          </a:xfrm>
          <a:prstGeom prst="rect">
            <a:avLst/>
          </a:prstGeom>
          <a:solidFill>
            <a:schemeClr val="accent5"/>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defRPr/>
            </a:pPr>
            <a:endParaRPr lang="en-US" altLang="en-US" dirty="0">
              <a:effectLst>
                <a:glow rad="63500">
                  <a:schemeClr val="accent3">
                    <a:satMod val="175000"/>
                    <a:alpha val="40000"/>
                  </a:schemeClr>
                </a:glow>
              </a:effectLst>
            </a:endParaRPr>
          </a:p>
        </p:txBody>
      </p:sp>
      <p:sp>
        <p:nvSpPr>
          <p:cNvPr id="50" name="Content Placeholder 4">
            <a:extLst>
              <a:ext uri="{FF2B5EF4-FFF2-40B4-BE49-F238E27FC236}">
                <a16:creationId xmlns:a16="http://schemas.microsoft.com/office/drawing/2014/main" id="{52BDA0A6-B26B-B845-8305-FB1986090BB8}"/>
              </a:ext>
            </a:extLst>
          </p:cNvPr>
          <p:cNvSpPr txBox="1">
            <a:spLocks/>
          </p:cNvSpPr>
          <p:nvPr/>
        </p:nvSpPr>
        <p:spPr bwMode="auto">
          <a:xfrm>
            <a:off x="4114057" y="3902081"/>
            <a:ext cx="8602524" cy="331966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tlCol="0" anchor="ctr"/>
          <a:lstStyle>
            <a:lvl1pPr marL="31750" indent="-31750">
              <a:defRPr sz="4200">
                <a:solidFill>
                  <a:srgbClr val="000000"/>
                </a:solidFill>
                <a:latin typeface="Gill Sans" charset="0"/>
                <a:ea typeface="ヒラギノ角ゴ ProN W3" charset="-128"/>
                <a:sym typeface="Gill Sans" charset="0"/>
              </a:defRPr>
            </a:lvl1pPr>
            <a:lvl2pPr marL="342900" indent="-342900">
              <a:defRPr sz="4200">
                <a:solidFill>
                  <a:srgbClr val="000000"/>
                </a:solidFill>
                <a:latin typeface="Gill Sans" charset="0"/>
                <a:ea typeface="ヒラギノ角ゴ ProN W3" charset="-128"/>
                <a:sym typeface="Gill Sans" charset="0"/>
              </a:defRPr>
            </a:lvl2pPr>
            <a:lvl3pPr marL="342900" indent="-342900">
              <a:defRPr sz="4200">
                <a:solidFill>
                  <a:srgbClr val="000000"/>
                </a:solidFill>
                <a:latin typeface="Gill Sans" charset="0"/>
                <a:ea typeface="ヒラギノ角ゴ ProN W3" charset="-128"/>
                <a:sym typeface="Gill Sans" charset="0"/>
              </a:defRPr>
            </a:lvl3pPr>
            <a:lvl4pPr marL="566738" indent="-331788">
              <a:defRPr sz="4200">
                <a:solidFill>
                  <a:srgbClr val="000000"/>
                </a:solidFill>
                <a:latin typeface="Gill Sans" charset="0"/>
                <a:ea typeface="ヒラギノ角ゴ ProN W3" charset="-128"/>
                <a:sym typeface="Gill Sans" charset="0"/>
              </a:defRPr>
            </a:lvl4pPr>
            <a:lvl5pPr marL="566738" indent="-331788">
              <a:defRPr sz="4200">
                <a:solidFill>
                  <a:srgbClr val="000000"/>
                </a:solidFill>
                <a:latin typeface="Gill Sans" charset="0"/>
                <a:ea typeface="ヒラギノ角ゴ ProN W3" charset="-128"/>
                <a:sym typeface="Gill Sans" charset="0"/>
              </a:defRPr>
            </a:lvl5pPr>
            <a:lvl6pPr marL="10239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14811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19383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2395538" indent="-331788"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0" indent="0" rtl="0">
              <a:lnSpc>
                <a:spcPct val="90000"/>
              </a:lnSpc>
              <a:spcBef>
                <a:spcPct val="30000"/>
              </a:spcBef>
              <a:defRPr/>
            </a:pPr>
            <a:r>
              <a:rPr lang="es" sz="2800" dirty="0">
                <a:latin typeface="Calibri" panose="020F0502020204030204" pitchFamily="34" charset="0"/>
                <a:ea typeface="MS PGothic" charset="-128"/>
                <a:cs typeface="Calibri" panose="020F0502020204030204" pitchFamily="34" charset="0"/>
              </a:rPr>
              <a:t>En </a:t>
            </a:r>
            <a:r>
              <a:rPr lang="es" sz="2800" b="1" dirty="0">
                <a:latin typeface="Calibri" panose="020F0502020204030204" pitchFamily="34" charset="0"/>
                <a:ea typeface="MS PGothic" charset="-128"/>
                <a:cs typeface="Calibri" panose="020F0502020204030204" pitchFamily="34" charset="0"/>
              </a:rPr>
              <a:t>Uganda</a:t>
            </a:r>
            <a:r>
              <a:rPr lang="es" sz="2800" dirty="0">
                <a:latin typeface="Calibri" panose="020F0502020204030204" pitchFamily="34" charset="0"/>
                <a:ea typeface="MS PGothic" charset="-128"/>
                <a:cs typeface="Calibri" panose="020F0502020204030204" pitchFamily="34" charset="0"/>
              </a:rPr>
              <a:t>, un grupo de personas refugiadas encerró en su casa a un refugiado gay e intentó quemarlo vivo. </a:t>
            </a:r>
          </a:p>
          <a:p>
            <a:pPr marL="0" indent="0" rtl="0">
              <a:lnSpc>
                <a:spcPct val="90000"/>
              </a:lnSpc>
              <a:spcBef>
                <a:spcPct val="30000"/>
              </a:spcBef>
              <a:defRPr/>
            </a:pPr>
            <a:r>
              <a:rPr lang="es" sz="2800" dirty="0">
                <a:latin typeface="Calibri" panose="020F0502020204030204" pitchFamily="34" charset="0"/>
                <a:ea typeface="MS PGothic" charset="-128"/>
                <a:cs typeface="Calibri" panose="020F0502020204030204" pitchFamily="34" charset="0"/>
              </a:rPr>
              <a:t>En </a:t>
            </a:r>
            <a:r>
              <a:rPr lang="es" sz="2800" b="1" dirty="0">
                <a:latin typeface="Calibri" panose="020F0502020204030204" pitchFamily="34" charset="0"/>
                <a:ea typeface="MS PGothic" charset="-128"/>
                <a:cs typeface="Calibri" panose="020F0502020204030204" pitchFamily="34" charset="0"/>
              </a:rPr>
              <a:t>Uganda</a:t>
            </a:r>
            <a:r>
              <a:rPr lang="es" sz="2800" dirty="0">
                <a:latin typeface="Calibri" panose="020F0502020204030204" pitchFamily="34" charset="0"/>
                <a:ea typeface="MS PGothic" charset="-128"/>
                <a:cs typeface="Calibri" panose="020F0502020204030204" pitchFamily="34" charset="0"/>
              </a:rPr>
              <a:t>, la comunidad local de personas refugiadas quemó la casa de una lesbiana sudanesa. </a:t>
            </a:r>
          </a:p>
          <a:p>
            <a:pPr marL="0" indent="0" rtl="0">
              <a:lnSpc>
                <a:spcPct val="90000"/>
              </a:lnSpc>
              <a:spcBef>
                <a:spcPct val="30000"/>
              </a:spcBef>
              <a:defRPr/>
            </a:pPr>
            <a:r>
              <a:rPr lang="es" sz="2800" dirty="0">
                <a:latin typeface="Calibri" panose="020F0502020204030204" pitchFamily="34" charset="0"/>
                <a:ea typeface="MS PGothic" charset="-128"/>
                <a:cs typeface="Calibri" panose="020F0502020204030204" pitchFamily="34" charset="0"/>
              </a:rPr>
              <a:t>En </a:t>
            </a:r>
            <a:r>
              <a:rPr lang="es" sz="2800" b="1" dirty="0">
                <a:latin typeface="Calibri" panose="020F0502020204030204" pitchFamily="34" charset="0"/>
                <a:ea typeface="MS PGothic" charset="-128"/>
                <a:cs typeface="Calibri" panose="020F0502020204030204" pitchFamily="34" charset="0"/>
              </a:rPr>
              <a:t>Kenya</a:t>
            </a:r>
            <a:r>
              <a:rPr lang="es" sz="2800" dirty="0">
                <a:latin typeface="Calibri" panose="020F0502020204030204" pitchFamily="34" charset="0"/>
                <a:ea typeface="MS PGothic" charset="-128"/>
                <a:cs typeface="Calibri" panose="020F0502020204030204" pitchFamily="34" charset="0"/>
              </a:rPr>
              <a:t>, dos personas refugiadas procedentes de Etiopía sufrieron palizas y robos de forma reiterada y perdieron su trabajo a causa de su orientación sexual.</a:t>
            </a:r>
          </a:p>
          <a:p>
            <a:pPr marL="0" indent="0" rtl="0">
              <a:lnSpc>
                <a:spcPct val="90000"/>
              </a:lnSpc>
              <a:spcBef>
                <a:spcPct val="30000"/>
              </a:spcBef>
              <a:defRPr/>
            </a:pPr>
            <a:r>
              <a:rPr lang="es" sz="2800" dirty="0">
                <a:latin typeface="Calibri" panose="020F0502020204030204" pitchFamily="34" charset="0"/>
                <a:ea typeface="MS PGothic" charset="-128"/>
                <a:cs typeface="Calibri" panose="020F0502020204030204" pitchFamily="34" charset="0"/>
              </a:rPr>
              <a:t>En </a:t>
            </a:r>
            <a:r>
              <a:rPr lang="es" sz="2800" b="1" dirty="0">
                <a:latin typeface="Calibri" panose="020F0502020204030204" pitchFamily="34" charset="0"/>
                <a:ea typeface="MS PGothic" charset="-128"/>
                <a:cs typeface="Calibri" panose="020F0502020204030204" pitchFamily="34" charset="0"/>
              </a:rPr>
              <a:t>Kenya</a:t>
            </a:r>
            <a:r>
              <a:rPr lang="es" sz="2800" dirty="0">
                <a:latin typeface="Calibri" panose="020F0502020204030204" pitchFamily="34" charset="0"/>
                <a:ea typeface="MS PGothic" charset="-128"/>
                <a:cs typeface="Calibri" panose="020F0502020204030204" pitchFamily="34" charset="0"/>
              </a:rPr>
              <a:t>, los lugareños derribaron la casa de una refugiada lesbiana de Uganda después de que la población refugiada informara de su orientación sexual a la administración municipal.</a:t>
            </a:r>
          </a:p>
        </p:txBody>
      </p:sp>
      <p:pic>
        <p:nvPicPr>
          <p:cNvPr id="26" name="Picture 25">
            <a:extLst>
              <a:ext uri="{FF2B5EF4-FFF2-40B4-BE49-F238E27FC236}">
                <a16:creationId xmlns:a16="http://schemas.microsoft.com/office/drawing/2014/main" id="{96CDDF76-F993-984F-8800-C7215162DA05}"/>
              </a:ext>
            </a:extLst>
          </p:cNvPr>
          <p:cNvPicPr>
            <a:picLocks noChangeAspect="1"/>
          </p:cNvPicPr>
          <p:nvPr/>
        </p:nvPicPr>
        <p:blipFill>
          <a:blip r:embed="rId4">
            <a:lum bright="70000" contrast="-70000"/>
            <a:alphaModFix amt="46000"/>
            <a:extLst>
              <a:ext uri="{28A0092B-C50C-407E-A947-70E740481C1C}">
                <a14:useLocalDpi xmlns:a14="http://schemas.microsoft.com/office/drawing/2010/main" val="0"/>
              </a:ext>
            </a:extLst>
          </a:blip>
          <a:stretch>
            <a:fillRect/>
          </a:stretch>
        </p:blipFill>
        <p:spPr>
          <a:xfrm>
            <a:off x="316222" y="3948553"/>
            <a:ext cx="3872470" cy="4288695"/>
          </a:xfrm>
          <a:prstGeom prst="rect">
            <a:avLst/>
          </a:prstGeom>
        </p:spPr>
      </p:pic>
      <p:sp>
        <p:nvSpPr>
          <p:cNvPr id="27" name="Rectangle 26">
            <a:extLst>
              <a:ext uri="{FF2B5EF4-FFF2-40B4-BE49-F238E27FC236}">
                <a16:creationId xmlns:a16="http://schemas.microsoft.com/office/drawing/2014/main" id="{6B638821-E61E-AC42-ABA1-1EF135C143BB}"/>
              </a:ext>
            </a:extLst>
          </p:cNvPr>
          <p:cNvSpPr/>
          <p:nvPr/>
        </p:nvSpPr>
        <p:spPr>
          <a:xfrm>
            <a:off x="1025639" y="3409944"/>
            <a:ext cx="1793442" cy="584775"/>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EJEMPLO</a:t>
            </a:r>
            <a:endParaRPr lang="en-US" sz="3200" dirty="0"/>
          </a:p>
        </p:txBody>
      </p:sp>
      <p:sp>
        <p:nvSpPr>
          <p:cNvPr id="28" name="Rectangle 27">
            <a:extLst>
              <a:ext uri="{FF2B5EF4-FFF2-40B4-BE49-F238E27FC236}">
                <a16:creationId xmlns:a16="http://schemas.microsoft.com/office/drawing/2014/main" id="{5164EF85-F556-A74D-85EE-7CEFAFA05EB5}"/>
              </a:ext>
            </a:extLst>
          </p:cNvPr>
          <p:cNvSpPr/>
          <p:nvPr/>
        </p:nvSpPr>
        <p:spPr>
          <a:xfrm>
            <a:off x="2693124" y="3409944"/>
            <a:ext cx="554297" cy="584775"/>
          </a:xfrm>
          <a:prstGeom prst="rect">
            <a:avLst/>
          </a:prstGeom>
        </p:spPr>
        <p:txBody>
          <a:bodyPr wrap="square" rtlCol="0">
            <a:spAutoFit/>
          </a:bodyPr>
          <a:lstStyle/>
          <a:p>
            <a:pPr rtl="0"/>
            <a:r>
              <a:rPr lang="es" sz="3200" b="1">
                <a:solidFill>
                  <a:schemeClr val="bg1"/>
                </a:solidFill>
                <a:latin typeface="Calibri" charset="0"/>
                <a:ea typeface="MS PGothic" charset="-128"/>
                <a:cs typeface="Calibri" charset="0"/>
              </a:rPr>
              <a:t>4</a:t>
            </a:r>
            <a:endParaRPr lang="en-US" sz="3200" dirty="0"/>
          </a:p>
        </p:txBody>
      </p:sp>
      <p:sp>
        <p:nvSpPr>
          <p:cNvPr id="29" name="Rectangle 28">
            <a:extLst>
              <a:ext uri="{FF2B5EF4-FFF2-40B4-BE49-F238E27FC236}">
                <a16:creationId xmlns:a16="http://schemas.microsoft.com/office/drawing/2014/main" id="{7B9C20F1-D9E5-2243-ABD0-234BABBC47D0}"/>
              </a:ext>
            </a:extLst>
          </p:cNvPr>
          <p:cNvSpPr/>
          <p:nvPr/>
        </p:nvSpPr>
        <p:spPr>
          <a:xfrm>
            <a:off x="390068" y="3727090"/>
            <a:ext cx="3476272" cy="1938992"/>
          </a:xfrm>
          <a:prstGeom prst="rect">
            <a:avLst/>
          </a:prstGeom>
        </p:spPr>
        <p:txBody>
          <a:bodyPr wrap="square" rtlCol="0">
            <a:spAutoFit/>
          </a:bodyPr>
          <a:lstStyle/>
          <a:p>
            <a:pPr algn="ctr" rtl="0"/>
            <a:r>
              <a:rPr lang="es" sz="6000" b="1" kern="0">
                <a:solidFill>
                  <a:schemeClr val="bg1"/>
                </a:solidFill>
                <a:latin typeface="Calibri" charset="0"/>
                <a:ea typeface="MS PGothic" charset="-128"/>
                <a:cs typeface="Calibri" charset="0"/>
              </a:rPr>
              <a:t>UGANDA Y KENYA</a:t>
            </a:r>
            <a:endParaRPr lang="en-US" sz="6000" b="1" dirty="0">
              <a:solidFill>
                <a:schemeClr val="bg1"/>
              </a:solidFill>
            </a:endParaRPr>
          </a:p>
        </p:txBody>
      </p:sp>
      <p:sp>
        <p:nvSpPr>
          <p:cNvPr id="30" name="Oval 29">
            <a:extLst>
              <a:ext uri="{FF2B5EF4-FFF2-40B4-BE49-F238E27FC236}">
                <a16:creationId xmlns:a16="http://schemas.microsoft.com/office/drawing/2014/main" id="{6B6BC763-E232-C644-82CB-AF3A54A2D598}"/>
              </a:ext>
            </a:extLst>
          </p:cNvPr>
          <p:cNvSpPr/>
          <p:nvPr/>
        </p:nvSpPr>
        <p:spPr bwMode="auto">
          <a:xfrm>
            <a:off x="2494789" y="5801003"/>
            <a:ext cx="950966" cy="741856"/>
          </a:xfrm>
          <a:prstGeom prst="ellipse">
            <a:avLst/>
          </a:prstGeom>
          <a:solidFill>
            <a:srgbClr val="285DA7">
              <a:alpha val="48000"/>
            </a:srgbClr>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61" name="Group 60">
            <a:extLst>
              <a:ext uri="{FF2B5EF4-FFF2-40B4-BE49-F238E27FC236}">
                <a16:creationId xmlns:a16="http://schemas.microsoft.com/office/drawing/2014/main" id="{2A718876-AF3C-8C4B-BA0F-E9295D5288B8}"/>
              </a:ext>
            </a:extLst>
          </p:cNvPr>
          <p:cNvGrpSpPr/>
          <p:nvPr/>
        </p:nvGrpSpPr>
        <p:grpSpPr>
          <a:xfrm>
            <a:off x="598077" y="1667453"/>
            <a:ext cx="1637123" cy="1007699"/>
            <a:chOff x="8585472" y="3367179"/>
            <a:chExt cx="2877844" cy="1771401"/>
          </a:xfrm>
        </p:grpSpPr>
        <p:sp>
          <p:nvSpPr>
            <p:cNvPr id="62" name="Notched Right Arrow 61">
              <a:extLst>
                <a:ext uri="{FF2B5EF4-FFF2-40B4-BE49-F238E27FC236}">
                  <a16:creationId xmlns:a16="http://schemas.microsoft.com/office/drawing/2014/main" id="{951A99BB-3B88-C443-BF7B-E8FC33E1A084}"/>
                </a:ext>
              </a:extLst>
            </p:cNvPr>
            <p:cNvSpPr/>
            <p:nvPr/>
          </p:nvSpPr>
          <p:spPr bwMode="auto">
            <a:xfrm>
              <a:off x="8585472" y="3367179"/>
              <a:ext cx="2877844" cy="1500897"/>
            </a:xfrm>
            <a:prstGeom prst="notchedRightArrow">
              <a:avLst>
                <a:gd name="adj1" fmla="val 100000"/>
                <a:gd name="adj2" fmla="val 34681"/>
              </a:avLst>
            </a:prstGeom>
            <a:solidFill>
              <a:schemeClr val="accent5"/>
            </a:solidFill>
            <a:ln w="9525">
              <a:noFill/>
              <a:round/>
              <a:headEnd/>
              <a:tailEnd/>
            </a:ln>
          </p:spPr>
          <p:txBody>
            <a:bodyPr vert="horz" wrap="square" lIns="68580" tIns="34290" rIns="68580" bIns="34290" numCol="1" rtlCol="0" anchor="t" anchorCtr="0" compatLnSpc="1">
              <a:prstTxWarp prst="textNoShape">
                <a:avLst/>
              </a:prstTxWarp>
            </a:bodyPr>
            <a:lstStyle/>
            <a:p>
              <a:pPr algn="ctr" rtl="0"/>
              <a:endParaRPr lang="en-US" sz="1013" dirty="0"/>
            </a:p>
          </p:txBody>
        </p:sp>
        <p:sp>
          <p:nvSpPr>
            <p:cNvPr id="63" name="Oval 62">
              <a:extLst>
                <a:ext uri="{FF2B5EF4-FFF2-40B4-BE49-F238E27FC236}">
                  <a16:creationId xmlns:a16="http://schemas.microsoft.com/office/drawing/2014/main" id="{480EFCE3-FDD2-2C47-89A9-14914C8F9467}"/>
                </a:ext>
              </a:extLst>
            </p:cNvPr>
            <p:cNvSpPr/>
            <p:nvPr/>
          </p:nvSpPr>
          <p:spPr>
            <a:xfrm>
              <a:off x="9693309" y="4498500"/>
              <a:ext cx="640080" cy="640080"/>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rtl="0"/>
              <a:r>
                <a:rPr lang="es" sz="1800" b="1"/>
                <a:t>3</a:t>
              </a:r>
            </a:p>
          </p:txBody>
        </p:sp>
        <p:grpSp>
          <p:nvGrpSpPr>
            <p:cNvPr id="64" name="Group 63">
              <a:extLst>
                <a:ext uri="{FF2B5EF4-FFF2-40B4-BE49-F238E27FC236}">
                  <a16:creationId xmlns:a16="http://schemas.microsoft.com/office/drawing/2014/main" id="{B48FBCF4-2DCD-0649-AF2E-43EE13EE1776}"/>
                </a:ext>
              </a:extLst>
            </p:cNvPr>
            <p:cNvGrpSpPr/>
            <p:nvPr/>
          </p:nvGrpSpPr>
          <p:grpSpPr>
            <a:xfrm>
              <a:off x="9624593" y="3469218"/>
              <a:ext cx="954225" cy="894678"/>
              <a:chOff x="9446327" y="3408887"/>
              <a:chExt cx="1132492" cy="1061819"/>
            </a:xfrm>
          </p:grpSpPr>
          <p:grpSp>
            <p:nvGrpSpPr>
              <p:cNvPr id="66" name="Group 65">
                <a:extLst>
                  <a:ext uri="{FF2B5EF4-FFF2-40B4-BE49-F238E27FC236}">
                    <a16:creationId xmlns:a16="http://schemas.microsoft.com/office/drawing/2014/main" id="{DD642BA1-7542-2341-8AC6-68D6DDC46DA5}"/>
                  </a:ext>
                </a:extLst>
              </p:cNvPr>
              <p:cNvGrpSpPr/>
              <p:nvPr/>
            </p:nvGrpSpPr>
            <p:grpSpPr>
              <a:xfrm>
                <a:off x="9446327" y="3408887"/>
                <a:ext cx="1132492" cy="1061819"/>
                <a:chOff x="2493963" y="2683574"/>
                <a:chExt cx="372773" cy="349510"/>
              </a:xfrm>
              <a:solidFill>
                <a:schemeClr val="bg1"/>
              </a:solidFill>
            </p:grpSpPr>
            <p:sp>
              <p:nvSpPr>
                <p:cNvPr id="71" name="Freeform 169">
                  <a:extLst>
                    <a:ext uri="{FF2B5EF4-FFF2-40B4-BE49-F238E27FC236}">
                      <a16:creationId xmlns:a16="http://schemas.microsoft.com/office/drawing/2014/main" id="{80741F59-BB42-8441-A0D9-257B3E777456}"/>
                    </a:ext>
                  </a:extLst>
                </p:cNvPr>
                <p:cNvSpPr>
                  <a:spLocks/>
                </p:cNvSpPr>
                <p:nvPr/>
              </p:nvSpPr>
              <p:spPr bwMode="auto">
                <a:xfrm>
                  <a:off x="2644486" y="2683574"/>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72" name="Freeform 171">
                  <a:extLst>
                    <a:ext uri="{FF2B5EF4-FFF2-40B4-BE49-F238E27FC236}">
                      <a16:creationId xmlns:a16="http://schemas.microsoft.com/office/drawing/2014/main" id="{89E551F5-CE42-BA4E-8881-F8F1D4374B5F}"/>
                    </a:ext>
                  </a:extLst>
                </p:cNvPr>
                <p:cNvSpPr>
                  <a:spLocks/>
                </p:cNvSpPr>
                <p:nvPr/>
              </p:nvSpPr>
              <p:spPr bwMode="auto">
                <a:xfrm>
                  <a:off x="2493963" y="282194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nvGrpSpPr>
              <p:cNvPr id="67" name="Group 66">
                <a:extLst>
                  <a:ext uri="{FF2B5EF4-FFF2-40B4-BE49-F238E27FC236}">
                    <a16:creationId xmlns:a16="http://schemas.microsoft.com/office/drawing/2014/main" id="{57C71B05-690F-2549-AAF4-A65322B44BA9}"/>
                  </a:ext>
                </a:extLst>
              </p:cNvPr>
              <p:cNvGrpSpPr/>
              <p:nvPr/>
            </p:nvGrpSpPr>
            <p:grpSpPr>
              <a:xfrm>
                <a:off x="9603923" y="3826069"/>
                <a:ext cx="771663" cy="228809"/>
                <a:chOff x="1477713" y="4929970"/>
                <a:chExt cx="1039375" cy="308189"/>
              </a:xfrm>
              <a:solidFill>
                <a:schemeClr val="bg1"/>
              </a:solidFill>
            </p:grpSpPr>
            <p:sp>
              <p:nvSpPr>
                <p:cNvPr id="68" name="Freeform 67">
                  <a:extLst>
                    <a:ext uri="{FF2B5EF4-FFF2-40B4-BE49-F238E27FC236}">
                      <a16:creationId xmlns:a16="http://schemas.microsoft.com/office/drawing/2014/main" id="{94F9B44A-9D24-7C48-AA9C-4BA811F70BD4}"/>
                    </a:ext>
                  </a:extLst>
                </p:cNvPr>
                <p:cNvSpPr>
                  <a:spLocks/>
                </p:cNvSpPr>
                <p:nvPr/>
              </p:nvSpPr>
              <p:spPr bwMode="auto">
                <a:xfrm>
                  <a:off x="1477713"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69" name="Freeform 68">
                  <a:extLst>
                    <a:ext uri="{FF2B5EF4-FFF2-40B4-BE49-F238E27FC236}">
                      <a16:creationId xmlns:a16="http://schemas.microsoft.com/office/drawing/2014/main" id="{FDE1AD00-2CED-9743-A28A-BC6457443EAB}"/>
                    </a:ext>
                  </a:extLst>
                </p:cNvPr>
                <p:cNvSpPr>
                  <a:spLocks/>
                </p:cNvSpPr>
                <p:nvPr/>
              </p:nvSpPr>
              <p:spPr bwMode="auto">
                <a:xfrm>
                  <a:off x="1843981"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70" name="Freeform 69">
                  <a:extLst>
                    <a:ext uri="{FF2B5EF4-FFF2-40B4-BE49-F238E27FC236}">
                      <a16:creationId xmlns:a16="http://schemas.microsoft.com/office/drawing/2014/main" id="{A40766E1-EBEF-6A41-AEDF-6CD41CE5A063}"/>
                    </a:ext>
                  </a:extLst>
                </p:cNvPr>
                <p:cNvSpPr>
                  <a:spLocks/>
                </p:cNvSpPr>
                <p:nvPr/>
              </p:nvSpPr>
              <p:spPr bwMode="auto">
                <a:xfrm>
                  <a:off x="2208899" y="4929970"/>
                  <a:ext cx="308189" cy="308189"/>
                </a:xfrm>
                <a:custGeom>
                  <a:avLst/>
                  <a:gdLst>
                    <a:gd name="T0" fmla="*/ 122 w 699"/>
                    <a:gd name="T1" fmla="*/ 4 h 698"/>
                    <a:gd name="T2" fmla="*/ 157 w 699"/>
                    <a:gd name="T3" fmla="*/ 26 h 698"/>
                    <a:gd name="T4" fmla="*/ 542 w 699"/>
                    <a:gd name="T5" fmla="*/ 26 h 698"/>
                    <a:gd name="T6" fmla="*/ 577 w 699"/>
                    <a:gd name="T7" fmla="*/ 4 h 698"/>
                    <a:gd name="T8" fmla="*/ 617 w 699"/>
                    <a:gd name="T9" fmla="*/ 0 h 698"/>
                    <a:gd name="T10" fmla="*/ 656 w 699"/>
                    <a:gd name="T11" fmla="*/ 12 h 698"/>
                    <a:gd name="T12" fmla="*/ 687 w 699"/>
                    <a:gd name="T13" fmla="*/ 43 h 698"/>
                    <a:gd name="T14" fmla="*/ 699 w 699"/>
                    <a:gd name="T15" fmla="*/ 82 h 698"/>
                    <a:gd name="T16" fmla="*/ 695 w 699"/>
                    <a:gd name="T17" fmla="*/ 121 h 698"/>
                    <a:gd name="T18" fmla="*/ 673 w 699"/>
                    <a:gd name="T19" fmla="*/ 157 h 698"/>
                    <a:gd name="T20" fmla="*/ 673 w 699"/>
                    <a:gd name="T21" fmla="*/ 541 h 698"/>
                    <a:gd name="T22" fmla="*/ 695 w 699"/>
                    <a:gd name="T23" fmla="*/ 576 h 698"/>
                    <a:gd name="T24" fmla="*/ 699 w 699"/>
                    <a:gd name="T25" fmla="*/ 616 h 698"/>
                    <a:gd name="T26" fmla="*/ 687 w 699"/>
                    <a:gd name="T27" fmla="*/ 655 h 698"/>
                    <a:gd name="T28" fmla="*/ 652 w 699"/>
                    <a:gd name="T29" fmla="*/ 685 h 698"/>
                    <a:gd name="T30" fmla="*/ 607 w 699"/>
                    <a:gd name="T31" fmla="*/ 698 h 698"/>
                    <a:gd name="T32" fmla="*/ 573 w 699"/>
                    <a:gd name="T33" fmla="*/ 691 h 698"/>
                    <a:gd name="T34" fmla="*/ 542 w 699"/>
                    <a:gd name="T35" fmla="*/ 670 h 698"/>
                    <a:gd name="T36" fmla="*/ 157 w 699"/>
                    <a:gd name="T37" fmla="*/ 670 h 698"/>
                    <a:gd name="T38" fmla="*/ 116 w 699"/>
                    <a:gd name="T39" fmla="*/ 694 h 698"/>
                    <a:gd name="T40" fmla="*/ 74 w 699"/>
                    <a:gd name="T41" fmla="*/ 695 h 698"/>
                    <a:gd name="T42" fmla="*/ 41 w 699"/>
                    <a:gd name="T43" fmla="*/ 683 h 698"/>
                    <a:gd name="T44" fmla="*/ 13 w 699"/>
                    <a:gd name="T45" fmla="*/ 655 h 698"/>
                    <a:gd name="T46" fmla="*/ 0 w 699"/>
                    <a:gd name="T47" fmla="*/ 616 h 698"/>
                    <a:gd name="T48" fmla="*/ 4 w 699"/>
                    <a:gd name="T49" fmla="*/ 576 h 698"/>
                    <a:gd name="T50" fmla="*/ 27 w 699"/>
                    <a:gd name="T51" fmla="*/ 541 h 698"/>
                    <a:gd name="T52" fmla="*/ 27 w 699"/>
                    <a:gd name="T53" fmla="*/ 157 h 698"/>
                    <a:gd name="T54" fmla="*/ 4 w 699"/>
                    <a:gd name="T55" fmla="*/ 121 h 698"/>
                    <a:gd name="T56" fmla="*/ 0 w 699"/>
                    <a:gd name="T57" fmla="*/ 82 h 698"/>
                    <a:gd name="T58" fmla="*/ 13 w 699"/>
                    <a:gd name="T59" fmla="*/ 43 h 698"/>
                    <a:gd name="T60" fmla="*/ 43 w 699"/>
                    <a:gd name="T61" fmla="*/ 12 h 698"/>
                    <a:gd name="T62" fmla="*/ 82 w 699"/>
                    <a:gd name="T63" fmla="*/ 0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99" h="698">
                      <a:moveTo>
                        <a:pt x="102" y="0"/>
                      </a:moveTo>
                      <a:lnTo>
                        <a:pt x="122" y="4"/>
                      </a:lnTo>
                      <a:lnTo>
                        <a:pt x="141" y="12"/>
                      </a:lnTo>
                      <a:lnTo>
                        <a:pt x="157" y="26"/>
                      </a:lnTo>
                      <a:lnTo>
                        <a:pt x="349" y="218"/>
                      </a:lnTo>
                      <a:lnTo>
                        <a:pt x="542" y="26"/>
                      </a:lnTo>
                      <a:lnTo>
                        <a:pt x="559" y="12"/>
                      </a:lnTo>
                      <a:lnTo>
                        <a:pt x="577" y="4"/>
                      </a:lnTo>
                      <a:lnTo>
                        <a:pt x="598" y="0"/>
                      </a:lnTo>
                      <a:lnTo>
                        <a:pt x="617" y="0"/>
                      </a:lnTo>
                      <a:lnTo>
                        <a:pt x="638" y="4"/>
                      </a:lnTo>
                      <a:lnTo>
                        <a:pt x="656" y="12"/>
                      </a:lnTo>
                      <a:lnTo>
                        <a:pt x="673" y="26"/>
                      </a:lnTo>
                      <a:lnTo>
                        <a:pt x="687" y="43"/>
                      </a:lnTo>
                      <a:lnTo>
                        <a:pt x="695" y="61"/>
                      </a:lnTo>
                      <a:lnTo>
                        <a:pt x="699" y="82"/>
                      </a:lnTo>
                      <a:lnTo>
                        <a:pt x="699" y="101"/>
                      </a:lnTo>
                      <a:lnTo>
                        <a:pt x="695" y="121"/>
                      </a:lnTo>
                      <a:lnTo>
                        <a:pt x="687" y="140"/>
                      </a:lnTo>
                      <a:lnTo>
                        <a:pt x="673" y="157"/>
                      </a:lnTo>
                      <a:lnTo>
                        <a:pt x="480" y="349"/>
                      </a:lnTo>
                      <a:lnTo>
                        <a:pt x="673" y="541"/>
                      </a:lnTo>
                      <a:lnTo>
                        <a:pt x="687" y="557"/>
                      </a:lnTo>
                      <a:lnTo>
                        <a:pt x="695" y="576"/>
                      </a:lnTo>
                      <a:lnTo>
                        <a:pt x="699" y="595"/>
                      </a:lnTo>
                      <a:lnTo>
                        <a:pt x="699" y="616"/>
                      </a:lnTo>
                      <a:lnTo>
                        <a:pt x="695" y="635"/>
                      </a:lnTo>
                      <a:lnTo>
                        <a:pt x="687" y="655"/>
                      </a:lnTo>
                      <a:lnTo>
                        <a:pt x="673" y="670"/>
                      </a:lnTo>
                      <a:lnTo>
                        <a:pt x="652" y="685"/>
                      </a:lnTo>
                      <a:lnTo>
                        <a:pt x="631" y="694"/>
                      </a:lnTo>
                      <a:lnTo>
                        <a:pt x="607" y="698"/>
                      </a:lnTo>
                      <a:lnTo>
                        <a:pt x="590" y="695"/>
                      </a:lnTo>
                      <a:lnTo>
                        <a:pt x="573" y="691"/>
                      </a:lnTo>
                      <a:lnTo>
                        <a:pt x="557" y="683"/>
                      </a:lnTo>
                      <a:lnTo>
                        <a:pt x="542" y="670"/>
                      </a:lnTo>
                      <a:lnTo>
                        <a:pt x="349" y="479"/>
                      </a:lnTo>
                      <a:lnTo>
                        <a:pt x="157" y="670"/>
                      </a:lnTo>
                      <a:lnTo>
                        <a:pt x="138" y="685"/>
                      </a:lnTo>
                      <a:lnTo>
                        <a:pt x="116" y="694"/>
                      </a:lnTo>
                      <a:lnTo>
                        <a:pt x="92" y="698"/>
                      </a:lnTo>
                      <a:lnTo>
                        <a:pt x="74" y="695"/>
                      </a:lnTo>
                      <a:lnTo>
                        <a:pt x="57" y="691"/>
                      </a:lnTo>
                      <a:lnTo>
                        <a:pt x="41" y="683"/>
                      </a:lnTo>
                      <a:lnTo>
                        <a:pt x="27" y="670"/>
                      </a:lnTo>
                      <a:lnTo>
                        <a:pt x="13" y="655"/>
                      </a:lnTo>
                      <a:lnTo>
                        <a:pt x="4" y="635"/>
                      </a:lnTo>
                      <a:lnTo>
                        <a:pt x="0" y="616"/>
                      </a:lnTo>
                      <a:lnTo>
                        <a:pt x="0" y="595"/>
                      </a:lnTo>
                      <a:lnTo>
                        <a:pt x="4" y="576"/>
                      </a:lnTo>
                      <a:lnTo>
                        <a:pt x="13" y="557"/>
                      </a:lnTo>
                      <a:lnTo>
                        <a:pt x="27" y="541"/>
                      </a:lnTo>
                      <a:lnTo>
                        <a:pt x="220" y="349"/>
                      </a:lnTo>
                      <a:lnTo>
                        <a:pt x="27" y="157"/>
                      </a:lnTo>
                      <a:lnTo>
                        <a:pt x="13" y="140"/>
                      </a:lnTo>
                      <a:lnTo>
                        <a:pt x="4" y="121"/>
                      </a:lnTo>
                      <a:lnTo>
                        <a:pt x="0" y="101"/>
                      </a:lnTo>
                      <a:lnTo>
                        <a:pt x="0" y="82"/>
                      </a:lnTo>
                      <a:lnTo>
                        <a:pt x="4" y="61"/>
                      </a:lnTo>
                      <a:lnTo>
                        <a:pt x="13" y="43"/>
                      </a:lnTo>
                      <a:lnTo>
                        <a:pt x="27" y="26"/>
                      </a:lnTo>
                      <a:lnTo>
                        <a:pt x="43" y="12"/>
                      </a:lnTo>
                      <a:lnTo>
                        <a:pt x="62" y="4"/>
                      </a:lnTo>
                      <a:lnTo>
                        <a:pt x="82" y="0"/>
                      </a:lnTo>
                      <a:lnTo>
                        <a:pt x="102" y="0"/>
                      </a:lnTo>
                      <a:close/>
                    </a:path>
                  </a:pathLst>
                </a:custGeom>
                <a:grp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grpSp>
        </p:grpSp>
      </p:grpSp>
      <p:sp>
        <p:nvSpPr>
          <p:cNvPr id="73" name="Shape 636">
            <a:extLst>
              <a:ext uri="{FF2B5EF4-FFF2-40B4-BE49-F238E27FC236}">
                <a16:creationId xmlns:a16="http://schemas.microsoft.com/office/drawing/2014/main" id="{DB9FAFA2-055F-6248-BBFB-2D5D12485710}"/>
              </a:ext>
            </a:extLst>
          </p:cNvPr>
          <p:cNvSpPr>
            <a:spLocks noGrp="1"/>
          </p:cNvSpPr>
          <p:nvPr>
            <p:ph type="title"/>
          </p:nvPr>
        </p:nvSpPr>
        <p:spPr>
          <a:xfrm>
            <a:off x="598077" y="305941"/>
            <a:ext cx="12193353" cy="854455"/>
          </a:xfrm>
        </p:spPr>
        <p:txBody>
          <a:bodyPr rtlCol="0">
            <a:noAutofit/>
          </a:bodyPr>
          <a:lstStyle/>
          <a:p>
            <a:pPr lvl="0" algn="l"/>
            <a:r>
              <a:rPr lang="es" sz="3600" dirty="0">
                <a:sym typeface="Arial Bold" charset="0"/>
              </a:rPr>
              <a:t>¿De qué modo la migración, el desplazamiento forzado y las crisis crean dificultades?</a:t>
            </a:r>
            <a:endParaRPr lang="en-US" sz="3600" dirty="0"/>
          </a:p>
        </p:txBody>
      </p:sp>
      <p:cxnSp>
        <p:nvCxnSpPr>
          <p:cNvPr id="74" name="Straight Connector 73">
            <a:extLst>
              <a:ext uri="{FF2B5EF4-FFF2-40B4-BE49-F238E27FC236}">
                <a16:creationId xmlns:a16="http://schemas.microsoft.com/office/drawing/2014/main" id="{891A13D7-3B35-DC49-BB31-B509B98D594A}"/>
              </a:ext>
            </a:extLst>
          </p:cNvPr>
          <p:cNvCxnSpPr/>
          <p:nvPr/>
        </p:nvCxnSpPr>
        <p:spPr>
          <a:xfrm>
            <a:off x="596827" y="2724750"/>
            <a:ext cx="12114321" cy="0"/>
          </a:xfrm>
          <a:prstGeom prst="line">
            <a:avLst/>
          </a:prstGeom>
          <a:noFill/>
          <a:ln w="15875" cap="flat">
            <a:solidFill>
              <a:schemeClr val="bg1">
                <a:lumMod val="75000"/>
              </a:schemeClr>
            </a:solidFill>
            <a:prstDash val="sysDash"/>
            <a:round/>
          </a:ln>
          <a:effectLst/>
          <a:sp3d/>
        </p:spPr>
        <p:style>
          <a:lnRef idx="0">
            <a:scrgbClr r="0" g="0" b="0"/>
          </a:lnRef>
          <a:fillRef idx="0">
            <a:scrgbClr r="0" g="0" b="0"/>
          </a:fillRef>
          <a:effectRef idx="0">
            <a:scrgbClr r="0" g="0" b="0"/>
          </a:effectRef>
          <a:fontRef idx="none"/>
        </p:style>
      </p:cxnSp>
      <p:sp>
        <p:nvSpPr>
          <p:cNvPr id="75" name="TextBox 74">
            <a:extLst>
              <a:ext uri="{FF2B5EF4-FFF2-40B4-BE49-F238E27FC236}">
                <a16:creationId xmlns:a16="http://schemas.microsoft.com/office/drawing/2014/main" id="{927A11D9-E99A-2B4D-8EBB-44559042A75B}"/>
              </a:ext>
            </a:extLst>
          </p:cNvPr>
          <p:cNvSpPr txBox="1"/>
          <p:nvPr/>
        </p:nvSpPr>
        <p:spPr>
          <a:xfrm>
            <a:off x="4040438" y="298925"/>
            <a:ext cx="45719" cy="45719"/>
          </a:xfrm>
          <a:prstGeom prst="rect">
            <a:avLst/>
          </a:prstGeom>
        </p:spPr>
        <p:txBody>
          <a:bodyPr wrap="none" rtlCol="0">
            <a:noAutofit/>
          </a:bodyPr>
          <a:lstStyle/>
          <a:p>
            <a:pPr marL="0" indent="0" algn="l" rtl="0"/>
            <a:endParaRPr lang="en-US" sz="2000" b="0" kern="0" dirty="0">
              <a:solidFill>
                <a:schemeClr val="tx2">
                  <a:lumMod val="85000"/>
                  <a:lumOff val="15000"/>
                </a:schemeClr>
              </a:solidFill>
              <a:latin typeface="+mn-lt"/>
            </a:endParaRPr>
          </a:p>
        </p:txBody>
      </p:sp>
      <p:sp>
        <p:nvSpPr>
          <p:cNvPr id="76" name="Rectangle 45">
            <a:extLst>
              <a:ext uri="{FF2B5EF4-FFF2-40B4-BE49-F238E27FC236}">
                <a16:creationId xmlns:a16="http://schemas.microsoft.com/office/drawing/2014/main" id="{EE1DF65B-EDAC-9A46-BAD6-659CCC769C25}"/>
              </a:ext>
            </a:extLst>
          </p:cNvPr>
          <p:cNvSpPr>
            <a:spLocks noChangeArrowheads="1"/>
          </p:cNvSpPr>
          <p:nvPr/>
        </p:nvSpPr>
        <p:spPr bwMode="auto">
          <a:xfrm>
            <a:off x="2235199" y="1825657"/>
            <a:ext cx="1067397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nchor="ctr">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r>
              <a:rPr lang="es" sz="3000" b="1" kern="0" dirty="0"/>
              <a:t>RESPUESTA INSUFICIENTE</a:t>
            </a:r>
            <a:r>
              <a:rPr lang="es" sz="3000" dirty="0"/>
              <a:t> A LAS PERSONAS CON SOGIESC DIVERSA</a:t>
            </a:r>
            <a:endParaRPr lang="en-US" sz="3000" kern="0" dirty="0"/>
          </a:p>
        </p:txBody>
      </p:sp>
    </p:spTree>
    <p:custDataLst>
      <p:tags r:id="rId1"/>
    </p:custDataLst>
    <p:extLst>
      <p:ext uri="{BB962C8B-B14F-4D97-AF65-F5344CB8AC3E}">
        <p14:creationId xmlns:p14="http://schemas.microsoft.com/office/powerpoint/2010/main" val="412980801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B6A6C66-0ED6-2B44-A1A0-EC6E25553A89}"/>
              </a:ext>
            </a:extLst>
          </p:cNvPr>
          <p:cNvSpPr>
            <a:spLocks noChangeAspect="1"/>
          </p:cNvSpPr>
          <p:nvPr/>
        </p:nvSpPr>
        <p:spPr>
          <a:xfrm>
            <a:off x="7280869" y="1985408"/>
            <a:ext cx="5029200" cy="2735117"/>
          </a:xfrm>
          <a:prstGeom prst="rect">
            <a:avLst/>
          </a:prstGeom>
          <a:noFill/>
          <a:ln w="1270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71" name="Freeform 15">
            <a:extLst>
              <a:ext uri="{FF2B5EF4-FFF2-40B4-BE49-F238E27FC236}">
                <a16:creationId xmlns:a16="http://schemas.microsoft.com/office/drawing/2014/main" id="{F8F29A22-5202-934A-BEA0-801CE4D65BC4}"/>
              </a:ext>
            </a:extLst>
          </p:cNvPr>
          <p:cNvSpPr>
            <a:spLocks/>
          </p:cNvSpPr>
          <p:nvPr/>
        </p:nvSpPr>
        <p:spPr bwMode="auto">
          <a:xfrm rot="10800000">
            <a:off x="1744355" y="5797645"/>
            <a:ext cx="8940809" cy="1377703"/>
          </a:xfrm>
          <a:custGeom>
            <a:avLst/>
            <a:gdLst>
              <a:gd name="T0" fmla="*/ 2837 w 2837"/>
              <a:gd name="T1" fmla="*/ 419 h 469"/>
              <a:gd name="T2" fmla="*/ 2788 w 2837"/>
              <a:gd name="T3" fmla="*/ 469 h 469"/>
              <a:gd name="T4" fmla="*/ 2739 w 2837"/>
              <a:gd name="T5" fmla="*/ 419 h 469"/>
              <a:gd name="T6" fmla="*/ 2751 w 2837"/>
              <a:gd name="T7" fmla="*/ 397 h 469"/>
              <a:gd name="T8" fmla="*/ 2776 w 2837"/>
              <a:gd name="T9" fmla="*/ 422 h 469"/>
              <a:gd name="T10" fmla="*/ 2353 w 2837"/>
              <a:gd name="T11" fmla="*/ 23 h 469"/>
              <a:gd name="T12" fmla="*/ 445 w 2837"/>
              <a:gd name="T13" fmla="*/ 23 h 469"/>
              <a:gd name="T14" fmla="*/ 23 w 2837"/>
              <a:gd name="T15" fmla="*/ 409 h 469"/>
              <a:gd name="T16" fmla="*/ 10 w 2837"/>
              <a:gd name="T17" fmla="*/ 397 h 469"/>
              <a:gd name="T18" fmla="*/ 0 w 2837"/>
              <a:gd name="T19" fmla="*/ 407 h 469"/>
              <a:gd name="T20" fmla="*/ 445 w 2837"/>
              <a:gd name="T21" fmla="*/ 0 h 469"/>
              <a:gd name="T22" fmla="*/ 2353 w 2837"/>
              <a:gd name="T23" fmla="*/ 0 h 469"/>
              <a:gd name="T24" fmla="*/ 2799 w 2837"/>
              <a:gd name="T25" fmla="*/ 423 h 469"/>
              <a:gd name="T26" fmla="*/ 2825 w 2837"/>
              <a:gd name="T27" fmla="*/ 397 h 469"/>
              <a:gd name="T28" fmla="*/ 2837 w 2837"/>
              <a:gd name="T29" fmla="*/ 41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7" h="469">
                <a:moveTo>
                  <a:pt x="2837" y="419"/>
                </a:moveTo>
                <a:cubicBezTo>
                  <a:pt x="2788" y="469"/>
                  <a:pt x="2788" y="469"/>
                  <a:pt x="2788" y="469"/>
                </a:cubicBezTo>
                <a:cubicBezTo>
                  <a:pt x="2739" y="419"/>
                  <a:pt x="2739" y="419"/>
                  <a:pt x="2739" y="419"/>
                </a:cubicBezTo>
                <a:cubicBezTo>
                  <a:pt x="2751" y="397"/>
                  <a:pt x="2751" y="397"/>
                  <a:pt x="2751" y="397"/>
                </a:cubicBezTo>
                <a:cubicBezTo>
                  <a:pt x="2776" y="422"/>
                  <a:pt x="2776" y="422"/>
                  <a:pt x="2776" y="422"/>
                </a:cubicBezTo>
                <a:cubicBezTo>
                  <a:pt x="2763" y="200"/>
                  <a:pt x="2578" y="23"/>
                  <a:pt x="2353" y="23"/>
                </a:cubicBezTo>
                <a:cubicBezTo>
                  <a:pt x="1717" y="23"/>
                  <a:pt x="1081" y="23"/>
                  <a:pt x="445" y="23"/>
                </a:cubicBezTo>
                <a:cubicBezTo>
                  <a:pt x="224" y="23"/>
                  <a:pt x="42" y="194"/>
                  <a:pt x="23" y="409"/>
                </a:cubicBezTo>
                <a:cubicBezTo>
                  <a:pt x="10" y="397"/>
                  <a:pt x="10" y="397"/>
                  <a:pt x="10" y="397"/>
                </a:cubicBezTo>
                <a:cubicBezTo>
                  <a:pt x="0" y="407"/>
                  <a:pt x="0" y="407"/>
                  <a:pt x="0" y="407"/>
                </a:cubicBezTo>
                <a:cubicBezTo>
                  <a:pt x="21" y="180"/>
                  <a:pt x="213" y="0"/>
                  <a:pt x="445" y="0"/>
                </a:cubicBezTo>
                <a:cubicBezTo>
                  <a:pt x="1081" y="0"/>
                  <a:pt x="1717" y="0"/>
                  <a:pt x="2353" y="0"/>
                </a:cubicBezTo>
                <a:cubicBezTo>
                  <a:pt x="2591" y="0"/>
                  <a:pt x="2786" y="188"/>
                  <a:pt x="2799" y="423"/>
                </a:cubicBezTo>
                <a:cubicBezTo>
                  <a:pt x="2825" y="397"/>
                  <a:pt x="2825" y="397"/>
                  <a:pt x="2825" y="397"/>
                </a:cubicBezTo>
                <a:cubicBezTo>
                  <a:pt x="2837" y="419"/>
                  <a:pt x="2837" y="419"/>
                  <a:pt x="2837" y="419"/>
                </a:cubicBezTo>
                <a:close/>
              </a:path>
            </a:pathLst>
          </a:custGeom>
          <a:solidFill>
            <a:schemeClr val="accent5"/>
          </a:solidFill>
          <a:ln>
            <a:solidFill>
              <a:schemeClr val="accent5"/>
            </a:solidFill>
          </a:ln>
        </p:spPr>
        <p:txBody>
          <a:bodyPr vert="horz" wrap="square" lIns="68580" tIns="34290" rIns="68580" bIns="34290" numCol="1" rtlCol="0" anchor="t" anchorCtr="0" compatLnSpc="1">
            <a:prstTxWarp prst="textNoShape">
              <a:avLst/>
            </a:prstTxWarp>
          </a:bodyPr>
          <a:lstStyle/>
          <a:p>
            <a:pPr rtl="0"/>
            <a:endParaRPr lang="en-US" sz="1350" dirty="0"/>
          </a:p>
        </p:txBody>
      </p:sp>
      <p:sp>
        <p:nvSpPr>
          <p:cNvPr id="72" name="Freeform 15">
            <a:extLst>
              <a:ext uri="{FF2B5EF4-FFF2-40B4-BE49-F238E27FC236}">
                <a16:creationId xmlns:a16="http://schemas.microsoft.com/office/drawing/2014/main" id="{115152AB-38C5-CA40-A311-EF953B130191}"/>
              </a:ext>
            </a:extLst>
          </p:cNvPr>
          <p:cNvSpPr>
            <a:spLocks/>
          </p:cNvSpPr>
          <p:nvPr/>
        </p:nvSpPr>
        <p:spPr bwMode="auto">
          <a:xfrm>
            <a:off x="1774835" y="3763428"/>
            <a:ext cx="8940809" cy="1377703"/>
          </a:xfrm>
          <a:custGeom>
            <a:avLst/>
            <a:gdLst>
              <a:gd name="T0" fmla="*/ 2837 w 2837"/>
              <a:gd name="T1" fmla="*/ 419 h 469"/>
              <a:gd name="T2" fmla="*/ 2788 w 2837"/>
              <a:gd name="T3" fmla="*/ 469 h 469"/>
              <a:gd name="T4" fmla="*/ 2739 w 2837"/>
              <a:gd name="T5" fmla="*/ 419 h 469"/>
              <a:gd name="T6" fmla="*/ 2751 w 2837"/>
              <a:gd name="T7" fmla="*/ 397 h 469"/>
              <a:gd name="T8" fmla="*/ 2776 w 2837"/>
              <a:gd name="T9" fmla="*/ 422 h 469"/>
              <a:gd name="T10" fmla="*/ 2353 w 2837"/>
              <a:gd name="T11" fmla="*/ 23 h 469"/>
              <a:gd name="T12" fmla="*/ 445 w 2837"/>
              <a:gd name="T13" fmla="*/ 23 h 469"/>
              <a:gd name="T14" fmla="*/ 23 w 2837"/>
              <a:gd name="T15" fmla="*/ 409 h 469"/>
              <a:gd name="T16" fmla="*/ 10 w 2837"/>
              <a:gd name="T17" fmla="*/ 397 h 469"/>
              <a:gd name="T18" fmla="*/ 0 w 2837"/>
              <a:gd name="T19" fmla="*/ 407 h 469"/>
              <a:gd name="T20" fmla="*/ 445 w 2837"/>
              <a:gd name="T21" fmla="*/ 0 h 469"/>
              <a:gd name="T22" fmla="*/ 2353 w 2837"/>
              <a:gd name="T23" fmla="*/ 0 h 469"/>
              <a:gd name="T24" fmla="*/ 2799 w 2837"/>
              <a:gd name="T25" fmla="*/ 423 h 469"/>
              <a:gd name="T26" fmla="*/ 2825 w 2837"/>
              <a:gd name="T27" fmla="*/ 397 h 469"/>
              <a:gd name="T28" fmla="*/ 2837 w 2837"/>
              <a:gd name="T29" fmla="*/ 41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37" h="469">
                <a:moveTo>
                  <a:pt x="2837" y="419"/>
                </a:moveTo>
                <a:cubicBezTo>
                  <a:pt x="2788" y="469"/>
                  <a:pt x="2788" y="469"/>
                  <a:pt x="2788" y="469"/>
                </a:cubicBezTo>
                <a:cubicBezTo>
                  <a:pt x="2739" y="419"/>
                  <a:pt x="2739" y="419"/>
                  <a:pt x="2739" y="419"/>
                </a:cubicBezTo>
                <a:cubicBezTo>
                  <a:pt x="2751" y="397"/>
                  <a:pt x="2751" y="397"/>
                  <a:pt x="2751" y="397"/>
                </a:cubicBezTo>
                <a:cubicBezTo>
                  <a:pt x="2776" y="422"/>
                  <a:pt x="2776" y="422"/>
                  <a:pt x="2776" y="422"/>
                </a:cubicBezTo>
                <a:cubicBezTo>
                  <a:pt x="2763" y="200"/>
                  <a:pt x="2578" y="23"/>
                  <a:pt x="2353" y="23"/>
                </a:cubicBezTo>
                <a:cubicBezTo>
                  <a:pt x="1717" y="23"/>
                  <a:pt x="1081" y="23"/>
                  <a:pt x="445" y="23"/>
                </a:cubicBezTo>
                <a:cubicBezTo>
                  <a:pt x="224" y="23"/>
                  <a:pt x="42" y="194"/>
                  <a:pt x="23" y="409"/>
                </a:cubicBezTo>
                <a:cubicBezTo>
                  <a:pt x="10" y="397"/>
                  <a:pt x="10" y="397"/>
                  <a:pt x="10" y="397"/>
                </a:cubicBezTo>
                <a:cubicBezTo>
                  <a:pt x="0" y="407"/>
                  <a:pt x="0" y="407"/>
                  <a:pt x="0" y="407"/>
                </a:cubicBezTo>
                <a:cubicBezTo>
                  <a:pt x="21" y="180"/>
                  <a:pt x="213" y="0"/>
                  <a:pt x="445" y="0"/>
                </a:cubicBezTo>
                <a:cubicBezTo>
                  <a:pt x="1081" y="0"/>
                  <a:pt x="1717" y="0"/>
                  <a:pt x="2353" y="0"/>
                </a:cubicBezTo>
                <a:cubicBezTo>
                  <a:pt x="2591" y="0"/>
                  <a:pt x="2786" y="188"/>
                  <a:pt x="2799" y="423"/>
                </a:cubicBezTo>
                <a:cubicBezTo>
                  <a:pt x="2825" y="397"/>
                  <a:pt x="2825" y="397"/>
                  <a:pt x="2825" y="397"/>
                </a:cubicBezTo>
                <a:cubicBezTo>
                  <a:pt x="2837" y="419"/>
                  <a:pt x="2837" y="419"/>
                  <a:pt x="2837" y="419"/>
                </a:cubicBezTo>
                <a:close/>
              </a:path>
            </a:pathLst>
          </a:custGeom>
          <a:solidFill>
            <a:schemeClr val="accent5"/>
          </a:solidFill>
          <a:ln>
            <a:solidFill>
              <a:schemeClr val="accent5"/>
            </a:solidFill>
          </a:ln>
        </p:spPr>
        <p:txBody>
          <a:bodyPr vert="horz" wrap="square" lIns="68580" tIns="34290" rIns="68580" bIns="34290" numCol="1" rtlCol="0" anchor="t" anchorCtr="0" compatLnSpc="1">
            <a:prstTxWarp prst="textNoShape">
              <a:avLst/>
            </a:prstTxWarp>
          </a:bodyPr>
          <a:lstStyle/>
          <a:p>
            <a:pPr rtl="0"/>
            <a:endParaRPr lang="en-US" sz="1350" dirty="0"/>
          </a:p>
        </p:txBody>
      </p:sp>
      <p:sp>
        <p:nvSpPr>
          <p:cNvPr id="67" name="Rectangle 66">
            <a:extLst>
              <a:ext uri="{FF2B5EF4-FFF2-40B4-BE49-F238E27FC236}">
                <a16:creationId xmlns:a16="http://schemas.microsoft.com/office/drawing/2014/main" id="{C61478D0-6A5A-344F-9A9D-9C0A4DB719B4}"/>
              </a:ext>
            </a:extLst>
          </p:cNvPr>
          <p:cNvSpPr/>
          <p:nvPr/>
        </p:nvSpPr>
        <p:spPr bwMode="auto">
          <a:xfrm>
            <a:off x="9910725" y="5306844"/>
            <a:ext cx="3100509" cy="421276"/>
          </a:xfrm>
          <a:prstGeom prst="rect">
            <a:avLst/>
          </a:prstGeom>
          <a:solidFill>
            <a:schemeClr val="tx1">
              <a:lumMod val="10000"/>
              <a:lumOff val="9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rtl="0"/>
            <a:endParaRPr lang="en-US" dirty="0"/>
          </a:p>
        </p:txBody>
      </p:sp>
      <p:sp>
        <p:nvSpPr>
          <p:cNvPr id="68" name="Rectangle 67">
            <a:extLst>
              <a:ext uri="{FF2B5EF4-FFF2-40B4-BE49-F238E27FC236}">
                <a16:creationId xmlns:a16="http://schemas.microsoft.com/office/drawing/2014/main" id="{CCA1FAF5-3825-1C40-A81F-9CB08BA63393}"/>
              </a:ext>
            </a:extLst>
          </p:cNvPr>
          <p:cNvSpPr/>
          <p:nvPr/>
        </p:nvSpPr>
        <p:spPr bwMode="auto">
          <a:xfrm>
            <a:off x="-98304" y="5306844"/>
            <a:ext cx="3032368" cy="421276"/>
          </a:xfrm>
          <a:prstGeom prst="rect">
            <a:avLst/>
          </a:prstGeom>
          <a:solidFill>
            <a:schemeClr val="tx1">
              <a:lumMod val="10000"/>
              <a:lumOff val="9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rtl="0"/>
            <a:endParaRPr lang="en-US" dirty="0"/>
          </a:p>
        </p:txBody>
      </p:sp>
      <p:sp>
        <p:nvSpPr>
          <p:cNvPr id="69" name="Rectangle 68">
            <a:extLst>
              <a:ext uri="{FF2B5EF4-FFF2-40B4-BE49-F238E27FC236}">
                <a16:creationId xmlns:a16="http://schemas.microsoft.com/office/drawing/2014/main" id="{B89504B0-1369-8240-9F5C-91B8B241158A}"/>
              </a:ext>
            </a:extLst>
          </p:cNvPr>
          <p:cNvSpPr/>
          <p:nvPr/>
        </p:nvSpPr>
        <p:spPr bwMode="auto">
          <a:xfrm>
            <a:off x="2934064" y="5306844"/>
            <a:ext cx="3505653" cy="421276"/>
          </a:xfrm>
          <a:prstGeom prst="rect">
            <a:avLst/>
          </a:prstGeom>
          <a:solidFill>
            <a:schemeClr val="tx1">
              <a:lumMod val="10000"/>
              <a:lumOff val="9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rtl="0"/>
            <a:endParaRPr lang="en-US" dirty="0"/>
          </a:p>
        </p:txBody>
      </p:sp>
      <p:sp>
        <p:nvSpPr>
          <p:cNvPr id="70" name="Rectangle 69">
            <a:extLst>
              <a:ext uri="{FF2B5EF4-FFF2-40B4-BE49-F238E27FC236}">
                <a16:creationId xmlns:a16="http://schemas.microsoft.com/office/drawing/2014/main" id="{D88A9E5A-6FDF-D94E-B3AB-5056784D584E}"/>
              </a:ext>
            </a:extLst>
          </p:cNvPr>
          <p:cNvSpPr/>
          <p:nvPr/>
        </p:nvSpPr>
        <p:spPr bwMode="auto">
          <a:xfrm>
            <a:off x="6501824" y="5306844"/>
            <a:ext cx="3323841" cy="421276"/>
          </a:xfrm>
          <a:prstGeom prst="rect">
            <a:avLst/>
          </a:prstGeom>
          <a:solidFill>
            <a:schemeClr val="tx1">
              <a:lumMod val="10000"/>
              <a:lumOff val="90000"/>
            </a:schemeClr>
          </a:solidFill>
          <a:ln w="9525">
            <a:noFill/>
            <a:round/>
            <a:headEnd/>
            <a:tailEnd/>
          </a:ln>
        </p:spPr>
        <p:txBody>
          <a:bodyPr vert="horz" wrap="square" lIns="91440" tIns="45720" rIns="91440" bIns="45720" numCol="1" rtlCol="0" anchor="t" anchorCtr="0" compatLnSpc="1">
            <a:prstTxWarp prst="textNoShape">
              <a:avLst/>
            </a:prstTxWarp>
          </a:bodyPr>
          <a:lstStyle/>
          <a:p>
            <a:pPr algn="ctr" rtl="0"/>
            <a:endParaRPr lang="en-US" dirty="0"/>
          </a:p>
        </p:txBody>
      </p:sp>
      <p:sp>
        <p:nvSpPr>
          <p:cNvPr id="49159" name="Title 1"/>
          <p:cNvSpPr>
            <a:spLocks noGrp="1"/>
          </p:cNvSpPr>
          <p:nvPr>
            <p:ph type="title"/>
          </p:nvPr>
        </p:nvSpPr>
        <p:spPr>
          <a:xfrm>
            <a:off x="25196" y="128336"/>
            <a:ext cx="13003213" cy="854455"/>
          </a:xfrm>
        </p:spPr>
        <p:txBody>
          <a:bodyPr rtlCol="0">
            <a:normAutofit fontScale="90000"/>
          </a:bodyPr>
          <a:lstStyle/>
          <a:p>
            <a:pPr rtl="0"/>
            <a:r>
              <a:rPr lang="es" kern="0" dirty="0">
                <a:solidFill>
                  <a:schemeClr val="tx1"/>
                </a:solidFill>
              </a:rPr>
              <a:t>¿Cuándo se enfrentan a dificultades </a:t>
            </a:r>
            <a:br>
              <a:rPr lang="es" kern="0" dirty="0">
                <a:solidFill>
                  <a:schemeClr val="tx1"/>
                </a:solidFill>
              </a:rPr>
            </a:br>
            <a:r>
              <a:rPr lang="es" kern="0" dirty="0">
                <a:solidFill>
                  <a:schemeClr val="tx1"/>
                </a:solidFill>
              </a:rPr>
              <a:t>las </a:t>
            </a:r>
            <a:r>
              <a:rPr lang="es" dirty="0">
                <a:solidFill>
                  <a:schemeClr val="tx1"/>
                </a:solidFill>
                <a:ea typeface="MS PGothic" charset="0"/>
              </a:rPr>
              <a:t>personas</a:t>
            </a:r>
            <a:r>
              <a:rPr lang="es" kern="0" dirty="0">
                <a:solidFill>
                  <a:schemeClr val="tx1"/>
                </a:solidFill>
              </a:rPr>
              <a:t> con SOGIESC diversa</a:t>
            </a:r>
            <a:r>
              <a:rPr lang="es" dirty="0">
                <a:solidFill>
                  <a:schemeClr val="tx1"/>
                </a:solidFill>
                <a:ea typeface="MS PGothic" charset="-128"/>
              </a:rPr>
              <a:t>?</a:t>
            </a:r>
          </a:p>
        </p:txBody>
      </p:sp>
      <p:cxnSp>
        <p:nvCxnSpPr>
          <p:cNvPr id="125" name="Straight Connector 124">
            <a:extLst>
              <a:ext uri="{FF2B5EF4-FFF2-40B4-BE49-F238E27FC236}">
                <a16:creationId xmlns:a16="http://schemas.microsoft.com/office/drawing/2014/main" id="{4517977E-4C7F-D743-A33C-C751447F6A81}"/>
              </a:ext>
            </a:extLst>
          </p:cNvPr>
          <p:cNvCxnSpPr>
            <a:cxnSpLocks/>
          </p:cNvCxnSpPr>
          <p:nvPr/>
        </p:nvCxnSpPr>
        <p:spPr bwMode="auto">
          <a:xfrm flipH="1">
            <a:off x="-62635" y="841571"/>
            <a:ext cx="2231677"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Slide Number Placeholder 5">
            <a:extLst>
              <a:ext uri="{FF2B5EF4-FFF2-40B4-BE49-F238E27FC236}">
                <a16:creationId xmlns:a16="http://schemas.microsoft.com/office/drawing/2014/main" id="{34C6BF79-6DA8-D841-9FCA-5F42006CDD7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29</a:t>
            </a:fld>
            <a:endParaRPr lang="en-US" altLang="en-US" sz="1200" dirty="0">
              <a:solidFill>
                <a:schemeClr val="bg1"/>
              </a:solidFill>
            </a:endParaRPr>
          </a:p>
        </p:txBody>
      </p:sp>
      <p:cxnSp>
        <p:nvCxnSpPr>
          <p:cNvPr id="47" name="Straight Connector 46">
            <a:extLst>
              <a:ext uri="{FF2B5EF4-FFF2-40B4-BE49-F238E27FC236}">
                <a16:creationId xmlns:a16="http://schemas.microsoft.com/office/drawing/2014/main" id="{7476FFA1-6A1B-3B47-850F-F28064AA4103}"/>
              </a:ext>
            </a:extLst>
          </p:cNvPr>
          <p:cNvCxnSpPr>
            <a:cxnSpLocks/>
          </p:cNvCxnSpPr>
          <p:nvPr/>
        </p:nvCxnSpPr>
        <p:spPr bwMode="auto">
          <a:xfrm flipH="1">
            <a:off x="11057860" y="841571"/>
            <a:ext cx="1952893"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51" name="Picture 44" descr="genderspectrum elements-02.png">
            <a:extLst>
              <a:ext uri="{FF2B5EF4-FFF2-40B4-BE49-F238E27FC236}">
                <a16:creationId xmlns:a16="http://schemas.microsoft.com/office/drawing/2014/main" id="{08F81625-B38E-1046-8BA0-A20A37C33326}"/>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2708668" y="5195928"/>
            <a:ext cx="623632" cy="6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 name="Group 51">
            <a:extLst>
              <a:ext uri="{FF2B5EF4-FFF2-40B4-BE49-F238E27FC236}">
                <a16:creationId xmlns:a16="http://schemas.microsoft.com/office/drawing/2014/main" id="{B04856B2-BCEE-E448-B4A0-3D2DB4A9D8E1}"/>
              </a:ext>
            </a:extLst>
          </p:cNvPr>
          <p:cNvGrpSpPr/>
          <p:nvPr/>
        </p:nvGrpSpPr>
        <p:grpSpPr>
          <a:xfrm>
            <a:off x="490134" y="1993668"/>
            <a:ext cx="5029200" cy="3017520"/>
            <a:chOff x="736048" y="2743201"/>
            <a:chExt cx="4480560" cy="2442633"/>
          </a:xfrm>
        </p:grpSpPr>
        <p:sp>
          <p:nvSpPr>
            <p:cNvPr id="53" name="Rectangle 52">
              <a:extLst>
                <a:ext uri="{FF2B5EF4-FFF2-40B4-BE49-F238E27FC236}">
                  <a16:creationId xmlns:a16="http://schemas.microsoft.com/office/drawing/2014/main" id="{D0F56670-CE78-5240-BB8F-073532819873}"/>
                </a:ext>
              </a:extLst>
            </p:cNvPr>
            <p:cNvSpPr/>
            <p:nvPr/>
          </p:nvSpPr>
          <p:spPr>
            <a:xfrm>
              <a:off x="736048" y="2743201"/>
              <a:ext cx="4480560" cy="2214032"/>
            </a:xfrm>
            <a:prstGeom prst="rect">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4" name="Triangle 53">
              <a:extLst>
                <a:ext uri="{FF2B5EF4-FFF2-40B4-BE49-F238E27FC236}">
                  <a16:creationId xmlns:a16="http://schemas.microsoft.com/office/drawing/2014/main" id="{9A7F8D0D-704F-2342-A046-D45D4F1DED61}"/>
                </a:ext>
              </a:extLst>
            </p:cNvPr>
            <p:cNvSpPr/>
            <p:nvPr/>
          </p:nvSpPr>
          <p:spPr bwMode="auto">
            <a:xfrm rot="10800000">
              <a:off x="2747218" y="4957233"/>
              <a:ext cx="444214" cy="228601"/>
            </a:xfrm>
            <a:prstGeom prst="triangle">
              <a:avLst/>
            </a:prstGeom>
            <a:solidFill>
              <a:schemeClr val="accent1"/>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pic>
        <p:nvPicPr>
          <p:cNvPr id="55" name="Picture 44" descr="genderspectrum elements-02.png">
            <a:extLst>
              <a:ext uri="{FF2B5EF4-FFF2-40B4-BE49-F238E27FC236}">
                <a16:creationId xmlns:a16="http://schemas.microsoft.com/office/drawing/2014/main" id="{DA4DB925-864E-AD46-BF28-7544EE018795}"/>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9510090" y="5195928"/>
            <a:ext cx="623632" cy="6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 name="Group 55">
            <a:extLst>
              <a:ext uri="{FF2B5EF4-FFF2-40B4-BE49-F238E27FC236}">
                <a16:creationId xmlns:a16="http://schemas.microsoft.com/office/drawing/2014/main" id="{0D7E36CA-3A97-BC42-B705-4B0389E58EA7}"/>
              </a:ext>
            </a:extLst>
          </p:cNvPr>
          <p:cNvGrpSpPr/>
          <p:nvPr/>
        </p:nvGrpSpPr>
        <p:grpSpPr>
          <a:xfrm>
            <a:off x="7276537" y="1982233"/>
            <a:ext cx="5029200" cy="3017520"/>
            <a:chOff x="736048" y="2743201"/>
            <a:chExt cx="4480560" cy="2442633"/>
          </a:xfrm>
        </p:grpSpPr>
        <p:sp>
          <p:nvSpPr>
            <p:cNvPr id="57" name="Rectangle 56">
              <a:extLst>
                <a:ext uri="{FF2B5EF4-FFF2-40B4-BE49-F238E27FC236}">
                  <a16:creationId xmlns:a16="http://schemas.microsoft.com/office/drawing/2014/main" id="{39AD1AA6-7439-8140-AF6B-9DE9B384B330}"/>
                </a:ext>
              </a:extLst>
            </p:cNvPr>
            <p:cNvSpPr>
              <a:spLocks noChangeAspect="1"/>
            </p:cNvSpPr>
            <p:nvPr/>
          </p:nvSpPr>
          <p:spPr>
            <a:xfrm>
              <a:off x="736048" y="2743201"/>
              <a:ext cx="4480560" cy="2214032"/>
            </a:xfrm>
            <a:prstGeom prst="rect">
              <a:avLst/>
            </a:prstGeom>
            <a:solidFill>
              <a:schemeClr val="bg1"/>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58" name="Triangle 57">
              <a:extLst>
                <a:ext uri="{FF2B5EF4-FFF2-40B4-BE49-F238E27FC236}">
                  <a16:creationId xmlns:a16="http://schemas.microsoft.com/office/drawing/2014/main" id="{85A8F255-11E4-574C-8ED6-1BEF56171A3C}"/>
                </a:ext>
              </a:extLst>
            </p:cNvPr>
            <p:cNvSpPr/>
            <p:nvPr/>
          </p:nvSpPr>
          <p:spPr bwMode="auto">
            <a:xfrm rot="10800000">
              <a:off x="2758080" y="4957233"/>
              <a:ext cx="444214" cy="228601"/>
            </a:xfrm>
            <a:prstGeom prst="triangle">
              <a:avLst/>
            </a:prstGeom>
            <a:solidFill>
              <a:schemeClr val="accent5"/>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pic>
        <p:nvPicPr>
          <p:cNvPr id="61" name="Picture 44" descr="genderspectrum elements-02.png">
            <a:extLst>
              <a:ext uri="{FF2B5EF4-FFF2-40B4-BE49-F238E27FC236}">
                <a16:creationId xmlns:a16="http://schemas.microsoft.com/office/drawing/2014/main" id="{394DD73B-91D3-DF42-A466-360FF84A4E9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181503" y="5195928"/>
            <a:ext cx="623632" cy="6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 name="Group 61">
            <a:extLst>
              <a:ext uri="{FF2B5EF4-FFF2-40B4-BE49-F238E27FC236}">
                <a16:creationId xmlns:a16="http://schemas.microsoft.com/office/drawing/2014/main" id="{250602A2-6ACA-5646-8BC3-974134521D35}"/>
              </a:ext>
            </a:extLst>
          </p:cNvPr>
          <p:cNvGrpSpPr/>
          <p:nvPr/>
        </p:nvGrpSpPr>
        <p:grpSpPr>
          <a:xfrm rot="10800000">
            <a:off x="3803840" y="5968296"/>
            <a:ext cx="5394960" cy="2836797"/>
            <a:chOff x="534620" y="3270864"/>
            <a:chExt cx="4806420" cy="1927514"/>
          </a:xfrm>
        </p:grpSpPr>
        <p:sp>
          <p:nvSpPr>
            <p:cNvPr id="64" name="Rectangle 63">
              <a:extLst>
                <a:ext uri="{FF2B5EF4-FFF2-40B4-BE49-F238E27FC236}">
                  <a16:creationId xmlns:a16="http://schemas.microsoft.com/office/drawing/2014/main" id="{77BA7513-82D7-1549-90A0-9AC35DC15183}"/>
                </a:ext>
              </a:extLst>
            </p:cNvPr>
            <p:cNvSpPr/>
            <p:nvPr/>
          </p:nvSpPr>
          <p:spPr>
            <a:xfrm>
              <a:off x="534620" y="3270864"/>
              <a:ext cx="4806420" cy="1702441"/>
            </a:xfrm>
            <a:prstGeom prst="rect">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en-US" dirty="0"/>
            </a:p>
          </p:txBody>
        </p:sp>
        <p:sp>
          <p:nvSpPr>
            <p:cNvPr id="65" name="Triangle 64">
              <a:extLst>
                <a:ext uri="{FF2B5EF4-FFF2-40B4-BE49-F238E27FC236}">
                  <a16:creationId xmlns:a16="http://schemas.microsoft.com/office/drawing/2014/main" id="{9BCDA4AB-4308-8946-9AE0-E599CEB2C6FE}"/>
                </a:ext>
              </a:extLst>
            </p:cNvPr>
            <p:cNvSpPr/>
            <p:nvPr/>
          </p:nvSpPr>
          <p:spPr bwMode="auto">
            <a:xfrm rot="10800000">
              <a:off x="2721760" y="4969777"/>
              <a:ext cx="444214" cy="228601"/>
            </a:xfrm>
            <a:prstGeom prst="triangle">
              <a:avLst/>
            </a:prstGeom>
            <a:solidFill>
              <a:schemeClr val="accent2"/>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200" b="0" i="0" u="none" strike="noStrike" cap="none" normalizeH="0" baseline="0" dirty="0">
                <a:ln>
                  <a:noFill/>
                </a:ln>
                <a:solidFill>
                  <a:srgbClr val="000000"/>
                </a:solidFill>
                <a:effectLst/>
                <a:latin typeface="Gill Sans" charset="0"/>
                <a:ea typeface="ヒラギノ角ゴ ProN W3" charset="0"/>
                <a:cs typeface="ヒラギノ角ゴ ProN W3" charset="0"/>
                <a:sym typeface="Gill Sans" charset="0"/>
              </a:endParaRPr>
            </a:p>
          </p:txBody>
        </p:sp>
      </p:grpSp>
      <p:sp>
        <p:nvSpPr>
          <p:cNvPr id="49" name="Content Placeholder 4">
            <a:extLst>
              <a:ext uri="{FF2B5EF4-FFF2-40B4-BE49-F238E27FC236}">
                <a16:creationId xmlns:a16="http://schemas.microsoft.com/office/drawing/2014/main" id="{DD5EC55C-A2AA-164D-9058-2018C8E06935}"/>
              </a:ext>
            </a:extLst>
          </p:cNvPr>
          <p:cNvSpPr txBox="1">
            <a:spLocks/>
          </p:cNvSpPr>
          <p:nvPr/>
        </p:nvSpPr>
        <p:spPr bwMode="auto">
          <a:xfrm>
            <a:off x="804788" y="2323427"/>
            <a:ext cx="4498731" cy="26015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rtl="0"/>
            <a:r>
              <a:rPr lang="es" sz="2200" kern="0" dirty="0">
                <a:solidFill>
                  <a:schemeClr val="tx1"/>
                </a:solidFill>
                <a:latin typeface="Calibri" charset="0"/>
                <a:ea typeface="MS PGothic" charset="-128"/>
                <a:cs typeface="Calibri" charset="0"/>
              </a:rPr>
              <a:t>Las personas con SOGIESC diversa afrontan dificultades </a:t>
            </a:r>
            <a:r>
              <a:rPr lang="es" sz="2200" b="1" kern="0" dirty="0">
                <a:solidFill>
                  <a:schemeClr val="tx1"/>
                </a:solidFill>
                <a:latin typeface="Calibri" charset="0"/>
                <a:ea typeface="MS PGothic" charset="-128"/>
                <a:cs typeface="Calibri" charset="0"/>
              </a:rPr>
              <a:t>durante todo su</a:t>
            </a:r>
            <a:r>
              <a:rPr lang="es" sz="2200" kern="0" dirty="0">
                <a:solidFill>
                  <a:schemeClr val="tx1"/>
                </a:solidFill>
                <a:latin typeface="Calibri" charset="0"/>
                <a:ea typeface="MS PGothic" charset="-128"/>
                <a:cs typeface="Calibri" charset="0"/>
              </a:rPr>
              <a:t> recorrido, en las fases de emergencia y después de la emergencia, así como a lo largo de todo el ciclo de desplazamiento. </a:t>
            </a:r>
            <a:br>
              <a:rPr lang="en-US" altLang="en-US" sz="2200" kern="0" dirty="0">
                <a:solidFill>
                  <a:schemeClr val="tx1"/>
                </a:solidFill>
                <a:latin typeface="Calibri" charset="0"/>
                <a:ea typeface="MS PGothic" charset="-128"/>
                <a:cs typeface="Calibri" charset="0"/>
              </a:rPr>
            </a:br>
            <a:endParaRPr lang="en-US" altLang="en-US" sz="2200" kern="0" dirty="0">
              <a:solidFill>
                <a:schemeClr val="tx1"/>
              </a:solidFill>
              <a:latin typeface="Calibri" charset="0"/>
              <a:ea typeface="MS PGothic" charset="-128"/>
              <a:cs typeface="Calibri" charset="0"/>
            </a:endParaRPr>
          </a:p>
        </p:txBody>
      </p:sp>
      <p:sp>
        <p:nvSpPr>
          <p:cNvPr id="50" name="Content Placeholder 4">
            <a:extLst>
              <a:ext uri="{FF2B5EF4-FFF2-40B4-BE49-F238E27FC236}">
                <a16:creationId xmlns:a16="http://schemas.microsoft.com/office/drawing/2014/main" id="{A7BEBD23-0C73-6B41-B26C-BDE4A573620B}"/>
              </a:ext>
            </a:extLst>
          </p:cNvPr>
          <p:cNvSpPr txBox="1">
            <a:spLocks/>
          </p:cNvSpPr>
          <p:nvPr/>
        </p:nvSpPr>
        <p:spPr bwMode="auto">
          <a:xfrm>
            <a:off x="7536844" y="2346865"/>
            <a:ext cx="4570124" cy="153248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0" indent="0" algn="l" rtl="0" eaLnBrk="0" fontAlgn="base" hangingPunct="0">
              <a:lnSpc>
                <a:spcPct val="90000"/>
              </a:lnSpc>
              <a:spcBef>
                <a:spcPts val="2400"/>
              </a:spcBef>
              <a:spcAft>
                <a:spcPct val="0"/>
              </a:spcAft>
              <a:defRPr sz="3200" b="1">
                <a:solidFill>
                  <a:srgbClr val="0070C0"/>
                </a:solidFill>
                <a:latin typeface="Calibri"/>
                <a:ea typeface="MS PGothic" pitchFamily="34" charset="-128"/>
                <a:cs typeface="Calibri"/>
                <a:sym typeface="Gill Sans" charset="0"/>
              </a:defRPr>
            </a:lvl1pPr>
            <a:lvl2pPr marL="0" marR="0" indent="0" algn="l" defTabSz="914400" rtl="0" eaLnBrk="0" fontAlgn="base" latinLnBrk="0" hangingPunct="0">
              <a:lnSpc>
                <a:spcPct val="90000"/>
              </a:lnSpc>
              <a:spcBef>
                <a:spcPts val="2400"/>
              </a:spcBef>
              <a:spcAft>
                <a:spcPct val="0"/>
              </a:spcAft>
              <a:buClrTx/>
              <a:buSzTx/>
              <a:buFontTx/>
              <a:buNone/>
              <a:tabLst/>
              <a:defRPr sz="32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0070C0"/>
              </a:buClr>
              <a:buFont typeface="Arial"/>
              <a:buChar char="•"/>
              <a:defRPr sz="32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0070C0"/>
              </a:buClr>
              <a:buFont typeface="Arial"/>
              <a:buChar char="•"/>
              <a:tabLst/>
              <a:defRPr sz="28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96107"/>
              </a:buClr>
              <a:buFont typeface="Lucida Grande"/>
              <a:buChar char="-"/>
              <a:defRPr sz="24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rtl="0"/>
            <a:r>
              <a:rPr lang="es" sz="2200" b="0" kern="0" dirty="0">
                <a:solidFill>
                  <a:schemeClr val="tx1"/>
                </a:solidFill>
                <a:latin typeface="Calibri" charset="0"/>
                <a:ea typeface="MS PGothic" charset="-128"/>
                <a:cs typeface="Calibri" charset="0"/>
              </a:rPr>
              <a:t>Los riesgos pueden </a:t>
            </a:r>
            <a:br>
              <a:rPr lang="en-US" altLang="en-US" sz="2200" b="0" kern="0" dirty="0">
                <a:solidFill>
                  <a:schemeClr val="tx1"/>
                </a:solidFill>
                <a:latin typeface="Calibri" charset="0"/>
                <a:ea typeface="MS PGothic" charset="-128"/>
                <a:cs typeface="Calibri" charset="0"/>
              </a:rPr>
            </a:br>
            <a:r>
              <a:rPr lang="es" sz="2200" b="0" kern="0" dirty="0">
                <a:solidFill>
                  <a:schemeClr val="tx1"/>
                </a:solidFill>
                <a:latin typeface="Calibri" charset="0"/>
                <a:ea typeface="MS PGothic" charset="-128"/>
                <a:cs typeface="Calibri" charset="0"/>
              </a:rPr>
              <a:t>surgir en </a:t>
            </a:r>
            <a:r>
              <a:rPr lang="es" sz="2200" kern="0" dirty="0">
                <a:solidFill>
                  <a:schemeClr val="tx1"/>
                </a:solidFill>
                <a:latin typeface="Calibri" charset="0"/>
                <a:ea typeface="MS PGothic" charset="-128"/>
                <a:cs typeface="Calibri" charset="0"/>
              </a:rPr>
              <a:t>todas las fases </a:t>
            </a:r>
            <a:r>
              <a:rPr lang="es" sz="2200" b="0" kern="0" dirty="0">
                <a:solidFill>
                  <a:schemeClr val="tx1"/>
                </a:solidFill>
                <a:latin typeface="Calibri" charset="0"/>
                <a:ea typeface="MS PGothic" charset="-128"/>
                <a:cs typeface="Calibri" charset="0"/>
              </a:rPr>
              <a:t>de la prestación de ayuda y protección, lo que abarca el registro, la asistencia, los servicios comunitarios y las soluciones duraderas.</a:t>
            </a:r>
          </a:p>
        </p:txBody>
      </p:sp>
      <p:sp>
        <p:nvSpPr>
          <p:cNvPr id="59" name="Content Placeholder 4">
            <a:extLst>
              <a:ext uri="{FF2B5EF4-FFF2-40B4-BE49-F238E27FC236}">
                <a16:creationId xmlns:a16="http://schemas.microsoft.com/office/drawing/2014/main" id="{9AC3350A-D4BE-914C-A56F-6B37D8941B6B}"/>
              </a:ext>
            </a:extLst>
          </p:cNvPr>
          <p:cNvSpPr txBox="1">
            <a:spLocks/>
          </p:cNvSpPr>
          <p:nvPr/>
        </p:nvSpPr>
        <p:spPr bwMode="auto">
          <a:xfrm>
            <a:off x="3939039" y="6513328"/>
            <a:ext cx="5175528" cy="168036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lvl1pPr marL="0" indent="0" algn="l" rtl="0" eaLnBrk="0" fontAlgn="base" hangingPunct="0">
              <a:lnSpc>
                <a:spcPct val="90000"/>
              </a:lnSpc>
              <a:spcBef>
                <a:spcPts val="2400"/>
              </a:spcBef>
              <a:spcAft>
                <a:spcPct val="0"/>
              </a:spcAft>
              <a:defRPr sz="3200" b="1">
                <a:solidFill>
                  <a:srgbClr val="0070C0"/>
                </a:solidFill>
                <a:latin typeface="Calibri"/>
                <a:ea typeface="MS PGothic" pitchFamily="34" charset="-128"/>
                <a:cs typeface="Calibri"/>
                <a:sym typeface="Gill Sans" charset="0"/>
              </a:defRPr>
            </a:lvl1pPr>
            <a:lvl2pPr marL="0" marR="0" indent="0" algn="l" defTabSz="914400" rtl="0" eaLnBrk="0" fontAlgn="base" latinLnBrk="0" hangingPunct="0">
              <a:lnSpc>
                <a:spcPct val="90000"/>
              </a:lnSpc>
              <a:spcBef>
                <a:spcPts val="2400"/>
              </a:spcBef>
              <a:spcAft>
                <a:spcPct val="0"/>
              </a:spcAft>
              <a:buClrTx/>
              <a:buSzTx/>
              <a:buFontTx/>
              <a:buNone/>
              <a:tabLst/>
              <a:defRPr sz="32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0070C0"/>
              </a:buClr>
              <a:buFont typeface="Arial"/>
              <a:buChar char="•"/>
              <a:defRPr sz="32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0070C0"/>
              </a:buClr>
              <a:buFont typeface="Arial"/>
              <a:buChar char="•"/>
              <a:tabLst/>
              <a:defRPr sz="28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96107"/>
              </a:buClr>
              <a:buFont typeface="Lucida Grande"/>
              <a:buChar char="-"/>
              <a:defRPr sz="24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rtl="0"/>
            <a:r>
              <a:rPr lang="es" sz="2200" b="0" kern="0" dirty="0">
                <a:solidFill>
                  <a:schemeClr val="tx1"/>
                </a:solidFill>
                <a:latin typeface="Calibri" charset="0"/>
                <a:ea typeface="MS PGothic" charset="-128"/>
                <a:cs typeface="Calibri" charset="0"/>
              </a:rPr>
              <a:t>En situaciones de crisis, las personas con SOGIESC diversa pueden enfrentarse a las mismas dificultades —o a otras incluso </a:t>
            </a:r>
            <a:r>
              <a:rPr lang="es" sz="2200" kern="0" dirty="0">
                <a:solidFill>
                  <a:schemeClr val="tx1"/>
                </a:solidFill>
                <a:latin typeface="Calibri" charset="0"/>
                <a:ea typeface="MS PGothic" charset="-128"/>
                <a:cs typeface="Calibri" charset="0"/>
              </a:rPr>
              <a:t>mayores</a:t>
            </a:r>
            <a:r>
              <a:rPr lang="es" sz="2200" b="0" kern="0" dirty="0">
                <a:solidFill>
                  <a:schemeClr val="tx1"/>
                </a:solidFill>
                <a:latin typeface="Calibri" charset="0"/>
                <a:ea typeface="MS PGothic" charset="-128"/>
                <a:cs typeface="Calibri" charset="0"/>
              </a:rPr>
              <a:t>— una vez que termina la fase inicial de la emergencia, y tal vez corran el riesgo de sufrir daños a lo largo de la fase posterior a la emergencia. </a:t>
            </a:r>
            <a:endParaRPr lang="en-US" altLang="en-US" sz="2200" kern="0" dirty="0">
              <a:solidFill>
                <a:schemeClr val="tx1"/>
              </a:solidFill>
              <a:latin typeface="Calibri" charset="0"/>
              <a:ea typeface="MS PGothic" charset="-128"/>
              <a:cs typeface="Calibri" charset="0"/>
            </a:endParaRPr>
          </a:p>
        </p:txBody>
      </p:sp>
    </p:spTree>
    <p:custDataLst>
      <p:tags r:id="rId1"/>
    </p:custDataLst>
    <p:extLst>
      <p:ext uri="{BB962C8B-B14F-4D97-AF65-F5344CB8AC3E}">
        <p14:creationId xmlns:p14="http://schemas.microsoft.com/office/powerpoint/2010/main" val="3147338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p:cTn id="11" dur="500" fill="hold"/>
                                        <p:tgtEl>
                                          <p:spTgt spid="51"/>
                                        </p:tgtEl>
                                        <p:attrNameLst>
                                          <p:attrName>ppt_w</p:attrName>
                                        </p:attrNameLst>
                                      </p:cBhvr>
                                      <p:tavLst>
                                        <p:tav tm="0">
                                          <p:val>
                                            <p:fltVal val="0"/>
                                          </p:val>
                                        </p:tav>
                                        <p:tav tm="100000">
                                          <p:val>
                                            <p:strVal val="#ppt_w"/>
                                          </p:val>
                                        </p:tav>
                                      </p:tavLst>
                                    </p:anim>
                                    <p:anim calcmode="lin" valueType="num">
                                      <p:cBhvr>
                                        <p:cTn id="12" dur="500" fill="hold"/>
                                        <p:tgtEl>
                                          <p:spTgt spid="51"/>
                                        </p:tgtEl>
                                        <p:attrNameLst>
                                          <p:attrName>ppt_h</p:attrName>
                                        </p:attrNameLst>
                                      </p:cBhvr>
                                      <p:tavLst>
                                        <p:tav tm="0">
                                          <p:val>
                                            <p:fltVal val="0"/>
                                          </p:val>
                                        </p:tav>
                                        <p:tav tm="100000">
                                          <p:val>
                                            <p:strVal val="#ppt_h"/>
                                          </p:val>
                                        </p:tav>
                                      </p:tavLst>
                                    </p:anim>
                                    <p:animEffect transition="in" filter="fade">
                                      <p:cBhvr>
                                        <p:cTn id="13" dur="500"/>
                                        <p:tgtEl>
                                          <p:spTgt spid="51"/>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9"/>
                                        </p:tgtEl>
                                        <p:attrNameLst>
                                          <p:attrName>style.visibility</p:attrName>
                                        </p:attrNameLst>
                                      </p:cBhvr>
                                      <p:to>
                                        <p:strVal val="visible"/>
                                      </p:to>
                                    </p:set>
                                    <p:animEffect transition="in" filter="wipe(left)">
                                      <p:cBhvr>
                                        <p:cTn id="25" dur="500"/>
                                        <p:tgtEl>
                                          <p:spTgt spid="69"/>
                                        </p:tgtEl>
                                      </p:cBhvr>
                                    </p:animEffect>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61"/>
                                        </p:tgtEl>
                                        <p:attrNameLst>
                                          <p:attrName>style.visibility</p:attrName>
                                        </p:attrNameLst>
                                      </p:cBhvr>
                                      <p:to>
                                        <p:strVal val="visible"/>
                                      </p:to>
                                    </p:set>
                                    <p:anim calcmode="lin" valueType="num">
                                      <p:cBhvr>
                                        <p:cTn id="29" dur="500" fill="hold"/>
                                        <p:tgtEl>
                                          <p:spTgt spid="61"/>
                                        </p:tgtEl>
                                        <p:attrNameLst>
                                          <p:attrName>ppt_w</p:attrName>
                                        </p:attrNameLst>
                                      </p:cBhvr>
                                      <p:tavLst>
                                        <p:tav tm="0">
                                          <p:val>
                                            <p:fltVal val="0"/>
                                          </p:val>
                                        </p:tav>
                                        <p:tav tm="100000">
                                          <p:val>
                                            <p:strVal val="#ppt_w"/>
                                          </p:val>
                                        </p:tav>
                                      </p:tavLst>
                                    </p:anim>
                                    <p:anim calcmode="lin" valueType="num">
                                      <p:cBhvr>
                                        <p:cTn id="30" dur="500" fill="hold"/>
                                        <p:tgtEl>
                                          <p:spTgt spid="61"/>
                                        </p:tgtEl>
                                        <p:attrNameLst>
                                          <p:attrName>ppt_h</p:attrName>
                                        </p:attrNameLst>
                                      </p:cBhvr>
                                      <p:tavLst>
                                        <p:tav tm="0">
                                          <p:val>
                                            <p:fltVal val="0"/>
                                          </p:val>
                                        </p:tav>
                                        <p:tav tm="100000">
                                          <p:val>
                                            <p:strVal val="#ppt_h"/>
                                          </p:val>
                                        </p:tav>
                                      </p:tavLst>
                                    </p:anim>
                                    <p:animEffect transition="in" filter="fade">
                                      <p:cBhvr>
                                        <p:cTn id="31" dur="500"/>
                                        <p:tgtEl>
                                          <p:spTgt spid="61"/>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fade">
                                      <p:cBhvr>
                                        <p:cTn id="35" dur="500"/>
                                        <p:tgtEl>
                                          <p:spTgt spid="6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9"/>
                                        </p:tgtEl>
                                        <p:attrNameLst>
                                          <p:attrName>style.visibility</p:attrName>
                                        </p:attrNameLst>
                                      </p:cBhvr>
                                      <p:to>
                                        <p:strVal val="visible"/>
                                      </p:to>
                                    </p:set>
                                    <p:animEffect transition="in" filter="fade">
                                      <p:cBhvr>
                                        <p:cTn id="38" dur="500"/>
                                        <p:tgtEl>
                                          <p:spTgt spid="5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wipe(left)">
                                      <p:cBhvr>
                                        <p:cTn id="43" dur="500"/>
                                        <p:tgtEl>
                                          <p:spTgt spid="70"/>
                                        </p:tgtEl>
                                      </p:cBhvr>
                                    </p:animEffect>
                                  </p:childTnLst>
                                </p:cTn>
                              </p:par>
                            </p:childTnLst>
                          </p:cTn>
                        </p:par>
                        <p:par>
                          <p:cTn id="44" fill="hold">
                            <p:stCondLst>
                              <p:cond delay="500"/>
                            </p:stCondLst>
                            <p:childTnLst>
                              <p:par>
                                <p:cTn id="45" presetID="53" presetClass="entr" presetSubtype="16" fill="hold" nodeType="afterEffect">
                                  <p:stCondLst>
                                    <p:cond delay="0"/>
                                  </p:stCondLst>
                                  <p:childTnLst>
                                    <p:set>
                                      <p:cBhvr>
                                        <p:cTn id="46" dur="1" fill="hold">
                                          <p:stCondLst>
                                            <p:cond delay="0"/>
                                          </p:stCondLst>
                                        </p:cTn>
                                        <p:tgtEl>
                                          <p:spTgt spid="55"/>
                                        </p:tgtEl>
                                        <p:attrNameLst>
                                          <p:attrName>style.visibility</p:attrName>
                                        </p:attrNameLst>
                                      </p:cBhvr>
                                      <p:to>
                                        <p:strVal val="visible"/>
                                      </p:to>
                                    </p:set>
                                    <p:anim calcmode="lin" valueType="num">
                                      <p:cBhvr>
                                        <p:cTn id="47" dur="500" fill="hold"/>
                                        <p:tgtEl>
                                          <p:spTgt spid="55"/>
                                        </p:tgtEl>
                                        <p:attrNameLst>
                                          <p:attrName>ppt_w</p:attrName>
                                        </p:attrNameLst>
                                      </p:cBhvr>
                                      <p:tavLst>
                                        <p:tav tm="0">
                                          <p:val>
                                            <p:fltVal val="0"/>
                                          </p:val>
                                        </p:tav>
                                        <p:tav tm="100000">
                                          <p:val>
                                            <p:strVal val="#ppt_w"/>
                                          </p:val>
                                        </p:tav>
                                      </p:tavLst>
                                    </p:anim>
                                    <p:anim calcmode="lin" valueType="num">
                                      <p:cBhvr>
                                        <p:cTn id="48" dur="500" fill="hold"/>
                                        <p:tgtEl>
                                          <p:spTgt spid="55"/>
                                        </p:tgtEl>
                                        <p:attrNameLst>
                                          <p:attrName>ppt_h</p:attrName>
                                        </p:attrNameLst>
                                      </p:cBhvr>
                                      <p:tavLst>
                                        <p:tav tm="0">
                                          <p:val>
                                            <p:fltVal val="0"/>
                                          </p:val>
                                        </p:tav>
                                        <p:tav tm="100000">
                                          <p:val>
                                            <p:strVal val="#ppt_h"/>
                                          </p:val>
                                        </p:tav>
                                      </p:tavLst>
                                    </p:anim>
                                    <p:animEffect transition="in" filter="fade">
                                      <p:cBhvr>
                                        <p:cTn id="49" dur="500"/>
                                        <p:tgtEl>
                                          <p:spTgt spid="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50"/>
                                        </p:tgtEl>
                                        <p:attrNameLst>
                                          <p:attrName>style.visibility</p:attrName>
                                        </p:attrNameLst>
                                      </p:cBhvr>
                                      <p:to>
                                        <p:strVal val="visible"/>
                                      </p:to>
                                    </p:set>
                                    <p:animEffect transition="in" filter="fade">
                                      <p:cBhvr>
                                        <p:cTn id="52" dur="500"/>
                                        <p:tgtEl>
                                          <p:spTgt spid="50"/>
                                        </p:tgtEl>
                                      </p:cBhvr>
                                    </p:animEffect>
                                  </p:childTnLst>
                                </p:cTn>
                              </p:par>
                              <p:par>
                                <p:cTn id="53" presetID="10"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wipe(left)">
                                      <p:cBhvr>
                                        <p:cTn id="59" dur="500"/>
                                        <p:tgtEl>
                                          <p:spTgt spid="67"/>
                                        </p:tgtEl>
                                      </p:cBhvr>
                                    </p:animEffect>
                                  </p:childTnLst>
                                </p:cTn>
                              </p:par>
                            </p:childTnLst>
                          </p:cTn>
                        </p:par>
                        <p:par>
                          <p:cTn id="60" fill="hold">
                            <p:stCondLst>
                              <p:cond delay="1500"/>
                            </p:stCondLst>
                            <p:childTnLst>
                              <p:par>
                                <p:cTn id="61" presetID="21" presetClass="entr" presetSubtype="1" fill="hold" grpId="0" nodeType="afterEffect">
                                  <p:stCondLst>
                                    <p:cond delay="0"/>
                                  </p:stCondLst>
                                  <p:childTnLst>
                                    <p:set>
                                      <p:cBhvr>
                                        <p:cTn id="62" dur="1" fill="hold">
                                          <p:stCondLst>
                                            <p:cond delay="0"/>
                                          </p:stCondLst>
                                        </p:cTn>
                                        <p:tgtEl>
                                          <p:spTgt spid="71"/>
                                        </p:tgtEl>
                                        <p:attrNameLst>
                                          <p:attrName>style.visibility</p:attrName>
                                        </p:attrNameLst>
                                      </p:cBhvr>
                                      <p:to>
                                        <p:strVal val="visible"/>
                                      </p:to>
                                    </p:set>
                                    <p:animEffect transition="in" filter="wheel(1)">
                                      <p:cBhvr>
                                        <p:cTn id="63" dur="500"/>
                                        <p:tgtEl>
                                          <p:spTgt spid="71"/>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fade">
                                      <p:cBhvr>
                                        <p:cTn id="66" dur="500"/>
                                        <p:tgtEl>
                                          <p:spTgt spid="73"/>
                                        </p:tgtEl>
                                      </p:cBhvr>
                                    </p:animEffect>
                                  </p:childTnLst>
                                </p:cTn>
                              </p:par>
                            </p:childTnLst>
                          </p:cTn>
                        </p:par>
                        <p:par>
                          <p:cTn id="67" fill="hold">
                            <p:stCondLst>
                              <p:cond delay="2000"/>
                            </p:stCondLst>
                            <p:childTnLst>
                              <p:par>
                                <p:cTn id="68" presetID="21" presetClass="entr" presetSubtype="1" fill="hold" grpId="0" nodeType="afterEffect">
                                  <p:stCondLst>
                                    <p:cond delay="0"/>
                                  </p:stCondLst>
                                  <p:childTnLst>
                                    <p:set>
                                      <p:cBhvr>
                                        <p:cTn id="69" dur="1" fill="hold">
                                          <p:stCondLst>
                                            <p:cond delay="0"/>
                                          </p:stCondLst>
                                        </p:cTn>
                                        <p:tgtEl>
                                          <p:spTgt spid="72"/>
                                        </p:tgtEl>
                                        <p:attrNameLst>
                                          <p:attrName>style.visibility</p:attrName>
                                        </p:attrNameLst>
                                      </p:cBhvr>
                                      <p:to>
                                        <p:strVal val="visible"/>
                                      </p:to>
                                    </p:set>
                                    <p:animEffect transition="in" filter="wheel(1)">
                                      <p:cBhvr>
                                        <p:cTn id="70"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1" grpId="0" animBg="1"/>
      <p:bldP spid="72" grpId="0" animBg="1"/>
      <p:bldP spid="67" grpId="0" animBg="1"/>
      <p:bldP spid="68" grpId="0" animBg="1"/>
      <p:bldP spid="69" grpId="0" animBg="1"/>
      <p:bldP spid="70" grpId="0" animBg="1"/>
      <p:bldP spid="49" grpId="0"/>
      <p:bldP spid="50" grpId="0"/>
      <p:bldP spid="5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8A525-4847-CD4F-9669-5405DCC5515A}"/>
              </a:ext>
            </a:extLst>
          </p:cNvPr>
          <p:cNvPicPr>
            <a:picLocks noChangeAspect="1"/>
          </p:cNvPicPr>
          <p:nvPr/>
        </p:nvPicPr>
        <p:blipFill rotWithShape="1">
          <a:blip r:embed="rId4"/>
          <a:srcRect l="5769" r="2298"/>
          <a:stretch/>
        </p:blipFill>
        <p:spPr>
          <a:xfrm>
            <a:off x="-1" y="0"/>
            <a:ext cx="13003214" cy="9429505"/>
          </a:xfrm>
          <a:prstGeom prst="rect">
            <a:avLst/>
          </a:prstGeom>
        </p:spPr>
      </p:pic>
      <p:sp>
        <p:nvSpPr>
          <p:cNvPr id="55297" name="Picture 2"/>
          <p:cNvSpPr>
            <a:spLocks noChangeAspect="1"/>
          </p:cNvSpPr>
          <p:nvPr/>
        </p:nvSpPr>
        <p:spPr bwMode="auto">
          <a:xfrm>
            <a:off x="0" y="2183"/>
            <a:ext cx="12995276" cy="975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latin typeface="Calibri Regular"/>
            </a:endParaRPr>
          </a:p>
        </p:txBody>
      </p:sp>
      <p:sp>
        <p:nvSpPr>
          <p:cNvPr id="7" name="Title 1"/>
          <p:cNvSpPr txBox="1">
            <a:spLocks/>
          </p:cNvSpPr>
          <p:nvPr/>
        </p:nvSpPr>
        <p:spPr bwMode="auto">
          <a:xfrm>
            <a:off x="3555272" y="7709061"/>
            <a:ext cx="5929372" cy="1032544"/>
          </a:xfrm>
          <a:prstGeom prst="rect">
            <a:avLst/>
          </a:prstGeom>
          <a:solidFill>
            <a:schemeClr val="accent2"/>
          </a:solidFill>
        </p:spPr>
        <p:txBody>
          <a:bodyPr rtlCol="0" anchor="ctr"/>
          <a:lstStyle>
            <a:lvl1pPr algn="l" rtl="0" eaLnBrk="0" fontAlgn="base" hangingPunct="0">
              <a:spcBef>
                <a:spcPct val="0"/>
              </a:spcBef>
              <a:spcAft>
                <a:spcPct val="0"/>
              </a:spcAft>
              <a:defRPr sz="6000" b="1">
                <a:solidFill>
                  <a:srgbClr val="5B5B5B"/>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algn="ctr" rtl="0">
              <a:defRPr/>
            </a:pPr>
            <a:r>
              <a:rPr lang="es" sz="6600" b="0" kern="0">
                <a:solidFill>
                  <a:schemeClr val="bg1"/>
                </a:solidFill>
                <a:latin typeface="Calibri" pitchFamily="34" charset="0"/>
              </a:rPr>
              <a:t>Módulos </a:t>
            </a:r>
            <a:r>
              <a:rPr lang="es" sz="6600" kern="0">
                <a:solidFill>
                  <a:schemeClr val="bg1"/>
                </a:solidFill>
                <a:latin typeface="Calibri" pitchFamily="34" charset="0"/>
              </a:rPr>
              <a:t>10 a 12</a:t>
            </a:r>
          </a:p>
        </p:txBody>
      </p:sp>
      <p:grpSp>
        <p:nvGrpSpPr>
          <p:cNvPr id="13" name="Group 12">
            <a:extLst>
              <a:ext uri="{FF2B5EF4-FFF2-40B4-BE49-F238E27FC236}">
                <a16:creationId xmlns:a16="http://schemas.microsoft.com/office/drawing/2014/main" id="{2311A10D-AE69-824A-B2DA-B7B39D5651E9}"/>
              </a:ext>
            </a:extLst>
          </p:cNvPr>
          <p:cNvGrpSpPr/>
          <p:nvPr/>
        </p:nvGrpSpPr>
        <p:grpSpPr>
          <a:xfrm>
            <a:off x="0" y="9407592"/>
            <a:ext cx="13003213" cy="431871"/>
            <a:chOff x="1" y="9426435"/>
            <a:chExt cx="13004800" cy="472939"/>
          </a:xfrm>
        </p:grpSpPr>
        <p:sp>
          <p:nvSpPr>
            <p:cNvPr id="14" name="Shape 606">
              <a:extLst>
                <a:ext uri="{FF2B5EF4-FFF2-40B4-BE49-F238E27FC236}">
                  <a16:creationId xmlns:a16="http://schemas.microsoft.com/office/drawing/2014/main" id="{A7715771-A0EB-EE4B-9719-55F87022237B}"/>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15" name="Shape 607">
              <a:extLst>
                <a:ext uri="{FF2B5EF4-FFF2-40B4-BE49-F238E27FC236}">
                  <a16:creationId xmlns:a16="http://schemas.microsoft.com/office/drawing/2014/main" id="{B0E834EE-3256-0B4E-80F5-6EC7CF3B7CC7}"/>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16" name="Shape 608">
              <a:extLst>
                <a:ext uri="{FF2B5EF4-FFF2-40B4-BE49-F238E27FC236}">
                  <a16:creationId xmlns:a16="http://schemas.microsoft.com/office/drawing/2014/main" id="{D6B0D6CC-E71D-2C48-A733-59FD1D8C123C}"/>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17" name="Shape 609">
              <a:extLst>
                <a:ext uri="{FF2B5EF4-FFF2-40B4-BE49-F238E27FC236}">
                  <a16:creationId xmlns:a16="http://schemas.microsoft.com/office/drawing/2014/main" id="{031A65C8-2E45-3E46-A8C2-087A01678E30}"/>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18" name="Shape 610">
              <a:extLst>
                <a:ext uri="{FF2B5EF4-FFF2-40B4-BE49-F238E27FC236}">
                  <a16:creationId xmlns:a16="http://schemas.microsoft.com/office/drawing/2014/main" id="{E019C976-8AC5-D84D-BD93-BBC7F3908F90}"/>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19" name="Shape 610">
              <a:extLst>
                <a:ext uri="{FF2B5EF4-FFF2-40B4-BE49-F238E27FC236}">
                  <a16:creationId xmlns:a16="http://schemas.microsoft.com/office/drawing/2014/main" id="{4DB0B77C-B7CB-574C-97F3-0C35DE3F8BB9}"/>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20" name="Shape 610">
              <a:extLst>
                <a:ext uri="{FF2B5EF4-FFF2-40B4-BE49-F238E27FC236}">
                  <a16:creationId xmlns:a16="http://schemas.microsoft.com/office/drawing/2014/main" id="{5D46EC81-6B18-E34A-AA27-41BB77BB7507}"/>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23" name="Slide Number Placeholder 5">
            <a:extLst>
              <a:ext uri="{FF2B5EF4-FFF2-40B4-BE49-F238E27FC236}">
                <a16:creationId xmlns:a16="http://schemas.microsoft.com/office/drawing/2014/main" id="{A02DB5B2-C1E6-E040-9B02-7651E020D7DA}"/>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a:t>
            </a:fld>
            <a:endParaRPr lang="en-US" altLang="en-US" sz="1200" dirty="0">
              <a:solidFill>
                <a:schemeClr val="bg1"/>
              </a:solidFill>
            </a:endParaRPr>
          </a:p>
        </p:txBody>
      </p:sp>
      <p:grpSp>
        <p:nvGrpSpPr>
          <p:cNvPr id="21" name="Group 20">
            <a:extLst>
              <a:ext uri="{FF2B5EF4-FFF2-40B4-BE49-F238E27FC236}">
                <a16:creationId xmlns:a16="http://schemas.microsoft.com/office/drawing/2014/main" id="{500AD5BF-CEC9-9E44-BFD2-CAF21AAC9CC8}"/>
              </a:ext>
            </a:extLst>
          </p:cNvPr>
          <p:cNvGrpSpPr/>
          <p:nvPr/>
        </p:nvGrpSpPr>
        <p:grpSpPr>
          <a:xfrm>
            <a:off x="5509581" y="8936492"/>
            <a:ext cx="2041918" cy="473126"/>
            <a:chOff x="5582387" y="8894626"/>
            <a:chExt cx="2041918" cy="473126"/>
          </a:xfrm>
        </p:grpSpPr>
        <p:pic>
          <p:nvPicPr>
            <p:cNvPr id="22" name="Picture 21">
              <a:extLst>
                <a:ext uri="{FF2B5EF4-FFF2-40B4-BE49-F238E27FC236}">
                  <a16:creationId xmlns:a16="http://schemas.microsoft.com/office/drawing/2014/main" id="{E496BC32-C222-F44E-8BF3-17CA9E9CF988}"/>
                </a:ext>
              </a:extLst>
            </p:cNvPr>
            <p:cNvPicPr>
              <a:picLocks noChangeAspect="1"/>
            </p:cNvPicPr>
            <p:nvPr/>
          </p:nvPicPr>
          <p:blipFill rotWithShape="1">
            <a:blip r:embed="rId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4" name="Straight Connector 23">
              <a:extLst>
                <a:ext uri="{FF2B5EF4-FFF2-40B4-BE49-F238E27FC236}">
                  <a16:creationId xmlns:a16="http://schemas.microsoft.com/office/drawing/2014/main" id="{926EF5A4-8202-3C42-A86C-AC2FD6A9F5E1}"/>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A094A87-36CA-9C46-8F21-AD3BC6826A7F}"/>
                </a:ext>
              </a:extLst>
            </p:cNvPr>
            <p:cNvPicPr>
              <a:picLocks noChangeAspect="1"/>
            </p:cNvPicPr>
            <p:nvPr/>
          </p:nvPicPr>
          <p:blipFill>
            <a:blip r:embed="rId6">
              <a:biLevel thresh="25000"/>
            </a:blip>
            <a:stretch>
              <a:fillRect/>
            </a:stretch>
          </p:blipFill>
          <p:spPr>
            <a:xfrm>
              <a:off x="6486423" y="8984764"/>
              <a:ext cx="1137882" cy="291764"/>
            </a:xfrm>
            <a:prstGeom prst="rect">
              <a:avLst/>
            </a:prstGeom>
          </p:spPr>
        </p:pic>
      </p:grpSp>
    </p:spTree>
    <p:custDataLst>
      <p:tags r:id="rId1"/>
    </p:custDataLst>
    <p:extLst>
      <p:ext uri="{BB962C8B-B14F-4D97-AF65-F5344CB8AC3E}">
        <p14:creationId xmlns:p14="http://schemas.microsoft.com/office/powerpoint/2010/main" val="3053472630"/>
      </p:ext>
    </p:extLst>
  </p:cSld>
  <p:clrMapOvr>
    <a:masterClrMapping/>
  </p:clrMapOvr>
  <p:transition spd="slow">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9" name="Title 1"/>
          <p:cNvSpPr>
            <a:spLocks noGrp="1"/>
          </p:cNvSpPr>
          <p:nvPr>
            <p:ph type="title"/>
          </p:nvPr>
        </p:nvSpPr>
        <p:spPr>
          <a:xfrm>
            <a:off x="1351722" y="270931"/>
            <a:ext cx="10455965" cy="854455"/>
          </a:xfrm>
        </p:spPr>
        <p:txBody>
          <a:bodyPr rtlCol="0">
            <a:normAutofit fontScale="90000"/>
          </a:bodyPr>
          <a:lstStyle/>
          <a:p>
            <a:pPr rtl="0"/>
            <a:r>
              <a:rPr lang="es" kern="0" dirty="0">
                <a:solidFill>
                  <a:schemeClr val="tx1"/>
                </a:solidFill>
              </a:rPr>
              <a:t>¿Dónde se producen los puntos de riesgo </a:t>
            </a:r>
            <a:br>
              <a:rPr lang="en-US" altLang="en-US" kern="0" dirty="0">
                <a:solidFill>
                  <a:schemeClr val="tx1"/>
                </a:solidFill>
              </a:rPr>
            </a:br>
            <a:r>
              <a:rPr lang="es" kern="0" dirty="0">
                <a:solidFill>
                  <a:schemeClr val="tx1"/>
                </a:solidFill>
              </a:rPr>
              <a:t>para las </a:t>
            </a:r>
            <a:r>
              <a:rPr lang="es" dirty="0">
                <a:solidFill>
                  <a:schemeClr val="tx1"/>
                </a:solidFill>
                <a:ea typeface="MS PGothic" charset="0"/>
              </a:rPr>
              <a:t>personas</a:t>
            </a:r>
            <a:r>
              <a:rPr lang="es" kern="0" dirty="0">
                <a:solidFill>
                  <a:schemeClr val="tx1"/>
                </a:solidFill>
              </a:rPr>
              <a:t> con SOGIESC diversa?</a:t>
            </a:r>
          </a:p>
        </p:txBody>
      </p:sp>
      <p:cxnSp>
        <p:nvCxnSpPr>
          <p:cNvPr id="125" name="Straight Connector 124">
            <a:extLst>
              <a:ext uri="{FF2B5EF4-FFF2-40B4-BE49-F238E27FC236}">
                <a16:creationId xmlns:a16="http://schemas.microsoft.com/office/drawing/2014/main" id="{4517977E-4C7F-D743-A33C-C751447F6A81}"/>
              </a:ext>
            </a:extLst>
          </p:cNvPr>
          <p:cNvCxnSpPr>
            <a:cxnSpLocks/>
          </p:cNvCxnSpPr>
          <p:nvPr/>
        </p:nvCxnSpPr>
        <p:spPr bwMode="auto">
          <a:xfrm flipH="1">
            <a:off x="-62634" y="841571"/>
            <a:ext cx="1572457"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6" name="Slide Number Placeholder 5">
            <a:extLst>
              <a:ext uri="{FF2B5EF4-FFF2-40B4-BE49-F238E27FC236}">
                <a16:creationId xmlns:a16="http://schemas.microsoft.com/office/drawing/2014/main" id="{34C6BF79-6DA8-D841-9FCA-5F42006CDD7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30</a:t>
            </a:fld>
            <a:endParaRPr lang="en-US" altLang="en-US" sz="1200" dirty="0">
              <a:solidFill>
                <a:schemeClr val="bg1"/>
              </a:solidFill>
            </a:endParaRPr>
          </a:p>
        </p:txBody>
      </p:sp>
      <p:sp>
        <p:nvSpPr>
          <p:cNvPr id="28" name="Content Placeholder 5">
            <a:extLst>
              <a:ext uri="{FF2B5EF4-FFF2-40B4-BE49-F238E27FC236}">
                <a16:creationId xmlns:a16="http://schemas.microsoft.com/office/drawing/2014/main" id="{39C9F8D9-BAEA-3F4F-B3D8-44D6512E7427}"/>
              </a:ext>
            </a:extLst>
          </p:cNvPr>
          <p:cNvSpPr txBox="1">
            <a:spLocks/>
          </p:cNvSpPr>
          <p:nvPr/>
        </p:nvSpPr>
        <p:spPr bwMode="auto">
          <a:xfrm>
            <a:off x="987391" y="3986607"/>
            <a:ext cx="11112666" cy="3945728"/>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rtl="0"/>
            <a:r>
              <a:rPr lang="es" sz="5200" dirty="0">
                <a:solidFill>
                  <a:schemeClr val="tx1"/>
                </a:solidFill>
                <a:ea typeface="MS PGothic" charset="-128"/>
              </a:rPr>
              <a:t>Un punto de riesgo es todo momento o lugar en el que una persona puede sufrir acoso, abuso o violencia porque su SOGIESC diversa se hace </a:t>
            </a:r>
            <a:r>
              <a:rPr lang="es" sz="5200" b="1" dirty="0">
                <a:ea typeface="MS PGothic" charset="-128"/>
              </a:rPr>
              <a:t>visible</a:t>
            </a:r>
            <a:r>
              <a:rPr lang="es" sz="5200" dirty="0">
                <a:solidFill>
                  <a:schemeClr val="tx1"/>
                </a:solidFill>
                <a:ea typeface="MS PGothic" charset="-128"/>
              </a:rPr>
              <a:t> </a:t>
            </a:r>
            <a:br>
              <a:rPr lang="es" sz="5200" dirty="0">
                <a:solidFill>
                  <a:schemeClr val="tx1"/>
                </a:solidFill>
                <a:ea typeface="MS PGothic" charset="-128"/>
              </a:rPr>
            </a:br>
            <a:r>
              <a:rPr lang="es" sz="5200" dirty="0">
                <a:solidFill>
                  <a:schemeClr val="tx1"/>
                </a:solidFill>
                <a:ea typeface="MS PGothic" charset="-128"/>
              </a:rPr>
              <a:t>de algún modo.</a:t>
            </a:r>
          </a:p>
        </p:txBody>
      </p:sp>
      <p:sp>
        <p:nvSpPr>
          <p:cNvPr id="38" name="Content Placeholder 5">
            <a:extLst>
              <a:ext uri="{FF2B5EF4-FFF2-40B4-BE49-F238E27FC236}">
                <a16:creationId xmlns:a16="http://schemas.microsoft.com/office/drawing/2014/main" id="{45D69802-3AA4-6542-8ED5-30F396BD6FE0}"/>
              </a:ext>
            </a:extLst>
          </p:cNvPr>
          <p:cNvSpPr txBox="1">
            <a:spLocks/>
          </p:cNvSpPr>
          <p:nvPr/>
        </p:nvSpPr>
        <p:spPr bwMode="auto">
          <a:xfrm>
            <a:off x="987391" y="2353863"/>
            <a:ext cx="11112666" cy="1636464"/>
          </a:xfrm>
          <a:prstGeom prst="rect">
            <a:avLst/>
          </a:prstGeom>
          <a:noFill/>
          <a:ln w="762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ctr" anchorCtr="0" compatLnSpc="1">
            <a:prstTxWarp prst="textNoShape">
              <a:avLst/>
            </a:prstTxWarp>
            <a:norm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rtl="0">
              <a:lnSpc>
                <a:spcPct val="80000"/>
              </a:lnSpc>
            </a:pPr>
            <a:r>
              <a:rPr lang="es" sz="5200" b="1" kern="0" dirty="0">
                <a:solidFill>
                  <a:schemeClr val="tx1"/>
                </a:solidFill>
                <a:latin typeface="Calibri" charset="0"/>
                <a:ea typeface="MS PGothic" charset="-128"/>
                <a:cs typeface="Calibri" charset="0"/>
              </a:rPr>
              <a:t>¿Qué es un </a:t>
            </a:r>
            <a:br>
              <a:rPr lang="en-US" altLang="en-US" sz="5200" b="1" kern="0" dirty="0">
                <a:solidFill>
                  <a:schemeClr val="tx1"/>
                </a:solidFill>
                <a:latin typeface="Calibri" charset="0"/>
                <a:ea typeface="MS PGothic" charset="-128"/>
                <a:cs typeface="Calibri" charset="0"/>
              </a:rPr>
            </a:br>
            <a:r>
              <a:rPr lang="es" sz="5200" b="1" kern="0" dirty="0">
                <a:latin typeface="Calibri" charset="0"/>
                <a:ea typeface="MS PGothic" charset="-128"/>
                <a:cs typeface="Calibri" charset="0"/>
              </a:rPr>
              <a:t>PUNTO DE RIESGO? </a:t>
            </a:r>
          </a:p>
        </p:txBody>
      </p:sp>
      <p:cxnSp>
        <p:nvCxnSpPr>
          <p:cNvPr id="19" name="Straight Connector 18">
            <a:extLst>
              <a:ext uri="{FF2B5EF4-FFF2-40B4-BE49-F238E27FC236}">
                <a16:creationId xmlns:a16="http://schemas.microsoft.com/office/drawing/2014/main" id="{BD816698-2C79-B84D-A554-44826FAE07BE}"/>
              </a:ext>
            </a:extLst>
          </p:cNvPr>
          <p:cNvCxnSpPr>
            <a:cxnSpLocks/>
          </p:cNvCxnSpPr>
          <p:nvPr/>
        </p:nvCxnSpPr>
        <p:spPr bwMode="auto">
          <a:xfrm flipH="1">
            <a:off x="11589488" y="841571"/>
            <a:ext cx="1403499"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ustDataLst>
      <p:tags r:id="rId1"/>
    </p:custDataLst>
    <p:extLst>
      <p:ext uri="{BB962C8B-B14F-4D97-AF65-F5344CB8AC3E}">
        <p14:creationId xmlns:p14="http://schemas.microsoft.com/office/powerpoint/2010/main" val="8326829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Slide Number Placeholder 5">
            <a:extLst>
              <a:ext uri="{FF2B5EF4-FFF2-40B4-BE49-F238E27FC236}">
                <a16:creationId xmlns:a16="http://schemas.microsoft.com/office/drawing/2014/main" id="{34C6BF79-6DA8-D841-9FCA-5F42006CDD7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31</a:t>
            </a:fld>
            <a:endParaRPr lang="en-US" altLang="en-US" sz="1200" dirty="0">
              <a:solidFill>
                <a:schemeClr val="bg1"/>
              </a:solidFill>
            </a:endParaRPr>
          </a:p>
        </p:txBody>
      </p:sp>
      <p:pic>
        <p:nvPicPr>
          <p:cNvPr id="29" name="Picture 28">
            <a:extLst>
              <a:ext uri="{FF2B5EF4-FFF2-40B4-BE49-F238E27FC236}">
                <a16:creationId xmlns:a16="http://schemas.microsoft.com/office/drawing/2014/main" id="{E392C800-9793-BB46-9BA4-E210DB3BE125}"/>
              </a:ext>
            </a:extLst>
          </p:cNvPr>
          <p:cNvPicPr>
            <a:picLocks noChangeAspect="1"/>
          </p:cNvPicPr>
          <p:nvPr/>
        </p:nvPicPr>
        <p:blipFill>
          <a:blip r:embed="rId4"/>
          <a:stretch>
            <a:fillRect/>
          </a:stretch>
        </p:blipFill>
        <p:spPr>
          <a:xfrm>
            <a:off x="9725006" y="2384534"/>
            <a:ext cx="3248205" cy="2566517"/>
          </a:xfrm>
          <a:prstGeom prst="rect">
            <a:avLst/>
          </a:prstGeom>
        </p:spPr>
      </p:pic>
      <p:pic>
        <p:nvPicPr>
          <p:cNvPr id="30" name="Picture 29">
            <a:extLst>
              <a:ext uri="{FF2B5EF4-FFF2-40B4-BE49-F238E27FC236}">
                <a16:creationId xmlns:a16="http://schemas.microsoft.com/office/drawing/2014/main" id="{42DFA133-7D97-C146-911D-7B9B557064E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53039" y="5060244"/>
            <a:ext cx="3187702" cy="2612178"/>
          </a:xfrm>
          <a:prstGeom prst="rect">
            <a:avLst/>
          </a:prstGeom>
        </p:spPr>
      </p:pic>
      <p:pic>
        <p:nvPicPr>
          <p:cNvPr id="31" name="Picture 30">
            <a:extLst>
              <a:ext uri="{FF2B5EF4-FFF2-40B4-BE49-F238E27FC236}">
                <a16:creationId xmlns:a16="http://schemas.microsoft.com/office/drawing/2014/main" id="{4BD7D8BE-CB78-C249-A4B0-BB57E71FBCF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226"/>
          <a:stretch/>
        </p:blipFill>
        <p:spPr>
          <a:xfrm>
            <a:off x="6522461" y="2375481"/>
            <a:ext cx="3133173" cy="2602523"/>
          </a:xfrm>
          <a:prstGeom prst="rect">
            <a:avLst/>
          </a:prstGeom>
        </p:spPr>
      </p:pic>
      <p:pic>
        <p:nvPicPr>
          <p:cNvPr id="32" name="Picture 31">
            <a:extLst>
              <a:ext uri="{FF2B5EF4-FFF2-40B4-BE49-F238E27FC236}">
                <a16:creationId xmlns:a16="http://schemas.microsoft.com/office/drawing/2014/main" id="{DE48AF32-701D-AE42-B5B3-53782C03913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155"/>
          <a:stretch/>
        </p:blipFill>
        <p:spPr>
          <a:xfrm>
            <a:off x="-5797" y="5054027"/>
            <a:ext cx="3193499" cy="2598859"/>
          </a:xfrm>
          <a:prstGeom prst="rect">
            <a:avLst/>
          </a:prstGeom>
        </p:spPr>
      </p:pic>
      <p:pic>
        <p:nvPicPr>
          <p:cNvPr id="33" name="Picture 32">
            <a:extLst>
              <a:ext uri="{FF2B5EF4-FFF2-40B4-BE49-F238E27FC236}">
                <a16:creationId xmlns:a16="http://schemas.microsoft.com/office/drawing/2014/main" id="{FEDEF580-9548-704C-81D7-252FAD33A4C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522460" y="5069929"/>
            <a:ext cx="3133173" cy="2579048"/>
          </a:xfrm>
          <a:prstGeom prst="rect">
            <a:avLst/>
          </a:prstGeom>
        </p:spPr>
      </p:pic>
      <p:pic>
        <p:nvPicPr>
          <p:cNvPr id="35" name="Picture 34">
            <a:extLst>
              <a:ext uri="{FF2B5EF4-FFF2-40B4-BE49-F238E27FC236}">
                <a16:creationId xmlns:a16="http://schemas.microsoft.com/office/drawing/2014/main" id="{B71B7B65-252C-8346-BE33-52F3E29D00FD}"/>
              </a:ext>
            </a:extLst>
          </p:cNvPr>
          <p:cNvPicPr>
            <a:picLocks noChangeAspect="1"/>
          </p:cNvPicPr>
          <p:nvPr/>
        </p:nvPicPr>
        <p:blipFill rotWithShape="1">
          <a:blip r:embed="rId9"/>
          <a:srcRect r="10577"/>
          <a:stretch/>
        </p:blipFill>
        <p:spPr>
          <a:xfrm>
            <a:off x="-1" y="2423168"/>
            <a:ext cx="3175648" cy="2527884"/>
          </a:xfrm>
          <a:prstGeom prst="rect">
            <a:avLst/>
          </a:prstGeom>
        </p:spPr>
      </p:pic>
      <p:pic>
        <p:nvPicPr>
          <p:cNvPr id="36" name="Picture 35">
            <a:extLst>
              <a:ext uri="{FF2B5EF4-FFF2-40B4-BE49-F238E27FC236}">
                <a16:creationId xmlns:a16="http://schemas.microsoft.com/office/drawing/2014/main" id="{80B85C3A-3D2D-BD42-ABFF-99D95EC920F0}"/>
              </a:ext>
            </a:extLst>
          </p:cNvPr>
          <p:cNvPicPr>
            <a:picLocks noChangeAspect="1"/>
          </p:cNvPicPr>
          <p:nvPr/>
        </p:nvPicPr>
        <p:blipFill>
          <a:blip r:embed="rId10"/>
          <a:stretch>
            <a:fillRect/>
          </a:stretch>
        </p:blipFill>
        <p:spPr>
          <a:xfrm>
            <a:off x="3254195" y="2375481"/>
            <a:ext cx="3189717" cy="2595383"/>
          </a:xfrm>
          <a:prstGeom prst="rect">
            <a:avLst/>
          </a:prstGeom>
        </p:spPr>
      </p:pic>
      <p:pic>
        <p:nvPicPr>
          <p:cNvPr id="37" name="Picture 36">
            <a:extLst>
              <a:ext uri="{FF2B5EF4-FFF2-40B4-BE49-F238E27FC236}">
                <a16:creationId xmlns:a16="http://schemas.microsoft.com/office/drawing/2014/main" id="{649ACFA1-48B7-CA46-9CB2-A3359093EC2D}"/>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t="9661" b="7392"/>
          <a:stretch/>
        </p:blipFill>
        <p:spPr>
          <a:xfrm>
            <a:off x="9725006" y="5064051"/>
            <a:ext cx="3248205" cy="2598860"/>
          </a:xfrm>
          <a:prstGeom prst="rect">
            <a:avLst/>
          </a:prstGeom>
        </p:spPr>
      </p:pic>
      <p:sp>
        <p:nvSpPr>
          <p:cNvPr id="19" name="Title 1">
            <a:extLst>
              <a:ext uri="{FF2B5EF4-FFF2-40B4-BE49-F238E27FC236}">
                <a16:creationId xmlns:a16="http://schemas.microsoft.com/office/drawing/2014/main" id="{809CF43A-4941-D948-A4AF-82B80656A779}"/>
              </a:ext>
            </a:extLst>
          </p:cNvPr>
          <p:cNvSpPr>
            <a:spLocks noGrp="1"/>
          </p:cNvSpPr>
          <p:nvPr>
            <p:ph type="title"/>
          </p:nvPr>
        </p:nvSpPr>
        <p:spPr>
          <a:xfrm>
            <a:off x="1351722" y="270931"/>
            <a:ext cx="10455965" cy="854455"/>
          </a:xfrm>
        </p:spPr>
        <p:txBody>
          <a:bodyPr rtlCol="0">
            <a:normAutofit fontScale="90000"/>
          </a:bodyPr>
          <a:lstStyle/>
          <a:p>
            <a:pPr rtl="0"/>
            <a:r>
              <a:rPr lang="es" kern="0" dirty="0">
                <a:solidFill>
                  <a:schemeClr val="tx1"/>
                </a:solidFill>
              </a:rPr>
              <a:t>¿Dónde se producen los puntos de riesgo </a:t>
            </a:r>
            <a:br>
              <a:rPr lang="en-US" altLang="en-US" kern="0" dirty="0">
                <a:solidFill>
                  <a:schemeClr val="tx1"/>
                </a:solidFill>
              </a:rPr>
            </a:br>
            <a:r>
              <a:rPr lang="es" kern="0" dirty="0">
                <a:solidFill>
                  <a:schemeClr val="tx1"/>
                </a:solidFill>
              </a:rPr>
              <a:t>para las </a:t>
            </a:r>
            <a:r>
              <a:rPr lang="es" dirty="0">
                <a:solidFill>
                  <a:schemeClr val="tx1"/>
                </a:solidFill>
                <a:ea typeface="MS PGothic" charset="0"/>
              </a:rPr>
              <a:t>personas</a:t>
            </a:r>
            <a:r>
              <a:rPr lang="es" kern="0" dirty="0">
                <a:solidFill>
                  <a:schemeClr val="tx1"/>
                </a:solidFill>
              </a:rPr>
              <a:t> con SOGIESC diversa?</a:t>
            </a:r>
          </a:p>
        </p:txBody>
      </p:sp>
      <p:cxnSp>
        <p:nvCxnSpPr>
          <p:cNvPr id="20" name="Straight Connector 19">
            <a:extLst>
              <a:ext uri="{FF2B5EF4-FFF2-40B4-BE49-F238E27FC236}">
                <a16:creationId xmlns:a16="http://schemas.microsoft.com/office/drawing/2014/main" id="{C62E34BF-F735-734E-B654-1DD3B4F0B39C}"/>
              </a:ext>
            </a:extLst>
          </p:cNvPr>
          <p:cNvCxnSpPr>
            <a:cxnSpLocks/>
          </p:cNvCxnSpPr>
          <p:nvPr/>
        </p:nvCxnSpPr>
        <p:spPr bwMode="auto">
          <a:xfrm flipH="1">
            <a:off x="-62634" y="841571"/>
            <a:ext cx="1572457" cy="0"/>
          </a:xfrm>
          <a:prstGeom prst="line">
            <a:avLst/>
          </a:prstGeom>
          <a:blipFill dpi="0" rotWithShape="0">
            <a:blip r:embed="rId1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a:extLst>
              <a:ext uri="{FF2B5EF4-FFF2-40B4-BE49-F238E27FC236}">
                <a16:creationId xmlns:a16="http://schemas.microsoft.com/office/drawing/2014/main" id="{954288B6-05F4-ED4A-9536-B290E1A7D86D}"/>
              </a:ext>
            </a:extLst>
          </p:cNvPr>
          <p:cNvCxnSpPr>
            <a:cxnSpLocks/>
          </p:cNvCxnSpPr>
          <p:nvPr/>
        </p:nvCxnSpPr>
        <p:spPr bwMode="auto">
          <a:xfrm flipH="1">
            <a:off x="11589488" y="841571"/>
            <a:ext cx="1403499" cy="0"/>
          </a:xfrm>
          <a:prstGeom prst="line">
            <a:avLst/>
          </a:prstGeom>
          <a:blipFill dpi="0" rotWithShape="0">
            <a:blip r:embed="rId12"/>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ustDataLst>
      <p:tags r:id="rId1"/>
    </p:custDataLst>
    <p:extLst>
      <p:ext uri="{BB962C8B-B14F-4D97-AF65-F5344CB8AC3E}">
        <p14:creationId xmlns:p14="http://schemas.microsoft.com/office/powerpoint/2010/main" val="42346933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a:extLst>
              <a:ext uri="{FF2B5EF4-FFF2-40B4-BE49-F238E27FC236}">
                <a16:creationId xmlns:a16="http://schemas.microsoft.com/office/drawing/2014/main" id="{E2985B8C-4FC3-CA4E-8C49-742F43E2123D}"/>
              </a:ext>
            </a:extLst>
          </p:cNvPr>
          <p:cNvSpPr txBox="1">
            <a:spLocks/>
          </p:cNvSpPr>
          <p:nvPr/>
        </p:nvSpPr>
        <p:spPr bwMode="auto">
          <a:xfrm>
            <a:off x="370874" y="3621308"/>
            <a:ext cx="3103421"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buClr>
                <a:srgbClr val="064B6C"/>
              </a:buClr>
              <a:defRPr/>
            </a:pPr>
            <a:r>
              <a:rPr lang="es" sz="1800" dirty="0">
                <a:solidFill>
                  <a:schemeClr val="tx2">
                    <a:lumMod val="75000"/>
                    <a:lumOff val="25000"/>
                  </a:schemeClr>
                </a:solidFill>
              </a:rPr>
              <a:t>Todos los lugares donde se entre en contacto directo con funcionariado público o de inmigración.</a:t>
            </a:r>
          </a:p>
        </p:txBody>
      </p:sp>
      <p:sp>
        <p:nvSpPr>
          <p:cNvPr id="32" name="Content Placeholder 2">
            <a:extLst>
              <a:ext uri="{FF2B5EF4-FFF2-40B4-BE49-F238E27FC236}">
                <a16:creationId xmlns:a16="http://schemas.microsoft.com/office/drawing/2014/main" id="{132594D6-8AE5-FE4F-B012-E21C2367E89C}"/>
              </a:ext>
            </a:extLst>
          </p:cNvPr>
          <p:cNvSpPr txBox="1">
            <a:spLocks/>
          </p:cNvSpPr>
          <p:nvPr/>
        </p:nvSpPr>
        <p:spPr bwMode="auto">
          <a:xfrm>
            <a:off x="372786" y="1815398"/>
            <a:ext cx="2913626"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es" sz="2800" kern="0" dirty="0">
                <a:solidFill>
                  <a:schemeClr val="accent2"/>
                </a:solidFill>
                <a:latin typeface="+mn-lt"/>
                <a:ea typeface="MS PGothic" charset="-128"/>
              </a:rPr>
              <a:t>OFICINAS DE INMIGRACIÓN Y ADMINISTRACIONES PÚBLICAS</a:t>
            </a:r>
          </a:p>
        </p:txBody>
      </p:sp>
      <p:cxnSp>
        <p:nvCxnSpPr>
          <p:cNvPr id="34" name="Straight Connector 33">
            <a:extLst>
              <a:ext uri="{FF2B5EF4-FFF2-40B4-BE49-F238E27FC236}">
                <a16:creationId xmlns:a16="http://schemas.microsoft.com/office/drawing/2014/main" id="{B167EB04-D7FE-1B4F-86AF-CB4EBE2F4683}"/>
              </a:ext>
            </a:extLst>
          </p:cNvPr>
          <p:cNvCxnSpPr>
            <a:cxnSpLocks noChangeShapeType="1"/>
          </p:cNvCxnSpPr>
          <p:nvPr/>
        </p:nvCxnSpPr>
        <p:spPr bwMode="auto">
          <a:xfrm>
            <a:off x="450386" y="3499368"/>
            <a:ext cx="2829527"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sp>
        <p:nvSpPr>
          <p:cNvPr id="44" name="Content Placeholder 2">
            <a:extLst>
              <a:ext uri="{FF2B5EF4-FFF2-40B4-BE49-F238E27FC236}">
                <a16:creationId xmlns:a16="http://schemas.microsoft.com/office/drawing/2014/main" id="{D9CDCD54-FD5E-434B-8D30-672338A60965}"/>
              </a:ext>
            </a:extLst>
          </p:cNvPr>
          <p:cNvSpPr txBox="1">
            <a:spLocks/>
          </p:cNvSpPr>
          <p:nvPr/>
        </p:nvSpPr>
        <p:spPr bwMode="auto">
          <a:xfrm>
            <a:off x="282160" y="6814067"/>
            <a:ext cx="3287536"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buClr>
                <a:srgbClr val="064B6C"/>
              </a:buClr>
              <a:defRPr/>
            </a:pPr>
            <a:r>
              <a:rPr lang="es" sz="1800">
                <a:solidFill>
                  <a:schemeClr val="tx2">
                    <a:lumMod val="75000"/>
                    <a:lumOff val="25000"/>
                  </a:schemeClr>
                </a:solidFill>
              </a:rPr>
              <a:t>Sobre todo si excluyen a las personas con SOGIESC diversa y si el personal no ha recibido capacitación.</a:t>
            </a:r>
          </a:p>
        </p:txBody>
      </p:sp>
      <p:sp>
        <p:nvSpPr>
          <p:cNvPr id="46" name="Content Placeholder 2">
            <a:extLst>
              <a:ext uri="{FF2B5EF4-FFF2-40B4-BE49-F238E27FC236}">
                <a16:creationId xmlns:a16="http://schemas.microsoft.com/office/drawing/2014/main" id="{97EB9DE6-1E58-2E4A-9D1E-4880F15D63FB}"/>
              </a:ext>
            </a:extLst>
          </p:cNvPr>
          <p:cNvSpPr txBox="1">
            <a:spLocks/>
          </p:cNvSpPr>
          <p:nvPr/>
        </p:nvSpPr>
        <p:spPr bwMode="auto">
          <a:xfrm>
            <a:off x="282159" y="5606070"/>
            <a:ext cx="2659823"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lnSpc>
                <a:spcPct val="70000"/>
              </a:lnSpc>
              <a:buNone/>
              <a:defRPr/>
            </a:pPr>
            <a:r>
              <a:rPr lang="es" sz="2800" kern="0">
                <a:solidFill>
                  <a:schemeClr val="accent1"/>
                </a:solidFill>
                <a:latin typeface="+mn-lt"/>
                <a:ea typeface="MS PGothic" charset="-128"/>
              </a:rPr>
              <a:t>NUESTRAS </a:t>
            </a:r>
            <a:br>
              <a:rPr lang="en-US" altLang="en-US" sz="2800" kern="0" dirty="0">
                <a:solidFill>
                  <a:schemeClr val="accent1"/>
                </a:solidFill>
                <a:latin typeface="+mn-lt"/>
                <a:ea typeface="MS PGothic" charset="-128"/>
              </a:rPr>
            </a:br>
            <a:r>
              <a:rPr lang="es" sz="2800" kern="0">
                <a:solidFill>
                  <a:schemeClr val="accent1"/>
                </a:solidFill>
                <a:latin typeface="+mn-lt"/>
                <a:ea typeface="MS PGothic" charset="-128"/>
              </a:rPr>
              <a:t>OFICINAS Y PROGRAMAS</a:t>
            </a:r>
          </a:p>
        </p:txBody>
      </p:sp>
      <p:cxnSp>
        <p:nvCxnSpPr>
          <p:cNvPr id="47" name="Straight Connector 46">
            <a:extLst>
              <a:ext uri="{FF2B5EF4-FFF2-40B4-BE49-F238E27FC236}">
                <a16:creationId xmlns:a16="http://schemas.microsoft.com/office/drawing/2014/main" id="{5C0F1B62-C8F7-004C-9EAC-7B3E355E2FF9}"/>
              </a:ext>
            </a:extLst>
          </p:cNvPr>
          <p:cNvCxnSpPr>
            <a:cxnSpLocks noChangeShapeType="1"/>
          </p:cNvCxnSpPr>
          <p:nvPr/>
        </p:nvCxnSpPr>
        <p:spPr bwMode="auto">
          <a:xfrm flipV="1">
            <a:off x="3510062" y="5059949"/>
            <a:ext cx="0" cy="3603735"/>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4F8F3786-BDA9-F140-B1F2-ACFE0C3C92EB}"/>
              </a:ext>
            </a:extLst>
          </p:cNvPr>
          <p:cNvCxnSpPr>
            <a:cxnSpLocks noChangeShapeType="1"/>
          </p:cNvCxnSpPr>
          <p:nvPr/>
        </p:nvCxnSpPr>
        <p:spPr bwMode="auto">
          <a:xfrm>
            <a:off x="370874" y="6691304"/>
            <a:ext cx="2769891"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sp>
        <p:nvSpPr>
          <p:cNvPr id="63" name="Slide Number Placeholder 5">
            <a:extLst>
              <a:ext uri="{FF2B5EF4-FFF2-40B4-BE49-F238E27FC236}">
                <a16:creationId xmlns:a16="http://schemas.microsoft.com/office/drawing/2014/main" id="{E358875E-BC5D-5A47-8EBA-4F1A13948E2C}"/>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32</a:t>
            </a:fld>
            <a:endParaRPr lang="en-US" altLang="en-US" sz="1200" dirty="0">
              <a:solidFill>
                <a:schemeClr val="bg1"/>
              </a:solidFill>
            </a:endParaRPr>
          </a:p>
        </p:txBody>
      </p:sp>
      <p:sp>
        <p:nvSpPr>
          <p:cNvPr id="59" name="Content Placeholder 2">
            <a:extLst>
              <a:ext uri="{FF2B5EF4-FFF2-40B4-BE49-F238E27FC236}">
                <a16:creationId xmlns:a16="http://schemas.microsoft.com/office/drawing/2014/main" id="{D9FCABBB-DB74-954C-A8F2-35268A7F932D}"/>
              </a:ext>
            </a:extLst>
          </p:cNvPr>
          <p:cNvSpPr txBox="1">
            <a:spLocks/>
          </p:cNvSpPr>
          <p:nvPr/>
        </p:nvSpPr>
        <p:spPr bwMode="auto">
          <a:xfrm>
            <a:off x="3687807" y="6823431"/>
            <a:ext cx="3203139"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buClr>
                <a:srgbClr val="064B6C"/>
              </a:buClr>
              <a:defRPr/>
            </a:pPr>
            <a:r>
              <a:rPr lang="es" sz="1800" dirty="0">
                <a:solidFill>
                  <a:schemeClr val="tx2">
                    <a:lumMod val="75000"/>
                    <a:lumOff val="25000"/>
                  </a:schemeClr>
                </a:solidFill>
              </a:rPr>
              <a:t>Puntos de información y registro para personas migrantes y desplazadas y poblaciones afectadas por una crisis.</a:t>
            </a:r>
          </a:p>
        </p:txBody>
      </p:sp>
      <p:sp>
        <p:nvSpPr>
          <p:cNvPr id="62" name="Content Placeholder 2">
            <a:extLst>
              <a:ext uri="{FF2B5EF4-FFF2-40B4-BE49-F238E27FC236}">
                <a16:creationId xmlns:a16="http://schemas.microsoft.com/office/drawing/2014/main" id="{FC4FFCE6-436B-8445-A6EC-737A9BB59992}"/>
              </a:ext>
            </a:extLst>
          </p:cNvPr>
          <p:cNvSpPr txBox="1">
            <a:spLocks/>
          </p:cNvSpPr>
          <p:nvPr/>
        </p:nvSpPr>
        <p:spPr bwMode="auto">
          <a:xfrm>
            <a:off x="3689720" y="5382221"/>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es" sz="2800" kern="0" dirty="0">
                <a:solidFill>
                  <a:schemeClr val="accent2"/>
                </a:solidFill>
                <a:latin typeface="+mn-lt"/>
                <a:ea typeface="MS PGothic" charset="-128"/>
              </a:rPr>
              <a:t>PUNTOS DE INFORMACIÓN Y REGISTRO</a:t>
            </a:r>
          </a:p>
        </p:txBody>
      </p:sp>
      <p:cxnSp>
        <p:nvCxnSpPr>
          <p:cNvPr id="64" name="Straight Connector 63">
            <a:extLst>
              <a:ext uri="{FF2B5EF4-FFF2-40B4-BE49-F238E27FC236}">
                <a16:creationId xmlns:a16="http://schemas.microsoft.com/office/drawing/2014/main" id="{9CC71B18-512B-5F41-997F-97A6661FE98E}"/>
              </a:ext>
            </a:extLst>
          </p:cNvPr>
          <p:cNvCxnSpPr>
            <a:cxnSpLocks noChangeShapeType="1"/>
          </p:cNvCxnSpPr>
          <p:nvPr/>
        </p:nvCxnSpPr>
        <p:spPr bwMode="auto">
          <a:xfrm>
            <a:off x="3767319" y="6701491"/>
            <a:ext cx="2988054"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sp>
        <p:nvSpPr>
          <p:cNvPr id="65" name="Content Placeholder 2">
            <a:extLst>
              <a:ext uri="{FF2B5EF4-FFF2-40B4-BE49-F238E27FC236}">
                <a16:creationId xmlns:a16="http://schemas.microsoft.com/office/drawing/2014/main" id="{6B9CB24D-70EE-2A49-8B43-90B2D6053F37}"/>
              </a:ext>
            </a:extLst>
          </p:cNvPr>
          <p:cNvSpPr txBox="1">
            <a:spLocks/>
          </p:cNvSpPr>
          <p:nvPr/>
        </p:nvSpPr>
        <p:spPr bwMode="auto">
          <a:xfrm>
            <a:off x="7289511" y="6823431"/>
            <a:ext cx="2909038"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buClr>
                <a:srgbClr val="064B6C"/>
              </a:buClr>
              <a:defRPr/>
            </a:pPr>
            <a:r>
              <a:rPr lang="es" sz="1800" dirty="0">
                <a:solidFill>
                  <a:schemeClr val="tx2">
                    <a:lumMod val="75000"/>
                    <a:lumOff val="25000"/>
                  </a:schemeClr>
                </a:solidFill>
              </a:rPr>
              <a:t>Instalaciones de saneamiento, vivienda convencional, alojamientos para grupos, alojamientos temporales en zonas urbanas, instalaciones de tránsito, campamentos y centros de detención.</a:t>
            </a:r>
          </a:p>
        </p:txBody>
      </p:sp>
      <p:sp>
        <p:nvSpPr>
          <p:cNvPr id="66" name="Content Placeholder 2">
            <a:extLst>
              <a:ext uri="{FF2B5EF4-FFF2-40B4-BE49-F238E27FC236}">
                <a16:creationId xmlns:a16="http://schemas.microsoft.com/office/drawing/2014/main" id="{177A36D3-4864-494C-8FA6-BF6ECBFC2A09}"/>
              </a:ext>
            </a:extLst>
          </p:cNvPr>
          <p:cNvSpPr txBox="1">
            <a:spLocks/>
          </p:cNvSpPr>
          <p:nvPr/>
        </p:nvSpPr>
        <p:spPr bwMode="auto">
          <a:xfrm>
            <a:off x="7291422" y="5364508"/>
            <a:ext cx="246251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es" sz="2800" kern="0">
                <a:solidFill>
                  <a:schemeClr val="accent1"/>
                </a:solidFill>
                <a:latin typeface="+mn-lt"/>
                <a:ea typeface="MS PGothic" charset="-128"/>
              </a:rPr>
              <a:t>SANEAMIENTO, ALOJAMIENTO Y DETENCIÓN</a:t>
            </a:r>
          </a:p>
        </p:txBody>
      </p:sp>
      <p:cxnSp>
        <p:nvCxnSpPr>
          <p:cNvPr id="67" name="Straight Connector 66">
            <a:extLst>
              <a:ext uri="{FF2B5EF4-FFF2-40B4-BE49-F238E27FC236}">
                <a16:creationId xmlns:a16="http://schemas.microsoft.com/office/drawing/2014/main" id="{F502C23F-7C79-8C4E-A767-2BE027C180C5}"/>
              </a:ext>
            </a:extLst>
          </p:cNvPr>
          <p:cNvCxnSpPr>
            <a:cxnSpLocks noChangeShapeType="1"/>
          </p:cNvCxnSpPr>
          <p:nvPr/>
        </p:nvCxnSpPr>
        <p:spPr bwMode="auto">
          <a:xfrm>
            <a:off x="7369022" y="6701491"/>
            <a:ext cx="2384917"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68" name="Straight Connector 67">
            <a:extLst>
              <a:ext uri="{FF2B5EF4-FFF2-40B4-BE49-F238E27FC236}">
                <a16:creationId xmlns:a16="http://schemas.microsoft.com/office/drawing/2014/main" id="{210C1D76-00C5-494C-A706-7A16CBB0C100}"/>
              </a:ext>
            </a:extLst>
          </p:cNvPr>
          <p:cNvCxnSpPr>
            <a:cxnSpLocks noChangeShapeType="1"/>
          </p:cNvCxnSpPr>
          <p:nvPr/>
        </p:nvCxnSpPr>
        <p:spPr bwMode="auto">
          <a:xfrm flipV="1">
            <a:off x="7067771" y="5017521"/>
            <a:ext cx="0" cy="3646163"/>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69" name="Straight Connector 68">
            <a:extLst>
              <a:ext uri="{FF2B5EF4-FFF2-40B4-BE49-F238E27FC236}">
                <a16:creationId xmlns:a16="http://schemas.microsoft.com/office/drawing/2014/main" id="{D6CC5DFA-0B4E-B44B-BFD0-334F1B37F30D}"/>
              </a:ext>
            </a:extLst>
          </p:cNvPr>
          <p:cNvCxnSpPr>
            <a:cxnSpLocks noChangeShapeType="1"/>
          </p:cNvCxnSpPr>
          <p:nvPr/>
        </p:nvCxnSpPr>
        <p:spPr bwMode="auto">
          <a:xfrm flipV="1">
            <a:off x="10057307" y="5017521"/>
            <a:ext cx="0" cy="3646163"/>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70" name="Content Placeholder 2">
            <a:extLst>
              <a:ext uri="{FF2B5EF4-FFF2-40B4-BE49-F238E27FC236}">
                <a16:creationId xmlns:a16="http://schemas.microsoft.com/office/drawing/2014/main" id="{375BDE87-BB89-4B45-B047-17F3380C7D80}"/>
              </a:ext>
            </a:extLst>
          </p:cNvPr>
          <p:cNvSpPr txBox="1">
            <a:spLocks/>
          </p:cNvSpPr>
          <p:nvPr/>
        </p:nvSpPr>
        <p:spPr bwMode="auto">
          <a:xfrm>
            <a:off x="10232220" y="6823431"/>
            <a:ext cx="2751681"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buClr>
                <a:srgbClr val="064B6C"/>
              </a:buClr>
              <a:defRPr/>
            </a:pPr>
            <a:r>
              <a:rPr lang="es" sz="1800" dirty="0">
                <a:solidFill>
                  <a:schemeClr val="tx2">
                    <a:lumMod val="75000"/>
                    <a:lumOff val="25000"/>
                  </a:schemeClr>
                </a:solidFill>
              </a:rPr>
              <a:t>Zonas de distribución de ayuda centralizada y colas para la recepción de asistencia.</a:t>
            </a:r>
          </a:p>
        </p:txBody>
      </p:sp>
      <p:sp>
        <p:nvSpPr>
          <p:cNvPr id="71" name="Content Placeholder 2">
            <a:extLst>
              <a:ext uri="{FF2B5EF4-FFF2-40B4-BE49-F238E27FC236}">
                <a16:creationId xmlns:a16="http://schemas.microsoft.com/office/drawing/2014/main" id="{66F1CF35-8280-1141-952B-FF929C8CBE7A}"/>
              </a:ext>
            </a:extLst>
          </p:cNvPr>
          <p:cNvSpPr txBox="1">
            <a:spLocks/>
          </p:cNvSpPr>
          <p:nvPr/>
        </p:nvSpPr>
        <p:spPr bwMode="auto">
          <a:xfrm>
            <a:off x="10234132" y="5364507"/>
            <a:ext cx="277930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es" sz="2400" kern="0" dirty="0">
                <a:solidFill>
                  <a:schemeClr val="accent2"/>
                </a:solidFill>
                <a:latin typeface="+mn-lt"/>
                <a:ea typeface="MS PGothic" charset="-128"/>
              </a:rPr>
              <a:t>ZONAS DE </a:t>
            </a:r>
            <a:br>
              <a:rPr lang="en-US" altLang="en-US" sz="2400" kern="0" dirty="0">
                <a:solidFill>
                  <a:schemeClr val="accent2"/>
                </a:solidFill>
                <a:latin typeface="+mn-lt"/>
                <a:ea typeface="MS PGothic" charset="-128"/>
              </a:rPr>
            </a:br>
            <a:r>
              <a:rPr lang="es" sz="2400" kern="0" dirty="0">
                <a:solidFill>
                  <a:schemeClr val="accent2"/>
                </a:solidFill>
                <a:latin typeface="+mn-lt"/>
                <a:ea typeface="MS PGothic" charset="-128"/>
              </a:rPr>
              <a:t>DISTRIBUCIÓN </a:t>
            </a:r>
            <a:br>
              <a:rPr lang="en-US" altLang="en-US" sz="2400" kern="0" dirty="0">
                <a:solidFill>
                  <a:schemeClr val="accent2"/>
                </a:solidFill>
                <a:latin typeface="+mn-lt"/>
                <a:ea typeface="MS PGothic" charset="-128"/>
              </a:rPr>
            </a:br>
            <a:r>
              <a:rPr lang="es" sz="2400" kern="0" dirty="0">
                <a:solidFill>
                  <a:schemeClr val="accent2"/>
                </a:solidFill>
                <a:latin typeface="+mn-lt"/>
                <a:ea typeface="MS PGothic" charset="-128"/>
              </a:rPr>
              <a:t>DE ASISTENCIA PARA CRISIS </a:t>
            </a:r>
          </a:p>
        </p:txBody>
      </p:sp>
      <p:cxnSp>
        <p:nvCxnSpPr>
          <p:cNvPr id="72" name="Straight Connector 71">
            <a:extLst>
              <a:ext uri="{FF2B5EF4-FFF2-40B4-BE49-F238E27FC236}">
                <a16:creationId xmlns:a16="http://schemas.microsoft.com/office/drawing/2014/main" id="{C1CEACB8-1838-644C-B69E-9C42C452FC5E}"/>
              </a:ext>
            </a:extLst>
          </p:cNvPr>
          <p:cNvCxnSpPr>
            <a:cxnSpLocks noChangeShapeType="1"/>
          </p:cNvCxnSpPr>
          <p:nvPr/>
        </p:nvCxnSpPr>
        <p:spPr bwMode="auto">
          <a:xfrm>
            <a:off x="10311732" y="6701491"/>
            <a:ext cx="2153692"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76" name="Straight Connector 75">
            <a:extLst>
              <a:ext uri="{FF2B5EF4-FFF2-40B4-BE49-F238E27FC236}">
                <a16:creationId xmlns:a16="http://schemas.microsoft.com/office/drawing/2014/main" id="{E7D5FA75-9229-F946-A141-2B52F98021AC}"/>
              </a:ext>
            </a:extLst>
          </p:cNvPr>
          <p:cNvCxnSpPr>
            <a:cxnSpLocks noChangeShapeType="1"/>
          </p:cNvCxnSpPr>
          <p:nvPr/>
        </p:nvCxnSpPr>
        <p:spPr bwMode="auto">
          <a:xfrm flipV="1">
            <a:off x="3510062" y="1666313"/>
            <a:ext cx="0" cy="3603735"/>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77" name="Content Placeholder 2">
            <a:extLst>
              <a:ext uri="{FF2B5EF4-FFF2-40B4-BE49-F238E27FC236}">
                <a16:creationId xmlns:a16="http://schemas.microsoft.com/office/drawing/2014/main" id="{3580A4FF-302C-CD43-B615-E00AD2C18457}"/>
              </a:ext>
            </a:extLst>
          </p:cNvPr>
          <p:cNvSpPr txBox="1">
            <a:spLocks/>
          </p:cNvSpPr>
          <p:nvPr/>
        </p:nvSpPr>
        <p:spPr bwMode="auto">
          <a:xfrm>
            <a:off x="3687807" y="3608699"/>
            <a:ext cx="3347279"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buClr>
                <a:srgbClr val="064B6C"/>
              </a:buClr>
              <a:defRPr/>
            </a:pPr>
            <a:r>
              <a:rPr lang="es" sz="1800" dirty="0">
                <a:solidFill>
                  <a:schemeClr val="tx2">
                    <a:lumMod val="75000"/>
                    <a:lumOff val="25000"/>
                  </a:schemeClr>
                </a:solidFill>
              </a:rPr>
              <a:t>Sectores de empleo </a:t>
            </a:r>
            <a:br>
              <a:rPr lang="en-US" sz="1800" dirty="0">
                <a:solidFill>
                  <a:schemeClr val="tx2">
                    <a:lumMod val="75000"/>
                    <a:lumOff val="25000"/>
                  </a:schemeClr>
                </a:solidFill>
              </a:rPr>
            </a:br>
            <a:r>
              <a:rPr lang="es" sz="1800" dirty="0">
                <a:solidFill>
                  <a:schemeClr val="tx2">
                    <a:lumMod val="75000"/>
                    <a:lumOff val="25000"/>
                  </a:schemeClr>
                </a:solidFill>
              </a:rPr>
              <a:t>tanto formales como informales.</a:t>
            </a:r>
          </a:p>
        </p:txBody>
      </p:sp>
      <p:sp>
        <p:nvSpPr>
          <p:cNvPr id="78" name="Content Placeholder 2">
            <a:extLst>
              <a:ext uri="{FF2B5EF4-FFF2-40B4-BE49-F238E27FC236}">
                <a16:creationId xmlns:a16="http://schemas.microsoft.com/office/drawing/2014/main" id="{736F1704-D3C6-B24E-8FD9-3851BC0FD4D3}"/>
              </a:ext>
            </a:extLst>
          </p:cNvPr>
          <p:cNvSpPr txBox="1">
            <a:spLocks/>
          </p:cNvSpPr>
          <p:nvPr/>
        </p:nvSpPr>
        <p:spPr bwMode="auto">
          <a:xfrm>
            <a:off x="3689720" y="2540797"/>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es" sz="2800" kern="0" dirty="0">
                <a:solidFill>
                  <a:schemeClr val="accent1"/>
                </a:solidFill>
                <a:latin typeface="+mn-lt"/>
                <a:ea typeface="MS PGothic" charset="-128"/>
              </a:rPr>
              <a:t>SECTORES DE EMPLEO</a:t>
            </a:r>
          </a:p>
        </p:txBody>
      </p:sp>
      <p:cxnSp>
        <p:nvCxnSpPr>
          <p:cNvPr id="79" name="Straight Connector 78">
            <a:extLst>
              <a:ext uri="{FF2B5EF4-FFF2-40B4-BE49-F238E27FC236}">
                <a16:creationId xmlns:a16="http://schemas.microsoft.com/office/drawing/2014/main" id="{7CBB9D69-C076-184D-AB39-4AD9EFE0FA84}"/>
              </a:ext>
            </a:extLst>
          </p:cNvPr>
          <p:cNvCxnSpPr>
            <a:cxnSpLocks noChangeShapeType="1"/>
          </p:cNvCxnSpPr>
          <p:nvPr/>
        </p:nvCxnSpPr>
        <p:spPr bwMode="auto">
          <a:xfrm>
            <a:off x="3767319" y="3486759"/>
            <a:ext cx="2988054"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sp>
        <p:nvSpPr>
          <p:cNvPr id="80" name="Content Placeholder 2">
            <a:extLst>
              <a:ext uri="{FF2B5EF4-FFF2-40B4-BE49-F238E27FC236}">
                <a16:creationId xmlns:a16="http://schemas.microsoft.com/office/drawing/2014/main" id="{B1E7276F-5E9E-AE47-99F6-E3042CDBA1B6}"/>
              </a:ext>
            </a:extLst>
          </p:cNvPr>
          <p:cNvSpPr txBox="1">
            <a:spLocks/>
          </p:cNvSpPr>
          <p:nvPr/>
        </p:nvSpPr>
        <p:spPr bwMode="auto">
          <a:xfrm>
            <a:off x="7289511" y="3608699"/>
            <a:ext cx="2726998" cy="145124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buClr>
                <a:srgbClr val="064B6C"/>
              </a:buClr>
              <a:defRPr/>
            </a:pPr>
            <a:r>
              <a:rPr lang="es" sz="1800" dirty="0">
                <a:solidFill>
                  <a:schemeClr val="tx2">
                    <a:lumMod val="75000"/>
                    <a:lumOff val="25000"/>
                  </a:schemeClr>
                </a:solidFill>
              </a:rPr>
              <a:t>Comunidades y familias</a:t>
            </a:r>
            <a:br>
              <a:rPr lang="en-US" sz="1800" dirty="0">
                <a:solidFill>
                  <a:schemeClr val="tx2">
                    <a:lumMod val="75000"/>
                    <a:lumOff val="25000"/>
                  </a:schemeClr>
                </a:solidFill>
              </a:rPr>
            </a:br>
            <a:r>
              <a:rPr lang="es" sz="1800" dirty="0">
                <a:solidFill>
                  <a:schemeClr val="tx2">
                    <a:lumMod val="75000"/>
                    <a:lumOff val="25000"/>
                  </a:schemeClr>
                </a:solidFill>
              </a:rPr>
              <a:t>poco acogedoras para las personas con SOGIESC diversa o que las hostigan.</a:t>
            </a:r>
          </a:p>
        </p:txBody>
      </p:sp>
      <p:sp>
        <p:nvSpPr>
          <p:cNvPr id="81" name="Content Placeholder 2">
            <a:extLst>
              <a:ext uri="{FF2B5EF4-FFF2-40B4-BE49-F238E27FC236}">
                <a16:creationId xmlns:a16="http://schemas.microsoft.com/office/drawing/2014/main" id="{8903635D-D172-1B44-9F57-F6B87999A326}"/>
              </a:ext>
            </a:extLst>
          </p:cNvPr>
          <p:cNvSpPr txBox="1">
            <a:spLocks/>
          </p:cNvSpPr>
          <p:nvPr/>
        </p:nvSpPr>
        <p:spPr bwMode="auto">
          <a:xfrm>
            <a:off x="7291422" y="2536077"/>
            <a:ext cx="2462517"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es" sz="2800" kern="0">
                <a:solidFill>
                  <a:schemeClr val="accent2"/>
                </a:solidFill>
                <a:latin typeface="+mn-lt"/>
                <a:ea typeface="MS PGothic" charset="-128"/>
              </a:rPr>
              <a:t>COMUNIDADES </a:t>
            </a:r>
            <a:br>
              <a:rPr lang="en-US" altLang="en-US" sz="2800" kern="0" dirty="0">
                <a:solidFill>
                  <a:schemeClr val="accent2"/>
                </a:solidFill>
                <a:latin typeface="+mn-lt"/>
                <a:ea typeface="MS PGothic" charset="-128"/>
              </a:rPr>
            </a:br>
            <a:r>
              <a:rPr lang="es" sz="2800" kern="0">
                <a:solidFill>
                  <a:schemeClr val="accent2"/>
                </a:solidFill>
                <a:latin typeface="+mn-lt"/>
                <a:ea typeface="MS PGothic" charset="-128"/>
              </a:rPr>
              <a:t>Y FAMILIAS </a:t>
            </a:r>
          </a:p>
        </p:txBody>
      </p:sp>
      <p:cxnSp>
        <p:nvCxnSpPr>
          <p:cNvPr id="82" name="Straight Connector 81">
            <a:extLst>
              <a:ext uri="{FF2B5EF4-FFF2-40B4-BE49-F238E27FC236}">
                <a16:creationId xmlns:a16="http://schemas.microsoft.com/office/drawing/2014/main" id="{3880399E-DB38-984C-A275-F2683D86C153}"/>
              </a:ext>
            </a:extLst>
          </p:cNvPr>
          <p:cNvCxnSpPr>
            <a:cxnSpLocks noChangeShapeType="1"/>
          </p:cNvCxnSpPr>
          <p:nvPr/>
        </p:nvCxnSpPr>
        <p:spPr bwMode="auto">
          <a:xfrm>
            <a:off x="7369022" y="3486759"/>
            <a:ext cx="2384917"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83" name="Straight Connector 82">
            <a:extLst>
              <a:ext uri="{FF2B5EF4-FFF2-40B4-BE49-F238E27FC236}">
                <a16:creationId xmlns:a16="http://schemas.microsoft.com/office/drawing/2014/main" id="{AAD4C000-17B6-2748-81D5-2B535A7D4147}"/>
              </a:ext>
            </a:extLst>
          </p:cNvPr>
          <p:cNvCxnSpPr>
            <a:cxnSpLocks noChangeShapeType="1"/>
          </p:cNvCxnSpPr>
          <p:nvPr/>
        </p:nvCxnSpPr>
        <p:spPr bwMode="auto">
          <a:xfrm flipV="1">
            <a:off x="7067771" y="1802789"/>
            <a:ext cx="0" cy="3646163"/>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84" name="Straight Connector 83">
            <a:extLst>
              <a:ext uri="{FF2B5EF4-FFF2-40B4-BE49-F238E27FC236}">
                <a16:creationId xmlns:a16="http://schemas.microsoft.com/office/drawing/2014/main" id="{979D2A8F-5881-CB49-B9B8-4FA2C286B42A}"/>
              </a:ext>
            </a:extLst>
          </p:cNvPr>
          <p:cNvCxnSpPr>
            <a:cxnSpLocks noChangeShapeType="1"/>
          </p:cNvCxnSpPr>
          <p:nvPr/>
        </p:nvCxnSpPr>
        <p:spPr bwMode="auto">
          <a:xfrm flipV="1">
            <a:off x="10057307" y="1802789"/>
            <a:ext cx="0" cy="3646163"/>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85" name="Content Placeholder 2">
            <a:extLst>
              <a:ext uri="{FF2B5EF4-FFF2-40B4-BE49-F238E27FC236}">
                <a16:creationId xmlns:a16="http://schemas.microsoft.com/office/drawing/2014/main" id="{4CDB6CE0-58F9-C443-8A68-C485FF5EBFD8}"/>
              </a:ext>
            </a:extLst>
          </p:cNvPr>
          <p:cNvSpPr txBox="1">
            <a:spLocks/>
          </p:cNvSpPr>
          <p:nvPr/>
        </p:nvSpPr>
        <p:spPr bwMode="auto">
          <a:xfrm>
            <a:off x="10232220" y="3608699"/>
            <a:ext cx="2751681"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buClr>
                <a:srgbClr val="064B6C"/>
              </a:buClr>
              <a:defRPr/>
            </a:pPr>
            <a:r>
              <a:rPr lang="es" sz="1800" dirty="0">
                <a:solidFill>
                  <a:schemeClr val="tx2">
                    <a:lumMod val="75000"/>
                    <a:lumOff val="25000"/>
                  </a:schemeClr>
                </a:solidFill>
              </a:rPr>
              <a:t>Centros de salud y asesoramiento, incluidos los que están bajo la dirección de nuestras organizaciones y las instalaciones públicas.</a:t>
            </a:r>
            <a:br>
              <a:rPr lang="en-US" sz="1800" dirty="0">
                <a:solidFill>
                  <a:schemeClr val="tx2">
                    <a:lumMod val="75000"/>
                    <a:lumOff val="25000"/>
                  </a:schemeClr>
                </a:solidFill>
              </a:rPr>
            </a:br>
            <a:endParaRPr lang="en-US" sz="1800" dirty="0">
              <a:solidFill>
                <a:schemeClr val="tx2">
                  <a:lumMod val="75000"/>
                  <a:lumOff val="25000"/>
                </a:schemeClr>
              </a:solidFill>
            </a:endParaRPr>
          </a:p>
        </p:txBody>
      </p:sp>
      <p:sp>
        <p:nvSpPr>
          <p:cNvPr id="86" name="Content Placeholder 2">
            <a:extLst>
              <a:ext uri="{FF2B5EF4-FFF2-40B4-BE49-F238E27FC236}">
                <a16:creationId xmlns:a16="http://schemas.microsoft.com/office/drawing/2014/main" id="{11891381-4CD1-4C47-BFDF-6C8975F51DF8}"/>
              </a:ext>
            </a:extLst>
          </p:cNvPr>
          <p:cNvSpPr txBox="1">
            <a:spLocks/>
          </p:cNvSpPr>
          <p:nvPr/>
        </p:nvSpPr>
        <p:spPr bwMode="auto">
          <a:xfrm>
            <a:off x="10234133" y="2536076"/>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es" sz="2800" kern="0" dirty="0">
                <a:solidFill>
                  <a:schemeClr val="accent1"/>
                </a:solidFill>
                <a:latin typeface="+mn-lt"/>
                <a:ea typeface="MS PGothic" charset="-128"/>
              </a:rPr>
              <a:t>CENTROS </a:t>
            </a:r>
            <a:br>
              <a:rPr lang="en-US" altLang="en-US" sz="2800" kern="0" dirty="0">
                <a:solidFill>
                  <a:schemeClr val="accent1"/>
                </a:solidFill>
                <a:latin typeface="+mn-lt"/>
                <a:ea typeface="MS PGothic" charset="-128"/>
              </a:rPr>
            </a:br>
            <a:r>
              <a:rPr lang="es" sz="2800" kern="0" dirty="0">
                <a:solidFill>
                  <a:schemeClr val="accent1"/>
                </a:solidFill>
                <a:latin typeface="+mn-lt"/>
                <a:ea typeface="MS PGothic" charset="-128"/>
              </a:rPr>
              <a:t>DE SALUD</a:t>
            </a:r>
          </a:p>
        </p:txBody>
      </p:sp>
      <p:cxnSp>
        <p:nvCxnSpPr>
          <p:cNvPr id="87" name="Straight Connector 86">
            <a:extLst>
              <a:ext uri="{FF2B5EF4-FFF2-40B4-BE49-F238E27FC236}">
                <a16:creationId xmlns:a16="http://schemas.microsoft.com/office/drawing/2014/main" id="{5D1E5D2A-2049-7F46-B816-F3BCC6F2C43D}"/>
              </a:ext>
            </a:extLst>
          </p:cNvPr>
          <p:cNvCxnSpPr>
            <a:cxnSpLocks noChangeShapeType="1"/>
          </p:cNvCxnSpPr>
          <p:nvPr/>
        </p:nvCxnSpPr>
        <p:spPr bwMode="auto">
          <a:xfrm>
            <a:off x="10311732" y="3486759"/>
            <a:ext cx="2016096"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sp>
        <p:nvSpPr>
          <p:cNvPr id="39" name="Title 1">
            <a:extLst>
              <a:ext uri="{FF2B5EF4-FFF2-40B4-BE49-F238E27FC236}">
                <a16:creationId xmlns:a16="http://schemas.microsoft.com/office/drawing/2014/main" id="{BC693FCE-91DD-6E4A-BFC6-98164641C14B}"/>
              </a:ext>
            </a:extLst>
          </p:cNvPr>
          <p:cNvSpPr>
            <a:spLocks noGrp="1"/>
          </p:cNvSpPr>
          <p:nvPr>
            <p:ph type="title"/>
          </p:nvPr>
        </p:nvSpPr>
        <p:spPr>
          <a:xfrm>
            <a:off x="1351722" y="270931"/>
            <a:ext cx="10455965" cy="854455"/>
          </a:xfrm>
        </p:spPr>
        <p:txBody>
          <a:bodyPr rtlCol="0">
            <a:normAutofit fontScale="90000"/>
          </a:bodyPr>
          <a:lstStyle/>
          <a:p>
            <a:pPr rtl="0"/>
            <a:r>
              <a:rPr lang="es" kern="0" dirty="0">
                <a:solidFill>
                  <a:schemeClr val="tx1"/>
                </a:solidFill>
              </a:rPr>
              <a:t>¿Dónde se producen los puntos de riesgo </a:t>
            </a:r>
            <a:br>
              <a:rPr lang="en-US" altLang="en-US" kern="0" dirty="0">
                <a:solidFill>
                  <a:schemeClr val="tx1"/>
                </a:solidFill>
              </a:rPr>
            </a:br>
            <a:r>
              <a:rPr lang="es" kern="0" dirty="0">
                <a:solidFill>
                  <a:schemeClr val="tx1"/>
                </a:solidFill>
              </a:rPr>
              <a:t>para las </a:t>
            </a:r>
            <a:r>
              <a:rPr lang="es" dirty="0">
                <a:solidFill>
                  <a:schemeClr val="tx1"/>
                </a:solidFill>
                <a:ea typeface="MS PGothic" charset="0"/>
              </a:rPr>
              <a:t>personas</a:t>
            </a:r>
            <a:r>
              <a:rPr lang="es" kern="0" dirty="0">
                <a:solidFill>
                  <a:schemeClr val="tx1"/>
                </a:solidFill>
              </a:rPr>
              <a:t> con SOGIESC diversa?</a:t>
            </a:r>
          </a:p>
        </p:txBody>
      </p:sp>
      <p:cxnSp>
        <p:nvCxnSpPr>
          <p:cNvPr id="40" name="Straight Connector 39">
            <a:extLst>
              <a:ext uri="{FF2B5EF4-FFF2-40B4-BE49-F238E27FC236}">
                <a16:creationId xmlns:a16="http://schemas.microsoft.com/office/drawing/2014/main" id="{9BA919A0-785A-F24D-8E83-5EAE087714FE}"/>
              </a:ext>
            </a:extLst>
          </p:cNvPr>
          <p:cNvCxnSpPr>
            <a:cxnSpLocks/>
          </p:cNvCxnSpPr>
          <p:nvPr/>
        </p:nvCxnSpPr>
        <p:spPr bwMode="auto">
          <a:xfrm flipH="1">
            <a:off x="-62634" y="841571"/>
            <a:ext cx="1572457"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1" name="Straight Connector 40">
            <a:extLst>
              <a:ext uri="{FF2B5EF4-FFF2-40B4-BE49-F238E27FC236}">
                <a16:creationId xmlns:a16="http://schemas.microsoft.com/office/drawing/2014/main" id="{4C792ABE-19FF-E645-AE43-846C649F02BE}"/>
              </a:ext>
            </a:extLst>
          </p:cNvPr>
          <p:cNvCxnSpPr>
            <a:cxnSpLocks/>
          </p:cNvCxnSpPr>
          <p:nvPr/>
        </p:nvCxnSpPr>
        <p:spPr bwMode="auto">
          <a:xfrm flipH="1">
            <a:off x="11589488" y="841571"/>
            <a:ext cx="1403499"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ustDataLst>
      <p:tags r:id="rId1"/>
    </p:custDataLst>
    <p:extLst>
      <p:ext uri="{BB962C8B-B14F-4D97-AF65-F5344CB8AC3E}">
        <p14:creationId xmlns:p14="http://schemas.microsoft.com/office/powerpoint/2010/main" val="139725298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
            <a:extLst>
              <a:ext uri="{FF2B5EF4-FFF2-40B4-BE49-F238E27FC236}">
                <a16:creationId xmlns:a16="http://schemas.microsoft.com/office/drawing/2014/main" id="{E2985B8C-4FC3-CA4E-8C49-742F43E2123D}"/>
              </a:ext>
            </a:extLst>
          </p:cNvPr>
          <p:cNvSpPr txBox="1">
            <a:spLocks/>
          </p:cNvSpPr>
          <p:nvPr/>
        </p:nvSpPr>
        <p:spPr bwMode="auto">
          <a:xfrm>
            <a:off x="1449575" y="4193526"/>
            <a:ext cx="4458995"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lnSpc>
                <a:spcPct val="110000"/>
              </a:lnSpc>
              <a:buClr>
                <a:srgbClr val="064B6C"/>
              </a:buClr>
              <a:defRPr/>
            </a:pPr>
            <a:r>
              <a:rPr lang="es" sz="1800" dirty="0">
                <a:solidFill>
                  <a:schemeClr val="tx2">
                    <a:lumMod val="75000"/>
                    <a:lumOff val="25000"/>
                  </a:schemeClr>
                </a:solidFill>
              </a:rPr>
              <a:t>Abusos físicos, mentales y sexuales; discriminación; separación de la pareja; veto a las visitas conyugales; y alojamiento inadecuado para el género con el que se identifican las personas.</a:t>
            </a:r>
          </a:p>
        </p:txBody>
      </p:sp>
      <p:sp>
        <p:nvSpPr>
          <p:cNvPr id="32" name="Content Placeholder 2">
            <a:extLst>
              <a:ext uri="{FF2B5EF4-FFF2-40B4-BE49-F238E27FC236}">
                <a16:creationId xmlns:a16="http://schemas.microsoft.com/office/drawing/2014/main" id="{132594D6-8AE5-FE4F-B012-E21C2367E89C}"/>
              </a:ext>
            </a:extLst>
          </p:cNvPr>
          <p:cNvSpPr txBox="1">
            <a:spLocks/>
          </p:cNvSpPr>
          <p:nvPr/>
        </p:nvSpPr>
        <p:spPr bwMode="auto">
          <a:xfrm>
            <a:off x="1486557" y="3130124"/>
            <a:ext cx="439699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es" sz="2800" kern="0" dirty="0">
                <a:solidFill>
                  <a:schemeClr val="accent2"/>
                </a:solidFill>
                <a:latin typeface="+mn-lt"/>
                <a:ea typeface="MS PGothic" charset="-128"/>
              </a:rPr>
              <a:t>ABUSOS FÍSICOS, MENTALES </a:t>
            </a:r>
            <a:br>
              <a:rPr lang="en-US" altLang="en-US" sz="2800" kern="0" dirty="0">
                <a:solidFill>
                  <a:schemeClr val="accent2"/>
                </a:solidFill>
                <a:latin typeface="+mn-lt"/>
                <a:ea typeface="MS PGothic" charset="-128"/>
              </a:rPr>
            </a:br>
            <a:r>
              <a:rPr lang="es" sz="2800" kern="0" dirty="0">
                <a:solidFill>
                  <a:schemeClr val="accent2"/>
                </a:solidFill>
                <a:latin typeface="+mn-lt"/>
                <a:ea typeface="MS PGothic" charset="-128"/>
              </a:rPr>
              <a:t>Y SEXUALES </a:t>
            </a:r>
          </a:p>
        </p:txBody>
      </p:sp>
      <p:cxnSp>
        <p:nvCxnSpPr>
          <p:cNvPr id="34" name="Straight Connector 33">
            <a:extLst>
              <a:ext uri="{FF2B5EF4-FFF2-40B4-BE49-F238E27FC236}">
                <a16:creationId xmlns:a16="http://schemas.microsoft.com/office/drawing/2014/main" id="{B167EB04-D7FE-1B4F-86AF-CB4EBE2F4683}"/>
              </a:ext>
            </a:extLst>
          </p:cNvPr>
          <p:cNvCxnSpPr>
            <a:cxnSpLocks noChangeShapeType="1"/>
          </p:cNvCxnSpPr>
          <p:nvPr/>
        </p:nvCxnSpPr>
        <p:spPr bwMode="auto">
          <a:xfrm>
            <a:off x="1529087" y="4114116"/>
            <a:ext cx="3886507"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sp>
        <p:nvSpPr>
          <p:cNvPr id="44" name="Content Placeholder 2">
            <a:extLst>
              <a:ext uri="{FF2B5EF4-FFF2-40B4-BE49-F238E27FC236}">
                <a16:creationId xmlns:a16="http://schemas.microsoft.com/office/drawing/2014/main" id="{D9CDCD54-FD5E-434B-8D30-672338A60965}"/>
              </a:ext>
            </a:extLst>
          </p:cNvPr>
          <p:cNvSpPr txBox="1">
            <a:spLocks/>
          </p:cNvSpPr>
          <p:nvPr/>
        </p:nvSpPr>
        <p:spPr bwMode="auto">
          <a:xfrm>
            <a:off x="1449576" y="7041888"/>
            <a:ext cx="4433976"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lnSpc>
                <a:spcPct val="110000"/>
              </a:lnSpc>
              <a:buClr>
                <a:srgbClr val="064B6C"/>
              </a:buClr>
              <a:defRPr/>
            </a:pPr>
            <a:r>
              <a:rPr lang="es" sz="2000" dirty="0">
                <a:solidFill>
                  <a:schemeClr val="tx2">
                    <a:lumMod val="75000"/>
                    <a:lumOff val="25000"/>
                  </a:schemeClr>
                </a:solidFill>
              </a:rPr>
              <a:t>Denegación de atención médica vital, como tratamientos contra el VIH, tratamientos hormonales y cuidados relacionados con la violencia sexual y la salud reproductiva.</a:t>
            </a:r>
          </a:p>
        </p:txBody>
      </p:sp>
      <p:sp>
        <p:nvSpPr>
          <p:cNvPr id="46" name="Content Placeholder 2">
            <a:extLst>
              <a:ext uri="{FF2B5EF4-FFF2-40B4-BE49-F238E27FC236}">
                <a16:creationId xmlns:a16="http://schemas.microsoft.com/office/drawing/2014/main" id="{97EB9DE6-1E58-2E4A-9D1E-4880F15D63FB}"/>
              </a:ext>
            </a:extLst>
          </p:cNvPr>
          <p:cNvSpPr txBox="1">
            <a:spLocks/>
          </p:cNvSpPr>
          <p:nvPr/>
        </p:nvSpPr>
        <p:spPr bwMode="auto">
          <a:xfrm>
            <a:off x="1449575" y="6174875"/>
            <a:ext cx="3125392"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lnSpc>
                <a:spcPct val="70000"/>
              </a:lnSpc>
              <a:buNone/>
              <a:defRPr/>
            </a:pPr>
            <a:r>
              <a:rPr lang="es" sz="2800" kern="0" dirty="0">
                <a:solidFill>
                  <a:schemeClr val="accent1"/>
                </a:solidFill>
                <a:latin typeface="+mn-lt"/>
                <a:ea typeface="MS PGothic" charset="-128"/>
              </a:rPr>
              <a:t>ATENCIÓN MÉDICA </a:t>
            </a:r>
            <a:br>
              <a:rPr lang="en-US" altLang="en-US" sz="2800" kern="0" dirty="0">
                <a:solidFill>
                  <a:schemeClr val="accent1"/>
                </a:solidFill>
                <a:latin typeface="+mn-lt"/>
                <a:ea typeface="MS PGothic" charset="-128"/>
              </a:rPr>
            </a:br>
            <a:r>
              <a:rPr lang="es" sz="2800" kern="0" dirty="0">
                <a:solidFill>
                  <a:schemeClr val="accent1"/>
                </a:solidFill>
                <a:latin typeface="+mn-lt"/>
                <a:ea typeface="MS PGothic" charset="-128"/>
              </a:rPr>
              <a:t>VITAL </a:t>
            </a:r>
          </a:p>
        </p:txBody>
      </p:sp>
      <p:cxnSp>
        <p:nvCxnSpPr>
          <p:cNvPr id="47" name="Straight Connector 46">
            <a:extLst>
              <a:ext uri="{FF2B5EF4-FFF2-40B4-BE49-F238E27FC236}">
                <a16:creationId xmlns:a16="http://schemas.microsoft.com/office/drawing/2014/main" id="{5C0F1B62-C8F7-004C-9EAC-7B3E355E2FF9}"/>
              </a:ext>
            </a:extLst>
          </p:cNvPr>
          <p:cNvCxnSpPr>
            <a:cxnSpLocks noChangeShapeType="1"/>
          </p:cNvCxnSpPr>
          <p:nvPr/>
        </p:nvCxnSpPr>
        <p:spPr bwMode="auto">
          <a:xfrm flipV="1">
            <a:off x="6511662" y="3253563"/>
            <a:ext cx="0" cy="5337544"/>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cxnSp>
        <p:nvCxnSpPr>
          <p:cNvPr id="48" name="Straight Connector 47">
            <a:extLst>
              <a:ext uri="{FF2B5EF4-FFF2-40B4-BE49-F238E27FC236}">
                <a16:creationId xmlns:a16="http://schemas.microsoft.com/office/drawing/2014/main" id="{4F8F3786-BDA9-F140-B1F2-ACFE0C3C92EB}"/>
              </a:ext>
            </a:extLst>
          </p:cNvPr>
          <p:cNvCxnSpPr>
            <a:cxnSpLocks noChangeShapeType="1"/>
          </p:cNvCxnSpPr>
          <p:nvPr/>
        </p:nvCxnSpPr>
        <p:spPr bwMode="auto">
          <a:xfrm>
            <a:off x="1538290" y="6961655"/>
            <a:ext cx="3877304"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sp>
        <p:nvSpPr>
          <p:cNvPr id="59" name="Content Placeholder 2">
            <a:extLst>
              <a:ext uri="{FF2B5EF4-FFF2-40B4-BE49-F238E27FC236}">
                <a16:creationId xmlns:a16="http://schemas.microsoft.com/office/drawing/2014/main" id="{D9FCABBB-DB74-954C-A8F2-35268A7F932D}"/>
              </a:ext>
            </a:extLst>
          </p:cNvPr>
          <p:cNvSpPr txBox="1">
            <a:spLocks/>
          </p:cNvSpPr>
          <p:nvPr/>
        </p:nvSpPr>
        <p:spPr bwMode="auto">
          <a:xfrm>
            <a:off x="7350250" y="7041065"/>
            <a:ext cx="4239237"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lnSpc>
                <a:spcPct val="110000"/>
              </a:lnSpc>
              <a:buClr>
                <a:srgbClr val="064B6C"/>
              </a:buClr>
              <a:defRPr/>
            </a:pPr>
            <a:r>
              <a:rPr lang="es" sz="2000" dirty="0">
                <a:solidFill>
                  <a:schemeClr val="tx2">
                    <a:lumMod val="75000"/>
                    <a:lumOff val="25000"/>
                  </a:schemeClr>
                </a:solidFill>
              </a:rPr>
              <a:t>Empleo del aislamiento o la incomunicación como método de protección en lugar de la puesta en libertad o de hacer remisiones. </a:t>
            </a:r>
          </a:p>
        </p:txBody>
      </p:sp>
      <p:sp>
        <p:nvSpPr>
          <p:cNvPr id="62" name="Content Placeholder 2">
            <a:extLst>
              <a:ext uri="{FF2B5EF4-FFF2-40B4-BE49-F238E27FC236}">
                <a16:creationId xmlns:a16="http://schemas.microsoft.com/office/drawing/2014/main" id="{FC4FFCE6-436B-8445-A6EC-737A9BB59992}"/>
              </a:ext>
            </a:extLst>
          </p:cNvPr>
          <p:cNvSpPr txBox="1">
            <a:spLocks/>
          </p:cNvSpPr>
          <p:nvPr/>
        </p:nvSpPr>
        <p:spPr bwMode="auto">
          <a:xfrm>
            <a:off x="7344703" y="6089815"/>
            <a:ext cx="3644535"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es" sz="2800" kern="0">
                <a:solidFill>
                  <a:schemeClr val="accent2"/>
                </a:solidFill>
                <a:latin typeface="+mn-lt"/>
                <a:ea typeface="MS PGothic" charset="-128"/>
              </a:rPr>
              <a:t>AISLAMIENTO O CONFINAMIENTO</a:t>
            </a:r>
          </a:p>
        </p:txBody>
      </p:sp>
      <p:cxnSp>
        <p:nvCxnSpPr>
          <p:cNvPr id="64" name="Straight Connector 63">
            <a:extLst>
              <a:ext uri="{FF2B5EF4-FFF2-40B4-BE49-F238E27FC236}">
                <a16:creationId xmlns:a16="http://schemas.microsoft.com/office/drawing/2014/main" id="{9CC71B18-512B-5F41-997F-97A6661FE98E}"/>
              </a:ext>
            </a:extLst>
          </p:cNvPr>
          <p:cNvCxnSpPr>
            <a:cxnSpLocks noChangeShapeType="1"/>
          </p:cNvCxnSpPr>
          <p:nvPr/>
        </p:nvCxnSpPr>
        <p:spPr bwMode="auto">
          <a:xfrm>
            <a:off x="7429763" y="6961655"/>
            <a:ext cx="3176363" cy="0"/>
          </a:xfrm>
          <a:prstGeom prst="line">
            <a:avLst/>
          </a:prstGeom>
          <a:noFill/>
          <a:ln w="38100">
            <a:solidFill>
              <a:schemeClr val="accent2"/>
            </a:solidFill>
            <a:prstDash val="solid"/>
            <a:miter lim="800000"/>
            <a:headEnd/>
            <a:tailEnd type="oval" w="med" len="med"/>
          </a:ln>
          <a:extLst>
            <a:ext uri="{909E8E84-426E-40DD-AFC4-6F175D3DCCD1}">
              <a14:hiddenFill xmlns:a14="http://schemas.microsoft.com/office/drawing/2010/main">
                <a:noFill/>
              </a14:hiddenFill>
            </a:ext>
          </a:extLst>
        </p:spPr>
      </p:cxnSp>
      <p:cxnSp>
        <p:nvCxnSpPr>
          <p:cNvPr id="76" name="Straight Connector 75">
            <a:extLst>
              <a:ext uri="{FF2B5EF4-FFF2-40B4-BE49-F238E27FC236}">
                <a16:creationId xmlns:a16="http://schemas.microsoft.com/office/drawing/2014/main" id="{E7D5FA75-9229-F946-A141-2B52F98021AC}"/>
              </a:ext>
            </a:extLst>
          </p:cNvPr>
          <p:cNvCxnSpPr>
            <a:cxnSpLocks noChangeShapeType="1"/>
          </p:cNvCxnSpPr>
          <p:nvPr/>
        </p:nvCxnSpPr>
        <p:spPr bwMode="auto">
          <a:xfrm flipH="1">
            <a:off x="1156117" y="5919695"/>
            <a:ext cx="10663876" cy="0"/>
          </a:xfrm>
          <a:prstGeom prst="line">
            <a:avLst/>
          </a:prstGeom>
          <a:noFill/>
          <a:ln w="44450">
            <a:solidFill>
              <a:schemeClr val="bg2">
                <a:lumMod val="20000"/>
                <a:lumOff val="80000"/>
              </a:schemeClr>
            </a:solidFill>
            <a:prstDash val="solid"/>
            <a:round/>
            <a:headEnd/>
            <a:tailEnd/>
          </a:ln>
          <a:extLst>
            <a:ext uri="{909E8E84-426E-40DD-AFC4-6F175D3DCCD1}">
              <a14:hiddenFill xmlns:a14="http://schemas.microsoft.com/office/drawing/2010/main">
                <a:noFill/>
              </a14:hiddenFill>
            </a:ext>
          </a:extLst>
        </p:spPr>
      </p:cxnSp>
      <p:sp>
        <p:nvSpPr>
          <p:cNvPr id="77" name="Content Placeholder 2">
            <a:extLst>
              <a:ext uri="{FF2B5EF4-FFF2-40B4-BE49-F238E27FC236}">
                <a16:creationId xmlns:a16="http://schemas.microsoft.com/office/drawing/2014/main" id="{3580A4FF-302C-CD43-B615-E00AD2C18457}"/>
              </a:ext>
            </a:extLst>
          </p:cNvPr>
          <p:cNvSpPr txBox="1">
            <a:spLocks/>
          </p:cNvSpPr>
          <p:nvPr/>
        </p:nvSpPr>
        <p:spPr bwMode="auto">
          <a:xfrm>
            <a:off x="7368022" y="4098495"/>
            <a:ext cx="3896093" cy="12190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9" tIns="45714" rIns="91429" bIns="45714" numCol="1" rtlCol="0" anchor="t" anchorCtr="0" compatLnSpc="1">
            <a:prstTxWarp prst="textNoShape">
              <a:avLst/>
            </a:prstTxWarp>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lvl="2" indent="0" defTabSz="914309" rtl="0">
              <a:lnSpc>
                <a:spcPct val="110000"/>
              </a:lnSpc>
              <a:buClr>
                <a:srgbClr val="064B6C"/>
              </a:buClr>
              <a:defRPr/>
            </a:pPr>
            <a:r>
              <a:rPr lang="es" sz="1800" dirty="0">
                <a:solidFill>
                  <a:schemeClr val="tx2">
                    <a:lumMod val="75000"/>
                    <a:lumOff val="25000"/>
                  </a:schemeClr>
                </a:solidFill>
              </a:rPr>
              <a:t>Falta de acceso a apoyo jurídico y social, sistemas de justicia, asesoramiento adecuado y personal con la capacitación suficiente.</a:t>
            </a:r>
          </a:p>
        </p:txBody>
      </p:sp>
      <p:sp>
        <p:nvSpPr>
          <p:cNvPr id="78" name="Content Placeholder 2">
            <a:extLst>
              <a:ext uri="{FF2B5EF4-FFF2-40B4-BE49-F238E27FC236}">
                <a16:creationId xmlns:a16="http://schemas.microsoft.com/office/drawing/2014/main" id="{736F1704-D3C6-B24E-8FD9-3851BC0FD4D3}"/>
              </a:ext>
            </a:extLst>
          </p:cNvPr>
          <p:cNvSpPr txBox="1">
            <a:spLocks/>
          </p:cNvSpPr>
          <p:nvPr/>
        </p:nvSpPr>
        <p:spPr bwMode="auto">
          <a:xfrm>
            <a:off x="7369935" y="3032857"/>
            <a:ext cx="2769080" cy="7253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457200" indent="-457200" algn="l" rtl="0" eaLnBrk="0" fontAlgn="base" hangingPunct="0">
              <a:lnSpc>
                <a:spcPct val="90000"/>
              </a:lnSpc>
              <a:spcBef>
                <a:spcPts val="2400"/>
              </a:spcBef>
              <a:spcAft>
                <a:spcPct val="0"/>
              </a:spcAft>
              <a:buClr>
                <a:srgbClr val="1A6108"/>
              </a:buClr>
              <a:buFont typeface="Arial"/>
              <a:buChar char="•"/>
              <a:defRPr sz="3200" b="0">
                <a:solidFill>
                  <a:srgbClr val="595959"/>
                </a:solidFill>
                <a:latin typeface="Calibri"/>
                <a:ea typeface="MS PGothic" pitchFamily="34" charset="-128"/>
                <a:cs typeface="Calibri"/>
                <a:sym typeface="Gill Sans" charset="0"/>
              </a:defRPr>
            </a:lvl1pPr>
            <a:lvl2pPr marL="457200" indent="-457200" algn="l" rtl="0" eaLnBrk="0" fontAlgn="base" hangingPunct="0">
              <a:lnSpc>
                <a:spcPct val="90000"/>
              </a:lnSpc>
              <a:spcBef>
                <a:spcPts val="2400"/>
              </a:spcBef>
              <a:spcAft>
                <a:spcPct val="0"/>
              </a:spcAft>
              <a:buClr>
                <a:srgbClr val="1A6108"/>
              </a:buClr>
              <a:buFont typeface="Arial"/>
              <a:buChar char="•"/>
              <a:defRPr sz="2800">
                <a:solidFill>
                  <a:srgbClr val="5B5B5B"/>
                </a:solidFill>
                <a:latin typeface="Calibri"/>
                <a:ea typeface="MS PGothic" pitchFamily="34" charset="-128"/>
                <a:cs typeface="Calibri"/>
                <a:sym typeface="Gill Sans" charset="0"/>
              </a:defRPr>
            </a:lvl2pPr>
            <a:lvl3pPr marL="406400" indent="-406400" algn="l" rtl="0" eaLnBrk="0" fontAlgn="base" hangingPunct="0">
              <a:lnSpc>
                <a:spcPct val="90000"/>
              </a:lnSpc>
              <a:spcBef>
                <a:spcPts val="2400"/>
              </a:spcBef>
              <a:spcAft>
                <a:spcPct val="0"/>
              </a:spcAft>
              <a:buClr>
                <a:srgbClr val="1A6108"/>
              </a:buClr>
              <a:buFont typeface="Arial"/>
              <a:buChar char="•"/>
              <a:defRPr sz="2400">
                <a:solidFill>
                  <a:srgbClr val="5B5B5B"/>
                </a:solidFill>
                <a:latin typeface="Calibri"/>
                <a:ea typeface="MS PGothic" pitchFamily="34" charset="-128"/>
                <a:cs typeface="Calibri"/>
                <a:sym typeface="Gill Sans" charset="0"/>
              </a:defRPr>
            </a:lvl3pPr>
            <a:lvl4pPr marL="406400" indent="-406400" algn="l" rtl="0" eaLnBrk="0" fontAlgn="base" hangingPunct="0">
              <a:lnSpc>
                <a:spcPct val="90000"/>
              </a:lnSpc>
              <a:spcBef>
                <a:spcPts val="2400"/>
              </a:spcBef>
              <a:spcAft>
                <a:spcPct val="0"/>
              </a:spcAft>
              <a:buClr>
                <a:srgbClr val="1A6108"/>
              </a:buClr>
              <a:buFont typeface="Arial"/>
              <a:buChar char="•"/>
              <a:tabLst/>
              <a:defRPr sz="2000">
                <a:solidFill>
                  <a:srgbClr val="5B5B5B"/>
                </a:solidFill>
                <a:latin typeface="Calibri"/>
                <a:ea typeface="MS PGothic" pitchFamily="34" charset="-128"/>
                <a:cs typeface="Calibri"/>
                <a:sym typeface="Gill Sans" charset="0"/>
              </a:defRPr>
            </a:lvl4pPr>
            <a:lvl5pPr marL="500063" indent="-227013" algn="l" rtl="0" eaLnBrk="0" fontAlgn="base" hangingPunct="0">
              <a:lnSpc>
                <a:spcPct val="90000"/>
              </a:lnSpc>
              <a:spcBef>
                <a:spcPts val="2400"/>
              </a:spcBef>
              <a:spcAft>
                <a:spcPct val="0"/>
              </a:spcAft>
              <a:buClr>
                <a:srgbClr val="1A6108"/>
              </a:buClr>
              <a:buFont typeface="Lucida Grande"/>
              <a:buChar char="-"/>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0" indent="0" defTabSz="914309" rtl="0">
              <a:buNone/>
              <a:defRPr/>
            </a:pPr>
            <a:r>
              <a:rPr lang="es" sz="2800" kern="0" dirty="0">
                <a:solidFill>
                  <a:schemeClr val="accent1"/>
                </a:solidFill>
                <a:latin typeface="+mn-lt"/>
                <a:ea typeface="MS PGothic" charset="-128"/>
              </a:rPr>
              <a:t>FALTA DE </a:t>
            </a:r>
            <a:br>
              <a:rPr lang="es" sz="2800" kern="0" dirty="0">
                <a:solidFill>
                  <a:schemeClr val="accent1"/>
                </a:solidFill>
                <a:latin typeface="+mn-lt"/>
                <a:ea typeface="MS PGothic" charset="-128"/>
              </a:rPr>
            </a:br>
            <a:r>
              <a:rPr lang="es" sz="2800" kern="0" dirty="0">
                <a:solidFill>
                  <a:schemeClr val="accent1"/>
                </a:solidFill>
                <a:latin typeface="+mn-lt"/>
                <a:ea typeface="MS PGothic" charset="-128"/>
              </a:rPr>
              <a:t>APOYO</a:t>
            </a:r>
          </a:p>
        </p:txBody>
      </p:sp>
      <p:cxnSp>
        <p:nvCxnSpPr>
          <p:cNvPr id="79" name="Straight Connector 78">
            <a:extLst>
              <a:ext uri="{FF2B5EF4-FFF2-40B4-BE49-F238E27FC236}">
                <a16:creationId xmlns:a16="http://schemas.microsoft.com/office/drawing/2014/main" id="{7CBB9D69-C076-184D-AB39-4AD9EFE0FA84}"/>
              </a:ext>
            </a:extLst>
          </p:cNvPr>
          <p:cNvCxnSpPr>
            <a:cxnSpLocks noChangeShapeType="1"/>
          </p:cNvCxnSpPr>
          <p:nvPr/>
        </p:nvCxnSpPr>
        <p:spPr bwMode="auto">
          <a:xfrm>
            <a:off x="7447534" y="4019085"/>
            <a:ext cx="3158592" cy="0"/>
          </a:xfrm>
          <a:prstGeom prst="line">
            <a:avLst/>
          </a:prstGeom>
          <a:noFill/>
          <a:ln w="38100">
            <a:solidFill>
              <a:schemeClr val="accent1"/>
            </a:solidFill>
            <a:prstDash val="solid"/>
            <a:miter lim="800000"/>
            <a:headEnd/>
            <a:tailEnd type="oval" w="med" len="med"/>
          </a:ln>
          <a:extLst>
            <a:ext uri="{909E8E84-426E-40DD-AFC4-6F175D3DCCD1}">
              <a14:hiddenFill xmlns:a14="http://schemas.microsoft.com/office/drawing/2010/main">
                <a:noFill/>
              </a14:hiddenFill>
            </a:ext>
          </a:extLst>
        </p:spPr>
      </p:cxnSp>
      <p:grpSp>
        <p:nvGrpSpPr>
          <p:cNvPr id="43" name="Group 42">
            <a:extLst>
              <a:ext uri="{FF2B5EF4-FFF2-40B4-BE49-F238E27FC236}">
                <a16:creationId xmlns:a16="http://schemas.microsoft.com/office/drawing/2014/main" id="{9C341022-2451-A24E-B2EB-5B451CAA4381}"/>
              </a:ext>
            </a:extLst>
          </p:cNvPr>
          <p:cNvGrpSpPr/>
          <p:nvPr/>
        </p:nvGrpSpPr>
        <p:grpSpPr>
          <a:xfrm>
            <a:off x="4574967" y="1789872"/>
            <a:ext cx="3888548" cy="1048700"/>
            <a:chOff x="8405902" y="5677489"/>
            <a:chExt cx="5544272" cy="1495230"/>
          </a:xfrm>
        </p:grpSpPr>
        <p:sp>
          <p:nvSpPr>
            <p:cNvPr id="45" name="Rectangle 44">
              <a:extLst>
                <a:ext uri="{FF2B5EF4-FFF2-40B4-BE49-F238E27FC236}">
                  <a16:creationId xmlns:a16="http://schemas.microsoft.com/office/drawing/2014/main" id="{40712372-51E4-774E-BEA3-CEB47571E4EA}"/>
                </a:ext>
              </a:extLst>
            </p:cNvPr>
            <p:cNvSpPr/>
            <p:nvPr/>
          </p:nvSpPr>
          <p:spPr>
            <a:xfrm>
              <a:off x="8405902" y="5677489"/>
              <a:ext cx="5544272" cy="1495230"/>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3600" dirty="0"/>
            </a:p>
          </p:txBody>
        </p:sp>
        <p:grpSp>
          <p:nvGrpSpPr>
            <p:cNvPr id="49" name="Group 48">
              <a:extLst>
                <a:ext uri="{FF2B5EF4-FFF2-40B4-BE49-F238E27FC236}">
                  <a16:creationId xmlns:a16="http://schemas.microsoft.com/office/drawing/2014/main" id="{F89D9117-0EFF-014F-A25C-0C9BA45BE859}"/>
                </a:ext>
              </a:extLst>
            </p:cNvPr>
            <p:cNvGrpSpPr/>
            <p:nvPr/>
          </p:nvGrpSpPr>
          <p:grpSpPr>
            <a:xfrm>
              <a:off x="8522165" y="5963578"/>
              <a:ext cx="872233" cy="872233"/>
              <a:chOff x="841535" y="7053789"/>
              <a:chExt cx="677185" cy="677185"/>
            </a:xfrm>
          </p:grpSpPr>
          <p:sp>
            <p:nvSpPr>
              <p:cNvPr id="54" name="Shape 7274">
                <a:extLst>
                  <a:ext uri="{FF2B5EF4-FFF2-40B4-BE49-F238E27FC236}">
                    <a16:creationId xmlns:a16="http://schemas.microsoft.com/office/drawing/2014/main" id="{94886949-9AE0-6548-97A5-E7FE05016AA6}"/>
                  </a:ext>
                </a:extLst>
              </p:cNvPr>
              <p:cNvSpPr/>
              <p:nvPr/>
            </p:nvSpPr>
            <p:spPr>
              <a:xfrm>
                <a:off x="841535" y="7053789"/>
                <a:ext cx="677185" cy="677185"/>
              </a:xfrm>
              <a:prstGeom prst="ellipse">
                <a:avLst/>
              </a:prstGeom>
              <a:solidFill>
                <a:schemeClr val="accent2"/>
              </a:solidFill>
              <a:ln w="12700" cap="flat">
                <a:noFill/>
                <a:miter lim="400000"/>
              </a:ln>
              <a:effectLst>
                <a:outerShdw blurRad="127000" dist="38100" dir="4680000" sx="50000" sy="50000" rotWithShape="0">
                  <a:schemeClr val="tx1">
                    <a:alpha val="64000"/>
                  </a:schemeClr>
                </a:outerShdw>
              </a:effectLst>
            </p:spPr>
            <p:txBody>
              <a:bodyPr wrap="square" lIns="27084" tIns="27084" rIns="27084" bIns="27084" numCol="1" rtlCol="0" anchor="ctr">
                <a:noAutofit/>
              </a:bodyPr>
              <a:lstStyle/>
              <a:p>
                <a:pPr rtl="0">
                  <a:defRPr sz="3200">
                    <a:solidFill>
                      <a:srgbClr val="FFFFFF"/>
                    </a:solidFill>
                  </a:defRPr>
                </a:pPr>
                <a:endParaRPr sz="1400" dirty="0">
                  <a:latin typeface="Calibri Regular"/>
                </a:endParaRPr>
              </a:p>
            </p:txBody>
          </p:sp>
          <p:grpSp>
            <p:nvGrpSpPr>
              <p:cNvPr id="55" name="Group 54">
                <a:extLst>
                  <a:ext uri="{FF2B5EF4-FFF2-40B4-BE49-F238E27FC236}">
                    <a16:creationId xmlns:a16="http://schemas.microsoft.com/office/drawing/2014/main" id="{E9CB486B-48C0-7F4B-B62C-6316BF55D2A5}"/>
                  </a:ext>
                </a:extLst>
              </p:cNvPr>
              <p:cNvGrpSpPr/>
              <p:nvPr/>
            </p:nvGrpSpPr>
            <p:grpSpPr>
              <a:xfrm>
                <a:off x="954648" y="7210213"/>
                <a:ext cx="495567" cy="366519"/>
                <a:chOff x="2598738" y="3560760"/>
                <a:chExt cx="457200" cy="338141"/>
              </a:xfrm>
              <a:solidFill>
                <a:schemeClr val="bg1"/>
              </a:solidFill>
            </p:grpSpPr>
            <p:sp>
              <p:nvSpPr>
                <p:cNvPr id="56" name="Freeform 187">
                  <a:extLst>
                    <a:ext uri="{FF2B5EF4-FFF2-40B4-BE49-F238E27FC236}">
                      <a16:creationId xmlns:a16="http://schemas.microsoft.com/office/drawing/2014/main" id="{2F2648CC-DBE1-164D-9C88-33E29E7C84BD}"/>
                    </a:ext>
                  </a:extLst>
                </p:cNvPr>
                <p:cNvSpPr>
                  <a:spLocks noEditPoints="1"/>
                </p:cNvSpPr>
                <p:nvPr/>
              </p:nvSpPr>
              <p:spPr bwMode="auto">
                <a:xfrm>
                  <a:off x="2598738" y="3560760"/>
                  <a:ext cx="417513" cy="298450"/>
                </a:xfrm>
                <a:custGeom>
                  <a:avLst/>
                  <a:gdLst>
                    <a:gd name="T0" fmla="*/ 729 w 3157"/>
                    <a:gd name="T1" fmla="*/ 1876 h 2261"/>
                    <a:gd name="T2" fmla="*/ 565 w 3157"/>
                    <a:gd name="T3" fmla="*/ 1943 h 2261"/>
                    <a:gd name="T4" fmla="*/ 1070 w 3157"/>
                    <a:gd name="T5" fmla="*/ 1889 h 2261"/>
                    <a:gd name="T6" fmla="*/ 876 w 3157"/>
                    <a:gd name="T7" fmla="*/ 1858 h 2261"/>
                    <a:gd name="T8" fmla="*/ 721 w 3157"/>
                    <a:gd name="T9" fmla="*/ 231 h 2261"/>
                    <a:gd name="T10" fmla="*/ 553 w 3157"/>
                    <a:gd name="T11" fmla="*/ 303 h 2261"/>
                    <a:gd name="T12" fmla="*/ 423 w 3157"/>
                    <a:gd name="T13" fmla="*/ 403 h 2261"/>
                    <a:gd name="T14" fmla="*/ 335 w 3157"/>
                    <a:gd name="T15" fmla="*/ 502 h 2261"/>
                    <a:gd name="T16" fmla="*/ 343 w 3157"/>
                    <a:gd name="T17" fmla="*/ 1839 h 2261"/>
                    <a:gd name="T18" fmla="*/ 500 w 3157"/>
                    <a:gd name="T19" fmla="*/ 1739 h 2261"/>
                    <a:gd name="T20" fmla="*/ 699 w 3157"/>
                    <a:gd name="T21" fmla="*/ 1667 h 2261"/>
                    <a:gd name="T22" fmla="*/ 876 w 3157"/>
                    <a:gd name="T23" fmla="*/ 1648 h 2261"/>
                    <a:gd name="T24" fmla="*/ 1111 w 3157"/>
                    <a:gd name="T25" fmla="*/ 1681 h 2261"/>
                    <a:gd name="T26" fmla="*/ 1304 w 3157"/>
                    <a:gd name="T27" fmla="*/ 1765 h 2261"/>
                    <a:gd name="T28" fmla="*/ 1454 w 3157"/>
                    <a:gd name="T29" fmla="*/ 1871 h 2261"/>
                    <a:gd name="T30" fmla="*/ 1415 w 3157"/>
                    <a:gd name="T31" fmla="*/ 487 h 2261"/>
                    <a:gd name="T32" fmla="*/ 1317 w 3157"/>
                    <a:gd name="T33" fmla="*/ 386 h 2261"/>
                    <a:gd name="T34" fmla="*/ 1173 w 3157"/>
                    <a:gd name="T35" fmla="*/ 286 h 2261"/>
                    <a:gd name="T36" fmla="*/ 986 w 3157"/>
                    <a:gd name="T37" fmla="*/ 221 h 2261"/>
                    <a:gd name="T38" fmla="*/ 941 w 3157"/>
                    <a:gd name="T39" fmla="*/ 3 h 2261"/>
                    <a:gd name="T40" fmla="*/ 1167 w 3157"/>
                    <a:gd name="T41" fmla="*/ 52 h 2261"/>
                    <a:gd name="T42" fmla="*/ 1351 w 3157"/>
                    <a:gd name="T43" fmla="*/ 146 h 2261"/>
                    <a:gd name="T44" fmla="*/ 1496 w 3157"/>
                    <a:gd name="T45" fmla="*/ 263 h 2261"/>
                    <a:gd name="T46" fmla="*/ 1621 w 3157"/>
                    <a:gd name="T47" fmla="*/ 264 h 2261"/>
                    <a:gd name="T48" fmla="*/ 1763 w 3157"/>
                    <a:gd name="T49" fmla="*/ 146 h 2261"/>
                    <a:gd name="T50" fmla="*/ 1946 w 3157"/>
                    <a:gd name="T51" fmla="*/ 52 h 2261"/>
                    <a:gd name="T52" fmla="*/ 2171 w 3157"/>
                    <a:gd name="T53" fmla="*/ 3 h 2261"/>
                    <a:gd name="T54" fmla="*/ 2417 w 3157"/>
                    <a:gd name="T55" fmla="*/ 20 h 2261"/>
                    <a:gd name="T56" fmla="*/ 2623 w 3157"/>
                    <a:gd name="T57" fmla="*/ 95 h 2261"/>
                    <a:gd name="T58" fmla="*/ 2784 w 3157"/>
                    <a:gd name="T59" fmla="*/ 200 h 2261"/>
                    <a:gd name="T60" fmla="*/ 2907 w 3157"/>
                    <a:gd name="T61" fmla="*/ 317 h 2261"/>
                    <a:gd name="T62" fmla="*/ 2984 w 3157"/>
                    <a:gd name="T63" fmla="*/ 413 h 2261"/>
                    <a:gd name="T64" fmla="*/ 3013 w 3157"/>
                    <a:gd name="T65" fmla="*/ 455 h 2261"/>
                    <a:gd name="T66" fmla="*/ 3157 w 3157"/>
                    <a:gd name="T67" fmla="*/ 2156 h 2261"/>
                    <a:gd name="T68" fmla="*/ 3028 w 3157"/>
                    <a:gd name="T69" fmla="*/ 1839 h 2261"/>
                    <a:gd name="T70" fmla="*/ 3060 w 3157"/>
                    <a:gd name="T71" fmla="*/ 1646 h 2261"/>
                    <a:gd name="T72" fmla="*/ 3019 w 3157"/>
                    <a:gd name="T73" fmla="*/ 1455 h 2261"/>
                    <a:gd name="T74" fmla="*/ 2905 w 3157"/>
                    <a:gd name="T75" fmla="*/ 1286 h 2261"/>
                    <a:gd name="T76" fmla="*/ 2812 w 3157"/>
                    <a:gd name="T77" fmla="*/ 539 h 2261"/>
                    <a:gd name="T78" fmla="*/ 2753 w 3157"/>
                    <a:gd name="T79" fmla="*/ 465 h 2261"/>
                    <a:gd name="T80" fmla="*/ 2644 w 3157"/>
                    <a:gd name="T81" fmla="*/ 360 h 2261"/>
                    <a:gd name="T82" fmla="*/ 2489 w 3157"/>
                    <a:gd name="T83" fmla="*/ 265 h 2261"/>
                    <a:gd name="T84" fmla="*/ 2292 w 3157"/>
                    <a:gd name="T85" fmla="*/ 214 h 2261"/>
                    <a:gd name="T86" fmla="*/ 2081 w 3157"/>
                    <a:gd name="T87" fmla="*/ 231 h 2261"/>
                    <a:gd name="T88" fmla="*/ 1911 w 3157"/>
                    <a:gd name="T89" fmla="*/ 303 h 2261"/>
                    <a:gd name="T90" fmla="*/ 1781 w 3157"/>
                    <a:gd name="T91" fmla="*/ 403 h 2261"/>
                    <a:gd name="T92" fmla="*/ 1694 w 3157"/>
                    <a:gd name="T93" fmla="*/ 503 h 2261"/>
                    <a:gd name="T94" fmla="*/ 1704 w 3157"/>
                    <a:gd name="T95" fmla="*/ 1836 h 2261"/>
                    <a:gd name="T96" fmla="*/ 1883 w 3157"/>
                    <a:gd name="T97" fmla="*/ 1726 h 2261"/>
                    <a:gd name="T98" fmla="*/ 2008 w 3157"/>
                    <a:gd name="T99" fmla="*/ 1788 h 2261"/>
                    <a:gd name="T100" fmla="*/ 1961 w 3157"/>
                    <a:gd name="T101" fmla="*/ 1922 h 2261"/>
                    <a:gd name="T102" fmla="*/ 2120 w 3157"/>
                    <a:gd name="T103" fmla="*/ 2001 h 2261"/>
                    <a:gd name="T104" fmla="*/ 2274 w 3157"/>
                    <a:gd name="T105" fmla="*/ 2123 h 2261"/>
                    <a:gd name="T106" fmla="*/ 2470 w 3157"/>
                    <a:gd name="T107" fmla="*/ 2181 h 2261"/>
                    <a:gd name="T108" fmla="*/ 2672 w 3157"/>
                    <a:gd name="T109" fmla="*/ 2163 h 2261"/>
                    <a:gd name="T110" fmla="*/ 2858 w 3157"/>
                    <a:gd name="T111" fmla="*/ 2070 h 2261"/>
                    <a:gd name="T112" fmla="*/ 95 w 3157"/>
                    <a:gd name="T113" fmla="*/ 695 h 2261"/>
                    <a:gd name="T114" fmla="*/ 117 w 3157"/>
                    <a:gd name="T115" fmla="*/ 445 h 2261"/>
                    <a:gd name="T116" fmla="*/ 167 w 3157"/>
                    <a:gd name="T117" fmla="*/ 371 h 2261"/>
                    <a:gd name="T118" fmla="*/ 266 w 3157"/>
                    <a:gd name="T119" fmla="*/ 260 h 2261"/>
                    <a:gd name="T120" fmla="*/ 405 w 3157"/>
                    <a:gd name="T121" fmla="*/ 146 h 2261"/>
                    <a:gd name="T122" fmla="*/ 586 w 3157"/>
                    <a:gd name="T123" fmla="*/ 52 h 2261"/>
                    <a:gd name="T124" fmla="*/ 813 w 3157"/>
                    <a:gd name="T125" fmla="*/ 3 h 2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57" h="2261">
                      <a:moveTo>
                        <a:pt x="876" y="1858"/>
                      </a:moveTo>
                      <a:lnTo>
                        <a:pt x="825" y="1860"/>
                      </a:lnTo>
                      <a:lnTo>
                        <a:pt x="775" y="1866"/>
                      </a:lnTo>
                      <a:lnTo>
                        <a:pt x="729" y="1876"/>
                      </a:lnTo>
                      <a:lnTo>
                        <a:pt x="684" y="1889"/>
                      </a:lnTo>
                      <a:lnTo>
                        <a:pt x="642" y="1905"/>
                      </a:lnTo>
                      <a:lnTo>
                        <a:pt x="602" y="1923"/>
                      </a:lnTo>
                      <a:lnTo>
                        <a:pt x="565" y="1943"/>
                      </a:lnTo>
                      <a:lnTo>
                        <a:pt x="1192" y="1943"/>
                      </a:lnTo>
                      <a:lnTo>
                        <a:pt x="1153" y="1923"/>
                      </a:lnTo>
                      <a:lnTo>
                        <a:pt x="1113" y="1905"/>
                      </a:lnTo>
                      <a:lnTo>
                        <a:pt x="1070" y="1889"/>
                      </a:lnTo>
                      <a:lnTo>
                        <a:pt x="1025" y="1876"/>
                      </a:lnTo>
                      <a:lnTo>
                        <a:pt x="978" y="1866"/>
                      </a:lnTo>
                      <a:lnTo>
                        <a:pt x="929" y="1860"/>
                      </a:lnTo>
                      <a:lnTo>
                        <a:pt x="876" y="1858"/>
                      </a:lnTo>
                      <a:close/>
                      <a:moveTo>
                        <a:pt x="876" y="211"/>
                      </a:moveTo>
                      <a:lnTo>
                        <a:pt x="823" y="213"/>
                      </a:lnTo>
                      <a:lnTo>
                        <a:pt x="771" y="221"/>
                      </a:lnTo>
                      <a:lnTo>
                        <a:pt x="721" y="231"/>
                      </a:lnTo>
                      <a:lnTo>
                        <a:pt x="675" y="244"/>
                      </a:lnTo>
                      <a:lnTo>
                        <a:pt x="632" y="262"/>
                      </a:lnTo>
                      <a:lnTo>
                        <a:pt x="591" y="282"/>
                      </a:lnTo>
                      <a:lnTo>
                        <a:pt x="553" y="303"/>
                      </a:lnTo>
                      <a:lnTo>
                        <a:pt x="517" y="326"/>
                      </a:lnTo>
                      <a:lnTo>
                        <a:pt x="483" y="351"/>
                      </a:lnTo>
                      <a:lnTo>
                        <a:pt x="452" y="376"/>
                      </a:lnTo>
                      <a:lnTo>
                        <a:pt x="423" y="403"/>
                      </a:lnTo>
                      <a:lnTo>
                        <a:pt x="395" y="430"/>
                      </a:lnTo>
                      <a:lnTo>
                        <a:pt x="372" y="456"/>
                      </a:lnTo>
                      <a:lnTo>
                        <a:pt x="352" y="480"/>
                      </a:lnTo>
                      <a:lnTo>
                        <a:pt x="335" y="502"/>
                      </a:lnTo>
                      <a:lnTo>
                        <a:pt x="321" y="522"/>
                      </a:lnTo>
                      <a:lnTo>
                        <a:pt x="310" y="537"/>
                      </a:lnTo>
                      <a:lnTo>
                        <a:pt x="310" y="1866"/>
                      </a:lnTo>
                      <a:lnTo>
                        <a:pt x="343" y="1839"/>
                      </a:lnTo>
                      <a:lnTo>
                        <a:pt x="378" y="1812"/>
                      </a:lnTo>
                      <a:lnTo>
                        <a:pt x="415" y="1786"/>
                      </a:lnTo>
                      <a:lnTo>
                        <a:pt x="457" y="1761"/>
                      </a:lnTo>
                      <a:lnTo>
                        <a:pt x="500" y="1739"/>
                      </a:lnTo>
                      <a:lnTo>
                        <a:pt x="545" y="1717"/>
                      </a:lnTo>
                      <a:lnTo>
                        <a:pt x="594" y="1697"/>
                      </a:lnTo>
                      <a:lnTo>
                        <a:pt x="645" y="1680"/>
                      </a:lnTo>
                      <a:lnTo>
                        <a:pt x="699" y="1667"/>
                      </a:lnTo>
                      <a:lnTo>
                        <a:pt x="756" y="1657"/>
                      </a:lnTo>
                      <a:lnTo>
                        <a:pt x="815" y="1650"/>
                      </a:lnTo>
                      <a:lnTo>
                        <a:pt x="876" y="1648"/>
                      </a:lnTo>
                      <a:lnTo>
                        <a:pt x="876" y="1648"/>
                      </a:lnTo>
                      <a:lnTo>
                        <a:pt x="940" y="1650"/>
                      </a:lnTo>
                      <a:lnTo>
                        <a:pt x="1000" y="1657"/>
                      </a:lnTo>
                      <a:lnTo>
                        <a:pt x="1057" y="1667"/>
                      </a:lnTo>
                      <a:lnTo>
                        <a:pt x="1111" y="1681"/>
                      </a:lnTo>
                      <a:lnTo>
                        <a:pt x="1164" y="1698"/>
                      </a:lnTo>
                      <a:lnTo>
                        <a:pt x="1214" y="1719"/>
                      </a:lnTo>
                      <a:lnTo>
                        <a:pt x="1261" y="1741"/>
                      </a:lnTo>
                      <a:lnTo>
                        <a:pt x="1304" y="1765"/>
                      </a:lnTo>
                      <a:lnTo>
                        <a:pt x="1347" y="1790"/>
                      </a:lnTo>
                      <a:lnTo>
                        <a:pt x="1385" y="1816"/>
                      </a:lnTo>
                      <a:lnTo>
                        <a:pt x="1420" y="1844"/>
                      </a:lnTo>
                      <a:lnTo>
                        <a:pt x="1454" y="1871"/>
                      </a:lnTo>
                      <a:lnTo>
                        <a:pt x="1454" y="539"/>
                      </a:lnTo>
                      <a:lnTo>
                        <a:pt x="1445" y="525"/>
                      </a:lnTo>
                      <a:lnTo>
                        <a:pt x="1432" y="509"/>
                      </a:lnTo>
                      <a:lnTo>
                        <a:pt x="1415" y="487"/>
                      </a:lnTo>
                      <a:lnTo>
                        <a:pt x="1395" y="465"/>
                      </a:lnTo>
                      <a:lnTo>
                        <a:pt x="1372" y="439"/>
                      </a:lnTo>
                      <a:lnTo>
                        <a:pt x="1346" y="413"/>
                      </a:lnTo>
                      <a:lnTo>
                        <a:pt x="1317" y="386"/>
                      </a:lnTo>
                      <a:lnTo>
                        <a:pt x="1284" y="360"/>
                      </a:lnTo>
                      <a:lnTo>
                        <a:pt x="1250" y="334"/>
                      </a:lnTo>
                      <a:lnTo>
                        <a:pt x="1213" y="309"/>
                      </a:lnTo>
                      <a:lnTo>
                        <a:pt x="1173" y="286"/>
                      </a:lnTo>
                      <a:lnTo>
                        <a:pt x="1130" y="265"/>
                      </a:lnTo>
                      <a:lnTo>
                        <a:pt x="1085" y="247"/>
                      </a:lnTo>
                      <a:lnTo>
                        <a:pt x="1037" y="232"/>
                      </a:lnTo>
                      <a:lnTo>
                        <a:pt x="986" y="221"/>
                      </a:lnTo>
                      <a:lnTo>
                        <a:pt x="933" y="214"/>
                      </a:lnTo>
                      <a:lnTo>
                        <a:pt x="876" y="211"/>
                      </a:lnTo>
                      <a:close/>
                      <a:moveTo>
                        <a:pt x="876" y="0"/>
                      </a:moveTo>
                      <a:lnTo>
                        <a:pt x="941" y="3"/>
                      </a:lnTo>
                      <a:lnTo>
                        <a:pt x="1001" y="10"/>
                      </a:lnTo>
                      <a:lnTo>
                        <a:pt x="1059" y="20"/>
                      </a:lnTo>
                      <a:lnTo>
                        <a:pt x="1115" y="35"/>
                      </a:lnTo>
                      <a:lnTo>
                        <a:pt x="1167" y="52"/>
                      </a:lnTo>
                      <a:lnTo>
                        <a:pt x="1218" y="72"/>
                      </a:lnTo>
                      <a:lnTo>
                        <a:pt x="1264" y="95"/>
                      </a:lnTo>
                      <a:lnTo>
                        <a:pt x="1310" y="120"/>
                      </a:lnTo>
                      <a:lnTo>
                        <a:pt x="1351" y="146"/>
                      </a:lnTo>
                      <a:lnTo>
                        <a:pt x="1390" y="173"/>
                      </a:lnTo>
                      <a:lnTo>
                        <a:pt x="1427" y="200"/>
                      </a:lnTo>
                      <a:lnTo>
                        <a:pt x="1459" y="228"/>
                      </a:lnTo>
                      <a:lnTo>
                        <a:pt x="1496" y="263"/>
                      </a:lnTo>
                      <a:lnTo>
                        <a:pt x="1530" y="296"/>
                      </a:lnTo>
                      <a:lnTo>
                        <a:pt x="1560" y="330"/>
                      </a:lnTo>
                      <a:lnTo>
                        <a:pt x="1588" y="297"/>
                      </a:lnTo>
                      <a:lnTo>
                        <a:pt x="1621" y="264"/>
                      </a:lnTo>
                      <a:lnTo>
                        <a:pt x="1657" y="229"/>
                      </a:lnTo>
                      <a:lnTo>
                        <a:pt x="1689" y="201"/>
                      </a:lnTo>
                      <a:lnTo>
                        <a:pt x="1725" y="174"/>
                      </a:lnTo>
                      <a:lnTo>
                        <a:pt x="1763" y="146"/>
                      </a:lnTo>
                      <a:lnTo>
                        <a:pt x="1804" y="120"/>
                      </a:lnTo>
                      <a:lnTo>
                        <a:pt x="1849" y="96"/>
                      </a:lnTo>
                      <a:lnTo>
                        <a:pt x="1896" y="73"/>
                      </a:lnTo>
                      <a:lnTo>
                        <a:pt x="1946" y="52"/>
                      </a:lnTo>
                      <a:lnTo>
                        <a:pt x="1997" y="35"/>
                      </a:lnTo>
                      <a:lnTo>
                        <a:pt x="2053" y="20"/>
                      </a:lnTo>
                      <a:lnTo>
                        <a:pt x="2111" y="10"/>
                      </a:lnTo>
                      <a:lnTo>
                        <a:pt x="2171" y="3"/>
                      </a:lnTo>
                      <a:lnTo>
                        <a:pt x="2235" y="0"/>
                      </a:lnTo>
                      <a:lnTo>
                        <a:pt x="2299" y="3"/>
                      </a:lnTo>
                      <a:lnTo>
                        <a:pt x="2359" y="10"/>
                      </a:lnTo>
                      <a:lnTo>
                        <a:pt x="2417" y="20"/>
                      </a:lnTo>
                      <a:lnTo>
                        <a:pt x="2473" y="35"/>
                      </a:lnTo>
                      <a:lnTo>
                        <a:pt x="2526" y="52"/>
                      </a:lnTo>
                      <a:lnTo>
                        <a:pt x="2575" y="72"/>
                      </a:lnTo>
                      <a:lnTo>
                        <a:pt x="2623" y="95"/>
                      </a:lnTo>
                      <a:lnTo>
                        <a:pt x="2668" y="120"/>
                      </a:lnTo>
                      <a:lnTo>
                        <a:pt x="2709" y="146"/>
                      </a:lnTo>
                      <a:lnTo>
                        <a:pt x="2748" y="173"/>
                      </a:lnTo>
                      <a:lnTo>
                        <a:pt x="2784" y="200"/>
                      </a:lnTo>
                      <a:lnTo>
                        <a:pt x="2818" y="228"/>
                      </a:lnTo>
                      <a:lnTo>
                        <a:pt x="2850" y="259"/>
                      </a:lnTo>
                      <a:lnTo>
                        <a:pt x="2881" y="288"/>
                      </a:lnTo>
                      <a:lnTo>
                        <a:pt x="2907" y="317"/>
                      </a:lnTo>
                      <a:lnTo>
                        <a:pt x="2932" y="344"/>
                      </a:lnTo>
                      <a:lnTo>
                        <a:pt x="2952" y="370"/>
                      </a:lnTo>
                      <a:lnTo>
                        <a:pt x="2970" y="393"/>
                      </a:lnTo>
                      <a:lnTo>
                        <a:pt x="2984" y="413"/>
                      </a:lnTo>
                      <a:lnTo>
                        <a:pt x="2996" y="429"/>
                      </a:lnTo>
                      <a:lnTo>
                        <a:pt x="3004" y="443"/>
                      </a:lnTo>
                      <a:lnTo>
                        <a:pt x="3010" y="451"/>
                      </a:lnTo>
                      <a:lnTo>
                        <a:pt x="3013" y="455"/>
                      </a:lnTo>
                      <a:lnTo>
                        <a:pt x="3027" y="508"/>
                      </a:lnTo>
                      <a:lnTo>
                        <a:pt x="3027" y="695"/>
                      </a:lnTo>
                      <a:lnTo>
                        <a:pt x="3157" y="695"/>
                      </a:lnTo>
                      <a:lnTo>
                        <a:pt x="3157" y="2156"/>
                      </a:lnTo>
                      <a:lnTo>
                        <a:pt x="2955" y="1971"/>
                      </a:lnTo>
                      <a:lnTo>
                        <a:pt x="2983" y="1930"/>
                      </a:lnTo>
                      <a:lnTo>
                        <a:pt x="3008" y="1885"/>
                      </a:lnTo>
                      <a:lnTo>
                        <a:pt x="3028" y="1839"/>
                      </a:lnTo>
                      <a:lnTo>
                        <a:pt x="3042" y="1793"/>
                      </a:lnTo>
                      <a:lnTo>
                        <a:pt x="3053" y="1744"/>
                      </a:lnTo>
                      <a:lnTo>
                        <a:pt x="3059" y="1695"/>
                      </a:lnTo>
                      <a:lnTo>
                        <a:pt x="3060" y="1646"/>
                      </a:lnTo>
                      <a:lnTo>
                        <a:pt x="3057" y="1597"/>
                      </a:lnTo>
                      <a:lnTo>
                        <a:pt x="3049" y="1549"/>
                      </a:lnTo>
                      <a:lnTo>
                        <a:pt x="3037" y="1502"/>
                      </a:lnTo>
                      <a:lnTo>
                        <a:pt x="3019" y="1455"/>
                      </a:lnTo>
                      <a:lnTo>
                        <a:pt x="2998" y="1409"/>
                      </a:lnTo>
                      <a:lnTo>
                        <a:pt x="2972" y="1366"/>
                      </a:lnTo>
                      <a:lnTo>
                        <a:pt x="2941" y="1325"/>
                      </a:lnTo>
                      <a:lnTo>
                        <a:pt x="2905" y="1286"/>
                      </a:lnTo>
                      <a:lnTo>
                        <a:pt x="2876" y="1259"/>
                      </a:lnTo>
                      <a:lnTo>
                        <a:pt x="2845" y="1235"/>
                      </a:lnTo>
                      <a:lnTo>
                        <a:pt x="2812" y="1213"/>
                      </a:lnTo>
                      <a:lnTo>
                        <a:pt x="2812" y="539"/>
                      </a:lnTo>
                      <a:lnTo>
                        <a:pt x="2803" y="525"/>
                      </a:lnTo>
                      <a:lnTo>
                        <a:pt x="2790" y="509"/>
                      </a:lnTo>
                      <a:lnTo>
                        <a:pt x="2773" y="487"/>
                      </a:lnTo>
                      <a:lnTo>
                        <a:pt x="2753" y="465"/>
                      </a:lnTo>
                      <a:lnTo>
                        <a:pt x="2730" y="439"/>
                      </a:lnTo>
                      <a:lnTo>
                        <a:pt x="2705" y="413"/>
                      </a:lnTo>
                      <a:lnTo>
                        <a:pt x="2675" y="386"/>
                      </a:lnTo>
                      <a:lnTo>
                        <a:pt x="2644" y="360"/>
                      </a:lnTo>
                      <a:lnTo>
                        <a:pt x="2609" y="334"/>
                      </a:lnTo>
                      <a:lnTo>
                        <a:pt x="2571" y="309"/>
                      </a:lnTo>
                      <a:lnTo>
                        <a:pt x="2531" y="286"/>
                      </a:lnTo>
                      <a:lnTo>
                        <a:pt x="2489" y="265"/>
                      </a:lnTo>
                      <a:lnTo>
                        <a:pt x="2443" y="247"/>
                      </a:lnTo>
                      <a:lnTo>
                        <a:pt x="2395" y="232"/>
                      </a:lnTo>
                      <a:lnTo>
                        <a:pt x="2344" y="221"/>
                      </a:lnTo>
                      <a:lnTo>
                        <a:pt x="2292" y="214"/>
                      </a:lnTo>
                      <a:lnTo>
                        <a:pt x="2235" y="211"/>
                      </a:lnTo>
                      <a:lnTo>
                        <a:pt x="2181" y="213"/>
                      </a:lnTo>
                      <a:lnTo>
                        <a:pt x="2129" y="221"/>
                      </a:lnTo>
                      <a:lnTo>
                        <a:pt x="2081" y="231"/>
                      </a:lnTo>
                      <a:lnTo>
                        <a:pt x="2034" y="244"/>
                      </a:lnTo>
                      <a:lnTo>
                        <a:pt x="1990" y="262"/>
                      </a:lnTo>
                      <a:lnTo>
                        <a:pt x="1950" y="282"/>
                      </a:lnTo>
                      <a:lnTo>
                        <a:pt x="1911" y="303"/>
                      </a:lnTo>
                      <a:lnTo>
                        <a:pt x="1875" y="326"/>
                      </a:lnTo>
                      <a:lnTo>
                        <a:pt x="1841" y="351"/>
                      </a:lnTo>
                      <a:lnTo>
                        <a:pt x="1811" y="376"/>
                      </a:lnTo>
                      <a:lnTo>
                        <a:pt x="1781" y="403"/>
                      </a:lnTo>
                      <a:lnTo>
                        <a:pt x="1754" y="430"/>
                      </a:lnTo>
                      <a:lnTo>
                        <a:pt x="1731" y="456"/>
                      </a:lnTo>
                      <a:lnTo>
                        <a:pt x="1710" y="480"/>
                      </a:lnTo>
                      <a:lnTo>
                        <a:pt x="1694" y="503"/>
                      </a:lnTo>
                      <a:lnTo>
                        <a:pt x="1679" y="522"/>
                      </a:lnTo>
                      <a:lnTo>
                        <a:pt x="1668" y="537"/>
                      </a:lnTo>
                      <a:lnTo>
                        <a:pt x="1668" y="1866"/>
                      </a:lnTo>
                      <a:lnTo>
                        <a:pt x="1704" y="1836"/>
                      </a:lnTo>
                      <a:lnTo>
                        <a:pt x="1744" y="1807"/>
                      </a:lnTo>
                      <a:lnTo>
                        <a:pt x="1787" y="1778"/>
                      </a:lnTo>
                      <a:lnTo>
                        <a:pt x="1833" y="1751"/>
                      </a:lnTo>
                      <a:lnTo>
                        <a:pt x="1883" y="1726"/>
                      </a:lnTo>
                      <a:lnTo>
                        <a:pt x="1936" y="1703"/>
                      </a:lnTo>
                      <a:lnTo>
                        <a:pt x="1992" y="1685"/>
                      </a:lnTo>
                      <a:lnTo>
                        <a:pt x="1997" y="1736"/>
                      </a:lnTo>
                      <a:lnTo>
                        <a:pt x="2008" y="1788"/>
                      </a:lnTo>
                      <a:lnTo>
                        <a:pt x="2024" y="1839"/>
                      </a:lnTo>
                      <a:lnTo>
                        <a:pt x="2045" y="1889"/>
                      </a:lnTo>
                      <a:lnTo>
                        <a:pt x="2003" y="1905"/>
                      </a:lnTo>
                      <a:lnTo>
                        <a:pt x="1961" y="1922"/>
                      </a:lnTo>
                      <a:lnTo>
                        <a:pt x="1923" y="1943"/>
                      </a:lnTo>
                      <a:lnTo>
                        <a:pt x="2075" y="1943"/>
                      </a:lnTo>
                      <a:lnTo>
                        <a:pt x="2096" y="1973"/>
                      </a:lnTo>
                      <a:lnTo>
                        <a:pt x="2120" y="2001"/>
                      </a:lnTo>
                      <a:lnTo>
                        <a:pt x="2146" y="2028"/>
                      </a:lnTo>
                      <a:lnTo>
                        <a:pt x="2186" y="2065"/>
                      </a:lnTo>
                      <a:lnTo>
                        <a:pt x="2229" y="2096"/>
                      </a:lnTo>
                      <a:lnTo>
                        <a:pt x="2274" y="2123"/>
                      </a:lnTo>
                      <a:lnTo>
                        <a:pt x="2321" y="2145"/>
                      </a:lnTo>
                      <a:lnTo>
                        <a:pt x="2370" y="2161"/>
                      </a:lnTo>
                      <a:lnTo>
                        <a:pt x="2419" y="2174"/>
                      </a:lnTo>
                      <a:lnTo>
                        <a:pt x="2470" y="2181"/>
                      </a:lnTo>
                      <a:lnTo>
                        <a:pt x="2520" y="2184"/>
                      </a:lnTo>
                      <a:lnTo>
                        <a:pt x="2572" y="2182"/>
                      </a:lnTo>
                      <a:lnTo>
                        <a:pt x="2623" y="2176"/>
                      </a:lnTo>
                      <a:lnTo>
                        <a:pt x="2672" y="2163"/>
                      </a:lnTo>
                      <a:lnTo>
                        <a:pt x="2721" y="2148"/>
                      </a:lnTo>
                      <a:lnTo>
                        <a:pt x="2768" y="2127"/>
                      </a:lnTo>
                      <a:lnTo>
                        <a:pt x="2815" y="2101"/>
                      </a:lnTo>
                      <a:lnTo>
                        <a:pt x="2858" y="2070"/>
                      </a:lnTo>
                      <a:lnTo>
                        <a:pt x="3039" y="2261"/>
                      </a:lnTo>
                      <a:lnTo>
                        <a:pt x="0" y="2261"/>
                      </a:lnTo>
                      <a:lnTo>
                        <a:pt x="0" y="695"/>
                      </a:lnTo>
                      <a:lnTo>
                        <a:pt x="95" y="695"/>
                      </a:lnTo>
                      <a:lnTo>
                        <a:pt x="95" y="508"/>
                      </a:lnTo>
                      <a:lnTo>
                        <a:pt x="109" y="458"/>
                      </a:lnTo>
                      <a:lnTo>
                        <a:pt x="111" y="454"/>
                      </a:lnTo>
                      <a:lnTo>
                        <a:pt x="117" y="445"/>
                      </a:lnTo>
                      <a:lnTo>
                        <a:pt x="124" y="431"/>
                      </a:lnTo>
                      <a:lnTo>
                        <a:pt x="136" y="415"/>
                      </a:lnTo>
                      <a:lnTo>
                        <a:pt x="150" y="395"/>
                      </a:lnTo>
                      <a:lnTo>
                        <a:pt x="167" y="371"/>
                      </a:lnTo>
                      <a:lnTo>
                        <a:pt x="187" y="346"/>
                      </a:lnTo>
                      <a:lnTo>
                        <a:pt x="210" y="319"/>
                      </a:lnTo>
                      <a:lnTo>
                        <a:pt x="236" y="290"/>
                      </a:lnTo>
                      <a:lnTo>
                        <a:pt x="266" y="260"/>
                      </a:lnTo>
                      <a:lnTo>
                        <a:pt x="298" y="229"/>
                      </a:lnTo>
                      <a:lnTo>
                        <a:pt x="331" y="201"/>
                      </a:lnTo>
                      <a:lnTo>
                        <a:pt x="367" y="174"/>
                      </a:lnTo>
                      <a:lnTo>
                        <a:pt x="405" y="146"/>
                      </a:lnTo>
                      <a:lnTo>
                        <a:pt x="446" y="120"/>
                      </a:lnTo>
                      <a:lnTo>
                        <a:pt x="490" y="96"/>
                      </a:lnTo>
                      <a:lnTo>
                        <a:pt x="537" y="73"/>
                      </a:lnTo>
                      <a:lnTo>
                        <a:pt x="586" y="52"/>
                      </a:lnTo>
                      <a:lnTo>
                        <a:pt x="639" y="35"/>
                      </a:lnTo>
                      <a:lnTo>
                        <a:pt x="695" y="20"/>
                      </a:lnTo>
                      <a:lnTo>
                        <a:pt x="753" y="10"/>
                      </a:lnTo>
                      <a:lnTo>
                        <a:pt x="813" y="3"/>
                      </a:lnTo>
                      <a:lnTo>
                        <a:pt x="876" y="0"/>
                      </a:lnTo>
                      <a:close/>
                    </a:path>
                  </a:pathLst>
                </a:custGeom>
                <a:grpFill/>
                <a:ln w="0">
                  <a:noFill/>
                  <a:prstDash val="solid"/>
                  <a:round/>
                  <a:headEnd/>
                  <a:tailEnd/>
                </a:ln>
              </p:spPr>
              <p:txBody>
                <a:bodyPr vert="horz" wrap="square" lIns="73127" tIns="36564" rIns="73127" bIns="36564" numCol="1" rtlCol="0" anchor="t" anchorCtr="0" compatLnSpc="1">
                  <a:prstTxWarp prst="textNoShape">
                    <a:avLst/>
                  </a:prstTxWarp>
                </a:bodyPr>
                <a:lstStyle/>
                <a:p>
                  <a:pPr rtl="0"/>
                  <a:endParaRPr lang="en-US" sz="1600" dirty="0">
                    <a:latin typeface="Calibri Regular"/>
                  </a:endParaRPr>
                </a:p>
              </p:txBody>
            </p:sp>
            <p:sp>
              <p:nvSpPr>
                <p:cNvPr id="57" name="Freeform 188">
                  <a:extLst>
                    <a:ext uri="{FF2B5EF4-FFF2-40B4-BE49-F238E27FC236}">
                      <a16:creationId xmlns:a16="http://schemas.microsoft.com/office/drawing/2014/main" id="{960F8240-536B-CC49-952C-8FF9158CC551}"/>
                    </a:ext>
                  </a:extLst>
                </p:cNvPr>
                <p:cNvSpPr>
                  <a:spLocks noEditPoints="1"/>
                </p:cNvSpPr>
                <p:nvPr/>
              </p:nvSpPr>
              <p:spPr bwMode="auto">
                <a:xfrm>
                  <a:off x="2868613" y="3716338"/>
                  <a:ext cx="187325" cy="182563"/>
                </a:xfrm>
                <a:custGeom>
                  <a:avLst/>
                  <a:gdLst>
                    <a:gd name="T0" fmla="*/ 420 w 1425"/>
                    <a:gd name="T1" fmla="*/ 123 h 1382"/>
                    <a:gd name="T2" fmla="*/ 338 w 1425"/>
                    <a:gd name="T3" fmla="*/ 148 h 1382"/>
                    <a:gd name="T4" fmla="*/ 262 w 1425"/>
                    <a:gd name="T5" fmla="*/ 192 h 1382"/>
                    <a:gd name="T6" fmla="*/ 197 w 1425"/>
                    <a:gd name="T7" fmla="*/ 255 h 1382"/>
                    <a:gd name="T8" fmla="*/ 152 w 1425"/>
                    <a:gd name="T9" fmla="*/ 330 h 1382"/>
                    <a:gd name="T10" fmla="*/ 127 w 1425"/>
                    <a:gd name="T11" fmla="*/ 411 h 1382"/>
                    <a:gd name="T12" fmla="*/ 122 w 1425"/>
                    <a:gd name="T13" fmla="*/ 494 h 1382"/>
                    <a:gd name="T14" fmla="*/ 136 w 1425"/>
                    <a:gd name="T15" fmla="*/ 577 h 1382"/>
                    <a:gd name="T16" fmla="*/ 171 w 1425"/>
                    <a:gd name="T17" fmla="*/ 656 h 1382"/>
                    <a:gd name="T18" fmla="*/ 226 w 1425"/>
                    <a:gd name="T19" fmla="*/ 726 h 1382"/>
                    <a:gd name="T20" fmla="*/ 297 w 1425"/>
                    <a:gd name="T21" fmla="*/ 781 h 1382"/>
                    <a:gd name="T22" fmla="*/ 376 w 1425"/>
                    <a:gd name="T23" fmla="*/ 815 h 1382"/>
                    <a:gd name="T24" fmla="*/ 460 w 1425"/>
                    <a:gd name="T25" fmla="*/ 830 h 1382"/>
                    <a:gd name="T26" fmla="*/ 545 w 1425"/>
                    <a:gd name="T27" fmla="*/ 825 h 1382"/>
                    <a:gd name="T28" fmla="*/ 628 w 1425"/>
                    <a:gd name="T29" fmla="*/ 801 h 1382"/>
                    <a:gd name="T30" fmla="*/ 704 w 1425"/>
                    <a:gd name="T31" fmla="*/ 757 h 1382"/>
                    <a:gd name="T32" fmla="*/ 768 w 1425"/>
                    <a:gd name="T33" fmla="*/ 694 h 1382"/>
                    <a:gd name="T34" fmla="*/ 813 w 1425"/>
                    <a:gd name="T35" fmla="*/ 620 h 1382"/>
                    <a:gd name="T36" fmla="*/ 839 w 1425"/>
                    <a:gd name="T37" fmla="*/ 539 h 1382"/>
                    <a:gd name="T38" fmla="*/ 844 w 1425"/>
                    <a:gd name="T39" fmla="*/ 455 h 1382"/>
                    <a:gd name="T40" fmla="*/ 830 w 1425"/>
                    <a:gd name="T41" fmla="*/ 372 h 1382"/>
                    <a:gd name="T42" fmla="*/ 794 w 1425"/>
                    <a:gd name="T43" fmla="*/ 294 h 1382"/>
                    <a:gd name="T44" fmla="*/ 740 w 1425"/>
                    <a:gd name="T45" fmla="*/ 223 h 1382"/>
                    <a:gd name="T46" fmla="*/ 669 w 1425"/>
                    <a:gd name="T47" fmla="*/ 169 h 1382"/>
                    <a:gd name="T48" fmla="*/ 590 w 1425"/>
                    <a:gd name="T49" fmla="*/ 134 h 1382"/>
                    <a:gd name="T50" fmla="*/ 505 w 1425"/>
                    <a:gd name="T51" fmla="*/ 119 h 1382"/>
                    <a:gd name="T52" fmla="*/ 460 w 1425"/>
                    <a:gd name="T53" fmla="*/ 0 h 1382"/>
                    <a:gd name="T54" fmla="*/ 558 w 1425"/>
                    <a:gd name="T55" fmla="*/ 5 h 1382"/>
                    <a:gd name="T56" fmla="*/ 654 w 1425"/>
                    <a:gd name="T57" fmla="*/ 30 h 1382"/>
                    <a:gd name="T58" fmla="*/ 745 w 1425"/>
                    <a:gd name="T59" fmla="*/ 75 h 1382"/>
                    <a:gd name="T60" fmla="*/ 825 w 1425"/>
                    <a:gd name="T61" fmla="*/ 140 h 1382"/>
                    <a:gd name="T62" fmla="*/ 889 w 1425"/>
                    <a:gd name="T63" fmla="*/ 218 h 1382"/>
                    <a:gd name="T64" fmla="*/ 934 w 1425"/>
                    <a:gd name="T65" fmla="*/ 304 h 1382"/>
                    <a:gd name="T66" fmla="*/ 959 w 1425"/>
                    <a:gd name="T67" fmla="*/ 395 h 1382"/>
                    <a:gd name="T68" fmla="*/ 965 w 1425"/>
                    <a:gd name="T69" fmla="*/ 490 h 1382"/>
                    <a:gd name="T70" fmla="*/ 953 w 1425"/>
                    <a:gd name="T71" fmla="*/ 584 h 1382"/>
                    <a:gd name="T72" fmla="*/ 921 w 1425"/>
                    <a:gd name="T73" fmla="*/ 675 h 1382"/>
                    <a:gd name="T74" fmla="*/ 870 w 1425"/>
                    <a:gd name="T75" fmla="*/ 758 h 1382"/>
                    <a:gd name="T76" fmla="*/ 1292 w 1425"/>
                    <a:gd name="T77" fmla="*/ 1382 h 1382"/>
                    <a:gd name="T78" fmla="*/ 741 w 1425"/>
                    <a:gd name="T79" fmla="*/ 876 h 1382"/>
                    <a:gd name="T80" fmla="*/ 650 w 1425"/>
                    <a:gd name="T81" fmla="*/ 921 h 1382"/>
                    <a:gd name="T82" fmla="*/ 554 w 1425"/>
                    <a:gd name="T83" fmla="*/ 945 h 1382"/>
                    <a:gd name="T84" fmla="*/ 456 w 1425"/>
                    <a:gd name="T85" fmla="*/ 949 h 1382"/>
                    <a:gd name="T86" fmla="*/ 358 w 1425"/>
                    <a:gd name="T87" fmla="*/ 934 h 1382"/>
                    <a:gd name="T88" fmla="*/ 265 w 1425"/>
                    <a:gd name="T89" fmla="*/ 899 h 1382"/>
                    <a:gd name="T90" fmla="*/ 180 w 1425"/>
                    <a:gd name="T91" fmla="*/ 844 h 1382"/>
                    <a:gd name="T92" fmla="*/ 106 w 1425"/>
                    <a:gd name="T93" fmla="*/ 770 h 1382"/>
                    <a:gd name="T94" fmla="*/ 51 w 1425"/>
                    <a:gd name="T95" fmla="*/ 686 h 1382"/>
                    <a:gd name="T96" fmla="*/ 15 w 1425"/>
                    <a:gd name="T97" fmla="*/ 594 h 1382"/>
                    <a:gd name="T98" fmla="*/ 0 w 1425"/>
                    <a:gd name="T99" fmla="*/ 497 h 1382"/>
                    <a:gd name="T100" fmla="*/ 7 w 1425"/>
                    <a:gd name="T101" fmla="*/ 401 h 1382"/>
                    <a:gd name="T102" fmla="*/ 32 w 1425"/>
                    <a:gd name="T103" fmla="*/ 306 h 1382"/>
                    <a:gd name="T104" fmla="*/ 77 w 1425"/>
                    <a:gd name="T105" fmla="*/ 217 h 1382"/>
                    <a:gd name="T106" fmla="*/ 143 w 1425"/>
                    <a:gd name="T107" fmla="*/ 138 h 1382"/>
                    <a:gd name="T108" fmla="*/ 224 w 1425"/>
                    <a:gd name="T109" fmla="*/ 74 h 1382"/>
                    <a:gd name="T110" fmla="*/ 315 w 1425"/>
                    <a:gd name="T111" fmla="*/ 29 h 1382"/>
                    <a:gd name="T112" fmla="*/ 410 w 1425"/>
                    <a:gd name="T113" fmla="*/ 5 h 1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25" h="1382">
                      <a:moveTo>
                        <a:pt x="463" y="118"/>
                      </a:moveTo>
                      <a:lnTo>
                        <a:pt x="420" y="123"/>
                      </a:lnTo>
                      <a:lnTo>
                        <a:pt x="379" y="133"/>
                      </a:lnTo>
                      <a:lnTo>
                        <a:pt x="338" y="148"/>
                      </a:lnTo>
                      <a:lnTo>
                        <a:pt x="299" y="167"/>
                      </a:lnTo>
                      <a:lnTo>
                        <a:pt x="262" y="192"/>
                      </a:lnTo>
                      <a:lnTo>
                        <a:pt x="228" y="222"/>
                      </a:lnTo>
                      <a:lnTo>
                        <a:pt x="197" y="255"/>
                      </a:lnTo>
                      <a:lnTo>
                        <a:pt x="172" y="292"/>
                      </a:lnTo>
                      <a:lnTo>
                        <a:pt x="152" y="330"/>
                      </a:lnTo>
                      <a:lnTo>
                        <a:pt x="137" y="369"/>
                      </a:lnTo>
                      <a:lnTo>
                        <a:pt x="127" y="411"/>
                      </a:lnTo>
                      <a:lnTo>
                        <a:pt x="122" y="452"/>
                      </a:lnTo>
                      <a:lnTo>
                        <a:pt x="122" y="494"/>
                      </a:lnTo>
                      <a:lnTo>
                        <a:pt x="127" y="537"/>
                      </a:lnTo>
                      <a:lnTo>
                        <a:pt x="136" y="577"/>
                      </a:lnTo>
                      <a:lnTo>
                        <a:pt x="151" y="618"/>
                      </a:lnTo>
                      <a:lnTo>
                        <a:pt x="171" y="656"/>
                      </a:lnTo>
                      <a:lnTo>
                        <a:pt x="196" y="692"/>
                      </a:lnTo>
                      <a:lnTo>
                        <a:pt x="226" y="726"/>
                      </a:lnTo>
                      <a:lnTo>
                        <a:pt x="260" y="756"/>
                      </a:lnTo>
                      <a:lnTo>
                        <a:pt x="297" y="781"/>
                      </a:lnTo>
                      <a:lnTo>
                        <a:pt x="336" y="800"/>
                      </a:lnTo>
                      <a:lnTo>
                        <a:pt x="376" y="815"/>
                      </a:lnTo>
                      <a:lnTo>
                        <a:pt x="418" y="825"/>
                      </a:lnTo>
                      <a:lnTo>
                        <a:pt x="460" y="830"/>
                      </a:lnTo>
                      <a:lnTo>
                        <a:pt x="503" y="830"/>
                      </a:lnTo>
                      <a:lnTo>
                        <a:pt x="545" y="825"/>
                      </a:lnTo>
                      <a:lnTo>
                        <a:pt x="588" y="816"/>
                      </a:lnTo>
                      <a:lnTo>
                        <a:pt x="628" y="801"/>
                      </a:lnTo>
                      <a:lnTo>
                        <a:pt x="667" y="782"/>
                      </a:lnTo>
                      <a:lnTo>
                        <a:pt x="704" y="757"/>
                      </a:lnTo>
                      <a:lnTo>
                        <a:pt x="738" y="728"/>
                      </a:lnTo>
                      <a:lnTo>
                        <a:pt x="768" y="694"/>
                      </a:lnTo>
                      <a:lnTo>
                        <a:pt x="793" y="658"/>
                      </a:lnTo>
                      <a:lnTo>
                        <a:pt x="813" y="620"/>
                      </a:lnTo>
                      <a:lnTo>
                        <a:pt x="829" y="580"/>
                      </a:lnTo>
                      <a:lnTo>
                        <a:pt x="839" y="539"/>
                      </a:lnTo>
                      <a:lnTo>
                        <a:pt x="844" y="497"/>
                      </a:lnTo>
                      <a:lnTo>
                        <a:pt x="844" y="455"/>
                      </a:lnTo>
                      <a:lnTo>
                        <a:pt x="840" y="413"/>
                      </a:lnTo>
                      <a:lnTo>
                        <a:pt x="830" y="372"/>
                      </a:lnTo>
                      <a:lnTo>
                        <a:pt x="814" y="332"/>
                      </a:lnTo>
                      <a:lnTo>
                        <a:pt x="794" y="294"/>
                      </a:lnTo>
                      <a:lnTo>
                        <a:pt x="770" y="257"/>
                      </a:lnTo>
                      <a:lnTo>
                        <a:pt x="740" y="223"/>
                      </a:lnTo>
                      <a:lnTo>
                        <a:pt x="706" y="194"/>
                      </a:lnTo>
                      <a:lnTo>
                        <a:pt x="669" y="169"/>
                      </a:lnTo>
                      <a:lnTo>
                        <a:pt x="630" y="149"/>
                      </a:lnTo>
                      <a:lnTo>
                        <a:pt x="590" y="134"/>
                      </a:lnTo>
                      <a:lnTo>
                        <a:pt x="548" y="124"/>
                      </a:lnTo>
                      <a:lnTo>
                        <a:pt x="505" y="119"/>
                      </a:lnTo>
                      <a:lnTo>
                        <a:pt x="463" y="118"/>
                      </a:lnTo>
                      <a:close/>
                      <a:moveTo>
                        <a:pt x="460" y="0"/>
                      </a:moveTo>
                      <a:lnTo>
                        <a:pt x="510" y="0"/>
                      </a:lnTo>
                      <a:lnTo>
                        <a:pt x="558" y="5"/>
                      </a:lnTo>
                      <a:lnTo>
                        <a:pt x="607" y="15"/>
                      </a:lnTo>
                      <a:lnTo>
                        <a:pt x="654" y="30"/>
                      </a:lnTo>
                      <a:lnTo>
                        <a:pt x="700" y="51"/>
                      </a:lnTo>
                      <a:lnTo>
                        <a:pt x="745" y="75"/>
                      </a:lnTo>
                      <a:lnTo>
                        <a:pt x="786" y="105"/>
                      </a:lnTo>
                      <a:lnTo>
                        <a:pt x="825" y="140"/>
                      </a:lnTo>
                      <a:lnTo>
                        <a:pt x="860" y="177"/>
                      </a:lnTo>
                      <a:lnTo>
                        <a:pt x="889" y="218"/>
                      </a:lnTo>
                      <a:lnTo>
                        <a:pt x="914" y="259"/>
                      </a:lnTo>
                      <a:lnTo>
                        <a:pt x="934" y="304"/>
                      </a:lnTo>
                      <a:lnTo>
                        <a:pt x="948" y="350"/>
                      </a:lnTo>
                      <a:lnTo>
                        <a:pt x="959" y="395"/>
                      </a:lnTo>
                      <a:lnTo>
                        <a:pt x="964" y="443"/>
                      </a:lnTo>
                      <a:lnTo>
                        <a:pt x="965" y="490"/>
                      </a:lnTo>
                      <a:lnTo>
                        <a:pt x="961" y="538"/>
                      </a:lnTo>
                      <a:lnTo>
                        <a:pt x="953" y="584"/>
                      </a:lnTo>
                      <a:lnTo>
                        <a:pt x="939" y="630"/>
                      </a:lnTo>
                      <a:lnTo>
                        <a:pt x="921" y="675"/>
                      </a:lnTo>
                      <a:lnTo>
                        <a:pt x="898" y="717"/>
                      </a:lnTo>
                      <a:lnTo>
                        <a:pt x="870" y="758"/>
                      </a:lnTo>
                      <a:lnTo>
                        <a:pt x="1425" y="1261"/>
                      </a:lnTo>
                      <a:lnTo>
                        <a:pt x="1292" y="1382"/>
                      </a:lnTo>
                      <a:lnTo>
                        <a:pt x="783" y="847"/>
                      </a:lnTo>
                      <a:lnTo>
                        <a:pt x="741" y="876"/>
                      </a:lnTo>
                      <a:lnTo>
                        <a:pt x="696" y="901"/>
                      </a:lnTo>
                      <a:lnTo>
                        <a:pt x="650" y="921"/>
                      </a:lnTo>
                      <a:lnTo>
                        <a:pt x="602" y="935"/>
                      </a:lnTo>
                      <a:lnTo>
                        <a:pt x="554" y="945"/>
                      </a:lnTo>
                      <a:lnTo>
                        <a:pt x="505" y="949"/>
                      </a:lnTo>
                      <a:lnTo>
                        <a:pt x="456" y="949"/>
                      </a:lnTo>
                      <a:lnTo>
                        <a:pt x="406" y="944"/>
                      </a:lnTo>
                      <a:lnTo>
                        <a:pt x="358" y="934"/>
                      </a:lnTo>
                      <a:lnTo>
                        <a:pt x="311" y="919"/>
                      </a:lnTo>
                      <a:lnTo>
                        <a:pt x="265" y="899"/>
                      </a:lnTo>
                      <a:lnTo>
                        <a:pt x="221" y="874"/>
                      </a:lnTo>
                      <a:lnTo>
                        <a:pt x="180" y="844"/>
                      </a:lnTo>
                      <a:lnTo>
                        <a:pt x="141" y="810"/>
                      </a:lnTo>
                      <a:lnTo>
                        <a:pt x="106" y="770"/>
                      </a:lnTo>
                      <a:lnTo>
                        <a:pt x="75" y="730"/>
                      </a:lnTo>
                      <a:lnTo>
                        <a:pt x="51" y="686"/>
                      </a:lnTo>
                      <a:lnTo>
                        <a:pt x="31" y="640"/>
                      </a:lnTo>
                      <a:lnTo>
                        <a:pt x="15" y="594"/>
                      </a:lnTo>
                      <a:lnTo>
                        <a:pt x="6" y="546"/>
                      </a:lnTo>
                      <a:lnTo>
                        <a:pt x="0" y="497"/>
                      </a:lnTo>
                      <a:lnTo>
                        <a:pt x="1" y="448"/>
                      </a:lnTo>
                      <a:lnTo>
                        <a:pt x="7" y="401"/>
                      </a:lnTo>
                      <a:lnTo>
                        <a:pt x="16" y="353"/>
                      </a:lnTo>
                      <a:lnTo>
                        <a:pt x="32" y="306"/>
                      </a:lnTo>
                      <a:lnTo>
                        <a:pt x="52" y="260"/>
                      </a:lnTo>
                      <a:lnTo>
                        <a:pt x="77" y="217"/>
                      </a:lnTo>
                      <a:lnTo>
                        <a:pt x="108" y="176"/>
                      </a:lnTo>
                      <a:lnTo>
                        <a:pt x="143" y="138"/>
                      </a:lnTo>
                      <a:lnTo>
                        <a:pt x="183" y="103"/>
                      </a:lnTo>
                      <a:lnTo>
                        <a:pt x="224" y="74"/>
                      </a:lnTo>
                      <a:lnTo>
                        <a:pt x="268" y="49"/>
                      </a:lnTo>
                      <a:lnTo>
                        <a:pt x="315" y="29"/>
                      </a:lnTo>
                      <a:lnTo>
                        <a:pt x="362" y="14"/>
                      </a:lnTo>
                      <a:lnTo>
                        <a:pt x="410" y="5"/>
                      </a:lnTo>
                      <a:lnTo>
                        <a:pt x="460" y="0"/>
                      </a:lnTo>
                      <a:close/>
                    </a:path>
                  </a:pathLst>
                </a:custGeom>
                <a:grpFill/>
                <a:ln w="0">
                  <a:noFill/>
                  <a:prstDash val="solid"/>
                  <a:round/>
                  <a:headEnd/>
                  <a:tailEnd/>
                </a:ln>
              </p:spPr>
              <p:txBody>
                <a:bodyPr vert="horz" wrap="square" lIns="73127" tIns="36564" rIns="73127" bIns="36564" numCol="1" rtlCol="0" anchor="t" anchorCtr="0" compatLnSpc="1">
                  <a:prstTxWarp prst="textNoShape">
                    <a:avLst/>
                  </a:prstTxWarp>
                </a:bodyPr>
                <a:lstStyle/>
                <a:p>
                  <a:pPr rtl="0"/>
                  <a:endParaRPr lang="en-US" sz="1600" dirty="0">
                    <a:latin typeface="Calibri Regular"/>
                  </a:endParaRPr>
                </a:p>
              </p:txBody>
            </p:sp>
            <p:sp>
              <p:nvSpPr>
                <p:cNvPr id="58" name="Freeform 189">
                  <a:extLst>
                    <a:ext uri="{FF2B5EF4-FFF2-40B4-BE49-F238E27FC236}">
                      <a16:creationId xmlns:a16="http://schemas.microsoft.com/office/drawing/2014/main" id="{F2F74763-9E60-1C4C-913C-E41E9AD6CCAF}"/>
                    </a:ext>
                  </a:extLst>
                </p:cNvPr>
                <p:cNvSpPr>
                  <a:spLocks/>
                </p:cNvSpPr>
                <p:nvPr/>
              </p:nvSpPr>
              <p:spPr bwMode="auto">
                <a:xfrm>
                  <a:off x="2655888" y="3627438"/>
                  <a:ext cx="123825" cy="31750"/>
                </a:xfrm>
                <a:custGeom>
                  <a:avLst/>
                  <a:gdLst>
                    <a:gd name="T0" fmla="*/ 446 w 927"/>
                    <a:gd name="T1" fmla="*/ 0 h 237"/>
                    <a:gd name="T2" fmla="*/ 492 w 927"/>
                    <a:gd name="T3" fmla="*/ 1 h 237"/>
                    <a:gd name="T4" fmla="*/ 541 w 927"/>
                    <a:gd name="T5" fmla="*/ 7 h 237"/>
                    <a:gd name="T6" fmla="*/ 591 w 927"/>
                    <a:gd name="T7" fmla="*/ 17 h 237"/>
                    <a:gd name="T8" fmla="*/ 643 w 927"/>
                    <a:gd name="T9" fmla="*/ 31 h 237"/>
                    <a:gd name="T10" fmla="*/ 697 w 927"/>
                    <a:gd name="T11" fmla="*/ 51 h 237"/>
                    <a:gd name="T12" fmla="*/ 752 w 927"/>
                    <a:gd name="T13" fmla="*/ 76 h 237"/>
                    <a:gd name="T14" fmla="*/ 808 w 927"/>
                    <a:gd name="T15" fmla="*/ 106 h 237"/>
                    <a:gd name="T16" fmla="*/ 868 w 927"/>
                    <a:gd name="T17" fmla="*/ 142 h 237"/>
                    <a:gd name="T18" fmla="*/ 927 w 927"/>
                    <a:gd name="T19" fmla="*/ 186 h 237"/>
                    <a:gd name="T20" fmla="*/ 887 w 927"/>
                    <a:gd name="T21" fmla="*/ 237 h 237"/>
                    <a:gd name="T22" fmla="*/ 831 w 927"/>
                    <a:gd name="T23" fmla="*/ 195 h 237"/>
                    <a:gd name="T24" fmla="*/ 776 w 927"/>
                    <a:gd name="T25" fmla="*/ 161 h 237"/>
                    <a:gd name="T26" fmla="*/ 722 w 927"/>
                    <a:gd name="T27" fmla="*/ 132 h 237"/>
                    <a:gd name="T28" fmla="*/ 670 w 927"/>
                    <a:gd name="T29" fmla="*/ 109 h 237"/>
                    <a:gd name="T30" fmla="*/ 621 w 927"/>
                    <a:gd name="T31" fmla="*/ 91 h 237"/>
                    <a:gd name="T32" fmla="*/ 572 w 927"/>
                    <a:gd name="T33" fmla="*/ 78 h 237"/>
                    <a:gd name="T34" fmla="*/ 526 w 927"/>
                    <a:gd name="T35" fmla="*/ 68 h 237"/>
                    <a:gd name="T36" fmla="*/ 481 w 927"/>
                    <a:gd name="T37" fmla="*/ 63 h 237"/>
                    <a:gd name="T38" fmla="*/ 438 w 927"/>
                    <a:gd name="T39" fmla="*/ 62 h 237"/>
                    <a:gd name="T40" fmla="*/ 397 w 927"/>
                    <a:gd name="T41" fmla="*/ 64 h 237"/>
                    <a:gd name="T42" fmla="*/ 358 w 927"/>
                    <a:gd name="T43" fmla="*/ 68 h 237"/>
                    <a:gd name="T44" fmla="*/ 322 w 927"/>
                    <a:gd name="T45" fmla="*/ 76 h 237"/>
                    <a:gd name="T46" fmla="*/ 288 w 927"/>
                    <a:gd name="T47" fmla="*/ 85 h 237"/>
                    <a:gd name="T48" fmla="*/ 255 w 927"/>
                    <a:gd name="T49" fmla="*/ 97 h 237"/>
                    <a:gd name="T50" fmla="*/ 224 w 927"/>
                    <a:gd name="T51" fmla="*/ 109 h 237"/>
                    <a:gd name="T52" fmla="*/ 197 w 927"/>
                    <a:gd name="T53" fmla="*/ 122 h 237"/>
                    <a:gd name="T54" fmla="*/ 170 w 927"/>
                    <a:gd name="T55" fmla="*/ 137 h 237"/>
                    <a:gd name="T56" fmla="*/ 147 w 927"/>
                    <a:gd name="T57" fmla="*/ 151 h 237"/>
                    <a:gd name="T58" fmla="*/ 126 w 927"/>
                    <a:gd name="T59" fmla="*/ 165 h 237"/>
                    <a:gd name="T60" fmla="*/ 107 w 927"/>
                    <a:gd name="T61" fmla="*/ 180 h 237"/>
                    <a:gd name="T62" fmla="*/ 91 w 927"/>
                    <a:gd name="T63" fmla="*/ 192 h 237"/>
                    <a:gd name="T64" fmla="*/ 78 w 927"/>
                    <a:gd name="T65" fmla="*/ 204 h 237"/>
                    <a:gd name="T66" fmla="*/ 67 w 927"/>
                    <a:gd name="T67" fmla="*/ 215 h 237"/>
                    <a:gd name="T68" fmla="*/ 59 w 927"/>
                    <a:gd name="T69" fmla="*/ 223 h 237"/>
                    <a:gd name="T70" fmla="*/ 52 w 927"/>
                    <a:gd name="T71" fmla="*/ 228 h 237"/>
                    <a:gd name="T72" fmla="*/ 49 w 927"/>
                    <a:gd name="T73" fmla="*/ 231 h 237"/>
                    <a:gd name="T74" fmla="*/ 0 w 927"/>
                    <a:gd name="T75" fmla="*/ 190 h 237"/>
                    <a:gd name="T76" fmla="*/ 2 w 927"/>
                    <a:gd name="T77" fmla="*/ 188 h 237"/>
                    <a:gd name="T78" fmla="*/ 7 w 927"/>
                    <a:gd name="T79" fmla="*/ 183 h 237"/>
                    <a:gd name="T80" fmla="*/ 14 w 927"/>
                    <a:gd name="T81" fmla="*/ 175 h 237"/>
                    <a:gd name="T82" fmla="*/ 26 w 927"/>
                    <a:gd name="T83" fmla="*/ 165 h 237"/>
                    <a:gd name="T84" fmla="*/ 40 w 927"/>
                    <a:gd name="T85" fmla="*/ 153 h 237"/>
                    <a:gd name="T86" fmla="*/ 56 w 927"/>
                    <a:gd name="T87" fmla="*/ 139 h 237"/>
                    <a:gd name="T88" fmla="*/ 75 w 927"/>
                    <a:gd name="T89" fmla="*/ 125 h 237"/>
                    <a:gd name="T90" fmla="*/ 97 w 927"/>
                    <a:gd name="T91" fmla="*/ 110 h 237"/>
                    <a:gd name="T92" fmla="*/ 121 w 927"/>
                    <a:gd name="T93" fmla="*/ 93 h 237"/>
                    <a:gd name="T94" fmla="*/ 148 w 927"/>
                    <a:gd name="T95" fmla="*/ 78 h 237"/>
                    <a:gd name="T96" fmla="*/ 177 w 927"/>
                    <a:gd name="T97" fmla="*/ 63 h 237"/>
                    <a:gd name="T98" fmla="*/ 208 w 927"/>
                    <a:gd name="T99" fmla="*/ 49 h 237"/>
                    <a:gd name="T100" fmla="*/ 243 w 927"/>
                    <a:gd name="T101" fmla="*/ 35 h 237"/>
                    <a:gd name="T102" fmla="*/ 279 w 927"/>
                    <a:gd name="T103" fmla="*/ 24 h 237"/>
                    <a:gd name="T104" fmla="*/ 318 w 927"/>
                    <a:gd name="T105" fmla="*/ 13 h 237"/>
                    <a:gd name="T106" fmla="*/ 358 w 927"/>
                    <a:gd name="T107" fmla="*/ 6 h 237"/>
                    <a:gd name="T108" fmla="*/ 401 w 927"/>
                    <a:gd name="T109" fmla="*/ 1 h 237"/>
                    <a:gd name="T110" fmla="*/ 446 w 927"/>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7" h="237">
                      <a:moveTo>
                        <a:pt x="446" y="0"/>
                      </a:moveTo>
                      <a:lnTo>
                        <a:pt x="492" y="1"/>
                      </a:lnTo>
                      <a:lnTo>
                        <a:pt x="541" y="7"/>
                      </a:lnTo>
                      <a:lnTo>
                        <a:pt x="591" y="17"/>
                      </a:lnTo>
                      <a:lnTo>
                        <a:pt x="643" y="31"/>
                      </a:lnTo>
                      <a:lnTo>
                        <a:pt x="697" y="51"/>
                      </a:lnTo>
                      <a:lnTo>
                        <a:pt x="752" y="76"/>
                      </a:lnTo>
                      <a:lnTo>
                        <a:pt x="808" y="106"/>
                      </a:lnTo>
                      <a:lnTo>
                        <a:pt x="868" y="142"/>
                      </a:lnTo>
                      <a:lnTo>
                        <a:pt x="927" y="186"/>
                      </a:lnTo>
                      <a:lnTo>
                        <a:pt x="887" y="237"/>
                      </a:lnTo>
                      <a:lnTo>
                        <a:pt x="831" y="195"/>
                      </a:lnTo>
                      <a:lnTo>
                        <a:pt x="776" y="161"/>
                      </a:lnTo>
                      <a:lnTo>
                        <a:pt x="722" y="132"/>
                      </a:lnTo>
                      <a:lnTo>
                        <a:pt x="670" y="109"/>
                      </a:lnTo>
                      <a:lnTo>
                        <a:pt x="621" y="91"/>
                      </a:lnTo>
                      <a:lnTo>
                        <a:pt x="572" y="78"/>
                      </a:lnTo>
                      <a:lnTo>
                        <a:pt x="526" y="68"/>
                      </a:lnTo>
                      <a:lnTo>
                        <a:pt x="481" y="63"/>
                      </a:lnTo>
                      <a:lnTo>
                        <a:pt x="438" y="62"/>
                      </a:lnTo>
                      <a:lnTo>
                        <a:pt x="397" y="64"/>
                      </a:lnTo>
                      <a:lnTo>
                        <a:pt x="358" y="68"/>
                      </a:lnTo>
                      <a:lnTo>
                        <a:pt x="322" y="76"/>
                      </a:lnTo>
                      <a:lnTo>
                        <a:pt x="288" y="85"/>
                      </a:lnTo>
                      <a:lnTo>
                        <a:pt x="255" y="97"/>
                      </a:lnTo>
                      <a:lnTo>
                        <a:pt x="224" y="109"/>
                      </a:lnTo>
                      <a:lnTo>
                        <a:pt x="197" y="122"/>
                      </a:lnTo>
                      <a:lnTo>
                        <a:pt x="170" y="137"/>
                      </a:lnTo>
                      <a:lnTo>
                        <a:pt x="147" y="151"/>
                      </a:lnTo>
                      <a:lnTo>
                        <a:pt x="126" y="165"/>
                      </a:lnTo>
                      <a:lnTo>
                        <a:pt x="107" y="180"/>
                      </a:lnTo>
                      <a:lnTo>
                        <a:pt x="91" y="192"/>
                      </a:lnTo>
                      <a:lnTo>
                        <a:pt x="78" y="204"/>
                      </a:lnTo>
                      <a:lnTo>
                        <a:pt x="67" y="215"/>
                      </a:lnTo>
                      <a:lnTo>
                        <a:pt x="59" y="223"/>
                      </a:lnTo>
                      <a:lnTo>
                        <a:pt x="52" y="228"/>
                      </a:lnTo>
                      <a:lnTo>
                        <a:pt x="49" y="231"/>
                      </a:lnTo>
                      <a:lnTo>
                        <a:pt x="0" y="190"/>
                      </a:lnTo>
                      <a:lnTo>
                        <a:pt x="2" y="188"/>
                      </a:lnTo>
                      <a:lnTo>
                        <a:pt x="7" y="183"/>
                      </a:lnTo>
                      <a:lnTo>
                        <a:pt x="14" y="175"/>
                      </a:lnTo>
                      <a:lnTo>
                        <a:pt x="26" y="165"/>
                      </a:lnTo>
                      <a:lnTo>
                        <a:pt x="40" y="153"/>
                      </a:lnTo>
                      <a:lnTo>
                        <a:pt x="56" y="139"/>
                      </a:lnTo>
                      <a:lnTo>
                        <a:pt x="75" y="125"/>
                      </a:lnTo>
                      <a:lnTo>
                        <a:pt x="97" y="110"/>
                      </a:lnTo>
                      <a:lnTo>
                        <a:pt x="121" y="93"/>
                      </a:lnTo>
                      <a:lnTo>
                        <a:pt x="148" y="78"/>
                      </a:lnTo>
                      <a:lnTo>
                        <a:pt x="177" y="63"/>
                      </a:lnTo>
                      <a:lnTo>
                        <a:pt x="208" y="49"/>
                      </a:lnTo>
                      <a:lnTo>
                        <a:pt x="243" y="35"/>
                      </a:lnTo>
                      <a:lnTo>
                        <a:pt x="279" y="24"/>
                      </a:lnTo>
                      <a:lnTo>
                        <a:pt x="318" y="13"/>
                      </a:lnTo>
                      <a:lnTo>
                        <a:pt x="358" y="6"/>
                      </a:lnTo>
                      <a:lnTo>
                        <a:pt x="401" y="1"/>
                      </a:lnTo>
                      <a:lnTo>
                        <a:pt x="446" y="0"/>
                      </a:lnTo>
                      <a:close/>
                    </a:path>
                  </a:pathLst>
                </a:custGeom>
                <a:grpFill/>
                <a:ln w="0">
                  <a:noFill/>
                  <a:prstDash val="solid"/>
                  <a:round/>
                  <a:headEnd/>
                  <a:tailEnd/>
                </a:ln>
              </p:spPr>
              <p:txBody>
                <a:bodyPr vert="horz" wrap="square" lIns="73127" tIns="36564" rIns="73127" bIns="36564" numCol="1" rtlCol="0" anchor="t" anchorCtr="0" compatLnSpc="1">
                  <a:prstTxWarp prst="textNoShape">
                    <a:avLst/>
                  </a:prstTxWarp>
                </a:bodyPr>
                <a:lstStyle/>
                <a:p>
                  <a:pPr rtl="0"/>
                  <a:endParaRPr lang="en-US" sz="1600" dirty="0">
                    <a:latin typeface="Calibri Regular"/>
                  </a:endParaRPr>
                </a:p>
              </p:txBody>
            </p:sp>
            <p:sp>
              <p:nvSpPr>
                <p:cNvPr id="60" name="Freeform 190">
                  <a:extLst>
                    <a:ext uri="{FF2B5EF4-FFF2-40B4-BE49-F238E27FC236}">
                      <a16:creationId xmlns:a16="http://schemas.microsoft.com/office/drawing/2014/main" id="{BBD2E082-6814-7440-8EF7-4888ABC23055}"/>
                    </a:ext>
                  </a:extLst>
                </p:cNvPr>
                <p:cNvSpPr>
                  <a:spLocks/>
                </p:cNvSpPr>
                <p:nvPr/>
              </p:nvSpPr>
              <p:spPr bwMode="auto">
                <a:xfrm>
                  <a:off x="2655888" y="3656013"/>
                  <a:ext cx="123825" cy="30163"/>
                </a:xfrm>
                <a:custGeom>
                  <a:avLst/>
                  <a:gdLst>
                    <a:gd name="T0" fmla="*/ 446 w 927"/>
                    <a:gd name="T1" fmla="*/ 0 h 237"/>
                    <a:gd name="T2" fmla="*/ 492 w 927"/>
                    <a:gd name="T3" fmla="*/ 2 h 237"/>
                    <a:gd name="T4" fmla="*/ 541 w 927"/>
                    <a:gd name="T5" fmla="*/ 7 h 237"/>
                    <a:gd name="T6" fmla="*/ 591 w 927"/>
                    <a:gd name="T7" fmla="*/ 18 h 237"/>
                    <a:gd name="T8" fmla="*/ 643 w 927"/>
                    <a:gd name="T9" fmla="*/ 32 h 237"/>
                    <a:gd name="T10" fmla="*/ 697 w 927"/>
                    <a:gd name="T11" fmla="*/ 52 h 237"/>
                    <a:gd name="T12" fmla="*/ 752 w 927"/>
                    <a:gd name="T13" fmla="*/ 76 h 237"/>
                    <a:gd name="T14" fmla="*/ 808 w 927"/>
                    <a:gd name="T15" fmla="*/ 107 h 237"/>
                    <a:gd name="T16" fmla="*/ 868 w 927"/>
                    <a:gd name="T17" fmla="*/ 143 h 237"/>
                    <a:gd name="T18" fmla="*/ 927 w 927"/>
                    <a:gd name="T19" fmla="*/ 187 h 237"/>
                    <a:gd name="T20" fmla="*/ 887 w 927"/>
                    <a:gd name="T21" fmla="*/ 237 h 237"/>
                    <a:gd name="T22" fmla="*/ 831 w 927"/>
                    <a:gd name="T23" fmla="*/ 196 h 237"/>
                    <a:gd name="T24" fmla="*/ 776 w 927"/>
                    <a:gd name="T25" fmla="*/ 161 h 237"/>
                    <a:gd name="T26" fmla="*/ 722 w 927"/>
                    <a:gd name="T27" fmla="*/ 133 h 237"/>
                    <a:gd name="T28" fmla="*/ 670 w 927"/>
                    <a:gd name="T29" fmla="*/ 109 h 237"/>
                    <a:gd name="T30" fmla="*/ 621 w 927"/>
                    <a:gd name="T31" fmla="*/ 91 h 237"/>
                    <a:gd name="T32" fmla="*/ 572 w 927"/>
                    <a:gd name="T33" fmla="*/ 78 h 237"/>
                    <a:gd name="T34" fmla="*/ 526 w 927"/>
                    <a:gd name="T35" fmla="*/ 68 h 237"/>
                    <a:gd name="T36" fmla="*/ 481 w 927"/>
                    <a:gd name="T37" fmla="*/ 63 h 237"/>
                    <a:gd name="T38" fmla="*/ 438 w 927"/>
                    <a:gd name="T39" fmla="*/ 62 h 237"/>
                    <a:gd name="T40" fmla="*/ 397 w 927"/>
                    <a:gd name="T41" fmla="*/ 64 h 237"/>
                    <a:gd name="T42" fmla="*/ 358 w 927"/>
                    <a:gd name="T43" fmla="*/ 69 h 237"/>
                    <a:gd name="T44" fmla="*/ 322 w 927"/>
                    <a:gd name="T45" fmla="*/ 77 h 237"/>
                    <a:gd name="T46" fmla="*/ 288 w 927"/>
                    <a:gd name="T47" fmla="*/ 86 h 237"/>
                    <a:gd name="T48" fmla="*/ 255 w 927"/>
                    <a:gd name="T49" fmla="*/ 96 h 237"/>
                    <a:gd name="T50" fmla="*/ 224 w 927"/>
                    <a:gd name="T51" fmla="*/ 109 h 237"/>
                    <a:gd name="T52" fmla="*/ 197 w 927"/>
                    <a:gd name="T53" fmla="*/ 122 h 237"/>
                    <a:gd name="T54" fmla="*/ 170 w 927"/>
                    <a:gd name="T55" fmla="*/ 137 h 237"/>
                    <a:gd name="T56" fmla="*/ 147 w 927"/>
                    <a:gd name="T57" fmla="*/ 151 h 237"/>
                    <a:gd name="T58" fmla="*/ 126 w 927"/>
                    <a:gd name="T59" fmla="*/ 166 h 237"/>
                    <a:gd name="T60" fmla="*/ 107 w 927"/>
                    <a:gd name="T61" fmla="*/ 179 h 237"/>
                    <a:gd name="T62" fmla="*/ 91 w 927"/>
                    <a:gd name="T63" fmla="*/ 193 h 237"/>
                    <a:gd name="T64" fmla="*/ 78 w 927"/>
                    <a:gd name="T65" fmla="*/ 204 h 237"/>
                    <a:gd name="T66" fmla="*/ 67 w 927"/>
                    <a:gd name="T67" fmla="*/ 215 h 237"/>
                    <a:gd name="T68" fmla="*/ 59 w 927"/>
                    <a:gd name="T69" fmla="*/ 223 h 237"/>
                    <a:gd name="T70" fmla="*/ 52 w 927"/>
                    <a:gd name="T71" fmla="*/ 229 h 237"/>
                    <a:gd name="T72" fmla="*/ 49 w 927"/>
                    <a:gd name="T73" fmla="*/ 232 h 237"/>
                    <a:gd name="T74" fmla="*/ 0 w 927"/>
                    <a:gd name="T75" fmla="*/ 191 h 237"/>
                    <a:gd name="T76" fmla="*/ 2 w 927"/>
                    <a:gd name="T77" fmla="*/ 189 h 237"/>
                    <a:gd name="T78" fmla="*/ 7 w 927"/>
                    <a:gd name="T79" fmla="*/ 184 h 237"/>
                    <a:gd name="T80" fmla="*/ 14 w 927"/>
                    <a:gd name="T81" fmla="*/ 176 h 237"/>
                    <a:gd name="T82" fmla="*/ 26 w 927"/>
                    <a:gd name="T83" fmla="*/ 166 h 237"/>
                    <a:gd name="T84" fmla="*/ 40 w 927"/>
                    <a:gd name="T85" fmla="*/ 154 h 237"/>
                    <a:gd name="T86" fmla="*/ 56 w 927"/>
                    <a:gd name="T87" fmla="*/ 140 h 237"/>
                    <a:gd name="T88" fmla="*/ 75 w 927"/>
                    <a:gd name="T89" fmla="*/ 126 h 237"/>
                    <a:gd name="T90" fmla="*/ 97 w 927"/>
                    <a:gd name="T91" fmla="*/ 110 h 237"/>
                    <a:gd name="T92" fmla="*/ 121 w 927"/>
                    <a:gd name="T93" fmla="*/ 94 h 237"/>
                    <a:gd name="T94" fmla="*/ 148 w 927"/>
                    <a:gd name="T95" fmla="*/ 79 h 237"/>
                    <a:gd name="T96" fmla="*/ 177 w 927"/>
                    <a:gd name="T97" fmla="*/ 63 h 237"/>
                    <a:gd name="T98" fmla="*/ 208 w 927"/>
                    <a:gd name="T99" fmla="*/ 50 h 237"/>
                    <a:gd name="T100" fmla="*/ 243 w 927"/>
                    <a:gd name="T101" fmla="*/ 36 h 237"/>
                    <a:gd name="T102" fmla="*/ 279 w 927"/>
                    <a:gd name="T103" fmla="*/ 24 h 237"/>
                    <a:gd name="T104" fmla="*/ 318 w 927"/>
                    <a:gd name="T105" fmla="*/ 14 h 237"/>
                    <a:gd name="T106" fmla="*/ 358 w 927"/>
                    <a:gd name="T107" fmla="*/ 7 h 237"/>
                    <a:gd name="T108" fmla="*/ 401 w 927"/>
                    <a:gd name="T109" fmla="*/ 2 h 237"/>
                    <a:gd name="T110" fmla="*/ 446 w 927"/>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7" h="237">
                      <a:moveTo>
                        <a:pt x="446" y="0"/>
                      </a:moveTo>
                      <a:lnTo>
                        <a:pt x="492" y="2"/>
                      </a:lnTo>
                      <a:lnTo>
                        <a:pt x="541" y="7"/>
                      </a:lnTo>
                      <a:lnTo>
                        <a:pt x="591" y="18"/>
                      </a:lnTo>
                      <a:lnTo>
                        <a:pt x="643" y="32"/>
                      </a:lnTo>
                      <a:lnTo>
                        <a:pt x="697" y="52"/>
                      </a:lnTo>
                      <a:lnTo>
                        <a:pt x="752" y="76"/>
                      </a:lnTo>
                      <a:lnTo>
                        <a:pt x="808" y="107"/>
                      </a:lnTo>
                      <a:lnTo>
                        <a:pt x="868" y="143"/>
                      </a:lnTo>
                      <a:lnTo>
                        <a:pt x="927" y="187"/>
                      </a:lnTo>
                      <a:lnTo>
                        <a:pt x="887" y="237"/>
                      </a:lnTo>
                      <a:lnTo>
                        <a:pt x="831" y="196"/>
                      </a:lnTo>
                      <a:lnTo>
                        <a:pt x="776" y="161"/>
                      </a:lnTo>
                      <a:lnTo>
                        <a:pt x="722" y="133"/>
                      </a:lnTo>
                      <a:lnTo>
                        <a:pt x="670" y="109"/>
                      </a:lnTo>
                      <a:lnTo>
                        <a:pt x="621" y="91"/>
                      </a:lnTo>
                      <a:lnTo>
                        <a:pt x="572" y="78"/>
                      </a:lnTo>
                      <a:lnTo>
                        <a:pt x="526" y="68"/>
                      </a:lnTo>
                      <a:lnTo>
                        <a:pt x="481" y="63"/>
                      </a:lnTo>
                      <a:lnTo>
                        <a:pt x="438" y="62"/>
                      </a:lnTo>
                      <a:lnTo>
                        <a:pt x="397" y="64"/>
                      </a:lnTo>
                      <a:lnTo>
                        <a:pt x="358" y="69"/>
                      </a:lnTo>
                      <a:lnTo>
                        <a:pt x="322" y="77"/>
                      </a:lnTo>
                      <a:lnTo>
                        <a:pt x="288" y="86"/>
                      </a:lnTo>
                      <a:lnTo>
                        <a:pt x="255" y="96"/>
                      </a:lnTo>
                      <a:lnTo>
                        <a:pt x="224" y="109"/>
                      </a:lnTo>
                      <a:lnTo>
                        <a:pt x="197" y="122"/>
                      </a:lnTo>
                      <a:lnTo>
                        <a:pt x="170" y="137"/>
                      </a:lnTo>
                      <a:lnTo>
                        <a:pt x="147" y="151"/>
                      </a:lnTo>
                      <a:lnTo>
                        <a:pt x="126" y="166"/>
                      </a:lnTo>
                      <a:lnTo>
                        <a:pt x="107" y="179"/>
                      </a:lnTo>
                      <a:lnTo>
                        <a:pt x="91" y="193"/>
                      </a:lnTo>
                      <a:lnTo>
                        <a:pt x="78" y="204"/>
                      </a:lnTo>
                      <a:lnTo>
                        <a:pt x="67" y="215"/>
                      </a:lnTo>
                      <a:lnTo>
                        <a:pt x="59" y="223"/>
                      </a:lnTo>
                      <a:lnTo>
                        <a:pt x="52" y="229"/>
                      </a:lnTo>
                      <a:lnTo>
                        <a:pt x="49" y="232"/>
                      </a:lnTo>
                      <a:lnTo>
                        <a:pt x="0" y="191"/>
                      </a:lnTo>
                      <a:lnTo>
                        <a:pt x="2" y="189"/>
                      </a:lnTo>
                      <a:lnTo>
                        <a:pt x="7" y="184"/>
                      </a:lnTo>
                      <a:lnTo>
                        <a:pt x="14" y="176"/>
                      </a:lnTo>
                      <a:lnTo>
                        <a:pt x="26" y="166"/>
                      </a:lnTo>
                      <a:lnTo>
                        <a:pt x="40" y="154"/>
                      </a:lnTo>
                      <a:lnTo>
                        <a:pt x="56" y="140"/>
                      </a:lnTo>
                      <a:lnTo>
                        <a:pt x="75" y="126"/>
                      </a:lnTo>
                      <a:lnTo>
                        <a:pt x="97" y="110"/>
                      </a:lnTo>
                      <a:lnTo>
                        <a:pt x="121" y="94"/>
                      </a:lnTo>
                      <a:lnTo>
                        <a:pt x="148" y="79"/>
                      </a:lnTo>
                      <a:lnTo>
                        <a:pt x="177" y="63"/>
                      </a:lnTo>
                      <a:lnTo>
                        <a:pt x="208" y="50"/>
                      </a:lnTo>
                      <a:lnTo>
                        <a:pt x="243" y="36"/>
                      </a:lnTo>
                      <a:lnTo>
                        <a:pt x="279" y="24"/>
                      </a:lnTo>
                      <a:lnTo>
                        <a:pt x="318" y="14"/>
                      </a:lnTo>
                      <a:lnTo>
                        <a:pt x="358" y="7"/>
                      </a:lnTo>
                      <a:lnTo>
                        <a:pt x="401" y="2"/>
                      </a:lnTo>
                      <a:lnTo>
                        <a:pt x="446" y="0"/>
                      </a:lnTo>
                      <a:close/>
                    </a:path>
                  </a:pathLst>
                </a:custGeom>
                <a:grpFill/>
                <a:ln w="0">
                  <a:noFill/>
                  <a:prstDash val="solid"/>
                  <a:round/>
                  <a:headEnd/>
                  <a:tailEnd/>
                </a:ln>
              </p:spPr>
              <p:txBody>
                <a:bodyPr vert="horz" wrap="square" lIns="73127" tIns="36564" rIns="73127" bIns="36564" numCol="1" rtlCol="0" anchor="t" anchorCtr="0" compatLnSpc="1">
                  <a:prstTxWarp prst="textNoShape">
                    <a:avLst/>
                  </a:prstTxWarp>
                </a:bodyPr>
                <a:lstStyle/>
                <a:p>
                  <a:pPr rtl="0"/>
                  <a:endParaRPr lang="en-US" sz="1600" dirty="0">
                    <a:latin typeface="Calibri Regular"/>
                  </a:endParaRPr>
                </a:p>
              </p:txBody>
            </p:sp>
            <p:sp>
              <p:nvSpPr>
                <p:cNvPr id="61" name="Freeform 191">
                  <a:extLst>
                    <a:ext uri="{FF2B5EF4-FFF2-40B4-BE49-F238E27FC236}">
                      <a16:creationId xmlns:a16="http://schemas.microsoft.com/office/drawing/2014/main" id="{2B3826AF-4311-764D-A8BB-D1C6DEAE471D}"/>
                    </a:ext>
                  </a:extLst>
                </p:cNvPr>
                <p:cNvSpPr>
                  <a:spLocks/>
                </p:cNvSpPr>
                <p:nvPr/>
              </p:nvSpPr>
              <p:spPr bwMode="auto">
                <a:xfrm>
                  <a:off x="2655888" y="3686175"/>
                  <a:ext cx="123825" cy="31750"/>
                </a:xfrm>
                <a:custGeom>
                  <a:avLst/>
                  <a:gdLst>
                    <a:gd name="T0" fmla="*/ 446 w 927"/>
                    <a:gd name="T1" fmla="*/ 0 h 237"/>
                    <a:gd name="T2" fmla="*/ 492 w 927"/>
                    <a:gd name="T3" fmla="*/ 1 h 237"/>
                    <a:gd name="T4" fmla="*/ 541 w 927"/>
                    <a:gd name="T5" fmla="*/ 8 h 237"/>
                    <a:gd name="T6" fmla="*/ 591 w 927"/>
                    <a:gd name="T7" fmla="*/ 17 h 237"/>
                    <a:gd name="T8" fmla="*/ 643 w 927"/>
                    <a:gd name="T9" fmla="*/ 32 h 237"/>
                    <a:gd name="T10" fmla="*/ 697 w 927"/>
                    <a:gd name="T11" fmla="*/ 51 h 237"/>
                    <a:gd name="T12" fmla="*/ 752 w 927"/>
                    <a:gd name="T13" fmla="*/ 76 h 237"/>
                    <a:gd name="T14" fmla="*/ 808 w 927"/>
                    <a:gd name="T15" fmla="*/ 106 h 237"/>
                    <a:gd name="T16" fmla="*/ 868 w 927"/>
                    <a:gd name="T17" fmla="*/ 143 h 237"/>
                    <a:gd name="T18" fmla="*/ 927 w 927"/>
                    <a:gd name="T19" fmla="*/ 186 h 237"/>
                    <a:gd name="T20" fmla="*/ 887 w 927"/>
                    <a:gd name="T21" fmla="*/ 237 h 237"/>
                    <a:gd name="T22" fmla="*/ 831 w 927"/>
                    <a:gd name="T23" fmla="*/ 197 h 237"/>
                    <a:gd name="T24" fmla="*/ 776 w 927"/>
                    <a:gd name="T25" fmla="*/ 161 h 237"/>
                    <a:gd name="T26" fmla="*/ 722 w 927"/>
                    <a:gd name="T27" fmla="*/ 133 h 237"/>
                    <a:gd name="T28" fmla="*/ 670 w 927"/>
                    <a:gd name="T29" fmla="*/ 109 h 237"/>
                    <a:gd name="T30" fmla="*/ 621 w 927"/>
                    <a:gd name="T31" fmla="*/ 92 h 237"/>
                    <a:gd name="T32" fmla="*/ 572 w 927"/>
                    <a:gd name="T33" fmla="*/ 78 h 237"/>
                    <a:gd name="T34" fmla="*/ 526 w 927"/>
                    <a:gd name="T35" fmla="*/ 69 h 237"/>
                    <a:gd name="T36" fmla="*/ 481 w 927"/>
                    <a:gd name="T37" fmla="*/ 64 h 237"/>
                    <a:gd name="T38" fmla="*/ 438 w 927"/>
                    <a:gd name="T39" fmla="*/ 63 h 237"/>
                    <a:gd name="T40" fmla="*/ 397 w 927"/>
                    <a:gd name="T41" fmla="*/ 65 h 237"/>
                    <a:gd name="T42" fmla="*/ 358 w 927"/>
                    <a:gd name="T43" fmla="*/ 69 h 237"/>
                    <a:gd name="T44" fmla="*/ 322 w 927"/>
                    <a:gd name="T45" fmla="*/ 76 h 237"/>
                    <a:gd name="T46" fmla="*/ 288 w 927"/>
                    <a:gd name="T47" fmla="*/ 86 h 237"/>
                    <a:gd name="T48" fmla="*/ 255 w 927"/>
                    <a:gd name="T49" fmla="*/ 97 h 237"/>
                    <a:gd name="T50" fmla="*/ 224 w 927"/>
                    <a:gd name="T51" fmla="*/ 109 h 237"/>
                    <a:gd name="T52" fmla="*/ 197 w 927"/>
                    <a:gd name="T53" fmla="*/ 123 h 237"/>
                    <a:gd name="T54" fmla="*/ 170 w 927"/>
                    <a:gd name="T55" fmla="*/ 137 h 237"/>
                    <a:gd name="T56" fmla="*/ 147 w 927"/>
                    <a:gd name="T57" fmla="*/ 152 h 237"/>
                    <a:gd name="T58" fmla="*/ 126 w 927"/>
                    <a:gd name="T59" fmla="*/ 165 h 237"/>
                    <a:gd name="T60" fmla="*/ 107 w 927"/>
                    <a:gd name="T61" fmla="*/ 180 h 237"/>
                    <a:gd name="T62" fmla="*/ 91 w 927"/>
                    <a:gd name="T63" fmla="*/ 192 h 237"/>
                    <a:gd name="T64" fmla="*/ 78 w 927"/>
                    <a:gd name="T65" fmla="*/ 205 h 237"/>
                    <a:gd name="T66" fmla="*/ 67 w 927"/>
                    <a:gd name="T67" fmla="*/ 215 h 237"/>
                    <a:gd name="T68" fmla="*/ 59 w 927"/>
                    <a:gd name="T69" fmla="*/ 224 h 237"/>
                    <a:gd name="T70" fmla="*/ 52 w 927"/>
                    <a:gd name="T71" fmla="*/ 229 h 237"/>
                    <a:gd name="T72" fmla="*/ 49 w 927"/>
                    <a:gd name="T73" fmla="*/ 233 h 237"/>
                    <a:gd name="T74" fmla="*/ 0 w 927"/>
                    <a:gd name="T75" fmla="*/ 190 h 237"/>
                    <a:gd name="T76" fmla="*/ 2 w 927"/>
                    <a:gd name="T77" fmla="*/ 188 h 237"/>
                    <a:gd name="T78" fmla="*/ 7 w 927"/>
                    <a:gd name="T79" fmla="*/ 183 h 237"/>
                    <a:gd name="T80" fmla="*/ 14 w 927"/>
                    <a:gd name="T81" fmla="*/ 176 h 237"/>
                    <a:gd name="T82" fmla="*/ 26 w 927"/>
                    <a:gd name="T83" fmla="*/ 165 h 237"/>
                    <a:gd name="T84" fmla="*/ 40 w 927"/>
                    <a:gd name="T85" fmla="*/ 153 h 237"/>
                    <a:gd name="T86" fmla="*/ 56 w 927"/>
                    <a:gd name="T87" fmla="*/ 141 h 237"/>
                    <a:gd name="T88" fmla="*/ 75 w 927"/>
                    <a:gd name="T89" fmla="*/ 125 h 237"/>
                    <a:gd name="T90" fmla="*/ 97 w 927"/>
                    <a:gd name="T91" fmla="*/ 110 h 237"/>
                    <a:gd name="T92" fmla="*/ 121 w 927"/>
                    <a:gd name="T93" fmla="*/ 95 h 237"/>
                    <a:gd name="T94" fmla="*/ 148 w 927"/>
                    <a:gd name="T95" fmla="*/ 78 h 237"/>
                    <a:gd name="T96" fmla="*/ 177 w 927"/>
                    <a:gd name="T97" fmla="*/ 64 h 237"/>
                    <a:gd name="T98" fmla="*/ 208 w 927"/>
                    <a:gd name="T99" fmla="*/ 49 h 237"/>
                    <a:gd name="T100" fmla="*/ 243 w 927"/>
                    <a:gd name="T101" fmla="*/ 36 h 237"/>
                    <a:gd name="T102" fmla="*/ 279 w 927"/>
                    <a:gd name="T103" fmla="*/ 24 h 237"/>
                    <a:gd name="T104" fmla="*/ 318 w 927"/>
                    <a:gd name="T105" fmla="*/ 14 h 237"/>
                    <a:gd name="T106" fmla="*/ 358 w 927"/>
                    <a:gd name="T107" fmla="*/ 7 h 237"/>
                    <a:gd name="T108" fmla="*/ 401 w 927"/>
                    <a:gd name="T109" fmla="*/ 1 h 237"/>
                    <a:gd name="T110" fmla="*/ 446 w 927"/>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7" h="237">
                      <a:moveTo>
                        <a:pt x="446" y="0"/>
                      </a:moveTo>
                      <a:lnTo>
                        <a:pt x="492" y="1"/>
                      </a:lnTo>
                      <a:lnTo>
                        <a:pt x="541" y="8"/>
                      </a:lnTo>
                      <a:lnTo>
                        <a:pt x="591" y="17"/>
                      </a:lnTo>
                      <a:lnTo>
                        <a:pt x="643" y="32"/>
                      </a:lnTo>
                      <a:lnTo>
                        <a:pt x="697" y="51"/>
                      </a:lnTo>
                      <a:lnTo>
                        <a:pt x="752" y="76"/>
                      </a:lnTo>
                      <a:lnTo>
                        <a:pt x="808" y="106"/>
                      </a:lnTo>
                      <a:lnTo>
                        <a:pt x="868" y="143"/>
                      </a:lnTo>
                      <a:lnTo>
                        <a:pt x="927" y="186"/>
                      </a:lnTo>
                      <a:lnTo>
                        <a:pt x="887" y="237"/>
                      </a:lnTo>
                      <a:lnTo>
                        <a:pt x="831" y="197"/>
                      </a:lnTo>
                      <a:lnTo>
                        <a:pt x="776" y="161"/>
                      </a:lnTo>
                      <a:lnTo>
                        <a:pt x="722" y="133"/>
                      </a:lnTo>
                      <a:lnTo>
                        <a:pt x="670" y="109"/>
                      </a:lnTo>
                      <a:lnTo>
                        <a:pt x="621" y="92"/>
                      </a:lnTo>
                      <a:lnTo>
                        <a:pt x="572" y="78"/>
                      </a:lnTo>
                      <a:lnTo>
                        <a:pt x="526" y="69"/>
                      </a:lnTo>
                      <a:lnTo>
                        <a:pt x="481" y="64"/>
                      </a:lnTo>
                      <a:lnTo>
                        <a:pt x="438" y="63"/>
                      </a:lnTo>
                      <a:lnTo>
                        <a:pt x="397" y="65"/>
                      </a:lnTo>
                      <a:lnTo>
                        <a:pt x="358" y="69"/>
                      </a:lnTo>
                      <a:lnTo>
                        <a:pt x="322" y="76"/>
                      </a:lnTo>
                      <a:lnTo>
                        <a:pt x="288" y="86"/>
                      </a:lnTo>
                      <a:lnTo>
                        <a:pt x="255" y="97"/>
                      </a:lnTo>
                      <a:lnTo>
                        <a:pt x="224" y="109"/>
                      </a:lnTo>
                      <a:lnTo>
                        <a:pt x="197" y="123"/>
                      </a:lnTo>
                      <a:lnTo>
                        <a:pt x="170" y="137"/>
                      </a:lnTo>
                      <a:lnTo>
                        <a:pt x="147" y="152"/>
                      </a:lnTo>
                      <a:lnTo>
                        <a:pt x="126" y="165"/>
                      </a:lnTo>
                      <a:lnTo>
                        <a:pt x="107" y="180"/>
                      </a:lnTo>
                      <a:lnTo>
                        <a:pt x="91" y="192"/>
                      </a:lnTo>
                      <a:lnTo>
                        <a:pt x="78" y="205"/>
                      </a:lnTo>
                      <a:lnTo>
                        <a:pt x="67" y="215"/>
                      </a:lnTo>
                      <a:lnTo>
                        <a:pt x="59" y="224"/>
                      </a:lnTo>
                      <a:lnTo>
                        <a:pt x="52" y="229"/>
                      </a:lnTo>
                      <a:lnTo>
                        <a:pt x="49" y="233"/>
                      </a:lnTo>
                      <a:lnTo>
                        <a:pt x="0" y="190"/>
                      </a:lnTo>
                      <a:lnTo>
                        <a:pt x="2" y="188"/>
                      </a:lnTo>
                      <a:lnTo>
                        <a:pt x="7" y="183"/>
                      </a:lnTo>
                      <a:lnTo>
                        <a:pt x="14" y="176"/>
                      </a:lnTo>
                      <a:lnTo>
                        <a:pt x="26" y="165"/>
                      </a:lnTo>
                      <a:lnTo>
                        <a:pt x="40" y="153"/>
                      </a:lnTo>
                      <a:lnTo>
                        <a:pt x="56" y="141"/>
                      </a:lnTo>
                      <a:lnTo>
                        <a:pt x="75" y="125"/>
                      </a:lnTo>
                      <a:lnTo>
                        <a:pt x="97" y="110"/>
                      </a:lnTo>
                      <a:lnTo>
                        <a:pt x="121" y="95"/>
                      </a:lnTo>
                      <a:lnTo>
                        <a:pt x="148" y="78"/>
                      </a:lnTo>
                      <a:lnTo>
                        <a:pt x="177" y="64"/>
                      </a:lnTo>
                      <a:lnTo>
                        <a:pt x="208" y="49"/>
                      </a:lnTo>
                      <a:lnTo>
                        <a:pt x="243" y="36"/>
                      </a:lnTo>
                      <a:lnTo>
                        <a:pt x="279" y="24"/>
                      </a:lnTo>
                      <a:lnTo>
                        <a:pt x="318" y="14"/>
                      </a:lnTo>
                      <a:lnTo>
                        <a:pt x="358" y="7"/>
                      </a:lnTo>
                      <a:lnTo>
                        <a:pt x="401" y="1"/>
                      </a:lnTo>
                      <a:lnTo>
                        <a:pt x="446" y="0"/>
                      </a:lnTo>
                      <a:close/>
                    </a:path>
                  </a:pathLst>
                </a:custGeom>
                <a:grpFill/>
                <a:ln w="0">
                  <a:noFill/>
                  <a:prstDash val="solid"/>
                  <a:round/>
                  <a:headEnd/>
                  <a:tailEnd/>
                </a:ln>
              </p:spPr>
              <p:txBody>
                <a:bodyPr vert="horz" wrap="square" lIns="73127" tIns="36564" rIns="73127" bIns="36564" numCol="1" rtlCol="0" anchor="t" anchorCtr="0" compatLnSpc="1">
                  <a:prstTxWarp prst="textNoShape">
                    <a:avLst/>
                  </a:prstTxWarp>
                </a:bodyPr>
                <a:lstStyle/>
                <a:p>
                  <a:pPr rtl="0"/>
                  <a:endParaRPr lang="en-US" sz="1600" dirty="0">
                    <a:latin typeface="Calibri Regular"/>
                  </a:endParaRPr>
                </a:p>
              </p:txBody>
            </p:sp>
            <p:sp>
              <p:nvSpPr>
                <p:cNvPr id="73" name="Freeform 192">
                  <a:extLst>
                    <a:ext uri="{FF2B5EF4-FFF2-40B4-BE49-F238E27FC236}">
                      <a16:creationId xmlns:a16="http://schemas.microsoft.com/office/drawing/2014/main" id="{A2FED5F2-2EB9-2E4D-B037-A851E59FF4CF}"/>
                    </a:ext>
                  </a:extLst>
                </p:cNvPr>
                <p:cNvSpPr>
                  <a:spLocks/>
                </p:cNvSpPr>
                <p:nvPr/>
              </p:nvSpPr>
              <p:spPr bwMode="auto">
                <a:xfrm>
                  <a:off x="2833688" y="3614738"/>
                  <a:ext cx="122238" cy="30163"/>
                </a:xfrm>
                <a:custGeom>
                  <a:avLst/>
                  <a:gdLst>
                    <a:gd name="T0" fmla="*/ 445 w 925"/>
                    <a:gd name="T1" fmla="*/ 0 h 237"/>
                    <a:gd name="T2" fmla="*/ 491 w 925"/>
                    <a:gd name="T3" fmla="*/ 2 h 237"/>
                    <a:gd name="T4" fmla="*/ 540 w 925"/>
                    <a:gd name="T5" fmla="*/ 8 h 237"/>
                    <a:gd name="T6" fmla="*/ 590 w 925"/>
                    <a:gd name="T7" fmla="*/ 18 h 237"/>
                    <a:gd name="T8" fmla="*/ 642 w 925"/>
                    <a:gd name="T9" fmla="*/ 32 h 237"/>
                    <a:gd name="T10" fmla="*/ 696 w 925"/>
                    <a:gd name="T11" fmla="*/ 51 h 237"/>
                    <a:gd name="T12" fmla="*/ 750 w 925"/>
                    <a:gd name="T13" fmla="*/ 76 h 237"/>
                    <a:gd name="T14" fmla="*/ 807 w 925"/>
                    <a:gd name="T15" fmla="*/ 106 h 237"/>
                    <a:gd name="T16" fmla="*/ 866 w 925"/>
                    <a:gd name="T17" fmla="*/ 144 h 237"/>
                    <a:gd name="T18" fmla="*/ 925 w 925"/>
                    <a:gd name="T19" fmla="*/ 186 h 237"/>
                    <a:gd name="T20" fmla="*/ 886 w 925"/>
                    <a:gd name="T21" fmla="*/ 237 h 237"/>
                    <a:gd name="T22" fmla="*/ 830 w 925"/>
                    <a:gd name="T23" fmla="*/ 197 h 237"/>
                    <a:gd name="T24" fmla="*/ 775 w 925"/>
                    <a:gd name="T25" fmla="*/ 162 h 237"/>
                    <a:gd name="T26" fmla="*/ 721 w 925"/>
                    <a:gd name="T27" fmla="*/ 133 h 237"/>
                    <a:gd name="T28" fmla="*/ 669 w 925"/>
                    <a:gd name="T29" fmla="*/ 110 h 237"/>
                    <a:gd name="T30" fmla="*/ 620 w 925"/>
                    <a:gd name="T31" fmla="*/ 92 h 237"/>
                    <a:gd name="T32" fmla="*/ 571 w 925"/>
                    <a:gd name="T33" fmla="*/ 78 h 237"/>
                    <a:gd name="T34" fmla="*/ 525 w 925"/>
                    <a:gd name="T35" fmla="*/ 69 h 237"/>
                    <a:gd name="T36" fmla="*/ 479 w 925"/>
                    <a:gd name="T37" fmla="*/ 65 h 237"/>
                    <a:gd name="T38" fmla="*/ 437 w 925"/>
                    <a:gd name="T39" fmla="*/ 63 h 237"/>
                    <a:gd name="T40" fmla="*/ 396 w 925"/>
                    <a:gd name="T41" fmla="*/ 65 h 237"/>
                    <a:gd name="T42" fmla="*/ 357 w 925"/>
                    <a:gd name="T43" fmla="*/ 70 h 237"/>
                    <a:gd name="T44" fmla="*/ 321 w 925"/>
                    <a:gd name="T45" fmla="*/ 77 h 237"/>
                    <a:gd name="T46" fmla="*/ 286 w 925"/>
                    <a:gd name="T47" fmla="*/ 87 h 237"/>
                    <a:gd name="T48" fmla="*/ 254 w 925"/>
                    <a:gd name="T49" fmla="*/ 97 h 237"/>
                    <a:gd name="T50" fmla="*/ 223 w 925"/>
                    <a:gd name="T51" fmla="*/ 109 h 237"/>
                    <a:gd name="T52" fmla="*/ 196 w 925"/>
                    <a:gd name="T53" fmla="*/ 123 h 237"/>
                    <a:gd name="T54" fmla="*/ 169 w 925"/>
                    <a:gd name="T55" fmla="*/ 137 h 237"/>
                    <a:gd name="T56" fmla="*/ 146 w 925"/>
                    <a:gd name="T57" fmla="*/ 152 h 237"/>
                    <a:gd name="T58" fmla="*/ 125 w 925"/>
                    <a:gd name="T59" fmla="*/ 166 h 237"/>
                    <a:gd name="T60" fmla="*/ 106 w 925"/>
                    <a:gd name="T61" fmla="*/ 180 h 237"/>
                    <a:gd name="T62" fmla="*/ 90 w 925"/>
                    <a:gd name="T63" fmla="*/ 193 h 237"/>
                    <a:gd name="T64" fmla="*/ 77 w 925"/>
                    <a:gd name="T65" fmla="*/ 205 h 237"/>
                    <a:gd name="T66" fmla="*/ 66 w 925"/>
                    <a:gd name="T67" fmla="*/ 215 h 237"/>
                    <a:gd name="T68" fmla="*/ 58 w 925"/>
                    <a:gd name="T69" fmla="*/ 224 h 237"/>
                    <a:gd name="T70" fmla="*/ 51 w 925"/>
                    <a:gd name="T71" fmla="*/ 230 h 237"/>
                    <a:gd name="T72" fmla="*/ 48 w 925"/>
                    <a:gd name="T73" fmla="*/ 233 h 237"/>
                    <a:gd name="T74" fmla="*/ 0 w 925"/>
                    <a:gd name="T75" fmla="*/ 191 h 237"/>
                    <a:gd name="T76" fmla="*/ 2 w 925"/>
                    <a:gd name="T77" fmla="*/ 189 h 237"/>
                    <a:gd name="T78" fmla="*/ 6 w 925"/>
                    <a:gd name="T79" fmla="*/ 184 h 237"/>
                    <a:gd name="T80" fmla="*/ 14 w 925"/>
                    <a:gd name="T81" fmla="*/ 176 h 237"/>
                    <a:gd name="T82" fmla="*/ 25 w 925"/>
                    <a:gd name="T83" fmla="*/ 165 h 237"/>
                    <a:gd name="T84" fmla="*/ 39 w 925"/>
                    <a:gd name="T85" fmla="*/ 154 h 237"/>
                    <a:gd name="T86" fmla="*/ 55 w 925"/>
                    <a:gd name="T87" fmla="*/ 141 h 237"/>
                    <a:gd name="T88" fmla="*/ 74 w 925"/>
                    <a:gd name="T89" fmla="*/ 126 h 237"/>
                    <a:gd name="T90" fmla="*/ 96 w 925"/>
                    <a:gd name="T91" fmla="*/ 110 h 237"/>
                    <a:gd name="T92" fmla="*/ 120 w 925"/>
                    <a:gd name="T93" fmla="*/ 95 h 237"/>
                    <a:gd name="T94" fmla="*/ 147 w 925"/>
                    <a:gd name="T95" fmla="*/ 79 h 237"/>
                    <a:gd name="T96" fmla="*/ 177 w 925"/>
                    <a:gd name="T97" fmla="*/ 64 h 237"/>
                    <a:gd name="T98" fmla="*/ 208 w 925"/>
                    <a:gd name="T99" fmla="*/ 49 h 237"/>
                    <a:gd name="T100" fmla="*/ 242 w 925"/>
                    <a:gd name="T101" fmla="*/ 36 h 237"/>
                    <a:gd name="T102" fmla="*/ 278 w 925"/>
                    <a:gd name="T103" fmla="*/ 24 h 237"/>
                    <a:gd name="T104" fmla="*/ 317 w 925"/>
                    <a:gd name="T105" fmla="*/ 15 h 237"/>
                    <a:gd name="T106" fmla="*/ 357 w 925"/>
                    <a:gd name="T107" fmla="*/ 7 h 237"/>
                    <a:gd name="T108" fmla="*/ 400 w 925"/>
                    <a:gd name="T109" fmla="*/ 2 h 237"/>
                    <a:gd name="T110" fmla="*/ 445 w 925"/>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237">
                      <a:moveTo>
                        <a:pt x="445" y="0"/>
                      </a:moveTo>
                      <a:lnTo>
                        <a:pt x="491" y="2"/>
                      </a:lnTo>
                      <a:lnTo>
                        <a:pt x="540" y="8"/>
                      </a:lnTo>
                      <a:lnTo>
                        <a:pt x="590" y="18"/>
                      </a:lnTo>
                      <a:lnTo>
                        <a:pt x="642" y="32"/>
                      </a:lnTo>
                      <a:lnTo>
                        <a:pt x="696" y="51"/>
                      </a:lnTo>
                      <a:lnTo>
                        <a:pt x="750" y="76"/>
                      </a:lnTo>
                      <a:lnTo>
                        <a:pt x="807" y="106"/>
                      </a:lnTo>
                      <a:lnTo>
                        <a:pt x="866" y="144"/>
                      </a:lnTo>
                      <a:lnTo>
                        <a:pt x="925" y="186"/>
                      </a:lnTo>
                      <a:lnTo>
                        <a:pt x="886" y="237"/>
                      </a:lnTo>
                      <a:lnTo>
                        <a:pt x="830" y="197"/>
                      </a:lnTo>
                      <a:lnTo>
                        <a:pt x="775" y="162"/>
                      </a:lnTo>
                      <a:lnTo>
                        <a:pt x="721" y="133"/>
                      </a:lnTo>
                      <a:lnTo>
                        <a:pt x="669" y="110"/>
                      </a:lnTo>
                      <a:lnTo>
                        <a:pt x="620" y="92"/>
                      </a:lnTo>
                      <a:lnTo>
                        <a:pt x="571" y="78"/>
                      </a:lnTo>
                      <a:lnTo>
                        <a:pt x="525" y="69"/>
                      </a:lnTo>
                      <a:lnTo>
                        <a:pt x="479" y="65"/>
                      </a:lnTo>
                      <a:lnTo>
                        <a:pt x="437" y="63"/>
                      </a:lnTo>
                      <a:lnTo>
                        <a:pt x="396" y="65"/>
                      </a:lnTo>
                      <a:lnTo>
                        <a:pt x="357" y="70"/>
                      </a:lnTo>
                      <a:lnTo>
                        <a:pt x="321" y="77"/>
                      </a:lnTo>
                      <a:lnTo>
                        <a:pt x="286" y="87"/>
                      </a:lnTo>
                      <a:lnTo>
                        <a:pt x="254" y="97"/>
                      </a:lnTo>
                      <a:lnTo>
                        <a:pt x="223" y="109"/>
                      </a:lnTo>
                      <a:lnTo>
                        <a:pt x="196" y="123"/>
                      </a:lnTo>
                      <a:lnTo>
                        <a:pt x="169" y="137"/>
                      </a:lnTo>
                      <a:lnTo>
                        <a:pt x="146" y="152"/>
                      </a:lnTo>
                      <a:lnTo>
                        <a:pt x="125" y="166"/>
                      </a:lnTo>
                      <a:lnTo>
                        <a:pt x="106" y="180"/>
                      </a:lnTo>
                      <a:lnTo>
                        <a:pt x="90" y="193"/>
                      </a:lnTo>
                      <a:lnTo>
                        <a:pt x="77" y="205"/>
                      </a:lnTo>
                      <a:lnTo>
                        <a:pt x="66" y="215"/>
                      </a:lnTo>
                      <a:lnTo>
                        <a:pt x="58" y="224"/>
                      </a:lnTo>
                      <a:lnTo>
                        <a:pt x="51" y="230"/>
                      </a:lnTo>
                      <a:lnTo>
                        <a:pt x="48" y="233"/>
                      </a:lnTo>
                      <a:lnTo>
                        <a:pt x="0" y="191"/>
                      </a:lnTo>
                      <a:lnTo>
                        <a:pt x="2" y="189"/>
                      </a:lnTo>
                      <a:lnTo>
                        <a:pt x="6" y="184"/>
                      </a:lnTo>
                      <a:lnTo>
                        <a:pt x="14" y="176"/>
                      </a:lnTo>
                      <a:lnTo>
                        <a:pt x="25" y="165"/>
                      </a:lnTo>
                      <a:lnTo>
                        <a:pt x="39" y="154"/>
                      </a:lnTo>
                      <a:lnTo>
                        <a:pt x="55" y="141"/>
                      </a:lnTo>
                      <a:lnTo>
                        <a:pt x="74" y="126"/>
                      </a:lnTo>
                      <a:lnTo>
                        <a:pt x="96" y="110"/>
                      </a:lnTo>
                      <a:lnTo>
                        <a:pt x="120" y="95"/>
                      </a:lnTo>
                      <a:lnTo>
                        <a:pt x="147" y="79"/>
                      </a:lnTo>
                      <a:lnTo>
                        <a:pt x="177" y="64"/>
                      </a:lnTo>
                      <a:lnTo>
                        <a:pt x="208" y="49"/>
                      </a:lnTo>
                      <a:lnTo>
                        <a:pt x="242" y="36"/>
                      </a:lnTo>
                      <a:lnTo>
                        <a:pt x="278" y="24"/>
                      </a:lnTo>
                      <a:lnTo>
                        <a:pt x="317" y="15"/>
                      </a:lnTo>
                      <a:lnTo>
                        <a:pt x="357" y="7"/>
                      </a:lnTo>
                      <a:lnTo>
                        <a:pt x="400" y="2"/>
                      </a:lnTo>
                      <a:lnTo>
                        <a:pt x="445" y="0"/>
                      </a:lnTo>
                      <a:close/>
                    </a:path>
                  </a:pathLst>
                </a:custGeom>
                <a:grpFill/>
                <a:ln w="0">
                  <a:noFill/>
                  <a:prstDash val="solid"/>
                  <a:round/>
                  <a:headEnd/>
                  <a:tailEnd/>
                </a:ln>
              </p:spPr>
              <p:txBody>
                <a:bodyPr vert="horz" wrap="square" lIns="73127" tIns="36564" rIns="73127" bIns="36564" numCol="1" rtlCol="0" anchor="t" anchorCtr="0" compatLnSpc="1">
                  <a:prstTxWarp prst="textNoShape">
                    <a:avLst/>
                  </a:prstTxWarp>
                </a:bodyPr>
                <a:lstStyle/>
                <a:p>
                  <a:pPr rtl="0"/>
                  <a:endParaRPr lang="en-US" sz="1600" dirty="0">
                    <a:latin typeface="Calibri Regular"/>
                  </a:endParaRPr>
                </a:p>
              </p:txBody>
            </p:sp>
            <p:sp>
              <p:nvSpPr>
                <p:cNvPr id="74" name="Freeform 193">
                  <a:extLst>
                    <a:ext uri="{FF2B5EF4-FFF2-40B4-BE49-F238E27FC236}">
                      <a16:creationId xmlns:a16="http://schemas.microsoft.com/office/drawing/2014/main" id="{D94442C3-BEA2-8441-9863-1F067C0A4A41}"/>
                    </a:ext>
                  </a:extLst>
                </p:cNvPr>
                <p:cNvSpPr>
                  <a:spLocks/>
                </p:cNvSpPr>
                <p:nvPr/>
              </p:nvSpPr>
              <p:spPr bwMode="auto">
                <a:xfrm>
                  <a:off x="2833688" y="3643313"/>
                  <a:ext cx="122238" cy="30163"/>
                </a:xfrm>
                <a:custGeom>
                  <a:avLst/>
                  <a:gdLst>
                    <a:gd name="T0" fmla="*/ 445 w 925"/>
                    <a:gd name="T1" fmla="*/ 0 h 237"/>
                    <a:gd name="T2" fmla="*/ 491 w 925"/>
                    <a:gd name="T3" fmla="*/ 2 h 237"/>
                    <a:gd name="T4" fmla="*/ 540 w 925"/>
                    <a:gd name="T5" fmla="*/ 8 h 237"/>
                    <a:gd name="T6" fmla="*/ 590 w 925"/>
                    <a:gd name="T7" fmla="*/ 17 h 237"/>
                    <a:gd name="T8" fmla="*/ 642 w 925"/>
                    <a:gd name="T9" fmla="*/ 31 h 237"/>
                    <a:gd name="T10" fmla="*/ 696 w 925"/>
                    <a:gd name="T11" fmla="*/ 51 h 237"/>
                    <a:gd name="T12" fmla="*/ 750 w 925"/>
                    <a:gd name="T13" fmla="*/ 76 h 237"/>
                    <a:gd name="T14" fmla="*/ 807 w 925"/>
                    <a:gd name="T15" fmla="*/ 106 h 237"/>
                    <a:gd name="T16" fmla="*/ 866 w 925"/>
                    <a:gd name="T17" fmla="*/ 144 h 237"/>
                    <a:gd name="T18" fmla="*/ 925 w 925"/>
                    <a:gd name="T19" fmla="*/ 186 h 237"/>
                    <a:gd name="T20" fmla="*/ 886 w 925"/>
                    <a:gd name="T21" fmla="*/ 237 h 237"/>
                    <a:gd name="T22" fmla="*/ 830 w 925"/>
                    <a:gd name="T23" fmla="*/ 197 h 237"/>
                    <a:gd name="T24" fmla="*/ 775 w 925"/>
                    <a:gd name="T25" fmla="*/ 161 h 237"/>
                    <a:gd name="T26" fmla="*/ 721 w 925"/>
                    <a:gd name="T27" fmla="*/ 133 h 237"/>
                    <a:gd name="T28" fmla="*/ 669 w 925"/>
                    <a:gd name="T29" fmla="*/ 109 h 237"/>
                    <a:gd name="T30" fmla="*/ 620 w 925"/>
                    <a:gd name="T31" fmla="*/ 92 h 237"/>
                    <a:gd name="T32" fmla="*/ 571 w 925"/>
                    <a:gd name="T33" fmla="*/ 78 h 237"/>
                    <a:gd name="T34" fmla="*/ 525 w 925"/>
                    <a:gd name="T35" fmla="*/ 69 h 237"/>
                    <a:gd name="T36" fmla="*/ 479 w 925"/>
                    <a:gd name="T37" fmla="*/ 64 h 237"/>
                    <a:gd name="T38" fmla="*/ 437 w 925"/>
                    <a:gd name="T39" fmla="*/ 63 h 237"/>
                    <a:gd name="T40" fmla="*/ 396 w 925"/>
                    <a:gd name="T41" fmla="*/ 65 h 237"/>
                    <a:gd name="T42" fmla="*/ 357 w 925"/>
                    <a:gd name="T43" fmla="*/ 69 h 237"/>
                    <a:gd name="T44" fmla="*/ 321 w 925"/>
                    <a:gd name="T45" fmla="*/ 76 h 237"/>
                    <a:gd name="T46" fmla="*/ 286 w 925"/>
                    <a:gd name="T47" fmla="*/ 85 h 237"/>
                    <a:gd name="T48" fmla="*/ 254 w 925"/>
                    <a:gd name="T49" fmla="*/ 97 h 237"/>
                    <a:gd name="T50" fmla="*/ 223 w 925"/>
                    <a:gd name="T51" fmla="*/ 109 h 237"/>
                    <a:gd name="T52" fmla="*/ 196 w 925"/>
                    <a:gd name="T53" fmla="*/ 123 h 237"/>
                    <a:gd name="T54" fmla="*/ 169 w 925"/>
                    <a:gd name="T55" fmla="*/ 137 h 237"/>
                    <a:gd name="T56" fmla="*/ 146 w 925"/>
                    <a:gd name="T57" fmla="*/ 152 h 237"/>
                    <a:gd name="T58" fmla="*/ 125 w 925"/>
                    <a:gd name="T59" fmla="*/ 166 h 237"/>
                    <a:gd name="T60" fmla="*/ 106 w 925"/>
                    <a:gd name="T61" fmla="*/ 180 h 237"/>
                    <a:gd name="T62" fmla="*/ 90 w 925"/>
                    <a:gd name="T63" fmla="*/ 193 h 237"/>
                    <a:gd name="T64" fmla="*/ 77 w 925"/>
                    <a:gd name="T65" fmla="*/ 205 h 237"/>
                    <a:gd name="T66" fmla="*/ 66 w 925"/>
                    <a:gd name="T67" fmla="*/ 215 h 237"/>
                    <a:gd name="T68" fmla="*/ 58 w 925"/>
                    <a:gd name="T69" fmla="*/ 224 h 237"/>
                    <a:gd name="T70" fmla="*/ 51 w 925"/>
                    <a:gd name="T71" fmla="*/ 230 h 237"/>
                    <a:gd name="T72" fmla="*/ 48 w 925"/>
                    <a:gd name="T73" fmla="*/ 233 h 237"/>
                    <a:gd name="T74" fmla="*/ 0 w 925"/>
                    <a:gd name="T75" fmla="*/ 191 h 237"/>
                    <a:gd name="T76" fmla="*/ 2 w 925"/>
                    <a:gd name="T77" fmla="*/ 189 h 237"/>
                    <a:gd name="T78" fmla="*/ 6 w 925"/>
                    <a:gd name="T79" fmla="*/ 184 h 237"/>
                    <a:gd name="T80" fmla="*/ 14 w 925"/>
                    <a:gd name="T81" fmla="*/ 176 h 237"/>
                    <a:gd name="T82" fmla="*/ 25 w 925"/>
                    <a:gd name="T83" fmla="*/ 165 h 237"/>
                    <a:gd name="T84" fmla="*/ 39 w 925"/>
                    <a:gd name="T85" fmla="*/ 154 h 237"/>
                    <a:gd name="T86" fmla="*/ 55 w 925"/>
                    <a:gd name="T87" fmla="*/ 140 h 237"/>
                    <a:gd name="T88" fmla="*/ 74 w 925"/>
                    <a:gd name="T89" fmla="*/ 126 h 237"/>
                    <a:gd name="T90" fmla="*/ 96 w 925"/>
                    <a:gd name="T91" fmla="*/ 110 h 237"/>
                    <a:gd name="T92" fmla="*/ 120 w 925"/>
                    <a:gd name="T93" fmla="*/ 95 h 237"/>
                    <a:gd name="T94" fmla="*/ 147 w 925"/>
                    <a:gd name="T95" fmla="*/ 79 h 237"/>
                    <a:gd name="T96" fmla="*/ 177 w 925"/>
                    <a:gd name="T97" fmla="*/ 64 h 237"/>
                    <a:gd name="T98" fmla="*/ 208 w 925"/>
                    <a:gd name="T99" fmla="*/ 49 h 237"/>
                    <a:gd name="T100" fmla="*/ 242 w 925"/>
                    <a:gd name="T101" fmla="*/ 36 h 237"/>
                    <a:gd name="T102" fmla="*/ 278 w 925"/>
                    <a:gd name="T103" fmla="*/ 24 h 237"/>
                    <a:gd name="T104" fmla="*/ 317 w 925"/>
                    <a:gd name="T105" fmla="*/ 14 h 237"/>
                    <a:gd name="T106" fmla="*/ 357 w 925"/>
                    <a:gd name="T107" fmla="*/ 7 h 237"/>
                    <a:gd name="T108" fmla="*/ 400 w 925"/>
                    <a:gd name="T109" fmla="*/ 2 h 237"/>
                    <a:gd name="T110" fmla="*/ 445 w 925"/>
                    <a:gd name="T111"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237">
                      <a:moveTo>
                        <a:pt x="445" y="0"/>
                      </a:moveTo>
                      <a:lnTo>
                        <a:pt x="491" y="2"/>
                      </a:lnTo>
                      <a:lnTo>
                        <a:pt x="540" y="8"/>
                      </a:lnTo>
                      <a:lnTo>
                        <a:pt x="590" y="17"/>
                      </a:lnTo>
                      <a:lnTo>
                        <a:pt x="642" y="31"/>
                      </a:lnTo>
                      <a:lnTo>
                        <a:pt x="696" y="51"/>
                      </a:lnTo>
                      <a:lnTo>
                        <a:pt x="750" y="76"/>
                      </a:lnTo>
                      <a:lnTo>
                        <a:pt x="807" y="106"/>
                      </a:lnTo>
                      <a:lnTo>
                        <a:pt x="866" y="144"/>
                      </a:lnTo>
                      <a:lnTo>
                        <a:pt x="925" y="186"/>
                      </a:lnTo>
                      <a:lnTo>
                        <a:pt x="886" y="237"/>
                      </a:lnTo>
                      <a:lnTo>
                        <a:pt x="830" y="197"/>
                      </a:lnTo>
                      <a:lnTo>
                        <a:pt x="775" y="161"/>
                      </a:lnTo>
                      <a:lnTo>
                        <a:pt x="721" y="133"/>
                      </a:lnTo>
                      <a:lnTo>
                        <a:pt x="669" y="109"/>
                      </a:lnTo>
                      <a:lnTo>
                        <a:pt x="620" y="92"/>
                      </a:lnTo>
                      <a:lnTo>
                        <a:pt x="571" y="78"/>
                      </a:lnTo>
                      <a:lnTo>
                        <a:pt x="525" y="69"/>
                      </a:lnTo>
                      <a:lnTo>
                        <a:pt x="479" y="64"/>
                      </a:lnTo>
                      <a:lnTo>
                        <a:pt x="437" y="63"/>
                      </a:lnTo>
                      <a:lnTo>
                        <a:pt x="396" y="65"/>
                      </a:lnTo>
                      <a:lnTo>
                        <a:pt x="357" y="69"/>
                      </a:lnTo>
                      <a:lnTo>
                        <a:pt x="321" y="76"/>
                      </a:lnTo>
                      <a:lnTo>
                        <a:pt x="286" y="85"/>
                      </a:lnTo>
                      <a:lnTo>
                        <a:pt x="254" y="97"/>
                      </a:lnTo>
                      <a:lnTo>
                        <a:pt x="223" y="109"/>
                      </a:lnTo>
                      <a:lnTo>
                        <a:pt x="196" y="123"/>
                      </a:lnTo>
                      <a:lnTo>
                        <a:pt x="169" y="137"/>
                      </a:lnTo>
                      <a:lnTo>
                        <a:pt x="146" y="152"/>
                      </a:lnTo>
                      <a:lnTo>
                        <a:pt x="125" y="166"/>
                      </a:lnTo>
                      <a:lnTo>
                        <a:pt x="106" y="180"/>
                      </a:lnTo>
                      <a:lnTo>
                        <a:pt x="90" y="193"/>
                      </a:lnTo>
                      <a:lnTo>
                        <a:pt x="77" y="205"/>
                      </a:lnTo>
                      <a:lnTo>
                        <a:pt x="66" y="215"/>
                      </a:lnTo>
                      <a:lnTo>
                        <a:pt x="58" y="224"/>
                      </a:lnTo>
                      <a:lnTo>
                        <a:pt x="51" y="230"/>
                      </a:lnTo>
                      <a:lnTo>
                        <a:pt x="48" y="233"/>
                      </a:lnTo>
                      <a:lnTo>
                        <a:pt x="0" y="191"/>
                      </a:lnTo>
                      <a:lnTo>
                        <a:pt x="2" y="189"/>
                      </a:lnTo>
                      <a:lnTo>
                        <a:pt x="6" y="184"/>
                      </a:lnTo>
                      <a:lnTo>
                        <a:pt x="14" y="176"/>
                      </a:lnTo>
                      <a:lnTo>
                        <a:pt x="25" y="165"/>
                      </a:lnTo>
                      <a:lnTo>
                        <a:pt x="39" y="154"/>
                      </a:lnTo>
                      <a:lnTo>
                        <a:pt x="55" y="140"/>
                      </a:lnTo>
                      <a:lnTo>
                        <a:pt x="74" y="126"/>
                      </a:lnTo>
                      <a:lnTo>
                        <a:pt x="96" y="110"/>
                      </a:lnTo>
                      <a:lnTo>
                        <a:pt x="120" y="95"/>
                      </a:lnTo>
                      <a:lnTo>
                        <a:pt x="147" y="79"/>
                      </a:lnTo>
                      <a:lnTo>
                        <a:pt x="177" y="64"/>
                      </a:lnTo>
                      <a:lnTo>
                        <a:pt x="208" y="49"/>
                      </a:lnTo>
                      <a:lnTo>
                        <a:pt x="242" y="36"/>
                      </a:lnTo>
                      <a:lnTo>
                        <a:pt x="278" y="24"/>
                      </a:lnTo>
                      <a:lnTo>
                        <a:pt x="317" y="14"/>
                      </a:lnTo>
                      <a:lnTo>
                        <a:pt x="357" y="7"/>
                      </a:lnTo>
                      <a:lnTo>
                        <a:pt x="400" y="2"/>
                      </a:lnTo>
                      <a:lnTo>
                        <a:pt x="445" y="0"/>
                      </a:lnTo>
                      <a:close/>
                    </a:path>
                  </a:pathLst>
                </a:custGeom>
                <a:grpFill/>
                <a:ln w="0">
                  <a:noFill/>
                  <a:prstDash val="solid"/>
                  <a:round/>
                  <a:headEnd/>
                  <a:tailEnd/>
                </a:ln>
              </p:spPr>
              <p:txBody>
                <a:bodyPr vert="horz" wrap="square" lIns="73127" tIns="36564" rIns="73127" bIns="36564" numCol="1" rtlCol="0" anchor="t" anchorCtr="0" compatLnSpc="1">
                  <a:prstTxWarp prst="textNoShape">
                    <a:avLst/>
                  </a:prstTxWarp>
                </a:bodyPr>
                <a:lstStyle/>
                <a:p>
                  <a:pPr rtl="0"/>
                  <a:endParaRPr lang="en-US" sz="1600" dirty="0">
                    <a:latin typeface="Calibri Regular"/>
                  </a:endParaRPr>
                </a:p>
              </p:txBody>
            </p:sp>
            <p:sp>
              <p:nvSpPr>
                <p:cNvPr id="75" name="Freeform 194">
                  <a:extLst>
                    <a:ext uri="{FF2B5EF4-FFF2-40B4-BE49-F238E27FC236}">
                      <a16:creationId xmlns:a16="http://schemas.microsoft.com/office/drawing/2014/main" id="{D61138FB-4809-FF4D-ABBC-0F691FCF591E}"/>
                    </a:ext>
                  </a:extLst>
                </p:cNvPr>
                <p:cNvSpPr>
                  <a:spLocks/>
                </p:cNvSpPr>
                <p:nvPr/>
              </p:nvSpPr>
              <p:spPr bwMode="auto">
                <a:xfrm>
                  <a:off x="2833688" y="3673475"/>
                  <a:ext cx="122238" cy="31750"/>
                </a:xfrm>
                <a:custGeom>
                  <a:avLst/>
                  <a:gdLst>
                    <a:gd name="T0" fmla="*/ 445 w 925"/>
                    <a:gd name="T1" fmla="*/ 0 h 238"/>
                    <a:gd name="T2" fmla="*/ 491 w 925"/>
                    <a:gd name="T3" fmla="*/ 2 h 238"/>
                    <a:gd name="T4" fmla="*/ 540 w 925"/>
                    <a:gd name="T5" fmla="*/ 7 h 238"/>
                    <a:gd name="T6" fmla="*/ 590 w 925"/>
                    <a:gd name="T7" fmla="*/ 17 h 238"/>
                    <a:gd name="T8" fmla="*/ 642 w 925"/>
                    <a:gd name="T9" fmla="*/ 32 h 238"/>
                    <a:gd name="T10" fmla="*/ 696 w 925"/>
                    <a:gd name="T11" fmla="*/ 51 h 238"/>
                    <a:gd name="T12" fmla="*/ 750 w 925"/>
                    <a:gd name="T13" fmla="*/ 76 h 238"/>
                    <a:gd name="T14" fmla="*/ 807 w 925"/>
                    <a:gd name="T15" fmla="*/ 107 h 238"/>
                    <a:gd name="T16" fmla="*/ 866 w 925"/>
                    <a:gd name="T17" fmla="*/ 143 h 238"/>
                    <a:gd name="T18" fmla="*/ 925 w 925"/>
                    <a:gd name="T19" fmla="*/ 187 h 238"/>
                    <a:gd name="T20" fmla="*/ 886 w 925"/>
                    <a:gd name="T21" fmla="*/ 238 h 238"/>
                    <a:gd name="T22" fmla="*/ 830 w 925"/>
                    <a:gd name="T23" fmla="*/ 196 h 238"/>
                    <a:gd name="T24" fmla="*/ 775 w 925"/>
                    <a:gd name="T25" fmla="*/ 162 h 238"/>
                    <a:gd name="T26" fmla="*/ 721 w 925"/>
                    <a:gd name="T27" fmla="*/ 133 h 238"/>
                    <a:gd name="T28" fmla="*/ 669 w 925"/>
                    <a:gd name="T29" fmla="*/ 110 h 238"/>
                    <a:gd name="T30" fmla="*/ 620 w 925"/>
                    <a:gd name="T31" fmla="*/ 91 h 238"/>
                    <a:gd name="T32" fmla="*/ 571 w 925"/>
                    <a:gd name="T33" fmla="*/ 78 h 238"/>
                    <a:gd name="T34" fmla="*/ 525 w 925"/>
                    <a:gd name="T35" fmla="*/ 69 h 238"/>
                    <a:gd name="T36" fmla="*/ 479 w 925"/>
                    <a:gd name="T37" fmla="*/ 64 h 238"/>
                    <a:gd name="T38" fmla="*/ 437 w 925"/>
                    <a:gd name="T39" fmla="*/ 62 h 238"/>
                    <a:gd name="T40" fmla="*/ 396 w 925"/>
                    <a:gd name="T41" fmla="*/ 64 h 238"/>
                    <a:gd name="T42" fmla="*/ 357 w 925"/>
                    <a:gd name="T43" fmla="*/ 69 h 238"/>
                    <a:gd name="T44" fmla="*/ 321 w 925"/>
                    <a:gd name="T45" fmla="*/ 77 h 238"/>
                    <a:gd name="T46" fmla="*/ 286 w 925"/>
                    <a:gd name="T47" fmla="*/ 86 h 238"/>
                    <a:gd name="T48" fmla="*/ 254 w 925"/>
                    <a:gd name="T49" fmla="*/ 96 h 238"/>
                    <a:gd name="T50" fmla="*/ 223 w 925"/>
                    <a:gd name="T51" fmla="*/ 110 h 238"/>
                    <a:gd name="T52" fmla="*/ 196 w 925"/>
                    <a:gd name="T53" fmla="*/ 123 h 238"/>
                    <a:gd name="T54" fmla="*/ 169 w 925"/>
                    <a:gd name="T55" fmla="*/ 137 h 238"/>
                    <a:gd name="T56" fmla="*/ 146 w 925"/>
                    <a:gd name="T57" fmla="*/ 151 h 238"/>
                    <a:gd name="T58" fmla="*/ 125 w 925"/>
                    <a:gd name="T59" fmla="*/ 166 h 238"/>
                    <a:gd name="T60" fmla="*/ 106 w 925"/>
                    <a:gd name="T61" fmla="*/ 179 h 238"/>
                    <a:gd name="T62" fmla="*/ 90 w 925"/>
                    <a:gd name="T63" fmla="*/ 193 h 238"/>
                    <a:gd name="T64" fmla="*/ 77 w 925"/>
                    <a:gd name="T65" fmla="*/ 204 h 238"/>
                    <a:gd name="T66" fmla="*/ 66 w 925"/>
                    <a:gd name="T67" fmla="*/ 215 h 238"/>
                    <a:gd name="T68" fmla="*/ 58 w 925"/>
                    <a:gd name="T69" fmla="*/ 223 h 238"/>
                    <a:gd name="T70" fmla="*/ 51 w 925"/>
                    <a:gd name="T71" fmla="*/ 229 h 238"/>
                    <a:gd name="T72" fmla="*/ 48 w 925"/>
                    <a:gd name="T73" fmla="*/ 232 h 238"/>
                    <a:gd name="T74" fmla="*/ 0 w 925"/>
                    <a:gd name="T75" fmla="*/ 190 h 238"/>
                    <a:gd name="T76" fmla="*/ 2 w 925"/>
                    <a:gd name="T77" fmla="*/ 188 h 238"/>
                    <a:gd name="T78" fmla="*/ 6 w 925"/>
                    <a:gd name="T79" fmla="*/ 183 h 238"/>
                    <a:gd name="T80" fmla="*/ 14 w 925"/>
                    <a:gd name="T81" fmla="*/ 175 h 238"/>
                    <a:gd name="T82" fmla="*/ 25 w 925"/>
                    <a:gd name="T83" fmla="*/ 165 h 238"/>
                    <a:gd name="T84" fmla="*/ 39 w 925"/>
                    <a:gd name="T85" fmla="*/ 153 h 238"/>
                    <a:gd name="T86" fmla="*/ 55 w 925"/>
                    <a:gd name="T87" fmla="*/ 140 h 238"/>
                    <a:gd name="T88" fmla="*/ 74 w 925"/>
                    <a:gd name="T89" fmla="*/ 125 h 238"/>
                    <a:gd name="T90" fmla="*/ 96 w 925"/>
                    <a:gd name="T91" fmla="*/ 110 h 238"/>
                    <a:gd name="T92" fmla="*/ 120 w 925"/>
                    <a:gd name="T93" fmla="*/ 94 h 238"/>
                    <a:gd name="T94" fmla="*/ 147 w 925"/>
                    <a:gd name="T95" fmla="*/ 79 h 238"/>
                    <a:gd name="T96" fmla="*/ 177 w 925"/>
                    <a:gd name="T97" fmla="*/ 63 h 238"/>
                    <a:gd name="T98" fmla="*/ 208 w 925"/>
                    <a:gd name="T99" fmla="*/ 49 h 238"/>
                    <a:gd name="T100" fmla="*/ 242 w 925"/>
                    <a:gd name="T101" fmla="*/ 35 h 238"/>
                    <a:gd name="T102" fmla="*/ 278 w 925"/>
                    <a:gd name="T103" fmla="*/ 24 h 238"/>
                    <a:gd name="T104" fmla="*/ 317 w 925"/>
                    <a:gd name="T105" fmla="*/ 14 h 238"/>
                    <a:gd name="T106" fmla="*/ 357 w 925"/>
                    <a:gd name="T107" fmla="*/ 6 h 238"/>
                    <a:gd name="T108" fmla="*/ 400 w 925"/>
                    <a:gd name="T109" fmla="*/ 2 h 238"/>
                    <a:gd name="T110" fmla="*/ 445 w 925"/>
                    <a:gd name="T111"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5" h="238">
                      <a:moveTo>
                        <a:pt x="445" y="0"/>
                      </a:moveTo>
                      <a:lnTo>
                        <a:pt x="491" y="2"/>
                      </a:lnTo>
                      <a:lnTo>
                        <a:pt x="540" y="7"/>
                      </a:lnTo>
                      <a:lnTo>
                        <a:pt x="590" y="17"/>
                      </a:lnTo>
                      <a:lnTo>
                        <a:pt x="642" y="32"/>
                      </a:lnTo>
                      <a:lnTo>
                        <a:pt x="696" y="51"/>
                      </a:lnTo>
                      <a:lnTo>
                        <a:pt x="750" y="76"/>
                      </a:lnTo>
                      <a:lnTo>
                        <a:pt x="807" y="107"/>
                      </a:lnTo>
                      <a:lnTo>
                        <a:pt x="866" y="143"/>
                      </a:lnTo>
                      <a:lnTo>
                        <a:pt x="925" y="187"/>
                      </a:lnTo>
                      <a:lnTo>
                        <a:pt x="886" y="238"/>
                      </a:lnTo>
                      <a:lnTo>
                        <a:pt x="830" y="196"/>
                      </a:lnTo>
                      <a:lnTo>
                        <a:pt x="775" y="162"/>
                      </a:lnTo>
                      <a:lnTo>
                        <a:pt x="721" y="133"/>
                      </a:lnTo>
                      <a:lnTo>
                        <a:pt x="669" y="110"/>
                      </a:lnTo>
                      <a:lnTo>
                        <a:pt x="620" y="91"/>
                      </a:lnTo>
                      <a:lnTo>
                        <a:pt x="571" y="78"/>
                      </a:lnTo>
                      <a:lnTo>
                        <a:pt x="525" y="69"/>
                      </a:lnTo>
                      <a:lnTo>
                        <a:pt x="479" y="64"/>
                      </a:lnTo>
                      <a:lnTo>
                        <a:pt x="437" y="62"/>
                      </a:lnTo>
                      <a:lnTo>
                        <a:pt x="396" y="64"/>
                      </a:lnTo>
                      <a:lnTo>
                        <a:pt x="357" y="69"/>
                      </a:lnTo>
                      <a:lnTo>
                        <a:pt x="321" y="77"/>
                      </a:lnTo>
                      <a:lnTo>
                        <a:pt x="286" y="86"/>
                      </a:lnTo>
                      <a:lnTo>
                        <a:pt x="254" y="96"/>
                      </a:lnTo>
                      <a:lnTo>
                        <a:pt x="223" y="110"/>
                      </a:lnTo>
                      <a:lnTo>
                        <a:pt x="196" y="123"/>
                      </a:lnTo>
                      <a:lnTo>
                        <a:pt x="169" y="137"/>
                      </a:lnTo>
                      <a:lnTo>
                        <a:pt x="146" y="151"/>
                      </a:lnTo>
                      <a:lnTo>
                        <a:pt x="125" y="166"/>
                      </a:lnTo>
                      <a:lnTo>
                        <a:pt x="106" y="179"/>
                      </a:lnTo>
                      <a:lnTo>
                        <a:pt x="90" y="193"/>
                      </a:lnTo>
                      <a:lnTo>
                        <a:pt x="77" y="204"/>
                      </a:lnTo>
                      <a:lnTo>
                        <a:pt x="66" y="215"/>
                      </a:lnTo>
                      <a:lnTo>
                        <a:pt x="58" y="223"/>
                      </a:lnTo>
                      <a:lnTo>
                        <a:pt x="51" y="229"/>
                      </a:lnTo>
                      <a:lnTo>
                        <a:pt x="48" y="232"/>
                      </a:lnTo>
                      <a:lnTo>
                        <a:pt x="0" y="190"/>
                      </a:lnTo>
                      <a:lnTo>
                        <a:pt x="2" y="188"/>
                      </a:lnTo>
                      <a:lnTo>
                        <a:pt x="6" y="183"/>
                      </a:lnTo>
                      <a:lnTo>
                        <a:pt x="14" y="175"/>
                      </a:lnTo>
                      <a:lnTo>
                        <a:pt x="25" y="165"/>
                      </a:lnTo>
                      <a:lnTo>
                        <a:pt x="39" y="153"/>
                      </a:lnTo>
                      <a:lnTo>
                        <a:pt x="55" y="140"/>
                      </a:lnTo>
                      <a:lnTo>
                        <a:pt x="74" y="125"/>
                      </a:lnTo>
                      <a:lnTo>
                        <a:pt x="96" y="110"/>
                      </a:lnTo>
                      <a:lnTo>
                        <a:pt x="120" y="94"/>
                      </a:lnTo>
                      <a:lnTo>
                        <a:pt x="147" y="79"/>
                      </a:lnTo>
                      <a:lnTo>
                        <a:pt x="177" y="63"/>
                      </a:lnTo>
                      <a:lnTo>
                        <a:pt x="208" y="49"/>
                      </a:lnTo>
                      <a:lnTo>
                        <a:pt x="242" y="35"/>
                      </a:lnTo>
                      <a:lnTo>
                        <a:pt x="278" y="24"/>
                      </a:lnTo>
                      <a:lnTo>
                        <a:pt x="317" y="14"/>
                      </a:lnTo>
                      <a:lnTo>
                        <a:pt x="357" y="6"/>
                      </a:lnTo>
                      <a:lnTo>
                        <a:pt x="400" y="2"/>
                      </a:lnTo>
                      <a:lnTo>
                        <a:pt x="445" y="0"/>
                      </a:lnTo>
                      <a:close/>
                    </a:path>
                  </a:pathLst>
                </a:custGeom>
                <a:grpFill/>
                <a:ln w="0">
                  <a:noFill/>
                  <a:prstDash val="solid"/>
                  <a:round/>
                  <a:headEnd/>
                  <a:tailEnd/>
                </a:ln>
              </p:spPr>
              <p:txBody>
                <a:bodyPr vert="horz" wrap="square" lIns="73127" tIns="36564" rIns="73127" bIns="36564" numCol="1" rtlCol="0" anchor="t" anchorCtr="0" compatLnSpc="1">
                  <a:prstTxWarp prst="textNoShape">
                    <a:avLst/>
                  </a:prstTxWarp>
                </a:bodyPr>
                <a:lstStyle/>
                <a:p>
                  <a:pPr rtl="0"/>
                  <a:endParaRPr lang="en-US" sz="1600" dirty="0">
                    <a:latin typeface="Calibri Regular"/>
                  </a:endParaRPr>
                </a:p>
              </p:txBody>
            </p:sp>
          </p:grpSp>
        </p:grpSp>
        <p:sp>
          <p:nvSpPr>
            <p:cNvPr id="51" name="Rectangle 50">
              <a:extLst>
                <a:ext uri="{FF2B5EF4-FFF2-40B4-BE49-F238E27FC236}">
                  <a16:creationId xmlns:a16="http://schemas.microsoft.com/office/drawing/2014/main" id="{94874516-B902-8E47-98B5-B96F89682194}"/>
                </a:ext>
              </a:extLst>
            </p:cNvPr>
            <p:cNvSpPr/>
            <p:nvPr/>
          </p:nvSpPr>
          <p:spPr>
            <a:xfrm>
              <a:off x="9464408" y="5918263"/>
              <a:ext cx="3969270" cy="1079511"/>
            </a:xfrm>
            <a:prstGeom prst="rect">
              <a:avLst/>
            </a:prstGeom>
            <a:noFill/>
          </p:spPr>
          <p:txBody>
            <a:bodyPr wrap="square" rtlCol="0">
              <a:spAutoFit/>
            </a:bodyPr>
            <a:lstStyle/>
            <a:p>
              <a:pPr lvl="0" algn="ctr" rtl="0">
                <a:lnSpc>
                  <a:spcPct val="90000"/>
                </a:lnSpc>
                <a:spcBef>
                  <a:spcPts val="2400"/>
                </a:spcBef>
                <a:buClr>
                  <a:srgbClr val="2F6CC2"/>
                </a:buClr>
                <a:defRPr/>
              </a:pPr>
              <a:r>
                <a:rPr lang="es" sz="1600" i="1" kern="0" dirty="0">
                  <a:solidFill>
                    <a:srgbClr val="595959"/>
                  </a:solidFill>
                  <a:latin typeface="Calibri" pitchFamily="34" charset="0"/>
                  <a:ea typeface="MS PGothic" pitchFamily="34" charset="-128"/>
                  <a:cs typeface="Calibri" pitchFamily="34" charset="0"/>
                </a:rPr>
                <a:t>Véanse en el Cuaderno los enlaces a las </a:t>
              </a:r>
              <a:r>
                <a:rPr lang="es" sz="1600" b="1" i="1" kern="0" dirty="0">
                  <a:solidFill>
                    <a:schemeClr val="accent2"/>
                  </a:solidFill>
                  <a:latin typeface="Calibri" pitchFamily="34" charset="0"/>
                  <a:ea typeface="MS PGothic" pitchFamily="34" charset="-128"/>
                  <a:cs typeface="Calibri" pitchFamily="34" charset="0"/>
                </a:rPr>
                <a:t>directrices del ACNUR sobre detenciones</a:t>
              </a:r>
              <a:r>
                <a:rPr lang="es" sz="1600" b="1" i="1" kern="0" dirty="0">
                  <a:solidFill>
                    <a:srgbClr val="2998D6"/>
                  </a:solidFill>
                  <a:latin typeface="Calibri" pitchFamily="34" charset="0"/>
                  <a:ea typeface="MS PGothic" pitchFamily="34" charset="-128"/>
                  <a:cs typeface="Calibri" pitchFamily="34" charset="0"/>
                </a:rPr>
                <a:t> </a:t>
              </a:r>
            </a:p>
          </p:txBody>
        </p:sp>
        <p:sp>
          <p:nvSpPr>
            <p:cNvPr id="53" name="Shape 229">
              <a:extLst>
                <a:ext uri="{FF2B5EF4-FFF2-40B4-BE49-F238E27FC236}">
                  <a16:creationId xmlns:a16="http://schemas.microsoft.com/office/drawing/2014/main" id="{4C3A9852-E3B8-A447-9096-175812AC3060}"/>
                </a:ext>
              </a:extLst>
            </p:cNvPr>
            <p:cNvSpPr>
              <a:spLocks noChangeAspect="1"/>
            </p:cNvSpPr>
            <p:nvPr/>
          </p:nvSpPr>
          <p:spPr>
            <a:xfrm rot="5400000">
              <a:off x="11038250" y="5613214"/>
              <a:ext cx="311921" cy="467880"/>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1600" kern="0" dirty="0">
                <a:solidFill>
                  <a:srgbClr val="4C4C4C"/>
                </a:solidFill>
                <a:latin typeface="Lato Light"/>
                <a:ea typeface="Helvetica Neue Light"/>
                <a:cs typeface="Lato Light"/>
                <a:sym typeface="Helvetica Neue Light"/>
              </a:endParaRPr>
            </a:p>
          </p:txBody>
        </p:sp>
      </p:grpSp>
      <p:sp>
        <p:nvSpPr>
          <p:cNvPr id="36" name="Title 1">
            <a:extLst>
              <a:ext uri="{FF2B5EF4-FFF2-40B4-BE49-F238E27FC236}">
                <a16:creationId xmlns:a16="http://schemas.microsoft.com/office/drawing/2014/main" id="{F81474B3-32CD-5F45-AAD4-3202DDAB2E0E}"/>
              </a:ext>
            </a:extLst>
          </p:cNvPr>
          <p:cNvSpPr>
            <a:spLocks noGrp="1"/>
          </p:cNvSpPr>
          <p:nvPr>
            <p:ph type="title"/>
          </p:nvPr>
        </p:nvSpPr>
        <p:spPr>
          <a:xfrm>
            <a:off x="1351722" y="270931"/>
            <a:ext cx="10455965" cy="854455"/>
          </a:xfrm>
        </p:spPr>
        <p:txBody>
          <a:bodyPr rtlCol="0">
            <a:normAutofit fontScale="90000"/>
          </a:bodyPr>
          <a:lstStyle/>
          <a:p>
            <a:pPr rtl="0"/>
            <a:r>
              <a:rPr lang="es" kern="0" dirty="0">
                <a:solidFill>
                  <a:schemeClr val="tx1"/>
                </a:solidFill>
              </a:rPr>
              <a:t>¿Dónde se producen los puntos de riesgo </a:t>
            </a:r>
            <a:br>
              <a:rPr lang="en-US" altLang="en-US" kern="0" dirty="0">
                <a:solidFill>
                  <a:schemeClr val="tx1"/>
                </a:solidFill>
              </a:rPr>
            </a:br>
            <a:r>
              <a:rPr lang="es" kern="0" dirty="0">
                <a:solidFill>
                  <a:schemeClr val="tx1"/>
                </a:solidFill>
              </a:rPr>
              <a:t>para las </a:t>
            </a:r>
            <a:r>
              <a:rPr lang="es" dirty="0">
                <a:solidFill>
                  <a:schemeClr val="tx1"/>
                </a:solidFill>
                <a:ea typeface="MS PGothic" charset="0"/>
              </a:rPr>
              <a:t>personas</a:t>
            </a:r>
            <a:r>
              <a:rPr lang="es" kern="0" dirty="0">
                <a:solidFill>
                  <a:schemeClr val="tx1"/>
                </a:solidFill>
              </a:rPr>
              <a:t> con SOGIESC diversa?</a:t>
            </a:r>
          </a:p>
        </p:txBody>
      </p:sp>
      <p:cxnSp>
        <p:nvCxnSpPr>
          <p:cNvPr id="39" name="Straight Connector 38">
            <a:extLst>
              <a:ext uri="{FF2B5EF4-FFF2-40B4-BE49-F238E27FC236}">
                <a16:creationId xmlns:a16="http://schemas.microsoft.com/office/drawing/2014/main" id="{D1CC24DF-B18E-BC42-B067-F58A55AD48D3}"/>
              </a:ext>
            </a:extLst>
          </p:cNvPr>
          <p:cNvCxnSpPr>
            <a:cxnSpLocks/>
          </p:cNvCxnSpPr>
          <p:nvPr/>
        </p:nvCxnSpPr>
        <p:spPr bwMode="auto">
          <a:xfrm flipH="1">
            <a:off x="-62634" y="841571"/>
            <a:ext cx="1572457"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0" name="Straight Connector 39">
            <a:extLst>
              <a:ext uri="{FF2B5EF4-FFF2-40B4-BE49-F238E27FC236}">
                <a16:creationId xmlns:a16="http://schemas.microsoft.com/office/drawing/2014/main" id="{E4497705-A3BB-AE41-AFBF-48F22D78C67F}"/>
              </a:ext>
            </a:extLst>
          </p:cNvPr>
          <p:cNvCxnSpPr>
            <a:cxnSpLocks/>
          </p:cNvCxnSpPr>
          <p:nvPr/>
        </p:nvCxnSpPr>
        <p:spPr bwMode="auto">
          <a:xfrm flipH="1">
            <a:off x="11589488" y="841571"/>
            <a:ext cx="1403499"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ustDataLst>
      <p:tags r:id="rId1"/>
    </p:custDataLst>
    <p:extLst>
      <p:ext uri="{BB962C8B-B14F-4D97-AF65-F5344CB8AC3E}">
        <p14:creationId xmlns:p14="http://schemas.microsoft.com/office/powerpoint/2010/main" val="361209341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rtlCol="0"/>
          <a:lstStyle/>
          <a:p>
            <a:pPr algn="ctr" rtl="0"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47626" y="3257678"/>
            <a:ext cx="8951410" cy="4773111"/>
          </a:xfrm>
          <a:prstGeom prst="rect">
            <a:avLst/>
          </a:prstGeom>
        </p:spPr>
      </p:pic>
      <p:pic>
        <p:nvPicPr>
          <p:cNvPr id="17" name="Picture Placeholder 16">
            <a:extLst>
              <a:ext uri="{FF2B5EF4-FFF2-40B4-BE49-F238E27FC236}">
                <a16:creationId xmlns:a16="http://schemas.microsoft.com/office/drawing/2014/main" id="{0962CC7C-54BE-F949-9CA3-AC2D58B3C0A2}"/>
              </a:ext>
            </a:extLst>
          </p:cNvPr>
          <p:cNvPicPr>
            <a:picLocks noGrp="1" noChangeAspect="1"/>
          </p:cNvPicPr>
          <p:nvPr>
            <p:ph type="pic" sz="quarter" idx="10"/>
          </p:nvPr>
        </p:nvPicPr>
        <p:blipFill>
          <a:blip r:embed="rId5"/>
          <a:srcRect l="8231" r="8231"/>
          <a:stretch>
            <a:fillRect/>
          </a:stretch>
        </p:blipFill>
        <p:spPr>
          <a:xfrm>
            <a:off x="3231912" y="3552402"/>
            <a:ext cx="6718957" cy="4020414"/>
          </a:xfrm>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nvPr>
        </p:nvSpPr>
        <p:spPr>
          <a:xfrm>
            <a:off x="978195" y="1834699"/>
            <a:ext cx="11015331" cy="1547583"/>
          </a:xfrm>
        </p:spPr>
        <p:txBody>
          <a:bodyPr rtlCol="0">
            <a:normAutofit lnSpcReduction="10000"/>
          </a:bodyPr>
          <a:lstStyle/>
          <a:p>
            <a:pPr rtl="0"/>
            <a:r>
              <a:rPr lang="es"/>
              <a:t>Estas viviendas sostenibles en México </a:t>
            </a:r>
            <a:br>
              <a:rPr lang="en-US" altLang="en-US" dirty="0"/>
            </a:br>
            <a:r>
              <a:rPr lang="es"/>
              <a:t>acogen y protegen a migrantes LGBTIQ+</a:t>
            </a:r>
          </a:p>
        </p:txBody>
      </p:sp>
      <p:sp>
        <p:nvSpPr>
          <p:cNvPr id="35" name="TextBox 34"/>
          <p:cNvSpPr txBox="1"/>
          <p:nvPr/>
        </p:nvSpPr>
        <p:spPr>
          <a:xfrm>
            <a:off x="5938973" y="1178283"/>
            <a:ext cx="1119470" cy="395173"/>
          </a:xfrm>
          <a:prstGeom prst="rect">
            <a:avLst/>
          </a:prstGeom>
          <a:noFill/>
        </p:spPr>
        <p:txBody>
          <a:bodyPr wrap="square" rtlCol="0">
            <a:spAutoFit/>
          </a:bodyPr>
          <a:lstStyle/>
          <a:p>
            <a:pPr algn="ctr" rtl="0">
              <a:lnSpc>
                <a:spcPct val="80000"/>
              </a:lnSpc>
            </a:pPr>
            <a:r>
              <a:rPr lang="es" sz="2400" b="1" spc="70" dirty="0">
                <a:solidFill>
                  <a:schemeClr val="bg1"/>
                </a:solidFill>
                <a:latin typeface="+mj-lt"/>
                <a:cs typeface="Lato Light"/>
              </a:rPr>
              <a:t>Video</a:t>
            </a:r>
          </a:p>
        </p:txBody>
      </p:sp>
      <p:sp>
        <p:nvSpPr>
          <p:cNvPr id="44" name="Rectangle 43"/>
          <p:cNvSpPr/>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987" dirty="0"/>
          </a:p>
        </p:txBody>
      </p:sp>
      <p:sp>
        <p:nvSpPr>
          <p:cNvPr id="9" name="TextBox 8">
            <a:extLst>
              <a:ext uri="{FF2B5EF4-FFF2-40B4-BE49-F238E27FC236}">
                <a16:creationId xmlns:a16="http://schemas.microsoft.com/office/drawing/2014/main" id="{9EBC94EF-C494-2148-B59B-F47EB76083BA}"/>
              </a:ext>
            </a:extLst>
          </p:cNvPr>
          <p:cNvSpPr txBox="1"/>
          <p:nvPr/>
        </p:nvSpPr>
        <p:spPr>
          <a:xfrm>
            <a:off x="10886411" y="8528476"/>
            <a:ext cx="0" cy="0"/>
          </a:xfrm>
          <a:prstGeom prst="rect">
            <a:avLst/>
          </a:prstGeom>
        </p:spPr>
        <p:txBody>
          <a:bodyPr wrap="none" rtlCol="0">
            <a:noAutofit/>
          </a:bodyPr>
          <a:lstStyle/>
          <a:p>
            <a:pPr rtl="0"/>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rtlCol="0" anchor="ctr"/>
          <a:lstStyle/>
          <a:p>
            <a:pPr rtl="0"/>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nvSpPr>
        <p:spPr>
          <a:xfrm>
            <a:off x="3168117" y="6735793"/>
            <a:ext cx="6847421" cy="694591"/>
          </a:xfrm>
          <a:prstGeom prst="rect">
            <a:avLst/>
          </a:prstGeom>
          <a:solidFill>
            <a:schemeClr val="accent1">
              <a:alpha val="43000"/>
            </a:schemeClr>
          </a:solidFill>
        </p:spPr>
        <p:txBody>
          <a:bodyPr rtlCol="0"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rtl="0"/>
            <a:r>
              <a:rPr lang="es" sz="2400" kern="0">
                <a:solidFill>
                  <a:schemeClr val="bg1"/>
                </a:solidFill>
              </a:rPr>
              <a:t>NOW THIS en Daily Motion </a:t>
            </a:r>
            <a:br>
              <a:rPr lang="en-US" altLang="en-US" sz="2400" kern="0" dirty="0">
                <a:solidFill>
                  <a:schemeClr val="bg1"/>
                </a:solidFill>
              </a:rPr>
            </a:br>
            <a:r>
              <a:rPr lang="es" sz="2400" kern="0">
                <a:solidFill>
                  <a:schemeClr val="bg1"/>
                </a:solidFill>
              </a:rPr>
              <a:t>(5:00)</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34</a:t>
            </a:fld>
            <a:endParaRPr lang="en-US" altLang="en-US" sz="1200" dirty="0">
              <a:solidFill>
                <a:schemeClr val="bg1"/>
              </a:solidFill>
            </a:endParaRPr>
          </a:p>
        </p:txBody>
      </p:sp>
    </p:spTree>
    <p:custDataLst>
      <p:tags r:id="rId1"/>
    </p:custDataLst>
    <p:extLst>
      <p:ext uri="{BB962C8B-B14F-4D97-AF65-F5344CB8AC3E}">
        <p14:creationId xmlns:p14="http://schemas.microsoft.com/office/powerpoint/2010/main" val="368130295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a:xfrm>
            <a:off x="32304" y="146227"/>
            <a:ext cx="13003213" cy="854455"/>
          </a:xfrm>
        </p:spPr>
        <p:txBody>
          <a:bodyPr rtlCol="0">
            <a:noAutofit/>
          </a:bodyPr>
          <a:lstStyle/>
          <a:p>
            <a:pPr rtl="0"/>
            <a:r>
              <a:rPr lang="es" sz="4000" dirty="0"/>
              <a:t>¿Con qué </a:t>
            </a:r>
            <a:r>
              <a:rPr lang="es" sz="4000" b="1" dirty="0"/>
              <a:t>obstáculos</a:t>
            </a:r>
            <a:r>
              <a:rPr lang="es" sz="4000" dirty="0"/>
              <a:t> </a:t>
            </a:r>
            <a:r>
              <a:rPr lang="es" sz="4000" kern="0" dirty="0"/>
              <a:t>se ENCUENTRAN</a:t>
            </a:r>
            <a:br>
              <a:rPr lang="es" sz="4000" kern="0" dirty="0"/>
            </a:br>
            <a:r>
              <a:rPr lang="es" sz="4000" b="1" kern="0" dirty="0"/>
              <a:t>determinadas personas?</a:t>
            </a:r>
            <a:br>
              <a:rPr lang="en-US" sz="4000" b="1" kern="0" dirty="0"/>
            </a:br>
            <a:endParaRPr lang="en-US" altLang="en-US" sz="4000" b="1" dirty="0">
              <a:solidFill>
                <a:schemeClr val="tx1"/>
              </a:solidFill>
            </a:endParaRPr>
          </a:p>
        </p:txBody>
      </p: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4" y="841571"/>
            <a:ext cx="2132066"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C5294B09-9BB6-C948-A2AD-A353E3484025}"/>
              </a:ext>
            </a:extLst>
          </p:cNvPr>
          <p:cNvCxnSpPr>
            <a:cxnSpLocks/>
          </p:cNvCxnSpPr>
          <p:nvPr/>
        </p:nvCxnSpPr>
        <p:spPr bwMode="auto">
          <a:xfrm flipH="1">
            <a:off x="11069053" y="841571"/>
            <a:ext cx="1966464"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2" name="Rectangle 51">
            <a:extLst>
              <a:ext uri="{FF2B5EF4-FFF2-40B4-BE49-F238E27FC236}">
                <a16:creationId xmlns:a16="http://schemas.microsoft.com/office/drawing/2014/main" id="{98D8DA5F-FC8F-9248-94CE-9D9D61C8BAB0}"/>
              </a:ext>
            </a:extLst>
          </p:cNvPr>
          <p:cNvSpPr/>
          <p:nvPr/>
        </p:nvSpPr>
        <p:spPr>
          <a:xfrm>
            <a:off x="542038" y="1824904"/>
            <a:ext cx="2669962" cy="646331"/>
          </a:xfrm>
          <a:prstGeom prst="rect">
            <a:avLst/>
          </a:prstGeom>
        </p:spPr>
        <p:txBody>
          <a:bodyPr wrap="none" rtlCol="0">
            <a:spAutoFit/>
          </a:bodyPr>
          <a:lstStyle/>
          <a:p>
            <a:pPr rtl="0"/>
            <a:r>
              <a:rPr lang="es" sz="3600" dirty="0">
                <a:latin typeface="Calibri" panose="020F0502020204030204" pitchFamily="34" charset="0"/>
                <a:cs typeface="Calibri" panose="020F0502020204030204" pitchFamily="34" charset="0"/>
              </a:rPr>
              <a:t>ACTITUDINALES</a:t>
            </a:r>
            <a:endParaRPr lang="en-US" sz="3200" dirty="0"/>
          </a:p>
        </p:txBody>
      </p:sp>
      <p:grpSp>
        <p:nvGrpSpPr>
          <p:cNvPr id="63" name="Group 62">
            <a:extLst>
              <a:ext uri="{FF2B5EF4-FFF2-40B4-BE49-F238E27FC236}">
                <a16:creationId xmlns:a16="http://schemas.microsoft.com/office/drawing/2014/main" id="{6EB25EDD-B459-6D41-89EC-046BBF2074B9}"/>
              </a:ext>
            </a:extLst>
          </p:cNvPr>
          <p:cNvGrpSpPr/>
          <p:nvPr/>
        </p:nvGrpSpPr>
        <p:grpSpPr>
          <a:xfrm>
            <a:off x="3890512" y="1993488"/>
            <a:ext cx="351844" cy="351844"/>
            <a:chOff x="4329395" y="4435860"/>
            <a:chExt cx="610528" cy="610528"/>
          </a:xfrm>
          <a:solidFill>
            <a:schemeClr val="accent2"/>
          </a:solidFill>
        </p:grpSpPr>
        <p:sp>
          <p:nvSpPr>
            <p:cNvPr id="65" name="Rectangle 64">
              <a:extLst>
                <a:ext uri="{FF2B5EF4-FFF2-40B4-BE49-F238E27FC236}">
                  <a16:creationId xmlns:a16="http://schemas.microsoft.com/office/drawing/2014/main" id="{E3DE4295-212F-DF44-860D-55A9863ADAB0}"/>
                </a:ext>
              </a:extLst>
            </p:cNvPr>
            <p:cNvSpPr/>
            <p:nvPr/>
          </p:nvSpPr>
          <p:spPr>
            <a:xfrm>
              <a:off x="4533900" y="4435860"/>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66" name="Rectangle 65">
              <a:extLst>
                <a:ext uri="{FF2B5EF4-FFF2-40B4-BE49-F238E27FC236}">
                  <a16:creationId xmlns:a16="http://schemas.microsoft.com/office/drawing/2014/main" id="{0C204E9A-8AFB-B54A-82D6-14055AF2F5AE}"/>
                </a:ext>
              </a:extLst>
            </p:cNvPr>
            <p:cNvSpPr/>
            <p:nvPr/>
          </p:nvSpPr>
          <p:spPr>
            <a:xfrm rot="5400000">
              <a:off x="4538052" y="4438375"/>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sp>
        <p:nvSpPr>
          <p:cNvPr id="67" name="Rectangle 66">
            <a:extLst>
              <a:ext uri="{FF2B5EF4-FFF2-40B4-BE49-F238E27FC236}">
                <a16:creationId xmlns:a16="http://schemas.microsoft.com/office/drawing/2014/main" id="{60F05C4B-E414-5342-A5D9-D399D6460B03}"/>
              </a:ext>
            </a:extLst>
          </p:cNvPr>
          <p:cNvSpPr/>
          <p:nvPr/>
        </p:nvSpPr>
        <p:spPr>
          <a:xfrm>
            <a:off x="8675286" y="1844324"/>
            <a:ext cx="3505575" cy="646331"/>
          </a:xfrm>
          <a:prstGeom prst="rect">
            <a:avLst/>
          </a:prstGeom>
        </p:spPr>
        <p:txBody>
          <a:bodyPr wrap="none" rtlCol="0">
            <a:spAutoFit/>
          </a:bodyPr>
          <a:lstStyle/>
          <a:p>
            <a:pPr rtl="0"/>
            <a:r>
              <a:rPr lang="es" sz="3600">
                <a:latin typeface="Calibri" panose="020F0502020204030204" pitchFamily="34" charset="0"/>
                <a:cs typeface="Calibri" panose="020F0502020204030204" pitchFamily="34" charset="0"/>
              </a:rPr>
              <a:t>AMBIENTALES</a:t>
            </a:r>
          </a:p>
        </p:txBody>
      </p:sp>
      <p:grpSp>
        <p:nvGrpSpPr>
          <p:cNvPr id="68" name="Group 67">
            <a:extLst>
              <a:ext uri="{FF2B5EF4-FFF2-40B4-BE49-F238E27FC236}">
                <a16:creationId xmlns:a16="http://schemas.microsoft.com/office/drawing/2014/main" id="{33E2DD12-B592-C449-AB75-B7C5207C555D}"/>
              </a:ext>
            </a:extLst>
          </p:cNvPr>
          <p:cNvGrpSpPr/>
          <p:nvPr/>
        </p:nvGrpSpPr>
        <p:grpSpPr>
          <a:xfrm>
            <a:off x="8102515" y="1989327"/>
            <a:ext cx="351844" cy="351844"/>
            <a:chOff x="4329395" y="4435860"/>
            <a:chExt cx="610528" cy="610528"/>
          </a:xfrm>
          <a:solidFill>
            <a:schemeClr val="accent2"/>
          </a:solidFill>
        </p:grpSpPr>
        <p:sp>
          <p:nvSpPr>
            <p:cNvPr id="69" name="Rectangle 68">
              <a:extLst>
                <a:ext uri="{FF2B5EF4-FFF2-40B4-BE49-F238E27FC236}">
                  <a16:creationId xmlns:a16="http://schemas.microsoft.com/office/drawing/2014/main" id="{6C51A98E-6E93-5044-B7A8-BBFC1C79EDDB}"/>
                </a:ext>
              </a:extLst>
            </p:cNvPr>
            <p:cNvSpPr/>
            <p:nvPr/>
          </p:nvSpPr>
          <p:spPr>
            <a:xfrm>
              <a:off x="4533900" y="4435860"/>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70" name="Rectangle 69">
              <a:extLst>
                <a:ext uri="{FF2B5EF4-FFF2-40B4-BE49-F238E27FC236}">
                  <a16:creationId xmlns:a16="http://schemas.microsoft.com/office/drawing/2014/main" id="{FC3699E9-3675-684E-9E18-9220B45201BD}"/>
                </a:ext>
              </a:extLst>
            </p:cNvPr>
            <p:cNvSpPr/>
            <p:nvPr/>
          </p:nvSpPr>
          <p:spPr>
            <a:xfrm rot="5400000">
              <a:off x="4538052" y="4438375"/>
              <a:ext cx="193214" cy="610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sp>
        <p:nvSpPr>
          <p:cNvPr id="71" name="Rectangle 70">
            <a:extLst>
              <a:ext uri="{FF2B5EF4-FFF2-40B4-BE49-F238E27FC236}">
                <a16:creationId xmlns:a16="http://schemas.microsoft.com/office/drawing/2014/main" id="{505F8C7C-BB0E-6245-B3FA-E65ED47984A1}"/>
              </a:ext>
            </a:extLst>
          </p:cNvPr>
          <p:cNvSpPr/>
          <p:nvPr/>
        </p:nvSpPr>
        <p:spPr>
          <a:xfrm>
            <a:off x="4553324" y="1824904"/>
            <a:ext cx="3078150" cy="646331"/>
          </a:xfrm>
          <a:prstGeom prst="rect">
            <a:avLst/>
          </a:prstGeom>
        </p:spPr>
        <p:txBody>
          <a:bodyPr wrap="none" rtlCol="0">
            <a:spAutoFit/>
          </a:bodyPr>
          <a:lstStyle/>
          <a:p>
            <a:pPr rtl="0"/>
            <a:r>
              <a:rPr lang="es" sz="3600">
                <a:latin typeface="Calibri" panose="020F0502020204030204" pitchFamily="34" charset="0"/>
                <a:cs typeface="Calibri" panose="020F0502020204030204" pitchFamily="34" charset="0"/>
              </a:rPr>
              <a:t>INSTITUCIONALES</a:t>
            </a:r>
            <a:endParaRPr lang="en-US" sz="1800" dirty="0"/>
          </a:p>
        </p:txBody>
      </p:sp>
      <p:grpSp>
        <p:nvGrpSpPr>
          <p:cNvPr id="20" name="Group 19">
            <a:extLst>
              <a:ext uri="{FF2B5EF4-FFF2-40B4-BE49-F238E27FC236}">
                <a16:creationId xmlns:a16="http://schemas.microsoft.com/office/drawing/2014/main" id="{7CF5EFE4-2411-4C4B-9778-2522BCC35E68}"/>
              </a:ext>
            </a:extLst>
          </p:cNvPr>
          <p:cNvGrpSpPr/>
          <p:nvPr/>
        </p:nvGrpSpPr>
        <p:grpSpPr>
          <a:xfrm>
            <a:off x="979299" y="3239485"/>
            <a:ext cx="11225819" cy="4480280"/>
            <a:chOff x="1023462" y="3674875"/>
            <a:chExt cx="11225819" cy="4480280"/>
          </a:xfrm>
        </p:grpSpPr>
        <p:pic>
          <p:nvPicPr>
            <p:cNvPr id="5" name="Picture 4">
              <a:extLst>
                <a:ext uri="{FF2B5EF4-FFF2-40B4-BE49-F238E27FC236}">
                  <a16:creationId xmlns:a16="http://schemas.microsoft.com/office/drawing/2014/main" id="{975ADE03-D1FD-1442-8F66-C41C2B238B89}"/>
                </a:ext>
              </a:extLst>
            </p:cNvPr>
            <p:cNvPicPr>
              <a:picLocks noChangeAspect="1"/>
            </p:cNvPicPr>
            <p:nvPr/>
          </p:nvPicPr>
          <p:blipFill rotWithShape="1">
            <a:blip r:embed="rId5"/>
            <a:srcRect l="23568"/>
            <a:stretch/>
          </p:blipFill>
          <p:spPr>
            <a:xfrm>
              <a:off x="3878256" y="3694295"/>
              <a:ext cx="2461458" cy="2132074"/>
            </a:xfrm>
            <a:prstGeom prst="rect">
              <a:avLst/>
            </a:prstGeom>
          </p:spPr>
        </p:pic>
        <p:pic>
          <p:nvPicPr>
            <p:cNvPr id="6" name="Picture 5">
              <a:extLst>
                <a:ext uri="{FF2B5EF4-FFF2-40B4-BE49-F238E27FC236}">
                  <a16:creationId xmlns:a16="http://schemas.microsoft.com/office/drawing/2014/main" id="{7148CD03-3878-E541-81C5-3235BBF6AC55}"/>
                </a:ext>
              </a:extLst>
            </p:cNvPr>
            <p:cNvPicPr>
              <a:picLocks noChangeAspect="1"/>
            </p:cNvPicPr>
            <p:nvPr/>
          </p:nvPicPr>
          <p:blipFill rotWithShape="1">
            <a:blip r:embed="rId6"/>
            <a:srcRect l="11002" r="12253"/>
            <a:stretch/>
          </p:blipFill>
          <p:spPr>
            <a:xfrm>
              <a:off x="1056303" y="3694295"/>
              <a:ext cx="2694127" cy="2149281"/>
            </a:xfrm>
            <a:prstGeom prst="rect">
              <a:avLst/>
            </a:prstGeom>
          </p:spPr>
        </p:pic>
        <p:pic>
          <p:nvPicPr>
            <p:cNvPr id="7" name="Picture 6">
              <a:extLst>
                <a:ext uri="{FF2B5EF4-FFF2-40B4-BE49-F238E27FC236}">
                  <a16:creationId xmlns:a16="http://schemas.microsoft.com/office/drawing/2014/main" id="{DAF5797D-CDC3-9545-82FF-9D8263805DC1}"/>
                </a:ext>
              </a:extLst>
            </p:cNvPr>
            <p:cNvPicPr>
              <a:picLocks noChangeAspect="1"/>
            </p:cNvPicPr>
            <p:nvPr/>
          </p:nvPicPr>
          <p:blipFill rotWithShape="1">
            <a:blip r:embed="rId7"/>
            <a:srcRect r="11083"/>
            <a:stretch/>
          </p:blipFill>
          <p:spPr>
            <a:xfrm>
              <a:off x="3892462" y="5975877"/>
              <a:ext cx="2447252" cy="2150703"/>
            </a:xfrm>
            <a:prstGeom prst="rect">
              <a:avLst/>
            </a:prstGeom>
          </p:spPr>
        </p:pic>
        <p:pic>
          <p:nvPicPr>
            <p:cNvPr id="42" name="Picture 41">
              <a:extLst>
                <a:ext uri="{FF2B5EF4-FFF2-40B4-BE49-F238E27FC236}">
                  <a16:creationId xmlns:a16="http://schemas.microsoft.com/office/drawing/2014/main" id="{6031C257-4E27-CC4C-B872-493427BEFB11}"/>
                </a:ext>
              </a:extLst>
            </p:cNvPr>
            <p:cNvPicPr>
              <a:picLocks noChangeAspect="1"/>
            </p:cNvPicPr>
            <p:nvPr/>
          </p:nvPicPr>
          <p:blipFill rotWithShape="1">
            <a:blip r:embed="rId8">
              <a:extLst>
                <a:ext uri="{28A0092B-C50C-407E-A947-70E740481C1C}">
                  <a14:useLocalDpi xmlns:a14="http://schemas.microsoft.com/office/drawing/2010/main"/>
                </a:ext>
              </a:extLst>
            </a:blip>
            <a:srcRect l="1276" t="7870" r="16186"/>
            <a:stretch/>
          </p:blipFill>
          <p:spPr>
            <a:xfrm>
              <a:off x="9483138" y="3682648"/>
              <a:ext cx="2761518" cy="2164941"/>
            </a:xfrm>
            <a:prstGeom prst="rect">
              <a:avLst/>
            </a:prstGeom>
          </p:spPr>
        </p:pic>
        <p:pic>
          <p:nvPicPr>
            <p:cNvPr id="11" name="Picture 10">
              <a:extLst>
                <a:ext uri="{FF2B5EF4-FFF2-40B4-BE49-F238E27FC236}">
                  <a16:creationId xmlns:a16="http://schemas.microsoft.com/office/drawing/2014/main" id="{B55C77CF-1F1F-3944-B7F2-CC3F35F3D986}"/>
                </a:ext>
              </a:extLst>
            </p:cNvPr>
            <p:cNvPicPr>
              <a:picLocks noChangeAspect="1"/>
            </p:cNvPicPr>
            <p:nvPr/>
          </p:nvPicPr>
          <p:blipFill rotWithShape="1">
            <a:blip r:embed="rId9"/>
            <a:srcRect r="8801"/>
            <a:stretch/>
          </p:blipFill>
          <p:spPr>
            <a:xfrm>
              <a:off x="6488804" y="3729973"/>
              <a:ext cx="2867849" cy="2096395"/>
            </a:xfrm>
            <a:prstGeom prst="rect">
              <a:avLst/>
            </a:prstGeom>
          </p:spPr>
        </p:pic>
        <p:pic>
          <p:nvPicPr>
            <p:cNvPr id="15" name="Picture 14">
              <a:extLst>
                <a:ext uri="{FF2B5EF4-FFF2-40B4-BE49-F238E27FC236}">
                  <a16:creationId xmlns:a16="http://schemas.microsoft.com/office/drawing/2014/main" id="{82D0A466-5F93-4C49-932B-F24F6DDAC0E9}"/>
                </a:ext>
              </a:extLst>
            </p:cNvPr>
            <p:cNvPicPr>
              <a:picLocks noChangeAspect="1"/>
            </p:cNvPicPr>
            <p:nvPr/>
          </p:nvPicPr>
          <p:blipFill rotWithShape="1">
            <a:blip r:embed="rId10"/>
            <a:srcRect l="3825" r="11152"/>
            <a:stretch/>
          </p:blipFill>
          <p:spPr>
            <a:xfrm>
              <a:off x="9483138" y="5975877"/>
              <a:ext cx="2766143" cy="2119137"/>
            </a:xfrm>
            <a:prstGeom prst="rect">
              <a:avLst/>
            </a:prstGeom>
          </p:spPr>
        </p:pic>
        <p:pic>
          <p:nvPicPr>
            <p:cNvPr id="17" name="Picture 16">
              <a:extLst>
                <a:ext uri="{FF2B5EF4-FFF2-40B4-BE49-F238E27FC236}">
                  <a16:creationId xmlns:a16="http://schemas.microsoft.com/office/drawing/2014/main" id="{CD26E92C-D67A-2840-83F8-74275DB8DA99}"/>
                </a:ext>
              </a:extLst>
            </p:cNvPr>
            <p:cNvPicPr>
              <a:picLocks noChangeAspect="1"/>
            </p:cNvPicPr>
            <p:nvPr/>
          </p:nvPicPr>
          <p:blipFill rotWithShape="1">
            <a:blip r:embed="rId11"/>
            <a:srcRect l="8599" r="6195"/>
            <a:stretch/>
          </p:blipFill>
          <p:spPr>
            <a:xfrm>
              <a:off x="1047264" y="5971906"/>
              <a:ext cx="2703166" cy="2114994"/>
            </a:xfrm>
            <a:prstGeom prst="rect">
              <a:avLst/>
            </a:prstGeom>
          </p:spPr>
        </p:pic>
        <p:pic>
          <p:nvPicPr>
            <p:cNvPr id="19" name="Picture 18">
              <a:extLst>
                <a:ext uri="{FF2B5EF4-FFF2-40B4-BE49-F238E27FC236}">
                  <a16:creationId xmlns:a16="http://schemas.microsoft.com/office/drawing/2014/main" id="{647CE9EE-0EF4-E744-8722-5F4527C2A9E6}"/>
                </a:ext>
              </a:extLst>
            </p:cNvPr>
            <p:cNvPicPr>
              <a:picLocks noChangeAspect="1"/>
            </p:cNvPicPr>
            <p:nvPr/>
          </p:nvPicPr>
          <p:blipFill rotWithShape="1">
            <a:blip r:embed="rId12"/>
            <a:srcRect l="11630"/>
            <a:stretch/>
          </p:blipFill>
          <p:spPr>
            <a:xfrm>
              <a:off x="6488804" y="5947302"/>
              <a:ext cx="2867849" cy="2163506"/>
            </a:xfrm>
            <a:prstGeom prst="rect">
              <a:avLst/>
            </a:prstGeom>
          </p:spPr>
        </p:pic>
        <p:sp>
          <p:nvSpPr>
            <p:cNvPr id="81" name="Rectangle 80">
              <a:extLst>
                <a:ext uri="{FF2B5EF4-FFF2-40B4-BE49-F238E27FC236}">
                  <a16:creationId xmlns:a16="http://schemas.microsoft.com/office/drawing/2014/main" id="{0DBDA276-1814-0A4B-A384-459395243163}"/>
                </a:ext>
              </a:extLst>
            </p:cNvPr>
            <p:cNvSpPr/>
            <p:nvPr/>
          </p:nvSpPr>
          <p:spPr bwMode="auto">
            <a:xfrm>
              <a:off x="1023462" y="3674875"/>
              <a:ext cx="11225819" cy="4480280"/>
            </a:xfrm>
            <a:prstGeom prst="rect">
              <a:avLst/>
            </a:prstGeom>
            <a:noFill/>
            <a:ln w="98425"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sp>
        <p:nvSpPr>
          <p:cNvPr id="90" name="Slide Number Placeholder 5">
            <a:extLst>
              <a:ext uri="{FF2B5EF4-FFF2-40B4-BE49-F238E27FC236}">
                <a16:creationId xmlns:a16="http://schemas.microsoft.com/office/drawing/2014/main" id="{8D6D9AA7-2546-B64B-8C6E-6F3CD1F19997}"/>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35</a:t>
            </a:fld>
            <a:endParaRPr lang="en-US" altLang="en-US" sz="1200" dirty="0">
              <a:solidFill>
                <a:schemeClr val="bg1"/>
              </a:solidFill>
            </a:endParaRPr>
          </a:p>
        </p:txBody>
      </p:sp>
    </p:spTree>
    <p:custDataLst>
      <p:tags r:id="rId1"/>
    </p:custDataLst>
    <p:extLst>
      <p:ext uri="{BB962C8B-B14F-4D97-AF65-F5344CB8AC3E}">
        <p14:creationId xmlns:p14="http://schemas.microsoft.com/office/powerpoint/2010/main" val="51627322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a:xfrm>
            <a:off x="32304" y="146092"/>
            <a:ext cx="13003213" cy="854455"/>
          </a:xfrm>
        </p:spPr>
        <p:txBody>
          <a:bodyPr rtlCol="0">
            <a:noAutofit/>
          </a:bodyPr>
          <a:lstStyle/>
          <a:p>
            <a:pPr rtl="0"/>
            <a:r>
              <a:rPr lang="es" sz="4000" dirty="0"/>
              <a:t>¿Con qué </a:t>
            </a:r>
            <a:r>
              <a:rPr lang="es" sz="4000" b="1" dirty="0"/>
              <a:t>obstáculos </a:t>
            </a:r>
            <a:r>
              <a:rPr lang="es" sz="4000" kern="0" dirty="0"/>
              <a:t>se encuentran</a:t>
            </a:r>
            <a:br>
              <a:rPr lang="es" sz="4000" kern="0" dirty="0"/>
            </a:br>
            <a:r>
              <a:rPr lang="es" sz="4000" b="1" kern="0" dirty="0"/>
              <a:t>determinadas personas?</a:t>
            </a:r>
            <a:br>
              <a:rPr lang="en-US" sz="4000" b="1" kern="0" dirty="0"/>
            </a:br>
            <a:endParaRPr lang="en-US" altLang="en-US" sz="4000" b="1" dirty="0">
              <a:solidFill>
                <a:schemeClr val="tx1"/>
              </a:solidFill>
            </a:endParaRPr>
          </a:p>
        </p:txBody>
      </p:sp>
      <p:pic>
        <p:nvPicPr>
          <p:cNvPr id="43" name="Picture 42">
            <a:extLst>
              <a:ext uri="{FF2B5EF4-FFF2-40B4-BE49-F238E27FC236}">
                <a16:creationId xmlns:a16="http://schemas.microsoft.com/office/drawing/2014/main" id="{AA1F611C-D386-5C4C-A5AC-479286010CA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500"/>
                    </a14:imgEffect>
                    <a14:imgEffect>
                      <a14:saturation sat="12000"/>
                    </a14:imgEffect>
                  </a14:imgLayer>
                </a14:imgProps>
              </a:ext>
              <a:ext uri="{28A0092B-C50C-407E-A947-70E740481C1C}">
                <a14:useLocalDpi xmlns:a14="http://schemas.microsoft.com/office/drawing/2010/main" val="0"/>
              </a:ext>
            </a:extLst>
          </a:blip>
          <a:stretch>
            <a:fillRect/>
          </a:stretch>
        </p:blipFill>
        <p:spPr>
          <a:xfrm>
            <a:off x="2592148" y="4226062"/>
            <a:ext cx="1432868" cy="1432868"/>
          </a:xfrm>
          <a:prstGeom prst="rect">
            <a:avLst/>
          </a:prstGeom>
          <a:solidFill>
            <a:schemeClr val="bg1"/>
          </a:solidFill>
        </p:spPr>
      </p:pic>
      <p:sp>
        <p:nvSpPr>
          <p:cNvPr id="44" name="TextBox 13">
            <a:extLst>
              <a:ext uri="{FF2B5EF4-FFF2-40B4-BE49-F238E27FC236}">
                <a16:creationId xmlns:a16="http://schemas.microsoft.com/office/drawing/2014/main" id="{269A020F-11BF-984C-8865-3B364642444B}"/>
              </a:ext>
            </a:extLst>
          </p:cNvPr>
          <p:cNvSpPr txBox="1">
            <a:spLocks noChangeArrowheads="1"/>
          </p:cNvSpPr>
          <p:nvPr/>
        </p:nvSpPr>
        <p:spPr bwMode="auto">
          <a:xfrm>
            <a:off x="664168" y="6799680"/>
            <a:ext cx="528882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rtl="0"/>
            <a:r>
              <a:rPr lang="es" sz="2800" b="1" dirty="0">
                <a:solidFill>
                  <a:schemeClr val="tx2"/>
                </a:solidFill>
                <a:ea typeface="Microsoft YaHei UI Light" panose="020B0502040204020203" pitchFamily="34" charset="-122"/>
                <a:cs typeface="Arial" panose="020B0604020202020204" pitchFamily="34" charset="0"/>
              </a:rPr>
              <a:t>PERSONAS CON UNA ORIENTACIÓN SEXUAL DIVERSA</a:t>
            </a:r>
            <a:br>
              <a:rPr lang="en-US" altLang="zh-CN" sz="2400" dirty="0">
                <a:solidFill>
                  <a:schemeClr val="tx2"/>
                </a:solidFill>
                <a:ea typeface="Microsoft YaHei UI Light" panose="020B0502040204020203" pitchFamily="34" charset="-122"/>
                <a:cs typeface="Arial" panose="020B0604020202020204" pitchFamily="34" charset="0"/>
              </a:rPr>
            </a:br>
            <a:r>
              <a:rPr lang="es" sz="2400" dirty="0">
                <a:solidFill>
                  <a:schemeClr val="tx2"/>
                </a:solidFill>
                <a:latin typeface="Calibri" charset="0"/>
                <a:ea typeface="Calibri" charset="0"/>
                <a:cs typeface="Calibri" charset="0"/>
              </a:rPr>
              <a:t>Empleo precario, inseguridad a la hora de acceder a servicios, en situaciones de violencia y en cuanto a la unidad familiar</a:t>
            </a:r>
            <a:endParaRPr lang="en-US" altLang="zh-CN" sz="2200" dirty="0">
              <a:solidFill>
                <a:schemeClr val="tx2"/>
              </a:solidFill>
              <a:latin typeface="Calibri" charset="0"/>
              <a:ea typeface="Calibri" charset="0"/>
              <a:cs typeface="Calibri" charset="0"/>
            </a:endParaRPr>
          </a:p>
        </p:txBody>
      </p:sp>
      <p:sp>
        <p:nvSpPr>
          <p:cNvPr id="45" name="TextBox 13">
            <a:extLst>
              <a:ext uri="{FF2B5EF4-FFF2-40B4-BE49-F238E27FC236}">
                <a16:creationId xmlns:a16="http://schemas.microsoft.com/office/drawing/2014/main" id="{FDDE6C03-5B69-ED44-AA49-1E7EB82DA271}"/>
              </a:ext>
            </a:extLst>
          </p:cNvPr>
          <p:cNvSpPr txBox="1">
            <a:spLocks noChangeArrowheads="1"/>
          </p:cNvSpPr>
          <p:nvPr/>
        </p:nvSpPr>
        <p:spPr bwMode="auto">
          <a:xfrm>
            <a:off x="3348785" y="2339244"/>
            <a:ext cx="618510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rtl="0">
              <a:tabLst>
                <a:tab pos="4216400" algn="l"/>
              </a:tabLst>
            </a:pPr>
            <a:r>
              <a:rPr lang="es" sz="2000" dirty="0">
                <a:solidFill>
                  <a:schemeClr val="tx2"/>
                </a:solidFill>
                <a:latin typeface="Calibri" charset="0"/>
                <a:ea typeface="MS PGothic" charset="-128"/>
              </a:rPr>
              <a:t>Se ven afectadas de manera desproporcionada por situaciones de discriminación, violencia, inseguridad en el alojamiento y el saneamiento, y problemas con la documentación y el acceso a los servicios</a:t>
            </a:r>
          </a:p>
          <a:p>
            <a:pPr algn="ctr" rtl="0">
              <a:tabLst>
                <a:tab pos="4216400" algn="l"/>
              </a:tabLst>
            </a:pPr>
            <a:endParaRPr lang="en-US" altLang="en-US" sz="2000" dirty="0">
              <a:solidFill>
                <a:srgbClr val="595959"/>
              </a:solidFill>
              <a:latin typeface="Calibri" charset="0"/>
              <a:ea typeface="MS PGothic" charset="-128"/>
            </a:endParaRPr>
          </a:p>
        </p:txBody>
      </p:sp>
      <p:sp>
        <p:nvSpPr>
          <p:cNvPr id="46" name="TextBox 13">
            <a:extLst>
              <a:ext uri="{FF2B5EF4-FFF2-40B4-BE49-F238E27FC236}">
                <a16:creationId xmlns:a16="http://schemas.microsoft.com/office/drawing/2014/main" id="{013185D7-752B-9C4E-8314-4A9F88DC85D5}"/>
              </a:ext>
            </a:extLst>
          </p:cNvPr>
          <p:cNvSpPr txBox="1">
            <a:spLocks noChangeArrowheads="1"/>
          </p:cNvSpPr>
          <p:nvPr/>
        </p:nvSpPr>
        <p:spPr bwMode="auto">
          <a:xfrm>
            <a:off x="6481377" y="7199790"/>
            <a:ext cx="6137137"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rtl="0"/>
            <a:r>
              <a:rPr lang="es" sz="2800" b="1" kern="0" dirty="0">
                <a:solidFill>
                  <a:schemeClr val="tx2"/>
                </a:solidFill>
                <a:latin typeface="Calibri" charset="0"/>
                <a:ea typeface="MS PGothic" charset="-128"/>
                <a:cs typeface="Calibri" charset="0"/>
              </a:rPr>
              <a:t>INTERSECCIONES </a:t>
            </a:r>
            <a:br>
              <a:rPr lang="en-US" altLang="en-US" sz="3200" b="1" kern="0" dirty="0">
                <a:solidFill>
                  <a:schemeClr val="tx2"/>
                </a:solidFill>
                <a:latin typeface="Calibri" charset="0"/>
                <a:ea typeface="MS PGothic" charset="-128"/>
                <a:cs typeface="Calibri" charset="0"/>
              </a:rPr>
            </a:br>
            <a:r>
              <a:rPr lang="es" sz="2400" dirty="0">
                <a:solidFill>
                  <a:schemeClr val="tx2"/>
                </a:solidFill>
                <a:latin typeface="Calibri" charset="0"/>
                <a:ea typeface="Calibri" charset="0"/>
                <a:cs typeface="Calibri" charset="0"/>
              </a:rPr>
              <a:t>La SOGIESC diversa se solapa con otros factores tales como la edad, el género, la etnia, la clase social y la (dis)capacidad</a:t>
            </a:r>
            <a:endParaRPr lang="en-US" altLang="zh-CN" sz="2200" dirty="0">
              <a:solidFill>
                <a:schemeClr val="tx2"/>
              </a:solidFill>
              <a:latin typeface="Calibri" charset="0"/>
              <a:ea typeface="Calibri" charset="0"/>
              <a:cs typeface="Calibri" charset="0"/>
            </a:endParaRPr>
          </a:p>
        </p:txBody>
      </p:sp>
      <p:sp>
        <p:nvSpPr>
          <p:cNvPr id="47" name="Oval 71">
            <a:extLst>
              <a:ext uri="{FF2B5EF4-FFF2-40B4-BE49-F238E27FC236}">
                <a16:creationId xmlns:a16="http://schemas.microsoft.com/office/drawing/2014/main" id="{523FB225-50A6-A643-9C7B-ECFA17ECA1C2}"/>
              </a:ext>
            </a:extLst>
          </p:cNvPr>
          <p:cNvSpPr>
            <a:spLocks noChangeArrowheads="1"/>
          </p:cNvSpPr>
          <p:nvPr/>
        </p:nvSpPr>
        <p:spPr bwMode="auto">
          <a:xfrm>
            <a:off x="8676053" y="4012359"/>
            <a:ext cx="1855372" cy="1860276"/>
          </a:xfrm>
          <a:prstGeom prst="ellipse">
            <a:avLst/>
          </a:prstGeom>
          <a:noFill/>
          <a:ln w="9525">
            <a:solidFill>
              <a:schemeClr val="accent5"/>
            </a:solidFill>
            <a:round/>
            <a:headEnd/>
            <a:tailEnd/>
          </a:ln>
        </p:spPr>
        <p:txBody>
          <a:bodyPr vert="horz" wrap="square" lIns="91440" tIns="45720" rIns="91440" bIns="45720" numCol="1" rtlCol="0" anchor="t" anchorCtr="0" compatLnSpc="1">
            <a:prstTxWarp prst="textNoShape">
              <a:avLst/>
            </a:prstTxWarp>
          </a:bodyPr>
          <a:lstStyle/>
          <a:p>
            <a:pPr rtl="0"/>
            <a:endParaRPr lang="zh-CN" altLang="en-US" sz="2000"/>
          </a:p>
        </p:txBody>
      </p:sp>
      <p:sp>
        <p:nvSpPr>
          <p:cNvPr id="48" name="Oval 73">
            <a:extLst>
              <a:ext uri="{FF2B5EF4-FFF2-40B4-BE49-F238E27FC236}">
                <a16:creationId xmlns:a16="http://schemas.microsoft.com/office/drawing/2014/main" id="{6D74B65F-6EED-764F-A804-03070F6980D1}"/>
              </a:ext>
            </a:extLst>
          </p:cNvPr>
          <p:cNvSpPr>
            <a:spLocks noChangeArrowheads="1"/>
          </p:cNvSpPr>
          <p:nvPr/>
        </p:nvSpPr>
        <p:spPr bwMode="auto">
          <a:xfrm>
            <a:off x="5566557" y="4247319"/>
            <a:ext cx="1855372" cy="1860276"/>
          </a:xfrm>
          <a:prstGeom prst="ellipse">
            <a:avLst/>
          </a:prstGeom>
          <a:noFill/>
          <a:ln w="9525">
            <a:solidFill>
              <a:schemeClr val="accent2"/>
            </a:solidFill>
            <a:round/>
            <a:headEnd/>
            <a:tailEnd/>
          </a:ln>
        </p:spPr>
        <p:txBody>
          <a:bodyPr vert="horz" wrap="square" lIns="91440" tIns="45720" rIns="91440" bIns="45720" numCol="1" rtlCol="0" anchor="t" anchorCtr="0" compatLnSpc="1">
            <a:prstTxWarp prst="textNoShape">
              <a:avLst/>
            </a:prstTxWarp>
          </a:bodyPr>
          <a:lstStyle/>
          <a:p>
            <a:pPr rtl="0"/>
            <a:endParaRPr lang="zh-CN" altLang="en-US" sz="2000"/>
          </a:p>
        </p:txBody>
      </p:sp>
      <p:sp>
        <p:nvSpPr>
          <p:cNvPr id="49" name="Oval 76">
            <a:extLst>
              <a:ext uri="{FF2B5EF4-FFF2-40B4-BE49-F238E27FC236}">
                <a16:creationId xmlns:a16="http://schemas.microsoft.com/office/drawing/2014/main" id="{5DBAB98D-37EA-C849-A1F9-164D4D31FF2B}"/>
              </a:ext>
            </a:extLst>
          </p:cNvPr>
          <p:cNvSpPr>
            <a:spLocks noChangeArrowheads="1"/>
          </p:cNvSpPr>
          <p:nvPr/>
        </p:nvSpPr>
        <p:spPr bwMode="auto">
          <a:xfrm>
            <a:off x="2460654" y="4012359"/>
            <a:ext cx="1855372" cy="1860276"/>
          </a:xfrm>
          <a:prstGeom prst="ellipse">
            <a:avLst/>
          </a:prstGeom>
          <a:noFill/>
          <a:ln w="9525">
            <a:solidFill>
              <a:schemeClr val="accent1"/>
            </a:solidFill>
            <a:round/>
            <a:headEnd/>
            <a:tailEnd/>
          </a:ln>
        </p:spPr>
        <p:txBody>
          <a:bodyPr vert="horz" wrap="square" lIns="91440" tIns="45720" rIns="91440" bIns="45720" numCol="1" rtlCol="0" anchor="t" anchorCtr="0" compatLnSpc="1">
            <a:prstTxWarp prst="textNoShape">
              <a:avLst/>
            </a:prstTxWarp>
          </a:bodyPr>
          <a:lstStyle/>
          <a:p>
            <a:pPr rtl="0"/>
            <a:endParaRPr lang="zh-CN" altLang="en-US" sz="2000"/>
          </a:p>
        </p:txBody>
      </p:sp>
      <p:grpSp>
        <p:nvGrpSpPr>
          <p:cNvPr id="50" name="Group 49">
            <a:extLst>
              <a:ext uri="{FF2B5EF4-FFF2-40B4-BE49-F238E27FC236}">
                <a16:creationId xmlns:a16="http://schemas.microsoft.com/office/drawing/2014/main" id="{9432AF40-1417-7042-99C1-7C0DA86AD799}"/>
              </a:ext>
            </a:extLst>
          </p:cNvPr>
          <p:cNvGrpSpPr/>
          <p:nvPr/>
        </p:nvGrpSpPr>
        <p:grpSpPr>
          <a:xfrm>
            <a:off x="1686291" y="3382428"/>
            <a:ext cx="9615904" cy="3405896"/>
            <a:chOff x="2781300" y="4469744"/>
            <a:chExt cx="9615904" cy="3405896"/>
          </a:xfrm>
        </p:grpSpPr>
        <p:sp>
          <p:nvSpPr>
            <p:cNvPr id="51" name="Freeform 75">
              <a:extLst>
                <a:ext uri="{FF2B5EF4-FFF2-40B4-BE49-F238E27FC236}">
                  <a16:creationId xmlns:a16="http://schemas.microsoft.com/office/drawing/2014/main" id="{3CF60B53-891D-0D47-88C4-58640EA8E695}"/>
                </a:ext>
              </a:extLst>
            </p:cNvPr>
            <p:cNvSpPr>
              <a:spLocks/>
            </p:cNvSpPr>
            <p:nvPr/>
          </p:nvSpPr>
          <p:spPr bwMode="auto">
            <a:xfrm>
              <a:off x="2781300" y="4469744"/>
              <a:ext cx="3402302" cy="1702948"/>
            </a:xfrm>
            <a:custGeom>
              <a:avLst/>
              <a:gdLst>
                <a:gd name="T0" fmla="*/ 401 w 801"/>
                <a:gd name="T1" fmla="*/ 0 h 400"/>
                <a:gd name="T2" fmla="*/ 2 w 801"/>
                <a:gd name="T3" fmla="*/ 362 h 400"/>
                <a:gd name="T4" fmla="*/ 36 w 801"/>
                <a:gd name="T5" fmla="*/ 400 h 400"/>
                <a:gd name="T6" fmla="*/ 71 w 801"/>
                <a:gd name="T7" fmla="*/ 368 h 400"/>
                <a:gd name="T8" fmla="*/ 401 w 801"/>
                <a:gd name="T9" fmla="*/ 69 h 400"/>
                <a:gd name="T10" fmla="*/ 732 w 801"/>
                <a:gd name="T11" fmla="*/ 400 h 400"/>
                <a:gd name="T12" fmla="*/ 801 w 801"/>
                <a:gd name="T13" fmla="*/ 400 h 400"/>
                <a:gd name="T14" fmla="*/ 401 w 801"/>
                <a:gd name="T15" fmla="*/ 0 h 4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1" h="400">
                  <a:moveTo>
                    <a:pt x="401" y="0"/>
                  </a:moveTo>
                  <a:cubicBezTo>
                    <a:pt x="193" y="0"/>
                    <a:pt x="21" y="159"/>
                    <a:pt x="2" y="362"/>
                  </a:cubicBezTo>
                  <a:cubicBezTo>
                    <a:pt x="0" y="382"/>
                    <a:pt x="16" y="400"/>
                    <a:pt x="36" y="400"/>
                  </a:cubicBezTo>
                  <a:cubicBezTo>
                    <a:pt x="54" y="400"/>
                    <a:pt x="69" y="386"/>
                    <a:pt x="71" y="368"/>
                  </a:cubicBezTo>
                  <a:cubicBezTo>
                    <a:pt x="87" y="200"/>
                    <a:pt x="229" y="69"/>
                    <a:pt x="401" y="69"/>
                  </a:cubicBezTo>
                  <a:cubicBezTo>
                    <a:pt x="583" y="69"/>
                    <a:pt x="732" y="217"/>
                    <a:pt x="732" y="400"/>
                  </a:cubicBezTo>
                  <a:cubicBezTo>
                    <a:pt x="801" y="400"/>
                    <a:pt x="801" y="400"/>
                    <a:pt x="801" y="400"/>
                  </a:cubicBezTo>
                  <a:cubicBezTo>
                    <a:pt x="801" y="179"/>
                    <a:pt x="621" y="0"/>
                    <a:pt x="401" y="0"/>
                  </a:cubicBezTo>
                  <a:close/>
                </a:path>
              </a:pathLst>
            </a:custGeom>
            <a:solidFill>
              <a:schemeClr val="accent1"/>
            </a:solidFill>
            <a:ln>
              <a:noFill/>
            </a:ln>
          </p:spPr>
          <p:txBody>
            <a:bodyPr vert="horz" wrap="square" lIns="91440" tIns="45720" rIns="91440" bIns="45720" numCol="1" rtlCol="0" anchor="t" anchorCtr="0" compatLnSpc="1">
              <a:prstTxWarp prst="textNoShape">
                <a:avLst/>
              </a:prstTxWarp>
            </a:bodyPr>
            <a:lstStyle/>
            <a:p>
              <a:pPr rtl="0"/>
              <a:endParaRPr lang="zh-CN" altLang="en-US" sz="2000"/>
            </a:p>
          </p:txBody>
        </p:sp>
        <p:sp>
          <p:nvSpPr>
            <p:cNvPr id="53" name="Freeform 78">
              <a:extLst>
                <a:ext uri="{FF2B5EF4-FFF2-40B4-BE49-F238E27FC236}">
                  <a16:creationId xmlns:a16="http://schemas.microsoft.com/office/drawing/2014/main" id="{87BF02EF-F803-7849-BD5A-B9BCCFC5E986}"/>
                </a:ext>
              </a:extLst>
            </p:cNvPr>
            <p:cNvSpPr>
              <a:spLocks/>
            </p:cNvSpPr>
            <p:nvPr/>
          </p:nvSpPr>
          <p:spPr bwMode="auto">
            <a:xfrm>
              <a:off x="5890796" y="6172692"/>
              <a:ext cx="3396913" cy="1702948"/>
            </a:xfrm>
            <a:custGeom>
              <a:avLst/>
              <a:gdLst>
                <a:gd name="T0" fmla="*/ 400 w 800"/>
                <a:gd name="T1" fmla="*/ 400 h 400"/>
                <a:gd name="T2" fmla="*/ 0 w 800"/>
                <a:gd name="T3" fmla="*/ 0 h 400"/>
                <a:gd name="T4" fmla="*/ 69 w 800"/>
                <a:gd name="T5" fmla="*/ 0 h 400"/>
                <a:gd name="T6" fmla="*/ 400 w 800"/>
                <a:gd name="T7" fmla="*/ 331 h 400"/>
                <a:gd name="T8" fmla="*/ 732 w 800"/>
                <a:gd name="T9" fmla="*/ 0 h 400"/>
                <a:gd name="T10" fmla="*/ 800 w 800"/>
                <a:gd name="T11" fmla="*/ 0 h 400"/>
                <a:gd name="T12" fmla="*/ 400 w 800"/>
                <a:gd name="T13" fmla="*/ 400 h 400"/>
              </a:gdLst>
              <a:ahLst/>
              <a:cxnLst>
                <a:cxn ang="0">
                  <a:pos x="T0" y="T1"/>
                </a:cxn>
                <a:cxn ang="0">
                  <a:pos x="T2" y="T3"/>
                </a:cxn>
                <a:cxn ang="0">
                  <a:pos x="T4" y="T5"/>
                </a:cxn>
                <a:cxn ang="0">
                  <a:pos x="T6" y="T7"/>
                </a:cxn>
                <a:cxn ang="0">
                  <a:pos x="T8" y="T9"/>
                </a:cxn>
                <a:cxn ang="0">
                  <a:pos x="T10" y="T11"/>
                </a:cxn>
                <a:cxn ang="0">
                  <a:pos x="T12" y="T13"/>
                </a:cxn>
              </a:cxnLst>
              <a:rect l="0" t="0" r="r" b="b"/>
              <a:pathLst>
                <a:path w="800" h="400">
                  <a:moveTo>
                    <a:pt x="400" y="400"/>
                  </a:moveTo>
                  <a:cubicBezTo>
                    <a:pt x="180" y="400"/>
                    <a:pt x="0" y="221"/>
                    <a:pt x="0" y="0"/>
                  </a:cubicBezTo>
                  <a:cubicBezTo>
                    <a:pt x="69" y="0"/>
                    <a:pt x="69" y="0"/>
                    <a:pt x="69" y="0"/>
                  </a:cubicBezTo>
                  <a:cubicBezTo>
                    <a:pt x="69" y="183"/>
                    <a:pt x="218" y="331"/>
                    <a:pt x="400" y="331"/>
                  </a:cubicBezTo>
                  <a:cubicBezTo>
                    <a:pt x="583" y="331"/>
                    <a:pt x="732" y="183"/>
                    <a:pt x="732" y="0"/>
                  </a:cubicBezTo>
                  <a:cubicBezTo>
                    <a:pt x="800" y="0"/>
                    <a:pt x="800" y="0"/>
                    <a:pt x="800" y="0"/>
                  </a:cubicBezTo>
                  <a:cubicBezTo>
                    <a:pt x="800" y="221"/>
                    <a:pt x="621" y="400"/>
                    <a:pt x="400" y="400"/>
                  </a:cubicBezTo>
                  <a:close/>
                </a:path>
              </a:pathLst>
            </a:custGeom>
            <a:solidFill>
              <a:schemeClr val="accent2"/>
            </a:solidFill>
            <a:ln>
              <a:noFill/>
            </a:ln>
          </p:spPr>
          <p:txBody>
            <a:bodyPr vert="horz" wrap="square" lIns="91440" tIns="45720" rIns="91440" bIns="45720" numCol="1" rtlCol="0" anchor="t" anchorCtr="0" compatLnSpc="1">
              <a:prstTxWarp prst="textNoShape">
                <a:avLst/>
              </a:prstTxWarp>
            </a:bodyPr>
            <a:lstStyle/>
            <a:p>
              <a:pPr rtl="0"/>
              <a:endParaRPr lang="zh-CN" altLang="en-US" sz="2000"/>
            </a:p>
          </p:txBody>
        </p:sp>
        <p:sp>
          <p:nvSpPr>
            <p:cNvPr id="54" name="Freeform 79">
              <a:extLst>
                <a:ext uri="{FF2B5EF4-FFF2-40B4-BE49-F238E27FC236}">
                  <a16:creationId xmlns:a16="http://schemas.microsoft.com/office/drawing/2014/main" id="{6259F484-5A9A-2C49-984C-EFD9DE0C67FA}"/>
                </a:ext>
              </a:extLst>
            </p:cNvPr>
            <p:cNvSpPr>
              <a:spLocks/>
            </p:cNvSpPr>
            <p:nvPr/>
          </p:nvSpPr>
          <p:spPr bwMode="auto">
            <a:xfrm>
              <a:off x="9000291" y="4469744"/>
              <a:ext cx="3396913" cy="1702948"/>
            </a:xfrm>
            <a:custGeom>
              <a:avLst/>
              <a:gdLst>
                <a:gd name="T0" fmla="*/ 800 w 800"/>
                <a:gd name="T1" fmla="*/ 400 h 400"/>
                <a:gd name="T2" fmla="*/ 731 w 800"/>
                <a:gd name="T3" fmla="*/ 400 h 400"/>
                <a:gd name="T4" fmla="*/ 400 w 800"/>
                <a:gd name="T5" fmla="*/ 69 h 400"/>
                <a:gd name="T6" fmla="*/ 68 w 800"/>
                <a:gd name="T7" fmla="*/ 400 h 400"/>
                <a:gd name="T8" fmla="*/ 0 w 800"/>
                <a:gd name="T9" fmla="*/ 400 h 400"/>
                <a:gd name="T10" fmla="*/ 400 w 800"/>
                <a:gd name="T11" fmla="*/ 0 h 400"/>
                <a:gd name="T12" fmla="*/ 800 w 800"/>
                <a:gd name="T13" fmla="*/ 400 h 400"/>
              </a:gdLst>
              <a:ahLst/>
              <a:cxnLst>
                <a:cxn ang="0">
                  <a:pos x="T0" y="T1"/>
                </a:cxn>
                <a:cxn ang="0">
                  <a:pos x="T2" y="T3"/>
                </a:cxn>
                <a:cxn ang="0">
                  <a:pos x="T4" y="T5"/>
                </a:cxn>
                <a:cxn ang="0">
                  <a:pos x="T6" y="T7"/>
                </a:cxn>
                <a:cxn ang="0">
                  <a:pos x="T8" y="T9"/>
                </a:cxn>
                <a:cxn ang="0">
                  <a:pos x="T10" y="T11"/>
                </a:cxn>
                <a:cxn ang="0">
                  <a:pos x="T12" y="T13"/>
                </a:cxn>
              </a:cxnLst>
              <a:rect l="0" t="0" r="r" b="b"/>
              <a:pathLst>
                <a:path w="800" h="400">
                  <a:moveTo>
                    <a:pt x="800" y="400"/>
                  </a:moveTo>
                  <a:cubicBezTo>
                    <a:pt x="731" y="400"/>
                    <a:pt x="731" y="400"/>
                    <a:pt x="731" y="400"/>
                  </a:cubicBezTo>
                  <a:cubicBezTo>
                    <a:pt x="731" y="217"/>
                    <a:pt x="582" y="69"/>
                    <a:pt x="400" y="69"/>
                  </a:cubicBezTo>
                  <a:cubicBezTo>
                    <a:pt x="217" y="69"/>
                    <a:pt x="68" y="217"/>
                    <a:pt x="68" y="400"/>
                  </a:cubicBezTo>
                  <a:cubicBezTo>
                    <a:pt x="0" y="400"/>
                    <a:pt x="0" y="400"/>
                    <a:pt x="0" y="400"/>
                  </a:cubicBezTo>
                  <a:cubicBezTo>
                    <a:pt x="0" y="179"/>
                    <a:pt x="179" y="0"/>
                    <a:pt x="400" y="0"/>
                  </a:cubicBezTo>
                  <a:cubicBezTo>
                    <a:pt x="620" y="0"/>
                    <a:pt x="800" y="179"/>
                    <a:pt x="800" y="400"/>
                  </a:cubicBezTo>
                  <a:close/>
                </a:path>
              </a:pathLst>
            </a:custGeom>
            <a:solidFill>
              <a:schemeClr val="accent5"/>
            </a:solidFill>
            <a:ln>
              <a:noFill/>
            </a:ln>
          </p:spPr>
          <p:txBody>
            <a:bodyPr vert="horz" wrap="square" lIns="91440" tIns="45720" rIns="91440" bIns="45720" numCol="1" rtlCol="0" anchor="t" anchorCtr="0" compatLnSpc="1">
              <a:prstTxWarp prst="textNoShape">
                <a:avLst/>
              </a:prstTxWarp>
            </a:bodyPr>
            <a:lstStyle/>
            <a:p>
              <a:pPr rtl="0"/>
              <a:endParaRPr lang="zh-CN" altLang="en-US" sz="2000"/>
            </a:p>
          </p:txBody>
        </p:sp>
      </p:grpSp>
      <p:cxnSp>
        <p:nvCxnSpPr>
          <p:cNvPr id="55" name="Straight Connector 54">
            <a:extLst>
              <a:ext uri="{FF2B5EF4-FFF2-40B4-BE49-F238E27FC236}">
                <a16:creationId xmlns:a16="http://schemas.microsoft.com/office/drawing/2014/main" id="{05A12BE2-F48E-8F4B-A5F8-C8135484E032}"/>
              </a:ext>
            </a:extLst>
          </p:cNvPr>
          <p:cNvCxnSpPr>
            <a:cxnSpLocks/>
          </p:cNvCxnSpPr>
          <p:nvPr/>
        </p:nvCxnSpPr>
        <p:spPr>
          <a:xfrm>
            <a:off x="3388340" y="5872635"/>
            <a:ext cx="0" cy="752754"/>
          </a:xfrm>
          <a:prstGeom prst="line">
            <a:avLst/>
          </a:prstGeom>
          <a:ln w="12700">
            <a:tailEnd type="ova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534AE63-AF70-D14B-89B7-8E1EE588DCB7}"/>
              </a:ext>
            </a:extLst>
          </p:cNvPr>
          <p:cNvCxnSpPr/>
          <p:nvPr/>
        </p:nvCxnSpPr>
        <p:spPr>
          <a:xfrm>
            <a:off x="9603738" y="5872635"/>
            <a:ext cx="0" cy="1005840"/>
          </a:xfrm>
          <a:prstGeom prst="line">
            <a:avLst/>
          </a:prstGeom>
          <a:ln w="12700">
            <a:solidFill>
              <a:schemeClr val="accent5"/>
            </a:solidFill>
            <a:tailEnd type="ova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E7DE884-69CA-E441-B9FF-4B05AA0D1511}"/>
              </a:ext>
            </a:extLst>
          </p:cNvPr>
          <p:cNvCxnSpPr>
            <a:cxnSpLocks/>
          </p:cNvCxnSpPr>
          <p:nvPr/>
        </p:nvCxnSpPr>
        <p:spPr>
          <a:xfrm flipV="1">
            <a:off x="6481377" y="3673642"/>
            <a:ext cx="12866" cy="563518"/>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EED1CC06-D79E-B441-8164-96352475926D}"/>
              </a:ext>
            </a:extLst>
          </p:cNvPr>
          <p:cNvGrpSpPr/>
          <p:nvPr/>
        </p:nvGrpSpPr>
        <p:grpSpPr>
          <a:xfrm>
            <a:off x="9086963" y="4546868"/>
            <a:ext cx="937056" cy="890072"/>
            <a:chOff x="8653330" y="5239854"/>
            <a:chExt cx="937056" cy="890072"/>
          </a:xfrm>
        </p:grpSpPr>
        <p:sp>
          <p:nvSpPr>
            <p:cNvPr id="59" name="Freeform 58">
              <a:extLst>
                <a:ext uri="{FF2B5EF4-FFF2-40B4-BE49-F238E27FC236}">
                  <a16:creationId xmlns:a16="http://schemas.microsoft.com/office/drawing/2014/main" id="{DF66D65B-A364-8C4B-983C-072A58B11264}"/>
                </a:ext>
              </a:extLst>
            </p:cNvPr>
            <p:cNvSpPr>
              <a:spLocks noEditPoints="1"/>
            </p:cNvSpPr>
            <p:nvPr/>
          </p:nvSpPr>
          <p:spPr bwMode="auto">
            <a:xfrm>
              <a:off x="8653330" y="5239854"/>
              <a:ext cx="624704" cy="623120"/>
            </a:xfrm>
            <a:custGeom>
              <a:avLst/>
              <a:gdLst>
                <a:gd name="T0" fmla="*/ 342 w 789"/>
                <a:gd name="T1" fmla="*/ 39 h 787"/>
                <a:gd name="T2" fmla="*/ 244 w 789"/>
                <a:gd name="T3" fmla="*/ 69 h 787"/>
                <a:gd name="T4" fmla="*/ 160 w 789"/>
                <a:gd name="T5" fmla="*/ 123 h 787"/>
                <a:gd name="T6" fmla="*/ 94 w 789"/>
                <a:gd name="T7" fmla="*/ 199 h 787"/>
                <a:gd name="T8" fmla="*/ 51 w 789"/>
                <a:gd name="T9" fmla="*/ 291 h 787"/>
                <a:gd name="T10" fmla="*/ 37 w 789"/>
                <a:gd name="T11" fmla="*/ 394 h 787"/>
                <a:gd name="T12" fmla="*/ 51 w 789"/>
                <a:gd name="T13" fmla="*/ 497 h 787"/>
                <a:gd name="T14" fmla="*/ 94 w 789"/>
                <a:gd name="T15" fmla="*/ 589 h 787"/>
                <a:gd name="T16" fmla="*/ 160 w 789"/>
                <a:gd name="T17" fmla="*/ 664 h 787"/>
                <a:gd name="T18" fmla="*/ 244 w 789"/>
                <a:gd name="T19" fmla="*/ 719 h 787"/>
                <a:gd name="T20" fmla="*/ 342 w 789"/>
                <a:gd name="T21" fmla="*/ 747 h 787"/>
                <a:gd name="T22" fmla="*/ 448 w 789"/>
                <a:gd name="T23" fmla="*/ 747 h 787"/>
                <a:gd name="T24" fmla="*/ 546 w 789"/>
                <a:gd name="T25" fmla="*/ 719 h 787"/>
                <a:gd name="T26" fmla="*/ 630 w 789"/>
                <a:gd name="T27" fmla="*/ 664 h 787"/>
                <a:gd name="T28" fmla="*/ 696 w 789"/>
                <a:gd name="T29" fmla="*/ 589 h 787"/>
                <a:gd name="T30" fmla="*/ 737 w 789"/>
                <a:gd name="T31" fmla="*/ 497 h 787"/>
                <a:gd name="T32" fmla="*/ 753 w 789"/>
                <a:gd name="T33" fmla="*/ 394 h 787"/>
                <a:gd name="T34" fmla="*/ 737 w 789"/>
                <a:gd name="T35" fmla="*/ 291 h 787"/>
                <a:gd name="T36" fmla="*/ 696 w 789"/>
                <a:gd name="T37" fmla="*/ 199 h 787"/>
                <a:gd name="T38" fmla="*/ 630 w 789"/>
                <a:gd name="T39" fmla="*/ 123 h 787"/>
                <a:gd name="T40" fmla="*/ 546 w 789"/>
                <a:gd name="T41" fmla="*/ 69 h 787"/>
                <a:gd name="T42" fmla="*/ 448 w 789"/>
                <a:gd name="T43" fmla="*/ 39 h 787"/>
                <a:gd name="T44" fmla="*/ 394 w 789"/>
                <a:gd name="T45" fmla="*/ 0 h 787"/>
                <a:gd name="T46" fmla="*/ 499 w 789"/>
                <a:gd name="T47" fmla="*/ 14 h 787"/>
                <a:gd name="T48" fmla="*/ 593 w 789"/>
                <a:gd name="T49" fmla="*/ 54 h 787"/>
                <a:gd name="T50" fmla="*/ 673 w 789"/>
                <a:gd name="T51" fmla="*/ 115 h 787"/>
                <a:gd name="T52" fmla="*/ 735 w 789"/>
                <a:gd name="T53" fmla="*/ 195 h 787"/>
                <a:gd name="T54" fmla="*/ 774 w 789"/>
                <a:gd name="T55" fmla="*/ 289 h 787"/>
                <a:gd name="T56" fmla="*/ 789 w 789"/>
                <a:gd name="T57" fmla="*/ 394 h 787"/>
                <a:gd name="T58" fmla="*/ 774 w 789"/>
                <a:gd name="T59" fmla="*/ 499 h 787"/>
                <a:gd name="T60" fmla="*/ 735 w 789"/>
                <a:gd name="T61" fmla="*/ 593 h 787"/>
                <a:gd name="T62" fmla="*/ 673 w 789"/>
                <a:gd name="T63" fmla="*/ 671 h 787"/>
                <a:gd name="T64" fmla="*/ 593 w 789"/>
                <a:gd name="T65" fmla="*/ 733 h 787"/>
                <a:gd name="T66" fmla="*/ 499 w 789"/>
                <a:gd name="T67" fmla="*/ 774 h 787"/>
                <a:gd name="T68" fmla="*/ 394 w 789"/>
                <a:gd name="T69" fmla="*/ 787 h 787"/>
                <a:gd name="T70" fmla="*/ 290 w 789"/>
                <a:gd name="T71" fmla="*/ 774 h 787"/>
                <a:gd name="T72" fmla="*/ 195 w 789"/>
                <a:gd name="T73" fmla="*/ 733 h 787"/>
                <a:gd name="T74" fmla="*/ 117 w 789"/>
                <a:gd name="T75" fmla="*/ 671 h 787"/>
                <a:gd name="T76" fmla="*/ 55 w 789"/>
                <a:gd name="T77" fmla="*/ 593 h 787"/>
                <a:gd name="T78" fmla="*/ 15 w 789"/>
                <a:gd name="T79" fmla="*/ 499 h 787"/>
                <a:gd name="T80" fmla="*/ 0 w 789"/>
                <a:gd name="T81" fmla="*/ 394 h 787"/>
                <a:gd name="T82" fmla="*/ 15 w 789"/>
                <a:gd name="T83" fmla="*/ 289 h 787"/>
                <a:gd name="T84" fmla="*/ 55 w 789"/>
                <a:gd name="T85" fmla="*/ 195 h 787"/>
                <a:gd name="T86" fmla="*/ 117 w 789"/>
                <a:gd name="T87" fmla="*/ 115 h 787"/>
                <a:gd name="T88" fmla="*/ 195 w 789"/>
                <a:gd name="T89" fmla="*/ 54 h 787"/>
                <a:gd name="T90" fmla="*/ 290 w 789"/>
                <a:gd name="T91" fmla="*/ 14 h 787"/>
                <a:gd name="T92" fmla="*/ 394 w 789"/>
                <a:gd name="T93"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9" h="787">
                  <a:moveTo>
                    <a:pt x="394" y="35"/>
                  </a:moveTo>
                  <a:lnTo>
                    <a:pt x="342" y="39"/>
                  </a:lnTo>
                  <a:lnTo>
                    <a:pt x="291" y="51"/>
                  </a:lnTo>
                  <a:lnTo>
                    <a:pt x="244" y="69"/>
                  </a:lnTo>
                  <a:lnTo>
                    <a:pt x="199" y="93"/>
                  </a:lnTo>
                  <a:lnTo>
                    <a:pt x="160" y="123"/>
                  </a:lnTo>
                  <a:lnTo>
                    <a:pt x="125" y="158"/>
                  </a:lnTo>
                  <a:lnTo>
                    <a:pt x="94" y="199"/>
                  </a:lnTo>
                  <a:lnTo>
                    <a:pt x="70" y="242"/>
                  </a:lnTo>
                  <a:lnTo>
                    <a:pt x="51" y="291"/>
                  </a:lnTo>
                  <a:lnTo>
                    <a:pt x="41" y="340"/>
                  </a:lnTo>
                  <a:lnTo>
                    <a:pt x="37" y="394"/>
                  </a:lnTo>
                  <a:lnTo>
                    <a:pt x="41" y="446"/>
                  </a:lnTo>
                  <a:lnTo>
                    <a:pt x="51" y="497"/>
                  </a:lnTo>
                  <a:lnTo>
                    <a:pt x="70" y="545"/>
                  </a:lnTo>
                  <a:lnTo>
                    <a:pt x="94" y="589"/>
                  </a:lnTo>
                  <a:lnTo>
                    <a:pt x="125" y="628"/>
                  </a:lnTo>
                  <a:lnTo>
                    <a:pt x="160" y="664"/>
                  </a:lnTo>
                  <a:lnTo>
                    <a:pt x="199" y="694"/>
                  </a:lnTo>
                  <a:lnTo>
                    <a:pt x="244" y="719"/>
                  </a:lnTo>
                  <a:lnTo>
                    <a:pt x="291" y="737"/>
                  </a:lnTo>
                  <a:lnTo>
                    <a:pt x="342" y="747"/>
                  </a:lnTo>
                  <a:lnTo>
                    <a:pt x="394" y="751"/>
                  </a:lnTo>
                  <a:lnTo>
                    <a:pt x="448" y="747"/>
                  </a:lnTo>
                  <a:lnTo>
                    <a:pt x="498" y="737"/>
                  </a:lnTo>
                  <a:lnTo>
                    <a:pt x="546" y="719"/>
                  </a:lnTo>
                  <a:lnTo>
                    <a:pt x="589" y="694"/>
                  </a:lnTo>
                  <a:lnTo>
                    <a:pt x="630" y="664"/>
                  </a:lnTo>
                  <a:lnTo>
                    <a:pt x="665" y="628"/>
                  </a:lnTo>
                  <a:lnTo>
                    <a:pt x="696" y="589"/>
                  </a:lnTo>
                  <a:lnTo>
                    <a:pt x="719" y="545"/>
                  </a:lnTo>
                  <a:lnTo>
                    <a:pt x="737" y="497"/>
                  </a:lnTo>
                  <a:lnTo>
                    <a:pt x="749" y="446"/>
                  </a:lnTo>
                  <a:lnTo>
                    <a:pt x="753" y="394"/>
                  </a:lnTo>
                  <a:lnTo>
                    <a:pt x="749" y="340"/>
                  </a:lnTo>
                  <a:lnTo>
                    <a:pt x="737" y="291"/>
                  </a:lnTo>
                  <a:lnTo>
                    <a:pt x="719" y="242"/>
                  </a:lnTo>
                  <a:lnTo>
                    <a:pt x="696" y="199"/>
                  </a:lnTo>
                  <a:lnTo>
                    <a:pt x="665" y="158"/>
                  </a:lnTo>
                  <a:lnTo>
                    <a:pt x="630" y="123"/>
                  </a:lnTo>
                  <a:lnTo>
                    <a:pt x="589" y="93"/>
                  </a:lnTo>
                  <a:lnTo>
                    <a:pt x="546" y="69"/>
                  </a:lnTo>
                  <a:lnTo>
                    <a:pt x="498" y="51"/>
                  </a:lnTo>
                  <a:lnTo>
                    <a:pt x="448" y="39"/>
                  </a:lnTo>
                  <a:lnTo>
                    <a:pt x="394" y="35"/>
                  </a:lnTo>
                  <a:close/>
                  <a:moveTo>
                    <a:pt x="394" y="0"/>
                  </a:moveTo>
                  <a:lnTo>
                    <a:pt x="448" y="4"/>
                  </a:lnTo>
                  <a:lnTo>
                    <a:pt x="499" y="14"/>
                  </a:lnTo>
                  <a:lnTo>
                    <a:pt x="548" y="31"/>
                  </a:lnTo>
                  <a:lnTo>
                    <a:pt x="593" y="54"/>
                  </a:lnTo>
                  <a:lnTo>
                    <a:pt x="635" y="82"/>
                  </a:lnTo>
                  <a:lnTo>
                    <a:pt x="673" y="115"/>
                  </a:lnTo>
                  <a:lnTo>
                    <a:pt x="706" y="153"/>
                  </a:lnTo>
                  <a:lnTo>
                    <a:pt x="735" y="195"/>
                  </a:lnTo>
                  <a:lnTo>
                    <a:pt x="757" y="241"/>
                  </a:lnTo>
                  <a:lnTo>
                    <a:pt x="774" y="289"/>
                  </a:lnTo>
                  <a:lnTo>
                    <a:pt x="785" y="340"/>
                  </a:lnTo>
                  <a:lnTo>
                    <a:pt x="789" y="394"/>
                  </a:lnTo>
                  <a:lnTo>
                    <a:pt x="785" y="448"/>
                  </a:lnTo>
                  <a:lnTo>
                    <a:pt x="774" y="499"/>
                  </a:lnTo>
                  <a:lnTo>
                    <a:pt x="757" y="547"/>
                  </a:lnTo>
                  <a:lnTo>
                    <a:pt x="735" y="593"/>
                  </a:lnTo>
                  <a:lnTo>
                    <a:pt x="706" y="635"/>
                  </a:lnTo>
                  <a:lnTo>
                    <a:pt x="673" y="671"/>
                  </a:lnTo>
                  <a:lnTo>
                    <a:pt x="635" y="706"/>
                  </a:lnTo>
                  <a:lnTo>
                    <a:pt x="593" y="733"/>
                  </a:lnTo>
                  <a:lnTo>
                    <a:pt x="548" y="757"/>
                  </a:lnTo>
                  <a:lnTo>
                    <a:pt x="499" y="774"/>
                  </a:lnTo>
                  <a:lnTo>
                    <a:pt x="448" y="784"/>
                  </a:lnTo>
                  <a:lnTo>
                    <a:pt x="394" y="787"/>
                  </a:lnTo>
                  <a:lnTo>
                    <a:pt x="341" y="784"/>
                  </a:lnTo>
                  <a:lnTo>
                    <a:pt x="290" y="774"/>
                  </a:lnTo>
                  <a:lnTo>
                    <a:pt x="241" y="757"/>
                  </a:lnTo>
                  <a:lnTo>
                    <a:pt x="195" y="733"/>
                  </a:lnTo>
                  <a:lnTo>
                    <a:pt x="153" y="706"/>
                  </a:lnTo>
                  <a:lnTo>
                    <a:pt x="117" y="671"/>
                  </a:lnTo>
                  <a:lnTo>
                    <a:pt x="83" y="635"/>
                  </a:lnTo>
                  <a:lnTo>
                    <a:pt x="55" y="593"/>
                  </a:lnTo>
                  <a:lnTo>
                    <a:pt x="32" y="547"/>
                  </a:lnTo>
                  <a:lnTo>
                    <a:pt x="15" y="499"/>
                  </a:lnTo>
                  <a:lnTo>
                    <a:pt x="4" y="448"/>
                  </a:lnTo>
                  <a:lnTo>
                    <a:pt x="0" y="394"/>
                  </a:lnTo>
                  <a:lnTo>
                    <a:pt x="4" y="340"/>
                  </a:lnTo>
                  <a:lnTo>
                    <a:pt x="15" y="289"/>
                  </a:lnTo>
                  <a:lnTo>
                    <a:pt x="32" y="241"/>
                  </a:lnTo>
                  <a:lnTo>
                    <a:pt x="55" y="195"/>
                  </a:lnTo>
                  <a:lnTo>
                    <a:pt x="83" y="153"/>
                  </a:lnTo>
                  <a:lnTo>
                    <a:pt x="117" y="115"/>
                  </a:lnTo>
                  <a:lnTo>
                    <a:pt x="153" y="82"/>
                  </a:lnTo>
                  <a:lnTo>
                    <a:pt x="195" y="54"/>
                  </a:lnTo>
                  <a:lnTo>
                    <a:pt x="241" y="31"/>
                  </a:lnTo>
                  <a:lnTo>
                    <a:pt x="290" y="14"/>
                  </a:lnTo>
                  <a:lnTo>
                    <a:pt x="341" y="4"/>
                  </a:lnTo>
                  <a:lnTo>
                    <a:pt x="394" y="0"/>
                  </a:lnTo>
                  <a:close/>
                </a:path>
              </a:pathLst>
            </a:custGeom>
            <a:solidFill>
              <a:schemeClr val="bg1">
                <a:lumMod val="50000"/>
              </a:schemeClr>
            </a:solidFill>
            <a:ln w="0">
              <a:solidFill>
                <a:schemeClr val="accent5"/>
              </a:solidFill>
              <a:prstDash val="solid"/>
              <a:round/>
            </a:ln>
          </p:spPr>
          <p:txBody>
            <a:bodyPr vert="horz" wrap="square" lIns="137160" tIns="68580" rIns="137160" bIns="68580" numCol="1" rtlCol="0" anchor="t" anchorCtr="0" compatLnSpc="1"/>
            <a:lstStyle/>
            <a:p>
              <a:pPr rtl="0"/>
              <a:endParaRPr lang="zh-CN" altLang="en-US" sz="4050"/>
            </a:p>
          </p:txBody>
        </p:sp>
        <p:sp>
          <p:nvSpPr>
            <p:cNvPr id="60" name="Freeform 59">
              <a:extLst>
                <a:ext uri="{FF2B5EF4-FFF2-40B4-BE49-F238E27FC236}">
                  <a16:creationId xmlns:a16="http://schemas.microsoft.com/office/drawing/2014/main" id="{0BDD0706-46F4-474F-9344-32CDDA6E6235}"/>
                </a:ext>
              </a:extLst>
            </p:cNvPr>
            <p:cNvSpPr>
              <a:spLocks noEditPoints="1"/>
            </p:cNvSpPr>
            <p:nvPr/>
          </p:nvSpPr>
          <p:spPr bwMode="auto">
            <a:xfrm>
              <a:off x="8965682" y="5239854"/>
              <a:ext cx="624704" cy="623120"/>
            </a:xfrm>
            <a:custGeom>
              <a:avLst/>
              <a:gdLst>
                <a:gd name="T0" fmla="*/ 342 w 789"/>
                <a:gd name="T1" fmla="*/ 39 h 787"/>
                <a:gd name="T2" fmla="*/ 244 w 789"/>
                <a:gd name="T3" fmla="*/ 69 h 787"/>
                <a:gd name="T4" fmla="*/ 160 w 789"/>
                <a:gd name="T5" fmla="*/ 123 h 787"/>
                <a:gd name="T6" fmla="*/ 94 w 789"/>
                <a:gd name="T7" fmla="*/ 199 h 787"/>
                <a:gd name="T8" fmla="*/ 51 w 789"/>
                <a:gd name="T9" fmla="*/ 291 h 787"/>
                <a:gd name="T10" fmla="*/ 37 w 789"/>
                <a:gd name="T11" fmla="*/ 394 h 787"/>
                <a:gd name="T12" fmla="*/ 51 w 789"/>
                <a:gd name="T13" fmla="*/ 497 h 787"/>
                <a:gd name="T14" fmla="*/ 94 w 789"/>
                <a:gd name="T15" fmla="*/ 589 h 787"/>
                <a:gd name="T16" fmla="*/ 160 w 789"/>
                <a:gd name="T17" fmla="*/ 664 h 787"/>
                <a:gd name="T18" fmla="*/ 244 w 789"/>
                <a:gd name="T19" fmla="*/ 719 h 787"/>
                <a:gd name="T20" fmla="*/ 342 w 789"/>
                <a:gd name="T21" fmla="*/ 747 h 787"/>
                <a:gd name="T22" fmla="*/ 448 w 789"/>
                <a:gd name="T23" fmla="*/ 747 h 787"/>
                <a:gd name="T24" fmla="*/ 546 w 789"/>
                <a:gd name="T25" fmla="*/ 719 h 787"/>
                <a:gd name="T26" fmla="*/ 630 w 789"/>
                <a:gd name="T27" fmla="*/ 664 h 787"/>
                <a:gd name="T28" fmla="*/ 696 w 789"/>
                <a:gd name="T29" fmla="*/ 589 h 787"/>
                <a:gd name="T30" fmla="*/ 737 w 789"/>
                <a:gd name="T31" fmla="*/ 497 h 787"/>
                <a:gd name="T32" fmla="*/ 753 w 789"/>
                <a:gd name="T33" fmla="*/ 394 h 787"/>
                <a:gd name="T34" fmla="*/ 737 w 789"/>
                <a:gd name="T35" fmla="*/ 291 h 787"/>
                <a:gd name="T36" fmla="*/ 696 w 789"/>
                <a:gd name="T37" fmla="*/ 199 h 787"/>
                <a:gd name="T38" fmla="*/ 630 w 789"/>
                <a:gd name="T39" fmla="*/ 123 h 787"/>
                <a:gd name="T40" fmla="*/ 546 w 789"/>
                <a:gd name="T41" fmla="*/ 69 h 787"/>
                <a:gd name="T42" fmla="*/ 448 w 789"/>
                <a:gd name="T43" fmla="*/ 39 h 787"/>
                <a:gd name="T44" fmla="*/ 394 w 789"/>
                <a:gd name="T45" fmla="*/ 0 h 787"/>
                <a:gd name="T46" fmla="*/ 499 w 789"/>
                <a:gd name="T47" fmla="*/ 14 h 787"/>
                <a:gd name="T48" fmla="*/ 593 w 789"/>
                <a:gd name="T49" fmla="*/ 54 h 787"/>
                <a:gd name="T50" fmla="*/ 673 w 789"/>
                <a:gd name="T51" fmla="*/ 115 h 787"/>
                <a:gd name="T52" fmla="*/ 735 w 789"/>
                <a:gd name="T53" fmla="*/ 195 h 787"/>
                <a:gd name="T54" fmla="*/ 774 w 789"/>
                <a:gd name="T55" fmla="*/ 289 h 787"/>
                <a:gd name="T56" fmla="*/ 789 w 789"/>
                <a:gd name="T57" fmla="*/ 394 h 787"/>
                <a:gd name="T58" fmla="*/ 774 w 789"/>
                <a:gd name="T59" fmla="*/ 499 h 787"/>
                <a:gd name="T60" fmla="*/ 735 w 789"/>
                <a:gd name="T61" fmla="*/ 593 h 787"/>
                <a:gd name="T62" fmla="*/ 673 w 789"/>
                <a:gd name="T63" fmla="*/ 671 h 787"/>
                <a:gd name="T64" fmla="*/ 593 w 789"/>
                <a:gd name="T65" fmla="*/ 733 h 787"/>
                <a:gd name="T66" fmla="*/ 499 w 789"/>
                <a:gd name="T67" fmla="*/ 774 h 787"/>
                <a:gd name="T68" fmla="*/ 394 w 789"/>
                <a:gd name="T69" fmla="*/ 787 h 787"/>
                <a:gd name="T70" fmla="*/ 290 w 789"/>
                <a:gd name="T71" fmla="*/ 774 h 787"/>
                <a:gd name="T72" fmla="*/ 195 w 789"/>
                <a:gd name="T73" fmla="*/ 733 h 787"/>
                <a:gd name="T74" fmla="*/ 117 w 789"/>
                <a:gd name="T75" fmla="*/ 671 h 787"/>
                <a:gd name="T76" fmla="*/ 55 w 789"/>
                <a:gd name="T77" fmla="*/ 593 h 787"/>
                <a:gd name="T78" fmla="*/ 15 w 789"/>
                <a:gd name="T79" fmla="*/ 499 h 787"/>
                <a:gd name="T80" fmla="*/ 0 w 789"/>
                <a:gd name="T81" fmla="*/ 394 h 787"/>
                <a:gd name="T82" fmla="*/ 15 w 789"/>
                <a:gd name="T83" fmla="*/ 289 h 787"/>
                <a:gd name="T84" fmla="*/ 55 w 789"/>
                <a:gd name="T85" fmla="*/ 195 h 787"/>
                <a:gd name="T86" fmla="*/ 117 w 789"/>
                <a:gd name="T87" fmla="*/ 115 h 787"/>
                <a:gd name="T88" fmla="*/ 195 w 789"/>
                <a:gd name="T89" fmla="*/ 54 h 787"/>
                <a:gd name="T90" fmla="*/ 290 w 789"/>
                <a:gd name="T91" fmla="*/ 14 h 787"/>
                <a:gd name="T92" fmla="*/ 394 w 789"/>
                <a:gd name="T93"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9" h="787">
                  <a:moveTo>
                    <a:pt x="394" y="35"/>
                  </a:moveTo>
                  <a:lnTo>
                    <a:pt x="342" y="39"/>
                  </a:lnTo>
                  <a:lnTo>
                    <a:pt x="291" y="51"/>
                  </a:lnTo>
                  <a:lnTo>
                    <a:pt x="244" y="69"/>
                  </a:lnTo>
                  <a:lnTo>
                    <a:pt x="199" y="93"/>
                  </a:lnTo>
                  <a:lnTo>
                    <a:pt x="160" y="123"/>
                  </a:lnTo>
                  <a:lnTo>
                    <a:pt x="125" y="158"/>
                  </a:lnTo>
                  <a:lnTo>
                    <a:pt x="94" y="199"/>
                  </a:lnTo>
                  <a:lnTo>
                    <a:pt x="70" y="242"/>
                  </a:lnTo>
                  <a:lnTo>
                    <a:pt x="51" y="291"/>
                  </a:lnTo>
                  <a:lnTo>
                    <a:pt x="41" y="340"/>
                  </a:lnTo>
                  <a:lnTo>
                    <a:pt x="37" y="394"/>
                  </a:lnTo>
                  <a:lnTo>
                    <a:pt x="41" y="446"/>
                  </a:lnTo>
                  <a:lnTo>
                    <a:pt x="51" y="497"/>
                  </a:lnTo>
                  <a:lnTo>
                    <a:pt x="70" y="545"/>
                  </a:lnTo>
                  <a:lnTo>
                    <a:pt x="94" y="589"/>
                  </a:lnTo>
                  <a:lnTo>
                    <a:pt x="125" y="628"/>
                  </a:lnTo>
                  <a:lnTo>
                    <a:pt x="160" y="664"/>
                  </a:lnTo>
                  <a:lnTo>
                    <a:pt x="199" y="694"/>
                  </a:lnTo>
                  <a:lnTo>
                    <a:pt x="244" y="719"/>
                  </a:lnTo>
                  <a:lnTo>
                    <a:pt x="291" y="737"/>
                  </a:lnTo>
                  <a:lnTo>
                    <a:pt x="342" y="747"/>
                  </a:lnTo>
                  <a:lnTo>
                    <a:pt x="394" y="751"/>
                  </a:lnTo>
                  <a:lnTo>
                    <a:pt x="448" y="747"/>
                  </a:lnTo>
                  <a:lnTo>
                    <a:pt x="498" y="737"/>
                  </a:lnTo>
                  <a:lnTo>
                    <a:pt x="546" y="719"/>
                  </a:lnTo>
                  <a:lnTo>
                    <a:pt x="589" y="694"/>
                  </a:lnTo>
                  <a:lnTo>
                    <a:pt x="630" y="664"/>
                  </a:lnTo>
                  <a:lnTo>
                    <a:pt x="665" y="628"/>
                  </a:lnTo>
                  <a:lnTo>
                    <a:pt x="696" y="589"/>
                  </a:lnTo>
                  <a:lnTo>
                    <a:pt x="719" y="545"/>
                  </a:lnTo>
                  <a:lnTo>
                    <a:pt x="737" y="497"/>
                  </a:lnTo>
                  <a:lnTo>
                    <a:pt x="749" y="446"/>
                  </a:lnTo>
                  <a:lnTo>
                    <a:pt x="753" y="394"/>
                  </a:lnTo>
                  <a:lnTo>
                    <a:pt x="749" y="340"/>
                  </a:lnTo>
                  <a:lnTo>
                    <a:pt x="737" y="291"/>
                  </a:lnTo>
                  <a:lnTo>
                    <a:pt x="719" y="242"/>
                  </a:lnTo>
                  <a:lnTo>
                    <a:pt x="696" y="199"/>
                  </a:lnTo>
                  <a:lnTo>
                    <a:pt x="665" y="158"/>
                  </a:lnTo>
                  <a:lnTo>
                    <a:pt x="630" y="123"/>
                  </a:lnTo>
                  <a:lnTo>
                    <a:pt x="589" y="93"/>
                  </a:lnTo>
                  <a:lnTo>
                    <a:pt x="546" y="69"/>
                  </a:lnTo>
                  <a:lnTo>
                    <a:pt x="498" y="51"/>
                  </a:lnTo>
                  <a:lnTo>
                    <a:pt x="448" y="39"/>
                  </a:lnTo>
                  <a:lnTo>
                    <a:pt x="394" y="35"/>
                  </a:lnTo>
                  <a:close/>
                  <a:moveTo>
                    <a:pt x="394" y="0"/>
                  </a:moveTo>
                  <a:lnTo>
                    <a:pt x="448" y="4"/>
                  </a:lnTo>
                  <a:lnTo>
                    <a:pt x="499" y="14"/>
                  </a:lnTo>
                  <a:lnTo>
                    <a:pt x="548" y="31"/>
                  </a:lnTo>
                  <a:lnTo>
                    <a:pt x="593" y="54"/>
                  </a:lnTo>
                  <a:lnTo>
                    <a:pt x="635" y="82"/>
                  </a:lnTo>
                  <a:lnTo>
                    <a:pt x="673" y="115"/>
                  </a:lnTo>
                  <a:lnTo>
                    <a:pt x="706" y="153"/>
                  </a:lnTo>
                  <a:lnTo>
                    <a:pt x="735" y="195"/>
                  </a:lnTo>
                  <a:lnTo>
                    <a:pt x="757" y="241"/>
                  </a:lnTo>
                  <a:lnTo>
                    <a:pt x="774" y="289"/>
                  </a:lnTo>
                  <a:lnTo>
                    <a:pt x="785" y="340"/>
                  </a:lnTo>
                  <a:lnTo>
                    <a:pt x="789" y="394"/>
                  </a:lnTo>
                  <a:lnTo>
                    <a:pt x="785" y="448"/>
                  </a:lnTo>
                  <a:lnTo>
                    <a:pt x="774" y="499"/>
                  </a:lnTo>
                  <a:lnTo>
                    <a:pt x="757" y="547"/>
                  </a:lnTo>
                  <a:lnTo>
                    <a:pt x="735" y="593"/>
                  </a:lnTo>
                  <a:lnTo>
                    <a:pt x="706" y="635"/>
                  </a:lnTo>
                  <a:lnTo>
                    <a:pt x="673" y="671"/>
                  </a:lnTo>
                  <a:lnTo>
                    <a:pt x="635" y="706"/>
                  </a:lnTo>
                  <a:lnTo>
                    <a:pt x="593" y="733"/>
                  </a:lnTo>
                  <a:lnTo>
                    <a:pt x="548" y="757"/>
                  </a:lnTo>
                  <a:lnTo>
                    <a:pt x="499" y="774"/>
                  </a:lnTo>
                  <a:lnTo>
                    <a:pt x="448" y="784"/>
                  </a:lnTo>
                  <a:lnTo>
                    <a:pt x="394" y="787"/>
                  </a:lnTo>
                  <a:lnTo>
                    <a:pt x="341" y="784"/>
                  </a:lnTo>
                  <a:lnTo>
                    <a:pt x="290" y="774"/>
                  </a:lnTo>
                  <a:lnTo>
                    <a:pt x="241" y="757"/>
                  </a:lnTo>
                  <a:lnTo>
                    <a:pt x="195" y="733"/>
                  </a:lnTo>
                  <a:lnTo>
                    <a:pt x="153" y="706"/>
                  </a:lnTo>
                  <a:lnTo>
                    <a:pt x="117" y="671"/>
                  </a:lnTo>
                  <a:lnTo>
                    <a:pt x="83" y="635"/>
                  </a:lnTo>
                  <a:lnTo>
                    <a:pt x="55" y="593"/>
                  </a:lnTo>
                  <a:lnTo>
                    <a:pt x="32" y="547"/>
                  </a:lnTo>
                  <a:lnTo>
                    <a:pt x="15" y="499"/>
                  </a:lnTo>
                  <a:lnTo>
                    <a:pt x="4" y="448"/>
                  </a:lnTo>
                  <a:lnTo>
                    <a:pt x="0" y="394"/>
                  </a:lnTo>
                  <a:lnTo>
                    <a:pt x="4" y="340"/>
                  </a:lnTo>
                  <a:lnTo>
                    <a:pt x="15" y="289"/>
                  </a:lnTo>
                  <a:lnTo>
                    <a:pt x="32" y="241"/>
                  </a:lnTo>
                  <a:lnTo>
                    <a:pt x="55" y="195"/>
                  </a:lnTo>
                  <a:lnTo>
                    <a:pt x="83" y="153"/>
                  </a:lnTo>
                  <a:lnTo>
                    <a:pt x="117" y="115"/>
                  </a:lnTo>
                  <a:lnTo>
                    <a:pt x="153" y="82"/>
                  </a:lnTo>
                  <a:lnTo>
                    <a:pt x="195" y="54"/>
                  </a:lnTo>
                  <a:lnTo>
                    <a:pt x="241" y="31"/>
                  </a:lnTo>
                  <a:lnTo>
                    <a:pt x="290" y="14"/>
                  </a:lnTo>
                  <a:lnTo>
                    <a:pt x="341" y="4"/>
                  </a:lnTo>
                  <a:lnTo>
                    <a:pt x="394" y="0"/>
                  </a:lnTo>
                  <a:close/>
                </a:path>
              </a:pathLst>
            </a:custGeom>
            <a:solidFill>
              <a:schemeClr val="bg1">
                <a:lumMod val="50000"/>
              </a:schemeClr>
            </a:solidFill>
            <a:ln w="0">
              <a:solidFill>
                <a:schemeClr val="accent5"/>
              </a:solidFill>
              <a:prstDash val="solid"/>
              <a:round/>
            </a:ln>
          </p:spPr>
          <p:txBody>
            <a:bodyPr vert="horz" wrap="square" lIns="137160" tIns="68580" rIns="137160" bIns="68580" numCol="1" rtlCol="0" anchor="t" anchorCtr="0" compatLnSpc="1"/>
            <a:lstStyle/>
            <a:p>
              <a:pPr rtl="0"/>
              <a:endParaRPr lang="zh-CN" altLang="en-US" sz="4050"/>
            </a:p>
          </p:txBody>
        </p:sp>
        <p:sp>
          <p:nvSpPr>
            <p:cNvPr id="61" name="Freeform 60">
              <a:extLst>
                <a:ext uri="{FF2B5EF4-FFF2-40B4-BE49-F238E27FC236}">
                  <a16:creationId xmlns:a16="http://schemas.microsoft.com/office/drawing/2014/main" id="{BE67B850-81AF-A148-B4BF-EED6DBC52EF6}"/>
                </a:ext>
              </a:extLst>
            </p:cNvPr>
            <p:cNvSpPr>
              <a:spLocks noEditPoints="1"/>
            </p:cNvSpPr>
            <p:nvPr/>
          </p:nvSpPr>
          <p:spPr bwMode="auto">
            <a:xfrm>
              <a:off x="8831052" y="5506806"/>
              <a:ext cx="624704" cy="623120"/>
            </a:xfrm>
            <a:custGeom>
              <a:avLst/>
              <a:gdLst>
                <a:gd name="T0" fmla="*/ 342 w 789"/>
                <a:gd name="T1" fmla="*/ 39 h 787"/>
                <a:gd name="T2" fmla="*/ 244 w 789"/>
                <a:gd name="T3" fmla="*/ 69 h 787"/>
                <a:gd name="T4" fmla="*/ 160 w 789"/>
                <a:gd name="T5" fmla="*/ 123 h 787"/>
                <a:gd name="T6" fmla="*/ 94 w 789"/>
                <a:gd name="T7" fmla="*/ 199 h 787"/>
                <a:gd name="T8" fmla="*/ 51 w 789"/>
                <a:gd name="T9" fmla="*/ 291 h 787"/>
                <a:gd name="T10" fmla="*/ 37 w 789"/>
                <a:gd name="T11" fmla="*/ 394 h 787"/>
                <a:gd name="T12" fmla="*/ 51 w 789"/>
                <a:gd name="T13" fmla="*/ 497 h 787"/>
                <a:gd name="T14" fmla="*/ 94 w 789"/>
                <a:gd name="T15" fmla="*/ 589 h 787"/>
                <a:gd name="T16" fmla="*/ 160 w 789"/>
                <a:gd name="T17" fmla="*/ 664 h 787"/>
                <a:gd name="T18" fmla="*/ 244 w 789"/>
                <a:gd name="T19" fmla="*/ 719 h 787"/>
                <a:gd name="T20" fmla="*/ 342 w 789"/>
                <a:gd name="T21" fmla="*/ 747 h 787"/>
                <a:gd name="T22" fmla="*/ 448 w 789"/>
                <a:gd name="T23" fmla="*/ 747 h 787"/>
                <a:gd name="T24" fmla="*/ 546 w 789"/>
                <a:gd name="T25" fmla="*/ 719 h 787"/>
                <a:gd name="T26" fmla="*/ 630 w 789"/>
                <a:gd name="T27" fmla="*/ 664 h 787"/>
                <a:gd name="T28" fmla="*/ 696 w 789"/>
                <a:gd name="T29" fmla="*/ 589 h 787"/>
                <a:gd name="T30" fmla="*/ 737 w 789"/>
                <a:gd name="T31" fmla="*/ 497 h 787"/>
                <a:gd name="T32" fmla="*/ 753 w 789"/>
                <a:gd name="T33" fmla="*/ 394 h 787"/>
                <a:gd name="T34" fmla="*/ 737 w 789"/>
                <a:gd name="T35" fmla="*/ 291 h 787"/>
                <a:gd name="T36" fmla="*/ 696 w 789"/>
                <a:gd name="T37" fmla="*/ 199 h 787"/>
                <a:gd name="T38" fmla="*/ 630 w 789"/>
                <a:gd name="T39" fmla="*/ 123 h 787"/>
                <a:gd name="T40" fmla="*/ 546 w 789"/>
                <a:gd name="T41" fmla="*/ 69 h 787"/>
                <a:gd name="T42" fmla="*/ 448 w 789"/>
                <a:gd name="T43" fmla="*/ 39 h 787"/>
                <a:gd name="T44" fmla="*/ 394 w 789"/>
                <a:gd name="T45" fmla="*/ 0 h 787"/>
                <a:gd name="T46" fmla="*/ 499 w 789"/>
                <a:gd name="T47" fmla="*/ 14 h 787"/>
                <a:gd name="T48" fmla="*/ 593 w 789"/>
                <a:gd name="T49" fmla="*/ 54 h 787"/>
                <a:gd name="T50" fmla="*/ 673 w 789"/>
                <a:gd name="T51" fmla="*/ 115 h 787"/>
                <a:gd name="T52" fmla="*/ 735 w 789"/>
                <a:gd name="T53" fmla="*/ 195 h 787"/>
                <a:gd name="T54" fmla="*/ 774 w 789"/>
                <a:gd name="T55" fmla="*/ 289 h 787"/>
                <a:gd name="T56" fmla="*/ 789 w 789"/>
                <a:gd name="T57" fmla="*/ 394 h 787"/>
                <a:gd name="T58" fmla="*/ 774 w 789"/>
                <a:gd name="T59" fmla="*/ 499 h 787"/>
                <a:gd name="T60" fmla="*/ 735 w 789"/>
                <a:gd name="T61" fmla="*/ 593 h 787"/>
                <a:gd name="T62" fmla="*/ 673 w 789"/>
                <a:gd name="T63" fmla="*/ 671 h 787"/>
                <a:gd name="T64" fmla="*/ 593 w 789"/>
                <a:gd name="T65" fmla="*/ 733 h 787"/>
                <a:gd name="T66" fmla="*/ 499 w 789"/>
                <a:gd name="T67" fmla="*/ 774 h 787"/>
                <a:gd name="T68" fmla="*/ 394 w 789"/>
                <a:gd name="T69" fmla="*/ 787 h 787"/>
                <a:gd name="T70" fmla="*/ 290 w 789"/>
                <a:gd name="T71" fmla="*/ 774 h 787"/>
                <a:gd name="T72" fmla="*/ 195 w 789"/>
                <a:gd name="T73" fmla="*/ 733 h 787"/>
                <a:gd name="T74" fmla="*/ 117 w 789"/>
                <a:gd name="T75" fmla="*/ 671 h 787"/>
                <a:gd name="T76" fmla="*/ 55 w 789"/>
                <a:gd name="T77" fmla="*/ 593 h 787"/>
                <a:gd name="T78" fmla="*/ 15 w 789"/>
                <a:gd name="T79" fmla="*/ 499 h 787"/>
                <a:gd name="T80" fmla="*/ 0 w 789"/>
                <a:gd name="T81" fmla="*/ 394 h 787"/>
                <a:gd name="T82" fmla="*/ 15 w 789"/>
                <a:gd name="T83" fmla="*/ 289 h 787"/>
                <a:gd name="T84" fmla="*/ 55 w 789"/>
                <a:gd name="T85" fmla="*/ 195 h 787"/>
                <a:gd name="T86" fmla="*/ 117 w 789"/>
                <a:gd name="T87" fmla="*/ 115 h 787"/>
                <a:gd name="T88" fmla="*/ 195 w 789"/>
                <a:gd name="T89" fmla="*/ 54 h 787"/>
                <a:gd name="T90" fmla="*/ 290 w 789"/>
                <a:gd name="T91" fmla="*/ 14 h 787"/>
                <a:gd name="T92" fmla="*/ 394 w 789"/>
                <a:gd name="T93" fmla="*/ 0 h 7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89" h="787">
                  <a:moveTo>
                    <a:pt x="394" y="35"/>
                  </a:moveTo>
                  <a:lnTo>
                    <a:pt x="342" y="39"/>
                  </a:lnTo>
                  <a:lnTo>
                    <a:pt x="291" y="51"/>
                  </a:lnTo>
                  <a:lnTo>
                    <a:pt x="244" y="69"/>
                  </a:lnTo>
                  <a:lnTo>
                    <a:pt x="199" y="93"/>
                  </a:lnTo>
                  <a:lnTo>
                    <a:pt x="160" y="123"/>
                  </a:lnTo>
                  <a:lnTo>
                    <a:pt x="125" y="158"/>
                  </a:lnTo>
                  <a:lnTo>
                    <a:pt x="94" y="199"/>
                  </a:lnTo>
                  <a:lnTo>
                    <a:pt x="70" y="242"/>
                  </a:lnTo>
                  <a:lnTo>
                    <a:pt x="51" y="291"/>
                  </a:lnTo>
                  <a:lnTo>
                    <a:pt x="41" y="340"/>
                  </a:lnTo>
                  <a:lnTo>
                    <a:pt x="37" y="394"/>
                  </a:lnTo>
                  <a:lnTo>
                    <a:pt x="41" y="446"/>
                  </a:lnTo>
                  <a:lnTo>
                    <a:pt x="51" y="497"/>
                  </a:lnTo>
                  <a:lnTo>
                    <a:pt x="70" y="545"/>
                  </a:lnTo>
                  <a:lnTo>
                    <a:pt x="94" y="589"/>
                  </a:lnTo>
                  <a:lnTo>
                    <a:pt x="125" y="628"/>
                  </a:lnTo>
                  <a:lnTo>
                    <a:pt x="160" y="664"/>
                  </a:lnTo>
                  <a:lnTo>
                    <a:pt x="199" y="694"/>
                  </a:lnTo>
                  <a:lnTo>
                    <a:pt x="244" y="719"/>
                  </a:lnTo>
                  <a:lnTo>
                    <a:pt x="291" y="737"/>
                  </a:lnTo>
                  <a:lnTo>
                    <a:pt x="342" y="747"/>
                  </a:lnTo>
                  <a:lnTo>
                    <a:pt x="394" y="751"/>
                  </a:lnTo>
                  <a:lnTo>
                    <a:pt x="448" y="747"/>
                  </a:lnTo>
                  <a:lnTo>
                    <a:pt x="498" y="737"/>
                  </a:lnTo>
                  <a:lnTo>
                    <a:pt x="546" y="719"/>
                  </a:lnTo>
                  <a:lnTo>
                    <a:pt x="589" y="694"/>
                  </a:lnTo>
                  <a:lnTo>
                    <a:pt x="630" y="664"/>
                  </a:lnTo>
                  <a:lnTo>
                    <a:pt x="665" y="628"/>
                  </a:lnTo>
                  <a:lnTo>
                    <a:pt x="696" y="589"/>
                  </a:lnTo>
                  <a:lnTo>
                    <a:pt x="719" y="545"/>
                  </a:lnTo>
                  <a:lnTo>
                    <a:pt x="737" y="497"/>
                  </a:lnTo>
                  <a:lnTo>
                    <a:pt x="749" y="446"/>
                  </a:lnTo>
                  <a:lnTo>
                    <a:pt x="753" y="394"/>
                  </a:lnTo>
                  <a:lnTo>
                    <a:pt x="749" y="340"/>
                  </a:lnTo>
                  <a:lnTo>
                    <a:pt x="737" y="291"/>
                  </a:lnTo>
                  <a:lnTo>
                    <a:pt x="719" y="242"/>
                  </a:lnTo>
                  <a:lnTo>
                    <a:pt x="696" y="199"/>
                  </a:lnTo>
                  <a:lnTo>
                    <a:pt x="665" y="158"/>
                  </a:lnTo>
                  <a:lnTo>
                    <a:pt x="630" y="123"/>
                  </a:lnTo>
                  <a:lnTo>
                    <a:pt x="589" y="93"/>
                  </a:lnTo>
                  <a:lnTo>
                    <a:pt x="546" y="69"/>
                  </a:lnTo>
                  <a:lnTo>
                    <a:pt x="498" y="51"/>
                  </a:lnTo>
                  <a:lnTo>
                    <a:pt x="448" y="39"/>
                  </a:lnTo>
                  <a:lnTo>
                    <a:pt x="394" y="35"/>
                  </a:lnTo>
                  <a:close/>
                  <a:moveTo>
                    <a:pt x="394" y="0"/>
                  </a:moveTo>
                  <a:lnTo>
                    <a:pt x="448" y="4"/>
                  </a:lnTo>
                  <a:lnTo>
                    <a:pt x="499" y="14"/>
                  </a:lnTo>
                  <a:lnTo>
                    <a:pt x="548" y="31"/>
                  </a:lnTo>
                  <a:lnTo>
                    <a:pt x="593" y="54"/>
                  </a:lnTo>
                  <a:lnTo>
                    <a:pt x="635" y="82"/>
                  </a:lnTo>
                  <a:lnTo>
                    <a:pt x="673" y="115"/>
                  </a:lnTo>
                  <a:lnTo>
                    <a:pt x="706" y="153"/>
                  </a:lnTo>
                  <a:lnTo>
                    <a:pt x="735" y="195"/>
                  </a:lnTo>
                  <a:lnTo>
                    <a:pt x="757" y="241"/>
                  </a:lnTo>
                  <a:lnTo>
                    <a:pt x="774" y="289"/>
                  </a:lnTo>
                  <a:lnTo>
                    <a:pt x="785" y="340"/>
                  </a:lnTo>
                  <a:lnTo>
                    <a:pt x="789" y="394"/>
                  </a:lnTo>
                  <a:lnTo>
                    <a:pt x="785" y="448"/>
                  </a:lnTo>
                  <a:lnTo>
                    <a:pt x="774" y="499"/>
                  </a:lnTo>
                  <a:lnTo>
                    <a:pt x="757" y="547"/>
                  </a:lnTo>
                  <a:lnTo>
                    <a:pt x="735" y="593"/>
                  </a:lnTo>
                  <a:lnTo>
                    <a:pt x="706" y="635"/>
                  </a:lnTo>
                  <a:lnTo>
                    <a:pt x="673" y="671"/>
                  </a:lnTo>
                  <a:lnTo>
                    <a:pt x="635" y="706"/>
                  </a:lnTo>
                  <a:lnTo>
                    <a:pt x="593" y="733"/>
                  </a:lnTo>
                  <a:lnTo>
                    <a:pt x="548" y="757"/>
                  </a:lnTo>
                  <a:lnTo>
                    <a:pt x="499" y="774"/>
                  </a:lnTo>
                  <a:lnTo>
                    <a:pt x="448" y="784"/>
                  </a:lnTo>
                  <a:lnTo>
                    <a:pt x="394" y="787"/>
                  </a:lnTo>
                  <a:lnTo>
                    <a:pt x="341" y="784"/>
                  </a:lnTo>
                  <a:lnTo>
                    <a:pt x="290" y="774"/>
                  </a:lnTo>
                  <a:lnTo>
                    <a:pt x="241" y="757"/>
                  </a:lnTo>
                  <a:lnTo>
                    <a:pt x="195" y="733"/>
                  </a:lnTo>
                  <a:lnTo>
                    <a:pt x="153" y="706"/>
                  </a:lnTo>
                  <a:lnTo>
                    <a:pt x="117" y="671"/>
                  </a:lnTo>
                  <a:lnTo>
                    <a:pt x="83" y="635"/>
                  </a:lnTo>
                  <a:lnTo>
                    <a:pt x="55" y="593"/>
                  </a:lnTo>
                  <a:lnTo>
                    <a:pt x="32" y="547"/>
                  </a:lnTo>
                  <a:lnTo>
                    <a:pt x="15" y="499"/>
                  </a:lnTo>
                  <a:lnTo>
                    <a:pt x="4" y="448"/>
                  </a:lnTo>
                  <a:lnTo>
                    <a:pt x="0" y="394"/>
                  </a:lnTo>
                  <a:lnTo>
                    <a:pt x="4" y="340"/>
                  </a:lnTo>
                  <a:lnTo>
                    <a:pt x="15" y="289"/>
                  </a:lnTo>
                  <a:lnTo>
                    <a:pt x="32" y="241"/>
                  </a:lnTo>
                  <a:lnTo>
                    <a:pt x="55" y="195"/>
                  </a:lnTo>
                  <a:lnTo>
                    <a:pt x="83" y="153"/>
                  </a:lnTo>
                  <a:lnTo>
                    <a:pt x="117" y="115"/>
                  </a:lnTo>
                  <a:lnTo>
                    <a:pt x="153" y="82"/>
                  </a:lnTo>
                  <a:lnTo>
                    <a:pt x="195" y="54"/>
                  </a:lnTo>
                  <a:lnTo>
                    <a:pt x="241" y="31"/>
                  </a:lnTo>
                  <a:lnTo>
                    <a:pt x="290" y="14"/>
                  </a:lnTo>
                  <a:lnTo>
                    <a:pt x="341" y="4"/>
                  </a:lnTo>
                  <a:lnTo>
                    <a:pt x="394" y="0"/>
                  </a:lnTo>
                  <a:close/>
                </a:path>
              </a:pathLst>
            </a:custGeom>
            <a:solidFill>
              <a:schemeClr val="bg1">
                <a:lumMod val="50000"/>
              </a:schemeClr>
            </a:solidFill>
            <a:ln w="0">
              <a:solidFill>
                <a:schemeClr val="accent5"/>
              </a:solidFill>
              <a:prstDash val="solid"/>
              <a:round/>
            </a:ln>
          </p:spPr>
          <p:txBody>
            <a:bodyPr vert="horz" wrap="square" lIns="137160" tIns="68580" rIns="137160" bIns="68580" numCol="1" rtlCol="0" anchor="t" anchorCtr="0" compatLnSpc="1"/>
            <a:lstStyle/>
            <a:p>
              <a:pPr rtl="0"/>
              <a:endParaRPr lang="zh-CN" altLang="en-US" sz="4050"/>
            </a:p>
          </p:txBody>
        </p:sp>
      </p:grpSp>
      <p:pic>
        <p:nvPicPr>
          <p:cNvPr id="62" name="Picture 61">
            <a:extLst>
              <a:ext uri="{FF2B5EF4-FFF2-40B4-BE49-F238E27FC236}">
                <a16:creationId xmlns:a16="http://schemas.microsoft.com/office/drawing/2014/main" id="{0BA1903E-93EA-804D-A27F-0D782A2A723C}"/>
              </a:ext>
            </a:extLst>
          </p:cNvPr>
          <p:cNvPicPr>
            <a:picLocks noChangeAspect="1"/>
          </p:cNvPicPr>
          <p:nvPr/>
        </p:nvPicPr>
        <p:blipFill>
          <a:blip r:embed="rId6">
            <a:extLst>
              <a:ext uri="{BEBA8EAE-BF5A-486C-A8C5-ECC9F3942E4B}">
                <a14:imgProps xmlns:a14="http://schemas.microsoft.com/office/drawing/2010/main">
                  <a14:imgLayer r:embed="rId7">
                    <a14:imgEffect>
                      <a14:saturation sat="28000"/>
                    </a14:imgEffect>
                  </a14:imgLayer>
                </a14:imgProps>
              </a:ext>
              <a:ext uri="{28A0092B-C50C-407E-A947-70E740481C1C}">
                <a14:useLocalDpi xmlns:a14="http://schemas.microsoft.com/office/drawing/2010/main" val="0"/>
              </a:ext>
            </a:extLst>
          </a:blip>
          <a:stretch>
            <a:fillRect/>
          </a:stretch>
        </p:blipFill>
        <p:spPr>
          <a:xfrm>
            <a:off x="6120192" y="4671114"/>
            <a:ext cx="890197" cy="1150868"/>
          </a:xfrm>
          <a:prstGeom prst="rect">
            <a:avLst/>
          </a:prstGeom>
        </p:spPr>
      </p:pic>
      <p:sp>
        <p:nvSpPr>
          <p:cNvPr id="64" name="Rectangle 63">
            <a:extLst>
              <a:ext uri="{FF2B5EF4-FFF2-40B4-BE49-F238E27FC236}">
                <a16:creationId xmlns:a16="http://schemas.microsoft.com/office/drawing/2014/main" id="{FC434C0A-C1A7-804B-AFBB-7E011F2B2E0B}"/>
              </a:ext>
            </a:extLst>
          </p:cNvPr>
          <p:cNvSpPr/>
          <p:nvPr/>
        </p:nvSpPr>
        <p:spPr>
          <a:xfrm>
            <a:off x="1247405" y="1523992"/>
            <a:ext cx="10387865" cy="954107"/>
          </a:xfrm>
          <a:prstGeom prst="rect">
            <a:avLst/>
          </a:prstGeom>
        </p:spPr>
        <p:txBody>
          <a:bodyPr wrap="square" rtlCol="0">
            <a:spAutoFit/>
          </a:bodyPr>
          <a:lstStyle/>
          <a:p>
            <a:pPr algn="ctr" rtl="0"/>
            <a:r>
              <a:rPr lang="es" sz="2800" b="1" kern="0" dirty="0">
                <a:solidFill>
                  <a:schemeClr val="accent2"/>
                </a:solidFill>
                <a:latin typeface="Calibri" charset="0"/>
                <a:ea typeface="MS PGothic" charset="-128"/>
                <a:cs typeface="Calibri" charset="0"/>
              </a:rPr>
              <a:t>PERSONAS CON UNA IDENTIDAD DE GÉNERO, EXPRESIÓN DE GÉNERO O CARACTERÍSTICAS SEXUALES DIVERSAS</a:t>
            </a:r>
            <a:endParaRPr lang="en-US" sz="4000" dirty="0">
              <a:solidFill>
                <a:schemeClr val="accent2"/>
              </a:solidFill>
            </a:endParaRPr>
          </a:p>
        </p:txBody>
      </p:sp>
      <p:sp>
        <p:nvSpPr>
          <p:cNvPr id="72" name="Slide Number Placeholder 5">
            <a:extLst>
              <a:ext uri="{FF2B5EF4-FFF2-40B4-BE49-F238E27FC236}">
                <a16:creationId xmlns:a16="http://schemas.microsoft.com/office/drawing/2014/main" id="{1E691070-28AC-6B41-A821-EC8D364DEB0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36</a:t>
            </a:fld>
            <a:endParaRPr lang="en-US" altLang="en-US" sz="1200" dirty="0">
              <a:solidFill>
                <a:schemeClr val="bg1"/>
              </a:solidFill>
            </a:endParaRPr>
          </a:p>
        </p:txBody>
      </p:sp>
      <p:cxnSp>
        <p:nvCxnSpPr>
          <p:cNvPr id="26" name="Straight Connector 25">
            <a:extLst>
              <a:ext uri="{FF2B5EF4-FFF2-40B4-BE49-F238E27FC236}">
                <a16:creationId xmlns:a16="http://schemas.microsoft.com/office/drawing/2014/main" id="{83C2F73E-D977-6E45-9E73-9FB4379D69AF}"/>
              </a:ext>
            </a:extLst>
          </p:cNvPr>
          <p:cNvCxnSpPr>
            <a:cxnSpLocks/>
          </p:cNvCxnSpPr>
          <p:nvPr/>
        </p:nvCxnSpPr>
        <p:spPr bwMode="auto">
          <a:xfrm flipH="1">
            <a:off x="-62634" y="841571"/>
            <a:ext cx="2132066" cy="0"/>
          </a:xfrm>
          <a:prstGeom prst="line">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a:extLst>
              <a:ext uri="{FF2B5EF4-FFF2-40B4-BE49-F238E27FC236}">
                <a16:creationId xmlns:a16="http://schemas.microsoft.com/office/drawing/2014/main" id="{D62BD620-9648-3A49-A488-DB12E493702F}"/>
              </a:ext>
            </a:extLst>
          </p:cNvPr>
          <p:cNvCxnSpPr>
            <a:cxnSpLocks/>
          </p:cNvCxnSpPr>
          <p:nvPr/>
        </p:nvCxnSpPr>
        <p:spPr bwMode="auto">
          <a:xfrm flipH="1">
            <a:off x="11069053" y="841571"/>
            <a:ext cx="1966464" cy="0"/>
          </a:xfrm>
          <a:prstGeom prst="line">
            <a:avLst/>
          </a:prstGeom>
          <a:blipFill dpi="0" rotWithShape="0">
            <a:blip r:embed="rId8"/>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ustDataLst>
      <p:tags r:id="rId1"/>
    </p:custDataLst>
    <p:extLst>
      <p:ext uri="{BB962C8B-B14F-4D97-AF65-F5344CB8AC3E}">
        <p14:creationId xmlns:p14="http://schemas.microsoft.com/office/powerpoint/2010/main" val="401174523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a:xfrm>
            <a:off x="32084" y="151360"/>
            <a:ext cx="13003213" cy="854455"/>
          </a:xfrm>
        </p:spPr>
        <p:txBody>
          <a:bodyPr rtlCol="0">
            <a:noAutofit/>
          </a:bodyPr>
          <a:lstStyle/>
          <a:p>
            <a:pPr rtl="0"/>
            <a:r>
              <a:rPr lang="es" sz="4000" dirty="0"/>
              <a:t>¿Con qué </a:t>
            </a:r>
            <a:r>
              <a:rPr lang="es" sz="4000" b="1" dirty="0"/>
              <a:t>obstáculos </a:t>
            </a:r>
            <a:r>
              <a:rPr lang="es" sz="4000" kern="0" dirty="0"/>
              <a:t>se encuentran</a:t>
            </a:r>
            <a:br>
              <a:rPr lang="es" sz="4000" kern="0" dirty="0"/>
            </a:br>
            <a:r>
              <a:rPr lang="es" sz="4000" b="1" kern="0" dirty="0"/>
              <a:t>determinadas personas?</a:t>
            </a:r>
            <a:br>
              <a:rPr lang="en-US" sz="4000" b="1" kern="0" dirty="0"/>
            </a:br>
            <a:endParaRPr lang="en-US" altLang="en-US" sz="4000" b="1" dirty="0">
              <a:solidFill>
                <a:schemeClr val="tx1"/>
              </a:solidFill>
            </a:endParaRPr>
          </a:p>
        </p:txBody>
      </p:sp>
      <p:sp>
        <p:nvSpPr>
          <p:cNvPr id="44" name="TextBox 13">
            <a:extLst>
              <a:ext uri="{FF2B5EF4-FFF2-40B4-BE49-F238E27FC236}">
                <a16:creationId xmlns:a16="http://schemas.microsoft.com/office/drawing/2014/main" id="{269A020F-11BF-984C-8865-3B364642444B}"/>
              </a:ext>
            </a:extLst>
          </p:cNvPr>
          <p:cNvSpPr txBox="1">
            <a:spLocks noChangeArrowheads="1"/>
          </p:cNvSpPr>
          <p:nvPr/>
        </p:nvSpPr>
        <p:spPr bwMode="auto">
          <a:xfrm>
            <a:off x="1468068" y="5004686"/>
            <a:ext cx="3040487" cy="646331"/>
          </a:xfrm>
          <a:prstGeom prst="rect">
            <a:avLst/>
          </a:prstGeom>
          <a:solidFill>
            <a:schemeClr val="accent3"/>
          </a:solidFill>
          <a:ln>
            <a:noFill/>
          </a:ln>
        </p:spPr>
        <p:txBody>
          <a:bodyPr wrap="square" rtlCol="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rtl="0"/>
            <a:r>
              <a:rPr lang="es" sz="3600" b="1" dirty="0">
                <a:solidFill>
                  <a:schemeClr val="bg1"/>
                </a:solidFill>
                <a:ea typeface="Microsoft YaHei UI Light" panose="020B0502040204020203" pitchFamily="34" charset="-122"/>
                <a:cs typeface="Arial" panose="020B0604020202020204" pitchFamily="34" charset="0"/>
              </a:rPr>
              <a:t>EDAD</a:t>
            </a:r>
            <a:endParaRPr lang="en-US" altLang="zh-CN" sz="2200" dirty="0">
              <a:solidFill>
                <a:schemeClr val="bg1"/>
              </a:solidFill>
              <a:latin typeface="Calibri" charset="0"/>
              <a:ea typeface="Calibri" charset="0"/>
              <a:cs typeface="Calibri" charset="0"/>
            </a:endParaRPr>
          </a:p>
        </p:txBody>
      </p:sp>
      <p:sp>
        <p:nvSpPr>
          <p:cNvPr id="64" name="Rectangle 63">
            <a:extLst>
              <a:ext uri="{FF2B5EF4-FFF2-40B4-BE49-F238E27FC236}">
                <a16:creationId xmlns:a16="http://schemas.microsoft.com/office/drawing/2014/main" id="{FC434C0A-C1A7-804B-AFBB-7E011F2B2E0B}"/>
              </a:ext>
            </a:extLst>
          </p:cNvPr>
          <p:cNvSpPr/>
          <p:nvPr/>
        </p:nvSpPr>
        <p:spPr>
          <a:xfrm>
            <a:off x="3760449" y="1485878"/>
            <a:ext cx="5158962" cy="646331"/>
          </a:xfrm>
          <a:prstGeom prst="rect">
            <a:avLst/>
          </a:prstGeom>
          <a:solidFill>
            <a:schemeClr val="accent1"/>
          </a:solidFill>
        </p:spPr>
        <p:txBody>
          <a:bodyPr wrap="square" rtlCol="0">
            <a:spAutoFit/>
          </a:bodyPr>
          <a:lstStyle/>
          <a:p>
            <a:pPr algn="ctr" rtl="0"/>
            <a:r>
              <a:rPr lang="es" sz="3600" b="1" kern="0">
                <a:solidFill>
                  <a:schemeClr val="bg1"/>
                </a:solidFill>
                <a:latin typeface="Calibri" charset="0"/>
                <a:ea typeface="MS PGothic" charset="-128"/>
                <a:cs typeface="Calibri" charset="0"/>
              </a:rPr>
              <a:t>BINARISMO DE GÉNERO</a:t>
            </a:r>
          </a:p>
        </p:txBody>
      </p:sp>
      <p:grpSp>
        <p:nvGrpSpPr>
          <p:cNvPr id="25" name="Group 1476">
            <a:extLst>
              <a:ext uri="{FF2B5EF4-FFF2-40B4-BE49-F238E27FC236}">
                <a16:creationId xmlns:a16="http://schemas.microsoft.com/office/drawing/2014/main" id="{D4F8552E-12F6-3345-B377-6A59B7222F09}"/>
              </a:ext>
            </a:extLst>
          </p:cNvPr>
          <p:cNvGrpSpPr/>
          <p:nvPr/>
        </p:nvGrpSpPr>
        <p:grpSpPr>
          <a:xfrm>
            <a:off x="1858330" y="2287587"/>
            <a:ext cx="9174917" cy="6399211"/>
            <a:chOff x="-347808" y="180985"/>
            <a:chExt cx="7263936" cy="5066378"/>
          </a:xfrm>
        </p:grpSpPr>
        <p:sp>
          <p:nvSpPr>
            <p:cNvPr id="26" name="Shape 1471">
              <a:extLst>
                <a:ext uri="{FF2B5EF4-FFF2-40B4-BE49-F238E27FC236}">
                  <a16:creationId xmlns:a16="http://schemas.microsoft.com/office/drawing/2014/main" id="{301264B3-7C88-C04F-BECB-13EEB2CAA406}"/>
                </a:ext>
              </a:extLst>
            </p:cNvPr>
            <p:cNvSpPr/>
            <p:nvPr/>
          </p:nvSpPr>
          <p:spPr>
            <a:xfrm>
              <a:off x="882305" y="949758"/>
              <a:ext cx="4925903" cy="34725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noFill/>
            <a:ln w="28575" cap="flat" cmpd="sng">
              <a:solidFill>
                <a:schemeClr val="tx1"/>
              </a:solidFill>
              <a:prstDash val="sysDot"/>
              <a:miter lim="400000"/>
            </a:ln>
            <a:effectLst/>
          </p:spPr>
          <p:txBody>
            <a:bodyPr wrap="square" lIns="0" tIns="0" rIns="0" bIns="0" numCol="1" rtlCol="0" anchor="ctr">
              <a:noAutofit/>
            </a:bodyPr>
            <a:lstStyle/>
            <a:p>
              <a:pPr lvl="0" algn="ctr" rtl="0"/>
              <a:endParaRPr sz="2701" dirty="0">
                <a:latin typeface="Lato Light"/>
                <a:cs typeface="Lato Light"/>
              </a:endParaRPr>
            </a:p>
          </p:txBody>
        </p:sp>
        <p:sp>
          <p:nvSpPr>
            <p:cNvPr id="27" name="Shape 1472">
              <a:extLst>
                <a:ext uri="{FF2B5EF4-FFF2-40B4-BE49-F238E27FC236}">
                  <a16:creationId xmlns:a16="http://schemas.microsoft.com/office/drawing/2014/main" id="{7504A3F6-E533-3849-9992-3701BE9C1559}"/>
                </a:ext>
              </a:extLst>
            </p:cNvPr>
            <p:cNvSpPr/>
            <p:nvPr/>
          </p:nvSpPr>
          <p:spPr>
            <a:xfrm>
              <a:off x="-347808" y="3024862"/>
              <a:ext cx="2222501" cy="2222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100000"/>
                </a:lnSpc>
                <a:defRPr sz="2500">
                  <a:solidFill>
                    <a:srgbClr val="FFFFFF"/>
                  </a:solidFill>
                  <a:latin typeface="Helvetica Neue Light"/>
                  <a:ea typeface="Helvetica Neue Light"/>
                  <a:cs typeface="Helvetica Neue Light"/>
                  <a:sym typeface="Helvetica Neue Light"/>
                </a:defRPr>
              </a:lvl1pPr>
            </a:lstStyle>
            <a:p>
              <a:pPr algn="ctr" rtl="0">
                <a:lnSpc>
                  <a:spcPct val="120000"/>
                </a:lnSpc>
              </a:pPr>
              <a:r>
                <a:rPr lang="es" sz="2600" b="1" dirty="0">
                  <a:solidFill>
                    <a:schemeClr val="bg1"/>
                  </a:solidFill>
                  <a:latin typeface="Calibri" charset="0"/>
                  <a:ea typeface="Microsoft YaHei UI Light" panose="020B0502040204020203" pitchFamily="34" charset="-122"/>
                  <a:cs typeface="Calibri" charset="0"/>
                </a:rPr>
                <a:t>NIÑOS, NIÑAS y ADOLESCENTES</a:t>
              </a:r>
            </a:p>
            <a:p>
              <a:pPr algn="ctr" rtl="0">
                <a:lnSpc>
                  <a:spcPct val="120000"/>
                </a:lnSpc>
              </a:pPr>
              <a:r>
                <a:rPr lang="es" sz="2600" b="1" dirty="0">
                  <a:solidFill>
                    <a:schemeClr val="bg1"/>
                  </a:solidFill>
                  <a:latin typeface="Calibri" charset="0"/>
                  <a:ea typeface="Microsoft YaHei UI Light" panose="020B0502040204020203" pitchFamily="34" charset="-122"/>
                  <a:cs typeface="Calibri" charset="0"/>
                </a:rPr>
                <a:t>PERSONAS MAYORES</a:t>
              </a:r>
              <a:endParaRPr lang="en-US" altLang="zh-CN" sz="2600" b="1" dirty="0">
                <a:solidFill>
                  <a:schemeClr val="bg1"/>
                </a:solidFill>
                <a:latin typeface="Calibri" charset="0"/>
                <a:ea typeface="Calibri" charset="0"/>
                <a:cs typeface="Calibri" charset="0"/>
              </a:endParaRPr>
            </a:p>
          </p:txBody>
        </p:sp>
        <p:sp>
          <p:nvSpPr>
            <p:cNvPr id="28" name="Shape 1473">
              <a:extLst>
                <a:ext uri="{FF2B5EF4-FFF2-40B4-BE49-F238E27FC236}">
                  <a16:creationId xmlns:a16="http://schemas.microsoft.com/office/drawing/2014/main" id="{AE6109A0-AF4E-A34F-B89A-6C4521BF982F}"/>
                </a:ext>
              </a:extLst>
            </p:cNvPr>
            <p:cNvSpPr/>
            <p:nvPr/>
          </p:nvSpPr>
          <p:spPr>
            <a:xfrm>
              <a:off x="4693627" y="2966537"/>
              <a:ext cx="2222501" cy="2222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100000"/>
                </a:lnSpc>
                <a:defRPr sz="2500">
                  <a:solidFill>
                    <a:srgbClr val="FFFFFF"/>
                  </a:solidFill>
                  <a:latin typeface="Helvetica Neue Light"/>
                  <a:ea typeface="Helvetica Neue Light"/>
                  <a:cs typeface="Helvetica Neue Light"/>
                  <a:sym typeface="Helvetica Neue Light"/>
                </a:defRPr>
              </a:lvl1pPr>
            </a:lstStyle>
            <a:p>
              <a:pPr lvl="0" algn="ctr" rtl="0">
                <a:defRPr sz="1800">
                  <a:solidFill>
                    <a:srgbClr val="000000"/>
                  </a:solidFill>
                </a:defRPr>
              </a:pPr>
              <a:r>
                <a:rPr lang="es" sz="2800" b="1" kern="0">
                  <a:solidFill>
                    <a:schemeClr val="bg1"/>
                  </a:solidFill>
                  <a:latin typeface="Calibri" charset="0"/>
                  <a:ea typeface="MS PGothic" charset="-128"/>
                  <a:cs typeface="Calibri" charset="0"/>
                </a:rPr>
                <a:t>OBSTÁCULOS AGRAVADOS</a:t>
              </a:r>
              <a:endParaRPr sz="2800" b="1" dirty="0">
                <a:solidFill>
                  <a:schemeClr val="bg1"/>
                </a:solidFill>
                <a:latin typeface="+mn-lt"/>
                <a:cs typeface="Lato Light"/>
              </a:endParaRPr>
            </a:p>
          </p:txBody>
        </p:sp>
        <p:sp>
          <p:nvSpPr>
            <p:cNvPr id="29" name="Shape 1474">
              <a:extLst>
                <a:ext uri="{FF2B5EF4-FFF2-40B4-BE49-F238E27FC236}">
                  <a16:creationId xmlns:a16="http://schemas.microsoft.com/office/drawing/2014/main" id="{1EDB86A9-BC72-FE43-B2A1-9CCB39A1B0F6}"/>
                </a:ext>
              </a:extLst>
            </p:cNvPr>
            <p:cNvSpPr/>
            <p:nvPr/>
          </p:nvSpPr>
          <p:spPr>
            <a:xfrm>
              <a:off x="2213895" y="180985"/>
              <a:ext cx="2222501" cy="22225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100000"/>
                </a:lnSpc>
                <a:defRPr sz="2500">
                  <a:solidFill>
                    <a:srgbClr val="FFFFFF"/>
                  </a:solidFill>
                  <a:latin typeface="Helvetica Neue Light"/>
                  <a:ea typeface="Helvetica Neue Light"/>
                  <a:cs typeface="Helvetica Neue Light"/>
                  <a:sym typeface="Helvetica Neue Light"/>
                </a:defRPr>
              </a:lvl1pPr>
            </a:lstStyle>
            <a:p>
              <a:pPr lvl="0" algn="ctr" rtl="0">
                <a:lnSpc>
                  <a:spcPct val="120000"/>
                </a:lnSpc>
                <a:defRPr sz="1800">
                  <a:solidFill>
                    <a:srgbClr val="000000"/>
                  </a:solidFill>
                </a:defRPr>
              </a:pPr>
              <a:r>
                <a:rPr lang="es" sz="2800" b="1">
                  <a:solidFill>
                    <a:schemeClr val="bg1"/>
                  </a:solidFill>
                  <a:latin typeface="+mn-lt"/>
                  <a:cs typeface="Lato Light"/>
                </a:rPr>
                <a:t>HOMBRES</a:t>
              </a:r>
            </a:p>
            <a:p>
              <a:pPr lvl="0" algn="ctr" rtl="0">
                <a:lnSpc>
                  <a:spcPct val="120000"/>
                </a:lnSpc>
                <a:defRPr sz="1800">
                  <a:solidFill>
                    <a:srgbClr val="000000"/>
                  </a:solidFill>
                </a:defRPr>
              </a:pPr>
              <a:r>
                <a:rPr lang="es" sz="2800" b="1">
                  <a:solidFill>
                    <a:schemeClr val="bg1"/>
                  </a:solidFill>
                  <a:latin typeface="+mn-lt"/>
                  <a:cs typeface="Lato Light"/>
                </a:rPr>
                <a:t>MUJERES</a:t>
              </a:r>
              <a:endParaRPr sz="2800" b="1" dirty="0">
                <a:solidFill>
                  <a:schemeClr val="bg1"/>
                </a:solidFill>
                <a:latin typeface="+mn-lt"/>
                <a:cs typeface="Lato Light"/>
              </a:endParaRPr>
            </a:p>
          </p:txBody>
        </p:sp>
        <p:sp>
          <p:nvSpPr>
            <p:cNvPr id="30" name="Shape 1475">
              <a:extLst>
                <a:ext uri="{FF2B5EF4-FFF2-40B4-BE49-F238E27FC236}">
                  <a16:creationId xmlns:a16="http://schemas.microsoft.com/office/drawing/2014/main" id="{876774AE-1DF4-3148-8BE3-904A22B8BDF8}"/>
                </a:ext>
              </a:extLst>
            </p:cNvPr>
            <p:cNvSpPr/>
            <p:nvPr/>
          </p:nvSpPr>
          <p:spPr>
            <a:xfrm>
              <a:off x="1772174" y="2947603"/>
              <a:ext cx="3105942" cy="80759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spAutoFit/>
            </a:bodyPr>
            <a:lstStyle>
              <a:lvl1pPr defTabSz="584200">
                <a:lnSpc>
                  <a:spcPct val="110000"/>
                </a:lnSpc>
                <a:spcBef>
                  <a:spcPts val="3000"/>
                </a:spcBef>
                <a:defRPr sz="2000">
                  <a:solidFill>
                    <a:srgbClr val="4C4C4C"/>
                  </a:solidFill>
                  <a:latin typeface="Helvetica Neue Light"/>
                  <a:ea typeface="Helvetica Neue Light"/>
                  <a:cs typeface="Helvetica Neue Light"/>
                  <a:sym typeface="Helvetica Neue Light"/>
                </a:defRPr>
              </a:lvl1pPr>
            </a:lstStyle>
            <a:p>
              <a:pPr lvl="0" algn="ctr" rtl="0">
                <a:lnSpc>
                  <a:spcPct val="90000"/>
                </a:lnSpc>
                <a:defRPr sz="1800">
                  <a:solidFill>
                    <a:srgbClr val="000000"/>
                  </a:solidFill>
                </a:defRPr>
              </a:pPr>
              <a:r>
                <a:rPr lang="es" sz="3200" b="1">
                  <a:solidFill>
                    <a:schemeClr val="tx2"/>
                  </a:solidFill>
                  <a:latin typeface="+mn-lt"/>
                  <a:cs typeface="Lato Light"/>
                </a:rPr>
                <a:t>FACTORES INTERSECCIONALES </a:t>
              </a:r>
            </a:p>
          </p:txBody>
        </p:sp>
      </p:grpSp>
      <p:sp>
        <p:nvSpPr>
          <p:cNvPr id="46" name="TextBox 13">
            <a:extLst>
              <a:ext uri="{FF2B5EF4-FFF2-40B4-BE49-F238E27FC236}">
                <a16:creationId xmlns:a16="http://schemas.microsoft.com/office/drawing/2014/main" id="{013185D7-752B-9C4E-8314-4A9F88DC85D5}"/>
              </a:ext>
            </a:extLst>
          </p:cNvPr>
          <p:cNvSpPr txBox="1">
            <a:spLocks noChangeArrowheads="1"/>
          </p:cNvSpPr>
          <p:nvPr/>
        </p:nvSpPr>
        <p:spPr bwMode="auto">
          <a:xfrm>
            <a:off x="8435564" y="4969009"/>
            <a:ext cx="3091291" cy="646331"/>
          </a:xfrm>
          <a:prstGeom prst="rect">
            <a:avLst/>
          </a:prstGeom>
          <a:solidFill>
            <a:schemeClr val="accent2"/>
          </a:solidFill>
          <a:ln>
            <a:noFill/>
          </a:ln>
        </p:spPr>
        <p:txBody>
          <a:bodyPr wrap="square" rtlCol="0">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rtl="0"/>
            <a:r>
              <a:rPr lang="es" sz="3600" b="1" kern="0" dirty="0">
                <a:solidFill>
                  <a:schemeClr val="bg1"/>
                </a:solidFill>
                <a:latin typeface="Calibri" charset="0"/>
                <a:ea typeface="MS PGothic" charset="-128"/>
                <a:cs typeface="Calibri" charset="0"/>
              </a:rPr>
              <a:t>DISCAPACIDAD</a:t>
            </a:r>
            <a:endParaRPr lang="en-US" altLang="zh-CN" sz="2800" dirty="0">
              <a:solidFill>
                <a:schemeClr val="bg1"/>
              </a:solidFill>
              <a:latin typeface="Calibri" charset="0"/>
              <a:ea typeface="Calibri" charset="0"/>
              <a:cs typeface="Calibri" charset="0"/>
            </a:endParaRPr>
          </a:p>
        </p:txBody>
      </p:sp>
      <p:sp>
        <p:nvSpPr>
          <p:cNvPr id="31" name="Slide Number Placeholder 5">
            <a:extLst>
              <a:ext uri="{FF2B5EF4-FFF2-40B4-BE49-F238E27FC236}">
                <a16:creationId xmlns:a16="http://schemas.microsoft.com/office/drawing/2014/main" id="{E412A257-2E8C-D243-AFF8-0D5338C4371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37</a:t>
            </a:fld>
            <a:endParaRPr lang="en-US" altLang="en-US" sz="1200" dirty="0">
              <a:solidFill>
                <a:schemeClr val="bg1"/>
              </a:solidFill>
            </a:endParaRPr>
          </a:p>
        </p:txBody>
      </p:sp>
      <p:cxnSp>
        <p:nvCxnSpPr>
          <p:cNvPr id="15" name="Straight Connector 14">
            <a:extLst>
              <a:ext uri="{FF2B5EF4-FFF2-40B4-BE49-F238E27FC236}">
                <a16:creationId xmlns:a16="http://schemas.microsoft.com/office/drawing/2014/main" id="{59DF24B6-865F-6746-B86B-72FDCFAC97E5}"/>
              </a:ext>
            </a:extLst>
          </p:cNvPr>
          <p:cNvCxnSpPr>
            <a:cxnSpLocks/>
          </p:cNvCxnSpPr>
          <p:nvPr/>
        </p:nvCxnSpPr>
        <p:spPr bwMode="auto">
          <a:xfrm flipH="1">
            <a:off x="-62634" y="841571"/>
            <a:ext cx="2132066"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a:extLst>
              <a:ext uri="{FF2B5EF4-FFF2-40B4-BE49-F238E27FC236}">
                <a16:creationId xmlns:a16="http://schemas.microsoft.com/office/drawing/2014/main" id="{A52A5F07-F5F3-DB4C-A7E3-4A2060D98977}"/>
              </a:ext>
            </a:extLst>
          </p:cNvPr>
          <p:cNvCxnSpPr>
            <a:cxnSpLocks/>
          </p:cNvCxnSpPr>
          <p:nvPr/>
        </p:nvCxnSpPr>
        <p:spPr bwMode="auto">
          <a:xfrm flipH="1">
            <a:off x="11069053" y="841571"/>
            <a:ext cx="1966464" cy="0"/>
          </a:xfrm>
          <a:prstGeom prst="line">
            <a:avLst/>
          </a:prstGeom>
          <a:blipFill dpi="0" rotWithShape="0">
            <a:blip r:embed="rId4"/>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ustDataLst>
      <p:tags r:id="rId1"/>
    </p:custDataLst>
    <p:extLst>
      <p:ext uri="{BB962C8B-B14F-4D97-AF65-F5344CB8AC3E}">
        <p14:creationId xmlns:p14="http://schemas.microsoft.com/office/powerpoint/2010/main" val="231855907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p:txBody>
          <a:bodyPr rtlCol="0">
            <a:normAutofit/>
          </a:bodyPr>
          <a:lstStyle/>
          <a:p>
            <a:pPr rtl="0"/>
            <a:r>
              <a:rPr lang="es"/>
              <a:t>Ámbitos de dificultad clave</a:t>
            </a:r>
          </a:p>
        </p:txBody>
      </p:sp>
      <p:sp>
        <p:nvSpPr>
          <p:cNvPr id="41" name="Inhaltsplatzhalter 4">
            <a:extLst>
              <a:ext uri="{FF2B5EF4-FFF2-40B4-BE49-F238E27FC236}">
                <a16:creationId xmlns:a16="http://schemas.microsoft.com/office/drawing/2014/main" id="{5A788D6B-2C55-8448-8F2C-55D945B81AFF}"/>
              </a:ext>
            </a:extLst>
          </p:cNvPr>
          <p:cNvSpPr txBox="1">
            <a:spLocks/>
          </p:cNvSpPr>
          <p:nvPr/>
        </p:nvSpPr>
        <p:spPr>
          <a:xfrm>
            <a:off x="1796512" y="2685094"/>
            <a:ext cx="2589913" cy="775597"/>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None/>
            </a:pPr>
            <a:r>
              <a:rPr lang="es" sz="2800" b="1">
                <a:solidFill>
                  <a:schemeClr val="tx1"/>
                </a:solidFill>
                <a:latin typeface="+mn-lt"/>
              </a:rPr>
              <a:t>Participación </a:t>
            </a:r>
            <a:br>
              <a:rPr lang="en-US" sz="2800" b="1" dirty="0">
                <a:solidFill>
                  <a:schemeClr val="tx1"/>
                </a:solidFill>
                <a:latin typeface="+mn-lt"/>
              </a:rPr>
            </a:br>
            <a:r>
              <a:rPr lang="es" sz="2800" b="1">
                <a:solidFill>
                  <a:schemeClr val="tx1"/>
                </a:solidFill>
                <a:latin typeface="+mn-lt"/>
              </a:rPr>
              <a:t>y divulgación </a:t>
            </a:r>
          </a:p>
        </p:txBody>
      </p:sp>
      <p:sp>
        <p:nvSpPr>
          <p:cNvPr id="42" name="Inhaltsplatzhalter 4">
            <a:extLst>
              <a:ext uri="{FF2B5EF4-FFF2-40B4-BE49-F238E27FC236}">
                <a16:creationId xmlns:a16="http://schemas.microsoft.com/office/drawing/2014/main" id="{7275DC2B-1C79-D24A-A4EF-F791800BFA55}"/>
              </a:ext>
            </a:extLst>
          </p:cNvPr>
          <p:cNvSpPr txBox="1">
            <a:spLocks/>
          </p:cNvSpPr>
          <p:nvPr/>
        </p:nvSpPr>
        <p:spPr>
          <a:xfrm>
            <a:off x="760062" y="2502154"/>
            <a:ext cx="814048" cy="82727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es" sz="4800" b="1">
                <a:solidFill>
                  <a:schemeClr val="accent1"/>
                </a:solidFill>
                <a:latin typeface="+mn-lt"/>
              </a:rPr>
              <a:t>1</a:t>
            </a:r>
            <a:endParaRPr lang="en-US" sz="4400" dirty="0">
              <a:solidFill>
                <a:schemeClr val="accent1"/>
              </a:solidFill>
              <a:latin typeface="+mn-lt"/>
            </a:endParaRPr>
          </a:p>
        </p:txBody>
      </p:sp>
      <p:cxnSp>
        <p:nvCxnSpPr>
          <p:cNvPr id="60" name="Straight Connector 59">
            <a:extLst>
              <a:ext uri="{FF2B5EF4-FFF2-40B4-BE49-F238E27FC236}">
                <a16:creationId xmlns:a16="http://schemas.microsoft.com/office/drawing/2014/main" id="{FDCFB212-1390-CA45-91FA-548A83DF3133}"/>
              </a:ext>
            </a:extLst>
          </p:cNvPr>
          <p:cNvCxnSpPr>
            <a:cxnSpLocks/>
          </p:cNvCxnSpPr>
          <p:nvPr/>
        </p:nvCxnSpPr>
        <p:spPr bwMode="auto">
          <a:xfrm>
            <a:off x="1605662" y="2679432"/>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61" name="Inhaltsplatzhalter 4">
            <a:extLst>
              <a:ext uri="{FF2B5EF4-FFF2-40B4-BE49-F238E27FC236}">
                <a16:creationId xmlns:a16="http://schemas.microsoft.com/office/drawing/2014/main" id="{9986A6ED-5181-214E-9333-598AA16E9574}"/>
              </a:ext>
            </a:extLst>
          </p:cNvPr>
          <p:cNvSpPr txBox="1">
            <a:spLocks/>
          </p:cNvSpPr>
          <p:nvPr/>
        </p:nvSpPr>
        <p:spPr>
          <a:xfrm>
            <a:off x="5597573" y="2685095"/>
            <a:ext cx="3589248" cy="775597"/>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None/>
            </a:pPr>
            <a:r>
              <a:rPr lang="es" sz="2800" b="1">
                <a:solidFill>
                  <a:schemeClr val="tx1"/>
                </a:solidFill>
                <a:latin typeface="+mn-lt"/>
              </a:rPr>
              <a:t>Documentación </a:t>
            </a:r>
            <a:br>
              <a:rPr lang="en-US" sz="2800" b="1" dirty="0">
                <a:solidFill>
                  <a:schemeClr val="tx1"/>
                </a:solidFill>
                <a:latin typeface="+mn-lt"/>
              </a:rPr>
            </a:br>
            <a:r>
              <a:rPr lang="es" sz="2800" b="1">
                <a:solidFill>
                  <a:schemeClr val="tx1"/>
                </a:solidFill>
                <a:latin typeface="+mn-lt"/>
              </a:rPr>
              <a:t>personal</a:t>
            </a:r>
          </a:p>
        </p:txBody>
      </p:sp>
      <p:sp>
        <p:nvSpPr>
          <p:cNvPr id="62" name="Inhaltsplatzhalter 4">
            <a:extLst>
              <a:ext uri="{FF2B5EF4-FFF2-40B4-BE49-F238E27FC236}">
                <a16:creationId xmlns:a16="http://schemas.microsoft.com/office/drawing/2014/main" id="{4459F069-7F13-1849-B777-344E65DFDCC7}"/>
              </a:ext>
            </a:extLst>
          </p:cNvPr>
          <p:cNvSpPr txBox="1">
            <a:spLocks/>
          </p:cNvSpPr>
          <p:nvPr/>
        </p:nvSpPr>
        <p:spPr>
          <a:xfrm>
            <a:off x="4475248" y="2502154"/>
            <a:ext cx="814048" cy="82727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es" sz="4800" b="1">
                <a:solidFill>
                  <a:schemeClr val="accent2"/>
                </a:solidFill>
                <a:latin typeface="+mn-lt"/>
              </a:rPr>
              <a:t>2</a:t>
            </a:r>
            <a:endParaRPr lang="en-US" sz="4400" dirty="0">
              <a:solidFill>
                <a:schemeClr val="accent2"/>
              </a:solidFill>
              <a:latin typeface="+mn-lt"/>
            </a:endParaRPr>
          </a:p>
        </p:txBody>
      </p:sp>
      <p:cxnSp>
        <p:nvCxnSpPr>
          <p:cNvPr id="63" name="Straight Connector 62">
            <a:extLst>
              <a:ext uri="{FF2B5EF4-FFF2-40B4-BE49-F238E27FC236}">
                <a16:creationId xmlns:a16="http://schemas.microsoft.com/office/drawing/2014/main" id="{962F5A87-6174-484C-BE20-EBE933540049}"/>
              </a:ext>
            </a:extLst>
          </p:cNvPr>
          <p:cNvCxnSpPr>
            <a:cxnSpLocks/>
          </p:cNvCxnSpPr>
          <p:nvPr/>
        </p:nvCxnSpPr>
        <p:spPr bwMode="auto">
          <a:xfrm>
            <a:off x="5367308" y="2661144"/>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65" name="Inhaltsplatzhalter 4">
            <a:extLst>
              <a:ext uri="{FF2B5EF4-FFF2-40B4-BE49-F238E27FC236}">
                <a16:creationId xmlns:a16="http://schemas.microsoft.com/office/drawing/2014/main" id="{4D627810-92FA-5B4E-B67D-E927B21C4A38}"/>
              </a:ext>
            </a:extLst>
          </p:cNvPr>
          <p:cNvSpPr txBox="1">
            <a:spLocks/>
          </p:cNvSpPr>
          <p:nvPr/>
        </p:nvSpPr>
        <p:spPr>
          <a:xfrm>
            <a:off x="9337095" y="2685093"/>
            <a:ext cx="3393969" cy="775597"/>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None/>
            </a:pPr>
            <a:r>
              <a:rPr lang="es" sz="2800" b="1">
                <a:solidFill>
                  <a:schemeClr val="tx1"/>
                </a:solidFill>
                <a:latin typeface="+mn-lt"/>
              </a:rPr>
              <a:t>Violencia sexual</a:t>
            </a:r>
            <a:br>
              <a:rPr lang="en-US" sz="2800" b="1" dirty="0">
                <a:solidFill>
                  <a:schemeClr val="tx1"/>
                </a:solidFill>
                <a:latin typeface="+mn-lt"/>
              </a:rPr>
            </a:br>
            <a:r>
              <a:rPr lang="es" sz="2800" b="1">
                <a:solidFill>
                  <a:schemeClr val="tx1"/>
                </a:solidFill>
                <a:latin typeface="+mn-lt"/>
              </a:rPr>
              <a:t>y de género	</a:t>
            </a:r>
          </a:p>
        </p:txBody>
      </p:sp>
      <p:sp>
        <p:nvSpPr>
          <p:cNvPr id="66" name="Inhaltsplatzhalter 4">
            <a:extLst>
              <a:ext uri="{FF2B5EF4-FFF2-40B4-BE49-F238E27FC236}">
                <a16:creationId xmlns:a16="http://schemas.microsoft.com/office/drawing/2014/main" id="{6063CB96-5AF5-B948-A5C0-FEA4257BC833}"/>
              </a:ext>
            </a:extLst>
          </p:cNvPr>
          <p:cNvSpPr txBox="1">
            <a:spLocks/>
          </p:cNvSpPr>
          <p:nvPr/>
        </p:nvSpPr>
        <p:spPr>
          <a:xfrm>
            <a:off x="8285554" y="2502154"/>
            <a:ext cx="814048" cy="82727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es" sz="4800" b="1">
                <a:solidFill>
                  <a:schemeClr val="accent1"/>
                </a:solidFill>
                <a:latin typeface="+mn-lt"/>
              </a:rPr>
              <a:t>3</a:t>
            </a:r>
            <a:endParaRPr lang="en-US" sz="4400" dirty="0">
              <a:solidFill>
                <a:schemeClr val="accent1"/>
              </a:solidFill>
              <a:latin typeface="+mn-lt"/>
            </a:endParaRPr>
          </a:p>
        </p:txBody>
      </p:sp>
      <p:cxnSp>
        <p:nvCxnSpPr>
          <p:cNvPr id="67" name="Straight Connector 66">
            <a:extLst>
              <a:ext uri="{FF2B5EF4-FFF2-40B4-BE49-F238E27FC236}">
                <a16:creationId xmlns:a16="http://schemas.microsoft.com/office/drawing/2014/main" id="{D691FA38-1D4E-2B4B-B5E0-E8DA761C5D66}"/>
              </a:ext>
            </a:extLst>
          </p:cNvPr>
          <p:cNvCxnSpPr>
            <a:cxnSpLocks/>
          </p:cNvCxnSpPr>
          <p:nvPr/>
        </p:nvCxnSpPr>
        <p:spPr bwMode="auto">
          <a:xfrm>
            <a:off x="9173744" y="2670288"/>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68" name="Inhaltsplatzhalter 4">
            <a:extLst>
              <a:ext uri="{FF2B5EF4-FFF2-40B4-BE49-F238E27FC236}">
                <a16:creationId xmlns:a16="http://schemas.microsoft.com/office/drawing/2014/main" id="{206AB574-6FAA-FF47-BD17-A4B7C5C115B5}"/>
              </a:ext>
            </a:extLst>
          </p:cNvPr>
          <p:cNvSpPr txBox="1">
            <a:spLocks/>
          </p:cNvSpPr>
          <p:nvPr/>
        </p:nvSpPr>
        <p:spPr>
          <a:xfrm>
            <a:off x="2229695" y="4520211"/>
            <a:ext cx="2905618" cy="698012"/>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80000"/>
              </a:lnSpc>
              <a:spcBef>
                <a:spcPts val="2400"/>
              </a:spcBef>
              <a:buClr>
                <a:srgbClr val="AF1D38"/>
              </a:buClr>
              <a:buNone/>
              <a:defRPr/>
            </a:pPr>
            <a:r>
              <a:rPr lang="es" sz="2800" b="1">
                <a:solidFill>
                  <a:schemeClr val="tx1"/>
                </a:solidFill>
                <a:latin typeface="+mn-lt"/>
              </a:rPr>
              <a:t>Otros problemas relativos a la seguridad</a:t>
            </a:r>
          </a:p>
        </p:txBody>
      </p:sp>
      <p:sp>
        <p:nvSpPr>
          <p:cNvPr id="69" name="Inhaltsplatzhalter 4">
            <a:extLst>
              <a:ext uri="{FF2B5EF4-FFF2-40B4-BE49-F238E27FC236}">
                <a16:creationId xmlns:a16="http://schemas.microsoft.com/office/drawing/2014/main" id="{7E0E9046-405A-C143-B44E-8513FE63A7B7}"/>
              </a:ext>
            </a:extLst>
          </p:cNvPr>
          <p:cNvSpPr txBox="1">
            <a:spLocks/>
          </p:cNvSpPr>
          <p:nvPr/>
        </p:nvSpPr>
        <p:spPr>
          <a:xfrm>
            <a:off x="1169792" y="4396048"/>
            <a:ext cx="814048" cy="82727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es" sz="4800" b="1">
                <a:solidFill>
                  <a:schemeClr val="accent2"/>
                </a:solidFill>
                <a:latin typeface="+mn-lt"/>
              </a:rPr>
              <a:t>4</a:t>
            </a:r>
            <a:endParaRPr lang="en-US" sz="4400" dirty="0">
              <a:solidFill>
                <a:schemeClr val="accent2"/>
              </a:solidFill>
              <a:latin typeface="+mn-lt"/>
            </a:endParaRPr>
          </a:p>
        </p:txBody>
      </p:sp>
      <p:cxnSp>
        <p:nvCxnSpPr>
          <p:cNvPr id="70" name="Straight Connector 69">
            <a:extLst>
              <a:ext uri="{FF2B5EF4-FFF2-40B4-BE49-F238E27FC236}">
                <a16:creationId xmlns:a16="http://schemas.microsoft.com/office/drawing/2014/main" id="{12FA2AB0-F948-D743-87C8-820737867899}"/>
              </a:ext>
            </a:extLst>
          </p:cNvPr>
          <p:cNvCxnSpPr>
            <a:cxnSpLocks/>
          </p:cNvCxnSpPr>
          <p:nvPr/>
        </p:nvCxnSpPr>
        <p:spPr bwMode="auto">
          <a:xfrm>
            <a:off x="2048838" y="4430370"/>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71" name="Inhaltsplatzhalter 4">
            <a:extLst>
              <a:ext uri="{FF2B5EF4-FFF2-40B4-BE49-F238E27FC236}">
                <a16:creationId xmlns:a16="http://schemas.microsoft.com/office/drawing/2014/main" id="{CFD3B3AC-CEC7-3848-89E8-D57F8036E0A4}"/>
              </a:ext>
            </a:extLst>
          </p:cNvPr>
          <p:cNvSpPr txBox="1">
            <a:spLocks/>
          </p:cNvSpPr>
          <p:nvPr/>
        </p:nvSpPr>
        <p:spPr>
          <a:xfrm>
            <a:off x="7013666" y="4521534"/>
            <a:ext cx="1551483" cy="775597"/>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None/>
            </a:pPr>
            <a:r>
              <a:rPr lang="es" sz="2800" b="1">
                <a:solidFill>
                  <a:schemeClr val="tx1"/>
                </a:solidFill>
                <a:latin typeface="+mn-lt"/>
              </a:rPr>
              <a:t>Acceso a la justicia</a:t>
            </a:r>
          </a:p>
        </p:txBody>
      </p:sp>
      <p:sp>
        <p:nvSpPr>
          <p:cNvPr id="72" name="Inhaltsplatzhalter 4">
            <a:extLst>
              <a:ext uri="{FF2B5EF4-FFF2-40B4-BE49-F238E27FC236}">
                <a16:creationId xmlns:a16="http://schemas.microsoft.com/office/drawing/2014/main" id="{484EC751-0611-BD4A-A286-FB3F0AF0F6AF}"/>
              </a:ext>
            </a:extLst>
          </p:cNvPr>
          <p:cNvSpPr txBox="1">
            <a:spLocks/>
          </p:cNvSpPr>
          <p:nvPr/>
        </p:nvSpPr>
        <p:spPr>
          <a:xfrm>
            <a:off x="5968549" y="4424596"/>
            <a:ext cx="814048" cy="82727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es" sz="4800" b="1">
                <a:solidFill>
                  <a:schemeClr val="accent1"/>
                </a:solidFill>
                <a:latin typeface="+mn-lt"/>
              </a:rPr>
              <a:t>5</a:t>
            </a:r>
            <a:endParaRPr lang="en-US" sz="4400" dirty="0">
              <a:solidFill>
                <a:schemeClr val="accent1"/>
              </a:solidFill>
              <a:latin typeface="+mn-lt"/>
            </a:endParaRPr>
          </a:p>
        </p:txBody>
      </p:sp>
      <p:cxnSp>
        <p:nvCxnSpPr>
          <p:cNvPr id="73" name="Straight Connector 72">
            <a:extLst>
              <a:ext uri="{FF2B5EF4-FFF2-40B4-BE49-F238E27FC236}">
                <a16:creationId xmlns:a16="http://schemas.microsoft.com/office/drawing/2014/main" id="{847D9019-7EE1-CF47-89CA-65BD7A442EF9}"/>
              </a:ext>
            </a:extLst>
          </p:cNvPr>
          <p:cNvCxnSpPr>
            <a:cxnSpLocks/>
          </p:cNvCxnSpPr>
          <p:nvPr/>
        </p:nvCxnSpPr>
        <p:spPr bwMode="auto">
          <a:xfrm>
            <a:off x="6793847" y="4558386"/>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74" name="Inhaltsplatzhalter 4">
            <a:extLst>
              <a:ext uri="{FF2B5EF4-FFF2-40B4-BE49-F238E27FC236}">
                <a16:creationId xmlns:a16="http://schemas.microsoft.com/office/drawing/2014/main" id="{7F04C712-1C8E-8646-8A12-72C1CB61DCDF}"/>
              </a:ext>
            </a:extLst>
          </p:cNvPr>
          <p:cNvSpPr txBox="1">
            <a:spLocks/>
          </p:cNvSpPr>
          <p:nvPr/>
        </p:nvSpPr>
        <p:spPr>
          <a:xfrm>
            <a:off x="10326478" y="4520702"/>
            <a:ext cx="2519726" cy="775597"/>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None/>
            </a:pPr>
            <a:r>
              <a:rPr lang="es" sz="2800" b="1">
                <a:solidFill>
                  <a:schemeClr val="tx1"/>
                </a:solidFill>
                <a:latin typeface="+mn-lt"/>
              </a:rPr>
              <a:t>Asistencia material</a:t>
            </a:r>
          </a:p>
        </p:txBody>
      </p:sp>
      <p:sp>
        <p:nvSpPr>
          <p:cNvPr id="75" name="Inhaltsplatzhalter 4">
            <a:extLst>
              <a:ext uri="{FF2B5EF4-FFF2-40B4-BE49-F238E27FC236}">
                <a16:creationId xmlns:a16="http://schemas.microsoft.com/office/drawing/2014/main" id="{8B972AB0-8640-1544-B68A-280700892B01}"/>
              </a:ext>
            </a:extLst>
          </p:cNvPr>
          <p:cNvSpPr txBox="1">
            <a:spLocks/>
          </p:cNvSpPr>
          <p:nvPr/>
        </p:nvSpPr>
        <p:spPr>
          <a:xfrm>
            <a:off x="9266909" y="4424596"/>
            <a:ext cx="814048" cy="82727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es" sz="4800" b="1">
                <a:solidFill>
                  <a:schemeClr val="accent2"/>
                </a:solidFill>
                <a:latin typeface="+mn-lt"/>
              </a:rPr>
              <a:t>6</a:t>
            </a:r>
            <a:endParaRPr lang="en-US" sz="4400" dirty="0">
              <a:solidFill>
                <a:schemeClr val="accent2"/>
              </a:solidFill>
              <a:latin typeface="+mn-lt"/>
            </a:endParaRPr>
          </a:p>
        </p:txBody>
      </p:sp>
      <p:cxnSp>
        <p:nvCxnSpPr>
          <p:cNvPr id="76" name="Straight Connector 75">
            <a:extLst>
              <a:ext uri="{FF2B5EF4-FFF2-40B4-BE49-F238E27FC236}">
                <a16:creationId xmlns:a16="http://schemas.microsoft.com/office/drawing/2014/main" id="{F7D6519B-F0DB-F842-99DB-A25392579CFC}"/>
              </a:ext>
            </a:extLst>
          </p:cNvPr>
          <p:cNvCxnSpPr>
            <a:cxnSpLocks/>
          </p:cNvCxnSpPr>
          <p:nvPr/>
        </p:nvCxnSpPr>
        <p:spPr bwMode="auto">
          <a:xfrm>
            <a:off x="10114509" y="4558386"/>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77" name="Inhaltsplatzhalter 4">
            <a:extLst>
              <a:ext uri="{FF2B5EF4-FFF2-40B4-BE49-F238E27FC236}">
                <a16:creationId xmlns:a16="http://schemas.microsoft.com/office/drawing/2014/main" id="{9400666D-AC5C-204D-A706-B82D04D5A0F3}"/>
              </a:ext>
            </a:extLst>
          </p:cNvPr>
          <p:cNvSpPr txBox="1">
            <a:spLocks/>
          </p:cNvSpPr>
          <p:nvPr/>
        </p:nvSpPr>
        <p:spPr>
          <a:xfrm>
            <a:off x="1648488" y="6326281"/>
            <a:ext cx="2136931" cy="775597"/>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buNone/>
            </a:pPr>
            <a:r>
              <a:rPr lang="es" sz="2800" b="1" dirty="0">
                <a:solidFill>
                  <a:schemeClr val="tx1"/>
                </a:solidFill>
                <a:latin typeface="+mn-lt"/>
              </a:rPr>
              <a:t>Alojamiento y saneamiento </a:t>
            </a:r>
          </a:p>
        </p:txBody>
      </p:sp>
      <p:sp>
        <p:nvSpPr>
          <p:cNvPr id="78" name="Inhaltsplatzhalter 4">
            <a:extLst>
              <a:ext uri="{FF2B5EF4-FFF2-40B4-BE49-F238E27FC236}">
                <a16:creationId xmlns:a16="http://schemas.microsoft.com/office/drawing/2014/main" id="{F577DB8C-E851-7740-BCB0-5910D4F4B2FB}"/>
              </a:ext>
            </a:extLst>
          </p:cNvPr>
          <p:cNvSpPr txBox="1">
            <a:spLocks/>
          </p:cNvSpPr>
          <p:nvPr/>
        </p:nvSpPr>
        <p:spPr>
          <a:xfrm>
            <a:off x="588458" y="6292415"/>
            <a:ext cx="814048" cy="82727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es" sz="4800" b="1">
                <a:solidFill>
                  <a:schemeClr val="accent1"/>
                </a:solidFill>
                <a:latin typeface="+mn-lt"/>
              </a:rPr>
              <a:t>7</a:t>
            </a:r>
            <a:endParaRPr lang="en-US" sz="4400" dirty="0">
              <a:solidFill>
                <a:schemeClr val="accent1"/>
              </a:solidFill>
              <a:latin typeface="+mn-lt"/>
            </a:endParaRPr>
          </a:p>
        </p:txBody>
      </p:sp>
      <p:cxnSp>
        <p:nvCxnSpPr>
          <p:cNvPr id="79" name="Straight Connector 78">
            <a:extLst>
              <a:ext uri="{FF2B5EF4-FFF2-40B4-BE49-F238E27FC236}">
                <a16:creationId xmlns:a16="http://schemas.microsoft.com/office/drawing/2014/main" id="{955A67B1-70C4-CD45-9927-85E7628DCBDC}"/>
              </a:ext>
            </a:extLst>
          </p:cNvPr>
          <p:cNvCxnSpPr>
            <a:cxnSpLocks/>
          </p:cNvCxnSpPr>
          <p:nvPr/>
        </p:nvCxnSpPr>
        <p:spPr bwMode="auto">
          <a:xfrm>
            <a:off x="1445202" y="6326737"/>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80" name="Inhaltsplatzhalter 4">
            <a:extLst>
              <a:ext uri="{FF2B5EF4-FFF2-40B4-BE49-F238E27FC236}">
                <a16:creationId xmlns:a16="http://schemas.microsoft.com/office/drawing/2014/main" id="{D498ABD1-499D-404C-95DB-BC3BF13EA915}"/>
              </a:ext>
            </a:extLst>
          </p:cNvPr>
          <p:cNvSpPr txBox="1">
            <a:spLocks/>
          </p:cNvSpPr>
          <p:nvPr/>
        </p:nvSpPr>
        <p:spPr>
          <a:xfrm>
            <a:off x="5099779" y="6518362"/>
            <a:ext cx="2299477" cy="48256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20000"/>
              </a:lnSpc>
              <a:buNone/>
            </a:pPr>
            <a:r>
              <a:rPr lang="es" sz="2800" b="1">
                <a:solidFill>
                  <a:schemeClr val="tx1"/>
                </a:solidFill>
                <a:latin typeface="+mn-lt"/>
              </a:rPr>
              <a:t>Educación</a:t>
            </a:r>
          </a:p>
        </p:txBody>
      </p:sp>
      <p:sp>
        <p:nvSpPr>
          <p:cNvPr id="81" name="Inhaltsplatzhalter 4">
            <a:extLst>
              <a:ext uri="{FF2B5EF4-FFF2-40B4-BE49-F238E27FC236}">
                <a16:creationId xmlns:a16="http://schemas.microsoft.com/office/drawing/2014/main" id="{E33D98C9-2DCC-DC42-9AB5-7CBF733EFC96}"/>
              </a:ext>
            </a:extLst>
          </p:cNvPr>
          <p:cNvSpPr txBox="1">
            <a:spLocks/>
          </p:cNvSpPr>
          <p:nvPr/>
        </p:nvSpPr>
        <p:spPr>
          <a:xfrm>
            <a:off x="4026502" y="6296401"/>
            <a:ext cx="814048" cy="82727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es" sz="4800" b="1">
                <a:solidFill>
                  <a:schemeClr val="accent2"/>
                </a:solidFill>
                <a:latin typeface="+mn-lt"/>
              </a:rPr>
              <a:t>8</a:t>
            </a:r>
            <a:endParaRPr lang="en-US" sz="4400" dirty="0">
              <a:solidFill>
                <a:schemeClr val="accent2"/>
              </a:solidFill>
              <a:latin typeface="+mn-lt"/>
            </a:endParaRPr>
          </a:p>
        </p:txBody>
      </p:sp>
      <p:cxnSp>
        <p:nvCxnSpPr>
          <p:cNvPr id="82" name="Straight Connector 81">
            <a:extLst>
              <a:ext uri="{FF2B5EF4-FFF2-40B4-BE49-F238E27FC236}">
                <a16:creationId xmlns:a16="http://schemas.microsoft.com/office/drawing/2014/main" id="{B7DE9613-6B34-5B4E-8B62-F6C5090583DD}"/>
              </a:ext>
            </a:extLst>
          </p:cNvPr>
          <p:cNvCxnSpPr>
            <a:cxnSpLocks/>
          </p:cNvCxnSpPr>
          <p:nvPr/>
        </p:nvCxnSpPr>
        <p:spPr bwMode="auto">
          <a:xfrm>
            <a:off x="4936994" y="6407889"/>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83" name="Inhaltsplatzhalter 4">
            <a:extLst>
              <a:ext uri="{FF2B5EF4-FFF2-40B4-BE49-F238E27FC236}">
                <a16:creationId xmlns:a16="http://schemas.microsoft.com/office/drawing/2014/main" id="{DF48B559-7F14-1D46-A0EA-49B05B513511}"/>
              </a:ext>
            </a:extLst>
          </p:cNvPr>
          <p:cNvSpPr txBox="1">
            <a:spLocks/>
          </p:cNvSpPr>
          <p:nvPr/>
        </p:nvSpPr>
        <p:spPr>
          <a:xfrm>
            <a:off x="7996251" y="6348502"/>
            <a:ext cx="1356158" cy="999633"/>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20000"/>
              </a:lnSpc>
              <a:buNone/>
            </a:pPr>
            <a:r>
              <a:rPr lang="es" sz="2800" b="1" dirty="0">
                <a:solidFill>
                  <a:schemeClr val="tx1"/>
                </a:solidFill>
                <a:latin typeface="+mn-lt"/>
              </a:rPr>
              <a:t>Medios de vida</a:t>
            </a:r>
          </a:p>
        </p:txBody>
      </p:sp>
      <p:sp>
        <p:nvSpPr>
          <p:cNvPr id="84" name="Inhaltsplatzhalter 4">
            <a:extLst>
              <a:ext uri="{FF2B5EF4-FFF2-40B4-BE49-F238E27FC236}">
                <a16:creationId xmlns:a16="http://schemas.microsoft.com/office/drawing/2014/main" id="{8F4BC637-2934-7547-A4CF-A8F9D7D4651B}"/>
              </a:ext>
            </a:extLst>
          </p:cNvPr>
          <p:cNvSpPr txBox="1">
            <a:spLocks/>
          </p:cNvSpPr>
          <p:nvPr/>
        </p:nvSpPr>
        <p:spPr>
          <a:xfrm>
            <a:off x="7019062" y="6306689"/>
            <a:ext cx="814048" cy="82727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es" sz="4800" b="1">
                <a:solidFill>
                  <a:schemeClr val="accent1"/>
                </a:solidFill>
                <a:latin typeface="+mn-lt"/>
              </a:rPr>
              <a:t>9</a:t>
            </a:r>
            <a:endParaRPr lang="en-US" sz="4400" dirty="0">
              <a:solidFill>
                <a:schemeClr val="accent1"/>
              </a:solidFill>
              <a:latin typeface="+mn-lt"/>
            </a:endParaRPr>
          </a:p>
        </p:txBody>
      </p:sp>
      <p:cxnSp>
        <p:nvCxnSpPr>
          <p:cNvPr id="85" name="Straight Connector 84">
            <a:extLst>
              <a:ext uri="{FF2B5EF4-FFF2-40B4-BE49-F238E27FC236}">
                <a16:creationId xmlns:a16="http://schemas.microsoft.com/office/drawing/2014/main" id="{F51623D2-DF82-C540-AE78-131A3C76F4DD}"/>
              </a:ext>
            </a:extLst>
          </p:cNvPr>
          <p:cNvCxnSpPr>
            <a:cxnSpLocks/>
          </p:cNvCxnSpPr>
          <p:nvPr/>
        </p:nvCxnSpPr>
        <p:spPr bwMode="auto">
          <a:xfrm>
            <a:off x="7859300" y="6436465"/>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86" name="Inhaltsplatzhalter 4">
            <a:extLst>
              <a:ext uri="{FF2B5EF4-FFF2-40B4-BE49-F238E27FC236}">
                <a16:creationId xmlns:a16="http://schemas.microsoft.com/office/drawing/2014/main" id="{374D9886-6E87-E743-8FE4-AB50F66240A1}"/>
              </a:ext>
            </a:extLst>
          </p:cNvPr>
          <p:cNvSpPr txBox="1">
            <a:spLocks/>
          </p:cNvSpPr>
          <p:nvPr/>
        </p:nvSpPr>
        <p:spPr>
          <a:xfrm>
            <a:off x="11007659" y="6536650"/>
            <a:ext cx="2299477" cy="48256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20000"/>
              </a:lnSpc>
              <a:buNone/>
            </a:pPr>
            <a:r>
              <a:rPr lang="es" sz="2800" b="1">
                <a:solidFill>
                  <a:schemeClr val="tx1"/>
                </a:solidFill>
                <a:latin typeface="+mn-lt"/>
              </a:rPr>
              <a:t>Salud</a:t>
            </a:r>
          </a:p>
        </p:txBody>
      </p:sp>
      <p:sp>
        <p:nvSpPr>
          <p:cNvPr id="87" name="Inhaltsplatzhalter 4">
            <a:extLst>
              <a:ext uri="{FF2B5EF4-FFF2-40B4-BE49-F238E27FC236}">
                <a16:creationId xmlns:a16="http://schemas.microsoft.com/office/drawing/2014/main" id="{69E0C4CF-395F-3942-88A4-CBBACB813761}"/>
              </a:ext>
            </a:extLst>
          </p:cNvPr>
          <p:cNvSpPr txBox="1">
            <a:spLocks/>
          </p:cNvSpPr>
          <p:nvPr/>
        </p:nvSpPr>
        <p:spPr>
          <a:xfrm>
            <a:off x="9958060" y="6314689"/>
            <a:ext cx="814048" cy="827278"/>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rtl="0">
              <a:lnSpc>
                <a:spcPct val="120000"/>
              </a:lnSpc>
              <a:buNone/>
            </a:pPr>
            <a:r>
              <a:rPr lang="es" sz="4800" b="1">
                <a:solidFill>
                  <a:schemeClr val="accent2"/>
                </a:solidFill>
                <a:latin typeface="+mn-lt"/>
              </a:rPr>
              <a:t>10</a:t>
            </a:r>
            <a:endParaRPr lang="en-US" sz="4400" dirty="0">
              <a:solidFill>
                <a:schemeClr val="accent2"/>
              </a:solidFill>
              <a:latin typeface="+mn-lt"/>
            </a:endParaRPr>
          </a:p>
        </p:txBody>
      </p:sp>
      <p:cxnSp>
        <p:nvCxnSpPr>
          <p:cNvPr id="88" name="Straight Connector 87">
            <a:extLst>
              <a:ext uri="{FF2B5EF4-FFF2-40B4-BE49-F238E27FC236}">
                <a16:creationId xmlns:a16="http://schemas.microsoft.com/office/drawing/2014/main" id="{45F18625-5C90-A14D-AB64-0FF4C1EE4EF6}"/>
              </a:ext>
            </a:extLst>
          </p:cNvPr>
          <p:cNvCxnSpPr>
            <a:cxnSpLocks/>
          </p:cNvCxnSpPr>
          <p:nvPr/>
        </p:nvCxnSpPr>
        <p:spPr bwMode="auto">
          <a:xfrm>
            <a:off x="10827962" y="6426177"/>
            <a:ext cx="0" cy="731520"/>
          </a:xfrm>
          <a:prstGeom prst="line">
            <a:avLst/>
          </a:prstGeom>
          <a:noFill/>
          <a:ln w="57150" cap="flat" cmpd="sng" algn="ctr">
            <a:solidFill>
              <a:schemeClr val="bg1">
                <a:lumMod val="85000"/>
              </a:schemeClr>
            </a:solidFill>
            <a:prstDash val="solid"/>
            <a:round/>
            <a:headEnd type="none" w="med" len="med"/>
            <a:tailEnd type="none" w="med" len="med"/>
          </a:ln>
          <a:effectLst/>
        </p:spPr>
      </p:cxnSp>
      <p:sp>
        <p:nvSpPr>
          <p:cNvPr id="90" name="Rectangle 89">
            <a:extLst>
              <a:ext uri="{FF2B5EF4-FFF2-40B4-BE49-F238E27FC236}">
                <a16:creationId xmlns:a16="http://schemas.microsoft.com/office/drawing/2014/main" id="{6C51AB1A-0B6A-1048-B906-797E5232299E}"/>
              </a:ext>
            </a:extLst>
          </p:cNvPr>
          <p:cNvSpPr/>
          <p:nvPr/>
        </p:nvSpPr>
        <p:spPr bwMode="auto">
          <a:xfrm>
            <a:off x="521580" y="2287588"/>
            <a:ext cx="11968403" cy="5432177"/>
          </a:xfrm>
          <a:prstGeom prst="rect">
            <a:avLst/>
          </a:prstGeom>
          <a:noFill/>
          <a:ln w="98425"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95" name="Slide Number Placeholder 5">
            <a:extLst>
              <a:ext uri="{FF2B5EF4-FFF2-40B4-BE49-F238E27FC236}">
                <a16:creationId xmlns:a16="http://schemas.microsoft.com/office/drawing/2014/main" id="{E2BE244F-9DC3-ED42-81EE-49C15F7B2DF4}"/>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38</a:t>
            </a:fld>
            <a:endParaRPr lang="en-US" altLang="en-US" sz="1200" dirty="0">
              <a:solidFill>
                <a:schemeClr val="bg1"/>
              </a:solidFill>
            </a:endParaRPr>
          </a:p>
        </p:txBody>
      </p:sp>
    </p:spTree>
    <p:extLst>
      <p:ext uri="{BB962C8B-B14F-4D97-AF65-F5344CB8AC3E}">
        <p14:creationId xmlns:p14="http://schemas.microsoft.com/office/powerpoint/2010/main" val="1173959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60"/>
                                        </p:tgtEl>
                                        <p:attrNameLst>
                                          <p:attrName>style.visibility</p:attrName>
                                        </p:attrNameLst>
                                      </p:cBhvr>
                                      <p:to>
                                        <p:strVal val="visible"/>
                                      </p:to>
                                    </p:set>
                                    <p:animEffect transition="in" filter="wipe(down)">
                                      <p:cBhvr>
                                        <p:cTn id="13" dur="500"/>
                                        <p:tgtEl>
                                          <p:spTgt spid="60"/>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500"/>
                                        <p:tgtEl>
                                          <p:spTgt spid="41"/>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62"/>
                                        </p:tgtEl>
                                        <p:attrNameLst>
                                          <p:attrName>style.visibility</p:attrName>
                                        </p:attrNameLst>
                                      </p:cBhvr>
                                      <p:to>
                                        <p:strVal val="visible"/>
                                      </p:to>
                                    </p:set>
                                    <p:anim calcmode="lin" valueType="num">
                                      <p:cBhvr>
                                        <p:cTn id="20" dur="500" fill="hold"/>
                                        <p:tgtEl>
                                          <p:spTgt spid="62"/>
                                        </p:tgtEl>
                                        <p:attrNameLst>
                                          <p:attrName>ppt_w</p:attrName>
                                        </p:attrNameLst>
                                      </p:cBhvr>
                                      <p:tavLst>
                                        <p:tav tm="0">
                                          <p:val>
                                            <p:fltVal val="0"/>
                                          </p:val>
                                        </p:tav>
                                        <p:tav tm="100000">
                                          <p:val>
                                            <p:strVal val="#ppt_w"/>
                                          </p:val>
                                        </p:tav>
                                      </p:tavLst>
                                    </p:anim>
                                    <p:anim calcmode="lin" valueType="num">
                                      <p:cBhvr>
                                        <p:cTn id="21" dur="500" fill="hold"/>
                                        <p:tgtEl>
                                          <p:spTgt spid="62"/>
                                        </p:tgtEl>
                                        <p:attrNameLst>
                                          <p:attrName>ppt_h</p:attrName>
                                        </p:attrNameLst>
                                      </p:cBhvr>
                                      <p:tavLst>
                                        <p:tav tm="0">
                                          <p:val>
                                            <p:fltVal val="0"/>
                                          </p:val>
                                        </p:tav>
                                        <p:tav tm="100000">
                                          <p:val>
                                            <p:strVal val="#ppt_h"/>
                                          </p:val>
                                        </p:tav>
                                      </p:tavLst>
                                    </p:anim>
                                    <p:animEffect transition="in" filter="fade">
                                      <p:cBhvr>
                                        <p:cTn id="22" dur="500"/>
                                        <p:tgtEl>
                                          <p:spTgt spid="62"/>
                                        </p:tgtEl>
                                      </p:cBhvr>
                                    </p:animEffect>
                                  </p:childTnLst>
                                </p:cTn>
                              </p:par>
                            </p:childTnLst>
                          </p:cTn>
                        </p:par>
                        <p:par>
                          <p:cTn id="23" fill="hold">
                            <p:stCondLst>
                              <p:cond delay="1500"/>
                            </p:stCondLst>
                            <p:childTnLst>
                              <p:par>
                                <p:cTn id="24" presetID="22" presetClass="entr" presetSubtype="4" fill="hold" nodeType="after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wipe(down)">
                                      <p:cBhvr>
                                        <p:cTn id="26" dur="500"/>
                                        <p:tgtEl>
                                          <p:spTgt spid="63"/>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wipe(left)">
                                      <p:cBhvr>
                                        <p:cTn id="29" dur="500"/>
                                        <p:tgtEl>
                                          <p:spTgt spid="61"/>
                                        </p:tgtEl>
                                      </p:cBhvr>
                                    </p:animEffect>
                                  </p:childTnLst>
                                </p:cTn>
                              </p:par>
                            </p:childTnLst>
                          </p:cTn>
                        </p:par>
                        <p:par>
                          <p:cTn id="30" fill="hold">
                            <p:stCondLst>
                              <p:cond delay="2000"/>
                            </p:stCondLst>
                            <p:childTnLst>
                              <p:par>
                                <p:cTn id="31" presetID="53" presetClass="entr" presetSubtype="16" fill="hold" grpId="0" nodeType="afterEffect">
                                  <p:stCondLst>
                                    <p:cond delay="0"/>
                                  </p:stCondLst>
                                  <p:childTnLst>
                                    <p:set>
                                      <p:cBhvr>
                                        <p:cTn id="32" dur="1" fill="hold">
                                          <p:stCondLst>
                                            <p:cond delay="0"/>
                                          </p:stCondLst>
                                        </p:cTn>
                                        <p:tgtEl>
                                          <p:spTgt spid="66"/>
                                        </p:tgtEl>
                                        <p:attrNameLst>
                                          <p:attrName>style.visibility</p:attrName>
                                        </p:attrNameLst>
                                      </p:cBhvr>
                                      <p:to>
                                        <p:strVal val="visible"/>
                                      </p:to>
                                    </p:set>
                                    <p:anim calcmode="lin" valueType="num">
                                      <p:cBhvr>
                                        <p:cTn id="33" dur="500" fill="hold"/>
                                        <p:tgtEl>
                                          <p:spTgt spid="66"/>
                                        </p:tgtEl>
                                        <p:attrNameLst>
                                          <p:attrName>ppt_w</p:attrName>
                                        </p:attrNameLst>
                                      </p:cBhvr>
                                      <p:tavLst>
                                        <p:tav tm="0">
                                          <p:val>
                                            <p:fltVal val="0"/>
                                          </p:val>
                                        </p:tav>
                                        <p:tav tm="100000">
                                          <p:val>
                                            <p:strVal val="#ppt_w"/>
                                          </p:val>
                                        </p:tav>
                                      </p:tavLst>
                                    </p:anim>
                                    <p:anim calcmode="lin" valueType="num">
                                      <p:cBhvr>
                                        <p:cTn id="34" dur="500" fill="hold"/>
                                        <p:tgtEl>
                                          <p:spTgt spid="66"/>
                                        </p:tgtEl>
                                        <p:attrNameLst>
                                          <p:attrName>ppt_h</p:attrName>
                                        </p:attrNameLst>
                                      </p:cBhvr>
                                      <p:tavLst>
                                        <p:tav tm="0">
                                          <p:val>
                                            <p:fltVal val="0"/>
                                          </p:val>
                                        </p:tav>
                                        <p:tav tm="100000">
                                          <p:val>
                                            <p:strVal val="#ppt_h"/>
                                          </p:val>
                                        </p:tav>
                                      </p:tavLst>
                                    </p:anim>
                                    <p:animEffect transition="in" filter="fade">
                                      <p:cBhvr>
                                        <p:cTn id="35" dur="500"/>
                                        <p:tgtEl>
                                          <p:spTgt spid="66"/>
                                        </p:tgtEl>
                                      </p:cBhvr>
                                    </p:animEffect>
                                  </p:childTnLst>
                                </p:cTn>
                              </p:par>
                            </p:childTnLst>
                          </p:cTn>
                        </p:par>
                        <p:par>
                          <p:cTn id="36" fill="hold">
                            <p:stCondLst>
                              <p:cond delay="2500"/>
                            </p:stCondLst>
                            <p:childTnLst>
                              <p:par>
                                <p:cTn id="37" presetID="22" presetClass="entr" presetSubtype="4" fill="hold" nodeType="afterEffect">
                                  <p:stCondLst>
                                    <p:cond delay="0"/>
                                  </p:stCondLst>
                                  <p:childTnLst>
                                    <p:set>
                                      <p:cBhvr>
                                        <p:cTn id="38" dur="1" fill="hold">
                                          <p:stCondLst>
                                            <p:cond delay="0"/>
                                          </p:stCondLst>
                                        </p:cTn>
                                        <p:tgtEl>
                                          <p:spTgt spid="67"/>
                                        </p:tgtEl>
                                        <p:attrNameLst>
                                          <p:attrName>style.visibility</p:attrName>
                                        </p:attrNameLst>
                                      </p:cBhvr>
                                      <p:to>
                                        <p:strVal val="visible"/>
                                      </p:to>
                                    </p:set>
                                    <p:animEffect transition="in" filter="wipe(down)">
                                      <p:cBhvr>
                                        <p:cTn id="39" dur="500"/>
                                        <p:tgtEl>
                                          <p:spTgt spid="67"/>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left)">
                                      <p:cBhvr>
                                        <p:cTn id="42" dur="500"/>
                                        <p:tgtEl>
                                          <p:spTgt spid="65"/>
                                        </p:tgtEl>
                                      </p:cBhvr>
                                    </p:animEffect>
                                  </p:childTnLst>
                                </p:cTn>
                              </p:par>
                            </p:childTnLst>
                          </p:cTn>
                        </p:par>
                        <p:par>
                          <p:cTn id="43" fill="hold">
                            <p:stCondLst>
                              <p:cond delay="3000"/>
                            </p:stCondLst>
                            <p:childTnLst>
                              <p:par>
                                <p:cTn id="44" presetID="53" presetClass="entr" presetSubtype="16" fill="hold" grpId="0" nodeType="afterEffect">
                                  <p:stCondLst>
                                    <p:cond delay="0"/>
                                  </p:stCondLst>
                                  <p:childTnLst>
                                    <p:set>
                                      <p:cBhvr>
                                        <p:cTn id="45" dur="1" fill="hold">
                                          <p:stCondLst>
                                            <p:cond delay="0"/>
                                          </p:stCondLst>
                                        </p:cTn>
                                        <p:tgtEl>
                                          <p:spTgt spid="69"/>
                                        </p:tgtEl>
                                        <p:attrNameLst>
                                          <p:attrName>style.visibility</p:attrName>
                                        </p:attrNameLst>
                                      </p:cBhvr>
                                      <p:to>
                                        <p:strVal val="visible"/>
                                      </p:to>
                                    </p:set>
                                    <p:anim calcmode="lin" valueType="num">
                                      <p:cBhvr>
                                        <p:cTn id="46" dur="500" fill="hold"/>
                                        <p:tgtEl>
                                          <p:spTgt spid="69"/>
                                        </p:tgtEl>
                                        <p:attrNameLst>
                                          <p:attrName>ppt_w</p:attrName>
                                        </p:attrNameLst>
                                      </p:cBhvr>
                                      <p:tavLst>
                                        <p:tav tm="0">
                                          <p:val>
                                            <p:fltVal val="0"/>
                                          </p:val>
                                        </p:tav>
                                        <p:tav tm="100000">
                                          <p:val>
                                            <p:strVal val="#ppt_w"/>
                                          </p:val>
                                        </p:tav>
                                      </p:tavLst>
                                    </p:anim>
                                    <p:anim calcmode="lin" valueType="num">
                                      <p:cBhvr>
                                        <p:cTn id="47" dur="500" fill="hold"/>
                                        <p:tgtEl>
                                          <p:spTgt spid="69"/>
                                        </p:tgtEl>
                                        <p:attrNameLst>
                                          <p:attrName>ppt_h</p:attrName>
                                        </p:attrNameLst>
                                      </p:cBhvr>
                                      <p:tavLst>
                                        <p:tav tm="0">
                                          <p:val>
                                            <p:fltVal val="0"/>
                                          </p:val>
                                        </p:tav>
                                        <p:tav tm="100000">
                                          <p:val>
                                            <p:strVal val="#ppt_h"/>
                                          </p:val>
                                        </p:tav>
                                      </p:tavLst>
                                    </p:anim>
                                    <p:animEffect transition="in" filter="fade">
                                      <p:cBhvr>
                                        <p:cTn id="48" dur="500"/>
                                        <p:tgtEl>
                                          <p:spTgt spid="69"/>
                                        </p:tgtEl>
                                      </p:cBhvr>
                                    </p:animEffect>
                                  </p:childTnLst>
                                </p:cTn>
                              </p:par>
                            </p:childTnLst>
                          </p:cTn>
                        </p:par>
                        <p:par>
                          <p:cTn id="49" fill="hold">
                            <p:stCondLst>
                              <p:cond delay="3500"/>
                            </p:stCondLst>
                            <p:childTnLst>
                              <p:par>
                                <p:cTn id="50" presetID="22" presetClass="entr" presetSubtype="4" fill="hold" nodeType="after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wipe(down)">
                                      <p:cBhvr>
                                        <p:cTn id="52" dur="500"/>
                                        <p:tgtEl>
                                          <p:spTgt spid="7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wipe(left)">
                                      <p:cBhvr>
                                        <p:cTn id="55" dur="500"/>
                                        <p:tgtEl>
                                          <p:spTgt spid="68"/>
                                        </p:tgtEl>
                                      </p:cBhvr>
                                    </p:animEffect>
                                  </p:childTnLst>
                                </p:cTn>
                              </p:par>
                            </p:childTnLst>
                          </p:cTn>
                        </p:par>
                        <p:par>
                          <p:cTn id="56" fill="hold">
                            <p:stCondLst>
                              <p:cond delay="4000"/>
                            </p:stCondLst>
                            <p:childTnLst>
                              <p:par>
                                <p:cTn id="57" presetID="53" presetClass="entr" presetSubtype="16" fill="hold" grpId="0" nodeType="afterEffect">
                                  <p:stCondLst>
                                    <p:cond delay="0"/>
                                  </p:stCondLst>
                                  <p:childTnLst>
                                    <p:set>
                                      <p:cBhvr>
                                        <p:cTn id="58" dur="1" fill="hold">
                                          <p:stCondLst>
                                            <p:cond delay="0"/>
                                          </p:stCondLst>
                                        </p:cTn>
                                        <p:tgtEl>
                                          <p:spTgt spid="72"/>
                                        </p:tgtEl>
                                        <p:attrNameLst>
                                          <p:attrName>style.visibility</p:attrName>
                                        </p:attrNameLst>
                                      </p:cBhvr>
                                      <p:to>
                                        <p:strVal val="visible"/>
                                      </p:to>
                                    </p:set>
                                    <p:anim calcmode="lin" valueType="num">
                                      <p:cBhvr>
                                        <p:cTn id="59" dur="500" fill="hold"/>
                                        <p:tgtEl>
                                          <p:spTgt spid="72"/>
                                        </p:tgtEl>
                                        <p:attrNameLst>
                                          <p:attrName>ppt_w</p:attrName>
                                        </p:attrNameLst>
                                      </p:cBhvr>
                                      <p:tavLst>
                                        <p:tav tm="0">
                                          <p:val>
                                            <p:fltVal val="0"/>
                                          </p:val>
                                        </p:tav>
                                        <p:tav tm="100000">
                                          <p:val>
                                            <p:strVal val="#ppt_w"/>
                                          </p:val>
                                        </p:tav>
                                      </p:tavLst>
                                    </p:anim>
                                    <p:anim calcmode="lin" valueType="num">
                                      <p:cBhvr>
                                        <p:cTn id="60" dur="500" fill="hold"/>
                                        <p:tgtEl>
                                          <p:spTgt spid="72"/>
                                        </p:tgtEl>
                                        <p:attrNameLst>
                                          <p:attrName>ppt_h</p:attrName>
                                        </p:attrNameLst>
                                      </p:cBhvr>
                                      <p:tavLst>
                                        <p:tav tm="0">
                                          <p:val>
                                            <p:fltVal val="0"/>
                                          </p:val>
                                        </p:tav>
                                        <p:tav tm="100000">
                                          <p:val>
                                            <p:strVal val="#ppt_h"/>
                                          </p:val>
                                        </p:tav>
                                      </p:tavLst>
                                    </p:anim>
                                    <p:animEffect transition="in" filter="fade">
                                      <p:cBhvr>
                                        <p:cTn id="61" dur="500"/>
                                        <p:tgtEl>
                                          <p:spTgt spid="72"/>
                                        </p:tgtEl>
                                      </p:cBhvr>
                                    </p:animEffect>
                                  </p:childTnLst>
                                </p:cTn>
                              </p:par>
                            </p:childTnLst>
                          </p:cTn>
                        </p:par>
                        <p:par>
                          <p:cTn id="62" fill="hold">
                            <p:stCondLst>
                              <p:cond delay="4500"/>
                            </p:stCondLst>
                            <p:childTnLst>
                              <p:par>
                                <p:cTn id="63" presetID="22" presetClass="entr" presetSubtype="4" fill="hold" nodeType="afterEffect">
                                  <p:stCondLst>
                                    <p:cond delay="0"/>
                                  </p:stCondLst>
                                  <p:childTnLst>
                                    <p:set>
                                      <p:cBhvr>
                                        <p:cTn id="64" dur="1" fill="hold">
                                          <p:stCondLst>
                                            <p:cond delay="0"/>
                                          </p:stCondLst>
                                        </p:cTn>
                                        <p:tgtEl>
                                          <p:spTgt spid="73"/>
                                        </p:tgtEl>
                                        <p:attrNameLst>
                                          <p:attrName>style.visibility</p:attrName>
                                        </p:attrNameLst>
                                      </p:cBhvr>
                                      <p:to>
                                        <p:strVal val="visible"/>
                                      </p:to>
                                    </p:set>
                                    <p:animEffect transition="in" filter="wipe(down)">
                                      <p:cBhvr>
                                        <p:cTn id="65" dur="500"/>
                                        <p:tgtEl>
                                          <p:spTgt spid="73"/>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71"/>
                                        </p:tgtEl>
                                        <p:attrNameLst>
                                          <p:attrName>style.visibility</p:attrName>
                                        </p:attrNameLst>
                                      </p:cBhvr>
                                      <p:to>
                                        <p:strVal val="visible"/>
                                      </p:to>
                                    </p:set>
                                    <p:animEffect transition="in" filter="wipe(left)">
                                      <p:cBhvr>
                                        <p:cTn id="68" dur="500"/>
                                        <p:tgtEl>
                                          <p:spTgt spid="71"/>
                                        </p:tgtEl>
                                      </p:cBhvr>
                                    </p:animEffect>
                                  </p:childTnLst>
                                </p:cTn>
                              </p:par>
                            </p:childTnLst>
                          </p:cTn>
                        </p:par>
                        <p:par>
                          <p:cTn id="69" fill="hold">
                            <p:stCondLst>
                              <p:cond delay="5000"/>
                            </p:stCondLst>
                            <p:childTnLst>
                              <p:par>
                                <p:cTn id="70" presetID="53" presetClass="entr" presetSubtype="16" fill="hold" grpId="0" nodeType="afterEffect">
                                  <p:stCondLst>
                                    <p:cond delay="0"/>
                                  </p:stCondLst>
                                  <p:childTnLst>
                                    <p:set>
                                      <p:cBhvr>
                                        <p:cTn id="71" dur="1" fill="hold">
                                          <p:stCondLst>
                                            <p:cond delay="0"/>
                                          </p:stCondLst>
                                        </p:cTn>
                                        <p:tgtEl>
                                          <p:spTgt spid="75"/>
                                        </p:tgtEl>
                                        <p:attrNameLst>
                                          <p:attrName>style.visibility</p:attrName>
                                        </p:attrNameLst>
                                      </p:cBhvr>
                                      <p:to>
                                        <p:strVal val="visible"/>
                                      </p:to>
                                    </p:set>
                                    <p:anim calcmode="lin" valueType="num">
                                      <p:cBhvr>
                                        <p:cTn id="72" dur="500" fill="hold"/>
                                        <p:tgtEl>
                                          <p:spTgt spid="75"/>
                                        </p:tgtEl>
                                        <p:attrNameLst>
                                          <p:attrName>ppt_w</p:attrName>
                                        </p:attrNameLst>
                                      </p:cBhvr>
                                      <p:tavLst>
                                        <p:tav tm="0">
                                          <p:val>
                                            <p:fltVal val="0"/>
                                          </p:val>
                                        </p:tav>
                                        <p:tav tm="100000">
                                          <p:val>
                                            <p:strVal val="#ppt_w"/>
                                          </p:val>
                                        </p:tav>
                                      </p:tavLst>
                                    </p:anim>
                                    <p:anim calcmode="lin" valueType="num">
                                      <p:cBhvr>
                                        <p:cTn id="73" dur="500" fill="hold"/>
                                        <p:tgtEl>
                                          <p:spTgt spid="75"/>
                                        </p:tgtEl>
                                        <p:attrNameLst>
                                          <p:attrName>ppt_h</p:attrName>
                                        </p:attrNameLst>
                                      </p:cBhvr>
                                      <p:tavLst>
                                        <p:tav tm="0">
                                          <p:val>
                                            <p:fltVal val="0"/>
                                          </p:val>
                                        </p:tav>
                                        <p:tav tm="100000">
                                          <p:val>
                                            <p:strVal val="#ppt_h"/>
                                          </p:val>
                                        </p:tav>
                                      </p:tavLst>
                                    </p:anim>
                                    <p:animEffect transition="in" filter="fade">
                                      <p:cBhvr>
                                        <p:cTn id="74" dur="500"/>
                                        <p:tgtEl>
                                          <p:spTgt spid="75"/>
                                        </p:tgtEl>
                                      </p:cBhvr>
                                    </p:animEffect>
                                  </p:childTnLst>
                                </p:cTn>
                              </p:par>
                            </p:childTnLst>
                          </p:cTn>
                        </p:par>
                        <p:par>
                          <p:cTn id="75" fill="hold">
                            <p:stCondLst>
                              <p:cond delay="5500"/>
                            </p:stCondLst>
                            <p:childTnLst>
                              <p:par>
                                <p:cTn id="76" presetID="22" presetClass="entr" presetSubtype="4" fill="hold" nodeType="after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wipe(down)">
                                      <p:cBhvr>
                                        <p:cTn id="78" dur="500"/>
                                        <p:tgtEl>
                                          <p:spTgt spid="76"/>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74"/>
                                        </p:tgtEl>
                                        <p:attrNameLst>
                                          <p:attrName>style.visibility</p:attrName>
                                        </p:attrNameLst>
                                      </p:cBhvr>
                                      <p:to>
                                        <p:strVal val="visible"/>
                                      </p:to>
                                    </p:set>
                                    <p:animEffect transition="in" filter="wipe(left)">
                                      <p:cBhvr>
                                        <p:cTn id="81" dur="500"/>
                                        <p:tgtEl>
                                          <p:spTgt spid="74"/>
                                        </p:tgtEl>
                                      </p:cBhvr>
                                    </p:animEffect>
                                  </p:childTnLst>
                                </p:cTn>
                              </p:par>
                            </p:childTnLst>
                          </p:cTn>
                        </p:par>
                        <p:par>
                          <p:cTn id="82" fill="hold">
                            <p:stCondLst>
                              <p:cond delay="6000"/>
                            </p:stCondLst>
                            <p:childTnLst>
                              <p:par>
                                <p:cTn id="83" presetID="53" presetClass="entr" presetSubtype="16" fill="hold" grpId="0" nodeType="afterEffect">
                                  <p:stCondLst>
                                    <p:cond delay="0"/>
                                  </p:stCondLst>
                                  <p:childTnLst>
                                    <p:set>
                                      <p:cBhvr>
                                        <p:cTn id="84" dur="1" fill="hold">
                                          <p:stCondLst>
                                            <p:cond delay="0"/>
                                          </p:stCondLst>
                                        </p:cTn>
                                        <p:tgtEl>
                                          <p:spTgt spid="78"/>
                                        </p:tgtEl>
                                        <p:attrNameLst>
                                          <p:attrName>style.visibility</p:attrName>
                                        </p:attrNameLst>
                                      </p:cBhvr>
                                      <p:to>
                                        <p:strVal val="visible"/>
                                      </p:to>
                                    </p:set>
                                    <p:anim calcmode="lin" valueType="num">
                                      <p:cBhvr>
                                        <p:cTn id="85" dur="500" fill="hold"/>
                                        <p:tgtEl>
                                          <p:spTgt spid="78"/>
                                        </p:tgtEl>
                                        <p:attrNameLst>
                                          <p:attrName>ppt_w</p:attrName>
                                        </p:attrNameLst>
                                      </p:cBhvr>
                                      <p:tavLst>
                                        <p:tav tm="0">
                                          <p:val>
                                            <p:fltVal val="0"/>
                                          </p:val>
                                        </p:tav>
                                        <p:tav tm="100000">
                                          <p:val>
                                            <p:strVal val="#ppt_w"/>
                                          </p:val>
                                        </p:tav>
                                      </p:tavLst>
                                    </p:anim>
                                    <p:anim calcmode="lin" valueType="num">
                                      <p:cBhvr>
                                        <p:cTn id="86" dur="500" fill="hold"/>
                                        <p:tgtEl>
                                          <p:spTgt spid="78"/>
                                        </p:tgtEl>
                                        <p:attrNameLst>
                                          <p:attrName>ppt_h</p:attrName>
                                        </p:attrNameLst>
                                      </p:cBhvr>
                                      <p:tavLst>
                                        <p:tav tm="0">
                                          <p:val>
                                            <p:fltVal val="0"/>
                                          </p:val>
                                        </p:tav>
                                        <p:tav tm="100000">
                                          <p:val>
                                            <p:strVal val="#ppt_h"/>
                                          </p:val>
                                        </p:tav>
                                      </p:tavLst>
                                    </p:anim>
                                    <p:animEffect transition="in" filter="fade">
                                      <p:cBhvr>
                                        <p:cTn id="87" dur="500"/>
                                        <p:tgtEl>
                                          <p:spTgt spid="78"/>
                                        </p:tgtEl>
                                      </p:cBhvr>
                                    </p:animEffect>
                                  </p:childTnLst>
                                </p:cTn>
                              </p:par>
                            </p:childTnLst>
                          </p:cTn>
                        </p:par>
                        <p:par>
                          <p:cTn id="88" fill="hold">
                            <p:stCondLst>
                              <p:cond delay="6500"/>
                            </p:stCondLst>
                            <p:childTnLst>
                              <p:par>
                                <p:cTn id="89" presetID="22" presetClass="entr" presetSubtype="4" fill="hold" nodeType="afterEffect">
                                  <p:stCondLst>
                                    <p:cond delay="0"/>
                                  </p:stCondLst>
                                  <p:childTnLst>
                                    <p:set>
                                      <p:cBhvr>
                                        <p:cTn id="90" dur="1" fill="hold">
                                          <p:stCondLst>
                                            <p:cond delay="0"/>
                                          </p:stCondLst>
                                        </p:cTn>
                                        <p:tgtEl>
                                          <p:spTgt spid="79"/>
                                        </p:tgtEl>
                                        <p:attrNameLst>
                                          <p:attrName>style.visibility</p:attrName>
                                        </p:attrNameLst>
                                      </p:cBhvr>
                                      <p:to>
                                        <p:strVal val="visible"/>
                                      </p:to>
                                    </p:set>
                                    <p:animEffect transition="in" filter="wipe(down)">
                                      <p:cBhvr>
                                        <p:cTn id="91" dur="500"/>
                                        <p:tgtEl>
                                          <p:spTgt spid="79"/>
                                        </p:tgtEl>
                                      </p:cBhvr>
                                    </p:animEffect>
                                  </p:childTnLst>
                                </p:cTn>
                              </p:par>
                              <p:par>
                                <p:cTn id="92" presetID="22" presetClass="entr" presetSubtype="8" fill="hold" grpId="0" nodeType="withEffect">
                                  <p:stCondLst>
                                    <p:cond delay="0"/>
                                  </p:stCondLst>
                                  <p:childTnLst>
                                    <p:set>
                                      <p:cBhvr>
                                        <p:cTn id="93" dur="1" fill="hold">
                                          <p:stCondLst>
                                            <p:cond delay="0"/>
                                          </p:stCondLst>
                                        </p:cTn>
                                        <p:tgtEl>
                                          <p:spTgt spid="77"/>
                                        </p:tgtEl>
                                        <p:attrNameLst>
                                          <p:attrName>style.visibility</p:attrName>
                                        </p:attrNameLst>
                                      </p:cBhvr>
                                      <p:to>
                                        <p:strVal val="visible"/>
                                      </p:to>
                                    </p:set>
                                    <p:animEffect transition="in" filter="wipe(left)">
                                      <p:cBhvr>
                                        <p:cTn id="94" dur="500"/>
                                        <p:tgtEl>
                                          <p:spTgt spid="77"/>
                                        </p:tgtEl>
                                      </p:cBhvr>
                                    </p:animEffect>
                                  </p:childTnLst>
                                </p:cTn>
                              </p:par>
                            </p:childTnLst>
                          </p:cTn>
                        </p:par>
                        <p:par>
                          <p:cTn id="95" fill="hold">
                            <p:stCondLst>
                              <p:cond delay="7000"/>
                            </p:stCondLst>
                            <p:childTnLst>
                              <p:par>
                                <p:cTn id="96" presetID="53" presetClass="entr" presetSubtype="16" fill="hold" grpId="0" nodeType="afterEffect">
                                  <p:stCondLst>
                                    <p:cond delay="0"/>
                                  </p:stCondLst>
                                  <p:childTnLst>
                                    <p:set>
                                      <p:cBhvr>
                                        <p:cTn id="97" dur="1" fill="hold">
                                          <p:stCondLst>
                                            <p:cond delay="0"/>
                                          </p:stCondLst>
                                        </p:cTn>
                                        <p:tgtEl>
                                          <p:spTgt spid="81"/>
                                        </p:tgtEl>
                                        <p:attrNameLst>
                                          <p:attrName>style.visibility</p:attrName>
                                        </p:attrNameLst>
                                      </p:cBhvr>
                                      <p:to>
                                        <p:strVal val="visible"/>
                                      </p:to>
                                    </p:set>
                                    <p:anim calcmode="lin" valueType="num">
                                      <p:cBhvr>
                                        <p:cTn id="98" dur="500" fill="hold"/>
                                        <p:tgtEl>
                                          <p:spTgt spid="81"/>
                                        </p:tgtEl>
                                        <p:attrNameLst>
                                          <p:attrName>ppt_w</p:attrName>
                                        </p:attrNameLst>
                                      </p:cBhvr>
                                      <p:tavLst>
                                        <p:tav tm="0">
                                          <p:val>
                                            <p:fltVal val="0"/>
                                          </p:val>
                                        </p:tav>
                                        <p:tav tm="100000">
                                          <p:val>
                                            <p:strVal val="#ppt_w"/>
                                          </p:val>
                                        </p:tav>
                                      </p:tavLst>
                                    </p:anim>
                                    <p:anim calcmode="lin" valueType="num">
                                      <p:cBhvr>
                                        <p:cTn id="99" dur="500" fill="hold"/>
                                        <p:tgtEl>
                                          <p:spTgt spid="81"/>
                                        </p:tgtEl>
                                        <p:attrNameLst>
                                          <p:attrName>ppt_h</p:attrName>
                                        </p:attrNameLst>
                                      </p:cBhvr>
                                      <p:tavLst>
                                        <p:tav tm="0">
                                          <p:val>
                                            <p:fltVal val="0"/>
                                          </p:val>
                                        </p:tav>
                                        <p:tav tm="100000">
                                          <p:val>
                                            <p:strVal val="#ppt_h"/>
                                          </p:val>
                                        </p:tav>
                                      </p:tavLst>
                                    </p:anim>
                                    <p:animEffect transition="in" filter="fade">
                                      <p:cBhvr>
                                        <p:cTn id="100" dur="500"/>
                                        <p:tgtEl>
                                          <p:spTgt spid="81"/>
                                        </p:tgtEl>
                                      </p:cBhvr>
                                    </p:animEffect>
                                  </p:childTnLst>
                                </p:cTn>
                              </p:par>
                            </p:childTnLst>
                          </p:cTn>
                        </p:par>
                        <p:par>
                          <p:cTn id="101" fill="hold">
                            <p:stCondLst>
                              <p:cond delay="7500"/>
                            </p:stCondLst>
                            <p:childTnLst>
                              <p:par>
                                <p:cTn id="102" presetID="22" presetClass="entr" presetSubtype="4" fill="hold" nodeType="afterEffect">
                                  <p:stCondLst>
                                    <p:cond delay="0"/>
                                  </p:stCondLst>
                                  <p:childTnLst>
                                    <p:set>
                                      <p:cBhvr>
                                        <p:cTn id="103" dur="1" fill="hold">
                                          <p:stCondLst>
                                            <p:cond delay="0"/>
                                          </p:stCondLst>
                                        </p:cTn>
                                        <p:tgtEl>
                                          <p:spTgt spid="82"/>
                                        </p:tgtEl>
                                        <p:attrNameLst>
                                          <p:attrName>style.visibility</p:attrName>
                                        </p:attrNameLst>
                                      </p:cBhvr>
                                      <p:to>
                                        <p:strVal val="visible"/>
                                      </p:to>
                                    </p:set>
                                    <p:animEffect transition="in" filter="wipe(down)">
                                      <p:cBhvr>
                                        <p:cTn id="104" dur="500"/>
                                        <p:tgtEl>
                                          <p:spTgt spid="82"/>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80"/>
                                        </p:tgtEl>
                                        <p:attrNameLst>
                                          <p:attrName>style.visibility</p:attrName>
                                        </p:attrNameLst>
                                      </p:cBhvr>
                                      <p:to>
                                        <p:strVal val="visible"/>
                                      </p:to>
                                    </p:set>
                                    <p:animEffect transition="in" filter="wipe(left)">
                                      <p:cBhvr>
                                        <p:cTn id="107" dur="500"/>
                                        <p:tgtEl>
                                          <p:spTgt spid="80"/>
                                        </p:tgtEl>
                                      </p:cBhvr>
                                    </p:animEffect>
                                  </p:childTnLst>
                                </p:cTn>
                              </p:par>
                            </p:childTnLst>
                          </p:cTn>
                        </p:par>
                        <p:par>
                          <p:cTn id="108" fill="hold">
                            <p:stCondLst>
                              <p:cond delay="8000"/>
                            </p:stCondLst>
                            <p:childTnLst>
                              <p:par>
                                <p:cTn id="109" presetID="53" presetClass="entr" presetSubtype="16" fill="hold" grpId="0" nodeType="afterEffect">
                                  <p:stCondLst>
                                    <p:cond delay="0"/>
                                  </p:stCondLst>
                                  <p:childTnLst>
                                    <p:set>
                                      <p:cBhvr>
                                        <p:cTn id="110" dur="1" fill="hold">
                                          <p:stCondLst>
                                            <p:cond delay="0"/>
                                          </p:stCondLst>
                                        </p:cTn>
                                        <p:tgtEl>
                                          <p:spTgt spid="84"/>
                                        </p:tgtEl>
                                        <p:attrNameLst>
                                          <p:attrName>style.visibility</p:attrName>
                                        </p:attrNameLst>
                                      </p:cBhvr>
                                      <p:to>
                                        <p:strVal val="visible"/>
                                      </p:to>
                                    </p:set>
                                    <p:anim calcmode="lin" valueType="num">
                                      <p:cBhvr>
                                        <p:cTn id="111" dur="500" fill="hold"/>
                                        <p:tgtEl>
                                          <p:spTgt spid="84"/>
                                        </p:tgtEl>
                                        <p:attrNameLst>
                                          <p:attrName>ppt_w</p:attrName>
                                        </p:attrNameLst>
                                      </p:cBhvr>
                                      <p:tavLst>
                                        <p:tav tm="0">
                                          <p:val>
                                            <p:fltVal val="0"/>
                                          </p:val>
                                        </p:tav>
                                        <p:tav tm="100000">
                                          <p:val>
                                            <p:strVal val="#ppt_w"/>
                                          </p:val>
                                        </p:tav>
                                      </p:tavLst>
                                    </p:anim>
                                    <p:anim calcmode="lin" valueType="num">
                                      <p:cBhvr>
                                        <p:cTn id="112" dur="500" fill="hold"/>
                                        <p:tgtEl>
                                          <p:spTgt spid="84"/>
                                        </p:tgtEl>
                                        <p:attrNameLst>
                                          <p:attrName>ppt_h</p:attrName>
                                        </p:attrNameLst>
                                      </p:cBhvr>
                                      <p:tavLst>
                                        <p:tav tm="0">
                                          <p:val>
                                            <p:fltVal val="0"/>
                                          </p:val>
                                        </p:tav>
                                        <p:tav tm="100000">
                                          <p:val>
                                            <p:strVal val="#ppt_h"/>
                                          </p:val>
                                        </p:tav>
                                      </p:tavLst>
                                    </p:anim>
                                    <p:animEffect transition="in" filter="fade">
                                      <p:cBhvr>
                                        <p:cTn id="113" dur="500"/>
                                        <p:tgtEl>
                                          <p:spTgt spid="84"/>
                                        </p:tgtEl>
                                      </p:cBhvr>
                                    </p:animEffect>
                                  </p:childTnLst>
                                </p:cTn>
                              </p:par>
                            </p:childTnLst>
                          </p:cTn>
                        </p:par>
                        <p:par>
                          <p:cTn id="114" fill="hold">
                            <p:stCondLst>
                              <p:cond delay="8500"/>
                            </p:stCondLst>
                            <p:childTnLst>
                              <p:par>
                                <p:cTn id="115" presetID="22" presetClass="entr" presetSubtype="4" fill="hold" nodeType="afterEffect">
                                  <p:stCondLst>
                                    <p:cond delay="0"/>
                                  </p:stCondLst>
                                  <p:childTnLst>
                                    <p:set>
                                      <p:cBhvr>
                                        <p:cTn id="116" dur="1" fill="hold">
                                          <p:stCondLst>
                                            <p:cond delay="0"/>
                                          </p:stCondLst>
                                        </p:cTn>
                                        <p:tgtEl>
                                          <p:spTgt spid="85"/>
                                        </p:tgtEl>
                                        <p:attrNameLst>
                                          <p:attrName>style.visibility</p:attrName>
                                        </p:attrNameLst>
                                      </p:cBhvr>
                                      <p:to>
                                        <p:strVal val="visible"/>
                                      </p:to>
                                    </p:set>
                                    <p:animEffect transition="in" filter="wipe(down)">
                                      <p:cBhvr>
                                        <p:cTn id="117" dur="500"/>
                                        <p:tgtEl>
                                          <p:spTgt spid="85"/>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83"/>
                                        </p:tgtEl>
                                        <p:attrNameLst>
                                          <p:attrName>style.visibility</p:attrName>
                                        </p:attrNameLst>
                                      </p:cBhvr>
                                      <p:to>
                                        <p:strVal val="visible"/>
                                      </p:to>
                                    </p:set>
                                    <p:animEffect transition="in" filter="wipe(left)">
                                      <p:cBhvr>
                                        <p:cTn id="120" dur="500"/>
                                        <p:tgtEl>
                                          <p:spTgt spid="83"/>
                                        </p:tgtEl>
                                      </p:cBhvr>
                                    </p:animEffect>
                                  </p:childTnLst>
                                </p:cTn>
                              </p:par>
                            </p:childTnLst>
                          </p:cTn>
                        </p:par>
                        <p:par>
                          <p:cTn id="121" fill="hold">
                            <p:stCondLst>
                              <p:cond delay="9000"/>
                            </p:stCondLst>
                            <p:childTnLst>
                              <p:par>
                                <p:cTn id="122" presetID="53" presetClass="entr" presetSubtype="16" fill="hold" grpId="0" nodeType="afterEffect">
                                  <p:stCondLst>
                                    <p:cond delay="0"/>
                                  </p:stCondLst>
                                  <p:childTnLst>
                                    <p:set>
                                      <p:cBhvr>
                                        <p:cTn id="123" dur="1" fill="hold">
                                          <p:stCondLst>
                                            <p:cond delay="0"/>
                                          </p:stCondLst>
                                        </p:cTn>
                                        <p:tgtEl>
                                          <p:spTgt spid="87"/>
                                        </p:tgtEl>
                                        <p:attrNameLst>
                                          <p:attrName>style.visibility</p:attrName>
                                        </p:attrNameLst>
                                      </p:cBhvr>
                                      <p:to>
                                        <p:strVal val="visible"/>
                                      </p:to>
                                    </p:set>
                                    <p:anim calcmode="lin" valueType="num">
                                      <p:cBhvr>
                                        <p:cTn id="124" dur="500" fill="hold"/>
                                        <p:tgtEl>
                                          <p:spTgt spid="87"/>
                                        </p:tgtEl>
                                        <p:attrNameLst>
                                          <p:attrName>ppt_w</p:attrName>
                                        </p:attrNameLst>
                                      </p:cBhvr>
                                      <p:tavLst>
                                        <p:tav tm="0">
                                          <p:val>
                                            <p:fltVal val="0"/>
                                          </p:val>
                                        </p:tav>
                                        <p:tav tm="100000">
                                          <p:val>
                                            <p:strVal val="#ppt_w"/>
                                          </p:val>
                                        </p:tav>
                                      </p:tavLst>
                                    </p:anim>
                                    <p:anim calcmode="lin" valueType="num">
                                      <p:cBhvr>
                                        <p:cTn id="125" dur="500" fill="hold"/>
                                        <p:tgtEl>
                                          <p:spTgt spid="87"/>
                                        </p:tgtEl>
                                        <p:attrNameLst>
                                          <p:attrName>ppt_h</p:attrName>
                                        </p:attrNameLst>
                                      </p:cBhvr>
                                      <p:tavLst>
                                        <p:tav tm="0">
                                          <p:val>
                                            <p:fltVal val="0"/>
                                          </p:val>
                                        </p:tav>
                                        <p:tav tm="100000">
                                          <p:val>
                                            <p:strVal val="#ppt_h"/>
                                          </p:val>
                                        </p:tav>
                                      </p:tavLst>
                                    </p:anim>
                                    <p:animEffect transition="in" filter="fade">
                                      <p:cBhvr>
                                        <p:cTn id="126" dur="500"/>
                                        <p:tgtEl>
                                          <p:spTgt spid="87"/>
                                        </p:tgtEl>
                                      </p:cBhvr>
                                    </p:animEffect>
                                  </p:childTnLst>
                                </p:cTn>
                              </p:par>
                            </p:childTnLst>
                          </p:cTn>
                        </p:par>
                        <p:par>
                          <p:cTn id="127" fill="hold">
                            <p:stCondLst>
                              <p:cond delay="9500"/>
                            </p:stCondLst>
                            <p:childTnLst>
                              <p:par>
                                <p:cTn id="128" presetID="22" presetClass="entr" presetSubtype="4" fill="hold" nodeType="afterEffect">
                                  <p:stCondLst>
                                    <p:cond delay="0"/>
                                  </p:stCondLst>
                                  <p:childTnLst>
                                    <p:set>
                                      <p:cBhvr>
                                        <p:cTn id="129" dur="1" fill="hold">
                                          <p:stCondLst>
                                            <p:cond delay="0"/>
                                          </p:stCondLst>
                                        </p:cTn>
                                        <p:tgtEl>
                                          <p:spTgt spid="88"/>
                                        </p:tgtEl>
                                        <p:attrNameLst>
                                          <p:attrName>style.visibility</p:attrName>
                                        </p:attrNameLst>
                                      </p:cBhvr>
                                      <p:to>
                                        <p:strVal val="visible"/>
                                      </p:to>
                                    </p:set>
                                    <p:animEffect transition="in" filter="wipe(down)">
                                      <p:cBhvr>
                                        <p:cTn id="130" dur="500"/>
                                        <p:tgtEl>
                                          <p:spTgt spid="88"/>
                                        </p:tgtEl>
                                      </p:cBhvr>
                                    </p:animEffect>
                                  </p:childTnLst>
                                </p:cTn>
                              </p:par>
                              <p:par>
                                <p:cTn id="131" presetID="22" presetClass="entr" presetSubtype="8" fill="hold" grpId="0" nodeType="withEffect">
                                  <p:stCondLst>
                                    <p:cond delay="0"/>
                                  </p:stCondLst>
                                  <p:childTnLst>
                                    <p:set>
                                      <p:cBhvr>
                                        <p:cTn id="132" dur="1" fill="hold">
                                          <p:stCondLst>
                                            <p:cond delay="0"/>
                                          </p:stCondLst>
                                        </p:cTn>
                                        <p:tgtEl>
                                          <p:spTgt spid="86"/>
                                        </p:tgtEl>
                                        <p:attrNameLst>
                                          <p:attrName>style.visibility</p:attrName>
                                        </p:attrNameLst>
                                      </p:cBhvr>
                                      <p:to>
                                        <p:strVal val="visible"/>
                                      </p:to>
                                    </p:set>
                                    <p:animEffect transition="in" filter="wipe(left)">
                                      <p:cBhvr>
                                        <p:cTn id="133" dur="500"/>
                                        <p:tgtEl>
                                          <p:spTgt spid="86"/>
                                        </p:tgtEl>
                                      </p:cBhvr>
                                    </p:animEffect>
                                  </p:childTnLst>
                                </p:cTn>
                              </p:par>
                            </p:childTnLst>
                          </p:cTn>
                        </p:par>
                        <p:par>
                          <p:cTn id="134" fill="hold">
                            <p:stCondLst>
                              <p:cond delay="10000"/>
                            </p:stCondLst>
                            <p:childTnLst>
                              <p:par>
                                <p:cTn id="135" presetID="21" presetClass="entr" presetSubtype="1" fill="hold" grpId="0" nodeType="afterEffect">
                                  <p:stCondLst>
                                    <p:cond delay="0"/>
                                  </p:stCondLst>
                                  <p:childTnLst>
                                    <p:set>
                                      <p:cBhvr>
                                        <p:cTn id="136" dur="1" fill="hold">
                                          <p:stCondLst>
                                            <p:cond delay="0"/>
                                          </p:stCondLst>
                                        </p:cTn>
                                        <p:tgtEl>
                                          <p:spTgt spid="90"/>
                                        </p:tgtEl>
                                        <p:attrNameLst>
                                          <p:attrName>style.visibility</p:attrName>
                                        </p:attrNameLst>
                                      </p:cBhvr>
                                      <p:to>
                                        <p:strVal val="visible"/>
                                      </p:to>
                                    </p:set>
                                    <p:animEffect transition="in" filter="wheel(1)">
                                      <p:cBhvr>
                                        <p:cTn id="137"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p:bldP spid="61" grpId="0"/>
      <p:bldP spid="62" grpId="0"/>
      <p:bldP spid="65" grpId="0"/>
      <p:bldP spid="66" grpId="0"/>
      <p:bldP spid="68" grpId="0"/>
      <p:bldP spid="69" grpId="0"/>
      <p:bldP spid="71" grpId="0"/>
      <p:bldP spid="72" grpId="0"/>
      <p:bldP spid="74" grpId="0"/>
      <p:bldP spid="75" grpId="0"/>
      <p:bldP spid="77" grpId="0"/>
      <p:bldP spid="78" grpId="0"/>
      <p:bldP spid="80" grpId="0"/>
      <p:bldP spid="81" grpId="0"/>
      <p:bldP spid="83" grpId="0"/>
      <p:bldP spid="84" grpId="0"/>
      <p:bldP spid="86" grpId="0"/>
      <p:bldP spid="87" grpId="0"/>
      <p:bldP spid="9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dirty="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rtlCol="0">
            <a:noAutofit/>
          </a:bodyPr>
          <a:lstStyle/>
          <a:p>
            <a:pPr rtl="0"/>
            <a:r>
              <a:rPr lang="es" sz="4400" dirty="0"/>
              <a:t>DIagnóstico DE </a:t>
            </a:r>
            <a:br>
              <a:rPr lang="es" sz="4400" dirty="0"/>
            </a:br>
            <a:r>
              <a:rPr lang="es" sz="4400" dirty="0"/>
              <a:t>PUNTOS DE RIESGO </a:t>
            </a:r>
            <a:br>
              <a:rPr lang="en-US" altLang="en-US" sz="4400" dirty="0"/>
            </a:br>
            <a:r>
              <a:rPr lang="es" sz="4400" dirty="0"/>
              <a:t>Y OBSTÁCULOS</a:t>
            </a:r>
            <a:endParaRPr lang="en-US" altLang="en-US" sz="4400" dirty="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rtlCol="0"/>
          <a:lstStyle/>
          <a:p>
            <a:pPr rtl="0"/>
            <a:r>
              <a:rPr lang="es">
                <a:solidFill>
                  <a:schemeClr val="tx2"/>
                </a:solidFill>
              </a:rPr>
              <a:t>Ejercicio</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dirty="0">
                <a:solidFill>
                  <a:schemeClr val="tx2"/>
                </a:solidFill>
              </a:rPr>
              <a:t>Cuaderno - PÁGINA </a:t>
            </a:r>
            <a:r>
              <a:rPr lang="es" sz="3600" b="1" dirty="0">
                <a:solidFill>
                  <a:schemeClr val="tx2"/>
                </a:solidFill>
              </a:rPr>
              <a:t>8</a:t>
            </a:r>
            <a:endParaRPr lang="en-US" b="1" dirty="0">
              <a:solidFill>
                <a:schemeClr val="tx2"/>
              </a:solidFill>
            </a:endParaRPr>
          </a:p>
        </p:txBody>
      </p:sp>
      <p:sp>
        <p:nvSpPr>
          <p:cNvPr id="49" name="Title 53">
            <a:extLst>
              <a:ext uri="{FF2B5EF4-FFF2-40B4-BE49-F238E27FC236}">
                <a16:creationId xmlns:a16="http://schemas.microsoft.com/office/drawing/2014/main" id="{4985A444-D7F9-9C4D-95C8-94177AEA93E5}"/>
              </a:ext>
            </a:extLst>
          </p:cNvPr>
          <p:cNvSpPr txBox="1">
            <a:spLocks/>
          </p:cNvSpPr>
          <p:nvPr/>
        </p:nvSpPr>
        <p:spPr>
          <a:xfrm>
            <a:off x="3616479" y="8580998"/>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dirty="0">
                <a:solidFill>
                  <a:schemeClr val="tx2"/>
                </a:solidFill>
              </a:rPr>
              <a:t>ORIENTACIÓN - PÁGINA </a:t>
            </a:r>
            <a:r>
              <a:rPr lang="es" sz="3900" b="1" dirty="0">
                <a:solidFill>
                  <a:schemeClr val="tx2"/>
                </a:solidFill>
              </a:rPr>
              <a:t>13</a:t>
            </a:r>
            <a:endParaRPr lang="en-US" b="1" dirty="0">
              <a:solidFill>
                <a:schemeClr val="tx2"/>
              </a:solidFill>
            </a:endParaRPr>
          </a:p>
        </p:txBody>
      </p:sp>
      <p:sp>
        <p:nvSpPr>
          <p:cNvPr id="50" name="Title 53">
            <a:extLst>
              <a:ext uri="{FF2B5EF4-FFF2-40B4-BE49-F238E27FC236}">
                <a16:creationId xmlns:a16="http://schemas.microsoft.com/office/drawing/2014/main" id="{13FBDF02-555B-4948-8679-992285D5B912}"/>
              </a:ext>
            </a:extLst>
          </p:cNvPr>
          <p:cNvSpPr txBox="1">
            <a:spLocks/>
          </p:cNvSpPr>
          <p:nvPr/>
        </p:nvSpPr>
        <p:spPr>
          <a:xfrm>
            <a:off x="3623163" y="7596127"/>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fontScale="92500"/>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dirty="0">
                <a:solidFill>
                  <a:schemeClr val="tx2"/>
                </a:solidFill>
              </a:rPr>
              <a:t>EJERCICIO ADICIONAL - PÁGINA </a:t>
            </a:r>
            <a:r>
              <a:rPr lang="es" sz="3600" b="1" dirty="0">
                <a:solidFill>
                  <a:schemeClr val="tx2"/>
                </a:solidFill>
              </a:rPr>
              <a:t>12</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39</a:t>
            </a:fld>
            <a:endParaRPr lang="en-US" altLang="en-US" sz="1200" dirty="0">
              <a:solidFill>
                <a:schemeClr val="bg1"/>
              </a:solidFill>
            </a:endParaRPr>
          </a:p>
        </p:txBody>
      </p:sp>
      <p:pic>
        <p:nvPicPr>
          <p:cNvPr id="3" name="Picture 2">
            <a:extLst>
              <a:ext uri="{FF2B5EF4-FFF2-40B4-BE49-F238E27FC236}">
                <a16:creationId xmlns:a16="http://schemas.microsoft.com/office/drawing/2014/main" id="{3010D690-2888-1143-A918-26134D94D077}"/>
              </a:ext>
            </a:extLst>
          </p:cNvPr>
          <p:cNvPicPr>
            <a:picLocks noChangeAspect="1"/>
          </p:cNvPicPr>
          <p:nvPr/>
        </p:nvPicPr>
        <p:blipFill>
          <a:blip r:embed="rId5"/>
          <a:stretch>
            <a:fillRect/>
          </a:stretch>
        </p:blipFill>
        <p:spPr>
          <a:xfrm>
            <a:off x="9572519" y="4289846"/>
            <a:ext cx="3289300" cy="3289300"/>
          </a:xfrm>
          <a:prstGeom prst="rect">
            <a:avLst/>
          </a:prstGeom>
        </p:spPr>
      </p:pic>
      <p:pic>
        <p:nvPicPr>
          <p:cNvPr id="8" name="Picture 7">
            <a:extLst>
              <a:ext uri="{FF2B5EF4-FFF2-40B4-BE49-F238E27FC236}">
                <a16:creationId xmlns:a16="http://schemas.microsoft.com/office/drawing/2014/main" id="{2E68A696-589E-7446-875F-EC797132417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779395" y="4519357"/>
            <a:ext cx="825500" cy="2882900"/>
          </a:xfrm>
          <a:prstGeom prst="rect">
            <a:avLst/>
          </a:prstGeom>
        </p:spPr>
      </p:pic>
    </p:spTree>
    <p:custDataLst>
      <p:tags r:id="rId1"/>
    </p:custDataLst>
    <p:extLst>
      <p:ext uri="{BB962C8B-B14F-4D97-AF65-F5344CB8AC3E}">
        <p14:creationId xmlns:p14="http://schemas.microsoft.com/office/powerpoint/2010/main" val="4238867658"/>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3"/>
          <p:cNvSpPr>
            <a:spLocks noGrp="1"/>
          </p:cNvSpPr>
          <p:nvPr>
            <p:ph idx="1"/>
          </p:nvPr>
        </p:nvSpPr>
        <p:spPr>
          <a:xfrm>
            <a:off x="5669201" y="2183"/>
            <a:ext cx="1666619" cy="2019053"/>
          </a:xfrm>
          <a:solidFill>
            <a:schemeClr val="accent2"/>
          </a:solidFill>
        </p:spPr>
        <p:txBody>
          <a:bodyPr rtlCol="0"/>
          <a:lstStyle/>
          <a:p>
            <a:pPr rtl="0"/>
            <a:r>
              <a:rPr lang="es"/>
              <a:t>10</a:t>
            </a:r>
          </a:p>
        </p:txBody>
      </p:sp>
      <p:grpSp>
        <p:nvGrpSpPr>
          <p:cNvPr id="42" name="Group 41">
            <a:extLst>
              <a:ext uri="{FF2B5EF4-FFF2-40B4-BE49-F238E27FC236}">
                <a16:creationId xmlns:a16="http://schemas.microsoft.com/office/drawing/2014/main" id="{1C1BBF2E-5B78-1B48-98E6-E346307502B5}"/>
              </a:ext>
            </a:extLst>
          </p:cNvPr>
          <p:cNvGrpSpPr/>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23" name="Text Placeholder 5">
            <a:extLst>
              <a:ext uri="{FF2B5EF4-FFF2-40B4-BE49-F238E27FC236}">
                <a16:creationId xmlns:a16="http://schemas.microsoft.com/office/drawing/2014/main" id="{5F61CC3B-2D72-9E41-ACB4-E77E6F22A8E0}"/>
              </a:ext>
            </a:extLst>
          </p:cNvPr>
          <p:cNvSpPr txBox="1">
            <a:spLocks/>
          </p:cNvSpPr>
          <p:nvPr/>
        </p:nvSpPr>
        <p:spPr>
          <a:xfrm>
            <a:off x="1827058" y="3385870"/>
            <a:ext cx="9565136" cy="1499665"/>
          </a:xfrm>
          <a:prstGeom prst="rect">
            <a:avLst/>
          </a:prstGeom>
          <a:solidFill>
            <a:schemeClr val="accent2"/>
          </a:solidFill>
        </p:spPr>
        <p:txBody>
          <a:bodyPr tIns="182858" bIns="0" rtlCol="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rtl="0">
              <a:spcBef>
                <a:spcPct val="20000"/>
              </a:spcBef>
              <a:spcAft>
                <a:spcPts val="600"/>
              </a:spcAft>
              <a:buClr>
                <a:srgbClr val="655DA3"/>
              </a:buClr>
            </a:pPr>
            <a:r>
              <a:rPr lang="es" sz="11499" cap="all" spc="890">
                <a:solidFill>
                  <a:schemeClr val="bg1"/>
                </a:solidFill>
                <a:ea typeface="+mj-ea"/>
                <a:cs typeface="+mj-cs"/>
              </a:rPr>
              <a:t>PROTECCIÓN</a:t>
            </a:r>
          </a:p>
        </p:txBody>
      </p:sp>
      <p:sp>
        <p:nvSpPr>
          <p:cNvPr id="20" name="Slide Number Placeholder 5">
            <a:extLst>
              <a:ext uri="{FF2B5EF4-FFF2-40B4-BE49-F238E27FC236}">
                <a16:creationId xmlns:a16="http://schemas.microsoft.com/office/drawing/2014/main" id="{C9B3AA8B-5FBE-CF4E-95F9-DD563DADCBB3}"/>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4</a:t>
            </a:fld>
            <a:endParaRPr lang="en-US" altLang="en-US" sz="1200" dirty="0">
              <a:solidFill>
                <a:schemeClr val="bg1"/>
              </a:solidFill>
            </a:endParaRPr>
          </a:p>
        </p:txBody>
      </p:sp>
      <p:pic>
        <p:nvPicPr>
          <p:cNvPr id="3" name="Picture 2">
            <a:extLst>
              <a:ext uri="{FF2B5EF4-FFF2-40B4-BE49-F238E27FC236}">
                <a16:creationId xmlns:a16="http://schemas.microsoft.com/office/drawing/2014/main" id="{E72D13CB-D2D2-204E-9C5B-94F0AB3EFEC3}"/>
              </a:ext>
            </a:extLst>
          </p:cNvPr>
          <p:cNvPicPr>
            <a:picLocks noChangeAspect="1"/>
          </p:cNvPicPr>
          <p:nvPr/>
        </p:nvPicPr>
        <p:blipFill>
          <a:blip r:embed="rId4"/>
          <a:stretch>
            <a:fillRect/>
          </a:stretch>
        </p:blipFill>
        <p:spPr>
          <a:xfrm>
            <a:off x="4857860" y="4885535"/>
            <a:ext cx="3289300" cy="3289300"/>
          </a:xfrm>
          <a:prstGeom prst="rect">
            <a:avLst/>
          </a:prstGeom>
        </p:spPr>
      </p:pic>
      <p:grpSp>
        <p:nvGrpSpPr>
          <p:cNvPr id="21" name="Group 20">
            <a:extLst>
              <a:ext uri="{FF2B5EF4-FFF2-40B4-BE49-F238E27FC236}">
                <a16:creationId xmlns:a16="http://schemas.microsoft.com/office/drawing/2014/main" id="{6D048BF5-8F49-3A4D-8DAD-9EDD15BC50CB}"/>
              </a:ext>
            </a:extLst>
          </p:cNvPr>
          <p:cNvGrpSpPr/>
          <p:nvPr/>
        </p:nvGrpSpPr>
        <p:grpSpPr>
          <a:xfrm>
            <a:off x="5509581" y="8936492"/>
            <a:ext cx="2041918" cy="473126"/>
            <a:chOff x="5582387" y="8894626"/>
            <a:chExt cx="2041918" cy="473126"/>
          </a:xfrm>
        </p:grpSpPr>
        <p:pic>
          <p:nvPicPr>
            <p:cNvPr id="22" name="Picture 21">
              <a:extLst>
                <a:ext uri="{FF2B5EF4-FFF2-40B4-BE49-F238E27FC236}">
                  <a16:creationId xmlns:a16="http://schemas.microsoft.com/office/drawing/2014/main" id="{406297A7-A059-D247-8EE4-A8A2E8942DD6}"/>
                </a:ext>
              </a:extLst>
            </p:cNvPr>
            <p:cNvPicPr>
              <a:picLocks noChangeAspect="1"/>
            </p:cNvPicPr>
            <p:nvPr/>
          </p:nvPicPr>
          <p:blipFill rotWithShape="1">
            <a:blip r:embed="rId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4" name="Straight Connector 23">
              <a:extLst>
                <a:ext uri="{FF2B5EF4-FFF2-40B4-BE49-F238E27FC236}">
                  <a16:creationId xmlns:a16="http://schemas.microsoft.com/office/drawing/2014/main" id="{FBD81389-58C3-1142-886B-549FAFFAE17D}"/>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FCB56AF9-C1D0-294A-B9F5-B84F27DA6BEB}"/>
                </a:ext>
              </a:extLst>
            </p:cNvPr>
            <p:cNvPicPr>
              <a:picLocks noChangeAspect="1"/>
            </p:cNvPicPr>
            <p:nvPr/>
          </p:nvPicPr>
          <p:blipFill>
            <a:blip r:embed="rId6">
              <a:biLevel thresh="25000"/>
            </a:blip>
            <a:stretch>
              <a:fillRect/>
            </a:stretch>
          </p:blipFill>
          <p:spPr>
            <a:xfrm>
              <a:off x="6486423" y="8984764"/>
              <a:ext cx="1137882" cy="291764"/>
            </a:xfrm>
            <a:prstGeom prst="rect">
              <a:avLst/>
            </a:prstGeom>
          </p:spPr>
        </p:pic>
      </p:grpSp>
    </p:spTree>
    <p:custDataLst>
      <p:tags r:id="rId1"/>
    </p:custDataLst>
    <p:extLst>
      <p:ext uri="{BB962C8B-B14F-4D97-AF65-F5344CB8AC3E}">
        <p14:creationId xmlns:p14="http://schemas.microsoft.com/office/powerpoint/2010/main" val="82850168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rtl="0"/>
            <a:r>
              <a:rPr lang="es" b="1" dirty="0">
                <a:solidFill>
                  <a:schemeClr val="accent1"/>
                </a:solidFill>
              </a:rPr>
              <a:t>Ejercicio: </a:t>
            </a:r>
            <a:r>
              <a:rPr lang="es" dirty="0"/>
              <a:t>Diagnóstico de puntos de riesgo y obstáculos</a:t>
            </a:r>
          </a:p>
        </p:txBody>
      </p:sp>
      <p:pic>
        <p:nvPicPr>
          <p:cNvPr id="35" name="Picture Placeholder 2">
            <a:extLst>
              <a:ext uri="{FF2B5EF4-FFF2-40B4-BE49-F238E27FC236}">
                <a16:creationId xmlns:a16="http://schemas.microsoft.com/office/drawing/2014/main" id="{6C0049D4-EA6F-1C4F-AA09-AFDF2A628A0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7264" r="7264"/>
          <a:stretch/>
        </p:blipFill>
        <p:spPr/>
      </p:pic>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5943600" y="1682020"/>
            <a:ext cx="6772276" cy="7008927"/>
          </a:xfrm>
        </p:spPr>
        <p:txBody>
          <a:bodyPr rtlCol="0">
            <a:normAutofit/>
          </a:bodyPr>
          <a:lstStyle/>
          <a:p>
            <a:pPr lvl="1" rtl="0"/>
            <a:r>
              <a:rPr lang="es" dirty="0"/>
              <a:t>Ava tiene 62 años. Se casó a los 18. Su matrimonio duró más de 15 años, pero su esposo se divorció porque Ava no pudo tener hijos/as. Debido a su edad y a las necesidades económicas de su familia, no la presionaron para que volviera a casarse. Ava encontró trabajo en un centro de salud. Allí conoció a Laila, ya hace más de 25 años. En aquel momento, Laila tenía poco más de 20 años, estaba casada y tenía tres hijos. Ava y Laila se cuidaron de ocultar su relación, ya que sabían que podrían sufrir graves daños. A pesar de sus precauciones, el hermano de Ava las sorprendió juntas y la amenazó con denunciarla a la policía. También le contó al esposo de Laila lo que ocurría. Ava y Laila huyeron, y Laila dejó a sus hijos. </a:t>
            </a:r>
            <a:endParaRPr lang="en-US" altLang="en-US" dirty="0"/>
          </a:p>
          <a:p>
            <a:pPr rtl="0"/>
            <a:endParaRPr lang="en-US" dirty="0"/>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837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40</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s" sz="8000" b="1" i="0" u="none" strike="noStrike" kern="0" cap="none" spc="0" normalizeH="0" noProof="0">
                <a:ln>
                  <a:noFill/>
                </a:ln>
                <a:solidFill>
                  <a:srgbClr val="FFFFFF"/>
                </a:solidFill>
                <a:effectLst/>
                <a:uLnTx/>
                <a:uFillTx/>
                <a:latin typeface="Calibri"/>
                <a:ea typeface="MS PGothic" pitchFamily="34" charset="-128"/>
                <a:cs typeface="Calibri"/>
                <a:sym typeface="Gill Sans" charset="0"/>
              </a:rPr>
              <a:t>Ava</a:t>
            </a:r>
            <a:br>
              <a:rPr kumimoji="0" lang="en-US" alt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rPr>
            </a:b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1:</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custDataLst>
      <p:tags r:id="rId1"/>
    </p:custDataLst>
    <p:extLst>
      <p:ext uri="{BB962C8B-B14F-4D97-AF65-F5344CB8AC3E}">
        <p14:creationId xmlns:p14="http://schemas.microsoft.com/office/powerpoint/2010/main" val="607136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build="p"/>
      <p:bldP spid="36" grpId="0" animBg="1"/>
      <p:bldP spid="54" grpId="0"/>
      <p:bldP spid="5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rtl="0"/>
            <a:r>
              <a:rPr lang="es" b="1" dirty="0">
                <a:solidFill>
                  <a:schemeClr val="accent1"/>
                </a:solidFill>
              </a:rPr>
              <a:t>Ejercicio: </a:t>
            </a:r>
            <a:r>
              <a:rPr lang="es" dirty="0"/>
              <a:t>Diagnóstico de puntos de riesgo y obstáculos</a:t>
            </a:r>
          </a:p>
        </p:txBody>
      </p:sp>
      <p:pic>
        <p:nvPicPr>
          <p:cNvPr id="35" name="Picture Placeholder 2">
            <a:extLst>
              <a:ext uri="{FF2B5EF4-FFF2-40B4-BE49-F238E27FC236}">
                <a16:creationId xmlns:a16="http://schemas.microsoft.com/office/drawing/2014/main" id="{6C0049D4-EA6F-1C4F-AA09-AFDF2A628A0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7264" r="7264"/>
          <a:stretch/>
        </p:blipFill>
        <p:spPr/>
      </p:pic>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rtlCol="0">
            <a:normAutofit/>
          </a:bodyPr>
          <a:lstStyle/>
          <a:p>
            <a:pPr lvl="1" rtl="0"/>
            <a:r>
              <a:rPr lang="es" dirty="0"/>
              <a:t>Una compañera de trabajo comprensiva las puso en contacto con un grupo de mujeres de una gran ciudad de otra provincia. Ava consiguió trabajo allí en un centro de salud local, y pudieron formar un hogar. Unos años después, un terremoto arrasó la ciudad. La organización de mujeres que daba apoyo a Laila y a Ava quedó destruida. Como mujeres solteras, se sentían demasiado vulnerables para permanecer en la ciudad, pero dado que no podían regresar a su pueblo cruzaron la frontera y solicitaron asilo y asistencia en el país vecino.</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837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41</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s" sz="8000" b="1" i="0" u="none" strike="noStrike" kern="0" cap="none" spc="0" normalizeH="0" noProof="0">
                <a:ln>
                  <a:noFill/>
                </a:ln>
                <a:solidFill>
                  <a:srgbClr val="FFFFFF"/>
                </a:solidFill>
                <a:effectLst/>
                <a:uLnTx/>
                <a:uFillTx/>
                <a:latin typeface="Calibri"/>
                <a:ea typeface="MS PGothic" pitchFamily="34" charset="-128"/>
                <a:cs typeface="Calibri"/>
                <a:sym typeface="Gill Sans" charset="0"/>
              </a:rPr>
              <a:t>Ava</a:t>
            </a:r>
            <a:br>
              <a:rPr kumimoji="0" lang="en-US" alt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rPr>
            </a:b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1:</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custDataLst>
      <p:tags r:id="rId1"/>
    </p:custDataLst>
    <p:extLst>
      <p:ext uri="{BB962C8B-B14F-4D97-AF65-F5344CB8AC3E}">
        <p14:creationId xmlns:p14="http://schemas.microsoft.com/office/powerpoint/2010/main" val="396059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rtl="0"/>
            <a:r>
              <a:rPr lang="es" b="1" dirty="0">
                <a:solidFill>
                  <a:schemeClr val="accent1"/>
                </a:solidFill>
              </a:rPr>
              <a:t>Ejercicio: </a:t>
            </a:r>
            <a:r>
              <a:rPr lang="es" dirty="0"/>
              <a:t>Diagnóstico de puntos de riesgo y obstáculos</a:t>
            </a:r>
          </a:p>
        </p:txBody>
      </p:sp>
      <p:pic>
        <p:nvPicPr>
          <p:cNvPr id="35" name="Picture Placeholder 2">
            <a:extLst>
              <a:ext uri="{FF2B5EF4-FFF2-40B4-BE49-F238E27FC236}">
                <a16:creationId xmlns:a16="http://schemas.microsoft.com/office/drawing/2014/main" id="{6C0049D4-EA6F-1C4F-AA09-AFDF2A628A0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7264" r="7264"/>
          <a:stretch/>
        </p:blipFill>
        <p:spPr/>
      </p:pic>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rtlCol="0">
            <a:normAutofit/>
          </a:bodyPr>
          <a:lstStyle/>
          <a:p>
            <a:pPr lvl="1" rtl="0"/>
            <a:r>
              <a:rPr lang="es" dirty="0"/>
              <a:t>Desde que llegaron, les ha resultado difícil encontrar trabajo, y Laila se dedica al trabajo sexual para poder sobrevivir. Viven en una zona rural a la que se han desplazado muchas personas procedentes del mismo país que ellas, bien por el terremoto o bien por el conflicto tribal existente en la región. Han dicho a todo el mundo que son tía y sobrina, pero temen que salga a la luz su situación.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83769"/>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42</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lang="es" sz="8000" b="1" i="0" u="none" strike="noStrike" kern="0" cap="none" spc="0" normalizeH="0" noProof="0">
                <a:ln>
                  <a:noFill/>
                </a:ln>
                <a:solidFill>
                  <a:srgbClr val="FFFFFF"/>
                </a:solidFill>
                <a:effectLst/>
                <a:uLnTx/>
                <a:uFillTx/>
                <a:latin typeface="Calibri"/>
                <a:ea typeface="MS PGothic" pitchFamily="34" charset="-128"/>
                <a:cs typeface="Calibri"/>
                <a:sym typeface="Gill Sans" charset="0"/>
              </a:rPr>
              <a:t>Ava</a:t>
            </a:r>
            <a:br>
              <a:rPr kumimoji="0" lang="en-US" alt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rPr>
            </a:b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1:</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custDataLst>
      <p:tags r:id="rId1"/>
    </p:custDataLst>
    <p:extLst>
      <p:ext uri="{BB962C8B-B14F-4D97-AF65-F5344CB8AC3E}">
        <p14:creationId xmlns:p14="http://schemas.microsoft.com/office/powerpoint/2010/main" val="2657927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chemeClr val="accent1"/>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rtlCol="0">
            <a:normAutofit fontScale="90000"/>
          </a:bodyPr>
          <a:lstStyle/>
          <a:p>
            <a:pPr lvl="0" rtl="0"/>
            <a:r>
              <a:rPr lang="es" b="1" dirty="0">
                <a:solidFill>
                  <a:schemeClr val="accent1"/>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rtlCol="0"/>
          <a:lstStyle/>
          <a:p>
            <a:pPr rtl="0"/>
            <a:r>
              <a:rPr lang="es" sz="2800">
                <a:solidFill>
                  <a:schemeClr val="accent1"/>
                </a:solidFill>
              </a:rPr>
              <a:t>Puntos de riesgo y obstáculos más importantes</a:t>
            </a:r>
          </a:p>
          <a:p>
            <a:pPr lvl="1" rtl="0"/>
            <a:r>
              <a:rPr lang="es"/>
              <a:t>Enumerar o comentar los puntos de riesgo y los obstáculos</a:t>
            </a:r>
          </a:p>
          <a:p>
            <a:pPr rtl="0"/>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p:txBody>
          <a:bodyPr rtlCol="0">
            <a:normAutofit fontScale="92500" lnSpcReduction="10000"/>
          </a:bodyPr>
          <a:lstStyle/>
          <a:p>
            <a:pPr rtl="0"/>
            <a:r>
              <a:rPr lang="es" dirty="0"/>
              <a:t>Ava tiene 62 años. Se casó a los 18. Su matrimonio duró más de 15 años, pero su esposo se divorció porque Ava no pudo tener hijos/as. Debido a su edad y a las necesidades económicas de su familia, no la presionaron para que volviera a casarse. Ava encontró trabajo en un centro de salud. Allí conoció a Laila, ya hace más de 25 años. En aquel momento, Laila tenía poco más de 20 años, estaba casada y tenía tres hijos. Ava y Laila se cuidaron de ocultar su relación, ya que sabían que podrían sufrir graves daños. A pesar de sus precauciones, el hermano de Ava las sorprendió juntas y la amenazó con denunciarla a la policía. También le contó al esposo de Laila lo que ocurría. Ava y Laila huyeron, y Laila dejó a sus hijos. </a:t>
            </a:r>
            <a:endParaRPr lang="en-US" altLang="en-US" dirty="0"/>
          </a:p>
          <a:p>
            <a:pPr rtl="0"/>
            <a:r>
              <a:rPr lang="es" dirty="0"/>
              <a:t>Una compañera de trabajo comprensiva las puso en contacto con un grupo de mujeres de una gran ciudad de otra provincia. Ava consiguió trabajo allí en un centro de salud local, y pudieron formar un hogar. Unos años después, un terremoto arrasó la ciudad. La organización de mujeres que daba apoyo a Laila y a Ava quedó destruida. Como mujeres solteras, se sentían demasiado vulnerables para permanecer en la ciudad, pero dado que no podían regresar a su pueblo, cruzaron la frontera y solicitaron asilo y asistencia en el país vecino.</a:t>
            </a:r>
          </a:p>
          <a:p>
            <a:pPr rtl="0"/>
            <a:r>
              <a:rPr lang="es" dirty="0"/>
              <a:t>Desde que llegaron, les ha resultado difícil encontrar trabajo, y Laila se dedica al trabajo sexual para poder sobrevivir. Viven en una zona rural a la que se han desplazado muchas personas procedentes del mismo país que ellas, bien por el terremoto o bien por el conflicto tribal existente en la región. Han dicho a todo el mundo que son tía y sobrina, pero temen que salga a la luz su situación. </a:t>
            </a:r>
          </a:p>
          <a:p>
            <a:pPr rtl="0"/>
            <a:endParaRPr lang="en-US" dirty="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43</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lang="es" sz="28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1: </a:t>
            </a:r>
            <a:r>
              <a:rPr lang="es" sz="280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AVA</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1"/>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rtlCol="0">
            <a:spAutoFit/>
          </a:bodyPr>
          <a:lstStyle/>
          <a:p>
            <a:pPr rtl="0"/>
            <a:r>
              <a:rPr lang="es" sz="3200" b="1">
                <a:solidFill>
                  <a:schemeClr val="accent1"/>
                </a:solidFill>
              </a:rPr>
              <a:t>Posibles respuestas</a:t>
            </a:r>
          </a:p>
        </p:txBody>
      </p:sp>
    </p:spTree>
    <p:custDataLst>
      <p:tags r:id="rId1"/>
    </p:custDataLst>
    <p:extLst>
      <p:ext uri="{BB962C8B-B14F-4D97-AF65-F5344CB8AC3E}">
        <p14:creationId xmlns:p14="http://schemas.microsoft.com/office/powerpoint/2010/main" val="267316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3">
            <a:extLst>
              <a:ext uri="{FF2B5EF4-FFF2-40B4-BE49-F238E27FC236}">
                <a16:creationId xmlns:a16="http://schemas.microsoft.com/office/drawing/2014/main" id="{B3C28CF9-527C-4D43-A974-39EF67F46BF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0656" r="10656"/>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rtl="0"/>
            <a:r>
              <a:rPr lang="es" b="1" dirty="0">
                <a:solidFill>
                  <a:schemeClr val="accent2"/>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rtlCol="0">
            <a:normAutofit/>
          </a:bodyPr>
          <a:lstStyle/>
          <a:p>
            <a:pPr lvl="1" rtl="0">
              <a:spcBef>
                <a:spcPts val="600"/>
              </a:spcBef>
            </a:pPr>
            <a:r>
              <a:rPr lang="es" dirty="0"/>
              <a:t>Anwar no tiene amistades ni familiares en el país de asilo. </a:t>
            </a:r>
          </a:p>
          <a:p>
            <a:pPr lvl="1" rtl="0">
              <a:spcBef>
                <a:spcPts val="600"/>
              </a:spcBef>
            </a:pPr>
            <a:r>
              <a:rPr lang="es" dirty="0"/>
              <a:t>Recientemente se ha puesto en contacto con organizaciones de asistencia porque sus ahorros se están agotando y no tiene permiso de trabajo legal. Huyó de su país de origen tras ser detenido y maltratado gravemente por la policía. El incidente ocurrió porque Anwar confesó a su esposa que llevaba tiempo manteniendo una relación con un hombre.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44</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es" sz="8000">
                <a:latin typeface="Calibri" charset="0"/>
                <a:ea typeface="MS PGothic" charset="-128"/>
                <a:cs typeface="Calibri" charset="0"/>
              </a:rPr>
              <a:t>Anwar</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2:</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extLst>
      <p:ext uri="{BB962C8B-B14F-4D97-AF65-F5344CB8AC3E}">
        <p14:creationId xmlns:p14="http://schemas.microsoft.com/office/powerpoint/2010/main" val="138828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animEffect transition="in" filter="fade">
                                      <p:cBhvr>
                                        <p:cTn id="35"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build="p"/>
      <p:bldP spid="36" grpId="0" animBg="1"/>
      <p:bldP spid="54" grpId="0"/>
      <p:bldP spid="55"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pic>
        <p:nvPicPr>
          <p:cNvPr id="14" name="Picture Placeholder 3">
            <a:extLst>
              <a:ext uri="{FF2B5EF4-FFF2-40B4-BE49-F238E27FC236}">
                <a16:creationId xmlns:a16="http://schemas.microsoft.com/office/drawing/2014/main" id="{B3C28CF9-527C-4D43-A974-39EF67F46BF8}"/>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0656" r="10656"/>
          <a:stretch>
            <a:fillRect/>
          </a:stretch>
        </p:blipFill>
        <p:spPr/>
      </p:pic>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a:r>
              <a:rPr lang="es" b="1" dirty="0">
                <a:solidFill>
                  <a:schemeClr val="accent2"/>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rtlCol="0">
            <a:normAutofit/>
          </a:bodyPr>
          <a:lstStyle/>
          <a:p>
            <a:pPr lvl="1">
              <a:spcBef>
                <a:spcPts val="600"/>
              </a:spcBef>
            </a:pPr>
            <a:r>
              <a:rPr lang="es" dirty="0"/>
              <a:t>Ella hacía tiempo que sospechaba que su esposo tenía una aventura y, tras leer mensajes de texto de su teléfono, lo interrogó. Anwar esperaba que su esposa lo comprendiera y le confesó todo. Ella no solo no se mostró comprensiva, sino que presentó una denuncia contra él y su pareja en la comisaría local. Tras la denuncia, la policía arrestó a Anwar y su pareja y los mantuvo detenidos durante varias semanas. </a:t>
            </a:r>
          </a:p>
          <a:p>
            <a:pPr lvl="1" rtl="0">
              <a:spcBef>
                <a:spcPts val="600"/>
              </a:spcBef>
            </a:pPr>
            <a:r>
              <a:rPr lang="es" dirty="0"/>
              <a:t>La esposa de Anwar dijo a su familia que lo habían arrestado porque la maltrataba.</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45</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es" sz="8000">
                <a:latin typeface="Calibri" charset="0"/>
                <a:ea typeface="MS PGothic" charset="-128"/>
                <a:cs typeface="Calibri" charset="0"/>
              </a:rPr>
              <a:t>Anwar</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2:</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custDataLst>
      <p:tags r:id="rId1"/>
    </p:custDataLst>
    <p:extLst>
      <p:ext uri="{BB962C8B-B14F-4D97-AF65-F5344CB8AC3E}">
        <p14:creationId xmlns:p14="http://schemas.microsoft.com/office/powerpoint/2010/main" val="64545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pic>
        <p:nvPicPr>
          <p:cNvPr id="14" name="Picture Placeholder 3">
            <a:extLst>
              <a:ext uri="{FF2B5EF4-FFF2-40B4-BE49-F238E27FC236}">
                <a16:creationId xmlns:a16="http://schemas.microsoft.com/office/drawing/2014/main" id="{B3C28CF9-527C-4D43-A974-39EF67F46BF8}"/>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0656" r="10656"/>
          <a:stretch>
            <a:fillRect/>
          </a:stretch>
        </p:blipFill>
        <p:spPr/>
      </p:pic>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a:r>
              <a:rPr lang="es" b="1" dirty="0">
                <a:solidFill>
                  <a:schemeClr val="accent2"/>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rtlCol="0">
            <a:normAutofit/>
          </a:bodyPr>
          <a:lstStyle/>
          <a:p>
            <a:pPr lvl="1" rtl="0">
              <a:spcBef>
                <a:spcPts val="600"/>
              </a:spcBef>
            </a:pPr>
            <a:r>
              <a:rPr lang="es" dirty="0"/>
              <a:t>Durante su detención, Anwar fue víctima de violencia tanto física como sexual. Finalmente, unas amistades pagaron la fianza. Tras su liberación, Anwar vació su cuenta bancaria y huyó del país. Cuando se estaba marchando, recibió mensajes de texto amenazantes de familiares de su esposa. Desde su llegada, no ha tenido contacto con ellos ni con su pareja.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8376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46</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es" sz="8000">
                <a:latin typeface="Calibri" charset="0"/>
                <a:ea typeface="MS PGothic" charset="-128"/>
                <a:cs typeface="Calibri" charset="0"/>
              </a:rPr>
              <a:t>Anwar</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2:</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custDataLst>
      <p:tags r:id="rId1"/>
    </p:custDataLst>
    <p:extLst>
      <p:ext uri="{BB962C8B-B14F-4D97-AF65-F5344CB8AC3E}">
        <p14:creationId xmlns:p14="http://schemas.microsoft.com/office/powerpoint/2010/main" val="1436479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rtlCol="0">
            <a:normAutofit fontScale="90000"/>
          </a:bodyPr>
          <a:lstStyle/>
          <a:p>
            <a:pPr lvl="0"/>
            <a:r>
              <a:rPr lang="es" b="1" dirty="0">
                <a:solidFill>
                  <a:schemeClr val="accent2"/>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rtlCol="0"/>
          <a:lstStyle/>
          <a:p>
            <a:pPr rtl="0"/>
            <a:r>
              <a:rPr lang="es" sz="2800"/>
              <a:t>Puntos de riesgo y obstáculos más importantes</a:t>
            </a:r>
          </a:p>
          <a:p>
            <a:pPr lvl="1" rtl="0"/>
            <a:r>
              <a:rPr lang="es"/>
              <a:t>Enumerar o comentar los puntos de riesgo y los obstáculos</a:t>
            </a:r>
          </a:p>
          <a:p>
            <a:pPr rtl="0"/>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p:txBody>
          <a:bodyPr rtlCol="0">
            <a:normAutofit fontScale="92500" lnSpcReduction="20000"/>
          </a:bodyPr>
          <a:lstStyle/>
          <a:p>
            <a:pPr rtl="0"/>
            <a:r>
              <a:rPr lang="es" dirty="0"/>
              <a:t>Anwar vive en una zona urbana y se ha aislado de todo el mundo, incluidas las personas de su mismo país de origen, por temor a que lo persigan. Procura no hacerse notar. Si es posible, evita salir durante el día y rehúye las zonas públicas muy transitadas, donde podrían verle. Prefiere salir a última hora de la tarde y hacer la compra cuando los mercados están menos concurridos y puede mantener el anonimato. </a:t>
            </a:r>
            <a:br>
              <a:rPr lang="en-US" altLang="en-US" dirty="0"/>
            </a:br>
            <a:r>
              <a:rPr lang="es" dirty="0"/>
              <a:t> </a:t>
            </a:r>
            <a:br>
              <a:rPr lang="en-US" altLang="en-US" dirty="0"/>
            </a:br>
            <a:r>
              <a:rPr lang="es" dirty="0"/>
              <a:t>Anwar no tiene amistades ni familiares en el país de asilo. Recientemente se ha puesto en contacto con organizaciones de asistencia porque sus ahorros se están agotando y no tiene permiso de trabajo legal. Huyó de su país de origen tras ser detenido y maltratado gravemente por la policía. El incidente ocurrió porque Anwar confesó a su esposa que llevaba tiempo manteniendo una relación con un hombre. </a:t>
            </a:r>
          </a:p>
          <a:p>
            <a:r>
              <a:rPr lang="es" dirty="0"/>
              <a:t>Ella hacía tiempo que sospechaba que su esposo tenía una aventura y, tras leer mensajes de texto de su teléfono, lo interrogó. Anwar esperaba que su esposa lo comprendiera y le confesó todo. Ella no solo no se mostró comprensiva, sino que presentó una denuncia contra él y su pareja en la comisaría local. Tras la denuncia, la policía arrestó a Anwar y su pareja y los mantuvo detenidos durante varias semanas. La esposa de Anwar dijo a su familia que lo habían arrestado porque la maltrataba.</a:t>
            </a:r>
          </a:p>
          <a:p>
            <a:pPr rtl="0"/>
            <a:r>
              <a:rPr lang="es" dirty="0"/>
              <a:t>Durante su detención, Anwar fue víctima de violencia tanto física como sexual. Finalmente, unas amistades pagaron la fianza. Tras su liberación, Anwar vació su cuenta bancaria y huyó del país. Cuando se estaba marchando, recibió mensajes de texto amenazantes de familiares de su esposa. Desde su llegada, no ha tenido contacto con ellos ni con su pareja. </a:t>
            </a:r>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47</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lang="es" sz="28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2: </a:t>
            </a:r>
            <a:r>
              <a:rPr lang="es" sz="280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ANWAR</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2"/>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rtlCol="0">
            <a:spAutoFit/>
          </a:bodyPr>
          <a:lstStyle/>
          <a:p>
            <a:pPr rtl="0"/>
            <a:r>
              <a:rPr lang="es" sz="3200" b="1">
                <a:solidFill>
                  <a:schemeClr val="accent2"/>
                </a:solidFill>
              </a:rPr>
              <a:t>Posibles respuestas</a:t>
            </a:r>
          </a:p>
        </p:txBody>
      </p:sp>
    </p:spTree>
    <p:custDataLst>
      <p:tags r:id="rId1"/>
    </p:custDataLst>
    <p:extLst>
      <p:ext uri="{BB962C8B-B14F-4D97-AF65-F5344CB8AC3E}">
        <p14:creationId xmlns:p14="http://schemas.microsoft.com/office/powerpoint/2010/main" val="346182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4">
            <a:extLst>
              <a:ext uri="{FF2B5EF4-FFF2-40B4-BE49-F238E27FC236}">
                <a16:creationId xmlns:a16="http://schemas.microsoft.com/office/drawing/2014/main" id="{0D65B2DF-538E-B942-BFC3-4A2F6D379872}"/>
              </a:ext>
            </a:extLst>
          </p:cNvPr>
          <p:cNvPicPr>
            <a:picLocks noGrp="1" noChangeAspect="1"/>
          </p:cNvPicPr>
          <p:nvPr>
            <p:ph type="pic" sz="quarter" idx="10"/>
          </p:nvPr>
        </p:nvPicPr>
        <p:blipFill>
          <a:blip r:embed="rId4"/>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a:r>
              <a:rPr lang="es" b="1" dirty="0">
                <a:solidFill>
                  <a:schemeClr val="accent3"/>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rtlCol="0">
            <a:normAutofit/>
          </a:bodyPr>
          <a:lstStyle/>
          <a:p>
            <a:pPr lvl="1" rtl="0">
              <a:spcBef>
                <a:spcPts val="600"/>
              </a:spcBef>
            </a:pPr>
            <a:r>
              <a:rPr lang="es" dirty="0"/>
              <a:t>Mia es una mujer bisexual de 24 años, desplazada hace ocho meses. Su madre murió al nacer ella y su padre ha permanecido en el país de origen. No tiene parientes ni amistades cercanas en el país de asilo. Vive con tres jóvenes solteras en una zona urbana donde la mayoría de la población se compone de migrantes y solicitantes de asilo de la región. Un proveedor de servicios le asignó esa vivienda con otras jóvenes y no las conoce bien. </a:t>
            </a:r>
          </a:p>
        </p:txBody>
      </p:sp>
      <p:sp>
        <p:nvSpPr>
          <p:cNvPr id="36" name="Rectangle 35">
            <a:extLst>
              <a:ext uri="{FF2B5EF4-FFF2-40B4-BE49-F238E27FC236}">
                <a16:creationId xmlns:a16="http://schemas.microsoft.com/office/drawing/2014/main" id="{F16CF4BB-5CBE-624A-A092-99F02A898D70}"/>
              </a:ext>
            </a:extLst>
          </p:cNvPr>
          <p:cNvSpPr/>
          <p:nvPr/>
        </p:nvSpPr>
        <p:spPr>
          <a:xfrm>
            <a:off x="-1" y="1400034"/>
            <a:ext cx="5732463" cy="7298057"/>
          </a:xfrm>
          <a:prstGeom prst="rect">
            <a:avLst/>
          </a:prstGeom>
          <a:solidFill>
            <a:srgbClr val="329E9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48</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es" sz="8000">
                <a:latin typeface="Calibri" charset="0"/>
                <a:ea typeface="MS PGothic" charset="-128"/>
                <a:cs typeface="Calibri" charset="0"/>
              </a:rPr>
              <a:t>Mia</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3:</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custDataLst>
      <p:tags r:id="rId1"/>
    </p:custDataLst>
    <p:extLst>
      <p:ext uri="{BB962C8B-B14F-4D97-AF65-F5344CB8AC3E}">
        <p14:creationId xmlns:p14="http://schemas.microsoft.com/office/powerpoint/2010/main" val="62952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build="p"/>
      <p:bldP spid="36" grpId="0" animBg="1"/>
      <p:bldP spid="54" grpId="0"/>
      <p:bldP spid="5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4">
            <a:extLst>
              <a:ext uri="{FF2B5EF4-FFF2-40B4-BE49-F238E27FC236}">
                <a16:creationId xmlns:a16="http://schemas.microsoft.com/office/drawing/2014/main" id="{0D65B2DF-538E-B942-BFC3-4A2F6D379872}"/>
              </a:ext>
            </a:extLst>
          </p:cNvPr>
          <p:cNvPicPr>
            <a:picLocks noGrp="1" noChangeAspect="1"/>
          </p:cNvPicPr>
          <p:nvPr>
            <p:ph type="pic" sz="quarter" idx="10"/>
          </p:nvPr>
        </p:nvPicPr>
        <p:blipFill>
          <a:blip r:embed="rId4"/>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a:r>
              <a:rPr lang="es" b="1" dirty="0">
                <a:solidFill>
                  <a:schemeClr val="accent3"/>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rtlCol="0">
            <a:normAutofit/>
          </a:bodyPr>
          <a:lstStyle/>
          <a:p>
            <a:pPr lvl="1" rtl="0">
              <a:spcBef>
                <a:spcPts val="600"/>
              </a:spcBef>
            </a:pPr>
            <a:r>
              <a:rPr lang="es" dirty="0"/>
              <a:t>Antes de su huida, Mia y su compañera fueron atacadas por miembros de la comunidad. Mia resultó gravemente herida y su pareja murió. Tiempo después, sus amistades la ayudaron a huir del país. Como resultado de sus lesiones, tiene graves problemas de movilidad y necesita asistencia para caminar. </a:t>
            </a:r>
          </a:p>
          <a:p>
            <a:pPr lvl="1" rtl="0">
              <a:spcBef>
                <a:spcPts val="600"/>
              </a:spcBef>
            </a:pPr>
            <a:r>
              <a:rPr lang="es" dirty="0"/>
              <a:t>Subsiste gracias a la ayuda de una organización para solicitantes de asilo con discapacidad, pero la asistencia es limitada y muchas veces depende de vecinos y amistades comprensivos para poder llegar a fin de mes. </a:t>
            </a:r>
          </a:p>
          <a:p>
            <a:pPr lvl="1" rtl="0">
              <a:spcBef>
                <a:spcPts val="600"/>
              </a:spcBef>
            </a:pPr>
            <a:endParaRPr lang="en-US" altLang="en-US" dirty="0"/>
          </a:p>
        </p:txBody>
      </p:sp>
      <p:sp>
        <p:nvSpPr>
          <p:cNvPr id="36" name="Rectangle 35">
            <a:extLst>
              <a:ext uri="{FF2B5EF4-FFF2-40B4-BE49-F238E27FC236}">
                <a16:creationId xmlns:a16="http://schemas.microsoft.com/office/drawing/2014/main" id="{F16CF4BB-5CBE-624A-A092-99F02A898D70}"/>
              </a:ext>
            </a:extLst>
          </p:cNvPr>
          <p:cNvSpPr/>
          <p:nvPr/>
        </p:nvSpPr>
        <p:spPr>
          <a:xfrm>
            <a:off x="-1" y="1400034"/>
            <a:ext cx="5732463" cy="7298057"/>
          </a:xfrm>
          <a:prstGeom prst="rect">
            <a:avLst/>
          </a:prstGeom>
          <a:solidFill>
            <a:srgbClr val="329E9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49</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es" sz="8000">
                <a:latin typeface="Calibri" charset="0"/>
                <a:ea typeface="MS PGothic" charset="-128"/>
                <a:cs typeface="Calibri" charset="0"/>
              </a:rPr>
              <a:t>Mia</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3:</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custDataLst>
      <p:tags r:id="rId1"/>
    </p:custDataLst>
    <p:extLst>
      <p:ext uri="{BB962C8B-B14F-4D97-AF65-F5344CB8AC3E}">
        <p14:creationId xmlns:p14="http://schemas.microsoft.com/office/powerpoint/2010/main" val="9904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437015" y="3796188"/>
            <a:ext cx="0" cy="476765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738090" y="3761580"/>
            <a:ext cx="0" cy="4802263"/>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nvSpPr>
        <p:spPr>
          <a:xfrm>
            <a:off x="263616" y="6322269"/>
            <a:ext cx="4009842" cy="2556658"/>
          </a:xfrm>
          <a:prstGeom prst="rect">
            <a:avLst/>
          </a:prstGeom>
        </p:spPr>
        <p:txBody>
          <a:bodyPr rtlCol="0"/>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0" rtl="0">
              <a:buClr>
                <a:srgbClr val="AF1D38"/>
              </a:buClr>
            </a:pPr>
            <a:r>
              <a:rPr lang="es" dirty="0"/>
              <a:t>Exponer los </a:t>
            </a:r>
            <a:r>
              <a:rPr lang="es" b="1" dirty="0">
                <a:solidFill>
                  <a:schemeClr val="accent1"/>
                </a:solidFill>
              </a:rPr>
              <a:t>problemas fundamentales de protección</a:t>
            </a:r>
            <a:r>
              <a:rPr lang="es" dirty="0"/>
              <a:t> que afrontan las personas con SOGIESC diversa al migrar y en el desplazamiento forzado</a:t>
            </a:r>
          </a:p>
        </p:txBody>
      </p:sp>
      <p:sp>
        <p:nvSpPr>
          <p:cNvPr id="30" name="Title 3">
            <a:extLst>
              <a:ext uri="{FF2B5EF4-FFF2-40B4-BE49-F238E27FC236}">
                <a16:creationId xmlns:a16="http://schemas.microsoft.com/office/drawing/2014/main" id="{A9BE7D52-9F96-8945-AA8F-979CE259F6CD}"/>
              </a:ext>
            </a:extLst>
          </p:cNvPr>
          <p:cNvSpPr txBox="1">
            <a:spLocks/>
          </p:cNvSpPr>
          <p:nvPr/>
        </p:nvSpPr>
        <p:spPr>
          <a:xfrm>
            <a:off x="5172893" y="4512"/>
            <a:ext cx="2760793" cy="820493"/>
          </a:xfrm>
          <a:prstGeom prst="rect">
            <a:avLst/>
          </a:prstGeom>
          <a:solidFill>
            <a:schemeClr val="accent2"/>
          </a:solid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es" b="0" kern="0" spc="330">
                <a:solidFill>
                  <a:schemeClr val="bg1"/>
                </a:solidFill>
              </a:rPr>
              <a:t>MÓDULO </a:t>
            </a:r>
            <a:r>
              <a:rPr lang="es" kern="0" spc="330">
                <a:solidFill>
                  <a:schemeClr val="bg1"/>
                </a:solidFill>
              </a:rPr>
              <a:t>10</a:t>
            </a:r>
          </a:p>
        </p:txBody>
      </p:sp>
      <p:sp>
        <p:nvSpPr>
          <p:cNvPr id="31" name="Text Placeholder 17">
            <a:extLst>
              <a:ext uri="{FF2B5EF4-FFF2-40B4-BE49-F238E27FC236}">
                <a16:creationId xmlns:a16="http://schemas.microsoft.com/office/drawing/2014/main" id="{96E34998-773A-6C42-80B7-613B5A6D673C}"/>
              </a:ext>
            </a:extLst>
          </p:cNvPr>
          <p:cNvSpPr txBox="1">
            <a:spLocks/>
          </p:cNvSpPr>
          <p:nvPr/>
        </p:nvSpPr>
        <p:spPr>
          <a:xfrm>
            <a:off x="8979392" y="6322270"/>
            <a:ext cx="3747586" cy="1998547"/>
          </a:xfrm>
          <a:prstGeom prst="rect">
            <a:avLst/>
          </a:prstGeom>
        </p:spPr>
        <p:txBody>
          <a:bodyPr rtlCol="0">
            <a:normAutofit/>
          </a:bodyP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rtl="0">
              <a:lnSpc>
                <a:spcPct val="100000"/>
              </a:lnSpc>
            </a:pPr>
            <a:r>
              <a:rPr lang="es" sz="2400" dirty="0"/>
              <a:t>Explicar el papel de los </a:t>
            </a:r>
            <a:r>
              <a:rPr lang="es" sz="2400" b="1" dirty="0">
                <a:solidFill>
                  <a:schemeClr val="accent3"/>
                </a:solidFill>
              </a:rPr>
              <a:t>factores facilitadores</a:t>
            </a:r>
            <a:r>
              <a:rPr lang="es" sz="2400" dirty="0"/>
              <a:t> en la eliminación de obstáculos </a:t>
            </a:r>
            <a:br>
              <a:rPr lang="en-US" sz="2400" dirty="0"/>
            </a:br>
            <a:r>
              <a:rPr lang="es" sz="2400" dirty="0"/>
              <a:t>en el ámbito de la protección</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nvSpPr>
        <p:spPr>
          <a:xfrm>
            <a:off x="4687306" y="6328505"/>
            <a:ext cx="3747586" cy="2906357"/>
          </a:xfrm>
          <a:prstGeom prst="rect">
            <a:avLst/>
          </a:prstGeom>
        </p:spPr>
        <p:txBody>
          <a:bodyPr rtlCol="0"/>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rtl="0">
              <a:lnSpc>
                <a:spcPct val="100000"/>
              </a:lnSpc>
            </a:pPr>
            <a:r>
              <a:rPr lang="es" sz="2400"/>
              <a:t>Detallar los </a:t>
            </a:r>
            <a:r>
              <a:rPr lang="es" sz="2400" b="1">
                <a:solidFill>
                  <a:schemeClr val="accent2"/>
                </a:solidFill>
              </a:rPr>
              <a:t>obstáculos y puntos de riesgo</a:t>
            </a:r>
            <a:r>
              <a:rPr lang="es" sz="2400"/>
              <a:t> singulares </a:t>
            </a:r>
            <a:br>
              <a:rPr lang="en-US" sz="2400" dirty="0"/>
            </a:br>
            <a:r>
              <a:rPr lang="es" sz="2400"/>
              <a:t>que conciernen a la población en el espectro de la SOGIESC</a:t>
            </a:r>
          </a:p>
        </p:txBody>
      </p:sp>
      <p:cxnSp>
        <p:nvCxnSpPr>
          <p:cNvPr id="33" name="Straight Connector 32">
            <a:extLst>
              <a:ext uri="{FF2B5EF4-FFF2-40B4-BE49-F238E27FC236}">
                <a16:creationId xmlns:a16="http://schemas.microsoft.com/office/drawing/2014/main" id="{20DA9E07-8F88-354E-B2D5-C7E32921E6BF}"/>
              </a:ext>
            </a:extLst>
          </p:cNvPr>
          <p:cNvCxnSpPr/>
          <p:nvPr/>
        </p:nvCxnSpPr>
        <p:spPr bwMode="auto">
          <a:xfrm flipV="1">
            <a:off x="-1" y="856384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nvGrpSpPr>
        <p:grpSpPr>
          <a:xfrm>
            <a:off x="1626816" y="315964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es" sz="5399" kern="0">
                  <a:solidFill>
                    <a:schemeClr val="bg1"/>
                  </a:solidFill>
                  <a:latin typeface="+mj-lt"/>
                  <a:cs typeface="Lato Light"/>
                </a:rPr>
                <a:t>1</a:t>
              </a:r>
              <a:endParaRPr sz="5399" kern="0" dirty="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es" sz="6599" kern="0" spc="330">
                <a:solidFill>
                  <a:schemeClr val="bg1"/>
                </a:solidFill>
              </a:rPr>
              <a:t>OBJETIVOS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nvGrpSpPr>
        <p:grpSpPr>
          <a:xfrm>
            <a:off x="5880979" y="312466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es" sz="5399" kern="0">
                  <a:solidFill>
                    <a:schemeClr val="bg1"/>
                  </a:solidFill>
                  <a:latin typeface="+mj-lt"/>
                  <a:cs typeface="Lato Light"/>
                </a:rPr>
                <a:t>2</a:t>
              </a:r>
              <a:endParaRPr sz="5399" kern="0" dirty="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grpSp>
      <p:grpSp>
        <p:nvGrpSpPr>
          <p:cNvPr id="43" name="Group 230">
            <a:extLst>
              <a:ext uri="{FF2B5EF4-FFF2-40B4-BE49-F238E27FC236}">
                <a16:creationId xmlns:a16="http://schemas.microsoft.com/office/drawing/2014/main" id="{34307DF2-B4BD-F142-AEC1-AAE000D7D7FF}"/>
              </a:ext>
            </a:extLst>
          </p:cNvPr>
          <p:cNvGrpSpPr>
            <a:grpSpLocks noChangeAspect="1"/>
          </p:cNvGrpSpPr>
          <p:nvPr/>
        </p:nvGrpSpPr>
        <p:grpSpPr>
          <a:xfrm>
            <a:off x="10075143" y="3101630"/>
            <a:ext cx="1540128" cy="1550466"/>
            <a:chOff x="0" y="0"/>
            <a:chExt cx="1455740" cy="1465510"/>
          </a:xfrm>
          <a:solidFill>
            <a:srgbClr val="FCC448"/>
          </a:solidFill>
        </p:grpSpPr>
        <p:sp>
          <p:nvSpPr>
            <p:cNvPr id="44" name="Shape 227">
              <a:extLst>
                <a:ext uri="{FF2B5EF4-FFF2-40B4-BE49-F238E27FC236}">
                  <a16:creationId xmlns:a16="http://schemas.microsoft.com/office/drawing/2014/main" id="{91BE9CFC-846C-ED40-99BB-C1599A4985BA}"/>
                </a:ext>
              </a:extLst>
            </p:cNvPr>
            <p:cNvSpPr/>
            <p:nvPr/>
          </p:nvSpPr>
          <p:spPr>
            <a:xfrm>
              <a:off x="0" y="0"/>
              <a:ext cx="1270000" cy="1270000"/>
            </a:xfrm>
            <a:prstGeom prst="rect">
              <a:avLst/>
            </a:prstGeom>
            <a:solidFill>
              <a:schemeClr val="accent3"/>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es" sz="5399" kern="0">
                  <a:solidFill>
                    <a:schemeClr val="bg1"/>
                  </a:solidFill>
                  <a:latin typeface="+mj-lt"/>
                  <a:cs typeface="Lato Light"/>
                </a:rPr>
                <a:t>3</a:t>
              </a:r>
              <a:endParaRPr sz="5399" kern="0" dirty="0">
                <a:solidFill>
                  <a:schemeClr val="bg1"/>
                </a:solidFill>
                <a:latin typeface="+mj-lt"/>
                <a:cs typeface="Lato Light"/>
              </a:endParaRPr>
            </a:p>
          </p:txBody>
        </p:sp>
        <p:sp>
          <p:nvSpPr>
            <p:cNvPr id="45" name="Shape 228">
              <a:extLst>
                <a:ext uri="{FF2B5EF4-FFF2-40B4-BE49-F238E27FC236}">
                  <a16:creationId xmlns:a16="http://schemas.microsoft.com/office/drawing/2014/main" id="{B2EA7631-AC0A-CE43-9A49-7573F6D6798C}"/>
                </a:ext>
              </a:extLst>
            </p:cNvPr>
            <p:cNvSpPr/>
            <p:nvPr/>
          </p:nvSpPr>
          <p:spPr>
            <a:xfrm rot="5400000">
              <a:off x="537245" y="1221123"/>
              <a:ext cx="195510"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sp>
          <p:nvSpPr>
            <p:cNvPr id="46" name="Shape 229">
              <a:extLst>
                <a:ext uri="{FF2B5EF4-FFF2-40B4-BE49-F238E27FC236}">
                  <a16:creationId xmlns:a16="http://schemas.microsoft.com/office/drawing/2014/main" id="{EE006D6D-83AF-4941-9A72-557D2A2FEA30}"/>
                </a:ext>
              </a:extLst>
            </p:cNvPr>
            <p:cNvSpPr/>
            <p:nvPr/>
          </p:nvSpPr>
          <p:spPr>
            <a:xfrm>
              <a:off x="1260231" y="488369"/>
              <a:ext cx="195509" cy="293263"/>
            </a:xfrm>
            <a:prstGeom prst="rightArrow">
              <a:avLst>
                <a:gd name="adj1" fmla="val 32000"/>
                <a:gd name="adj2" fmla="val 100000"/>
              </a:avLst>
            </a:prstGeom>
            <a:solidFill>
              <a:schemeClr val="accent3"/>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395240" y="4874813"/>
            <a:ext cx="3747586" cy="1371428"/>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300" b="1" cap="all" dirty="0">
                <a:solidFill>
                  <a:schemeClr val="bg1"/>
                </a:solidFill>
                <a:latin typeface="Calibri" charset="0"/>
                <a:ea typeface="Calibri" charset="0"/>
                <a:cs typeface="Calibri" charset="0"/>
              </a:rPr>
              <a:t>Problemas </a:t>
            </a:r>
            <a:br>
              <a:rPr lang="es" sz="2300" b="1" cap="all" dirty="0">
                <a:solidFill>
                  <a:schemeClr val="bg1"/>
                </a:solidFill>
                <a:latin typeface="Calibri" charset="0"/>
                <a:ea typeface="Calibri" charset="0"/>
                <a:cs typeface="Calibri" charset="0"/>
              </a:rPr>
            </a:br>
            <a:r>
              <a:rPr lang="es" sz="2300" b="1" cap="all" dirty="0">
                <a:solidFill>
                  <a:schemeClr val="bg1"/>
                </a:solidFill>
                <a:latin typeface="Calibri" charset="0"/>
                <a:ea typeface="Calibri" charset="0"/>
                <a:cs typeface="Calibri" charset="0"/>
              </a:rPr>
              <a:t>fundamentales </a:t>
            </a:r>
            <a:br>
              <a:rPr lang="es" sz="2300" b="1" cap="all" dirty="0">
                <a:solidFill>
                  <a:schemeClr val="bg1"/>
                </a:solidFill>
                <a:latin typeface="Calibri" charset="0"/>
                <a:ea typeface="Calibri" charset="0"/>
                <a:cs typeface="Calibri" charset="0"/>
              </a:rPr>
            </a:br>
            <a:r>
              <a:rPr lang="es" sz="2300" b="1" cap="all" dirty="0">
                <a:solidFill>
                  <a:schemeClr val="bg1"/>
                </a:solidFill>
                <a:latin typeface="Calibri" charset="0"/>
                <a:ea typeface="Calibri" charset="0"/>
                <a:cs typeface="Calibri" charset="0"/>
              </a:rPr>
              <a:t>de protección</a:t>
            </a:r>
            <a:endParaRPr lang="en-US" sz="2300" b="1" cap="all" dirty="0">
              <a:solidFill>
                <a:schemeClr val="bg1"/>
              </a:solidFill>
              <a:latin typeface="Calibri"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687306" y="4874812"/>
            <a:ext cx="3747586" cy="1371429"/>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400" b="1" cap="all" dirty="0">
                <a:solidFill>
                  <a:schemeClr val="bg1"/>
                </a:solidFill>
                <a:latin typeface="Calibri" charset="0"/>
                <a:ea typeface="Calibri" charset="0"/>
                <a:cs typeface="Calibri" charset="0"/>
              </a:rPr>
              <a:t>Puntos de riesgo </a:t>
            </a:r>
            <a:br>
              <a:rPr lang="en-US" sz="2400" b="1" cap="all" dirty="0">
                <a:solidFill>
                  <a:schemeClr val="bg1"/>
                </a:solidFill>
                <a:latin typeface="Calibri" charset="0"/>
                <a:ea typeface="Calibri" charset="0"/>
                <a:cs typeface="Calibri" charset="0"/>
              </a:rPr>
            </a:br>
            <a:r>
              <a:rPr lang="es" sz="2400" b="1" cap="all" dirty="0">
                <a:solidFill>
                  <a:schemeClr val="bg1"/>
                </a:solidFill>
                <a:latin typeface="Calibri" charset="0"/>
                <a:ea typeface="Calibri" charset="0"/>
                <a:cs typeface="Calibri" charset="0"/>
              </a:rPr>
              <a:t>y obstáculos</a:t>
            </a:r>
            <a:endParaRPr lang="en-US" sz="2000" b="1" cap="all" dirty="0">
              <a:solidFill>
                <a:schemeClr val="bg1"/>
              </a:solidFill>
              <a:latin typeface="Calibri" charset="0"/>
              <a:ea typeface="Calibri" charset="0"/>
              <a:cs typeface="Calibri" charset="0"/>
            </a:endParaRPr>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979392" y="4874812"/>
            <a:ext cx="3747586" cy="137136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400" b="1" cap="all" dirty="0">
                <a:solidFill>
                  <a:schemeClr val="bg1"/>
                </a:solidFill>
                <a:latin typeface="Calibri" charset="0"/>
                <a:ea typeface="Calibri" charset="0"/>
                <a:cs typeface="Calibri" charset="0"/>
              </a:rPr>
              <a:t>Factores facilitadores </a:t>
            </a:r>
            <a:br>
              <a:rPr lang="es" sz="2400" b="1" cap="all" dirty="0">
                <a:solidFill>
                  <a:schemeClr val="bg1"/>
                </a:solidFill>
                <a:latin typeface="Calibri" charset="0"/>
                <a:ea typeface="Calibri" charset="0"/>
                <a:cs typeface="Calibri" charset="0"/>
              </a:rPr>
            </a:br>
            <a:r>
              <a:rPr lang="es" sz="2400" b="1" cap="all" dirty="0">
                <a:solidFill>
                  <a:schemeClr val="bg1"/>
                </a:solidFill>
                <a:latin typeface="Calibri" charset="0"/>
                <a:ea typeface="Calibri" charset="0"/>
                <a:cs typeface="Calibri" charset="0"/>
              </a:rPr>
              <a:t>en la eliminación de obstáculos</a:t>
            </a:r>
            <a:endParaRPr lang="en-US" sz="2400" b="1" cap="all" dirty="0">
              <a:solidFill>
                <a:schemeClr val="bg1"/>
              </a:solidFill>
              <a:latin typeface="Calibri" charset="0"/>
              <a:ea typeface="Calibri" charset="0"/>
              <a:cs typeface="Calibri" charset="0"/>
            </a:endParaRP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5</a:t>
            </a:fld>
            <a:endParaRPr lang="en-US" altLang="en-US" sz="1200" dirty="0">
              <a:solidFill>
                <a:schemeClr val="bg1"/>
              </a:solidFill>
            </a:endParaRPr>
          </a:p>
        </p:txBody>
      </p:sp>
    </p:spTree>
    <p:custDataLst>
      <p:tags r:id="rId1"/>
    </p:custDataLst>
    <p:extLst>
      <p:ext uri="{BB962C8B-B14F-4D97-AF65-F5344CB8AC3E}">
        <p14:creationId xmlns:p14="http://schemas.microsoft.com/office/powerpoint/2010/main" val="3713716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fade">
                                      <p:cBhvr>
                                        <p:cTn id="57" dur="500"/>
                                        <p:tgtEl>
                                          <p:spTgt spid="51"/>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31">
                                            <p:txEl>
                                              <p:pRg st="0" end="0"/>
                                            </p:txEl>
                                          </p:spTgt>
                                        </p:tgtEl>
                                        <p:attrNameLst>
                                          <p:attrName>style.visibility</p:attrName>
                                        </p:attrNameLst>
                                      </p:cBhvr>
                                      <p:to>
                                        <p:strVal val="visible"/>
                                      </p:to>
                                    </p:set>
                                    <p:animEffect transition="in" filter="fade">
                                      <p:cBhvr>
                                        <p:cTn id="61" dur="500"/>
                                        <p:tgtEl>
                                          <p:spTgt spid="31">
                                            <p:txEl>
                                              <p:pRg st="0" end="0"/>
                                            </p:txEl>
                                          </p:spTgt>
                                        </p:tgtEl>
                                      </p:cBhvr>
                                    </p:animEffect>
                                  </p:childTnLst>
                                </p:cTn>
                              </p:par>
                            </p:childTnLst>
                          </p:cTn>
                        </p:par>
                        <p:par>
                          <p:cTn id="62" fill="hold">
                            <p:stCondLst>
                              <p:cond delay="1500"/>
                            </p:stCondLst>
                            <p:childTnLst>
                              <p:par>
                                <p:cTn id="63" presetID="22" presetClass="entr" presetSubtype="8" fill="hold"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left)">
                                      <p:cBhvr>
                                        <p:cTn id="6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1" grpId="0" build="p"/>
      <p:bldP spid="32" grpId="0" build="p"/>
      <p:bldP spid="38" grpId="0"/>
      <p:bldP spid="47" grpId="0" animBg="1"/>
      <p:bldP spid="50" grpId="0" animBg="1"/>
      <p:bldP spid="5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4">
            <a:extLst>
              <a:ext uri="{FF2B5EF4-FFF2-40B4-BE49-F238E27FC236}">
                <a16:creationId xmlns:a16="http://schemas.microsoft.com/office/drawing/2014/main" id="{0D65B2DF-538E-B942-BFC3-4A2F6D379872}"/>
              </a:ext>
            </a:extLst>
          </p:cNvPr>
          <p:cNvPicPr>
            <a:picLocks noGrp="1" noChangeAspect="1"/>
          </p:cNvPicPr>
          <p:nvPr>
            <p:ph type="pic" sz="quarter" idx="10"/>
          </p:nvPr>
        </p:nvPicPr>
        <p:blipFill>
          <a:blip r:embed="rId4"/>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a:r>
              <a:rPr lang="es" b="1" dirty="0">
                <a:solidFill>
                  <a:schemeClr val="accent3"/>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rtlCol="0">
            <a:normAutofit/>
          </a:bodyPr>
          <a:lstStyle/>
          <a:p>
            <a:pPr lvl="1">
              <a:spcBef>
                <a:spcPts val="600"/>
              </a:spcBef>
            </a:pPr>
            <a:r>
              <a:rPr lang="es" dirty="0"/>
              <a:t>No le cuenta a nadie que ha tenido relaciones con mujeres ni que ha tenido una pareja mujer, ya que teme que los proveedores de servicios, sus compañeras de vivienda, la gente del vecindario y los miembros de la comunidad la discriminen o la agredan. También tiene miedo de dejar de recibir asistencia si revela la razón por la que huyó de su país de origen. Antes del ataque, , en su país de origen, Mia había experimentado otros problemas relacionados con su orientación sexual percibida y real, entre ellos, el acoso y la violencia. Actualmente es solicitante de asilo. </a:t>
            </a:r>
          </a:p>
        </p:txBody>
      </p:sp>
      <p:sp>
        <p:nvSpPr>
          <p:cNvPr id="36" name="Rectangle 35">
            <a:extLst>
              <a:ext uri="{FF2B5EF4-FFF2-40B4-BE49-F238E27FC236}">
                <a16:creationId xmlns:a16="http://schemas.microsoft.com/office/drawing/2014/main" id="{F16CF4BB-5CBE-624A-A092-99F02A898D70}"/>
              </a:ext>
            </a:extLst>
          </p:cNvPr>
          <p:cNvSpPr/>
          <p:nvPr/>
        </p:nvSpPr>
        <p:spPr>
          <a:xfrm>
            <a:off x="-1" y="1400034"/>
            <a:ext cx="5732463" cy="7298057"/>
          </a:xfrm>
          <a:prstGeom prst="rect">
            <a:avLst/>
          </a:prstGeom>
          <a:solidFill>
            <a:srgbClr val="329E9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50</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es" sz="8000">
                <a:latin typeface="Calibri" charset="0"/>
                <a:ea typeface="MS PGothic" charset="-128"/>
                <a:cs typeface="Calibri" charset="0"/>
              </a:rPr>
              <a:t>Mia</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3:</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custDataLst>
      <p:tags r:id="rId1"/>
    </p:custDataLst>
    <p:extLst>
      <p:ext uri="{BB962C8B-B14F-4D97-AF65-F5344CB8AC3E}">
        <p14:creationId xmlns:p14="http://schemas.microsoft.com/office/powerpoint/2010/main" val="233488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chemeClr val="accent3"/>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rtlCol="0">
            <a:normAutofit fontScale="90000"/>
          </a:bodyPr>
          <a:lstStyle/>
          <a:p>
            <a:pPr lvl="0"/>
            <a:r>
              <a:rPr lang="es" b="1" dirty="0">
                <a:solidFill>
                  <a:schemeClr val="accent3"/>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rtlCol="0"/>
          <a:lstStyle/>
          <a:p>
            <a:pPr rtl="0"/>
            <a:r>
              <a:rPr lang="es" sz="2800">
                <a:solidFill>
                  <a:schemeClr val="accent3"/>
                </a:solidFill>
              </a:rPr>
              <a:t>Puntos de riesgo y obstáculos más importantes</a:t>
            </a:r>
          </a:p>
          <a:p>
            <a:pPr lvl="1" rtl="0"/>
            <a:r>
              <a:rPr lang="es"/>
              <a:t>Enumerar o comentar los puntos de riesgo y los obstáculos</a:t>
            </a:r>
          </a:p>
          <a:p>
            <a:pPr rtl="0"/>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p:txBody>
          <a:bodyPr rtlCol="0">
            <a:normAutofit fontScale="92500" lnSpcReduction="20000"/>
          </a:bodyPr>
          <a:lstStyle/>
          <a:p>
            <a:pPr rtl="0"/>
            <a:r>
              <a:rPr lang="es" dirty="0"/>
              <a:t>Mia es una mujer bisexual de 24 años, desplazada hace ocho meses. Su madre murió al nacer ella y su padre ha permanecido en el país de origen. No tiene parientes ni amistades cercanas en el país de asilo. Vive con tres jóvenes solteras en una zona urbana donde la mayoría de la población se compone de migrantes y solicitantes de asilo de la región. Un proveedor de servicios le asignó esa vivienda con otras jóvenes y no las conoce bien. </a:t>
            </a:r>
          </a:p>
          <a:p>
            <a:pPr rtl="0"/>
            <a:r>
              <a:rPr lang="es" dirty="0"/>
              <a:t>Antes de su huida, Mia y su compañera fueron atacadas por miembros de la comunidad. Mia resultó gravemente herida y su pareja murió. Tiempo después, sus amistades la ayudaron a huir del país. Como resultado de sus lesiones, tiene graves problemas de movilidad y necesita asistencia para caminar. </a:t>
            </a:r>
          </a:p>
          <a:p>
            <a:pPr rtl="0"/>
            <a:r>
              <a:rPr lang="es" dirty="0"/>
              <a:t>Subsiste gracias a la ayuda de una organización para solicitantes de asilo con discapacidad, pero la asistencia es limitada y muchas veces depende de vecinos y amistades comprensivos para poder llegar a fin de mes. </a:t>
            </a:r>
          </a:p>
          <a:p>
            <a:pPr rtl="0"/>
            <a:r>
              <a:rPr lang="es" dirty="0"/>
              <a:t>No le cuenta a nadie que ha tenido relaciones con mujeres ni que ha tenido una pareja mujer, ya que teme que los proveedores de servicios, sus compañeras de vivienda, la gente del vecindario y los miembros de la comunidad la discriminen o la agredan. También tiene miedo de dejar de recibir asistencia si revela la razón por la que huyó de su país de origen. Antes del ataque, Mia había experimentado, en su país de origen, otros problemas relacionados con su orientación sexual percibida y real, entre ellos, el acoso y la violencia. Actualmente es solicitante de asilo. </a:t>
            </a:r>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51</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lang="es" sz="28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3: </a:t>
            </a:r>
            <a:r>
              <a:rPr lang="es" sz="280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MIA</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3"/>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rtlCol="0">
            <a:spAutoFit/>
          </a:bodyPr>
          <a:lstStyle/>
          <a:p>
            <a:pPr rtl="0"/>
            <a:r>
              <a:rPr lang="es" sz="3200" b="1">
                <a:solidFill>
                  <a:schemeClr val="accent3"/>
                </a:solidFill>
              </a:rPr>
              <a:t>Posibles respuestas</a:t>
            </a:r>
          </a:p>
        </p:txBody>
      </p:sp>
    </p:spTree>
    <p:custDataLst>
      <p:tags r:id="rId1"/>
    </p:custDataLst>
    <p:extLst>
      <p:ext uri="{BB962C8B-B14F-4D97-AF65-F5344CB8AC3E}">
        <p14:creationId xmlns:p14="http://schemas.microsoft.com/office/powerpoint/2010/main" val="240750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BE9A97CC-379E-DE40-8BB8-8AB8FFE85F7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0492" r="20492"/>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a:r>
              <a:rPr lang="es" b="1" dirty="0">
                <a:solidFill>
                  <a:schemeClr val="accent5">
                    <a:lumMod val="75000"/>
                  </a:schemeClr>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rtlCol="0">
            <a:normAutofit lnSpcReduction="10000"/>
          </a:bodyPr>
          <a:lstStyle/>
          <a:p>
            <a:pPr lvl="1" rtl="0">
              <a:spcBef>
                <a:spcPts val="600"/>
              </a:spcBef>
            </a:pPr>
            <a:r>
              <a:rPr lang="es" dirty="0"/>
              <a:t>Jack es un hombre transgénero de 28 años. Se trasladó al país de asilo como trabajador migrante cuando tenía poco más de 20 años. En ese momento, la expresión de género de Jack era femenina y usaba el nombre que se le asignó al nacer, Shreeni. En sus documentos oficiales, incluidos su documento nacional de identidad, el visado y el pasaporte, figura ese nombre. </a:t>
            </a:r>
          </a:p>
          <a:p>
            <a:pPr lvl="1" rtl="0">
              <a:spcBef>
                <a:spcPts val="600"/>
              </a:spcBef>
            </a:pPr>
            <a:r>
              <a:rPr lang="es" dirty="0"/>
              <a:t>Durante su infancia y su adolescencia, Jack sufrió diversos problemas relacionados con su identidad de género, entre ellos, violencia en el hogar y en la escuela. Debido al acoso escolar sufrido y a que pasó prolongados períodos consumiendo drogas, Jack abandonó la escuela a los 14 años. Más tarde, sus progenitores le pidieron que se fuera de casa. Entonces, se trasladó a la capital para buscar trabajo. Posteriormente, decidió marcharse del país para trabajar como asistente doméstico. </a:t>
            </a:r>
          </a:p>
          <a:p>
            <a:pPr lvl="1" rtl="0">
              <a:spcBef>
                <a:spcPts val="600"/>
              </a:spcBef>
            </a:pPr>
            <a:endParaRPr lang="en-US" altLang="en-US" dirty="0"/>
          </a:p>
        </p:txBody>
      </p:sp>
      <p:sp>
        <p:nvSpPr>
          <p:cNvPr id="36" name="Rectangle 35">
            <a:extLst>
              <a:ext uri="{FF2B5EF4-FFF2-40B4-BE49-F238E27FC236}">
                <a16:creationId xmlns:a16="http://schemas.microsoft.com/office/drawing/2014/main" id="{F16CF4BB-5CBE-624A-A092-99F02A898D70}"/>
              </a:ext>
            </a:extLst>
          </p:cNvPr>
          <p:cNvSpPr/>
          <p:nvPr/>
        </p:nvSpPr>
        <p:spPr>
          <a:xfrm>
            <a:off x="4363" y="1407178"/>
            <a:ext cx="5732463" cy="7298057"/>
          </a:xfrm>
          <a:prstGeom prst="rect">
            <a:avLst/>
          </a:prstGeom>
          <a:solidFill>
            <a:srgbClr val="6A92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52</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es" sz="8000" noProof="0">
                <a:latin typeface="Calibri" charset="0"/>
                <a:ea typeface="MS PGothic" charset="-128"/>
                <a:cs typeface="Calibri" charset="0"/>
              </a:rPr>
              <a:t>Jack</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4:</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custDataLst>
      <p:tags r:id="rId1"/>
    </p:custDataLst>
    <p:extLst>
      <p:ext uri="{BB962C8B-B14F-4D97-AF65-F5344CB8AC3E}">
        <p14:creationId xmlns:p14="http://schemas.microsoft.com/office/powerpoint/2010/main" val="288675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uiExpand="1" build="p"/>
      <p:bldP spid="36" grpId="0" animBg="1"/>
      <p:bldP spid="54" grpId="0"/>
      <p:bldP spid="55"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2">
            <a:extLst>
              <a:ext uri="{FF2B5EF4-FFF2-40B4-BE49-F238E27FC236}">
                <a16:creationId xmlns:a16="http://schemas.microsoft.com/office/drawing/2014/main" id="{BE9A97CC-379E-DE40-8BB8-8AB8FFE85F7D}"/>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0492" r="20492"/>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a:r>
              <a:rPr lang="es" b="1" dirty="0">
                <a:solidFill>
                  <a:schemeClr val="accent5">
                    <a:lumMod val="75000"/>
                  </a:schemeClr>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5901069" y="1682020"/>
            <a:ext cx="7053479" cy="7008927"/>
          </a:xfrm>
        </p:spPr>
        <p:txBody>
          <a:bodyPr rtlCol="0">
            <a:noAutofit/>
          </a:bodyPr>
          <a:lstStyle/>
          <a:p>
            <a:pPr lvl="1" rtl="0">
              <a:spcBef>
                <a:spcPts val="600"/>
              </a:spcBef>
            </a:pPr>
            <a:r>
              <a:rPr lang="es" sz="2500" dirty="0"/>
              <a:t>Después de varios años en el país de asilo, decidió dejar el trabajo doméstico y hacer la transición a hombre. Consiguió hormonas en el mercado negro, adoptó una expresión de género masculina y se mudó a un alojamiento temporal urbano con otras personas migrantes transgénero. Para ganarse la vida, comenzó a trabajar en la economía informal, sobre todo en la construcción. Después de hacer la transición, decidió que no podía regresar a su país de origen y solicitó asilo. Poco después, fue detenido en un puesto de control de la policía por carecer de una identificación adecuada, ya que su antiguo empleador se había quedado con su pasaporte. Actualmente está detenido por trabajar ilegalmente en el país y es posible que lo deporten. Se le impide acceder a las hormonas y los artículos sanitarios que se suministran a las mujeres detenidas.</a:t>
            </a:r>
          </a:p>
        </p:txBody>
      </p:sp>
      <p:sp>
        <p:nvSpPr>
          <p:cNvPr id="36" name="Rectangle 35">
            <a:extLst>
              <a:ext uri="{FF2B5EF4-FFF2-40B4-BE49-F238E27FC236}">
                <a16:creationId xmlns:a16="http://schemas.microsoft.com/office/drawing/2014/main" id="{F16CF4BB-5CBE-624A-A092-99F02A898D70}"/>
              </a:ext>
            </a:extLst>
          </p:cNvPr>
          <p:cNvSpPr/>
          <p:nvPr/>
        </p:nvSpPr>
        <p:spPr>
          <a:xfrm>
            <a:off x="4363" y="1407178"/>
            <a:ext cx="5732463" cy="7298057"/>
          </a:xfrm>
          <a:prstGeom prst="rect">
            <a:avLst/>
          </a:prstGeom>
          <a:solidFill>
            <a:srgbClr val="6A92D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53</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es" sz="8000" b="1"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Jack</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4:</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custDataLst>
      <p:tags r:id="rId1"/>
    </p:custDataLst>
    <p:extLst>
      <p:ext uri="{BB962C8B-B14F-4D97-AF65-F5344CB8AC3E}">
        <p14:creationId xmlns:p14="http://schemas.microsoft.com/office/powerpoint/2010/main" val="158622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rgbClr val="6A92D9"/>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rtlCol="0">
            <a:normAutofit fontScale="90000"/>
          </a:bodyPr>
          <a:lstStyle/>
          <a:p>
            <a:pPr lvl="0"/>
            <a:r>
              <a:rPr lang="es" b="1" dirty="0">
                <a:solidFill>
                  <a:schemeClr val="accent5">
                    <a:lumMod val="75000"/>
                  </a:schemeClr>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rtlCol="0"/>
          <a:lstStyle/>
          <a:p>
            <a:pPr rtl="0"/>
            <a:r>
              <a:rPr lang="es" sz="2800">
                <a:solidFill>
                  <a:schemeClr val="accent5">
                    <a:lumMod val="75000"/>
                  </a:schemeClr>
                </a:solidFill>
              </a:rPr>
              <a:t>Puntos de riesgo y obstáculos más importantes</a:t>
            </a:r>
          </a:p>
          <a:p>
            <a:pPr lvl="1" rtl="0"/>
            <a:r>
              <a:rPr lang="es"/>
              <a:t>Enumerar o comentar los puntos de riesgo y los obstáculos</a:t>
            </a:r>
          </a:p>
          <a:p>
            <a:pPr rtl="0"/>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a:xfrm>
            <a:off x="200025" y="2082801"/>
            <a:ext cx="6004765" cy="6608146"/>
          </a:xfrm>
        </p:spPr>
        <p:txBody>
          <a:bodyPr rtlCol="0">
            <a:normAutofit fontScale="92500" lnSpcReduction="10000"/>
          </a:bodyPr>
          <a:lstStyle/>
          <a:p>
            <a:pPr lvl="1" rtl="0">
              <a:spcBef>
                <a:spcPts val="600"/>
              </a:spcBef>
            </a:pPr>
            <a:r>
              <a:rPr lang="es" dirty="0"/>
              <a:t>Jack es un hombre transgénero de 28 años. Se trasladó al país de asilo como trabajador migrante cuando tenía poco más de 20 años. En ese momento, la expresión de género de Jack era femenina y usaba el nombre que se le asignó al nacer, Shreeni. En sus documentos oficiales, incluidos el documento nacional de identidad, el visado y el pasaporte, figura ese nombre. </a:t>
            </a:r>
          </a:p>
          <a:p>
            <a:pPr lvl="1" rtl="0">
              <a:spcBef>
                <a:spcPts val="600"/>
              </a:spcBef>
            </a:pPr>
            <a:r>
              <a:rPr lang="es" dirty="0"/>
              <a:t>Durante su infancia y su adolescencia, Jack sufrió diversos problemas relacionados con su identidad de género, entre ellos, violencia en el hogar y en la escuela. Debido al acoso escolar sufrido y a que pasó prolongados períodos consumiendo drogas, Jack abandonó la escuela a los 14 años. Más tarde, sus progenitores le pidieron que se fuera de casa. Entonces, se trasladó a la capital para buscar trabajo. Posteriormente, decidió marcharse del país para trabajar como asistente doméstico. </a:t>
            </a:r>
            <a:endParaRPr lang="en-US" altLang="en-US" dirty="0"/>
          </a:p>
          <a:p>
            <a:pPr lvl="1" rtl="0">
              <a:spcBef>
                <a:spcPts val="600"/>
              </a:spcBef>
            </a:pPr>
            <a:r>
              <a:rPr lang="es" dirty="0"/>
              <a:t>Después de varios años en el país de asilo, decidió dejar el trabajo doméstico y hacer la transición a hombre. Consiguió hormonas en el mercado negro, adoptó una expresión de género masculina y se mudó a un alojamiento temporal urbano con otras personas migrantes transgénero. Para ganarse la vida, comenzó a trabajar en la economía informal, sobre todo en la construcción. Después de hacer la transición, decidió que no podía regresar a su país de origen y solicitó asilo. Poco después, fue detenido en un puesto de control de la policía por carecer de una identificación adecuada, ya que su antiguo empleador se había quedado con su pasaporte. Actualmente está detenido por trabajar ilegalmente en el país y es posible que lo deporten. Se le impide acceder a las hormonas y los artículos sanitarios que se suministran a las mujeres detenidas.</a:t>
            </a:r>
          </a:p>
          <a:p>
            <a:pPr lvl="1" rtl="0">
              <a:spcBef>
                <a:spcPts val="600"/>
              </a:spcBef>
            </a:pPr>
            <a:endParaRPr lang="en-US" altLang="en-US" dirty="0"/>
          </a:p>
          <a:p>
            <a:pPr lvl="1" rtl="0">
              <a:spcBef>
                <a:spcPts val="600"/>
              </a:spcBef>
            </a:pPr>
            <a:endParaRPr lang="en-US" altLang="en-US" dirty="0"/>
          </a:p>
          <a:p>
            <a:pPr rtl="0"/>
            <a:endParaRPr lang="en-US" altLang="en-US" dirty="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54</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lang="es" sz="28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4: </a:t>
            </a:r>
            <a:r>
              <a:rPr lang="es" sz="2800" b="0" kern="0">
                <a:solidFill>
                  <a:srgbClr val="FFFFFF"/>
                </a:solidFill>
                <a:latin typeface="Calibri" charset="0"/>
                <a:ea typeface="MS PGothic" charset="-128"/>
                <a:cs typeface="Calibri" charset="0"/>
              </a:rPr>
              <a:t>Jack</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5"/>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rtlCol="0">
            <a:spAutoFit/>
          </a:bodyPr>
          <a:lstStyle/>
          <a:p>
            <a:pPr rtl="0"/>
            <a:r>
              <a:rPr lang="es" sz="3200" b="1">
                <a:solidFill>
                  <a:schemeClr val="accent5">
                    <a:lumMod val="75000"/>
                  </a:schemeClr>
                </a:solidFill>
              </a:rPr>
              <a:t>Posibles respuestas</a:t>
            </a:r>
          </a:p>
        </p:txBody>
      </p:sp>
    </p:spTree>
    <p:custDataLst>
      <p:tags r:id="rId1"/>
    </p:custDataLst>
    <p:extLst>
      <p:ext uri="{BB962C8B-B14F-4D97-AF65-F5344CB8AC3E}">
        <p14:creationId xmlns:p14="http://schemas.microsoft.com/office/powerpoint/2010/main" val="203093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a:extLst>
              <a:ext uri="{FF2B5EF4-FFF2-40B4-BE49-F238E27FC236}">
                <a16:creationId xmlns:a16="http://schemas.microsoft.com/office/drawing/2014/main" id="{FD7E603F-527B-874D-838B-7A1DBFA2104D}"/>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40230" t="16879" r="20557" b="6953"/>
          <a:stretch/>
        </p:blipFill>
        <p:spPr>
          <a:xfrm>
            <a:off x="0" y="1407178"/>
            <a:ext cx="5732463" cy="7283770"/>
          </a:xfrm>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a:r>
              <a:rPr lang="es" b="1" dirty="0">
                <a:solidFill>
                  <a:schemeClr val="accent1">
                    <a:lumMod val="75000"/>
                  </a:schemeClr>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rtlCol="0">
            <a:normAutofit/>
          </a:bodyPr>
          <a:lstStyle/>
          <a:p>
            <a:pPr lvl="1" rtl="0">
              <a:spcBef>
                <a:spcPts val="600"/>
              </a:spcBef>
            </a:pPr>
            <a:r>
              <a:rPr lang="es" dirty="0"/>
              <a:t>Sarah es una mujer transgénero de 22 años. A los 21 años abandonó su comunidad debido a un conflicto político prolongado. En ese momento, ya no vivía con su familia, con la que no ha estado en contacto desde entonces. Huyó con las dos amigas con las que compartía piso y juntas se trasladaron a un campamento improvisado fundado por otras mujeres transgénero desplazadas. Sarah perdió sus documentos cuando huyeron de la vivienda y no ha podido regresar para recuperarlos. En ellos figura que el sexo que se le asignó al nacer es “masculino”.</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55</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es" sz="8000">
                <a:latin typeface="Calibri" charset="0"/>
                <a:ea typeface="MS PGothic" charset="-128"/>
                <a:cs typeface="Calibri" charset="0"/>
              </a:rPr>
              <a:t>Sarah</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5:</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custDataLst>
      <p:tags r:id="rId1"/>
    </p:custDataLst>
    <p:extLst>
      <p:ext uri="{BB962C8B-B14F-4D97-AF65-F5344CB8AC3E}">
        <p14:creationId xmlns:p14="http://schemas.microsoft.com/office/powerpoint/2010/main" val="397203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uiExpand="1" build="p"/>
      <p:bldP spid="36" grpId="0" animBg="1"/>
      <p:bldP spid="54" grpId="0"/>
      <p:bldP spid="5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a:extLst>
              <a:ext uri="{FF2B5EF4-FFF2-40B4-BE49-F238E27FC236}">
                <a16:creationId xmlns:a16="http://schemas.microsoft.com/office/drawing/2014/main" id="{FD7E603F-527B-874D-838B-7A1DBFA2104D}"/>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40230" t="16879" r="20557" b="6953"/>
          <a:stretch/>
        </p:blipFill>
        <p:spPr>
          <a:xfrm>
            <a:off x="0" y="1407178"/>
            <a:ext cx="5732463" cy="7283770"/>
          </a:xfrm>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a:r>
              <a:rPr lang="es" b="1" dirty="0">
                <a:solidFill>
                  <a:schemeClr val="accent1">
                    <a:lumMod val="75000"/>
                  </a:schemeClr>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rtlCol="0">
            <a:normAutofit/>
          </a:bodyPr>
          <a:lstStyle/>
          <a:p>
            <a:pPr lvl="1" rtl="0">
              <a:spcBef>
                <a:spcPts val="600"/>
              </a:spcBef>
            </a:pPr>
            <a:r>
              <a:rPr lang="es"/>
              <a:t>Antes de dejar su comunidad y mudarse al campamento temporal, Sarah tomaba hormonas. Previamente a su huida, podía obtenerlas fácilmente en una farmacia, pero ahora que vive en un campamento le resulta más difícil. En la farmacia más cercana no tienen las hormonas que necesita y viajar a la ciudad para comprarlas tiene un coste prohibitivo, ya que sus ahorros son escasos. Por tanto, recurre al mercado negro y muchos días tiene que saltarse la dosis.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56</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es" sz="8000">
                <a:latin typeface="Calibri" charset="0"/>
                <a:ea typeface="MS PGothic" charset="-128"/>
                <a:cs typeface="Calibri" charset="0"/>
              </a:rPr>
              <a:t>Sarah</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5:</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custDataLst>
      <p:tags r:id="rId1"/>
    </p:custDataLst>
    <p:extLst>
      <p:ext uri="{BB962C8B-B14F-4D97-AF65-F5344CB8AC3E}">
        <p14:creationId xmlns:p14="http://schemas.microsoft.com/office/powerpoint/2010/main" val="384842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5">
            <a:extLst>
              <a:ext uri="{FF2B5EF4-FFF2-40B4-BE49-F238E27FC236}">
                <a16:creationId xmlns:a16="http://schemas.microsoft.com/office/drawing/2014/main" id="{FD7E603F-527B-874D-838B-7A1DBFA2104D}"/>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40230" t="16879" r="20557" b="6953"/>
          <a:stretch/>
        </p:blipFill>
        <p:spPr>
          <a:xfrm>
            <a:off x="0" y="1407178"/>
            <a:ext cx="5732463" cy="7283770"/>
          </a:xfrm>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a:r>
              <a:rPr lang="es" b="1" dirty="0">
                <a:solidFill>
                  <a:schemeClr val="accent1">
                    <a:lumMod val="75000"/>
                  </a:schemeClr>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rtlCol="0">
            <a:noAutofit/>
          </a:bodyPr>
          <a:lstStyle/>
          <a:p>
            <a:pPr lvl="1" rtl="0">
              <a:spcBef>
                <a:spcPts val="600"/>
              </a:spcBef>
            </a:pPr>
            <a:r>
              <a:rPr lang="es" sz="2200" dirty="0">
                <a:solidFill>
                  <a:srgbClr val="000000"/>
                </a:solidFill>
              </a:rPr>
              <a:t>Sarah y las demás mujeres que viven en el campamento se encuentran en una situación de inseguridad alimentaria y no disponen de agua limpia ni de instalaciones de saneamiento. Dado que sus documentos de identidad no coinciden con su expresión de género, no han podido registrarse para recibir ayuda de los proveedores gubernamentales. Las organizaciones internacionales que ayudan a residentes de otros campamentos las ignoran y la poca ayuda que reciben proviene de miembros compasivos de la comunidad y de una organización local de mujeres. Han tratado de informar de su situación a una oficina cercana de las Naciones Unidas dejando mensajes a los guardias de seguridad apostados en la puerta, pero no han recibido respuesta. Las reacciones de los guardias les hacen sospechar que sus mensajes no están llegando a la recepción o al personal pertinente. Hay quien ha sugerido que quizá deban acampar a las puertas de la oficina de las Naciones Unidas para que las escuchen.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chemeClr val="accent1">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57</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es" sz="8000">
                <a:latin typeface="Calibri" charset="0"/>
                <a:ea typeface="MS PGothic" charset="-128"/>
                <a:cs typeface="Calibri" charset="0"/>
              </a:rPr>
              <a:t>Sarah</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5:</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2561906" y="6405287"/>
            <a:ext cx="736239" cy="729732"/>
          </a:xfrm>
          <a:prstGeom prst="rect">
            <a:avLst/>
          </a:prstGeom>
        </p:spPr>
      </p:pic>
    </p:spTree>
    <p:custDataLst>
      <p:tags r:id="rId1"/>
    </p:custDataLst>
    <p:extLst>
      <p:ext uri="{BB962C8B-B14F-4D97-AF65-F5344CB8AC3E}">
        <p14:creationId xmlns:p14="http://schemas.microsoft.com/office/powerpoint/2010/main" val="446971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rtlCol="0">
            <a:normAutofit fontScale="90000"/>
          </a:bodyPr>
          <a:lstStyle/>
          <a:p>
            <a:pPr lvl="0"/>
            <a:r>
              <a:rPr lang="es" b="1" dirty="0">
                <a:solidFill>
                  <a:schemeClr val="accent1">
                    <a:lumMod val="75000"/>
                  </a:schemeClr>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rtlCol="0"/>
          <a:lstStyle/>
          <a:p>
            <a:pPr rtl="0"/>
            <a:r>
              <a:rPr lang="es" sz="2800">
                <a:solidFill>
                  <a:schemeClr val="accent1">
                    <a:lumMod val="75000"/>
                  </a:schemeClr>
                </a:solidFill>
              </a:rPr>
              <a:t>Puntos de riesgo y obstáculos más importantes</a:t>
            </a:r>
          </a:p>
          <a:p>
            <a:pPr lvl="1" rtl="0"/>
            <a:r>
              <a:rPr lang="es"/>
              <a:t>Enumerar o comentar los puntos de riesgo y los obstáculos</a:t>
            </a:r>
          </a:p>
          <a:p>
            <a:pPr rtl="0"/>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a:xfrm>
            <a:off x="200025" y="2082801"/>
            <a:ext cx="6004765" cy="6608146"/>
          </a:xfrm>
        </p:spPr>
        <p:txBody>
          <a:bodyPr rtlCol="0">
            <a:normAutofit fontScale="92500"/>
          </a:bodyPr>
          <a:lstStyle/>
          <a:p>
            <a:pPr rtl="0"/>
            <a:r>
              <a:rPr lang="es" sz="1600" dirty="0"/>
              <a:t>Sarah es una mujer transgénero de 22 años. A los 21 años abandonó su comunidad debido a un conflicto político prolongado. En ese momento ella ya no vivía con su familia, con la que no ha estado en contacto desde entonces. Huyó con las dos amigas con las que compartía piso y juntas se trasladaron a un campamento improvisado fundado por otras mujeres transgénero desplazadas. Sarah perdió sus documentos cuando huyeron de la vivienda y no ha podido regresar para recuperarlos. En ellos figura que el sexo que se le asignó al nacer es “masculino”. </a:t>
            </a:r>
          </a:p>
          <a:p>
            <a:pPr rtl="0"/>
            <a:r>
              <a:rPr lang="es" sz="1600" dirty="0"/>
              <a:t>Antes de dejar su comunidad y mudarse al campamento temporal, Sarah tomaba hormonas. Previamente a su huida, podía obtenerlas fácilmente en una farmacia, pero ahora que vive en un campamento le resulta más difícil. En la farmacia más cercana no tienen las hormonas que necesita y viajar a la ciudad para comprarlas tiene un coste prohibitivo, ya que sus ahorros son escasos. Por tanto, recurre al mercado negro y muchos días tiene que saltarse la dosis. </a:t>
            </a:r>
          </a:p>
          <a:p>
            <a:pPr rtl="0"/>
            <a:r>
              <a:rPr lang="es" sz="1600" dirty="0"/>
              <a:t>Sarah y las demás mujeres que viven en el campamento se encuentran en una situación de inseguridad alimentaria y no disponen de agua limpia ni de instalaciones de saneamiento. Dado que sus documentos de identidad no coinciden con su expresión de género, no han podido registrarse para recibir ayuda de los proveedores gubernamentales. Las organizaciones internacionales que ayudan a residentes de otros campamentos las ignoran y la poca ayuda que reciben proviene de miembros compasivos de la comunidad y de una organización local de mujeres. Han tratado de informar de su situación a una oficina cercana de las Naciones Unidas dejando mensajes a los guardias de seguridad apostados en la puerta, pero no han recibido respuesta. Las reacciones de los guardias les hacen sospechar que sus mensajes no están llegando a la recepción o al personal pertinente. Hay quien ha sugerido que quizá deban acampar a las puertas de la oficina de las Naciones Unidas para que las escuchen. </a:t>
            </a:r>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58</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lang="es" sz="28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5: </a:t>
            </a:r>
            <a:r>
              <a:rPr lang="es" sz="280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Sarah</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rtlCol="0">
            <a:spAutoFit/>
          </a:bodyPr>
          <a:lstStyle/>
          <a:p>
            <a:pPr rtl="0"/>
            <a:r>
              <a:rPr lang="es" sz="3200" b="1">
                <a:solidFill>
                  <a:schemeClr val="accent1">
                    <a:lumMod val="75000"/>
                  </a:schemeClr>
                </a:solidFill>
              </a:rPr>
              <a:t>Posibles respuestas</a:t>
            </a:r>
          </a:p>
        </p:txBody>
      </p:sp>
    </p:spTree>
    <p:custDataLst>
      <p:tags r:id="rId1"/>
    </p:custDataLst>
    <p:extLst>
      <p:ext uri="{BB962C8B-B14F-4D97-AF65-F5344CB8AC3E}">
        <p14:creationId xmlns:p14="http://schemas.microsoft.com/office/powerpoint/2010/main" val="366789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3">
            <a:extLst>
              <a:ext uri="{FF2B5EF4-FFF2-40B4-BE49-F238E27FC236}">
                <a16:creationId xmlns:a16="http://schemas.microsoft.com/office/drawing/2014/main" id="{DD7B6302-8C62-E045-8FE8-D5993ED077F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a:r>
              <a:rPr lang="es" b="1" dirty="0">
                <a:solidFill>
                  <a:srgbClr val="3F55A9"/>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rtlCol="0">
            <a:normAutofit/>
          </a:bodyPr>
          <a:lstStyle/>
          <a:p>
            <a:pPr lvl="1" rtl="0">
              <a:spcBef>
                <a:spcPts val="600"/>
              </a:spcBef>
            </a:pPr>
            <a:r>
              <a:rPr lang="es" dirty="0"/>
              <a:t>Aden y Awo tienen cinco y siete años, respectivamente. Son hermanos y viven en un campamento con sus progenitores, sus abuelos y otros tres hermanos. Ambos son intersexuales. El sexo que figura en el certificado de nacimiento de Aden es masculino y el de Awo, femenino. Ambos han sido criados conforme a esos roles de género. </a:t>
            </a:r>
          </a:p>
          <a:p>
            <a:pPr lvl="1" rtl="0">
              <a:spcBef>
                <a:spcPts val="600"/>
              </a:spcBef>
            </a:pPr>
            <a:r>
              <a:rPr lang="es" dirty="0"/>
              <a:t>Por esa razón, cuando los progenitores de Aden y Awo huyeron del país debido a la violencia reinante a causa de una revolución, se trasladaron a una zona del país de asilo distinta respecto de la mayoría de las personas de su </a:t>
            </a:r>
            <a:br>
              <a:rPr lang="en-US" altLang="en-US" dirty="0"/>
            </a:br>
            <a:r>
              <a:rPr lang="es" dirty="0"/>
              <a:t>comunidad. </a:t>
            </a:r>
          </a:p>
          <a:p>
            <a:pPr lvl="1" rtl="0">
              <a:spcBef>
                <a:spcPts val="600"/>
              </a:spcBef>
            </a:pPr>
            <a:endParaRPr lang="en-US" altLang="en-US" dirty="0"/>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rgbClr val="3F55A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59</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es" sz="8000">
                <a:latin typeface="Calibri" charset="0"/>
                <a:ea typeface="MS PGothic" charset="-128"/>
                <a:cs typeface="Calibri" charset="0"/>
              </a:rPr>
              <a:t>Aden </a:t>
            </a:r>
            <a:br>
              <a:rPr lang="en-US" altLang="en-US" sz="8000" dirty="0">
                <a:latin typeface="Calibri" charset="0"/>
                <a:ea typeface="MS PGothic" charset="-128"/>
                <a:cs typeface="Calibri" charset="0"/>
              </a:rPr>
            </a:br>
            <a:r>
              <a:rPr lang="es" sz="8000">
                <a:latin typeface="Calibri" charset="0"/>
                <a:ea typeface="MS PGothic" charset="-128"/>
                <a:cs typeface="Calibri" charset="0"/>
              </a:rPr>
              <a:t>y Awo</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6:</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61906" y="7603494"/>
            <a:ext cx="736239" cy="729732"/>
          </a:xfrm>
          <a:prstGeom prst="rect">
            <a:avLst/>
          </a:prstGeom>
          <a:noFill/>
        </p:spPr>
      </p:pic>
    </p:spTree>
    <p:custDataLst>
      <p:tags r:id="rId1"/>
    </p:custDataLst>
    <p:extLst>
      <p:ext uri="{BB962C8B-B14F-4D97-AF65-F5344CB8AC3E}">
        <p14:creationId xmlns:p14="http://schemas.microsoft.com/office/powerpoint/2010/main" val="76935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500"/>
                                        <p:tgtEl>
                                          <p:spTgt spid="5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5">
                                            <p:txEl>
                                              <p:pRg st="0" end="0"/>
                                            </p:txEl>
                                          </p:spTgt>
                                        </p:tgtEl>
                                        <p:attrNameLst>
                                          <p:attrName>style.visibility</p:attrName>
                                        </p:attrNameLst>
                                      </p:cBhvr>
                                      <p:to>
                                        <p:strVal val="visible"/>
                                      </p:to>
                                    </p:set>
                                    <p:animEffect transition="in" filter="fade">
                                      <p:cBhvr>
                                        <p:cTn id="14" dur="500"/>
                                        <p:tgtEl>
                                          <p:spTgt spid="55">
                                            <p:txEl>
                                              <p:pRg st="0" end="0"/>
                                            </p:txEl>
                                          </p:spTgt>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Effect transition="in" filter="fade">
                                      <p:cBhvr>
                                        <p:cTn id="20" dur="500"/>
                                        <p:tgtEl>
                                          <p:spTgt spid="58"/>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left)">
                                      <p:cBhvr>
                                        <p:cTn id="24" dur="500"/>
                                        <p:tgtEl>
                                          <p:spTgt spid="5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par>
                          <p:cTn id="28" fill="hold">
                            <p:stCondLst>
                              <p:cond delay="2000"/>
                            </p:stCondLst>
                            <p:childTnLst>
                              <p:par>
                                <p:cTn id="29" presetID="10" presetClass="entr" presetSubtype="0" fill="hold" grpId="0" nodeType="after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fade">
                                      <p:cBhvr>
                                        <p:cTn id="3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6" grpId="0" animBg="1"/>
      <p:bldP spid="9" grpId="0" uiExpand="1" build="p"/>
      <p:bldP spid="36" grpId="0" animBg="1"/>
      <p:bldP spid="54" grpId="0"/>
      <p:bldP spid="5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es" sz="6599" kern="0" spc="330">
                <a:solidFill>
                  <a:schemeClr val="bg1"/>
                </a:solidFill>
              </a:rPr>
              <a:t>OBJETIVOS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70759" y="4384258"/>
            <a:ext cx="4260513" cy="84520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cap="all">
                <a:solidFill>
                  <a:schemeClr val="bg1"/>
                </a:solidFill>
                <a:latin typeface="Calibri" charset="0"/>
                <a:ea typeface="Calibri" charset="0"/>
                <a:cs typeface="Calibri" charset="0"/>
              </a:rPr>
              <a:t>MARGINACIÓN AGRAVADA </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470356" y="4366722"/>
            <a:ext cx="4159379" cy="854502"/>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r>
              <a:rPr lang="es" sz="2600" b="1" kern="0">
                <a:solidFill>
                  <a:srgbClr val="FFFFFF"/>
                </a:solidFill>
                <a:latin typeface="Calibri" charset="0"/>
                <a:ea typeface="MS PGothic" charset="-128"/>
                <a:cs typeface="Calibri" charset="0"/>
              </a:rPr>
              <a:t>NECESIDADES CAMBIANTES</a:t>
            </a:r>
            <a:endParaRPr lang="en-US" sz="2600" b="1" dirty="0"/>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756045" y="4401120"/>
            <a:ext cx="4159379" cy="82834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cap="all">
                <a:solidFill>
                  <a:schemeClr val="bg1"/>
                </a:solidFill>
                <a:latin typeface="Calibri" charset="0"/>
                <a:ea typeface="Calibri" charset="0"/>
                <a:cs typeface="Calibri" charset="0"/>
              </a:rPr>
              <a:t>SITUACIONES DE ALTO RIESGO</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6</a:t>
            </a:fld>
            <a:endParaRPr lang="en-US" altLang="en-US" sz="1200" dirty="0">
              <a:solidFill>
                <a:schemeClr val="bg1"/>
              </a:solidFill>
            </a:endParaRPr>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nvPr>
        </p:nvPicPr>
        <p:blipFill rotWithShape="1">
          <a:blip r:embed="rId4"/>
          <a:srcRect t="15086" b="38055"/>
          <a:stretch/>
        </p:blipFill>
        <p:spPr>
          <a:xfrm>
            <a:off x="0" y="0"/>
            <a:ext cx="13003213" cy="3885006"/>
          </a:xfrm>
        </p:spPr>
      </p:pic>
      <p:sp>
        <p:nvSpPr>
          <p:cNvPr id="2" name="Title 1">
            <a:extLst>
              <a:ext uri="{FF2B5EF4-FFF2-40B4-BE49-F238E27FC236}">
                <a16:creationId xmlns:a16="http://schemas.microsoft.com/office/drawing/2014/main" id="{F22A0BBD-F5BE-3449-8C37-1AC28AB7C83B}"/>
              </a:ext>
            </a:extLst>
          </p:cNvPr>
          <p:cNvSpPr>
            <a:spLocks noGrp="1"/>
          </p:cNvSpPr>
          <p:nvPr>
            <p:ph type="title"/>
          </p:nvPr>
        </p:nvSpPr>
        <p:spPr>
          <a:xfrm>
            <a:off x="-19932" y="2632002"/>
            <a:ext cx="6388648" cy="956333"/>
          </a:xfrm>
          <a:solidFill>
            <a:schemeClr val="accent2"/>
          </a:solidFill>
        </p:spPr>
        <p:txBody>
          <a:bodyPr rtlCol="0"/>
          <a:lstStyle/>
          <a:p>
            <a:pPr marL="288925" algn="l" rtl="0"/>
            <a:r>
              <a:rPr lang="es" cap="none" spc="0" dirty="0">
                <a:solidFill>
                  <a:schemeClr val="bg1"/>
                </a:solidFill>
                <a:latin typeface="Calibri" charset="0"/>
                <a:ea typeface="MS PGothic" charset="-128"/>
                <a:cs typeface="Calibri" charset="0"/>
              </a:rPr>
              <a:t>¿A qué </a:t>
            </a:r>
            <a:r>
              <a:rPr lang="es" cap="none" spc="0" dirty="0">
                <a:solidFill>
                  <a:schemeClr val="bg1"/>
                </a:solidFill>
                <a:ea typeface="MS PGothic" charset="-128"/>
              </a:rPr>
              <a:t>dificultades</a:t>
            </a:r>
            <a:r>
              <a:rPr lang="es" cap="none" spc="0" dirty="0">
                <a:solidFill>
                  <a:schemeClr val="bg1"/>
                </a:solidFill>
                <a:latin typeface="Calibri" charset="0"/>
                <a:ea typeface="MS PGothic" charset="-128"/>
                <a:cs typeface="Calibri" charset="0"/>
              </a:rPr>
              <a:t> se enfrentan las </a:t>
            </a:r>
            <a:r>
              <a:rPr lang="es" cap="none" spc="0" dirty="0">
                <a:solidFill>
                  <a:schemeClr val="bg1"/>
                </a:solidFill>
                <a:ea typeface="MS PGothic" charset="-128"/>
              </a:rPr>
              <a:t>personas</a:t>
            </a:r>
            <a:r>
              <a:rPr lang="es" cap="none" spc="0" dirty="0">
                <a:solidFill>
                  <a:schemeClr val="bg1"/>
                </a:solidFill>
                <a:latin typeface="Calibri" charset="0"/>
                <a:ea typeface="MS PGothic" charset="-128"/>
                <a:cs typeface="Calibri" charset="0"/>
              </a:rPr>
              <a:t> con SOGIESC diversa?</a:t>
            </a:r>
            <a:endParaRPr lang="en-US" cap="none" spc="0" dirty="0"/>
          </a:p>
        </p:txBody>
      </p:sp>
      <p:sp>
        <p:nvSpPr>
          <p:cNvPr id="14" name="Rectangle 13">
            <a:extLst>
              <a:ext uri="{FF2B5EF4-FFF2-40B4-BE49-F238E27FC236}">
                <a16:creationId xmlns:a16="http://schemas.microsoft.com/office/drawing/2014/main" id="{44C469FD-3482-2847-B7DE-66D3EA2A86DD}"/>
              </a:ext>
            </a:extLst>
          </p:cNvPr>
          <p:cNvSpPr/>
          <p:nvPr/>
        </p:nvSpPr>
        <p:spPr>
          <a:xfrm>
            <a:off x="-19931" y="3696056"/>
            <a:ext cx="13036202" cy="707886"/>
          </a:xfrm>
          <a:prstGeom prst="rect">
            <a:avLst/>
          </a:prstGeom>
          <a:solidFill>
            <a:schemeClr val="tx2"/>
          </a:solidFill>
        </p:spPr>
        <p:txBody>
          <a:bodyPr wrap="square" rtlCol="0">
            <a:spAutoFit/>
          </a:bodyPr>
          <a:lstStyle/>
          <a:p>
            <a:pPr algn="ctr" rtl="0"/>
            <a:r>
              <a:rPr lang="es" sz="2000" b="1" dirty="0">
                <a:solidFill>
                  <a:schemeClr val="bg1"/>
                </a:solidFill>
                <a:latin typeface="Calibri" charset="0"/>
                <a:ea typeface="MS PGothic" charset="-128"/>
                <a:cs typeface="Calibri" charset="0"/>
              </a:rPr>
              <a:t>Al migrar o en un desplazamiento forzado, es posible que las personas con </a:t>
            </a:r>
            <a:br>
              <a:rPr lang="es" sz="2000" b="1" dirty="0">
                <a:solidFill>
                  <a:schemeClr val="bg1"/>
                </a:solidFill>
                <a:latin typeface="Calibri" charset="0"/>
                <a:ea typeface="MS PGothic" charset="-128"/>
                <a:cs typeface="Calibri" charset="0"/>
              </a:rPr>
            </a:br>
            <a:r>
              <a:rPr lang="es" sz="2000" b="1" dirty="0">
                <a:solidFill>
                  <a:schemeClr val="bg1"/>
                </a:solidFill>
                <a:latin typeface="Calibri" charset="0"/>
                <a:ea typeface="MS PGothic" charset="-128"/>
                <a:cs typeface="Calibri" charset="0"/>
              </a:rPr>
              <a:t>SOGIESC diversa se encuentren en una coyuntura de:</a:t>
            </a:r>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Tree>
    <p:custDataLst>
      <p:tags r:id="rId1"/>
    </p:custDataLst>
    <p:extLst>
      <p:ext uri="{BB962C8B-B14F-4D97-AF65-F5344CB8AC3E}">
        <p14:creationId xmlns:p14="http://schemas.microsoft.com/office/powerpoint/2010/main" val="2333812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ipe(up)">
                                      <p:cBhvr>
                                        <p:cTn id="16" dur="500"/>
                                        <p:tgtEl>
                                          <p:spTgt spid="5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500"/>
                                        <p:tgtEl>
                                          <p:spTgt spid="47"/>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up)">
                                      <p:cBhvr>
                                        <p:cTn id="24" dur="500"/>
                                        <p:tgtEl>
                                          <p:spTgt spid="26"/>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500"/>
                                        <p:tgtEl>
                                          <p:spTgt spid="50"/>
                                        </p:tgtEl>
                                      </p:cBhvr>
                                    </p:animEffect>
                                  </p:childTnLst>
                                </p:cTn>
                              </p:par>
                            </p:childTnLst>
                          </p:cTn>
                        </p:par>
                        <p:par>
                          <p:cTn id="29" fill="hold">
                            <p:stCondLst>
                              <p:cond delay="2000"/>
                            </p:stCondLst>
                            <p:childTnLst>
                              <p:par>
                                <p:cTn id="30" presetID="22" presetClass="entr" presetSubtype="1" fill="hold" nodeType="after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par>
                          <p:cTn id="37" fill="hold">
                            <p:stCondLst>
                              <p:cond delay="3000"/>
                            </p:stCondLst>
                            <p:childTnLst>
                              <p:par>
                                <p:cTn id="38" presetID="22" presetClass="entr" presetSubtype="1"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up)">
                                      <p:cBhvr>
                                        <p:cTn id="4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7" grpId="0" animBg="1"/>
      <p:bldP spid="50" grpId="0" animBg="1"/>
      <p:bldP spid="5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3">
            <a:extLst>
              <a:ext uri="{FF2B5EF4-FFF2-40B4-BE49-F238E27FC236}">
                <a16:creationId xmlns:a16="http://schemas.microsoft.com/office/drawing/2014/main" id="{DD7B6302-8C62-E045-8FE8-D5993ED077F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a:r>
              <a:rPr lang="es" b="1" dirty="0">
                <a:solidFill>
                  <a:srgbClr val="3F55A9"/>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rtlCol="0">
            <a:normAutofit/>
          </a:bodyPr>
          <a:lstStyle/>
          <a:p>
            <a:pPr lvl="1" rtl="0">
              <a:spcBef>
                <a:spcPts val="600"/>
              </a:spcBef>
            </a:pPr>
            <a:r>
              <a:rPr lang="es" dirty="0"/>
              <a:t>Los progenitores de Aden y Awo huyeron de su país de origen antes de que Aden naciera. En su país de origen, fueron objeto de discriminación por parte de los vecinos y los miembros de la comunidad que sabían que Awo era intersexual. En su cultura, se considera que los niños y niñas intersexuales tienen una discapacidad grave. Las familias con niños o niñas intersexuales pueden ocultarlo y, en casos extremos, dejarles en un hogar de acogida o un orfanato. </a:t>
            </a:r>
          </a:p>
          <a:p>
            <a:pPr lvl="1" rtl="0">
              <a:spcBef>
                <a:spcPts val="600"/>
              </a:spcBef>
            </a:pPr>
            <a:endParaRPr lang="en-US" altLang="en-US" dirty="0"/>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rgbClr val="3F55A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60</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es" sz="8000">
                <a:latin typeface="Calibri" charset="0"/>
                <a:ea typeface="MS PGothic" charset="-128"/>
                <a:cs typeface="Calibri" charset="0"/>
              </a:rPr>
              <a:t>Aden </a:t>
            </a:r>
            <a:br>
              <a:rPr lang="en-US" altLang="en-US" sz="8000" dirty="0">
                <a:latin typeface="Calibri" charset="0"/>
                <a:ea typeface="MS PGothic" charset="-128"/>
                <a:cs typeface="Calibri" charset="0"/>
              </a:rPr>
            </a:br>
            <a:r>
              <a:rPr lang="es" sz="8000">
                <a:latin typeface="Calibri" charset="0"/>
                <a:ea typeface="MS PGothic" charset="-128"/>
                <a:cs typeface="Calibri" charset="0"/>
              </a:rPr>
              <a:t>y Awo</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6:</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61906" y="7603494"/>
            <a:ext cx="736239" cy="729732"/>
          </a:xfrm>
          <a:prstGeom prst="rect">
            <a:avLst/>
          </a:prstGeom>
          <a:noFill/>
        </p:spPr>
      </p:pic>
    </p:spTree>
    <p:custDataLst>
      <p:tags r:id="rId1"/>
    </p:custDataLst>
    <p:extLst>
      <p:ext uri="{BB962C8B-B14F-4D97-AF65-F5344CB8AC3E}">
        <p14:creationId xmlns:p14="http://schemas.microsoft.com/office/powerpoint/2010/main" val="279105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3">
            <a:extLst>
              <a:ext uri="{FF2B5EF4-FFF2-40B4-BE49-F238E27FC236}">
                <a16:creationId xmlns:a16="http://schemas.microsoft.com/office/drawing/2014/main" id="{DD7B6302-8C62-E045-8FE8-D5993ED077F3}"/>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3771" r="23771"/>
          <a:stretch>
            <a:fillRect/>
          </a:stretch>
        </p:blipFill>
        <p:spPr/>
      </p:pic>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5715561" y="8572016"/>
            <a:ext cx="7281518"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5732463" y="1407178"/>
            <a:ext cx="7270750"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636" name="Shape 636"/>
          <p:cNvSpPr>
            <a:spLocks noGrp="1"/>
          </p:cNvSpPr>
          <p:nvPr>
            <p:ph type="title"/>
          </p:nvPr>
        </p:nvSpPr>
        <p:spPr/>
        <p:txBody>
          <a:bodyPr rtlCol="0">
            <a:normAutofit fontScale="90000"/>
          </a:bodyPr>
          <a:lstStyle/>
          <a:p>
            <a:pPr lvl="0"/>
            <a:r>
              <a:rPr lang="es" b="1" dirty="0">
                <a:solidFill>
                  <a:srgbClr val="3F55A9"/>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p:txBody>
          <a:bodyPr rtlCol="0">
            <a:normAutofit/>
          </a:bodyPr>
          <a:lstStyle/>
          <a:p>
            <a:pPr lvl="1" rtl="0">
              <a:spcBef>
                <a:spcPts val="600"/>
              </a:spcBef>
            </a:pPr>
            <a:r>
              <a:rPr lang="es" dirty="0"/>
              <a:t>Tras su llegada al país de asilo, nació Aden. Las enfermeras del centro de salud del campamento donde nació observaron que era intersexual y no mantuvieron la confidencialidad de la información. Por tanto, el hecho de que la familia tiene un hijo o hija intersexual es de dominio público, aunque los vecinos no saben con seguridad de cuál se trata. Todos los miembros de la familia son estigmatizados y discriminados tanto en la comunidad como en la escuela. Los progenitores de Aden y Awo tienen miedo de que las amenazas que han proferido los vecinos algún día se concreten. </a:t>
            </a:r>
          </a:p>
        </p:txBody>
      </p:sp>
      <p:sp>
        <p:nvSpPr>
          <p:cNvPr id="36" name="Rectangle 35">
            <a:extLst>
              <a:ext uri="{FF2B5EF4-FFF2-40B4-BE49-F238E27FC236}">
                <a16:creationId xmlns:a16="http://schemas.microsoft.com/office/drawing/2014/main" id="{F16CF4BB-5CBE-624A-A092-99F02A898D70}"/>
              </a:ext>
            </a:extLst>
          </p:cNvPr>
          <p:cNvSpPr/>
          <p:nvPr/>
        </p:nvSpPr>
        <p:spPr>
          <a:xfrm>
            <a:off x="0" y="1407178"/>
            <a:ext cx="5732463" cy="7298057"/>
          </a:xfrm>
          <a:prstGeom prst="rect">
            <a:avLst/>
          </a:prstGeom>
          <a:solidFill>
            <a:srgbClr val="3F55A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zh-CN" altLang="en-US" sz="1280"/>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61</a:t>
            </a:fld>
            <a:endParaRPr lang="en-US" altLang="en-US" sz="1200" dirty="0">
              <a:solidFill>
                <a:schemeClr val="bg1"/>
              </a:solidFill>
            </a:endParaRPr>
          </a:p>
        </p:txBody>
      </p:sp>
      <p:sp>
        <p:nvSpPr>
          <p:cNvPr id="54" name="Title 7">
            <a:extLst>
              <a:ext uri="{FF2B5EF4-FFF2-40B4-BE49-F238E27FC236}">
                <a16:creationId xmlns:a16="http://schemas.microsoft.com/office/drawing/2014/main" id="{99D95CD2-ED5F-E349-B1D6-E916D63BD979}"/>
              </a:ext>
            </a:extLst>
          </p:cNvPr>
          <p:cNvSpPr txBox="1">
            <a:spLocks/>
          </p:cNvSpPr>
          <p:nvPr/>
        </p:nvSpPr>
        <p:spPr>
          <a:xfrm>
            <a:off x="0" y="5268323"/>
            <a:ext cx="5732463" cy="938212"/>
          </a:xfrm>
          <a:prstGeom prst="rect">
            <a:avLst/>
          </a:prstGeom>
        </p:spPr>
        <p:txBody>
          <a:bodyPr rtlCol="0"/>
          <a:lstStyle>
            <a:lvl1pPr algn="l" rtl="0" eaLnBrk="0" fontAlgn="base" hangingPunct="0">
              <a:lnSpc>
                <a:spcPct val="90000"/>
              </a:lnSpc>
              <a:spcBef>
                <a:spcPct val="0"/>
              </a:spcBef>
              <a:spcAft>
                <a:spcPct val="0"/>
              </a:spcAft>
              <a:defRPr sz="5400" b="1">
                <a:solidFill>
                  <a:schemeClr val="bg1"/>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lvl="0" algn="ctr" defTabSz="914400" rtl="0"/>
            <a:r>
              <a:rPr lang="es" sz="8000">
                <a:latin typeface="Calibri" charset="0"/>
                <a:ea typeface="MS PGothic" charset="-128"/>
                <a:cs typeface="Calibri" charset="0"/>
              </a:rPr>
              <a:t>Aden </a:t>
            </a:r>
            <a:br>
              <a:rPr lang="en-US" altLang="en-US" sz="8000" dirty="0">
                <a:latin typeface="Calibri" charset="0"/>
                <a:ea typeface="MS PGothic" charset="-128"/>
                <a:cs typeface="Calibri" charset="0"/>
              </a:rPr>
            </a:br>
            <a:r>
              <a:rPr lang="es" sz="8000">
                <a:latin typeface="Calibri" charset="0"/>
                <a:ea typeface="MS PGothic" charset="-128"/>
                <a:cs typeface="Calibri" charset="0"/>
              </a:rPr>
              <a:t>y Awo</a:t>
            </a:r>
            <a:endParaRPr kumimoji="0" lang="en-US" sz="8000" b="1"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0" y="4957522"/>
            <a:ext cx="5732463"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algn="ctr" defTabSz="914400" rtl="0" eaLnBrk="0" fontAlgn="base" latinLnBrk="0" hangingPunct="0">
              <a:lnSpc>
                <a:spcPct val="90000"/>
              </a:lnSpc>
              <a:spcBef>
                <a:spcPts val="1800"/>
              </a:spcBef>
              <a:spcAft>
                <a:spcPct val="0"/>
              </a:spcAft>
              <a:buClrTx/>
              <a:buSzTx/>
              <a:buFontTx/>
              <a:buNone/>
              <a:tabLst/>
              <a:defRPr/>
            </a:pPr>
            <a:r>
              <a:rPr lang="es" sz="24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6:</a:t>
            </a:r>
            <a:endParaRPr kumimoji="0" lang="en-US" sz="2400" b="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pic>
        <p:nvPicPr>
          <p:cNvPr id="58" name="Picture 57">
            <a:extLst>
              <a:ext uri="{FF2B5EF4-FFF2-40B4-BE49-F238E27FC236}">
                <a16:creationId xmlns:a16="http://schemas.microsoft.com/office/drawing/2014/main" id="{C07F52A6-06C4-8045-89C7-D58CC19C0556}"/>
              </a:ext>
            </a:extLst>
          </p:cNvPr>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561906" y="7603494"/>
            <a:ext cx="736239" cy="729732"/>
          </a:xfrm>
          <a:prstGeom prst="rect">
            <a:avLst/>
          </a:prstGeom>
          <a:noFill/>
        </p:spPr>
      </p:pic>
    </p:spTree>
    <p:custDataLst>
      <p:tags r:id="rId1"/>
    </p:custDataLst>
    <p:extLst>
      <p:ext uri="{BB962C8B-B14F-4D97-AF65-F5344CB8AC3E}">
        <p14:creationId xmlns:p14="http://schemas.microsoft.com/office/powerpoint/2010/main" val="131170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6">
            <a:extLst>
              <a:ext uri="{FF2B5EF4-FFF2-40B4-BE49-F238E27FC236}">
                <a16:creationId xmlns:a16="http://schemas.microsoft.com/office/drawing/2014/main" id="{B1B5412D-C7EC-5141-8559-F0C681C1F142}"/>
              </a:ext>
            </a:extLst>
          </p:cNvPr>
          <p:cNvSpPr>
            <a:spLocks noChangeArrowheads="1"/>
          </p:cNvSpPr>
          <p:nvPr/>
        </p:nvSpPr>
        <p:spPr bwMode="auto">
          <a:xfrm>
            <a:off x="6310183" y="8572016"/>
            <a:ext cx="6686895"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56" name="Rectangle 6">
            <a:extLst>
              <a:ext uri="{FF2B5EF4-FFF2-40B4-BE49-F238E27FC236}">
                <a16:creationId xmlns:a16="http://schemas.microsoft.com/office/drawing/2014/main" id="{A7472D69-C6DE-334B-B741-88AC1FF23763}"/>
              </a:ext>
            </a:extLst>
          </p:cNvPr>
          <p:cNvSpPr>
            <a:spLocks noChangeArrowheads="1"/>
          </p:cNvSpPr>
          <p:nvPr/>
        </p:nvSpPr>
        <p:spPr bwMode="auto">
          <a:xfrm>
            <a:off x="6326207" y="1407178"/>
            <a:ext cx="6677006" cy="133219"/>
          </a:xfrm>
          <a:prstGeom prst="rect">
            <a:avLst/>
          </a:prstGeom>
          <a:solidFill>
            <a:schemeClr val="bg1">
              <a:lumMod val="85000"/>
            </a:schemeClr>
          </a:solidFill>
          <a:ln>
            <a:noFill/>
          </a:ln>
        </p:spPr>
        <p:txBody>
          <a:bodyPr rtlCol="0"/>
          <a:lstStyle>
            <a:lvl1pPr>
              <a:defRPr sz="4200">
                <a:solidFill>
                  <a:srgbClr val="000000"/>
                </a:solidFill>
                <a:latin typeface="Gill Sans" pitchFamily="2" charset="0"/>
                <a:ea typeface="ヒラギノ角ゴ ProN W3" pitchFamily="2" charset="-128"/>
                <a:sym typeface="Gill Sans" pitchFamily="2" charset="0"/>
              </a:defRPr>
            </a:lvl1pPr>
            <a:lvl2pPr marL="742950" indent="-285750">
              <a:defRPr sz="4200">
                <a:solidFill>
                  <a:srgbClr val="000000"/>
                </a:solidFill>
                <a:latin typeface="Gill Sans" pitchFamily="2" charset="0"/>
                <a:ea typeface="ヒラギノ角ゴ ProN W3" pitchFamily="2" charset="-128"/>
                <a:sym typeface="Gill Sans" pitchFamily="2" charset="0"/>
              </a:defRPr>
            </a:lvl2pPr>
            <a:lvl3pPr marL="1143000" indent="-228600">
              <a:defRPr sz="4200">
                <a:solidFill>
                  <a:srgbClr val="000000"/>
                </a:solidFill>
                <a:latin typeface="Gill Sans" pitchFamily="2" charset="0"/>
                <a:ea typeface="ヒラギノ角ゴ ProN W3" pitchFamily="2" charset="-128"/>
                <a:sym typeface="Gill Sans" pitchFamily="2" charset="0"/>
              </a:defRPr>
            </a:lvl3pPr>
            <a:lvl4pPr marL="1600200" indent="-228600">
              <a:defRPr sz="4200">
                <a:solidFill>
                  <a:srgbClr val="000000"/>
                </a:solidFill>
                <a:latin typeface="Gill Sans" pitchFamily="2" charset="0"/>
                <a:ea typeface="ヒラギノ角ゴ ProN W3" pitchFamily="2" charset="-128"/>
                <a:sym typeface="Gill Sans" pitchFamily="2" charset="0"/>
              </a:defRPr>
            </a:lvl4pPr>
            <a:lvl5pPr marL="2057400" indent="-228600">
              <a:defRPr sz="4200">
                <a:solidFill>
                  <a:srgbClr val="000000"/>
                </a:solidFill>
                <a:latin typeface="Gill Sans" pitchFamily="2" charset="0"/>
                <a:ea typeface="ヒラギノ角ゴ ProN W3" pitchFamily="2" charset="-128"/>
                <a:sym typeface="Gill Sans" pitchFamily="2" charset="0"/>
              </a:defRPr>
            </a:lvl5pPr>
            <a:lvl6pPr marL="25146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6pPr>
            <a:lvl7pPr marL="29718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7pPr>
            <a:lvl8pPr marL="34290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8pPr>
            <a:lvl9pPr marL="3886200" indent="-228600" eaLnBrk="0" fontAlgn="base" hangingPunct="0">
              <a:spcBef>
                <a:spcPct val="0"/>
              </a:spcBef>
              <a:spcAft>
                <a:spcPct val="0"/>
              </a:spcAft>
              <a:defRPr sz="4200">
                <a:solidFill>
                  <a:srgbClr val="000000"/>
                </a:solidFill>
                <a:latin typeface="Gill Sans" pitchFamily="2" charset="0"/>
                <a:ea typeface="ヒラギノ角ゴ ProN W3" pitchFamily="2" charset="-128"/>
                <a:sym typeface="Gill Sans" pitchFamily="2" charset="0"/>
              </a:defRPr>
            </a:lvl9pPr>
          </a:lstStyle>
          <a:p>
            <a:pPr algn="ctr" rtl="0" fontAlgn="base">
              <a:spcBef>
                <a:spcPct val="0"/>
              </a:spcBef>
              <a:spcAft>
                <a:spcPct val="0"/>
              </a:spcAft>
            </a:pPr>
            <a:endParaRPr lang="en-US" altLang="en-US" sz="3150" dirty="0">
              <a:solidFill>
                <a:schemeClr val="accent1"/>
              </a:solidFill>
            </a:endParaRPr>
          </a:p>
        </p:txBody>
      </p:sp>
      <p:sp>
        <p:nvSpPr>
          <p:cNvPr id="34" name="Rectangle 33">
            <a:extLst>
              <a:ext uri="{FF2B5EF4-FFF2-40B4-BE49-F238E27FC236}">
                <a16:creationId xmlns:a16="http://schemas.microsoft.com/office/drawing/2014/main" id="{DDA38385-52AB-8744-803F-F73B3CD94887}"/>
              </a:ext>
            </a:extLst>
          </p:cNvPr>
          <p:cNvSpPr/>
          <p:nvPr/>
        </p:nvSpPr>
        <p:spPr bwMode="auto">
          <a:xfrm>
            <a:off x="0" y="1407178"/>
            <a:ext cx="6326207" cy="7283769"/>
          </a:xfrm>
          <a:prstGeom prst="rect">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sp>
        <p:nvSpPr>
          <p:cNvPr id="636" name="Shape 636"/>
          <p:cNvSpPr>
            <a:spLocks noGrp="1"/>
          </p:cNvSpPr>
          <p:nvPr>
            <p:ph type="title"/>
          </p:nvPr>
        </p:nvSpPr>
        <p:spPr/>
        <p:txBody>
          <a:bodyPr rtlCol="0">
            <a:normAutofit fontScale="90000"/>
          </a:bodyPr>
          <a:lstStyle/>
          <a:p>
            <a:pPr lvl="0"/>
            <a:r>
              <a:rPr lang="es" b="1" dirty="0">
                <a:solidFill>
                  <a:schemeClr val="accent1">
                    <a:lumMod val="75000"/>
                  </a:schemeClr>
                </a:solidFill>
              </a:rPr>
              <a:t>Ejercicio: </a:t>
            </a:r>
            <a:r>
              <a:rPr lang="es" dirty="0"/>
              <a:t>Diagnóstico de puntos de riesgo y obstáculos</a:t>
            </a:r>
          </a:p>
        </p:txBody>
      </p:sp>
      <p:sp>
        <p:nvSpPr>
          <p:cNvPr id="9" name="Text Placeholder 8">
            <a:extLst>
              <a:ext uri="{FF2B5EF4-FFF2-40B4-BE49-F238E27FC236}">
                <a16:creationId xmlns:a16="http://schemas.microsoft.com/office/drawing/2014/main" id="{10519BDE-656B-314B-902E-D485FEE644C0}"/>
              </a:ext>
            </a:extLst>
          </p:cNvPr>
          <p:cNvSpPr>
            <a:spLocks noGrp="1"/>
          </p:cNvSpPr>
          <p:nvPr>
            <p:ph type="body" sz="quarter" idx="12"/>
          </p:nvPr>
        </p:nvSpPr>
        <p:spPr>
          <a:xfrm>
            <a:off x="6476198" y="3186240"/>
            <a:ext cx="6315878" cy="5504707"/>
          </a:xfrm>
        </p:spPr>
        <p:txBody>
          <a:bodyPr rtlCol="0"/>
          <a:lstStyle/>
          <a:p>
            <a:pPr rtl="0"/>
            <a:r>
              <a:rPr lang="es" sz="2800">
                <a:solidFill>
                  <a:schemeClr val="accent1">
                    <a:lumMod val="75000"/>
                  </a:schemeClr>
                </a:solidFill>
              </a:rPr>
              <a:t>Puntos de riesgo y obstáculos más importantes</a:t>
            </a:r>
          </a:p>
          <a:p>
            <a:pPr lvl="1" rtl="0"/>
            <a:r>
              <a:rPr lang="es"/>
              <a:t>Enumerar o comentar los puntos de riesgo y los obstáculos</a:t>
            </a:r>
          </a:p>
          <a:p>
            <a:pPr rtl="0"/>
            <a:endParaRPr lang="en-US" dirty="0"/>
          </a:p>
        </p:txBody>
      </p:sp>
      <p:sp>
        <p:nvSpPr>
          <p:cNvPr id="2" name="Text Placeholder 1">
            <a:extLst>
              <a:ext uri="{FF2B5EF4-FFF2-40B4-BE49-F238E27FC236}">
                <a16:creationId xmlns:a16="http://schemas.microsoft.com/office/drawing/2014/main" id="{7D679739-3F31-A840-8C7F-FF8D30CB1F59}"/>
              </a:ext>
            </a:extLst>
          </p:cNvPr>
          <p:cNvSpPr>
            <a:spLocks noGrp="1"/>
          </p:cNvSpPr>
          <p:nvPr>
            <p:ph type="body" sz="quarter" idx="13"/>
          </p:nvPr>
        </p:nvSpPr>
        <p:spPr>
          <a:xfrm>
            <a:off x="200025" y="2082801"/>
            <a:ext cx="6004765" cy="6608146"/>
          </a:xfrm>
        </p:spPr>
        <p:txBody>
          <a:bodyPr rtlCol="0">
            <a:normAutofit fontScale="92500" lnSpcReduction="10000"/>
          </a:bodyPr>
          <a:lstStyle/>
          <a:p>
            <a:pPr rtl="0"/>
            <a:r>
              <a:rPr lang="es" dirty="0"/>
              <a:t>Aden y Awo tienen cinco y siete años, respectivamente. Son hermanos y viven en un campamento con sus progenitores, sus abuelos y otros tres hermanos. Ambos son intersexuales. El sexo que figura en el certificado de nacimiento de Aden es masculino y el de Awo, femenino. Ambos han sido criados conforme a esos roles de género. </a:t>
            </a:r>
          </a:p>
          <a:p>
            <a:pPr rtl="0"/>
            <a:r>
              <a:rPr lang="es" dirty="0"/>
              <a:t>Los progenitores de Aden y Awo huyeron de su país de origen antes de que Aden naciera. En su país de origen, fueron objeto de discriminación por parte de los vecinos y los miembros de la comunidad que sabían que Awo era intersexual. En su cultura, se considera que los niños y niñas intersexuales tienen una discapacidad grave. Las familias con niños o niñas intersexuales pueden ocultarlo y, en casos extremos, dejarles en un hogar de acogida o un orfanato. </a:t>
            </a:r>
          </a:p>
          <a:p>
            <a:pPr rtl="0"/>
            <a:r>
              <a:rPr lang="es" dirty="0"/>
              <a:t>Por esa razón, cuando los progenitores de Aden y Awo huyeron del país debido a la violencia reinante a causa de una revolución, se trasladaron a una zona del país de asilo distinta respecto de la mayoría de las personas de su comunidad. </a:t>
            </a:r>
          </a:p>
          <a:p>
            <a:pPr rtl="0"/>
            <a:r>
              <a:rPr lang="es" dirty="0"/>
              <a:t>Tras su llegada al país de asilo, nació Aden. Las enfermeras del centro de salud del campamento donde nació observaron que era intersexual y no mantuvieron la confidencialidad de la información. Por tanto, el hecho de que la familia tiene un hijo o hija intersexual es de dominio público, aunque los vecinos no saben con seguridad de cuál se trata. Todos los miembros de la familia son estigmatizados y discriminados tanto en la comunidad como en la escuela. Los progenitores de Aden y Awo tienen miedo de que las amenazas </a:t>
            </a:r>
            <a:r>
              <a:rPr lang="es" sz="1600" dirty="0"/>
              <a:t>que han proferido los vecinos algún día se concreten.</a:t>
            </a:r>
          </a:p>
        </p:txBody>
      </p:sp>
      <p:sp>
        <p:nvSpPr>
          <p:cNvPr id="73" name="Slide Number Placeholder 5">
            <a:extLst>
              <a:ext uri="{FF2B5EF4-FFF2-40B4-BE49-F238E27FC236}">
                <a16:creationId xmlns:a16="http://schemas.microsoft.com/office/drawing/2014/main" id="{A9D2F881-131B-7149-82B9-68CE6F931B0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62</a:t>
            </a:fld>
            <a:endParaRPr lang="en-US" altLang="en-US" sz="1200" dirty="0">
              <a:solidFill>
                <a:schemeClr val="bg1"/>
              </a:solidFill>
            </a:endParaRPr>
          </a:p>
        </p:txBody>
      </p:sp>
      <p:sp>
        <p:nvSpPr>
          <p:cNvPr id="55" name="Text Placeholder 49">
            <a:extLst>
              <a:ext uri="{FF2B5EF4-FFF2-40B4-BE49-F238E27FC236}">
                <a16:creationId xmlns:a16="http://schemas.microsoft.com/office/drawing/2014/main" id="{9FBD1FA0-5823-2E4A-B38A-1F2F70A85316}"/>
              </a:ext>
            </a:extLst>
          </p:cNvPr>
          <p:cNvSpPr txBox="1">
            <a:spLocks/>
          </p:cNvSpPr>
          <p:nvPr/>
        </p:nvSpPr>
        <p:spPr>
          <a:xfrm>
            <a:off x="200025" y="1540397"/>
            <a:ext cx="5381625" cy="661988"/>
          </a:xfrm>
          <a:prstGeom prst="rect">
            <a:avLst/>
          </a:prstGeom>
        </p:spPr>
        <p:txBody>
          <a:bodyPr rtlCol="0"/>
          <a:lstStyle>
            <a:lvl1pPr marL="22225" indent="-22225" algn="l" rtl="0" eaLnBrk="0" fontAlgn="base" hangingPunct="0">
              <a:lnSpc>
                <a:spcPct val="90000"/>
              </a:lnSpc>
              <a:spcBef>
                <a:spcPts val="1800"/>
              </a:spcBef>
              <a:spcAft>
                <a:spcPct val="0"/>
              </a:spcAft>
              <a:tabLst/>
              <a:defRPr sz="3200" b="1">
                <a:solidFill>
                  <a:schemeClr val="bg1"/>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22225" marR="0" lvl="0" indent="-22225" defTabSz="914400" rtl="0" eaLnBrk="0" fontAlgn="base" latinLnBrk="0" hangingPunct="0">
              <a:lnSpc>
                <a:spcPct val="90000"/>
              </a:lnSpc>
              <a:spcBef>
                <a:spcPts val="1800"/>
              </a:spcBef>
              <a:spcAft>
                <a:spcPct val="0"/>
              </a:spcAft>
              <a:buClrTx/>
              <a:buSzTx/>
              <a:buFontTx/>
              <a:buNone/>
              <a:tabLst/>
              <a:defRPr/>
            </a:pPr>
            <a:r>
              <a:rPr lang="es" sz="2800" b="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Perfil 5: </a:t>
            </a:r>
            <a:r>
              <a:rPr lang="es" sz="2800" i="0" u="none" strike="noStrike" kern="0" cap="none" spc="0" normalizeH="0" noProof="0">
                <a:ln>
                  <a:noFill/>
                </a:ln>
                <a:solidFill>
                  <a:srgbClr val="FFFFFF"/>
                </a:solidFill>
                <a:effectLst/>
                <a:uLnTx/>
                <a:uFillTx/>
                <a:latin typeface="Calibri" charset="0"/>
                <a:ea typeface="MS PGothic" charset="-128"/>
                <a:cs typeface="Calibri" charset="0"/>
                <a:sym typeface="Gill Sans" charset="0"/>
              </a:rPr>
              <a:t>Aden y Awo</a:t>
            </a:r>
            <a:endParaRPr kumimoji="0" lang="en-US" sz="2800" i="0" u="none" strike="noStrike" kern="0" cap="none" spc="0" normalizeH="0" baseline="0" noProof="0" dirty="0">
              <a:ln>
                <a:noFill/>
              </a:ln>
              <a:solidFill>
                <a:srgbClr val="FFFFFF"/>
              </a:solidFill>
              <a:effectLst/>
              <a:uLnTx/>
              <a:uFillTx/>
              <a:latin typeface="Calibri"/>
              <a:ea typeface="MS PGothic" pitchFamily="34" charset="-128"/>
              <a:cs typeface="Calibri"/>
              <a:sym typeface="Gill Sans" charset="0"/>
            </a:endParaRPr>
          </a:p>
        </p:txBody>
      </p:sp>
      <p:grpSp>
        <p:nvGrpSpPr>
          <p:cNvPr id="6" name="Group 5">
            <a:extLst>
              <a:ext uri="{FF2B5EF4-FFF2-40B4-BE49-F238E27FC236}">
                <a16:creationId xmlns:a16="http://schemas.microsoft.com/office/drawing/2014/main" id="{9CA27F83-C040-5C4E-A3BB-074D30BE16DC}"/>
              </a:ext>
            </a:extLst>
          </p:cNvPr>
          <p:cNvGrpSpPr/>
          <p:nvPr/>
        </p:nvGrpSpPr>
        <p:grpSpPr>
          <a:xfrm>
            <a:off x="6510385" y="1793339"/>
            <a:ext cx="953099" cy="953099"/>
            <a:chOff x="8991990" y="2598168"/>
            <a:chExt cx="1480737" cy="1480737"/>
          </a:xfrm>
        </p:grpSpPr>
        <p:sp>
          <p:nvSpPr>
            <p:cNvPr id="5" name="Oval 4">
              <a:extLst>
                <a:ext uri="{FF2B5EF4-FFF2-40B4-BE49-F238E27FC236}">
                  <a16:creationId xmlns:a16="http://schemas.microsoft.com/office/drawing/2014/main" id="{070D2CE0-27B8-1A44-8E41-7CFA29667D69}"/>
                </a:ext>
              </a:extLst>
            </p:cNvPr>
            <p:cNvSpPr/>
            <p:nvPr/>
          </p:nvSpPr>
          <p:spPr bwMode="auto">
            <a:xfrm>
              <a:off x="8991990" y="2598168"/>
              <a:ext cx="1480737" cy="1480737"/>
            </a:xfrm>
            <a:prstGeom prst="ellipse">
              <a:avLst/>
            </a:prstGeom>
            <a:solidFill>
              <a:schemeClr val="accent1">
                <a:lumMod val="75000"/>
              </a:schemeClr>
            </a:solidFill>
            <a:ln w="25400"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15" name="Group 14">
              <a:extLst>
                <a:ext uri="{FF2B5EF4-FFF2-40B4-BE49-F238E27FC236}">
                  <a16:creationId xmlns:a16="http://schemas.microsoft.com/office/drawing/2014/main" id="{61C875C5-0488-E44F-B11C-E28D69035D4D}"/>
                </a:ext>
              </a:extLst>
            </p:cNvPr>
            <p:cNvGrpSpPr/>
            <p:nvPr/>
          </p:nvGrpSpPr>
          <p:grpSpPr>
            <a:xfrm>
              <a:off x="9184833" y="2925275"/>
              <a:ext cx="1044249" cy="859037"/>
              <a:chOff x="3400751" y="5327643"/>
              <a:chExt cx="1273914" cy="1047968"/>
            </a:xfrm>
            <a:solidFill>
              <a:schemeClr val="bg1"/>
            </a:solidFill>
          </p:grpSpPr>
          <p:grpSp>
            <p:nvGrpSpPr>
              <p:cNvPr id="16" name="Group 15">
                <a:extLst>
                  <a:ext uri="{FF2B5EF4-FFF2-40B4-BE49-F238E27FC236}">
                    <a16:creationId xmlns:a16="http://schemas.microsoft.com/office/drawing/2014/main" id="{D5D077AF-3B01-8241-BC7E-34BA03EC51CC}"/>
                  </a:ext>
                </a:extLst>
              </p:cNvPr>
              <p:cNvGrpSpPr/>
              <p:nvPr/>
            </p:nvGrpSpPr>
            <p:grpSpPr>
              <a:xfrm>
                <a:off x="3400751" y="5327643"/>
                <a:ext cx="1273914" cy="1047968"/>
                <a:chOff x="2493963" y="2710898"/>
                <a:chExt cx="372773" cy="306656"/>
              </a:xfrm>
              <a:grpFill/>
            </p:grpSpPr>
            <p:sp>
              <p:nvSpPr>
                <p:cNvPr id="20" name="Freeform 169">
                  <a:extLst>
                    <a:ext uri="{FF2B5EF4-FFF2-40B4-BE49-F238E27FC236}">
                      <a16:creationId xmlns:a16="http://schemas.microsoft.com/office/drawing/2014/main" id="{6A67BD47-6641-7745-A85D-F4E2C32FDE5E}"/>
                    </a:ext>
                  </a:extLst>
                </p:cNvPr>
                <p:cNvSpPr>
                  <a:spLocks/>
                </p:cNvSpPr>
                <p:nvPr/>
              </p:nvSpPr>
              <p:spPr bwMode="auto">
                <a:xfrm>
                  <a:off x="2644486" y="2710898"/>
                  <a:ext cx="222250" cy="211137"/>
                </a:xfrm>
                <a:custGeom>
                  <a:avLst/>
                  <a:gdLst>
                    <a:gd name="T0" fmla="*/ 355 w 1400"/>
                    <a:gd name="T1" fmla="*/ 2 h 1329"/>
                    <a:gd name="T2" fmla="*/ 387 w 1400"/>
                    <a:gd name="T3" fmla="*/ 21 h 1329"/>
                    <a:gd name="T4" fmla="*/ 405 w 1400"/>
                    <a:gd name="T5" fmla="*/ 53 h 1329"/>
                    <a:gd name="T6" fmla="*/ 405 w 1400"/>
                    <a:gd name="T7" fmla="*/ 88 h 1329"/>
                    <a:gd name="T8" fmla="*/ 387 w 1400"/>
                    <a:gd name="T9" fmla="*/ 120 h 1329"/>
                    <a:gd name="T10" fmla="*/ 728 w 1400"/>
                    <a:gd name="T11" fmla="*/ 268 h 1329"/>
                    <a:gd name="T12" fmla="*/ 855 w 1400"/>
                    <a:gd name="T13" fmla="*/ 280 h 1329"/>
                    <a:gd name="T14" fmla="*/ 975 w 1400"/>
                    <a:gd name="T15" fmla="*/ 315 h 1329"/>
                    <a:gd name="T16" fmla="*/ 1084 w 1400"/>
                    <a:gd name="T17" fmla="*/ 370 h 1329"/>
                    <a:gd name="T18" fmla="*/ 1182 w 1400"/>
                    <a:gd name="T19" fmla="*/ 445 h 1329"/>
                    <a:gd name="T20" fmla="*/ 1263 w 1400"/>
                    <a:gd name="T21" fmla="*/ 534 h 1329"/>
                    <a:gd name="T22" fmla="*/ 1328 w 1400"/>
                    <a:gd name="T23" fmla="*/ 638 h 1329"/>
                    <a:gd name="T24" fmla="*/ 1373 w 1400"/>
                    <a:gd name="T25" fmla="*/ 753 h 1329"/>
                    <a:gd name="T26" fmla="*/ 1397 w 1400"/>
                    <a:gd name="T27" fmla="*/ 878 h 1329"/>
                    <a:gd name="T28" fmla="*/ 1400 w 1400"/>
                    <a:gd name="T29" fmla="*/ 1258 h 1329"/>
                    <a:gd name="T30" fmla="*/ 1390 w 1400"/>
                    <a:gd name="T31" fmla="*/ 1295 h 1329"/>
                    <a:gd name="T32" fmla="*/ 1366 w 1400"/>
                    <a:gd name="T33" fmla="*/ 1320 h 1329"/>
                    <a:gd name="T34" fmla="*/ 1330 w 1400"/>
                    <a:gd name="T35" fmla="*/ 1329 h 1329"/>
                    <a:gd name="T36" fmla="*/ 1295 w 1400"/>
                    <a:gd name="T37" fmla="*/ 1320 h 1329"/>
                    <a:gd name="T38" fmla="*/ 1270 w 1400"/>
                    <a:gd name="T39" fmla="*/ 1295 h 1329"/>
                    <a:gd name="T40" fmla="*/ 1260 w 1400"/>
                    <a:gd name="T41" fmla="*/ 1258 h 1329"/>
                    <a:gd name="T42" fmla="*/ 1257 w 1400"/>
                    <a:gd name="T43" fmla="*/ 885 h 1329"/>
                    <a:gd name="T44" fmla="*/ 1232 w 1400"/>
                    <a:gd name="T45" fmla="*/ 775 h 1329"/>
                    <a:gd name="T46" fmla="*/ 1187 w 1400"/>
                    <a:gd name="T47" fmla="*/ 673 h 1329"/>
                    <a:gd name="T48" fmla="*/ 1122 w 1400"/>
                    <a:gd name="T49" fmla="*/ 585 h 1329"/>
                    <a:gd name="T50" fmla="*/ 1042 w 1400"/>
                    <a:gd name="T51" fmla="*/ 513 h 1329"/>
                    <a:gd name="T52" fmla="*/ 947 w 1400"/>
                    <a:gd name="T53" fmla="*/ 456 h 1329"/>
                    <a:gd name="T54" fmla="*/ 842 w 1400"/>
                    <a:gd name="T55" fmla="*/ 421 h 1329"/>
                    <a:gd name="T56" fmla="*/ 728 w 1400"/>
                    <a:gd name="T57" fmla="*/ 410 h 1329"/>
                    <a:gd name="T58" fmla="*/ 387 w 1400"/>
                    <a:gd name="T59" fmla="*/ 556 h 1329"/>
                    <a:gd name="T60" fmla="*/ 405 w 1400"/>
                    <a:gd name="T61" fmla="*/ 588 h 1329"/>
                    <a:gd name="T62" fmla="*/ 405 w 1400"/>
                    <a:gd name="T63" fmla="*/ 625 h 1329"/>
                    <a:gd name="T64" fmla="*/ 387 w 1400"/>
                    <a:gd name="T65" fmla="*/ 656 h 1329"/>
                    <a:gd name="T66" fmla="*/ 355 w 1400"/>
                    <a:gd name="T67" fmla="*/ 675 h 1329"/>
                    <a:gd name="T68" fmla="*/ 319 w 1400"/>
                    <a:gd name="T69" fmla="*/ 675 h 1329"/>
                    <a:gd name="T70" fmla="*/ 287 w 1400"/>
                    <a:gd name="T71" fmla="*/ 656 h 1329"/>
                    <a:gd name="T72" fmla="*/ 9 w 1400"/>
                    <a:gd name="T73" fmla="*/ 372 h 1329"/>
                    <a:gd name="T74" fmla="*/ 0 w 1400"/>
                    <a:gd name="T75" fmla="*/ 338 h 1329"/>
                    <a:gd name="T76" fmla="*/ 9 w 1400"/>
                    <a:gd name="T77" fmla="*/ 303 h 1329"/>
                    <a:gd name="T78" fmla="*/ 287 w 1400"/>
                    <a:gd name="T79" fmla="*/ 21 h 1329"/>
                    <a:gd name="T80" fmla="*/ 319 w 1400"/>
                    <a:gd name="T81" fmla="*/ 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9">
                      <a:moveTo>
                        <a:pt x="337" y="0"/>
                      </a:moveTo>
                      <a:lnTo>
                        <a:pt x="355" y="2"/>
                      </a:lnTo>
                      <a:lnTo>
                        <a:pt x="372" y="10"/>
                      </a:lnTo>
                      <a:lnTo>
                        <a:pt x="387" y="21"/>
                      </a:lnTo>
                      <a:lnTo>
                        <a:pt x="398" y="36"/>
                      </a:lnTo>
                      <a:lnTo>
                        <a:pt x="405" y="53"/>
                      </a:lnTo>
                      <a:lnTo>
                        <a:pt x="407" y="71"/>
                      </a:lnTo>
                      <a:lnTo>
                        <a:pt x="405" y="88"/>
                      </a:lnTo>
                      <a:lnTo>
                        <a:pt x="398" y="105"/>
                      </a:lnTo>
                      <a:lnTo>
                        <a:pt x="387" y="120"/>
                      </a:lnTo>
                      <a:lnTo>
                        <a:pt x="240" y="268"/>
                      </a:lnTo>
                      <a:lnTo>
                        <a:pt x="728" y="268"/>
                      </a:lnTo>
                      <a:lnTo>
                        <a:pt x="793" y="271"/>
                      </a:lnTo>
                      <a:lnTo>
                        <a:pt x="855" y="280"/>
                      </a:lnTo>
                      <a:lnTo>
                        <a:pt x="917" y="295"/>
                      </a:lnTo>
                      <a:lnTo>
                        <a:pt x="975" y="315"/>
                      </a:lnTo>
                      <a:lnTo>
                        <a:pt x="1031" y="341"/>
                      </a:lnTo>
                      <a:lnTo>
                        <a:pt x="1084" y="370"/>
                      </a:lnTo>
                      <a:lnTo>
                        <a:pt x="1135" y="405"/>
                      </a:lnTo>
                      <a:lnTo>
                        <a:pt x="1182" y="445"/>
                      </a:lnTo>
                      <a:lnTo>
                        <a:pt x="1224" y="487"/>
                      </a:lnTo>
                      <a:lnTo>
                        <a:pt x="1263" y="534"/>
                      </a:lnTo>
                      <a:lnTo>
                        <a:pt x="1298" y="585"/>
                      </a:lnTo>
                      <a:lnTo>
                        <a:pt x="1328" y="638"/>
                      </a:lnTo>
                      <a:lnTo>
                        <a:pt x="1353" y="695"/>
                      </a:lnTo>
                      <a:lnTo>
                        <a:pt x="1373" y="753"/>
                      </a:lnTo>
                      <a:lnTo>
                        <a:pt x="1388" y="815"/>
                      </a:lnTo>
                      <a:lnTo>
                        <a:pt x="1397" y="878"/>
                      </a:lnTo>
                      <a:lnTo>
                        <a:pt x="1400" y="943"/>
                      </a:lnTo>
                      <a:lnTo>
                        <a:pt x="1400" y="1258"/>
                      </a:lnTo>
                      <a:lnTo>
                        <a:pt x="1398" y="1278"/>
                      </a:lnTo>
                      <a:lnTo>
                        <a:pt x="1390" y="1295"/>
                      </a:lnTo>
                      <a:lnTo>
                        <a:pt x="1380" y="1308"/>
                      </a:lnTo>
                      <a:lnTo>
                        <a:pt x="1366" y="1320"/>
                      </a:lnTo>
                      <a:lnTo>
                        <a:pt x="1349" y="1327"/>
                      </a:lnTo>
                      <a:lnTo>
                        <a:pt x="1330" y="1329"/>
                      </a:lnTo>
                      <a:lnTo>
                        <a:pt x="1311" y="1327"/>
                      </a:lnTo>
                      <a:lnTo>
                        <a:pt x="1295" y="1320"/>
                      </a:lnTo>
                      <a:lnTo>
                        <a:pt x="1280" y="1308"/>
                      </a:lnTo>
                      <a:lnTo>
                        <a:pt x="1270" y="1295"/>
                      </a:lnTo>
                      <a:lnTo>
                        <a:pt x="1262" y="1278"/>
                      </a:lnTo>
                      <a:lnTo>
                        <a:pt x="1260" y="1258"/>
                      </a:lnTo>
                      <a:lnTo>
                        <a:pt x="1260" y="944"/>
                      </a:lnTo>
                      <a:lnTo>
                        <a:pt x="1257" y="885"/>
                      </a:lnTo>
                      <a:lnTo>
                        <a:pt x="1247" y="829"/>
                      </a:lnTo>
                      <a:lnTo>
                        <a:pt x="1232" y="775"/>
                      </a:lnTo>
                      <a:lnTo>
                        <a:pt x="1212" y="723"/>
                      </a:lnTo>
                      <a:lnTo>
                        <a:pt x="1187" y="673"/>
                      </a:lnTo>
                      <a:lnTo>
                        <a:pt x="1157" y="628"/>
                      </a:lnTo>
                      <a:lnTo>
                        <a:pt x="1122" y="585"/>
                      </a:lnTo>
                      <a:lnTo>
                        <a:pt x="1084" y="547"/>
                      </a:lnTo>
                      <a:lnTo>
                        <a:pt x="1042" y="513"/>
                      </a:lnTo>
                      <a:lnTo>
                        <a:pt x="996" y="482"/>
                      </a:lnTo>
                      <a:lnTo>
                        <a:pt x="947" y="456"/>
                      </a:lnTo>
                      <a:lnTo>
                        <a:pt x="895" y="436"/>
                      </a:lnTo>
                      <a:lnTo>
                        <a:pt x="842" y="421"/>
                      </a:lnTo>
                      <a:lnTo>
                        <a:pt x="786" y="413"/>
                      </a:lnTo>
                      <a:lnTo>
                        <a:pt x="728" y="410"/>
                      </a:lnTo>
                      <a:lnTo>
                        <a:pt x="240" y="410"/>
                      </a:lnTo>
                      <a:lnTo>
                        <a:pt x="387" y="556"/>
                      </a:lnTo>
                      <a:lnTo>
                        <a:pt x="398" y="571"/>
                      </a:lnTo>
                      <a:lnTo>
                        <a:pt x="405" y="588"/>
                      </a:lnTo>
                      <a:lnTo>
                        <a:pt x="407" y="606"/>
                      </a:lnTo>
                      <a:lnTo>
                        <a:pt x="405" y="625"/>
                      </a:lnTo>
                      <a:lnTo>
                        <a:pt x="398" y="641"/>
                      </a:lnTo>
                      <a:lnTo>
                        <a:pt x="387" y="656"/>
                      </a:lnTo>
                      <a:lnTo>
                        <a:pt x="372" y="667"/>
                      </a:lnTo>
                      <a:lnTo>
                        <a:pt x="355" y="675"/>
                      </a:lnTo>
                      <a:lnTo>
                        <a:pt x="337" y="677"/>
                      </a:lnTo>
                      <a:lnTo>
                        <a:pt x="319" y="675"/>
                      </a:lnTo>
                      <a:lnTo>
                        <a:pt x="302" y="667"/>
                      </a:lnTo>
                      <a:lnTo>
                        <a:pt x="287" y="656"/>
                      </a:lnTo>
                      <a:lnTo>
                        <a:pt x="21" y="388"/>
                      </a:lnTo>
                      <a:lnTo>
                        <a:pt x="9" y="372"/>
                      </a:lnTo>
                      <a:lnTo>
                        <a:pt x="3" y="357"/>
                      </a:lnTo>
                      <a:lnTo>
                        <a:pt x="0" y="338"/>
                      </a:lnTo>
                      <a:lnTo>
                        <a:pt x="3" y="320"/>
                      </a:lnTo>
                      <a:lnTo>
                        <a:pt x="9" y="303"/>
                      </a:lnTo>
                      <a:lnTo>
                        <a:pt x="21" y="288"/>
                      </a:lnTo>
                      <a:lnTo>
                        <a:pt x="287" y="21"/>
                      </a:lnTo>
                      <a:lnTo>
                        <a:pt x="302" y="10"/>
                      </a:lnTo>
                      <a:lnTo>
                        <a:pt x="319" y="2"/>
                      </a:lnTo>
                      <a:lnTo>
                        <a:pt x="3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21" name="Freeform 171">
                  <a:extLst>
                    <a:ext uri="{FF2B5EF4-FFF2-40B4-BE49-F238E27FC236}">
                      <a16:creationId xmlns:a16="http://schemas.microsoft.com/office/drawing/2014/main" id="{410F8CBB-50C3-1C43-BD8D-F9327ADB6C6F}"/>
                    </a:ext>
                  </a:extLst>
                </p:cNvPr>
                <p:cNvSpPr>
                  <a:spLocks/>
                </p:cNvSpPr>
                <p:nvPr/>
              </p:nvSpPr>
              <p:spPr bwMode="auto">
                <a:xfrm>
                  <a:off x="2493963" y="2806417"/>
                  <a:ext cx="222250" cy="211137"/>
                </a:xfrm>
                <a:custGeom>
                  <a:avLst/>
                  <a:gdLst>
                    <a:gd name="T0" fmla="*/ 89 w 1400"/>
                    <a:gd name="T1" fmla="*/ 2 h 1328"/>
                    <a:gd name="T2" fmla="*/ 120 w 1400"/>
                    <a:gd name="T3" fmla="*/ 20 h 1328"/>
                    <a:gd name="T4" fmla="*/ 138 w 1400"/>
                    <a:gd name="T5" fmla="*/ 51 h 1328"/>
                    <a:gd name="T6" fmla="*/ 141 w 1400"/>
                    <a:gd name="T7" fmla="*/ 386 h 1328"/>
                    <a:gd name="T8" fmla="*/ 153 w 1400"/>
                    <a:gd name="T9" fmla="*/ 501 h 1328"/>
                    <a:gd name="T10" fmla="*/ 188 w 1400"/>
                    <a:gd name="T11" fmla="*/ 606 h 1328"/>
                    <a:gd name="T12" fmla="*/ 244 w 1400"/>
                    <a:gd name="T13" fmla="*/ 701 h 1328"/>
                    <a:gd name="T14" fmla="*/ 317 w 1400"/>
                    <a:gd name="T15" fmla="*/ 783 h 1328"/>
                    <a:gd name="T16" fmla="*/ 405 w 1400"/>
                    <a:gd name="T17" fmla="*/ 847 h 1328"/>
                    <a:gd name="T18" fmla="*/ 505 w 1400"/>
                    <a:gd name="T19" fmla="*/ 892 h 1328"/>
                    <a:gd name="T20" fmla="*/ 615 w 1400"/>
                    <a:gd name="T21" fmla="*/ 917 h 1328"/>
                    <a:gd name="T22" fmla="*/ 1161 w 1400"/>
                    <a:gd name="T23" fmla="*/ 920 h 1328"/>
                    <a:gd name="T24" fmla="*/ 1003 w 1400"/>
                    <a:gd name="T25" fmla="*/ 757 h 1328"/>
                    <a:gd name="T26" fmla="*/ 993 w 1400"/>
                    <a:gd name="T27" fmla="*/ 723 h 1328"/>
                    <a:gd name="T28" fmla="*/ 1003 w 1400"/>
                    <a:gd name="T29" fmla="*/ 688 h 1328"/>
                    <a:gd name="T30" fmla="*/ 1029 w 1400"/>
                    <a:gd name="T31" fmla="*/ 662 h 1328"/>
                    <a:gd name="T32" fmla="*/ 1064 w 1400"/>
                    <a:gd name="T33" fmla="*/ 653 h 1328"/>
                    <a:gd name="T34" fmla="*/ 1098 w 1400"/>
                    <a:gd name="T35" fmla="*/ 662 h 1328"/>
                    <a:gd name="T36" fmla="*/ 1380 w 1400"/>
                    <a:gd name="T37" fmla="*/ 940 h 1328"/>
                    <a:gd name="T38" fmla="*/ 1398 w 1400"/>
                    <a:gd name="T39" fmla="*/ 972 h 1328"/>
                    <a:gd name="T40" fmla="*/ 1398 w 1400"/>
                    <a:gd name="T41" fmla="*/ 1008 h 1328"/>
                    <a:gd name="T42" fmla="*/ 1380 w 1400"/>
                    <a:gd name="T43" fmla="*/ 1040 h 1328"/>
                    <a:gd name="T44" fmla="*/ 1098 w 1400"/>
                    <a:gd name="T45" fmla="*/ 1319 h 1328"/>
                    <a:gd name="T46" fmla="*/ 1064 w 1400"/>
                    <a:gd name="T47" fmla="*/ 1328 h 1328"/>
                    <a:gd name="T48" fmla="*/ 1029 w 1400"/>
                    <a:gd name="T49" fmla="*/ 1319 h 1328"/>
                    <a:gd name="T50" fmla="*/ 1003 w 1400"/>
                    <a:gd name="T51" fmla="*/ 1292 h 1328"/>
                    <a:gd name="T52" fmla="*/ 993 w 1400"/>
                    <a:gd name="T53" fmla="*/ 1257 h 1328"/>
                    <a:gd name="T54" fmla="*/ 1003 w 1400"/>
                    <a:gd name="T55" fmla="*/ 1223 h 1328"/>
                    <a:gd name="T56" fmla="*/ 1161 w 1400"/>
                    <a:gd name="T57" fmla="*/ 1060 h 1328"/>
                    <a:gd name="T58" fmla="*/ 608 w 1400"/>
                    <a:gd name="T59" fmla="*/ 1057 h 1328"/>
                    <a:gd name="T60" fmla="*/ 484 w 1400"/>
                    <a:gd name="T61" fmla="*/ 1034 h 1328"/>
                    <a:gd name="T62" fmla="*/ 370 w 1400"/>
                    <a:gd name="T63" fmla="*/ 988 h 1328"/>
                    <a:gd name="T64" fmla="*/ 266 w 1400"/>
                    <a:gd name="T65" fmla="*/ 923 h 1328"/>
                    <a:gd name="T66" fmla="*/ 177 w 1400"/>
                    <a:gd name="T67" fmla="*/ 841 h 1328"/>
                    <a:gd name="T68" fmla="*/ 103 w 1400"/>
                    <a:gd name="T69" fmla="*/ 743 h 1328"/>
                    <a:gd name="T70" fmla="*/ 48 w 1400"/>
                    <a:gd name="T71" fmla="*/ 634 h 1328"/>
                    <a:gd name="T72" fmla="*/ 13 w 1400"/>
                    <a:gd name="T73" fmla="*/ 514 h 1328"/>
                    <a:gd name="T74" fmla="*/ 0 w 1400"/>
                    <a:gd name="T75" fmla="*/ 386 h 1328"/>
                    <a:gd name="T76" fmla="*/ 3 w 1400"/>
                    <a:gd name="T77" fmla="*/ 51 h 1328"/>
                    <a:gd name="T78" fmla="*/ 21 w 1400"/>
                    <a:gd name="T79" fmla="*/ 20 h 1328"/>
                    <a:gd name="T80" fmla="*/ 52 w 1400"/>
                    <a:gd name="T81" fmla="*/ 2 h 1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0" h="1328">
                      <a:moveTo>
                        <a:pt x="71" y="0"/>
                      </a:moveTo>
                      <a:lnTo>
                        <a:pt x="89" y="2"/>
                      </a:lnTo>
                      <a:lnTo>
                        <a:pt x="106" y="9"/>
                      </a:lnTo>
                      <a:lnTo>
                        <a:pt x="120" y="20"/>
                      </a:lnTo>
                      <a:lnTo>
                        <a:pt x="131" y="34"/>
                      </a:lnTo>
                      <a:lnTo>
                        <a:pt x="138" y="51"/>
                      </a:lnTo>
                      <a:lnTo>
                        <a:pt x="141" y="70"/>
                      </a:lnTo>
                      <a:lnTo>
                        <a:pt x="141" y="386"/>
                      </a:lnTo>
                      <a:lnTo>
                        <a:pt x="144" y="445"/>
                      </a:lnTo>
                      <a:lnTo>
                        <a:pt x="153" y="501"/>
                      </a:lnTo>
                      <a:lnTo>
                        <a:pt x="167" y="555"/>
                      </a:lnTo>
                      <a:lnTo>
                        <a:pt x="188" y="606"/>
                      </a:lnTo>
                      <a:lnTo>
                        <a:pt x="213" y="655"/>
                      </a:lnTo>
                      <a:lnTo>
                        <a:pt x="244" y="701"/>
                      </a:lnTo>
                      <a:lnTo>
                        <a:pt x="278" y="743"/>
                      </a:lnTo>
                      <a:lnTo>
                        <a:pt x="317" y="783"/>
                      </a:lnTo>
                      <a:lnTo>
                        <a:pt x="358" y="817"/>
                      </a:lnTo>
                      <a:lnTo>
                        <a:pt x="405" y="847"/>
                      </a:lnTo>
                      <a:lnTo>
                        <a:pt x="454" y="872"/>
                      </a:lnTo>
                      <a:lnTo>
                        <a:pt x="505" y="892"/>
                      </a:lnTo>
                      <a:lnTo>
                        <a:pt x="559" y="907"/>
                      </a:lnTo>
                      <a:lnTo>
                        <a:pt x="615" y="917"/>
                      </a:lnTo>
                      <a:lnTo>
                        <a:pt x="673" y="920"/>
                      </a:lnTo>
                      <a:lnTo>
                        <a:pt x="1161" y="920"/>
                      </a:lnTo>
                      <a:lnTo>
                        <a:pt x="1014" y="773"/>
                      </a:lnTo>
                      <a:lnTo>
                        <a:pt x="1003" y="757"/>
                      </a:lnTo>
                      <a:lnTo>
                        <a:pt x="995" y="741"/>
                      </a:lnTo>
                      <a:lnTo>
                        <a:pt x="993" y="723"/>
                      </a:lnTo>
                      <a:lnTo>
                        <a:pt x="995" y="705"/>
                      </a:lnTo>
                      <a:lnTo>
                        <a:pt x="1003" y="688"/>
                      </a:lnTo>
                      <a:lnTo>
                        <a:pt x="1014" y="673"/>
                      </a:lnTo>
                      <a:lnTo>
                        <a:pt x="1029" y="662"/>
                      </a:lnTo>
                      <a:lnTo>
                        <a:pt x="1046" y="655"/>
                      </a:lnTo>
                      <a:lnTo>
                        <a:pt x="1064" y="653"/>
                      </a:lnTo>
                      <a:lnTo>
                        <a:pt x="1081" y="655"/>
                      </a:lnTo>
                      <a:lnTo>
                        <a:pt x="1098" y="662"/>
                      </a:lnTo>
                      <a:lnTo>
                        <a:pt x="1113" y="673"/>
                      </a:lnTo>
                      <a:lnTo>
                        <a:pt x="1380" y="940"/>
                      </a:lnTo>
                      <a:lnTo>
                        <a:pt x="1392" y="956"/>
                      </a:lnTo>
                      <a:lnTo>
                        <a:pt x="1398" y="972"/>
                      </a:lnTo>
                      <a:lnTo>
                        <a:pt x="1400" y="990"/>
                      </a:lnTo>
                      <a:lnTo>
                        <a:pt x="1398" y="1008"/>
                      </a:lnTo>
                      <a:lnTo>
                        <a:pt x="1392" y="1025"/>
                      </a:lnTo>
                      <a:lnTo>
                        <a:pt x="1380" y="1040"/>
                      </a:lnTo>
                      <a:lnTo>
                        <a:pt x="1113" y="1307"/>
                      </a:lnTo>
                      <a:lnTo>
                        <a:pt x="1098" y="1319"/>
                      </a:lnTo>
                      <a:lnTo>
                        <a:pt x="1081" y="1325"/>
                      </a:lnTo>
                      <a:lnTo>
                        <a:pt x="1064" y="1328"/>
                      </a:lnTo>
                      <a:lnTo>
                        <a:pt x="1046" y="1325"/>
                      </a:lnTo>
                      <a:lnTo>
                        <a:pt x="1029" y="1319"/>
                      </a:lnTo>
                      <a:lnTo>
                        <a:pt x="1014" y="1307"/>
                      </a:lnTo>
                      <a:lnTo>
                        <a:pt x="1003" y="1292"/>
                      </a:lnTo>
                      <a:lnTo>
                        <a:pt x="995" y="1275"/>
                      </a:lnTo>
                      <a:lnTo>
                        <a:pt x="993" y="1257"/>
                      </a:lnTo>
                      <a:lnTo>
                        <a:pt x="995" y="1240"/>
                      </a:lnTo>
                      <a:lnTo>
                        <a:pt x="1003" y="1223"/>
                      </a:lnTo>
                      <a:lnTo>
                        <a:pt x="1014" y="1208"/>
                      </a:lnTo>
                      <a:lnTo>
                        <a:pt x="1161" y="1060"/>
                      </a:lnTo>
                      <a:lnTo>
                        <a:pt x="673" y="1060"/>
                      </a:lnTo>
                      <a:lnTo>
                        <a:pt x="608" y="1057"/>
                      </a:lnTo>
                      <a:lnTo>
                        <a:pt x="545" y="1049"/>
                      </a:lnTo>
                      <a:lnTo>
                        <a:pt x="484" y="1034"/>
                      </a:lnTo>
                      <a:lnTo>
                        <a:pt x="426" y="1014"/>
                      </a:lnTo>
                      <a:lnTo>
                        <a:pt x="370" y="988"/>
                      </a:lnTo>
                      <a:lnTo>
                        <a:pt x="316" y="958"/>
                      </a:lnTo>
                      <a:lnTo>
                        <a:pt x="266" y="923"/>
                      </a:lnTo>
                      <a:lnTo>
                        <a:pt x="219" y="884"/>
                      </a:lnTo>
                      <a:lnTo>
                        <a:pt x="177" y="841"/>
                      </a:lnTo>
                      <a:lnTo>
                        <a:pt x="138" y="795"/>
                      </a:lnTo>
                      <a:lnTo>
                        <a:pt x="103" y="743"/>
                      </a:lnTo>
                      <a:lnTo>
                        <a:pt x="73" y="690"/>
                      </a:lnTo>
                      <a:lnTo>
                        <a:pt x="48" y="634"/>
                      </a:lnTo>
                      <a:lnTo>
                        <a:pt x="28" y="575"/>
                      </a:lnTo>
                      <a:lnTo>
                        <a:pt x="13" y="514"/>
                      </a:lnTo>
                      <a:lnTo>
                        <a:pt x="3" y="451"/>
                      </a:lnTo>
                      <a:lnTo>
                        <a:pt x="0" y="386"/>
                      </a:lnTo>
                      <a:lnTo>
                        <a:pt x="0" y="70"/>
                      </a:lnTo>
                      <a:lnTo>
                        <a:pt x="3" y="51"/>
                      </a:lnTo>
                      <a:lnTo>
                        <a:pt x="9" y="34"/>
                      </a:lnTo>
                      <a:lnTo>
                        <a:pt x="21" y="20"/>
                      </a:lnTo>
                      <a:lnTo>
                        <a:pt x="35" y="9"/>
                      </a:lnTo>
                      <a:lnTo>
                        <a:pt x="52" y="2"/>
                      </a:lnTo>
                      <a:lnTo>
                        <a:pt x="71"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sp>
            <p:nvSpPr>
              <p:cNvPr id="17" name="Freeform 1218">
                <a:extLst>
                  <a:ext uri="{FF2B5EF4-FFF2-40B4-BE49-F238E27FC236}">
                    <a16:creationId xmlns:a16="http://schemas.microsoft.com/office/drawing/2014/main" id="{28C6BD3E-75B4-E941-82F9-FE6175F708D9}"/>
                  </a:ext>
                </a:extLst>
              </p:cNvPr>
              <p:cNvSpPr>
                <a:spLocks/>
              </p:cNvSpPr>
              <p:nvPr/>
            </p:nvSpPr>
            <p:spPr bwMode="auto">
              <a:xfrm>
                <a:off x="3602678" y="5782104"/>
                <a:ext cx="239986" cy="183554"/>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sp>
            <p:nvSpPr>
              <p:cNvPr id="18" name="Freeform 1218">
                <a:extLst>
                  <a:ext uri="{FF2B5EF4-FFF2-40B4-BE49-F238E27FC236}">
                    <a16:creationId xmlns:a16="http://schemas.microsoft.com/office/drawing/2014/main" id="{2720C984-405A-3F4B-8A34-72ED4273C82F}"/>
                  </a:ext>
                </a:extLst>
              </p:cNvPr>
              <p:cNvSpPr>
                <a:spLocks/>
              </p:cNvSpPr>
              <p:nvPr/>
            </p:nvSpPr>
            <p:spPr bwMode="auto">
              <a:xfrm>
                <a:off x="393287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sp>
            <p:nvSpPr>
              <p:cNvPr id="19" name="Freeform 1218">
                <a:extLst>
                  <a:ext uri="{FF2B5EF4-FFF2-40B4-BE49-F238E27FC236}">
                    <a16:creationId xmlns:a16="http://schemas.microsoft.com/office/drawing/2014/main" id="{B8BCB0C1-B834-2640-BFE7-7621028688E4}"/>
                  </a:ext>
                </a:extLst>
              </p:cNvPr>
              <p:cNvSpPr>
                <a:spLocks/>
              </p:cNvSpPr>
              <p:nvPr/>
            </p:nvSpPr>
            <p:spPr bwMode="auto">
              <a:xfrm>
                <a:off x="4256729" y="5761951"/>
                <a:ext cx="239986" cy="183553"/>
              </a:xfrm>
              <a:custGeom>
                <a:avLst/>
                <a:gdLst>
                  <a:gd name="T0" fmla="*/ 3437 w 4043"/>
                  <a:gd name="T1" fmla="*/ 0 h 3090"/>
                  <a:gd name="T2" fmla="*/ 3477 w 4043"/>
                  <a:gd name="T3" fmla="*/ 4 h 3090"/>
                  <a:gd name="T4" fmla="*/ 3516 w 4043"/>
                  <a:gd name="T5" fmla="*/ 12 h 3090"/>
                  <a:gd name="T6" fmla="*/ 3550 w 4043"/>
                  <a:gd name="T7" fmla="*/ 27 h 3090"/>
                  <a:gd name="T8" fmla="*/ 3584 w 4043"/>
                  <a:gd name="T9" fmla="*/ 47 h 3090"/>
                  <a:gd name="T10" fmla="*/ 3615 w 4043"/>
                  <a:gd name="T11" fmla="*/ 73 h 3090"/>
                  <a:gd name="T12" fmla="*/ 3970 w 4043"/>
                  <a:gd name="T13" fmla="*/ 427 h 3090"/>
                  <a:gd name="T14" fmla="*/ 3996 w 4043"/>
                  <a:gd name="T15" fmla="*/ 457 h 3090"/>
                  <a:gd name="T16" fmla="*/ 4015 w 4043"/>
                  <a:gd name="T17" fmla="*/ 491 h 3090"/>
                  <a:gd name="T18" fmla="*/ 4030 w 4043"/>
                  <a:gd name="T19" fmla="*/ 525 h 3090"/>
                  <a:gd name="T20" fmla="*/ 4039 w 4043"/>
                  <a:gd name="T21" fmla="*/ 563 h 3090"/>
                  <a:gd name="T22" fmla="*/ 4043 w 4043"/>
                  <a:gd name="T23" fmla="*/ 604 h 3090"/>
                  <a:gd name="T24" fmla="*/ 4039 w 4043"/>
                  <a:gd name="T25" fmla="*/ 644 h 3090"/>
                  <a:gd name="T26" fmla="*/ 4030 w 4043"/>
                  <a:gd name="T27" fmla="*/ 682 h 3090"/>
                  <a:gd name="T28" fmla="*/ 4015 w 4043"/>
                  <a:gd name="T29" fmla="*/ 717 h 3090"/>
                  <a:gd name="T30" fmla="*/ 3996 w 4043"/>
                  <a:gd name="T31" fmla="*/ 750 h 3090"/>
                  <a:gd name="T32" fmla="*/ 3970 w 4043"/>
                  <a:gd name="T33" fmla="*/ 780 h 3090"/>
                  <a:gd name="T34" fmla="*/ 2081 w 4043"/>
                  <a:gd name="T35" fmla="*/ 2663 h 3090"/>
                  <a:gd name="T36" fmla="*/ 1726 w 4043"/>
                  <a:gd name="T37" fmla="*/ 3017 h 3090"/>
                  <a:gd name="T38" fmla="*/ 1695 w 4043"/>
                  <a:gd name="T39" fmla="*/ 3043 h 3090"/>
                  <a:gd name="T40" fmla="*/ 1663 w 4043"/>
                  <a:gd name="T41" fmla="*/ 3062 h 3090"/>
                  <a:gd name="T42" fmla="*/ 1627 w 4043"/>
                  <a:gd name="T43" fmla="*/ 3077 h 3090"/>
                  <a:gd name="T44" fmla="*/ 1589 w 4043"/>
                  <a:gd name="T45" fmla="*/ 3086 h 3090"/>
                  <a:gd name="T46" fmla="*/ 1549 w 4043"/>
                  <a:gd name="T47" fmla="*/ 3090 h 3090"/>
                  <a:gd name="T48" fmla="*/ 1509 w 4043"/>
                  <a:gd name="T49" fmla="*/ 3086 h 3090"/>
                  <a:gd name="T50" fmla="*/ 1470 w 4043"/>
                  <a:gd name="T51" fmla="*/ 3077 h 3090"/>
                  <a:gd name="T52" fmla="*/ 1434 w 4043"/>
                  <a:gd name="T53" fmla="*/ 3062 h 3090"/>
                  <a:gd name="T54" fmla="*/ 1402 w 4043"/>
                  <a:gd name="T55" fmla="*/ 3043 h 3090"/>
                  <a:gd name="T56" fmla="*/ 1371 w 4043"/>
                  <a:gd name="T57" fmla="*/ 3017 h 3090"/>
                  <a:gd name="T58" fmla="*/ 1016 w 4043"/>
                  <a:gd name="T59" fmla="*/ 2663 h 3090"/>
                  <a:gd name="T60" fmla="*/ 73 w 4043"/>
                  <a:gd name="T61" fmla="*/ 1721 h 3090"/>
                  <a:gd name="T62" fmla="*/ 47 w 4043"/>
                  <a:gd name="T63" fmla="*/ 1691 h 3090"/>
                  <a:gd name="T64" fmla="*/ 26 w 4043"/>
                  <a:gd name="T65" fmla="*/ 1658 h 3090"/>
                  <a:gd name="T66" fmla="*/ 11 w 4043"/>
                  <a:gd name="T67" fmla="*/ 1622 h 3090"/>
                  <a:gd name="T68" fmla="*/ 2 w 4043"/>
                  <a:gd name="T69" fmla="*/ 1585 h 3090"/>
                  <a:gd name="T70" fmla="*/ 0 w 4043"/>
                  <a:gd name="T71" fmla="*/ 1545 h 3090"/>
                  <a:gd name="T72" fmla="*/ 2 w 4043"/>
                  <a:gd name="T73" fmla="*/ 1504 h 3090"/>
                  <a:gd name="T74" fmla="*/ 11 w 4043"/>
                  <a:gd name="T75" fmla="*/ 1467 h 3090"/>
                  <a:gd name="T76" fmla="*/ 26 w 4043"/>
                  <a:gd name="T77" fmla="*/ 1431 h 3090"/>
                  <a:gd name="T78" fmla="*/ 47 w 4043"/>
                  <a:gd name="T79" fmla="*/ 1398 h 3090"/>
                  <a:gd name="T80" fmla="*/ 73 w 4043"/>
                  <a:gd name="T81" fmla="*/ 1368 h 3090"/>
                  <a:gd name="T82" fmla="*/ 428 w 4043"/>
                  <a:gd name="T83" fmla="*/ 1015 h 3090"/>
                  <a:gd name="T84" fmla="*/ 457 w 4043"/>
                  <a:gd name="T85" fmla="*/ 989 h 3090"/>
                  <a:gd name="T86" fmla="*/ 491 w 4043"/>
                  <a:gd name="T87" fmla="*/ 968 h 3090"/>
                  <a:gd name="T88" fmla="*/ 527 w 4043"/>
                  <a:gd name="T89" fmla="*/ 953 h 3090"/>
                  <a:gd name="T90" fmla="*/ 564 w 4043"/>
                  <a:gd name="T91" fmla="*/ 944 h 3090"/>
                  <a:gd name="T92" fmla="*/ 605 w 4043"/>
                  <a:gd name="T93" fmla="*/ 942 h 3090"/>
                  <a:gd name="T94" fmla="*/ 645 w 4043"/>
                  <a:gd name="T95" fmla="*/ 944 h 3090"/>
                  <a:gd name="T96" fmla="*/ 684 w 4043"/>
                  <a:gd name="T97" fmla="*/ 953 h 3090"/>
                  <a:gd name="T98" fmla="*/ 718 w 4043"/>
                  <a:gd name="T99" fmla="*/ 968 h 3090"/>
                  <a:gd name="T100" fmla="*/ 752 w 4043"/>
                  <a:gd name="T101" fmla="*/ 989 h 3090"/>
                  <a:gd name="T102" fmla="*/ 783 w 4043"/>
                  <a:gd name="T103" fmla="*/ 1015 h 3090"/>
                  <a:gd name="T104" fmla="*/ 1549 w 4043"/>
                  <a:gd name="T105" fmla="*/ 1781 h 3090"/>
                  <a:gd name="T106" fmla="*/ 3260 w 4043"/>
                  <a:gd name="T107" fmla="*/ 73 h 3090"/>
                  <a:gd name="T108" fmla="*/ 3291 w 4043"/>
                  <a:gd name="T109" fmla="*/ 47 h 3090"/>
                  <a:gd name="T110" fmla="*/ 3323 w 4043"/>
                  <a:gd name="T111" fmla="*/ 27 h 3090"/>
                  <a:gd name="T112" fmla="*/ 3359 w 4043"/>
                  <a:gd name="T113" fmla="*/ 12 h 3090"/>
                  <a:gd name="T114" fmla="*/ 3397 w 4043"/>
                  <a:gd name="T115" fmla="*/ 4 h 3090"/>
                  <a:gd name="T116" fmla="*/ 3437 w 4043"/>
                  <a:gd name="T117" fmla="*/ 0 h 3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043" h="3090">
                    <a:moveTo>
                      <a:pt x="3437" y="0"/>
                    </a:moveTo>
                    <a:lnTo>
                      <a:pt x="3477" y="4"/>
                    </a:lnTo>
                    <a:lnTo>
                      <a:pt x="3516" y="12"/>
                    </a:lnTo>
                    <a:lnTo>
                      <a:pt x="3550" y="27"/>
                    </a:lnTo>
                    <a:lnTo>
                      <a:pt x="3584" y="47"/>
                    </a:lnTo>
                    <a:lnTo>
                      <a:pt x="3615" y="73"/>
                    </a:lnTo>
                    <a:lnTo>
                      <a:pt x="3970" y="427"/>
                    </a:lnTo>
                    <a:lnTo>
                      <a:pt x="3996" y="457"/>
                    </a:lnTo>
                    <a:lnTo>
                      <a:pt x="4015" y="491"/>
                    </a:lnTo>
                    <a:lnTo>
                      <a:pt x="4030" y="525"/>
                    </a:lnTo>
                    <a:lnTo>
                      <a:pt x="4039" y="563"/>
                    </a:lnTo>
                    <a:lnTo>
                      <a:pt x="4043" y="604"/>
                    </a:lnTo>
                    <a:lnTo>
                      <a:pt x="4039" y="644"/>
                    </a:lnTo>
                    <a:lnTo>
                      <a:pt x="4030" y="682"/>
                    </a:lnTo>
                    <a:lnTo>
                      <a:pt x="4015" y="717"/>
                    </a:lnTo>
                    <a:lnTo>
                      <a:pt x="3996" y="750"/>
                    </a:lnTo>
                    <a:lnTo>
                      <a:pt x="3970" y="780"/>
                    </a:lnTo>
                    <a:lnTo>
                      <a:pt x="2081" y="2663"/>
                    </a:lnTo>
                    <a:lnTo>
                      <a:pt x="1726" y="3017"/>
                    </a:lnTo>
                    <a:lnTo>
                      <a:pt x="1695" y="3043"/>
                    </a:lnTo>
                    <a:lnTo>
                      <a:pt x="1663" y="3062"/>
                    </a:lnTo>
                    <a:lnTo>
                      <a:pt x="1627" y="3077"/>
                    </a:lnTo>
                    <a:lnTo>
                      <a:pt x="1589" y="3086"/>
                    </a:lnTo>
                    <a:lnTo>
                      <a:pt x="1549" y="3090"/>
                    </a:lnTo>
                    <a:lnTo>
                      <a:pt x="1509" y="3086"/>
                    </a:lnTo>
                    <a:lnTo>
                      <a:pt x="1470" y="3077"/>
                    </a:lnTo>
                    <a:lnTo>
                      <a:pt x="1434" y="3062"/>
                    </a:lnTo>
                    <a:lnTo>
                      <a:pt x="1402" y="3043"/>
                    </a:lnTo>
                    <a:lnTo>
                      <a:pt x="1371" y="3017"/>
                    </a:lnTo>
                    <a:lnTo>
                      <a:pt x="1016" y="2663"/>
                    </a:lnTo>
                    <a:lnTo>
                      <a:pt x="73" y="1721"/>
                    </a:lnTo>
                    <a:lnTo>
                      <a:pt x="47" y="1691"/>
                    </a:lnTo>
                    <a:lnTo>
                      <a:pt x="26" y="1658"/>
                    </a:lnTo>
                    <a:lnTo>
                      <a:pt x="11" y="1622"/>
                    </a:lnTo>
                    <a:lnTo>
                      <a:pt x="2" y="1585"/>
                    </a:lnTo>
                    <a:lnTo>
                      <a:pt x="0" y="1545"/>
                    </a:lnTo>
                    <a:lnTo>
                      <a:pt x="2" y="1504"/>
                    </a:lnTo>
                    <a:lnTo>
                      <a:pt x="11" y="1467"/>
                    </a:lnTo>
                    <a:lnTo>
                      <a:pt x="26" y="1431"/>
                    </a:lnTo>
                    <a:lnTo>
                      <a:pt x="47" y="1398"/>
                    </a:lnTo>
                    <a:lnTo>
                      <a:pt x="73" y="1368"/>
                    </a:lnTo>
                    <a:lnTo>
                      <a:pt x="428" y="1015"/>
                    </a:lnTo>
                    <a:lnTo>
                      <a:pt x="457" y="989"/>
                    </a:lnTo>
                    <a:lnTo>
                      <a:pt x="491" y="968"/>
                    </a:lnTo>
                    <a:lnTo>
                      <a:pt x="527" y="953"/>
                    </a:lnTo>
                    <a:lnTo>
                      <a:pt x="564" y="944"/>
                    </a:lnTo>
                    <a:lnTo>
                      <a:pt x="605" y="942"/>
                    </a:lnTo>
                    <a:lnTo>
                      <a:pt x="645" y="944"/>
                    </a:lnTo>
                    <a:lnTo>
                      <a:pt x="684" y="953"/>
                    </a:lnTo>
                    <a:lnTo>
                      <a:pt x="718" y="968"/>
                    </a:lnTo>
                    <a:lnTo>
                      <a:pt x="752" y="989"/>
                    </a:lnTo>
                    <a:lnTo>
                      <a:pt x="783" y="1015"/>
                    </a:lnTo>
                    <a:lnTo>
                      <a:pt x="1549" y="1781"/>
                    </a:lnTo>
                    <a:lnTo>
                      <a:pt x="3260" y="73"/>
                    </a:lnTo>
                    <a:lnTo>
                      <a:pt x="3291" y="47"/>
                    </a:lnTo>
                    <a:lnTo>
                      <a:pt x="3323" y="27"/>
                    </a:lnTo>
                    <a:lnTo>
                      <a:pt x="3359" y="12"/>
                    </a:lnTo>
                    <a:lnTo>
                      <a:pt x="3397" y="4"/>
                    </a:lnTo>
                    <a:lnTo>
                      <a:pt x="3437"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a:p>
                <a:pPr rtl="0"/>
                <a:endParaRPr lang="en-US" dirty="0"/>
              </a:p>
              <a:p>
                <a:pPr rtl="0"/>
                <a:endParaRPr lang="en-US" dirty="0"/>
              </a:p>
              <a:p>
                <a:pPr rtl="0"/>
                <a:endParaRPr lang="en-US" dirty="0"/>
              </a:p>
            </p:txBody>
          </p:sp>
        </p:grpSp>
      </p:grpSp>
      <p:sp>
        <p:nvSpPr>
          <p:cNvPr id="33" name="Rectangle 32">
            <a:extLst>
              <a:ext uri="{FF2B5EF4-FFF2-40B4-BE49-F238E27FC236}">
                <a16:creationId xmlns:a16="http://schemas.microsoft.com/office/drawing/2014/main" id="{C0EDE8CE-8A01-C84D-AE33-916E1A620997}"/>
              </a:ext>
            </a:extLst>
          </p:cNvPr>
          <p:cNvSpPr/>
          <p:nvPr/>
        </p:nvSpPr>
        <p:spPr>
          <a:xfrm>
            <a:off x="7600703" y="2070931"/>
            <a:ext cx="3606500" cy="584775"/>
          </a:xfrm>
          <a:prstGeom prst="rect">
            <a:avLst/>
          </a:prstGeom>
        </p:spPr>
        <p:txBody>
          <a:bodyPr wrap="none" rtlCol="0">
            <a:spAutoFit/>
          </a:bodyPr>
          <a:lstStyle/>
          <a:p>
            <a:pPr rtl="0"/>
            <a:r>
              <a:rPr lang="es" sz="3200" b="1">
                <a:solidFill>
                  <a:schemeClr val="accent1">
                    <a:lumMod val="75000"/>
                  </a:schemeClr>
                </a:solidFill>
              </a:rPr>
              <a:t>Posibles respuestas</a:t>
            </a:r>
          </a:p>
        </p:txBody>
      </p:sp>
    </p:spTree>
    <p:custDataLst>
      <p:tags r:id="rId1"/>
    </p:custDataLst>
    <p:extLst>
      <p:ext uri="{BB962C8B-B14F-4D97-AF65-F5344CB8AC3E}">
        <p14:creationId xmlns:p14="http://schemas.microsoft.com/office/powerpoint/2010/main" val="322209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dirty="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rtlCol="0">
            <a:noAutofit/>
          </a:bodyPr>
          <a:lstStyle/>
          <a:p>
            <a:pPr rtl="0"/>
            <a:r>
              <a:rPr lang="es" sz="6000"/>
              <a:t>RESPUESTAS </a:t>
            </a:r>
            <a:r>
              <a:rPr lang="es"/>
              <a:t>de protección</a:t>
            </a:r>
            <a:endParaRPr lang="en-US" altLang="en-US" sz="6000" dirty="0"/>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rtlCol="0"/>
          <a:lstStyle/>
          <a:p>
            <a:pPr rtl="0"/>
            <a:r>
              <a:rPr lang="es">
                <a:solidFill>
                  <a:schemeClr val="tx2"/>
                </a:solidFill>
              </a:rPr>
              <a:t>Ejercicio</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dirty="0">
                <a:solidFill>
                  <a:schemeClr val="tx2"/>
                </a:solidFill>
              </a:rPr>
              <a:t>Cuaderno - PÁGINA </a:t>
            </a:r>
            <a:r>
              <a:rPr lang="es" sz="3600" b="1" dirty="0">
                <a:solidFill>
                  <a:schemeClr val="tx2"/>
                </a:solidFill>
              </a:rPr>
              <a:t>20</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63</a:t>
            </a:fld>
            <a:endParaRPr lang="en-US" altLang="en-US" sz="1200" dirty="0">
              <a:solidFill>
                <a:schemeClr val="bg1"/>
              </a:solidFill>
            </a:endParaRPr>
          </a:p>
        </p:txBody>
      </p:sp>
      <p:sp>
        <p:nvSpPr>
          <p:cNvPr id="40" name="Title 53">
            <a:extLst>
              <a:ext uri="{FF2B5EF4-FFF2-40B4-BE49-F238E27FC236}">
                <a16:creationId xmlns:a16="http://schemas.microsoft.com/office/drawing/2014/main" id="{55EFFAA9-40CD-5445-A8F7-3B292DF5B54D}"/>
              </a:ext>
            </a:extLst>
          </p:cNvPr>
          <p:cNvSpPr txBox="1">
            <a:spLocks/>
          </p:cNvSpPr>
          <p:nvPr/>
        </p:nvSpPr>
        <p:spPr>
          <a:xfrm>
            <a:off x="3616479" y="7648440"/>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dirty="0">
                <a:solidFill>
                  <a:schemeClr val="tx2"/>
                </a:solidFill>
              </a:rPr>
              <a:t>ORIENTACIóN - PÁGINA </a:t>
            </a:r>
            <a:r>
              <a:rPr lang="es" sz="3900" b="1" dirty="0">
                <a:solidFill>
                  <a:schemeClr val="tx2"/>
                </a:solidFill>
              </a:rPr>
              <a:t>24</a:t>
            </a:r>
            <a:endParaRPr lang="en-US" b="1" dirty="0">
              <a:solidFill>
                <a:schemeClr val="tx2"/>
              </a:solidFill>
            </a:endParaRPr>
          </a:p>
        </p:txBody>
      </p:sp>
    </p:spTree>
    <p:custDataLst>
      <p:tags r:id="rId1"/>
    </p:custDataLst>
    <p:extLst>
      <p:ext uri="{BB962C8B-B14F-4D97-AF65-F5344CB8AC3E}">
        <p14:creationId xmlns:p14="http://schemas.microsoft.com/office/powerpoint/2010/main" val="3438545522"/>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dirty="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rtlCol="0">
            <a:noAutofit/>
          </a:bodyPr>
          <a:lstStyle/>
          <a:p>
            <a:pPr rtl="0"/>
            <a:r>
              <a:rPr lang="es" sz="6000" dirty="0"/>
              <a:t>Creación de redes de servicios</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rtlCol="0"/>
          <a:lstStyle/>
          <a:p>
            <a:pPr rtl="0"/>
            <a:r>
              <a:rPr lang="es">
                <a:solidFill>
                  <a:schemeClr val="tx2"/>
                </a:solidFill>
              </a:rPr>
              <a:t>Ejercicio</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dirty="0">
                <a:solidFill>
                  <a:schemeClr val="tx2"/>
                </a:solidFill>
              </a:rPr>
              <a:t>Cuaderno - PÁGINA </a:t>
            </a:r>
            <a:r>
              <a:rPr lang="es" sz="3600" b="1" dirty="0">
                <a:solidFill>
                  <a:schemeClr val="tx2"/>
                </a:solidFill>
              </a:rPr>
              <a:t>28</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64</a:t>
            </a:fld>
            <a:endParaRPr lang="en-US" altLang="en-US" sz="1200" dirty="0">
              <a:solidFill>
                <a:schemeClr val="bg1"/>
              </a:solidFill>
            </a:endParaRPr>
          </a:p>
        </p:txBody>
      </p:sp>
    </p:spTree>
    <p:custDataLst>
      <p:tags r:id="rId1"/>
    </p:custDataLst>
    <p:extLst>
      <p:ext uri="{BB962C8B-B14F-4D97-AF65-F5344CB8AC3E}">
        <p14:creationId xmlns:p14="http://schemas.microsoft.com/office/powerpoint/2010/main" val="1270217791"/>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dirty="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8" y="3421210"/>
            <a:ext cx="8457168" cy="2151592"/>
          </a:xfrm>
        </p:spPr>
        <p:txBody>
          <a:bodyPr rtlCol="0">
            <a:noAutofit/>
          </a:bodyPr>
          <a:lstStyle/>
          <a:p>
            <a:pPr rtl="0"/>
            <a:r>
              <a:rPr lang="es" sz="6000"/>
              <a:t>Plan de acción</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rtlCol="0"/>
          <a:lstStyle/>
          <a:p>
            <a:pPr rtl="0"/>
            <a:r>
              <a:rPr lang="es">
                <a:solidFill>
                  <a:schemeClr val="tx2"/>
                </a:solidFill>
              </a:rPr>
              <a:t>Ejercicio</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705752"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dirty="0">
                <a:solidFill>
                  <a:schemeClr val="tx2"/>
                </a:solidFill>
              </a:rPr>
              <a:t>Cuaderno - PÁGINA </a:t>
            </a:r>
            <a:r>
              <a:rPr lang="es" sz="3600" b="1" dirty="0">
                <a:solidFill>
                  <a:schemeClr val="tx2"/>
                </a:solidFill>
              </a:rPr>
              <a:t>31</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65</a:t>
            </a:fld>
            <a:endParaRPr lang="en-US" altLang="en-US" sz="1200" dirty="0">
              <a:solidFill>
                <a:schemeClr val="bg1"/>
              </a:solidFill>
            </a:endParaRPr>
          </a:p>
        </p:txBody>
      </p:sp>
    </p:spTree>
    <p:custDataLst>
      <p:tags r:id="rId1"/>
    </p:custDataLst>
    <p:extLst>
      <p:ext uri="{BB962C8B-B14F-4D97-AF65-F5344CB8AC3E}">
        <p14:creationId xmlns:p14="http://schemas.microsoft.com/office/powerpoint/2010/main" val="1012948689"/>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rtlCol="0"/>
          <a:lstStyle/>
          <a:p>
            <a:pPr algn="ctr" rtl="0"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626" y="3257678"/>
            <a:ext cx="8951410" cy="4773111"/>
          </a:xfrm>
          <a:prstGeom prst="rect">
            <a:avLst/>
          </a:prstGeom>
        </p:spPr>
      </p:pic>
      <p:pic>
        <p:nvPicPr>
          <p:cNvPr id="15" name="Picture Placeholder 14">
            <a:extLst>
              <a:ext uri="{FF2B5EF4-FFF2-40B4-BE49-F238E27FC236}">
                <a16:creationId xmlns:a16="http://schemas.microsoft.com/office/drawing/2014/main" id="{FFF59669-8D4A-6947-94CF-AD85BD22F748}"/>
              </a:ext>
            </a:extLst>
          </p:cNvPr>
          <p:cNvPicPr>
            <a:picLocks noGrp="1" noChangeAspect="1"/>
          </p:cNvPicPr>
          <p:nvPr>
            <p:ph type="pic" sz="quarter" idx="10"/>
          </p:nvPr>
        </p:nvPicPr>
        <p:blipFill>
          <a:blip r:embed="rId4"/>
          <a:srcRect l="7632" r="7632"/>
          <a:stretch>
            <a:fillRect/>
          </a:stretch>
        </p:blipFill>
        <p:spPr>
          <a:xfrm>
            <a:off x="3168117" y="3634026"/>
            <a:ext cx="6847421" cy="4020414"/>
          </a:xfrm>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nvPr>
        </p:nvSpPr>
        <p:spPr>
          <a:xfrm>
            <a:off x="978195" y="1834699"/>
            <a:ext cx="11015331" cy="1547583"/>
          </a:xfrm>
        </p:spPr>
        <p:txBody>
          <a:bodyPr rtlCol="0">
            <a:normAutofit fontScale="77500" lnSpcReduction="20000"/>
          </a:bodyPr>
          <a:lstStyle/>
          <a:p>
            <a:pPr rtl="0"/>
            <a:r>
              <a:rPr lang="es"/>
              <a:t>Tal como soy: entender la orientación</a:t>
            </a:r>
            <a:br>
              <a:rPr lang="en-US" altLang="en-US" dirty="0"/>
            </a:br>
            <a:r>
              <a:rPr lang="es"/>
              <a:t>sexual y la identidad de género de las personas refugiadas </a:t>
            </a:r>
          </a:p>
        </p:txBody>
      </p:sp>
      <p:sp>
        <p:nvSpPr>
          <p:cNvPr id="35" name="TextBox 34"/>
          <p:cNvSpPr txBox="1"/>
          <p:nvPr/>
        </p:nvSpPr>
        <p:spPr>
          <a:xfrm>
            <a:off x="5938973" y="1178283"/>
            <a:ext cx="1119470" cy="395173"/>
          </a:xfrm>
          <a:prstGeom prst="rect">
            <a:avLst/>
          </a:prstGeom>
          <a:noFill/>
        </p:spPr>
        <p:txBody>
          <a:bodyPr wrap="square" rtlCol="0">
            <a:spAutoFit/>
          </a:bodyPr>
          <a:lstStyle/>
          <a:p>
            <a:pPr algn="ctr" rtl="0">
              <a:lnSpc>
                <a:spcPct val="80000"/>
              </a:lnSpc>
            </a:pPr>
            <a:r>
              <a:rPr lang="es" sz="2400" b="1" spc="70" dirty="0">
                <a:solidFill>
                  <a:schemeClr val="bg1"/>
                </a:solidFill>
                <a:latin typeface="+mj-lt"/>
                <a:cs typeface="Lato Light"/>
              </a:rPr>
              <a:t>Video</a:t>
            </a:r>
          </a:p>
        </p:txBody>
      </p:sp>
      <p:sp>
        <p:nvSpPr>
          <p:cNvPr id="44" name="Rectangle 43"/>
          <p:cNvSpPr/>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987" dirty="0"/>
          </a:p>
        </p:txBody>
      </p:sp>
      <p:sp>
        <p:nvSpPr>
          <p:cNvPr id="9" name="TextBox 8">
            <a:extLst>
              <a:ext uri="{FF2B5EF4-FFF2-40B4-BE49-F238E27FC236}">
                <a16:creationId xmlns:a16="http://schemas.microsoft.com/office/drawing/2014/main" id="{9EBC94EF-C494-2148-B59B-F47EB76083BA}"/>
              </a:ext>
            </a:extLst>
          </p:cNvPr>
          <p:cNvSpPr txBox="1"/>
          <p:nvPr/>
        </p:nvSpPr>
        <p:spPr>
          <a:xfrm>
            <a:off x="10886411" y="8528476"/>
            <a:ext cx="0" cy="0"/>
          </a:xfrm>
          <a:prstGeom prst="rect">
            <a:avLst/>
          </a:prstGeom>
        </p:spPr>
        <p:txBody>
          <a:bodyPr wrap="none" rtlCol="0">
            <a:noAutofit/>
          </a:bodyPr>
          <a:lstStyle/>
          <a:p>
            <a:pPr rtl="0"/>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rtlCol="0" anchor="ctr"/>
          <a:lstStyle/>
          <a:p>
            <a:pPr rtl="0"/>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nvSpPr>
        <p:spPr>
          <a:xfrm>
            <a:off x="3168117" y="6735793"/>
            <a:ext cx="6847421" cy="694591"/>
          </a:xfrm>
          <a:prstGeom prst="rect">
            <a:avLst/>
          </a:prstGeom>
          <a:solidFill>
            <a:schemeClr val="accent1">
              <a:alpha val="43000"/>
            </a:schemeClr>
          </a:solidFill>
        </p:spPr>
        <p:txBody>
          <a:bodyPr rtlCol="0"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rtl="0"/>
            <a:r>
              <a:rPr lang="es" sz="2400" kern="0">
                <a:solidFill>
                  <a:schemeClr val="bg1"/>
                </a:solidFill>
              </a:rPr>
              <a:t>ORAM (2:55)</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66</a:t>
            </a:fld>
            <a:endParaRPr lang="en-US" altLang="en-US" sz="1200" dirty="0">
              <a:solidFill>
                <a:schemeClr val="bg1"/>
              </a:solidFill>
            </a:endParaRPr>
          </a:p>
        </p:txBody>
      </p:sp>
    </p:spTree>
    <p:extLst>
      <p:ext uri="{BB962C8B-B14F-4D97-AF65-F5344CB8AC3E}">
        <p14:creationId xmlns:p14="http://schemas.microsoft.com/office/powerpoint/2010/main" val="2270451736"/>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es" sz="6599" kern="0" spc="330">
                <a:solidFill>
                  <a:schemeClr val="bg1"/>
                </a:solidFill>
              </a:rPr>
              <a:t>OBJETIVOS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70759" y="4452505"/>
            <a:ext cx="4260513" cy="1722385"/>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90000"/>
              </a:lnSpc>
            </a:pPr>
            <a:r>
              <a:rPr lang="es" sz="2400" b="1" cap="all" dirty="0">
                <a:solidFill>
                  <a:schemeClr val="bg1"/>
                </a:solidFill>
                <a:latin typeface="Calibri" charset="0"/>
                <a:ea typeface="Calibri" charset="0"/>
                <a:cs typeface="Calibri" charset="0"/>
              </a:rPr>
              <a:t>EMERGENCIAS Y ASISTENCIA A </a:t>
            </a:r>
            <a:br>
              <a:rPr lang="en-US" sz="2400" b="1" cap="all" dirty="0">
                <a:solidFill>
                  <a:schemeClr val="bg1"/>
                </a:solidFill>
                <a:latin typeface="Calibri" charset="0"/>
                <a:ea typeface="Calibri" charset="0"/>
                <a:cs typeface="Calibri" charset="0"/>
              </a:rPr>
            </a:br>
            <a:r>
              <a:rPr lang="es" sz="2400" b="1" cap="all" dirty="0">
                <a:solidFill>
                  <a:schemeClr val="bg1"/>
                </a:solidFill>
                <a:latin typeface="Calibri" charset="0"/>
                <a:ea typeface="Calibri" charset="0"/>
                <a:cs typeface="Calibri" charset="0"/>
              </a:rPr>
              <a:t>MIGRANTES VULNERABLES</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470356" y="4431809"/>
            <a:ext cx="4159379" cy="1743083"/>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90000"/>
              </a:lnSpc>
            </a:pPr>
            <a:r>
              <a:rPr lang="es" sz="2400" b="1" kern="0" dirty="0">
                <a:solidFill>
                  <a:srgbClr val="FFFFFF"/>
                </a:solidFill>
                <a:latin typeface="Calibri" charset="0"/>
                <a:ea typeface="MS PGothic" charset="-128"/>
                <a:cs typeface="Calibri" charset="0"/>
              </a:rPr>
              <a:t>RETORNO VOLUNTARIO ASISTIDO Y REINTEGRACIÓN, Y VÍCTIMAS DE LA TRATA QUE HAN REGRESADO A SU PAÍS</a:t>
            </a:r>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756045" y="4424300"/>
            <a:ext cx="4159379" cy="1750591"/>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90000"/>
              </a:lnSpc>
            </a:pPr>
            <a:r>
              <a:rPr lang="es" sz="2400" b="1" cap="all" dirty="0">
                <a:solidFill>
                  <a:schemeClr val="bg1"/>
                </a:solidFill>
                <a:latin typeface="Calibri" charset="0"/>
                <a:ea typeface="Calibri" charset="0"/>
                <a:cs typeface="Calibri" charset="0"/>
              </a:rPr>
              <a:t>GESTIÓN DE FRONTERAS INTERNACIONALES Y PUNTOS DE SEGURIDAD</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67</a:t>
            </a:fld>
            <a:endParaRPr lang="en-US" altLang="en-US" sz="1200" dirty="0">
              <a:solidFill>
                <a:schemeClr val="bg1"/>
              </a:solidFill>
            </a:endParaRPr>
          </a:p>
        </p:txBody>
      </p:sp>
      <p:sp>
        <p:nvSpPr>
          <p:cNvPr id="3" name="Content Placeholder 2">
            <a:extLst>
              <a:ext uri="{FF2B5EF4-FFF2-40B4-BE49-F238E27FC236}">
                <a16:creationId xmlns:a16="http://schemas.microsoft.com/office/drawing/2014/main" id="{458284D3-BAE3-524C-85DC-252A2415B145}"/>
              </a:ext>
            </a:extLst>
          </p:cNvPr>
          <p:cNvSpPr>
            <a:spLocks noGrp="1"/>
          </p:cNvSpPr>
          <p:nvPr>
            <p:ph idx="1"/>
          </p:nvPr>
        </p:nvSpPr>
        <p:spPr>
          <a:xfrm>
            <a:off x="333334" y="6174893"/>
            <a:ext cx="3708314" cy="2573539"/>
          </a:xfrm>
        </p:spPr>
        <p:txBody>
          <a:bodyPr rtlCol="0"/>
          <a:lstStyle/>
          <a:p>
            <a:pPr rtl="0"/>
            <a:r>
              <a:rPr lang="es" dirty="0"/>
              <a:t>Las necesidades de las personas con SOGIESC diversa son singulares y relevantes para cada sector de la respuesta y toda la programación de la OIM.</a:t>
            </a:r>
          </a:p>
          <a:p>
            <a:pPr rtl="0"/>
            <a:endParaRPr lang="en-US" dirty="0"/>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nvPr>
        </p:nvPicPr>
        <p:blipFill rotWithShape="1">
          <a:blip r:embed="rId4"/>
          <a:srcRect t="15086" b="38055"/>
          <a:stretch/>
        </p:blipFill>
        <p:spPr>
          <a:xfrm>
            <a:off x="0" y="0"/>
            <a:ext cx="13003213" cy="3885006"/>
          </a:xfrm>
        </p:spPr>
      </p:pic>
      <p:sp>
        <p:nvSpPr>
          <p:cNvPr id="5" name="Content Placeholder 4">
            <a:extLst>
              <a:ext uri="{FF2B5EF4-FFF2-40B4-BE49-F238E27FC236}">
                <a16:creationId xmlns:a16="http://schemas.microsoft.com/office/drawing/2014/main" id="{DFA01AA0-0683-7947-82E7-F2FCD3AE4626}"/>
              </a:ext>
            </a:extLst>
          </p:cNvPr>
          <p:cNvSpPr>
            <a:spLocks noGrp="1"/>
          </p:cNvSpPr>
          <p:nvPr>
            <p:ph idx="11"/>
          </p:nvPr>
        </p:nvSpPr>
        <p:spPr>
          <a:xfrm>
            <a:off x="4535425" y="6174893"/>
            <a:ext cx="4034088" cy="2573539"/>
          </a:xfrm>
        </p:spPr>
        <p:txBody>
          <a:bodyPr rtlCol="0"/>
          <a:lstStyle/>
          <a:p>
            <a:pPr rtl="0"/>
            <a:r>
              <a:rPr lang="es" dirty="0"/>
              <a:t>Las personas migrantes retornadas y las víctimas de la trata pueden necesitar un apoyo especial para restablecerse.</a:t>
            </a:r>
          </a:p>
        </p:txBody>
      </p:sp>
      <p:sp>
        <p:nvSpPr>
          <p:cNvPr id="6" name="Content Placeholder 5">
            <a:extLst>
              <a:ext uri="{FF2B5EF4-FFF2-40B4-BE49-F238E27FC236}">
                <a16:creationId xmlns:a16="http://schemas.microsoft.com/office/drawing/2014/main" id="{0838A04E-954F-9147-B9CA-725964A20AA6}"/>
              </a:ext>
            </a:extLst>
          </p:cNvPr>
          <p:cNvSpPr>
            <a:spLocks noGrp="1"/>
          </p:cNvSpPr>
          <p:nvPr>
            <p:ph idx="12"/>
          </p:nvPr>
        </p:nvSpPr>
        <p:spPr>
          <a:xfrm>
            <a:off x="8843834" y="6174893"/>
            <a:ext cx="4022768" cy="2573539"/>
          </a:xfrm>
        </p:spPr>
        <p:txBody>
          <a:bodyPr rtlCol="0"/>
          <a:lstStyle/>
          <a:p>
            <a:pPr rtl="0"/>
            <a:r>
              <a:rPr lang="es" dirty="0"/>
              <a:t>Se debe alentar al funcionariado a cargo de la seguridad, la inmigración y las fronteras a tratar a todas las personas migrantes con respeto.</a:t>
            </a:r>
          </a:p>
          <a:p>
            <a:pPr rtl="0"/>
            <a:endParaRPr lang="en-US" dirty="0"/>
          </a:p>
        </p:txBody>
      </p:sp>
      <p:sp>
        <p:nvSpPr>
          <p:cNvPr id="2" name="Title 1">
            <a:extLst>
              <a:ext uri="{FF2B5EF4-FFF2-40B4-BE49-F238E27FC236}">
                <a16:creationId xmlns:a16="http://schemas.microsoft.com/office/drawing/2014/main" id="{F22A0BBD-F5BE-3449-8C37-1AC28AB7C83B}"/>
              </a:ext>
            </a:extLst>
          </p:cNvPr>
          <p:cNvSpPr>
            <a:spLocks noGrp="1"/>
          </p:cNvSpPr>
          <p:nvPr>
            <p:ph type="title"/>
          </p:nvPr>
        </p:nvSpPr>
        <p:spPr>
          <a:xfrm>
            <a:off x="-19932" y="3276600"/>
            <a:ext cx="12945974" cy="763174"/>
          </a:xfrm>
          <a:solidFill>
            <a:schemeClr val="accent1">
              <a:lumMod val="75000"/>
            </a:schemeClr>
          </a:solidFill>
        </p:spPr>
        <p:txBody>
          <a:bodyPr rtlCol="0"/>
          <a:lstStyle/>
          <a:p>
            <a:pPr marL="288925" rtl="0"/>
            <a:r>
              <a:rPr lang="es">
                <a:solidFill>
                  <a:schemeClr val="bg1"/>
                </a:solidFill>
                <a:latin typeface="Calibri" charset="0"/>
                <a:ea typeface="MS PGothic" charset="-128"/>
                <a:cs typeface="Calibri" charset="0"/>
              </a:rPr>
              <a:t>Consideraciones especiales en la programación de la OIM</a:t>
            </a:r>
            <a:endParaRPr lang="en-US" cap="none" spc="0" dirty="0"/>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Tree>
    <p:custDataLst>
      <p:tags r:id="rId1"/>
    </p:custDataLst>
    <p:extLst>
      <p:ext uri="{BB962C8B-B14F-4D97-AF65-F5344CB8AC3E}">
        <p14:creationId xmlns:p14="http://schemas.microsoft.com/office/powerpoint/2010/main" val="170392140"/>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rtlCol="0"/>
          <a:lstStyle/>
          <a:p>
            <a:pPr rtl="0"/>
            <a:r>
              <a:rPr lang="es"/>
              <a:t>Puntos clave de aprendizaje</a:t>
            </a:r>
            <a:endParaRPr lang="en-US" dirty="0"/>
          </a:p>
        </p:txBody>
      </p:sp>
      <p:grpSp>
        <p:nvGrpSpPr>
          <p:cNvPr id="4" name="Group 3">
            <a:extLst>
              <a:ext uri="{FF2B5EF4-FFF2-40B4-BE49-F238E27FC236}">
                <a16:creationId xmlns:a16="http://schemas.microsoft.com/office/drawing/2014/main" id="{CF3F4B4D-F44D-934F-90DA-54459FF9383C}"/>
              </a:ext>
            </a:extLst>
          </p:cNvPr>
          <p:cNvGrpSpPr/>
          <p:nvPr/>
        </p:nvGrpSpPr>
        <p:grpSpPr>
          <a:xfrm>
            <a:off x="0" y="2446484"/>
            <a:ext cx="3422722" cy="5172545"/>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763358"/>
                <a:ext cx="1007052" cy="903869"/>
              </a:xfrm>
              <a:prstGeom prst="ellipse">
                <a:avLst/>
              </a:prstGeom>
              <a:noFill/>
              <a:ln w="25400">
                <a:noFill/>
                <a:round/>
                <a:headEnd/>
                <a:tailEnd/>
              </a:ln>
            </p:spPr>
            <p:txBody>
              <a:bodyPr lIns="0" tIns="0" rIns="0" bIns="0" rtlCol="0" anchor="ctr"/>
              <a:lstStyle/>
              <a:p>
                <a:pPr algn="ctr" rtl="0"/>
                <a:r>
                  <a:rPr lang="es" sz="2600" b="1" dirty="0">
                    <a:solidFill>
                      <a:schemeClr val="bg1"/>
                    </a:solidFill>
                    <a:latin typeface="Calibri" panose="020F0502020204030204" pitchFamily="34" charset="0"/>
                    <a:cs typeface="Calibri" panose="020F0502020204030204" pitchFamily="34" charset="0"/>
                  </a:rPr>
                  <a:t>Múltiples necesidades que con frecuencia son muy pronunciadas</a:t>
                </a: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8254CBAA-B078-C04E-81FD-5B7265019987}"/>
              </a:ext>
            </a:extLst>
          </p:cNvPr>
          <p:cNvGrpSpPr/>
          <p:nvPr/>
        </p:nvGrpSpPr>
        <p:grpSpPr>
          <a:xfrm>
            <a:off x="3169764" y="2446484"/>
            <a:ext cx="3422722" cy="5186368"/>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467494" y="1830890"/>
                <a:ext cx="1199638" cy="903869"/>
              </a:xfrm>
              <a:prstGeom prst="ellipse">
                <a:avLst/>
              </a:prstGeom>
              <a:noFill/>
              <a:ln w="25400">
                <a:noFill/>
                <a:round/>
                <a:headEnd/>
                <a:tailEnd/>
              </a:ln>
            </p:spPr>
            <p:txBody>
              <a:bodyPr lIns="0" tIns="0" rIns="0" bIns="0" rtlCol="0" anchor="ctr"/>
              <a:lstStyle/>
              <a:p>
                <a:pPr algn="ctr" rtl="0"/>
                <a:r>
                  <a:rPr lang="es" sz="2800" b="1" dirty="0">
                    <a:solidFill>
                      <a:schemeClr val="bg1"/>
                    </a:solidFill>
                    <a:latin typeface="Calibri" panose="020F0502020204030204" pitchFamily="34" charset="0"/>
                    <a:cs typeface="Calibri" panose="020F0502020204030204" pitchFamily="34" charset="0"/>
                  </a:rPr>
                  <a:t>Factores interseccionales</a:t>
                </a: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EC90B03F-766C-C349-8DCE-586879A0EF4C}"/>
              </a:ext>
            </a:extLst>
          </p:cNvPr>
          <p:cNvGrpSpPr/>
          <p:nvPr/>
        </p:nvGrpSpPr>
        <p:grpSpPr>
          <a:xfrm>
            <a:off x="6339528" y="2446484"/>
            <a:ext cx="3422722" cy="5195238"/>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18820" y="1830890"/>
                <a:ext cx="1109891" cy="903869"/>
              </a:xfrm>
              <a:prstGeom prst="ellipse">
                <a:avLst/>
              </a:prstGeom>
              <a:noFill/>
              <a:ln w="25400">
                <a:noFill/>
                <a:round/>
                <a:headEnd/>
                <a:tailEnd/>
              </a:ln>
            </p:spPr>
            <p:txBody>
              <a:bodyPr lIns="0" tIns="0" rIns="0" bIns="0" rtlCol="0" anchor="ctr"/>
              <a:lstStyle/>
              <a:p>
                <a:pPr algn="ctr" rtl="0"/>
                <a:r>
                  <a:rPr lang="es" sz="2800" b="1">
                    <a:solidFill>
                      <a:schemeClr val="bg1"/>
                    </a:solidFill>
                    <a:latin typeface="Calibri" panose="020F0502020204030204" pitchFamily="34" charset="0"/>
                    <a:cs typeface="Calibri" panose="020F0502020204030204" pitchFamily="34" charset="0"/>
                  </a:rPr>
                  <a:t>Algunas personas corren especial riesgo</a:t>
                </a: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grpSp>
        <p:nvGrpSpPr>
          <p:cNvPr id="7" name="Group 6">
            <a:extLst>
              <a:ext uri="{FF2B5EF4-FFF2-40B4-BE49-F238E27FC236}">
                <a16:creationId xmlns:a16="http://schemas.microsoft.com/office/drawing/2014/main" id="{4304932D-6483-1645-A770-7E442601F963}"/>
              </a:ext>
            </a:extLst>
          </p:cNvPr>
          <p:cNvGrpSpPr/>
          <p:nvPr/>
        </p:nvGrpSpPr>
        <p:grpSpPr>
          <a:xfrm>
            <a:off x="9510126" y="2446484"/>
            <a:ext cx="3422722" cy="5195238"/>
            <a:chOff x="9510126" y="2446484"/>
            <a:chExt cx="3422722" cy="5195238"/>
          </a:xfrm>
        </p:grpSpPr>
        <p:grpSp>
          <p:nvGrpSpPr>
            <p:cNvPr id="39" name="Group 38">
              <a:extLst>
                <a:ext uri="{FF2B5EF4-FFF2-40B4-BE49-F238E27FC236}">
                  <a16:creationId xmlns:a16="http://schemas.microsoft.com/office/drawing/2014/main" id="{8B20AC37-288F-2544-BA6D-3C4267F8CAC7}"/>
                </a:ext>
              </a:extLst>
            </p:cNvPr>
            <p:cNvGrpSpPr/>
            <p:nvPr/>
          </p:nvGrpSpPr>
          <p:grpSpPr>
            <a:xfrm>
              <a:off x="9510126" y="2446484"/>
              <a:ext cx="3422722" cy="3822079"/>
              <a:chOff x="3455386" y="1628989"/>
              <a:chExt cx="1221116"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558225" y="1830890"/>
                <a:ext cx="1040542" cy="903869"/>
              </a:xfrm>
              <a:prstGeom prst="ellipse">
                <a:avLst/>
              </a:prstGeom>
              <a:noFill/>
              <a:ln w="25400">
                <a:noFill/>
                <a:round/>
                <a:headEnd/>
                <a:tailEnd/>
              </a:ln>
            </p:spPr>
            <p:txBody>
              <a:bodyPr lIns="0" tIns="0" rIns="0" bIns="0" rtlCol="0" anchor="ctr"/>
              <a:lstStyle/>
              <a:p>
                <a:pPr algn="ctr" rtl="0"/>
                <a:r>
                  <a:rPr lang="es" sz="2800" b="1" dirty="0">
                    <a:solidFill>
                      <a:schemeClr val="bg1"/>
                    </a:solidFill>
                    <a:latin typeface="Calibri" panose="020F0502020204030204" pitchFamily="34" charset="0"/>
                    <a:cs typeface="Calibri" panose="020F0502020204030204" pitchFamily="34" charset="0"/>
                  </a:rPr>
                  <a:t>Herramientas normales de protección</a:t>
                </a: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10668514" y="6431948"/>
              <a:ext cx="1201708" cy="1209774"/>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4</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68</a:t>
            </a:fld>
            <a:endParaRPr lang="en-US" altLang="en-US" sz="1200" dirty="0">
              <a:solidFill>
                <a:schemeClr val="bg1"/>
              </a:solidFill>
            </a:endParaRPr>
          </a:p>
        </p:txBody>
      </p:sp>
    </p:spTree>
    <p:extLst>
      <p:ext uri="{BB962C8B-B14F-4D97-AF65-F5344CB8AC3E}">
        <p14:creationId xmlns:p14="http://schemas.microsoft.com/office/powerpoint/2010/main" val="1596989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rtlCol="0"/>
          <a:lstStyle/>
          <a:p>
            <a:pPr rtl="0"/>
            <a:r>
              <a:rPr lang="es"/>
              <a:t>Puntos clave de aprendizaje</a:t>
            </a:r>
            <a:endParaRPr lang="en-US" dirty="0"/>
          </a:p>
        </p:txBody>
      </p:sp>
      <p:grpSp>
        <p:nvGrpSpPr>
          <p:cNvPr id="4" name="Group 3">
            <a:extLst>
              <a:ext uri="{FF2B5EF4-FFF2-40B4-BE49-F238E27FC236}">
                <a16:creationId xmlns:a16="http://schemas.microsoft.com/office/drawing/2014/main" id="{CF3F4B4D-F44D-934F-90DA-54459FF9383C}"/>
              </a:ext>
            </a:extLst>
          </p:cNvPr>
          <p:cNvGrpSpPr/>
          <p:nvPr/>
        </p:nvGrpSpPr>
        <p:grpSpPr>
          <a:xfrm>
            <a:off x="0" y="2446484"/>
            <a:ext cx="3422722" cy="5172545"/>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es" sz="2800" b="1">
                    <a:solidFill>
                      <a:schemeClr val="bg1"/>
                    </a:solidFill>
                    <a:latin typeface="Calibri" panose="020F0502020204030204" pitchFamily="34" charset="0"/>
                    <a:cs typeface="Calibri" panose="020F0502020204030204" pitchFamily="34" charset="0"/>
                  </a:rPr>
                  <a:t>Tiempo y soluciones originales</a:t>
                </a: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5</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8254CBAA-B078-C04E-81FD-5B7265019987}"/>
              </a:ext>
            </a:extLst>
          </p:cNvPr>
          <p:cNvGrpSpPr/>
          <p:nvPr/>
        </p:nvGrpSpPr>
        <p:grpSpPr>
          <a:xfrm>
            <a:off x="3169764" y="2446484"/>
            <a:ext cx="3422722" cy="5186368"/>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09460" y="1830890"/>
                <a:ext cx="1110188" cy="903869"/>
              </a:xfrm>
              <a:prstGeom prst="ellipse">
                <a:avLst/>
              </a:prstGeom>
              <a:noFill/>
              <a:ln w="25400">
                <a:noFill/>
                <a:round/>
                <a:headEnd/>
                <a:tailEnd/>
              </a:ln>
            </p:spPr>
            <p:txBody>
              <a:bodyPr lIns="0" tIns="0" rIns="0" bIns="0" rtlCol="0" anchor="ctr"/>
              <a:lstStyle/>
              <a:p>
                <a:pPr algn="ctr" rtl="0"/>
                <a:r>
                  <a:rPr lang="es" sz="2800" b="1">
                    <a:solidFill>
                      <a:schemeClr val="bg1"/>
                    </a:solidFill>
                    <a:latin typeface="Calibri" panose="020F0502020204030204" pitchFamily="34" charset="0"/>
                    <a:cs typeface="Calibri" panose="020F0502020204030204" pitchFamily="34" charset="0"/>
                  </a:rPr>
                  <a:t>Infundir confianza</a:t>
                </a: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6</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EC90B03F-766C-C349-8DCE-586879A0EF4C}"/>
              </a:ext>
            </a:extLst>
          </p:cNvPr>
          <p:cNvGrpSpPr/>
          <p:nvPr/>
        </p:nvGrpSpPr>
        <p:grpSpPr>
          <a:xfrm>
            <a:off x="6339528" y="2446484"/>
            <a:ext cx="3422722" cy="5195238"/>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18820" y="1830890"/>
                <a:ext cx="1109891" cy="903869"/>
              </a:xfrm>
              <a:prstGeom prst="ellipse">
                <a:avLst/>
              </a:prstGeom>
              <a:noFill/>
              <a:ln w="25400">
                <a:noFill/>
                <a:round/>
                <a:headEnd/>
                <a:tailEnd/>
              </a:ln>
            </p:spPr>
            <p:txBody>
              <a:bodyPr lIns="0" tIns="0" rIns="0" bIns="0" rtlCol="0" anchor="ctr"/>
              <a:lstStyle/>
              <a:p>
                <a:pPr algn="ctr" rtl="0"/>
                <a:r>
                  <a:rPr lang="es" sz="2800" b="1" dirty="0">
                    <a:solidFill>
                      <a:schemeClr val="bg1"/>
                    </a:solidFill>
                    <a:latin typeface="Calibri" panose="020F0502020204030204" pitchFamily="34" charset="0"/>
                    <a:cs typeface="Calibri" panose="020F0502020204030204" pitchFamily="34" charset="0"/>
                  </a:rPr>
                  <a:t>Integración </a:t>
                </a:r>
                <a:br>
                  <a:rPr lang="es" sz="2800" b="1" dirty="0">
                    <a:solidFill>
                      <a:schemeClr val="bg1"/>
                    </a:solidFill>
                    <a:latin typeface="Calibri" panose="020F0502020204030204" pitchFamily="34" charset="0"/>
                    <a:cs typeface="Calibri" panose="020F0502020204030204" pitchFamily="34" charset="0"/>
                  </a:rPr>
                </a:br>
                <a:r>
                  <a:rPr lang="es" sz="2800" b="1" dirty="0">
                    <a:solidFill>
                      <a:schemeClr val="bg1"/>
                    </a:solidFill>
                    <a:latin typeface="Calibri" panose="020F0502020204030204" pitchFamily="34" charset="0"/>
                    <a:cs typeface="Calibri" panose="020F0502020204030204" pitchFamily="34" charset="0"/>
                  </a:rPr>
                  <a:t>en los </a:t>
                </a:r>
                <a:br>
                  <a:rPr lang="en-US" sz="2800" b="1" dirty="0">
                    <a:solidFill>
                      <a:schemeClr val="bg1"/>
                    </a:solidFill>
                    <a:latin typeface="Calibri" panose="020F0502020204030204" pitchFamily="34" charset="0"/>
                    <a:cs typeface="Calibri" panose="020F0502020204030204" pitchFamily="34" charset="0"/>
                  </a:rPr>
                </a:br>
                <a:r>
                  <a:rPr lang="es" sz="2800" b="1" dirty="0">
                    <a:solidFill>
                      <a:schemeClr val="bg1"/>
                    </a:solidFill>
                    <a:latin typeface="Calibri" panose="020F0502020204030204" pitchFamily="34" charset="0"/>
                    <a:cs typeface="Calibri" panose="020F0502020204030204" pitchFamily="34" charset="0"/>
                  </a:rPr>
                  <a:t>servicios y programas </a:t>
                </a: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7</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grpSp>
        <p:nvGrpSpPr>
          <p:cNvPr id="7" name="Group 6">
            <a:extLst>
              <a:ext uri="{FF2B5EF4-FFF2-40B4-BE49-F238E27FC236}">
                <a16:creationId xmlns:a16="http://schemas.microsoft.com/office/drawing/2014/main" id="{4304932D-6483-1645-A770-7E442601F963}"/>
              </a:ext>
            </a:extLst>
          </p:cNvPr>
          <p:cNvGrpSpPr/>
          <p:nvPr/>
        </p:nvGrpSpPr>
        <p:grpSpPr>
          <a:xfrm>
            <a:off x="9510126" y="2446484"/>
            <a:ext cx="3422722" cy="5195238"/>
            <a:chOff x="9510126" y="2446484"/>
            <a:chExt cx="3422722" cy="5195238"/>
          </a:xfrm>
        </p:grpSpPr>
        <p:grpSp>
          <p:nvGrpSpPr>
            <p:cNvPr id="39" name="Group 38">
              <a:extLst>
                <a:ext uri="{FF2B5EF4-FFF2-40B4-BE49-F238E27FC236}">
                  <a16:creationId xmlns:a16="http://schemas.microsoft.com/office/drawing/2014/main" id="{8B20AC37-288F-2544-BA6D-3C4267F8CAC7}"/>
                </a:ext>
              </a:extLst>
            </p:cNvPr>
            <p:cNvGrpSpPr/>
            <p:nvPr/>
          </p:nvGrpSpPr>
          <p:grpSpPr>
            <a:xfrm>
              <a:off x="9510126" y="2446484"/>
              <a:ext cx="3422722" cy="3822079"/>
              <a:chOff x="3455386" y="1628989"/>
              <a:chExt cx="1221116"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es" sz="2800" b="1">
                    <a:solidFill>
                      <a:schemeClr val="bg1"/>
                    </a:solidFill>
                    <a:latin typeface="Calibri" panose="020F0502020204030204" pitchFamily="34" charset="0"/>
                    <a:cs typeface="Calibri" panose="020F0502020204030204" pitchFamily="34" charset="0"/>
                  </a:rPr>
                  <a:t>Enfoque integral</a:t>
                </a: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10668514" y="6431948"/>
              <a:ext cx="1201708" cy="1209774"/>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8</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69</a:t>
            </a:fld>
            <a:endParaRPr lang="en-US" altLang="en-US" sz="1200" dirty="0">
              <a:solidFill>
                <a:schemeClr val="bg1"/>
              </a:solidFill>
            </a:endParaRPr>
          </a:p>
        </p:txBody>
      </p:sp>
    </p:spTree>
    <p:extLst>
      <p:ext uri="{BB962C8B-B14F-4D97-AF65-F5344CB8AC3E}">
        <p14:creationId xmlns:p14="http://schemas.microsoft.com/office/powerpoint/2010/main" val="70285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es" sz="6599" kern="0" spc="330">
                <a:solidFill>
                  <a:schemeClr val="bg1"/>
                </a:solidFill>
              </a:rPr>
              <a:t>OBJETIVOS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70759" y="4384258"/>
            <a:ext cx="4260513" cy="84520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cap="all">
                <a:solidFill>
                  <a:schemeClr val="bg1"/>
                </a:solidFill>
                <a:latin typeface="Calibri" charset="0"/>
                <a:ea typeface="Calibri" charset="0"/>
                <a:cs typeface="Calibri" charset="0"/>
              </a:rPr>
              <a:t>MARGINACIÓN AGRAVADA </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470356" y="4366722"/>
            <a:ext cx="4159379" cy="854502"/>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r>
              <a:rPr lang="es" sz="2600" b="1" kern="0">
                <a:solidFill>
                  <a:srgbClr val="FFFFFF"/>
                </a:solidFill>
                <a:latin typeface="Calibri" charset="0"/>
                <a:ea typeface="MS PGothic" charset="-128"/>
                <a:cs typeface="Calibri" charset="0"/>
              </a:rPr>
              <a:t>NECESIDADES CAMBIANTES</a:t>
            </a:r>
            <a:endParaRPr lang="en-US" sz="2600" b="1" dirty="0"/>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756045" y="4401120"/>
            <a:ext cx="4159379" cy="82834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cap="all">
                <a:solidFill>
                  <a:schemeClr val="bg1"/>
                </a:solidFill>
                <a:latin typeface="Calibri" charset="0"/>
                <a:ea typeface="Calibri" charset="0"/>
                <a:cs typeface="Calibri" charset="0"/>
              </a:rPr>
              <a:t>SITUACIONES DE ALTO RIESGO</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7</a:t>
            </a:fld>
            <a:endParaRPr lang="en-US" altLang="en-US" sz="1200" dirty="0">
              <a:solidFill>
                <a:schemeClr val="bg1"/>
              </a:solidFill>
            </a:endParaRPr>
          </a:p>
        </p:txBody>
      </p:sp>
      <p:sp>
        <p:nvSpPr>
          <p:cNvPr id="3" name="Content Placeholder 2">
            <a:extLst>
              <a:ext uri="{FF2B5EF4-FFF2-40B4-BE49-F238E27FC236}">
                <a16:creationId xmlns:a16="http://schemas.microsoft.com/office/drawing/2014/main" id="{458284D3-BAE3-524C-85DC-252A2415B145}"/>
              </a:ext>
            </a:extLst>
          </p:cNvPr>
          <p:cNvSpPr>
            <a:spLocks noGrp="1"/>
          </p:cNvSpPr>
          <p:nvPr>
            <p:ph idx="1"/>
          </p:nvPr>
        </p:nvSpPr>
        <p:spPr>
          <a:xfrm>
            <a:off x="333334" y="5437400"/>
            <a:ext cx="3708314" cy="2573539"/>
          </a:xfrm>
        </p:spPr>
        <p:txBody>
          <a:bodyPr rtlCol="0"/>
          <a:lstStyle/>
          <a:p>
            <a:pPr rtl="0"/>
            <a:r>
              <a:rPr lang="es" dirty="0"/>
              <a:t>Pueden sufrir marginación tanto por su condición de migrantes como por ser personas con SOGIESC diversa.</a:t>
            </a:r>
          </a:p>
          <a:p>
            <a:pPr rtl="0"/>
            <a:endParaRPr lang="en-US" dirty="0"/>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nvPr>
        </p:nvPicPr>
        <p:blipFill rotWithShape="1">
          <a:blip r:embed="rId4"/>
          <a:srcRect t="15086" b="38055"/>
          <a:stretch/>
        </p:blipFill>
        <p:spPr>
          <a:xfrm>
            <a:off x="0" y="0"/>
            <a:ext cx="13003213" cy="3885006"/>
          </a:xfrm>
        </p:spPr>
      </p:pic>
      <p:sp>
        <p:nvSpPr>
          <p:cNvPr id="2" name="Title 1">
            <a:extLst>
              <a:ext uri="{FF2B5EF4-FFF2-40B4-BE49-F238E27FC236}">
                <a16:creationId xmlns:a16="http://schemas.microsoft.com/office/drawing/2014/main" id="{F22A0BBD-F5BE-3449-8C37-1AC28AB7C83B}"/>
              </a:ext>
            </a:extLst>
          </p:cNvPr>
          <p:cNvSpPr>
            <a:spLocks noGrp="1"/>
          </p:cNvSpPr>
          <p:nvPr>
            <p:ph type="title"/>
          </p:nvPr>
        </p:nvSpPr>
        <p:spPr>
          <a:xfrm>
            <a:off x="-19932" y="2632002"/>
            <a:ext cx="6372606" cy="956333"/>
          </a:xfrm>
          <a:solidFill>
            <a:schemeClr val="accent2"/>
          </a:solidFill>
        </p:spPr>
        <p:txBody>
          <a:bodyPr rtlCol="0"/>
          <a:lstStyle/>
          <a:p>
            <a:pPr marL="288925" algn="l" rtl="0"/>
            <a:r>
              <a:rPr lang="es" cap="none" spc="0" dirty="0">
                <a:solidFill>
                  <a:schemeClr val="bg1"/>
                </a:solidFill>
                <a:latin typeface="Calibri" charset="0"/>
                <a:ea typeface="MS PGothic" charset="-128"/>
                <a:cs typeface="Calibri" charset="0"/>
              </a:rPr>
              <a:t>¿A qué </a:t>
            </a:r>
            <a:r>
              <a:rPr lang="es" cap="none" spc="0" dirty="0">
                <a:solidFill>
                  <a:schemeClr val="bg1"/>
                </a:solidFill>
                <a:ea typeface="MS PGothic" charset="-128"/>
              </a:rPr>
              <a:t>dificultades</a:t>
            </a:r>
            <a:r>
              <a:rPr lang="es" cap="none" spc="0" dirty="0">
                <a:solidFill>
                  <a:schemeClr val="bg1"/>
                </a:solidFill>
                <a:latin typeface="Calibri" charset="0"/>
                <a:ea typeface="MS PGothic" charset="-128"/>
                <a:cs typeface="Calibri" charset="0"/>
              </a:rPr>
              <a:t> se enfrentan las </a:t>
            </a:r>
            <a:r>
              <a:rPr lang="es" cap="none" spc="0" dirty="0">
                <a:solidFill>
                  <a:schemeClr val="bg1"/>
                </a:solidFill>
                <a:ea typeface="MS PGothic" charset="-128"/>
              </a:rPr>
              <a:t>personas</a:t>
            </a:r>
            <a:r>
              <a:rPr lang="es" cap="none" spc="0" dirty="0">
                <a:solidFill>
                  <a:schemeClr val="bg1"/>
                </a:solidFill>
                <a:latin typeface="Calibri" charset="0"/>
                <a:ea typeface="MS PGothic" charset="-128"/>
                <a:cs typeface="Calibri" charset="0"/>
              </a:rPr>
              <a:t> con SOGIESC diversa?</a:t>
            </a:r>
            <a:endParaRPr lang="en-US" cap="none" spc="0" dirty="0"/>
          </a:p>
        </p:txBody>
      </p:sp>
      <p:sp>
        <p:nvSpPr>
          <p:cNvPr id="14" name="Rectangle 13">
            <a:extLst>
              <a:ext uri="{FF2B5EF4-FFF2-40B4-BE49-F238E27FC236}">
                <a16:creationId xmlns:a16="http://schemas.microsoft.com/office/drawing/2014/main" id="{44C469FD-3482-2847-B7DE-66D3EA2A86DD}"/>
              </a:ext>
            </a:extLst>
          </p:cNvPr>
          <p:cNvSpPr/>
          <p:nvPr/>
        </p:nvSpPr>
        <p:spPr>
          <a:xfrm>
            <a:off x="-19931" y="3696056"/>
            <a:ext cx="13036202" cy="707886"/>
          </a:xfrm>
          <a:prstGeom prst="rect">
            <a:avLst/>
          </a:prstGeom>
          <a:solidFill>
            <a:schemeClr val="tx2"/>
          </a:solidFill>
        </p:spPr>
        <p:txBody>
          <a:bodyPr wrap="square" rtlCol="0">
            <a:spAutoFit/>
          </a:bodyPr>
          <a:lstStyle/>
          <a:p>
            <a:pPr algn="ctr" rtl="0"/>
            <a:r>
              <a:rPr lang="es" sz="2000" b="1" dirty="0">
                <a:solidFill>
                  <a:schemeClr val="bg1"/>
                </a:solidFill>
                <a:latin typeface="Calibri" charset="0"/>
                <a:ea typeface="MS PGothic" charset="-128"/>
                <a:cs typeface="Calibri" charset="0"/>
              </a:rPr>
              <a:t>Al migrar o en un desplazamiento forzado, es posible que las personas con </a:t>
            </a:r>
            <a:br>
              <a:rPr lang="es" sz="2000" b="1" dirty="0">
                <a:solidFill>
                  <a:schemeClr val="bg1"/>
                </a:solidFill>
                <a:latin typeface="Calibri" charset="0"/>
                <a:ea typeface="MS PGothic" charset="-128"/>
                <a:cs typeface="Calibri" charset="0"/>
              </a:rPr>
            </a:br>
            <a:r>
              <a:rPr lang="es" sz="2000" b="1" dirty="0">
                <a:solidFill>
                  <a:schemeClr val="bg1"/>
                </a:solidFill>
                <a:latin typeface="Calibri" charset="0"/>
                <a:ea typeface="MS PGothic" charset="-128"/>
                <a:cs typeface="Calibri" charset="0"/>
              </a:rPr>
              <a:t>SOGIESC diversa se encuentren en una coyuntura de:</a:t>
            </a:r>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Tree>
    <p:custDataLst>
      <p:tags r:id="rId1"/>
    </p:custDataLst>
    <p:extLst>
      <p:ext uri="{BB962C8B-B14F-4D97-AF65-F5344CB8AC3E}">
        <p14:creationId xmlns:p14="http://schemas.microsoft.com/office/powerpoint/2010/main" val="3741601829"/>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3"/>
          <p:cNvSpPr>
            <a:spLocks noGrp="1"/>
          </p:cNvSpPr>
          <p:nvPr>
            <p:ph idx="1"/>
          </p:nvPr>
        </p:nvSpPr>
        <p:spPr>
          <a:xfrm>
            <a:off x="5669201" y="2183"/>
            <a:ext cx="1666619" cy="2019053"/>
          </a:xfrm>
          <a:solidFill>
            <a:schemeClr val="accent2"/>
          </a:solidFill>
        </p:spPr>
        <p:txBody>
          <a:bodyPr rtlCol="0"/>
          <a:lstStyle/>
          <a:p>
            <a:pPr rtl="0"/>
            <a:r>
              <a:rPr lang="es"/>
              <a:t>11</a:t>
            </a:r>
          </a:p>
        </p:txBody>
      </p:sp>
      <p:grpSp>
        <p:nvGrpSpPr>
          <p:cNvPr id="42" name="Group 41">
            <a:extLst>
              <a:ext uri="{FF2B5EF4-FFF2-40B4-BE49-F238E27FC236}">
                <a16:creationId xmlns:a16="http://schemas.microsoft.com/office/drawing/2014/main" id="{1C1BBF2E-5B78-1B48-98E6-E346307502B5}"/>
              </a:ext>
            </a:extLst>
          </p:cNvPr>
          <p:cNvGrpSpPr/>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23" name="Text Placeholder 5">
            <a:extLst>
              <a:ext uri="{FF2B5EF4-FFF2-40B4-BE49-F238E27FC236}">
                <a16:creationId xmlns:a16="http://schemas.microsoft.com/office/drawing/2014/main" id="{5F61CC3B-2D72-9E41-ACB4-E77E6F22A8E0}"/>
              </a:ext>
            </a:extLst>
          </p:cNvPr>
          <p:cNvSpPr txBox="1">
            <a:spLocks/>
          </p:cNvSpPr>
          <p:nvPr/>
        </p:nvSpPr>
        <p:spPr>
          <a:xfrm>
            <a:off x="1244711" y="4778330"/>
            <a:ext cx="5772778" cy="1499665"/>
          </a:xfrm>
          <a:prstGeom prst="rect">
            <a:avLst/>
          </a:prstGeom>
          <a:solidFill>
            <a:schemeClr val="accent2"/>
          </a:solidFill>
        </p:spPr>
        <p:txBody>
          <a:bodyPr tIns="182858" bIns="0" rtlCol="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rtl="0">
              <a:spcBef>
                <a:spcPct val="20000"/>
              </a:spcBef>
              <a:spcAft>
                <a:spcPts val="600"/>
              </a:spcAft>
              <a:buClr>
                <a:srgbClr val="655DA3"/>
              </a:buClr>
            </a:pPr>
            <a:r>
              <a:rPr lang="es" cap="all" spc="300" dirty="0">
                <a:solidFill>
                  <a:schemeClr val="bg1"/>
                </a:solidFill>
                <a:ea typeface="+mj-ea"/>
                <a:cs typeface="+mj-cs"/>
              </a:rPr>
              <a:t>DE LAS NECESIDADES</a:t>
            </a:r>
          </a:p>
        </p:txBody>
      </p:sp>
      <p:sp>
        <p:nvSpPr>
          <p:cNvPr id="20" name="Slide Number Placeholder 5">
            <a:extLst>
              <a:ext uri="{FF2B5EF4-FFF2-40B4-BE49-F238E27FC236}">
                <a16:creationId xmlns:a16="http://schemas.microsoft.com/office/drawing/2014/main" id="{C9B3AA8B-5FBE-CF4E-95F9-DD563DADCBB3}"/>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70</a:t>
            </a:fld>
            <a:endParaRPr lang="en-US" altLang="en-US" sz="1200" dirty="0">
              <a:solidFill>
                <a:schemeClr val="bg1"/>
              </a:solidFill>
            </a:endParaRPr>
          </a:p>
        </p:txBody>
      </p:sp>
      <p:sp>
        <p:nvSpPr>
          <p:cNvPr id="21" name="Text Placeholder 5">
            <a:extLst>
              <a:ext uri="{FF2B5EF4-FFF2-40B4-BE49-F238E27FC236}">
                <a16:creationId xmlns:a16="http://schemas.microsoft.com/office/drawing/2014/main" id="{66EE568A-D3A4-9042-B29F-AD18B9B0FA5B}"/>
              </a:ext>
            </a:extLst>
          </p:cNvPr>
          <p:cNvSpPr txBox="1">
            <a:spLocks/>
          </p:cNvSpPr>
          <p:nvPr/>
        </p:nvSpPr>
        <p:spPr>
          <a:xfrm>
            <a:off x="1244710" y="3046087"/>
            <a:ext cx="10678195" cy="1499665"/>
          </a:xfrm>
          <a:prstGeom prst="rect">
            <a:avLst/>
          </a:prstGeom>
          <a:solidFill>
            <a:schemeClr val="accent2"/>
          </a:solidFill>
        </p:spPr>
        <p:txBody>
          <a:bodyPr tIns="182858" bIns="0" rtlCol="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rtl="0">
              <a:spcBef>
                <a:spcPct val="20000"/>
              </a:spcBef>
              <a:spcAft>
                <a:spcPts val="600"/>
              </a:spcAft>
              <a:buClr>
                <a:srgbClr val="655DA3"/>
              </a:buClr>
            </a:pPr>
            <a:r>
              <a:rPr lang="es" sz="10000" cap="all" spc="840" dirty="0">
                <a:solidFill>
                  <a:schemeClr val="bg1"/>
                </a:solidFill>
                <a:ea typeface="+mj-ea"/>
                <a:cs typeface="+mj-cs"/>
              </a:rPr>
              <a:t>DIAGNóSTICO </a:t>
            </a:r>
          </a:p>
        </p:txBody>
      </p:sp>
      <p:sp>
        <p:nvSpPr>
          <p:cNvPr id="22" name="Text Placeholder 5">
            <a:extLst>
              <a:ext uri="{FF2B5EF4-FFF2-40B4-BE49-F238E27FC236}">
                <a16:creationId xmlns:a16="http://schemas.microsoft.com/office/drawing/2014/main" id="{B3820368-ED52-EE45-889D-44180FE22BC7}"/>
              </a:ext>
            </a:extLst>
          </p:cNvPr>
          <p:cNvSpPr txBox="1">
            <a:spLocks/>
          </p:cNvSpPr>
          <p:nvPr/>
        </p:nvSpPr>
        <p:spPr>
          <a:xfrm>
            <a:off x="7335820" y="4778330"/>
            <a:ext cx="4587085" cy="1499665"/>
          </a:xfrm>
          <a:prstGeom prst="rect">
            <a:avLst/>
          </a:prstGeom>
          <a:solidFill>
            <a:schemeClr val="accent2"/>
          </a:solidFill>
        </p:spPr>
        <p:txBody>
          <a:bodyPr tIns="182858" bIns="0" rtlCol="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a:spcBef>
                <a:spcPct val="20000"/>
              </a:spcBef>
              <a:spcAft>
                <a:spcPts val="600"/>
              </a:spcAft>
              <a:buClr>
                <a:srgbClr val="655DA3"/>
              </a:buClr>
            </a:pPr>
            <a:r>
              <a:rPr lang="es" cap="all" spc="300" dirty="0">
                <a:solidFill>
                  <a:schemeClr val="bg1"/>
                </a:solidFill>
              </a:rPr>
              <a:t>DE </a:t>
            </a:r>
            <a:r>
              <a:rPr lang="es" cap="all" spc="300" dirty="0">
                <a:solidFill>
                  <a:schemeClr val="bg1"/>
                </a:solidFill>
                <a:ea typeface="+mj-ea"/>
                <a:cs typeface="+mj-cs"/>
              </a:rPr>
              <a:t>PROTECCIÓN</a:t>
            </a:r>
          </a:p>
        </p:txBody>
      </p:sp>
      <p:pic>
        <p:nvPicPr>
          <p:cNvPr id="4" name="Picture 3">
            <a:extLst>
              <a:ext uri="{FF2B5EF4-FFF2-40B4-BE49-F238E27FC236}">
                <a16:creationId xmlns:a16="http://schemas.microsoft.com/office/drawing/2014/main" id="{FDD3FDDE-806B-3944-A44F-40BD30A61DA6}"/>
              </a:ext>
            </a:extLst>
          </p:cNvPr>
          <p:cNvPicPr>
            <a:picLocks noChangeAspect="1"/>
          </p:cNvPicPr>
          <p:nvPr/>
        </p:nvPicPr>
        <p:blipFill rotWithShape="1">
          <a:blip r:embed="rId3"/>
          <a:srcRect l="6697" t="32439" r="41282" b="36244"/>
          <a:stretch/>
        </p:blipFill>
        <p:spPr>
          <a:xfrm>
            <a:off x="4840788" y="6321032"/>
            <a:ext cx="3378200" cy="2033722"/>
          </a:xfrm>
          <a:prstGeom prst="rect">
            <a:avLst/>
          </a:prstGeom>
        </p:spPr>
      </p:pic>
      <p:grpSp>
        <p:nvGrpSpPr>
          <p:cNvPr id="24" name="Group 23">
            <a:extLst>
              <a:ext uri="{FF2B5EF4-FFF2-40B4-BE49-F238E27FC236}">
                <a16:creationId xmlns:a16="http://schemas.microsoft.com/office/drawing/2014/main" id="{37EADDE2-FA51-3E46-A1C1-097620B0F7F3}"/>
              </a:ext>
            </a:extLst>
          </p:cNvPr>
          <p:cNvGrpSpPr/>
          <p:nvPr/>
        </p:nvGrpSpPr>
        <p:grpSpPr>
          <a:xfrm>
            <a:off x="5509581" y="8936492"/>
            <a:ext cx="2041918" cy="473126"/>
            <a:chOff x="5582387" y="8894626"/>
            <a:chExt cx="2041918" cy="473126"/>
          </a:xfrm>
        </p:grpSpPr>
        <p:pic>
          <p:nvPicPr>
            <p:cNvPr id="25" name="Picture 24">
              <a:extLst>
                <a:ext uri="{FF2B5EF4-FFF2-40B4-BE49-F238E27FC236}">
                  <a16:creationId xmlns:a16="http://schemas.microsoft.com/office/drawing/2014/main" id="{F6DF39BC-6C0E-534A-B6D1-B51C3833636C}"/>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6" name="Straight Connector 25">
              <a:extLst>
                <a:ext uri="{FF2B5EF4-FFF2-40B4-BE49-F238E27FC236}">
                  <a16:creationId xmlns:a16="http://schemas.microsoft.com/office/drawing/2014/main" id="{796215F7-A3EF-644C-B22F-A4AF6665CDAB}"/>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A4AEDA17-4B9B-6640-9E25-BF62706361A9}"/>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409317712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6519815" y="3796188"/>
            <a:ext cx="0" cy="455429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nvSpPr>
        <p:spPr>
          <a:xfrm>
            <a:off x="1358443" y="6463799"/>
            <a:ext cx="4009842" cy="2556658"/>
          </a:xfrm>
          <a:prstGeom prst="rect">
            <a:avLst/>
          </a:prstGeom>
        </p:spPr>
        <p:txBody>
          <a:bodyPr rtlCol="0"/>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lvl="0" rtl="0" eaLnBrk="1" hangingPunct="1">
              <a:buClr>
                <a:srgbClr val="AF1D38"/>
              </a:buClr>
            </a:pPr>
            <a:r>
              <a:rPr lang="es" dirty="0">
                <a:latin typeface="Calibri" charset="0"/>
                <a:ea typeface="MS PGothic" charset="-128"/>
                <a:cs typeface="Calibri" charset="0"/>
              </a:rPr>
              <a:t>Repasar los </a:t>
            </a:r>
            <a:r>
              <a:rPr lang="es" b="1" dirty="0">
                <a:solidFill>
                  <a:schemeClr val="accent1"/>
                </a:solidFill>
                <a:latin typeface="Calibri" charset="0"/>
                <a:ea typeface="MS PGothic" charset="-128"/>
                <a:cs typeface="Calibri" charset="0"/>
              </a:rPr>
              <a:t>problemas habituales de protección</a:t>
            </a:r>
            <a:r>
              <a:rPr lang="es" dirty="0">
                <a:latin typeface="Calibri" charset="0"/>
                <a:ea typeface="MS PGothic" charset="-128"/>
                <a:cs typeface="Calibri" charset="0"/>
              </a:rPr>
              <a:t> que afrontan las personas con SOGIESC diversa</a:t>
            </a:r>
          </a:p>
        </p:txBody>
      </p:sp>
      <p:sp>
        <p:nvSpPr>
          <p:cNvPr id="30" name="Title 3">
            <a:extLst>
              <a:ext uri="{FF2B5EF4-FFF2-40B4-BE49-F238E27FC236}">
                <a16:creationId xmlns:a16="http://schemas.microsoft.com/office/drawing/2014/main" id="{A9BE7D52-9F96-8945-AA8F-979CE259F6CD}"/>
              </a:ext>
            </a:extLst>
          </p:cNvPr>
          <p:cNvSpPr txBox="1">
            <a:spLocks/>
          </p:cNvSpPr>
          <p:nvPr/>
        </p:nvSpPr>
        <p:spPr>
          <a:xfrm>
            <a:off x="5172893" y="4512"/>
            <a:ext cx="2760793" cy="820493"/>
          </a:xfrm>
          <a:prstGeom prst="rect">
            <a:avLst/>
          </a:prstGeom>
          <a:solidFill>
            <a:schemeClr val="accent2"/>
          </a:solid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es" b="0" kern="0" spc="330">
                <a:solidFill>
                  <a:schemeClr val="bg1"/>
                </a:solidFill>
              </a:rPr>
              <a:t>MÓDULO </a:t>
            </a:r>
            <a:r>
              <a:rPr lang="es" kern="0" spc="330">
                <a:solidFill>
                  <a:schemeClr val="bg1"/>
                </a:solidFill>
              </a:rPr>
              <a:t>11</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nvSpPr>
        <p:spPr>
          <a:xfrm>
            <a:off x="7533300" y="6470035"/>
            <a:ext cx="4531738" cy="2906357"/>
          </a:xfrm>
          <a:prstGeom prst="rect">
            <a:avLst/>
          </a:prstGeom>
        </p:spPr>
        <p:txBody>
          <a:bodyPr rtlCol="0"/>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rtl="0">
              <a:lnSpc>
                <a:spcPct val="100000"/>
              </a:lnSpc>
            </a:pPr>
            <a:r>
              <a:rPr lang="es" sz="2400" dirty="0"/>
              <a:t>Examinar el uso de la </a:t>
            </a:r>
            <a:r>
              <a:rPr lang="es" sz="2400" b="1" dirty="0">
                <a:solidFill>
                  <a:schemeClr val="accent2"/>
                </a:solidFill>
              </a:rPr>
              <a:t>Herramienta para identificar personas en</a:t>
            </a:r>
            <a:r>
              <a:rPr lang="es" sz="2400" dirty="0">
                <a:solidFill>
                  <a:schemeClr val="accent2"/>
                </a:solidFill>
              </a:rPr>
              <a:t> </a:t>
            </a:r>
            <a:r>
              <a:rPr lang="es" sz="2400" b="1" dirty="0">
                <a:solidFill>
                  <a:schemeClr val="accent2"/>
                </a:solidFill>
              </a:rPr>
              <a:t>mayor riesgo</a:t>
            </a:r>
            <a:r>
              <a:rPr lang="es" sz="2400" b="1" dirty="0"/>
              <a:t> </a:t>
            </a:r>
            <a:r>
              <a:rPr lang="es" sz="2400" dirty="0"/>
              <a:t>en el contexto de las personas con SOGIESC diversa</a:t>
            </a:r>
          </a:p>
        </p:txBody>
      </p:sp>
      <p:cxnSp>
        <p:nvCxnSpPr>
          <p:cNvPr id="33" name="Straight Connector 32">
            <a:extLst>
              <a:ext uri="{FF2B5EF4-FFF2-40B4-BE49-F238E27FC236}">
                <a16:creationId xmlns:a16="http://schemas.microsoft.com/office/drawing/2014/main" id="{20DA9E07-8F88-354E-B2D5-C7E32921E6BF}"/>
              </a:ext>
            </a:extLst>
          </p:cNvPr>
          <p:cNvCxnSpPr/>
          <p:nvPr/>
        </p:nvCxnSpPr>
        <p:spPr bwMode="auto">
          <a:xfrm flipV="1">
            <a:off x="-1" y="835048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nvGrpSpPr>
        <p:grpSpPr>
          <a:xfrm>
            <a:off x="2721643" y="315964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es" sz="5399" kern="0">
                  <a:solidFill>
                    <a:schemeClr val="bg1"/>
                  </a:solidFill>
                  <a:latin typeface="+mj-lt"/>
                  <a:cs typeface="Lato Light"/>
                </a:rPr>
                <a:t>1</a:t>
              </a:r>
              <a:endParaRPr sz="5399" kern="0" dirty="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es" sz="6599" kern="0" spc="330">
                <a:solidFill>
                  <a:schemeClr val="bg1"/>
                </a:solidFill>
              </a:rPr>
              <a:t>OBJETIVOS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nvGrpSpPr>
        <p:grpSpPr>
          <a:xfrm>
            <a:off x="9127359" y="312466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es" sz="5399" kern="0">
                  <a:solidFill>
                    <a:schemeClr val="bg1"/>
                  </a:solidFill>
                  <a:latin typeface="+mj-lt"/>
                  <a:cs typeface="Lato Light"/>
                </a:rPr>
                <a:t>2</a:t>
              </a:r>
              <a:endParaRPr sz="5399" kern="0" dirty="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1143000" y="4922758"/>
            <a:ext cx="4419599" cy="1332895"/>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800" b="1" cap="all" dirty="0">
                <a:solidFill>
                  <a:schemeClr val="bg1"/>
                </a:solidFill>
                <a:latin typeface="Calibri" charset="0"/>
                <a:ea typeface="Calibri" charset="0"/>
                <a:cs typeface="Calibri" charset="0"/>
              </a:rPr>
              <a:t>Problemas habituales </a:t>
            </a:r>
            <a:br>
              <a:rPr lang="en-US" sz="2800" b="1" cap="all" dirty="0">
                <a:solidFill>
                  <a:schemeClr val="bg1"/>
                </a:solidFill>
                <a:latin typeface="Calibri" charset="0"/>
                <a:ea typeface="Calibri" charset="0"/>
                <a:cs typeface="Calibri" charset="0"/>
              </a:rPr>
            </a:br>
            <a:r>
              <a:rPr lang="es" sz="2800" b="1" cap="all" dirty="0">
                <a:solidFill>
                  <a:schemeClr val="bg1"/>
                </a:solidFill>
                <a:latin typeface="Calibri" charset="0"/>
                <a:ea typeface="Calibri" charset="0"/>
                <a:cs typeface="Calibri" charset="0"/>
              </a:rPr>
              <a:t>de protección</a:t>
            </a:r>
            <a:endParaRPr lang="en-US" sz="2400" b="1" cap="all" dirty="0">
              <a:solidFill>
                <a:schemeClr val="bg1"/>
              </a:solidFill>
              <a:latin typeface="Calibri"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7671346" y="4922758"/>
            <a:ext cx="4266654" cy="1345743"/>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800" b="1" cap="all" dirty="0">
                <a:solidFill>
                  <a:schemeClr val="bg1"/>
                </a:solidFill>
                <a:latin typeface="Calibri" charset="0"/>
                <a:ea typeface="Calibri" charset="0"/>
                <a:cs typeface="Calibri" charset="0"/>
              </a:rPr>
              <a:t>Herramienta para identificar personas </a:t>
            </a:r>
            <a:br>
              <a:rPr lang="es" sz="2800" b="1" cap="all" dirty="0">
                <a:solidFill>
                  <a:schemeClr val="bg1"/>
                </a:solidFill>
                <a:latin typeface="Calibri" charset="0"/>
                <a:ea typeface="Calibri" charset="0"/>
                <a:cs typeface="Calibri" charset="0"/>
              </a:rPr>
            </a:br>
            <a:r>
              <a:rPr lang="es" sz="2800" b="1" cap="all" dirty="0">
                <a:solidFill>
                  <a:schemeClr val="bg1"/>
                </a:solidFill>
                <a:latin typeface="Calibri" charset="0"/>
                <a:ea typeface="Calibri" charset="0"/>
                <a:cs typeface="Calibri" charset="0"/>
              </a:rPr>
              <a:t>en mayor riesgo</a:t>
            </a:r>
            <a:endParaRPr lang="en-US" sz="2800" b="1" cap="all" dirty="0">
              <a:solidFill>
                <a:schemeClr val="bg1"/>
              </a:solidFill>
              <a:latin typeface="Calibri" charset="0"/>
              <a:ea typeface="Calibri" charset="0"/>
              <a:cs typeface="Calibri" charset="0"/>
            </a:endParaRP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71</a:t>
            </a:fld>
            <a:endParaRPr lang="en-US" altLang="en-US" sz="1200" dirty="0">
              <a:solidFill>
                <a:schemeClr val="bg1"/>
              </a:solidFill>
            </a:endParaRPr>
          </a:p>
        </p:txBody>
      </p:sp>
    </p:spTree>
    <p:extLst>
      <p:ext uri="{BB962C8B-B14F-4D97-AF65-F5344CB8AC3E}">
        <p14:creationId xmlns:p14="http://schemas.microsoft.com/office/powerpoint/2010/main" val="2635758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2" grpId="0" build="p"/>
      <p:bldP spid="38" grpId="0"/>
      <p:bldP spid="47" grpId="0" animBg="1"/>
      <p:bldP spid="5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4"/>
          <p:cNvSpPr>
            <a:spLocks noGrp="1"/>
          </p:cNvSpPr>
          <p:nvPr>
            <p:ph type="title"/>
          </p:nvPr>
        </p:nvSpPr>
        <p:spPr>
          <a:xfrm>
            <a:off x="1340683" y="387851"/>
            <a:ext cx="10785337" cy="854455"/>
          </a:xfrm>
        </p:spPr>
        <p:txBody>
          <a:bodyPr rtlCol="0">
            <a:noAutofit/>
          </a:bodyPr>
          <a:lstStyle/>
          <a:p>
            <a:pPr rtl="0"/>
            <a:r>
              <a:rPr lang="es" sz="3800" dirty="0"/>
              <a:t>En el proceso de solicitud de asilo, </a:t>
            </a:r>
            <a:r>
              <a:rPr lang="es" sz="3800" b="1" dirty="0"/>
              <a:t>las personas LGBTIQ+ corren varios riesgos:</a:t>
            </a:r>
            <a:endParaRPr lang="en-US" altLang="en-US" sz="3800" b="1" dirty="0">
              <a:solidFill>
                <a:schemeClr val="tx1"/>
              </a:solidFill>
            </a:endParaRPr>
          </a:p>
        </p:txBody>
      </p: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4" y="841571"/>
            <a:ext cx="1070917"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Connector 38">
            <a:extLst>
              <a:ext uri="{FF2B5EF4-FFF2-40B4-BE49-F238E27FC236}">
                <a16:creationId xmlns:a16="http://schemas.microsoft.com/office/drawing/2014/main" id="{C5294B09-9BB6-C948-A2AD-A353E3484025}"/>
              </a:ext>
            </a:extLst>
          </p:cNvPr>
          <p:cNvCxnSpPr>
            <a:cxnSpLocks/>
          </p:cNvCxnSpPr>
          <p:nvPr/>
        </p:nvCxnSpPr>
        <p:spPr bwMode="auto">
          <a:xfrm flipH="1">
            <a:off x="11940368" y="841571"/>
            <a:ext cx="1095149"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1" name="Slide Number Placeholder 5">
            <a:extLst>
              <a:ext uri="{FF2B5EF4-FFF2-40B4-BE49-F238E27FC236}">
                <a16:creationId xmlns:a16="http://schemas.microsoft.com/office/drawing/2014/main" id="{E412A257-2E8C-D243-AFF8-0D5338C4371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72</a:t>
            </a:fld>
            <a:endParaRPr lang="en-US" altLang="en-US" sz="1200" dirty="0">
              <a:solidFill>
                <a:schemeClr val="bg1"/>
              </a:solidFill>
            </a:endParaRPr>
          </a:p>
        </p:txBody>
      </p:sp>
      <p:grpSp>
        <p:nvGrpSpPr>
          <p:cNvPr id="15" name="Group 14">
            <a:extLst>
              <a:ext uri="{FF2B5EF4-FFF2-40B4-BE49-F238E27FC236}">
                <a16:creationId xmlns:a16="http://schemas.microsoft.com/office/drawing/2014/main" id="{783E2A1F-2265-984C-8284-7ACB7AF29505}"/>
              </a:ext>
            </a:extLst>
          </p:cNvPr>
          <p:cNvGrpSpPr>
            <a:grpSpLocks/>
          </p:cNvGrpSpPr>
          <p:nvPr/>
        </p:nvGrpSpPr>
        <p:grpSpPr bwMode="auto">
          <a:xfrm>
            <a:off x="381701" y="2105129"/>
            <a:ext cx="3684820" cy="1505301"/>
            <a:chOff x="361714" y="3367191"/>
            <a:chExt cx="3685160" cy="1506636"/>
          </a:xfrm>
        </p:grpSpPr>
        <p:sp>
          <p:nvSpPr>
            <p:cNvPr id="16" name="Rectangle 6">
              <a:extLst>
                <a:ext uri="{FF2B5EF4-FFF2-40B4-BE49-F238E27FC236}">
                  <a16:creationId xmlns:a16="http://schemas.microsoft.com/office/drawing/2014/main" id="{79A0F1F9-6884-9E4D-B91E-18DAC92E1634}"/>
                </a:ext>
              </a:extLst>
            </p:cNvPr>
            <p:cNvSpPr>
              <a:spLocks noChangeArrowheads="1"/>
            </p:cNvSpPr>
            <p:nvPr/>
          </p:nvSpPr>
          <p:spPr bwMode="auto">
            <a:xfrm>
              <a:off x="480385" y="4127868"/>
              <a:ext cx="3566489" cy="210300"/>
            </a:xfrm>
            <a:prstGeom prst="rect">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p>
          </p:txBody>
        </p:sp>
        <p:sp>
          <p:nvSpPr>
            <p:cNvPr id="17" name="Rectangle 2">
              <a:extLst>
                <a:ext uri="{FF2B5EF4-FFF2-40B4-BE49-F238E27FC236}">
                  <a16:creationId xmlns:a16="http://schemas.microsoft.com/office/drawing/2014/main" id="{57077F05-AFCC-0841-867E-D11F1A3D954B}"/>
                </a:ext>
              </a:extLst>
            </p:cNvPr>
            <p:cNvSpPr>
              <a:spLocks noChangeArrowheads="1"/>
            </p:cNvSpPr>
            <p:nvPr/>
          </p:nvSpPr>
          <p:spPr bwMode="auto">
            <a:xfrm>
              <a:off x="480388" y="4350142"/>
              <a:ext cx="3566486" cy="52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a:r>
                <a:rPr lang="es" sz="2800">
                  <a:solidFill>
                    <a:srgbClr val="595959"/>
                  </a:solidFill>
                  <a:latin typeface="Calibri" charset="0"/>
                  <a:ea typeface="Lucida Grande" charset="0"/>
                  <a:cs typeface="Calibri" charset="0"/>
                </a:rPr>
                <a:t>a su integridad física</a:t>
              </a:r>
              <a:endParaRPr lang="en-US" altLang="en-US" sz="4000" dirty="0">
                <a:ea typeface="Lucida Grande" charset="0"/>
                <a:cs typeface="Calibri" charset="0"/>
              </a:endParaRPr>
            </a:p>
          </p:txBody>
        </p:sp>
        <p:sp>
          <p:nvSpPr>
            <p:cNvPr id="18" name="Rectangle 3">
              <a:extLst>
                <a:ext uri="{FF2B5EF4-FFF2-40B4-BE49-F238E27FC236}">
                  <a16:creationId xmlns:a16="http://schemas.microsoft.com/office/drawing/2014/main" id="{65CF690B-7577-3D46-BAB6-8B8961C482EC}"/>
                </a:ext>
              </a:extLst>
            </p:cNvPr>
            <p:cNvSpPr>
              <a:spLocks noChangeArrowheads="1"/>
            </p:cNvSpPr>
            <p:nvPr/>
          </p:nvSpPr>
          <p:spPr bwMode="auto">
            <a:xfrm>
              <a:off x="361714" y="3367191"/>
              <a:ext cx="368515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r>
                <a:rPr lang="es" sz="4400" b="1">
                  <a:solidFill>
                    <a:schemeClr val="accent1"/>
                  </a:solidFill>
                  <a:latin typeface="Calibri" charset="0"/>
                </a:rPr>
                <a:t>Amenazas</a:t>
              </a:r>
            </a:p>
          </p:txBody>
        </p:sp>
      </p:grpSp>
      <p:grpSp>
        <p:nvGrpSpPr>
          <p:cNvPr id="19" name="Group 18">
            <a:extLst>
              <a:ext uri="{FF2B5EF4-FFF2-40B4-BE49-F238E27FC236}">
                <a16:creationId xmlns:a16="http://schemas.microsoft.com/office/drawing/2014/main" id="{930AE8F5-4755-D343-86FC-C81FA23826DD}"/>
              </a:ext>
            </a:extLst>
          </p:cNvPr>
          <p:cNvGrpSpPr>
            <a:grpSpLocks/>
          </p:cNvGrpSpPr>
          <p:nvPr/>
        </p:nvGrpSpPr>
        <p:grpSpPr bwMode="auto">
          <a:xfrm>
            <a:off x="4580914" y="2107788"/>
            <a:ext cx="7863841" cy="1945941"/>
            <a:chOff x="793458" y="5149620"/>
            <a:chExt cx="7862519" cy="1945604"/>
          </a:xfrm>
        </p:grpSpPr>
        <p:sp>
          <p:nvSpPr>
            <p:cNvPr id="20" name="Rectangle 13">
              <a:extLst>
                <a:ext uri="{FF2B5EF4-FFF2-40B4-BE49-F238E27FC236}">
                  <a16:creationId xmlns:a16="http://schemas.microsoft.com/office/drawing/2014/main" id="{9FA6D676-C5EE-C349-B348-FD1DBBD18CC7}"/>
                </a:ext>
              </a:extLst>
            </p:cNvPr>
            <p:cNvSpPr>
              <a:spLocks noChangeArrowheads="1"/>
            </p:cNvSpPr>
            <p:nvPr/>
          </p:nvSpPr>
          <p:spPr bwMode="auto">
            <a:xfrm>
              <a:off x="1396015" y="5919235"/>
              <a:ext cx="6856847" cy="210300"/>
            </a:xfrm>
            <a:prstGeom prst="rect">
              <a:avLst/>
            </a:prstGeom>
            <a:solidFill>
              <a:schemeClr val="accent2"/>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p>
          </p:txBody>
        </p:sp>
        <p:sp>
          <p:nvSpPr>
            <p:cNvPr id="21" name="Rectangle 20">
              <a:extLst>
                <a:ext uri="{FF2B5EF4-FFF2-40B4-BE49-F238E27FC236}">
                  <a16:creationId xmlns:a16="http://schemas.microsoft.com/office/drawing/2014/main" id="{B0762060-6275-3E4E-9677-E60A0A2405FB}"/>
                </a:ext>
              </a:extLst>
            </p:cNvPr>
            <p:cNvSpPr/>
            <p:nvPr/>
          </p:nvSpPr>
          <p:spPr>
            <a:xfrm>
              <a:off x="1459799" y="6141282"/>
              <a:ext cx="6827497" cy="953942"/>
            </a:xfrm>
            <a:prstGeom prst="rect">
              <a:avLst/>
            </a:prstGeom>
          </p:spPr>
          <p:txBody>
            <a:bodyPr wrap="square" rtlCol="0">
              <a:spAutoFit/>
            </a:bodyPr>
            <a:lstStyle/>
            <a:p>
              <a:pPr algn="ctr" rtl="0">
                <a:defRPr/>
              </a:pPr>
              <a:r>
                <a:rPr lang="es" sz="2800" kern="0" dirty="0">
                  <a:solidFill>
                    <a:srgbClr val="595959"/>
                  </a:solidFill>
                  <a:latin typeface="Calibri"/>
                  <a:ea typeface="Lucida Grande"/>
                  <a:cs typeface="Calibri"/>
                </a:rPr>
                <a:t>por parte de lugareños u otras personas solicitantes de asilo y refugiadas</a:t>
              </a:r>
            </a:p>
          </p:txBody>
        </p:sp>
        <p:sp>
          <p:nvSpPr>
            <p:cNvPr id="22" name="Rectangle 15">
              <a:extLst>
                <a:ext uri="{FF2B5EF4-FFF2-40B4-BE49-F238E27FC236}">
                  <a16:creationId xmlns:a16="http://schemas.microsoft.com/office/drawing/2014/main" id="{1AE30684-B24E-7740-B1CB-A08BA9E7DE4D}"/>
                </a:ext>
              </a:extLst>
            </p:cNvPr>
            <p:cNvSpPr>
              <a:spLocks noChangeArrowheads="1"/>
            </p:cNvSpPr>
            <p:nvPr/>
          </p:nvSpPr>
          <p:spPr bwMode="auto">
            <a:xfrm>
              <a:off x="793458" y="5149620"/>
              <a:ext cx="786251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r>
                <a:rPr lang="es" sz="4400" b="1">
                  <a:solidFill>
                    <a:schemeClr val="accent2"/>
                  </a:solidFill>
                  <a:latin typeface="Calibri" charset="0"/>
                </a:rPr>
                <a:t>Ataques y acoso</a:t>
              </a:r>
            </a:p>
          </p:txBody>
        </p:sp>
      </p:grpSp>
      <p:grpSp>
        <p:nvGrpSpPr>
          <p:cNvPr id="23" name="Group 22">
            <a:extLst>
              <a:ext uri="{FF2B5EF4-FFF2-40B4-BE49-F238E27FC236}">
                <a16:creationId xmlns:a16="http://schemas.microsoft.com/office/drawing/2014/main" id="{1698D532-BA11-744F-863F-1B67EE2B0753}"/>
              </a:ext>
            </a:extLst>
          </p:cNvPr>
          <p:cNvGrpSpPr>
            <a:grpSpLocks/>
          </p:cNvGrpSpPr>
          <p:nvPr/>
        </p:nvGrpSpPr>
        <p:grpSpPr bwMode="auto">
          <a:xfrm>
            <a:off x="3389813" y="4353335"/>
            <a:ext cx="6689852" cy="1458580"/>
            <a:chOff x="3728520" y="7317037"/>
            <a:chExt cx="6690213" cy="1458166"/>
          </a:xfrm>
        </p:grpSpPr>
        <p:sp>
          <p:nvSpPr>
            <p:cNvPr id="24" name="Rectangle 16">
              <a:extLst>
                <a:ext uri="{FF2B5EF4-FFF2-40B4-BE49-F238E27FC236}">
                  <a16:creationId xmlns:a16="http://schemas.microsoft.com/office/drawing/2014/main" id="{9AB62CC0-833C-AE4F-AB23-D6AE68C458B3}"/>
                </a:ext>
              </a:extLst>
            </p:cNvPr>
            <p:cNvSpPr>
              <a:spLocks noChangeArrowheads="1"/>
            </p:cNvSpPr>
            <p:nvPr/>
          </p:nvSpPr>
          <p:spPr bwMode="auto">
            <a:xfrm>
              <a:off x="3793272" y="8031359"/>
              <a:ext cx="6584035" cy="210252"/>
            </a:xfrm>
            <a:prstGeom prst="rect">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p>
          </p:txBody>
        </p:sp>
        <p:sp>
          <p:nvSpPr>
            <p:cNvPr id="32" name="Rectangle 17">
              <a:extLst>
                <a:ext uri="{FF2B5EF4-FFF2-40B4-BE49-F238E27FC236}">
                  <a16:creationId xmlns:a16="http://schemas.microsoft.com/office/drawing/2014/main" id="{6AC00753-F57D-BE4F-9304-A2E30F39E659}"/>
                </a:ext>
              </a:extLst>
            </p:cNvPr>
            <p:cNvSpPr>
              <a:spLocks noChangeArrowheads="1"/>
            </p:cNvSpPr>
            <p:nvPr/>
          </p:nvSpPr>
          <p:spPr bwMode="auto">
            <a:xfrm>
              <a:off x="3728520" y="8252132"/>
              <a:ext cx="6690213" cy="52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r>
                <a:rPr lang="es" sz="2800" dirty="0">
                  <a:solidFill>
                    <a:srgbClr val="595959"/>
                  </a:solidFill>
                  <a:latin typeface="Calibri" charset="0"/>
                  <a:ea typeface="Lucida Grande" charset="0"/>
                  <a:cs typeface="Calibri" charset="0"/>
                </a:rPr>
                <a:t>Violencia sexual, detenciones y devoluciones</a:t>
              </a:r>
              <a:endParaRPr lang="en-US" altLang="en-US" sz="4000" i="1" dirty="0">
                <a:ea typeface="Lucida Grande" charset="0"/>
                <a:cs typeface="Calibri" charset="0"/>
              </a:endParaRPr>
            </a:p>
          </p:txBody>
        </p:sp>
        <p:sp>
          <p:nvSpPr>
            <p:cNvPr id="33" name="Rectangle 18">
              <a:extLst>
                <a:ext uri="{FF2B5EF4-FFF2-40B4-BE49-F238E27FC236}">
                  <a16:creationId xmlns:a16="http://schemas.microsoft.com/office/drawing/2014/main" id="{BE398246-BEFA-C349-8912-6CA2ACCA74F7}"/>
                </a:ext>
              </a:extLst>
            </p:cNvPr>
            <p:cNvSpPr>
              <a:spLocks noChangeArrowheads="1"/>
            </p:cNvSpPr>
            <p:nvPr/>
          </p:nvSpPr>
          <p:spPr bwMode="auto">
            <a:xfrm>
              <a:off x="3792613" y="7317037"/>
              <a:ext cx="652905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r>
                <a:rPr lang="es" sz="4400" b="1" dirty="0">
                  <a:solidFill>
                    <a:schemeClr val="accent1"/>
                  </a:solidFill>
                  <a:latin typeface="Calibri" charset="0"/>
                </a:rPr>
                <a:t>Violencia y detenciones</a:t>
              </a:r>
            </a:p>
          </p:txBody>
        </p:sp>
      </p:grpSp>
      <p:grpSp>
        <p:nvGrpSpPr>
          <p:cNvPr id="34" name="Group 33">
            <a:extLst>
              <a:ext uri="{FF2B5EF4-FFF2-40B4-BE49-F238E27FC236}">
                <a16:creationId xmlns:a16="http://schemas.microsoft.com/office/drawing/2014/main" id="{DBFBA818-7425-0C43-B23A-769FFF367CBD}"/>
              </a:ext>
            </a:extLst>
          </p:cNvPr>
          <p:cNvGrpSpPr>
            <a:grpSpLocks/>
          </p:cNvGrpSpPr>
          <p:nvPr/>
        </p:nvGrpSpPr>
        <p:grpSpPr bwMode="auto">
          <a:xfrm>
            <a:off x="7807348" y="6431275"/>
            <a:ext cx="3104654" cy="1441822"/>
            <a:chOff x="6941817" y="3497715"/>
            <a:chExt cx="3104034" cy="1441413"/>
          </a:xfrm>
        </p:grpSpPr>
        <p:sp>
          <p:nvSpPr>
            <p:cNvPr id="35" name="Rectangle 22">
              <a:extLst>
                <a:ext uri="{FF2B5EF4-FFF2-40B4-BE49-F238E27FC236}">
                  <a16:creationId xmlns:a16="http://schemas.microsoft.com/office/drawing/2014/main" id="{82E55A5E-EAA1-8C42-9264-D055B98DC704}"/>
                </a:ext>
              </a:extLst>
            </p:cNvPr>
            <p:cNvSpPr>
              <a:spLocks noChangeArrowheads="1"/>
            </p:cNvSpPr>
            <p:nvPr/>
          </p:nvSpPr>
          <p:spPr bwMode="auto">
            <a:xfrm>
              <a:off x="7028934" y="4191241"/>
              <a:ext cx="3016917" cy="210300"/>
            </a:xfrm>
            <a:prstGeom prst="rect">
              <a:avLst/>
            </a:prstGeom>
            <a:solidFill>
              <a:schemeClr val="accent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p>
          </p:txBody>
        </p:sp>
        <p:sp>
          <p:nvSpPr>
            <p:cNvPr id="36" name="Rectangle 35">
              <a:extLst>
                <a:ext uri="{FF2B5EF4-FFF2-40B4-BE49-F238E27FC236}">
                  <a16:creationId xmlns:a16="http://schemas.microsoft.com/office/drawing/2014/main" id="{6021BAEE-DD78-3849-BA61-D45B25BFCA9C}"/>
                </a:ext>
              </a:extLst>
            </p:cNvPr>
            <p:cNvSpPr/>
            <p:nvPr/>
          </p:nvSpPr>
          <p:spPr>
            <a:xfrm>
              <a:off x="7028934" y="4416057"/>
              <a:ext cx="3016917" cy="523071"/>
            </a:xfrm>
            <a:prstGeom prst="rect">
              <a:avLst/>
            </a:prstGeom>
          </p:spPr>
          <p:txBody>
            <a:bodyPr wrap="square" rtlCol="0">
              <a:spAutoFit/>
            </a:bodyPr>
            <a:lstStyle/>
            <a:p>
              <a:pPr algn="ctr" rtl="0">
                <a:defRPr/>
              </a:pPr>
              <a:r>
                <a:rPr lang="es" sz="2800" kern="0">
                  <a:solidFill>
                    <a:srgbClr val="595959"/>
                  </a:solidFill>
                  <a:latin typeface="Calibri"/>
                  <a:ea typeface="Lucida Grande"/>
                  <a:cs typeface="Calibri"/>
                </a:rPr>
                <a:t>Sanciones penales</a:t>
              </a:r>
            </a:p>
          </p:txBody>
        </p:sp>
        <p:sp>
          <p:nvSpPr>
            <p:cNvPr id="38" name="Rectangle 24">
              <a:extLst>
                <a:ext uri="{FF2B5EF4-FFF2-40B4-BE49-F238E27FC236}">
                  <a16:creationId xmlns:a16="http://schemas.microsoft.com/office/drawing/2014/main" id="{43293030-C268-BD44-80A0-525A2292BC26}"/>
                </a:ext>
              </a:extLst>
            </p:cNvPr>
            <p:cNvSpPr>
              <a:spLocks noChangeArrowheads="1"/>
            </p:cNvSpPr>
            <p:nvPr/>
          </p:nvSpPr>
          <p:spPr bwMode="auto">
            <a:xfrm>
              <a:off x="6941817" y="3497715"/>
              <a:ext cx="304194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r>
                <a:rPr lang="es" sz="4400" b="1">
                  <a:solidFill>
                    <a:schemeClr val="accent1"/>
                  </a:solidFill>
                  <a:latin typeface="Calibri" charset="0"/>
                </a:rPr>
                <a:t>Sanciones</a:t>
              </a:r>
            </a:p>
          </p:txBody>
        </p:sp>
      </p:grpSp>
      <p:grpSp>
        <p:nvGrpSpPr>
          <p:cNvPr id="40" name="Group 39">
            <a:extLst>
              <a:ext uri="{FF2B5EF4-FFF2-40B4-BE49-F238E27FC236}">
                <a16:creationId xmlns:a16="http://schemas.microsoft.com/office/drawing/2014/main" id="{6E16DC5F-3357-6045-AFE3-028AC47B0A72}"/>
              </a:ext>
            </a:extLst>
          </p:cNvPr>
          <p:cNvGrpSpPr>
            <a:grpSpLocks/>
          </p:cNvGrpSpPr>
          <p:nvPr/>
        </p:nvGrpSpPr>
        <p:grpSpPr bwMode="auto">
          <a:xfrm>
            <a:off x="746223" y="6413044"/>
            <a:ext cx="5710238" cy="1883719"/>
            <a:chOff x="6604546" y="5632263"/>
            <a:chExt cx="5709483" cy="1882406"/>
          </a:xfrm>
        </p:grpSpPr>
        <p:sp>
          <p:nvSpPr>
            <p:cNvPr id="41" name="Rectangle 25">
              <a:extLst>
                <a:ext uri="{FF2B5EF4-FFF2-40B4-BE49-F238E27FC236}">
                  <a16:creationId xmlns:a16="http://schemas.microsoft.com/office/drawing/2014/main" id="{718D8018-42CE-C540-82AC-55CCA8A278B7}"/>
                </a:ext>
              </a:extLst>
            </p:cNvPr>
            <p:cNvSpPr>
              <a:spLocks noChangeArrowheads="1"/>
            </p:cNvSpPr>
            <p:nvPr/>
          </p:nvSpPr>
          <p:spPr bwMode="auto">
            <a:xfrm>
              <a:off x="7307342" y="6358147"/>
              <a:ext cx="4480560" cy="210300"/>
            </a:xfrm>
            <a:prstGeom prst="rect">
              <a:avLst/>
            </a:prstGeom>
            <a:solidFill>
              <a:schemeClr val="accent2"/>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p>
          </p:txBody>
        </p:sp>
        <p:sp>
          <p:nvSpPr>
            <p:cNvPr id="42" name="Rectangle 41">
              <a:extLst>
                <a:ext uri="{FF2B5EF4-FFF2-40B4-BE49-F238E27FC236}">
                  <a16:creationId xmlns:a16="http://schemas.microsoft.com/office/drawing/2014/main" id="{5EB7BD1C-5FD1-7643-9AD7-60F638867E3B}"/>
                </a:ext>
              </a:extLst>
            </p:cNvPr>
            <p:cNvSpPr/>
            <p:nvPr/>
          </p:nvSpPr>
          <p:spPr>
            <a:xfrm>
              <a:off x="6604546" y="6561227"/>
              <a:ext cx="5709483" cy="953442"/>
            </a:xfrm>
            <a:prstGeom prst="rect">
              <a:avLst/>
            </a:prstGeom>
          </p:spPr>
          <p:txBody>
            <a:bodyPr rtlCol="0">
              <a:spAutoFit/>
            </a:bodyPr>
            <a:lstStyle/>
            <a:p>
              <a:pPr algn="ctr" rtl="0">
                <a:defRPr/>
              </a:pPr>
              <a:r>
                <a:rPr lang="es" sz="2800" kern="0" dirty="0">
                  <a:solidFill>
                    <a:srgbClr val="595959"/>
                  </a:solidFill>
                  <a:latin typeface="Calibri"/>
                  <a:ea typeface="Lucida Grande"/>
                  <a:cs typeface="Calibri"/>
                </a:rPr>
                <a:t>por parte de la policía o </a:t>
              </a:r>
              <a:br>
                <a:rPr lang="es" sz="2800" kern="0" dirty="0">
                  <a:solidFill>
                    <a:srgbClr val="595959"/>
                  </a:solidFill>
                  <a:latin typeface="Calibri"/>
                  <a:ea typeface="Lucida Grande"/>
                  <a:cs typeface="Calibri"/>
                </a:rPr>
              </a:br>
              <a:r>
                <a:rPr lang="es" sz="2800" kern="0" dirty="0">
                  <a:solidFill>
                    <a:srgbClr val="595959"/>
                  </a:solidFill>
                  <a:latin typeface="Calibri"/>
                  <a:ea typeface="Lucida Grande"/>
                  <a:cs typeface="Calibri"/>
                </a:rPr>
                <a:t>entidades de seguridad</a:t>
              </a:r>
            </a:p>
          </p:txBody>
        </p:sp>
        <p:sp>
          <p:nvSpPr>
            <p:cNvPr id="43" name="Rectangle 27">
              <a:extLst>
                <a:ext uri="{FF2B5EF4-FFF2-40B4-BE49-F238E27FC236}">
                  <a16:creationId xmlns:a16="http://schemas.microsoft.com/office/drawing/2014/main" id="{12818B97-A356-C340-9107-744AF4773CAA}"/>
                </a:ext>
              </a:extLst>
            </p:cNvPr>
            <p:cNvSpPr>
              <a:spLocks noChangeArrowheads="1"/>
            </p:cNvSpPr>
            <p:nvPr/>
          </p:nvSpPr>
          <p:spPr bwMode="auto">
            <a:xfrm>
              <a:off x="7198927" y="5632263"/>
              <a:ext cx="45889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r>
                <a:rPr lang="es" sz="4400" b="1">
                  <a:solidFill>
                    <a:schemeClr val="accent2"/>
                  </a:solidFill>
                  <a:latin typeface="Calibri" charset="0"/>
                </a:rPr>
                <a:t>Falta de apoyo</a:t>
              </a:r>
            </a:p>
          </p:txBody>
        </p:sp>
      </p:grpSp>
    </p:spTree>
    <p:extLst>
      <p:ext uri="{BB962C8B-B14F-4D97-AF65-F5344CB8AC3E}">
        <p14:creationId xmlns:p14="http://schemas.microsoft.com/office/powerpoint/2010/main" val="19509130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left)">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lide Number Placeholder 5">
            <a:extLst>
              <a:ext uri="{FF2B5EF4-FFF2-40B4-BE49-F238E27FC236}">
                <a16:creationId xmlns:a16="http://schemas.microsoft.com/office/drawing/2014/main" id="{E412A257-2E8C-D243-AFF8-0D5338C4371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73</a:t>
            </a:fld>
            <a:endParaRPr lang="en-US" altLang="en-US" sz="1200" dirty="0">
              <a:solidFill>
                <a:schemeClr val="bg1"/>
              </a:solidFill>
            </a:endParaRPr>
          </a:p>
        </p:txBody>
      </p:sp>
      <p:sp>
        <p:nvSpPr>
          <p:cNvPr id="26" name="Rectangle 25">
            <a:extLst>
              <a:ext uri="{FF2B5EF4-FFF2-40B4-BE49-F238E27FC236}">
                <a16:creationId xmlns:a16="http://schemas.microsoft.com/office/drawing/2014/main" id="{8CF69D4F-8F9D-D544-9945-C6B780D6583F}"/>
              </a:ext>
            </a:extLst>
          </p:cNvPr>
          <p:cNvSpPr/>
          <p:nvPr/>
        </p:nvSpPr>
        <p:spPr>
          <a:xfrm>
            <a:off x="9937268" y="4047743"/>
            <a:ext cx="3949906" cy="707886"/>
          </a:xfrm>
          <a:prstGeom prst="rect">
            <a:avLst/>
          </a:prstGeom>
        </p:spPr>
        <p:txBody>
          <a:bodyPr wrap="square" rtlCol="0">
            <a:spAutoFit/>
          </a:bodyPr>
          <a:lstStyle/>
          <a:p>
            <a:pPr rtl="0">
              <a:defRPr/>
            </a:pPr>
            <a:r>
              <a:rPr lang="es" sz="4000" dirty="0">
                <a:solidFill>
                  <a:schemeClr val="accent3"/>
                </a:solidFill>
                <a:latin typeface="Calibri" charset="0"/>
                <a:ea typeface="Calibri" charset="0"/>
                <a:cs typeface="Calibri" charset="0"/>
              </a:rPr>
              <a:t>acceso a la</a:t>
            </a:r>
          </a:p>
        </p:txBody>
      </p:sp>
      <p:sp>
        <p:nvSpPr>
          <p:cNvPr id="27" name="Rectangle 26">
            <a:extLst>
              <a:ext uri="{FF2B5EF4-FFF2-40B4-BE49-F238E27FC236}">
                <a16:creationId xmlns:a16="http://schemas.microsoft.com/office/drawing/2014/main" id="{7BDE626D-4270-E443-BEA3-6B335AFC17F8}"/>
              </a:ext>
            </a:extLst>
          </p:cNvPr>
          <p:cNvSpPr>
            <a:spLocks noChangeArrowheads="1"/>
          </p:cNvSpPr>
          <p:nvPr/>
        </p:nvSpPr>
        <p:spPr bwMode="auto">
          <a:xfrm>
            <a:off x="2619766" y="1912416"/>
            <a:ext cx="36231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r>
              <a:rPr lang="es" sz="7200" spc="300" dirty="0">
                <a:solidFill>
                  <a:schemeClr val="accent1"/>
                </a:solidFill>
                <a:latin typeface="Calibri" charset="0"/>
              </a:rPr>
              <a:t>vivienda</a:t>
            </a:r>
            <a:endParaRPr lang="en-US" altLang="en-US" sz="8000" spc="300" dirty="0">
              <a:solidFill>
                <a:schemeClr val="accent1"/>
              </a:solidFill>
              <a:latin typeface="Calibri" charset="0"/>
            </a:endParaRPr>
          </a:p>
        </p:txBody>
      </p:sp>
      <p:sp>
        <p:nvSpPr>
          <p:cNvPr id="28" name="Rectangle 27">
            <a:extLst>
              <a:ext uri="{FF2B5EF4-FFF2-40B4-BE49-F238E27FC236}">
                <a16:creationId xmlns:a16="http://schemas.microsoft.com/office/drawing/2014/main" id="{E7506B7C-B907-F84D-8E41-9F44C5712CFE}"/>
              </a:ext>
            </a:extLst>
          </p:cNvPr>
          <p:cNvSpPr>
            <a:spLocks noChangeArrowheads="1"/>
          </p:cNvSpPr>
          <p:nvPr/>
        </p:nvSpPr>
        <p:spPr bwMode="auto">
          <a:xfrm>
            <a:off x="1012346" y="6874937"/>
            <a:ext cx="7949099"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r>
              <a:rPr lang="es" sz="8800" b="1" spc="300" dirty="0">
                <a:solidFill>
                  <a:schemeClr val="accent3"/>
                </a:solidFill>
                <a:latin typeface="Calibri" charset="0"/>
              </a:rPr>
              <a:t>emplazamiento</a:t>
            </a:r>
          </a:p>
        </p:txBody>
      </p:sp>
      <p:sp>
        <p:nvSpPr>
          <p:cNvPr id="29" name="Rectangle 28">
            <a:extLst>
              <a:ext uri="{FF2B5EF4-FFF2-40B4-BE49-F238E27FC236}">
                <a16:creationId xmlns:a16="http://schemas.microsoft.com/office/drawing/2014/main" id="{DAE29A7A-CD6D-9341-A8BB-93D2ED819151}"/>
              </a:ext>
            </a:extLst>
          </p:cNvPr>
          <p:cNvSpPr>
            <a:spLocks noChangeArrowheads="1"/>
          </p:cNvSpPr>
          <p:nvPr/>
        </p:nvSpPr>
        <p:spPr bwMode="auto">
          <a:xfrm>
            <a:off x="7571070" y="5858849"/>
            <a:ext cx="396454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r>
              <a:rPr lang="es" sz="4400" dirty="0">
                <a:solidFill>
                  <a:srgbClr val="3F55A9"/>
                </a:solidFill>
                <a:latin typeface="Calibri" charset="0"/>
              </a:rPr>
              <a:t>atención médica</a:t>
            </a:r>
            <a:endParaRPr lang="en-US" altLang="en-US" sz="4000" dirty="0">
              <a:solidFill>
                <a:srgbClr val="3F55A9"/>
              </a:solidFill>
              <a:latin typeface="Calibri" charset="0"/>
            </a:endParaRPr>
          </a:p>
        </p:txBody>
      </p:sp>
      <p:sp>
        <p:nvSpPr>
          <p:cNvPr id="30" name="Rectangle 29">
            <a:extLst>
              <a:ext uri="{FF2B5EF4-FFF2-40B4-BE49-F238E27FC236}">
                <a16:creationId xmlns:a16="http://schemas.microsoft.com/office/drawing/2014/main" id="{CCC400D2-1207-E44B-A210-51336C6DDFB2}"/>
              </a:ext>
            </a:extLst>
          </p:cNvPr>
          <p:cNvSpPr>
            <a:spLocks noChangeArrowheads="1"/>
          </p:cNvSpPr>
          <p:nvPr/>
        </p:nvSpPr>
        <p:spPr bwMode="auto">
          <a:xfrm>
            <a:off x="2150829" y="5597523"/>
            <a:ext cx="4723686" cy="1737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marL="1214438" rtl="0">
              <a:lnSpc>
                <a:spcPct val="80000"/>
              </a:lnSpc>
              <a:defRPr/>
            </a:pPr>
            <a:r>
              <a:rPr lang="es" sz="6600" dirty="0">
                <a:solidFill>
                  <a:schemeClr val="accent1"/>
                </a:solidFill>
                <a:latin typeface="Calibri" charset="0"/>
              </a:rPr>
              <a:t>proceso </a:t>
            </a:r>
          </a:p>
          <a:p>
            <a:pPr marL="17463" rtl="0">
              <a:lnSpc>
                <a:spcPct val="80000"/>
              </a:lnSpc>
              <a:defRPr/>
            </a:pPr>
            <a:r>
              <a:rPr lang="es" sz="6600" dirty="0">
                <a:solidFill>
                  <a:schemeClr val="accent1"/>
                </a:solidFill>
                <a:latin typeface="Calibri" charset="0"/>
              </a:rPr>
              <a:t>dilatado</a:t>
            </a:r>
          </a:p>
        </p:txBody>
      </p:sp>
      <p:sp>
        <p:nvSpPr>
          <p:cNvPr id="44" name="Rectangle 43">
            <a:extLst>
              <a:ext uri="{FF2B5EF4-FFF2-40B4-BE49-F238E27FC236}">
                <a16:creationId xmlns:a16="http://schemas.microsoft.com/office/drawing/2014/main" id="{F65725E6-20A3-AC49-966D-097970A5D0D5}"/>
              </a:ext>
            </a:extLst>
          </p:cNvPr>
          <p:cNvSpPr/>
          <p:nvPr/>
        </p:nvSpPr>
        <p:spPr>
          <a:xfrm>
            <a:off x="1874747" y="4694180"/>
            <a:ext cx="5602288" cy="1077912"/>
          </a:xfrm>
          <a:prstGeom prst="rect">
            <a:avLst/>
          </a:prstGeom>
        </p:spPr>
        <p:txBody>
          <a:bodyPr wrap="none" rtlCol="0">
            <a:spAutoFit/>
          </a:bodyPr>
          <a:lstStyle/>
          <a:p>
            <a:pPr rtl="0">
              <a:defRPr/>
            </a:pPr>
            <a:r>
              <a:rPr lang="es" sz="6400" b="1" dirty="0">
                <a:solidFill>
                  <a:schemeClr val="accent3">
                    <a:lumMod val="75000"/>
                  </a:schemeClr>
                </a:solidFill>
                <a:latin typeface="Calibri" charset="0"/>
                <a:ea typeface="Calibri" charset="0"/>
                <a:cs typeface="Calibri" charset="0"/>
              </a:rPr>
              <a:t>marginación</a:t>
            </a:r>
          </a:p>
        </p:txBody>
      </p:sp>
      <p:sp>
        <p:nvSpPr>
          <p:cNvPr id="45" name="Rectangle 44">
            <a:extLst>
              <a:ext uri="{FF2B5EF4-FFF2-40B4-BE49-F238E27FC236}">
                <a16:creationId xmlns:a16="http://schemas.microsoft.com/office/drawing/2014/main" id="{60D0BE12-8424-ED4C-AB81-0B3FFE56422A}"/>
              </a:ext>
            </a:extLst>
          </p:cNvPr>
          <p:cNvSpPr>
            <a:spLocks noChangeArrowheads="1"/>
          </p:cNvSpPr>
          <p:nvPr/>
        </p:nvSpPr>
        <p:spPr bwMode="auto">
          <a:xfrm rot="16200000">
            <a:off x="-1425628" y="4070533"/>
            <a:ext cx="58051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defRPr/>
            </a:pPr>
            <a:r>
              <a:rPr lang="es" sz="7200" b="1" spc="600" dirty="0">
                <a:solidFill>
                  <a:schemeClr val="accent1">
                    <a:lumMod val="75000"/>
                  </a:schemeClr>
                </a:solidFill>
                <a:latin typeface="Calibri" charset="0"/>
              </a:rPr>
              <a:t> comunidad </a:t>
            </a:r>
          </a:p>
        </p:txBody>
      </p:sp>
      <p:sp>
        <p:nvSpPr>
          <p:cNvPr id="46" name="Rectangle 45">
            <a:extLst>
              <a:ext uri="{FF2B5EF4-FFF2-40B4-BE49-F238E27FC236}">
                <a16:creationId xmlns:a16="http://schemas.microsoft.com/office/drawing/2014/main" id="{E0DD5D21-810C-F141-9495-4A3E4052C5BB}"/>
              </a:ext>
            </a:extLst>
          </p:cNvPr>
          <p:cNvSpPr/>
          <p:nvPr/>
        </p:nvSpPr>
        <p:spPr>
          <a:xfrm>
            <a:off x="3619963" y="3112703"/>
            <a:ext cx="2604046" cy="596766"/>
          </a:xfrm>
          <a:prstGeom prst="rect">
            <a:avLst/>
          </a:prstGeom>
        </p:spPr>
        <p:txBody>
          <a:bodyPr wrap="none" rtlCol="0">
            <a:spAutoFit/>
          </a:bodyPr>
          <a:lstStyle/>
          <a:p>
            <a:pPr rtl="0">
              <a:lnSpc>
                <a:spcPct val="70000"/>
              </a:lnSpc>
              <a:defRPr/>
            </a:pPr>
            <a:r>
              <a:rPr lang="es" sz="4400" spc="600" dirty="0">
                <a:solidFill>
                  <a:schemeClr val="accent2"/>
                </a:solidFill>
                <a:latin typeface="Calibri" charset="0"/>
                <a:ea typeface="Calibri" charset="0"/>
                <a:cs typeface="Calibri" charset="0"/>
              </a:rPr>
              <a:t>Falta de</a:t>
            </a:r>
            <a:endParaRPr lang="en-US" sz="4400" dirty="0">
              <a:solidFill>
                <a:schemeClr val="accent2"/>
              </a:solidFill>
              <a:latin typeface="Calibri" charset="0"/>
              <a:ea typeface="Calibri" charset="0"/>
              <a:cs typeface="Calibri" charset="0"/>
            </a:endParaRPr>
          </a:p>
        </p:txBody>
      </p:sp>
      <p:sp>
        <p:nvSpPr>
          <p:cNvPr id="47" name="Rectangle 46">
            <a:extLst>
              <a:ext uri="{FF2B5EF4-FFF2-40B4-BE49-F238E27FC236}">
                <a16:creationId xmlns:a16="http://schemas.microsoft.com/office/drawing/2014/main" id="{EE00C495-84B4-EA43-8CC1-A2117E598445}"/>
              </a:ext>
            </a:extLst>
          </p:cNvPr>
          <p:cNvSpPr>
            <a:spLocks noChangeArrowheads="1"/>
          </p:cNvSpPr>
          <p:nvPr/>
        </p:nvSpPr>
        <p:spPr bwMode="auto">
          <a:xfrm>
            <a:off x="7061706" y="3507060"/>
            <a:ext cx="3144387" cy="176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lnSpc>
                <a:spcPct val="80000"/>
              </a:lnSpc>
              <a:defRPr/>
            </a:pPr>
            <a:r>
              <a:rPr lang="es-ES" sz="6700" dirty="0">
                <a:solidFill>
                  <a:schemeClr val="accent2"/>
                </a:solidFill>
                <a:latin typeface="Calibri" charset="0"/>
              </a:rPr>
              <a:t>P</a:t>
            </a:r>
            <a:r>
              <a:rPr lang="es" sz="6700" dirty="0">
                <a:solidFill>
                  <a:schemeClr val="accent2"/>
                </a:solidFill>
                <a:latin typeface="Calibri" charset="0"/>
              </a:rPr>
              <a:t>roceso </a:t>
            </a:r>
          </a:p>
          <a:p>
            <a:pPr rtl="0">
              <a:lnSpc>
                <a:spcPct val="80000"/>
              </a:lnSpc>
              <a:defRPr/>
            </a:pPr>
            <a:r>
              <a:rPr lang="es" sz="6700" dirty="0">
                <a:solidFill>
                  <a:schemeClr val="accent2"/>
                </a:solidFill>
                <a:latin typeface="Calibri" charset="0"/>
              </a:rPr>
              <a:t>dilatado</a:t>
            </a:r>
          </a:p>
        </p:txBody>
      </p:sp>
      <p:sp>
        <p:nvSpPr>
          <p:cNvPr id="48" name="Rectangle 47">
            <a:extLst>
              <a:ext uri="{FF2B5EF4-FFF2-40B4-BE49-F238E27FC236}">
                <a16:creationId xmlns:a16="http://schemas.microsoft.com/office/drawing/2014/main" id="{17630ACE-D3A7-A345-84AF-A38DACCCFE9C}"/>
              </a:ext>
            </a:extLst>
          </p:cNvPr>
          <p:cNvSpPr>
            <a:spLocks noChangeArrowheads="1"/>
          </p:cNvSpPr>
          <p:nvPr/>
        </p:nvSpPr>
        <p:spPr bwMode="auto">
          <a:xfrm rot="16200000">
            <a:off x="4158248" y="3193719"/>
            <a:ext cx="498403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r>
              <a:rPr lang="es" sz="8000" spc="800" dirty="0">
                <a:solidFill>
                  <a:schemeClr val="accent1"/>
                </a:solidFill>
                <a:latin typeface="Calibri" charset="0"/>
              </a:rPr>
              <a:t>EMPLEO</a:t>
            </a:r>
          </a:p>
        </p:txBody>
      </p:sp>
      <p:sp>
        <p:nvSpPr>
          <p:cNvPr id="49" name="Rectangle 48">
            <a:extLst>
              <a:ext uri="{FF2B5EF4-FFF2-40B4-BE49-F238E27FC236}">
                <a16:creationId xmlns:a16="http://schemas.microsoft.com/office/drawing/2014/main" id="{9C0998AC-0EA6-3E4A-9052-942A2019C28D}"/>
              </a:ext>
            </a:extLst>
          </p:cNvPr>
          <p:cNvSpPr>
            <a:spLocks noChangeArrowheads="1"/>
          </p:cNvSpPr>
          <p:nvPr/>
        </p:nvSpPr>
        <p:spPr bwMode="auto">
          <a:xfrm>
            <a:off x="2006916" y="3474026"/>
            <a:ext cx="6580188" cy="158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lnSpc>
                <a:spcPct val="70000"/>
              </a:lnSpc>
            </a:pPr>
            <a:r>
              <a:rPr lang="es" sz="12500" b="1" dirty="0">
                <a:solidFill>
                  <a:schemeClr val="accent2"/>
                </a:solidFill>
                <a:latin typeface="Calibri" charset="0"/>
              </a:rPr>
              <a:t>apoyo</a:t>
            </a:r>
          </a:p>
        </p:txBody>
      </p:sp>
      <p:sp>
        <p:nvSpPr>
          <p:cNvPr id="50" name="Rectangle 49">
            <a:extLst>
              <a:ext uri="{FF2B5EF4-FFF2-40B4-BE49-F238E27FC236}">
                <a16:creationId xmlns:a16="http://schemas.microsoft.com/office/drawing/2014/main" id="{5AA66A3E-A788-A142-ABEC-711AD10CF9AF}"/>
              </a:ext>
            </a:extLst>
          </p:cNvPr>
          <p:cNvSpPr>
            <a:spLocks noChangeArrowheads="1"/>
          </p:cNvSpPr>
          <p:nvPr/>
        </p:nvSpPr>
        <p:spPr bwMode="auto">
          <a:xfrm>
            <a:off x="7061706" y="5018211"/>
            <a:ext cx="4729162"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defRPr/>
            </a:pPr>
            <a:r>
              <a:rPr lang="es" sz="6500" b="1" dirty="0">
                <a:solidFill>
                  <a:schemeClr val="accent2"/>
                </a:solidFill>
                <a:latin typeface="Calibri" charset="0"/>
              </a:rPr>
              <a:t>reasentamiento</a:t>
            </a:r>
          </a:p>
        </p:txBody>
      </p:sp>
      <p:sp>
        <p:nvSpPr>
          <p:cNvPr id="51" name="Rectangle 50">
            <a:extLst>
              <a:ext uri="{FF2B5EF4-FFF2-40B4-BE49-F238E27FC236}">
                <a16:creationId xmlns:a16="http://schemas.microsoft.com/office/drawing/2014/main" id="{63BF31D8-E288-1046-AB8C-0AFCBD0026A5}"/>
              </a:ext>
            </a:extLst>
          </p:cNvPr>
          <p:cNvSpPr/>
          <p:nvPr/>
        </p:nvSpPr>
        <p:spPr>
          <a:xfrm>
            <a:off x="7029961" y="1937400"/>
            <a:ext cx="4389407" cy="1569660"/>
          </a:xfrm>
          <a:prstGeom prst="rect">
            <a:avLst/>
          </a:prstGeom>
        </p:spPr>
        <p:txBody>
          <a:bodyPr wrap="none" rtlCol="0">
            <a:spAutoFit/>
          </a:bodyPr>
          <a:lstStyle/>
          <a:p>
            <a:pPr rtl="0">
              <a:defRPr/>
            </a:pPr>
            <a:r>
              <a:rPr lang="es" sz="9600" b="1" spc="790" dirty="0">
                <a:solidFill>
                  <a:schemeClr val="accent5"/>
                </a:solidFill>
                <a:latin typeface="Calibri" charset="0"/>
                <a:ea typeface="MS PGothic" charset="-128"/>
                <a:cs typeface="Calibri" charset="0"/>
              </a:rPr>
              <a:t>familia</a:t>
            </a:r>
          </a:p>
        </p:txBody>
      </p:sp>
      <p:sp>
        <p:nvSpPr>
          <p:cNvPr id="52" name="Rectangle 51">
            <a:extLst>
              <a:ext uri="{FF2B5EF4-FFF2-40B4-BE49-F238E27FC236}">
                <a16:creationId xmlns:a16="http://schemas.microsoft.com/office/drawing/2014/main" id="{AB851081-2601-2A4D-BB0D-355F1AB0F090}"/>
              </a:ext>
            </a:extLst>
          </p:cNvPr>
          <p:cNvSpPr>
            <a:spLocks noChangeArrowheads="1"/>
          </p:cNvSpPr>
          <p:nvPr/>
        </p:nvSpPr>
        <p:spPr bwMode="auto">
          <a:xfrm>
            <a:off x="5091884" y="6454795"/>
            <a:ext cx="2681287"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lnSpc>
                <a:spcPct val="70000"/>
              </a:lnSpc>
            </a:pPr>
            <a:r>
              <a:rPr lang="es" sz="6600" b="1" dirty="0">
                <a:solidFill>
                  <a:schemeClr val="accent1"/>
                </a:solidFill>
                <a:latin typeface="Calibri" charset="0"/>
              </a:rPr>
              <a:t>de asilo</a:t>
            </a:r>
          </a:p>
          <a:p>
            <a:pPr rtl="0">
              <a:lnSpc>
                <a:spcPct val="70000"/>
              </a:lnSpc>
            </a:pPr>
            <a:endParaRPr lang="en-US" altLang="en-US" sz="6600" b="1" dirty="0">
              <a:solidFill>
                <a:srgbClr val="742FAB"/>
              </a:solidFill>
              <a:latin typeface="Calibri" charset="0"/>
            </a:endParaRPr>
          </a:p>
        </p:txBody>
      </p:sp>
      <p:sp>
        <p:nvSpPr>
          <p:cNvPr id="53" name="Rectangle 52">
            <a:extLst>
              <a:ext uri="{FF2B5EF4-FFF2-40B4-BE49-F238E27FC236}">
                <a16:creationId xmlns:a16="http://schemas.microsoft.com/office/drawing/2014/main" id="{049621A8-316B-554D-BBA3-A796FF12073B}"/>
              </a:ext>
            </a:extLst>
          </p:cNvPr>
          <p:cNvSpPr/>
          <p:nvPr/>
        </p:nvSpPr>
        <p:spPr>
          <a:xfrm>
            <a:off x="8940615" y="3037155"/>
            <a:ext cx="2999860" cy="707886"/>
          </a:xfrm>
          <a:prstGeom prst="rect">
            <a:avLst/>
          </a:prstGeom>
        </p:spPr>
        <p:txBody>
          <a:bodyPr wrap="none" rtlCol="0">
            <a:spAutoFit/>
          </a:bodyPr>
          <a:lstStyle/>
          <a:p>
            <a:pPr rtl="0">
              <a:defRPr/>
            </a:pPr>
            <a:r>
              <a:rPr lang="es" sz="4000" spc="870" dirty="0">
                <a:solidFill>
                  <a:schemeClr val="accent1"/>
                </a:solidFill>
                <a:latin typeface="Calibri" charset="0"/>
                <a:ea typeface="MS PGothic" charset="-128"/>
                <a:cs typeface="Calibri" charset="0"/>
              </a:rPr>
              <a:t>prejuicio</a:t>
            </a:r>
          </a:p>
        </p:txBody>
      </p:sp>
      <p:sp>
        <p:nvSpPr>
          <p:cNvPr id="54" name="Rectangle 53">
            <a:extLst>
              <a:ext uri="{FF2B5EF4-FFF2-40B4-BE49-F238E27FC236}">
                <a16:creationId xmlns:a16="http://schemas.microsoft.com/office/drawing/2014/main" id="{7E4355D4-33D6-8D4C-96B1-41A007942EEC}"/>
              </a:ext>
            </a:extLst>
          </p:cNvPr>
          <p:cNvSpPr>
            <a:spLocks noChangeArrowheads="1"/>
          </p:cNvSpPr>
          <p:nvPr/>
        </p:nvSpPr>
        <p:spPr bwMode="auto">
          <a:xfrm>
            <a:off x="8212855" y="6358211"/>
            <a:ext cx="500274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defRPr/>
            </a:pPr>
            <a:r>
              <a:rPr lang="es" sz="5400" spc="300" dirty="0">
                <a:solidFill>
                  <a:srgbClr val="3F55A9"/>
                </a:solidFill>
                <a:latin typeface="Calibri" charset="0"/>
              </a:rPr>
              <a:t>inaceptable</a:t>
            </a:r>
          </a:p>
        </p:txBody>
      </p:sp>
      <p:sp>
        <p:nvSpPr>
          <p:cNvPr id="55" name="Rectangle 54">
            <a:extLst>
              <a:ext uri="{FF2B5EF4-FFF2-40B4-BE49-F238E27FC236}">
                <a16:creationId xmlns:a16="http://schemas.microsoft.com/office/drawing/2014/main" id="{C46CDE03-7A15-B041-A877-35659F86F839}"/>
              </a:ext>
            </a:extLst>
          </p:cNvPr>
          <p:cNvSpPr>
            <a:spLocks noChangeArrowheads="1"/>
          </p:cNvSpPr>
          <p:nvPr/>
        </p:nvSpPr>
        <p:spPr bwMode="auto">
          <a:xfrm>
            <a:off x="7352799" y="7335965"/>
            <a:ext cx="8036276" cy="1588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rtl="0">
              <a:lnSpc>
                <a:spcPct val="80000"/>
              </a:lnSpc>
            </a:pPr>
            <a:r>
              <a:rPr lang="es" sz="6000" dirty="0">
                <a:solidFill>
                  <a:schemeClr val="accent2"/>
                </a:solidFill>
                <a:latin typeface="+mn-lt"/>
              </a:rPr>
              <a:t>         atención </a:t>
            </a:r>
            <a:br>
              <a:rPr lang="es" sz="6000" dirty="0">
                <a:solidFill>
                  <a:schemeClr val="accent2"/>
                </a:solidFill>
                <a:latin typeface="+mn-lt"/>
              </a:rPr>
            </a:br>
            <a:r>
              <a:rPr lang="es" sz="6000" dirty="0">
                <a:solidFill>
                  <a:schemeClr val="accent2"/>
                </a:solidFill>
                <a:latin typeface="+mn-lt"/>
              </a:rPr>
              <a:t>  sanitaria</a:t>
            </a:r>
          </a:p>
        </p:txBody>
      </p:sp>
      <p:sp>
        <p:nvSpPr>
          <p:cNvPr id="56" name="Rectangle 55">
            <a:extLst>
              <a:ext uri="{FF2B5EF4-FFF2-40B4-BE49-F238E27FC236}">
                <a16:creationId xmlns:a16="http://schemas.microsoft.com/office/drawing/2014/main" id="{8E374448-1F87-924F-84C7-E30B09CA2FBE}"/>
              </a:ext>
            </a:extLst>
          </p:cNvPr>
          <p:cNvSpPr/>
          <p:nvPr/>
        </p:nvSpPr>
        <p:spPr>
          <a:xfrm>
            <a:off x="10109346" y="4512798"/>
            <a:ext cx="2528888" cy="769441"/>
          </a:xfrm>
          <a:prstGeom prst="rect">
            <a:avLst/>
          </a:prstGeom>
        </p:spPr>
        <p:txBody>
          <a:bodyPr rtlCol="0">
            <a:spAutoFit/>
          </a:bodyPr>
          <a:lstStyle/>
          <a:p>
            <a:pPr rtl="0">
              <a:defRPr/>
            </a:pPr>
            <a:r>
              <a:rPr lang="es" sz="4400" spc="600" dirty="0">
                <a:solidFill>
                  <a:schemeClr val="accent3"/>
                </a:solidFill>
                <a:latin typeface="Calibri" charset="0"/>
                <a:ea typeface="Calibri" charset="0"/>
                <a:cs typeface="Calibri" charset="0"/>
              </a:rPr>
              <a:t>difícil</a:t>
            </a:r>
          </a:p>
        </p:txBody>
      </p:sp>
      <p:sp>
        <p:nvSpPr>
          <p:cNvPr id="57" name="Rectangle 56">
            <a:extLst>
              <a:ext uri="{FF2B5EF4-FFF2-40B4-BE49-F238E27FC236}">
                <a16:creationId xmlns:a16="http://schemas.microsoft.com/office/drawing/2014/main" id="{F00F7ACE-142E-4045-B316-976DF4DF075C}"/>
              </a:ext>
            </a:extLst>
          </p:cNvPr>
          <p:cNvSpPr>
            <a:spLocks noChangeArrowheads="1"/>
          </p:cNvSpPr>
          <p:nvPr/>
        </p:nvSpPr>
        <p:spPr bwMode="auto">
          <a:xfrm>
            <a:off x="0" y="9753600"/>
            <a:ext cx="13004800" cy="10414000"/>
          </a:xfrm>
          <a:prstGeom prst="rect">
            <a:avLst/>
          </a:prstGeom>
          <a:solidFill>
            <a:schemeClr val="bg1">
              <a:alpha val="90000"/>
            </a:schemeClr>
          </a:solidFill>
          <a:ln>
            <a:noFill/>
          </a:ln>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p>
        </p:txBody>
      </p:sp>
      <p:sp>
        <p:nvSpPr>
          <p:cNvPr id="58" name="Content Placeholder 4">
            <a:extLst>
              <a:ext uri="{FF2B5EF4-FFF2-40B4-BE49-F238E27FC236}">
                <a16:creationId xmlns:a16="http://schemas.microsoft.com/office/drawing/2014/main" id="{F99A75AF-A610-1E42-8EF1-6FB5E0DFF40F}"/>
              </a:ext>
            </a:extLst>
          </p:cNvPr>
          <p:cNvSpPr txBox="1">
            <a:spLocks/>
          </p:cNvSpPr>
          <p:nvPr/>
        </p:nvSpPr>
        <p:spPr bwMode="auto">
          <a:xfrm>
            <a:off x="664657" y="1425619"/>
            <a:ext cx="5816600" cy="5589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0" indent="0" algn="l" rtl="0" eaLnBrk="1" fontAlgn="base" hangingPunct="1">
              <a:lnSpc>
                <a:spcPct val="90000"/>
              </a:lnSpc>
              <a:spcBef>
                <a:spcPts val="2400"/>
              </a:spcBef>
              <a:spcAft>
                <a:spcPct val="0"/>
              </a:spcAft>
              <a:defRPr sz="3200" b="1">
                <a:solidFill>
                  <a:srgbClr val="0B1956"/>
                </a:solidFill>
                <a:latin typeface="Calibri"/>
                <a:ea typeface="MS PGothic" pitchFamily="34" charset="-128"/>
                <a:cs typeface="Calibri"/>
                <a:sym typeface="Gill Sans" charset="0"/>
              </a:defRPr>
            </a:lvl1pPr>
            <a:lvl2pPr marL="0" indent="0" algn="l" rtl="0" eaLnBrk="1" fontAlgn="base" hangingPunct="1">
              <a:lnSpc>
                <a:spcPct val="90000"/>
              </a:lnSpc>
              <a:spcBef>
                <a:spcPts val="2400"/>
              </a:spcBef>
              <a:spcAft>
                <a:spcPct val="0"/>
              </a:spcAft>
              <a:defRPr sz="3200">
                <a:solidFill>
                  <a:srgbClr val="5B5B5B"/>
                </a:solidFill>
                <a:latin typeface="Calibri"/>
                <a:ea typeface="MS PGothic" pitchFamily="34" charset="-128"/>
                <a:cs typeface="Calibri"/>
                <a:sym typeface="Gill Sans" charset="0"/>
              </a:defRPr>
            </a:lvl2pPr>
            <a:lvl3pPr marL="406400" indent="-406400" algn="l" rtl="0" eaLnBrk="1" fontAlgn="base" hangingPunct="1">
              <a:lnSpc>
                <a:spcPct val="90000"/>
              </a:lnSpc>
              <a:spcBef>
                <a:spcPts val="2400"/>
              </a:spcBef>
              <a:spcAft>
                <a:spcPct val="0"/>
              </a:spcAft>
              <a:buClr>
                <a:srgbClr val="0B1956"/>
              </a:buClr>
              <a:buFont typeface="Arial"/>
              <a:buChar char="•"/>
              <a:defRPr sz="3200" baseline="0">
                <a:solidFill>
                  <a:srgbClr val="5B5B5B"/>
                </a:solidFill>
                <a:latin typeface="Calibri"/>
                <a:ea typeface="MS PGothic" pitchFamily="34" charset="-128"/>
                <a:cs typeface="Calibri"/>
                <a:sym typeface="Gill Sans" charset="0"/>
              </a:defRPr>
            </a:lvl3pPr>
            <a:lvl4pPr marL="406400" indent="-406400" algn="l" rtl="0" eaLnBrk="1" fontAlgn="base" hangingPunct="1">
              <a:lnSpc>
                <a:spcPct val="90000"/>
              </a:lnSpc>
              <a:spcBef>
                <a:spcPts val="2400"/>
              </a:spcBef>
              <a:spcAft>
                <a:spcPct val="0"/>
              </a:spcAft>
              <a:buClr>
                <a:srgbClr val="0B1956"/>
              </a:buClr>
              <a:buFont typeface="Arial"/>
              <a:buChar char="•"/>
              <a:tabLst/>
              <a:defRPr sz="2800">
                <a:solidFill>
                  <a:srgbClr val="5B5B5B"/>
                </a:solidFill>
                <a:latin typeface="Calibri"/>
                <a:ea typeface="MS PGothic" pitchFamily="34" charset="-128"/>
                <a:cs typeface="Calibri"/>
                <a:sym typeface="Gill Sans" charset="0"/>
              </a:defRPr>
            </a:lvl4pPr>
            <a:lvl5pPr marL="500063" indent="-227013" algn="l" rtl="0" eaLnBrk="1" fontAlgn="base" hangingPunct="1">
              <a:lnSpc>
                <a:spcPct val="90000"/>
              </a:lnSpc>
              <a:spcBef>
                <a:spcPts val="2400"/>
              </a:spcBef>
              <a:spcAft>
                <a:spcPct val="0"/>
              </a:spcAft>
              <a:buClr>
                <a:srgbClr val="522993"/>
              </a:buClr>
              <a:buFont typeface="Lucida Grande"/>
              <a:buChar char="-"/>
              <a:defRPr sz="2400" baseline="0">
                <a:solidFill>
                  <a:srgbClr val="5B5B5B"/>
                </a:solidFill>
                <a:latin typeface="Calibri"/>
                <a:ea typeface="MS PGothic" pitchFamily="34" charset="-128"/>
                <a:cs typeface="Calibri"/>
                <a:sym typeface="Gill Sans" charset="0"/>
              </a:defRPr>
            </a:lvl5pPr>
            <a:lvl6pPr marL="457200"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400"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600"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800"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rtl="0" eaLnBrk="0" hangingPunct="0">
              <a:spcBef>
                <a:spcPts val="4200"/>
              </a:spcBef>
              <a:buClr>
                <a:srgbClr val="451E56"/>
              </a:buClr>
              <a:defRPr/>
            </a:pPr>
            <a:r>
              <a:rPr lang="es" sz="3000" b="0" kern="0" dirty="0">
                <a:solidFill>
                  <a:schemeClr val="tx1">
                    <a:lumMod val="85000"/>
                    <a:lumOff val="15000"/>
                  </a:schemeClr>
                </a:solidFill>
                <a:latin typeface="Calibri" pitchFamily="34" charset="0"/>
                <a:sym typeface="Gill Sans" pitchFamily="6" charset="0"/>
              </a:rPr>
              <a:t>Falta de apoyo </a:t>
            </a:r>
            <a:r>
              <a:rPr lang="es" sz="3000" kern="0" dirty="0">
                <a:solidFill>
                  <a:schemeClr val="tx1">
                    <a:lumMod val="85000"/>
                    <a:lumOff val="15000"/>
                  </a:schemeClr>
                </a:solidFill>
                <a:latin typeface="Calibri" pitchFamily="34" charset="0"/>
                <a:sym typeface="Gill Sans" pitchFamily="6" charset="0"/>
              </a:rPr>
              <a:t>familiar y comunitario</a:t>
            </a:r>
            <a:r>
              <a:rPr lang="es" sz="3000" b="0" kern="0" dirty="0">
                <a:solidFill>
                  <a:schemeClr val="tx1">
                    <a:lumMod val="85000"/>
                    <a:lumOff val="15000"/>
                  </a:schemeClr>
                </a:solidFill>
                <a:latin typeface="Calibri" pitchFamily="34" charset="0"/>
                <a:sym typeface="Gill Sans" pitchFamily="6" charset="0"/>
              </a:rPr>
              <a:t> (en ocasiones, </a:t>
            </a:r>
            <a:br>
              <a:rPr lang="es" sz="3000" b="0" kern="0" dirty="0">
                <a:solidFill>
                  <a:schemeClr val="tx1">
                    <a:lumMod val="85000"/>
                    <a:lumOff val="15000"/>
                  </a:schemeClr>
                </a:solidFill>
                <a:latin typeface="Calibri" pitchFamily="34" charset="0"/>
                <a:sym typeface="Gill Sans" pitchFamily="6" charset="0"/>
              </a:rPr>
            </a:br>
            <a:r>
              <a:rPr lang="es" sz="3000" b="0" kern="0" dirty="0">
                <a:solidFill>
                  <a:schemeClr val="tx1">
                    <a:lumMod val="85000"/>
                    <a:lumOff val="15000"/>
                  </a:schemeClr>
                </a:solidFill>
                <a:latin typeface="Calibri" pitchFamily="34" charset="0"/>
                <a:sym typeface="Gill Sans" pitchFamily="6" charset="0"/>
              </a:rPr>
              <a:t>esta situación se denomina </a:t>
            </a:r>
            <a:br>
              <a:rPr lang="es" sz="3000" b="0" kern="0" dirty="0">
                <a:solidFill>
                  <a:schemeClr val="tx1">
                    <a:lumMod val="85000"/>
                    <a:lumOff val="15000"/>
                  </a:schemeClr>
                </a:solidFill>
                <a:latin typeface="Calibri" pitchFamily="34" charset="0"/>
                <a:sym typeface="Gill Sans" pitchFamily="6" charset="0"/>
              </a:rPr>
            </a:br>
            <a:r>
              <a:rPr lang="es" sz="3000" b="0" kern="0" dirty="0">
                <a:solidFill>
                  <a:schemeClr val="tx1">
                    <a:lumMod val="85000"/>
                    <a:lumOff val="15000"/>
                  </a:schemeClr>
                </a:solidFill>
                <a:latin typeface="Calibri" pitchFamily="34" charset="0"/>
                <a:sym typeface="Gill Sans" pitchFamily="6" charset="0"/>
              </a:rPr>
              <a:t>“doble marginación”).</a:t>
            </a:r>
          </a:p>
          <a:p>
            <a:pPr rtl="0" eaLnBrk="0" hangingPunct="0">
              <a:spcBef>
                <a:spcPts val="4200"/>
              </a:spcBef>
              <a:buClr>
                <a:srgbClr val="451E56"/>
              </a:buClr>
              <a:defRPr/>
            </a:pPr>
            <a:r>
              <a:rPr lang="es" sz="3000" b="0" kern="0" dirty="0">
                <a:solidFill>
                  <a:schemeClr val="tx1">
                    <a:lumMod val="85000"/>
                    <a:lumOff val="15000"/>
                  </a:schemeClr>
                </a:solidFill>
                <a:latin typeface="Calibri" pitchFamily="34" charset="0"/>
                <a:sym typeface="Gill Sans" pitchFamily="6" charset="0"/>
              </a:rPr>
              <a:t>Dificultades para </a:t>
            </a:r>
            <a:r>
              <a:rPr lang="es" sz="3000" kern="0" dirty="0">
                <a:solidFill>
                  <a:schemeClr val="tx1">
                    <a:lumMod val="85000"/>
                    <a:lumOff val="15000"/>
                  </a:schemeClr>
                </a:solidFill>
                <a:latin typeface="Calibri" pitchFamily="34" charset="0"/>
                <a:sym typeface="Gill Sans" pitchFamily="6" charset="0"/>
              </a:rPr>
              <a:t>acceder</a:t>
            </a:r>
            <a:r>
              <a:rPr lang="es" sz="3000" b="0" kern="0" dirty="0">
                <a:solidFill>
                  <a:schemeClr val="tx1">
                    <a:lumMod val="85000"/>
                    <a:lumOff val="15000"/>
                  </a:schemeClr>
                </a:solidFill>
                <a:latin typeface="Calibri" pitchFamily="34" charset="0"/>
                <a:sym typeface="Gill Sans" pitchFamily="6" charset="0"/>
              </a:rPr>
              <a:t> a la vivienda, el mercado laboral, la educación, la atención sanitaria o psicológica y los servicios sociales.</a:t>
            </a:r>
          </a:p>
          <a:p>
            <a:pPr rtl="0" eaLnBrk="0" hangingPunct="0">
              <a:spcBef>
                <a:spcPts val="4200"/>
              </a:spcBef>
              <a:buClr>
                <a:srgbClr val="451E56"/>
              </a:buClr>
              <a:defRPr/>
            </a:pPr>
            <a:r>
              <a:rPr lang="es" sz="3000" b="0" kern="0" dirty="0">
                <a:solidFill>
                  <a:schemeClr val="tx1">
                    <a:lumMod val="85000"/>
                    <a:lumOff val="15000"/>
                  </a:schemeClr>
                </a:solidFill>
                <a:latin typeface="Calibri" pitchFamily="34" charset="0"/>
                <a:sym typeface="Gill Sans" pitchFamily="6" charset="0"/>
              </a:rPr>
              <a:t>Desalojo de la </a:t>
            </a:r>
            <a:r>
              <a:rPr lang="es" sz="3000" kern="0" dirty="0">
                <a:solidFill>
                  <a:schemeClr val="tx1">
                    <a:lumMod val="85000"/>
                    <a:lumOff val="15000"/>
                  </a:schemeClr>
                </a:solidFill>
                <a:latin typeface="Calibri" pitchFamily="34" charset="0"/>
                <a:sym typeface="Gill Sans" pitchFamily="6" charset="0"/>
              </a:rPr>
              <a:t>vivienda</a:t>
            </a:r>
            <a:r>
              <a:rPr lang="es" sz="3000" b="0" kern="0" dirty="0">
                <a:solidFill>
                  <a:schemeClr val="tx1">
                    <a:lumMod val="85000"/>
                    <a:lumOff val="15000"/>
                  </a:schemeClr>
                </a:solidFill>
                <a:latin typeface="Calibri" pitchFamily="34" charset="0"/>
                <a:sym typeface="Gill Sans" pitchFamily="6" charset="0"/>
              </a:rPr>
              <a:t> y la pérdida del </a:t>
            </a:r>
            <a:r>
              <a:rPr lang="es" sz="3000" kern="0" dirty="0">
                <a:solidFill>
                  <a:schemeClr val="tx1">
                    <a:lumMod val="85000"/>
                    <a:lumOff val="15000"/>
                  </a:schemeClr>
                </a:solidFill>
                <a:latin typeface="Calibri" pitchFamily="34" charset="0"/>
                <a:sym typeface="Gill Sans" pitchFamily="6" charset="0"/>
              </a:rPr>
              <a:t>empleo</a:t>
            </a:r>
            <a:r>
              <a:rPr lang="es" sz="3000" b="0" kern="0" dirty="0">
                <a:solidFill>
                  <a:schemeClr val="tx1">
                    <a:lumMod val="85000"/>
                    <a:lumOff val="15000"/>
                  </a:schemeClr>
                </a:solidFill>
                <a:latin typeface="Calibri" pitchFamily="34" charset="0"/>
                <a:sym typeface="Gill Sans" pitchFamily="6" charset="0"/>
              </a:rPr>
              <a:t>: quizás estas personas tengan que recurrir al trabajo sexual para poder sobrevivir.</a:t>
            </a:r>
          </a:p>
        </p:txBody>
      </p:sp>
      <p:sp>
        <p:nvSpPr>
          <p:cNvPr id="59" name="Content Placeholder 4">
            <a:extLst>
              <a:ext uri="{FF2B5EF4-FFF2-40B4-BE49-F238E27FC236}">
                <a16:creationId xmlns:a16="http://schemas.microsoft.com/office/drawing/2014/main" id="{A4F94414-C7A8-6E4C-981D-CC7AD735AC5F}"/>
              </a:ext>
            </a:extLst>
          </p:cNvPr>
          <p:cNvSpPr txBox="1">
            <a:spLocks/>
          </p:cNvSpPr>
          <p:nvPr/>
        </p:nvSpPr>
        <p:spPr bwMode="auto">
          <a:xfrm>
            <a:off x="6826837" y="1404950"/>
            <a:ext cx="6062663" cy="55895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tlCol="0"/>
          <a:lstStyle>
            <a:lvl1pPr marL="0" indent="0" algn="l" rtl="0" eaLnBrk="1" fontAlgn="base" hangingPunct="1">
              <a:lnSpc>
                <a:spcPct val="90000"/>
              </a:lnSpc>
              <a:spcBef>
                <a:spcPts val="2400"/>
              </a:spcBef>
              <a:spcAft>
                <a:spcPct val="0"/>
              </a:spcAft>
              <a:defRPr sz="3200" b="1">
                <a:solidFill>
                  <a:srgbClr val="0B1956"/>
                </a:solidFill>
                <a:latin typeface="Calibri"/>
                <a:ea typeface="MS PGothic" pitchFamily="34" charset="-128"/>
                <a:cs typeface="Calibri"/>
                <a:sym typeface="Gill Sans" charset="0"/>
              </a:defRPr>
            </a:lvl1pPr>
            <a:lvl2pPr marL="0" indent="0" algn="l" rtl="0" eaLnBrk="1" fontAlgn="base" hangingPunct="1">
              <a:lnSpc>
                <a:spcPct val="90000"/>
              </a:lnSpc>
              <a:spcBef>
                <a:spcPts val="2400"/>
              </a:spcBef>
              <a:spcAft>
                <a:spcPct val="0"/>
              </a:spcAft>
              <a:defRPr sz="3200">
                <a:solidFill>
                  <a:srgbClr val="5B5B5B"/>
                </a:solidFill>
                <a:latin typeface="Calibri"/>
                <a:ea typeface="MS PGothic" pitchFamily="34" charset="-128"/>
                <a:cs typeface="Calibri"/>
                <a:sym typeface="Gill Sans" charset="0"/>
              </a:defRPr>
            </a:lvl2pPr>
            <a:lvl3pPr marL="406400" indent="-406400" algn="l" rtl="0" eaLnBrk="1" fontAlgn="base" hangingPunct="1">
              <a:lnSpc>
                <a:spcPct val="90000"/>
              </a:lnSpc>
              <a:spcBef>
                <a:spcPts val="2400"/>
              </a:spcBef>
              <a:spcAft>
                <a:spcPct val="0"/>
              </a:spcAft>
              <a:buClr>
                <a:srgbClr val="0B1956"/>
              </a:buClr>
              <a:buFont typeface="Arial"/>
              <a:buChar char="•"/>
              <a:defRPr sz="3200" baseline="0">
                <a:solidFill>
                  <a:srgbClr val="5B5B5B"/>
                </a:solidFill>
                <a:latin typeface="Calibri"/>
                <a:ea typeface="MS PGothic" pitchFamily="34" charset="-128"/>
                <a:cs typeface="Calibri"/>
                <a:sym typeface="Gill Sans" charset="0"/>
              </a:defRPr>
            </a:lvl3pPr>
            <a:lvl4pPr marL="406400" indent="-406400" algn="l" rtl="0" eaLnBrk="1" fontAlgn="base" hangingPunct="1">
              <a:lnSpc>
                <a:spcPct val="90000"/>
              </a:lnSpc>
              <a:spcBef>
                <a:spcPts val="2400"/>
              </a:spcBef>
              <a:spcAft>
                <a:spcPct val="0"/>
              </a:spcAft>
              <a:buClr>
                <a:srgbClr val="0B1956"/>
              </a:buClr>
              <a:buFont typeface="Arial"/>
              <a:buChar char="•"/>
              <a:tabLst/>
              <a:defRPr sz="2800">
                <a:solidFill>
                  <a:srgbClr val="5B5B5B"/>
                </a:solidFill>
                <a:latin typeface="Calibri"/>
                <a:ea typeface="MS PGothic" pitchFamily="34" charset="-128"/>
                <a:cs typeface="Calibri"/>
                <a:sym typeface="Gill Sans" charset="0"/>
              </a:defRPr>
            </a:lvl4pPr>
            <a:lvl5pPr marL="500063" indent="-227013" algn="l" rtl="0" eaLnBrk="1" fontAlgn="base" hangingPunct="1">
              <a:lnSpc>
                <a:spcPct val="90000"/>
              </a:lnSpc>
              <a:spcBef>
                <a:spcPts val="2400"/>
              </a:spcBef>
              <a:spcAft>
                <a:spcPct val="0"/>
              </a:spcAft>
              <a:buClr>
                <a:srgbClr val="522993"/>
              </a:buClr>
              <a:buFont typeface="Lucida Grande"/>
              <a:buChar char="-"/>
              <a:defRPr sz="2400" baseline="0">
                <a:solidFill>
                  <a:srgbClr val="5B5B5B"/>
                </a:solidFill>
                <a:latin typeface="Calibri"/>
                <a:ea typeface="MS PGothic" pitchFamily="34" charset="-128"/>
                <a:cs typeface="Calibri"/>
                <a:sym typeface="Gill Sans" charset="0"/>
              </a:defRPr>
            </a:lvl5pPr>
            <a:lvl6pPr marL="457200"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400"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600"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800"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rtl="0">
              <a:spcBef>
                <a:spcPts val="4200"/>
              </a:spcBef>
              <a:buClr>
                <a:srgbClr val="451E56"/>
              </a:buClr>
              <a:defRPr/>
            </a:pPr>
            <a:r>
              <a:rPr lang="es" sz="3000" b="0" kern="0" dirty="0">
                <a:solidFill>
                  <a:schemeClr val="tx1">
                    <a:lumMod val="85000"/>
                    <a:lumOff val="15000"/>
                  </a:schemeClr>
                </a:solidFill>
                <a:latin typeface="Calibri" pitchFamily="34" charset="0"/>
                <a:sym typeface="Gill Sans" pitchFamily="6" charset="0"/>
              </a:rPr>
              <a:t>Actitud negativa y los </a:t>
            </a:r>
            <a:r>
              <a:rPr lang="es" sz="3000" kern="0" dirty="0">
                <a:solidFill>
                  <a:schemeClr val="tx1">
                    <a:lumMod val="85000"/>
                    <a:lumOff val="15000"/>
                  </a:schemeClr>
                </a:solidFill>
                <a:latin typeface="Calibri" pitchFamily="34" charset="0"/>
                <a:sym typeface="Gill Sans" pitchFamily="6" charset="0"/>
              </a:rPr>
              <a:t>prejuicios</a:t>
            </a:r>
            <a:r>
              <a:rPr lang="es" sz="3000" b="0" kern="0" dirty="0">
                <a:solidFill>
                  <a:schemeClr val="tx1">
                    <a:lumMod val="85000"/>
                    <a:lumOff val="15000"/>
                  </a:schemeClr>
                </a:solidFill>
                <a:latin typeface="Calibri" pitchFamily="34" charset="0"/>
                <a:sym typeface="Gill Sans" pitchFamily="6" charset="0"/>
              </a:rPr>
              <a:t> </a:t>
            </a:r>
            <a:br>
              <a:rPr lang="es" sz="3000" b="0" kern="0" dirty="0">
                <a:solidFill>
                  <a:schemeClr val="tx1">
                    <a:lumMod val="85000"/>
                    <a:lumOff val="15000"/>
                  </a:schemeClr>
                </a:solidFill>
                <a:latin typeface="Calibri" pitchFamily="34" charset="0"/>
                <a:sym typeface="Gill Sans" pitchFamily="6" charset="0"/>
              </a:rPr>
            </a:br>
            <a:r>
              <a:rPr lang="es" sz="3000" b="0" kern="0" dirty="0">
                <a:solidFill>
                  <a:schemeClr val="tx1">
                    <a:lumMod val="85000"/>
                    <a:lumOff val="15000"/>
                  </a:schemeClr>
                </a:solidFill>
                <a:latin typeface="Calibri" pitchFamily="34" charset="0"/>
                <a:sym typeface="Gill Sans" pitchFamily="6" charset="0"/>
              </a:rPr>
              <a:t>del personal que trabaja para las organizaciones de servicios.</a:t>
            </a:r>
          </a:p>
          <a:p>
            <a:pPr rtl="0">
              <a:spcBef>
                <a:spcPts val="4200"/>
              </a:spcBef>
              <a:buClr>
                <a:srgbClr val="451E56"/>
              </a:buClr>
              <a:defRPr/>
            </a:pPr>
            <a:r>
              <a:rPr lang="es" sz="3000" b="0" kern="0" dirty="0">
                <a:solidFill>
                  <a:schemeClr val="tx1">
                    <a:lumMod val="85000"/>
                    <a:lumOff val="15000"/>
                  </a:schemeClr>
                </a:solidFill>
                <a:ea typeface="Lucida Grande"/>
              </a:rPr>
              <a:t>El tiempo que dura el proceso de solicitud de </a:t>
            </a:r>
            <a:r>
              <a:rPr lang="es" sz="3000" kern="0" dirty="0">
                <a:solidFill>
                  <a:schemeClr val="tx1">
                    <a:lumMod val="85000"/>
                    <a:lumOff val="15000"/>
                  </a:schemeClr>
                </a:solidFill>
                <a:ea typeface="Lucida Grande"/>
              </a:rPr>
              <a:t>asilo</a:t>
            </a:r>
            <a:r>
              <a:rPr lang="es" sz="3000" b="0" kern="0" dirty="0">
                <a:solidFill>
                  <a:schemeClr val="tx1">
                    <a:lumMod val="85000"/>
                    <a:lumOff val="15000"/>
                  </a:schemeClr>
                </a:solidFill>
                <a:ea typeface="Lucida Grande"/>
              </a:rPr>
              <a:t>.</a:t>
            </a:r>
          </a:p>
          <a:p>
            <a:pPr rtl="0">
              <a:spcBef>
                <a:spcPts val="4200"/>
              </a:spcBef>
              <a:buClr>
                <a:srgbClr val="451E56"/>
              </a:buClr>
              <a:defRPr/>
            </a:pPr>
            <a:r>
              <a:rPr lang="es" sz="3000" b="0" kern="0" dirty="0">
                <a:solidFill>
                  <a:schemeClr val="tx1">
                    <a:lumMod val="85000"/>
                    <a:lumOff val="15000"/>
                  </a:schemeClr>
                </a:solidFill>
                <a:ea typeface="Lucida Grande"/>
              </a:rPr>
              <a:t>El tiempo que dura el proceso de </a:t>
            </a:r>
            <a:r>
              <a:rPr lang="es" sz="3000" kern="0" dirty="0">
                <a:solidFill>
                  <a:schemeClr val="tx1">
                    <a:lumMod val="85000"/>
                    <a:lumOff val="15000"/>
                  </a:schemeClr>
                </a:solidFill>
                <a:ea typeface="Lucida Grande"/>
              </a:rPr>
              <a:t>reasentamiento</a:t>
            </a:r>
            <a:r>
              <a:rPr lang="es" sz="3000" b="0" kern="0" dirty="0">
                <a:solidFill>
                  <a:schemeClr val="tx1">
                    <a:lumMod val="85000"/>
                    <a:lumOff val="15000"/>
                  </a:schemeClr>
                </a:solidFill>
                <a:ea typeface="Lucida Grande"/>
              </a:rPr>
              <a:t>, si es una opción viable.</a:t>
            </a:r>
          </a:p>
          <a:p>
            <a:pPr rtl="0">
              <a:spcBef>
                <a:spcPts val="4200"/>
              </a:spcBef>
              <a:buClr>
                <a:srgbClr val="451E56"/>
              </a:buClr>
              <a:defRPr/>
            </a:pPr>
            <a:r>
              <a:rPr lang="es" sz="3000" b="0" kern="0" dirty="0">
                <a:solidFill>
                  <a:schemeClr val="tx1">
                    <a:lumMod val="85000"/>
                    <a:lumOff val="15000"/>
                  </a:schemeClr>
                </a:solidFill>
                <a:ea typeface="Lucida Grande"/>
              </a:rPr>
              <a:t>Malas decisiones en lo que respecta al </a:t>
            </a:r>
            <a:r>
              <a:rPr lang="es" sz="3000" kern="0" dirty="0">
                <a:solidFill>
                  <a:schemeClr val="tx1">
                    <a:lumMod val="85000"/>
                    <a:lumOff val="15000"/>
                  </a:schemeClr>
                </a:solidFill>
                <a:ea typeface="Lucida Grande"/>
              </a:rPr>
              <a:t>lugar </a:t>
            </a:r>
            <a:r>
              <a:rPr lang="es" sz="3000" b="0" kern="0" dirty="0">
                <a:solidFill>
                  <a:schemeClr val="tx1">
                    <a:lumMod val="85000"/>
                    <a:lumOff val="15000"/>
                  </a:schemeClr>
                </a:solidFill>
                <a:ea typeface="Lucida Grande"/>
              </a:rPr>
              <a:t>en el que se les reasienta, </a:t>
            </a:r>
            <a:br>
              <a:rPr lang="es" sz="3000" b="0" kern="0" dirty="0">
                <a:solidFill>
                  <a:schemeClr val="tx1">
                    <a:lumMod val="85000"/>
                    <a:lumOff val="15000"/>
                  </a:schemeClr>
                </a:solidFill>
                <a:ea typeface="Lucida Grande"/>
              </a:rPr>
            </a:br>
            <a:r>
              <a:rPr lang="es" sz="3000" b="0" kern="0" dirty="0">
                <a:solidFill>
                  <a:schemeClr val="tx1">
                    <a:lumMod val="85000"/>
                    <a:lumOff val="15000"/>
                  </a:schemeClr>
                </a:solidFill>
                <a:ea typeface="Lucida Grande"/>
              </a:rPr>
              <a:t>el ciclo continuo de marginación y victimización, o un </a:t>
            </a:r>
            <a:r>
              <a:rPr lang="es" sz="3000" kern="0" dirty="0">
                <a:solidFill>
                  <a:schemeClr val="tx1">
                    <a:lumMod val="85000"/>
                    <a:lumOff val="15000"/>
                  </a:schemeClr>
                </a:solidFill>
                <a:ea typeface="Lucida Grande"/>
              </a:rPr>
              <a:t>destino</a:t>
            </a:r>
            <a:r>
              <a:rPr lang="es" sz="3000" b="0" kern="0" dirty="0">
                <a:solidFill>
                  <a:schemeClr val="tx1">
                    <a:lumMod val="85000"/>
                    <a:lumOff val="15000"/>
                  </a:schemeClr>
                </a:solidFill>
                <a:ea typeface="Lucida Grande"/>
              </a:rPr>
              <a:t> de reasentamiento en el que la </a:t>
            </a:r>
            <a:br>
              <a:rPr lang="es" sz="3000" b="0" kern="0" dirty="0">
                <a:solidFill>
                  <a:schemeClr val="tx1">
                    <a:lumMod val="85000"/>
                    <a:lumOff val="15000"/>
                  </a:schemeClr>
                </a:solidFill>
                <a:ea typeface="Lucida Grande"/>
              </a:rPr>
            </a:br>
            <a:r>
              <a:rPr lang="es" sz="3000" b="0" kern="0" dirty="0">
                <a:solidFill>
                  <a:schemeClr val="tx1">
                    <a:lumMod val="85000"/>
                    <a:lumOff val="15000"/>
                  </a:schemeClr>
                </a:solidFill>
                <a:ea typeface="Lucida Grande"/>
              </a:rPr>
              <a:t>atención médica no es aceptable.</a:t>
            </a:r>
          </a:p>
        </p:txBody>
      </p:sp>
      <p:sp>
        <p:nvSpPr>
          <p:cNvPr id="51201" name="Title 4"/>
          <p:cNvSpPr>
            <a:spLocks noGrp="1"/>
          </p:cNvSpPr>
          <p:nvPr>
            <p:ph type="title"/>
          </p:nvPr>
        </p:nvSpPr>
        <p:spPr>
          <a:xfrm>
            <a:off x="-22685" y="427824"/>
            <a:ext cx="13003213" cy="854455"/>
          </a:xfrm>
        </p:spPr>
        <p:txBody>
          <a:bodyPr rtlCol="0">
            <a:noAutofit/>
          </a:bodyPr>
          <a:lstStyle/>
          <a:p>
            <a:pPr rtl="0"/>
            <a:r>
              <a:rPr lang="es" sz="4000" dirty="0">
                <a:latin typeface="Calibri" charset="0"/>
                <a:ea typeface="MS PGothic" charset="-128"/>
              </a:rPr>
              <a:t>Los factores agravantes incluyen:</a:t>
            </a:r>
            <a:endParaRPr lang="en-US" altLang="en-US" sz="4000" b="1" dirty="0">
              <a:solidFill>
                <a:schemeClr val="tx1"/>
              </a:solidFill>
            </a:endParaRPr>
          </a:p>
        </p:txBody>
      </p:sp>
      <p:cxnSp>
        <p:nvCxnSpPr>
          <p:cNvPr id="37" name="Straight Connector 36">
            <a:extLst>
              <a:ext uri="{FF2B5EF4-FFF2-40B4-BE49-F238E27FC236}">
                <a16:creationId xmlns:a16="http://schemas.microsoft.com/office/drawing/2014/main" id="{B580DB5A-61E1-524F-8725-9E44F8E05BF7}"/>
              </a:ext>
            </a:extLst>
          </p:cNvPr>
          <p:cNvCxnSpPr>
            <a:cxnSpLocks/>
          </p:cNvCxnSpPr>
          <p:nvPr/>
        </p:nvCxnSpPr>
        <p:spPr bwMode="auto">
          <a:xfrm flipH="1">
            <a:off x="-62633" y="841571"/>
            <a:ext cx="2165753"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0" name="Straight Connector 59">
            <a:extLst>
              <a:ext uri="{FF2B5EF4-FFF2-40B4-BE49-F238E27FC236}">
                <a16:creationId xmlns:a16="http://schemas.microsoft.com/office/drawing/2014/main" id="{D5F75F6A-ECE9-F148-B974-F8B1CC16C6E6}"/>
              </a:ext>
            </a:extLst>
          </p:cNvPr>
          <p:cNvCxnSpPr>
            <a:cxnSpLocks/>
          </p:cNvCxnSpPr>
          <p:nvPr/>
        </p:nvCxnSpPr>
        <p:spPr bwMode="auto">
          <a:xfrm flipH="1">
            <a:off x="10826496" y="841571"/>
            <a:ext cx="2171451" cy="0"/>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854981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70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par>
                                <p:cTn id="14" presetID="10" presetClass="entr" presetSubtype="0" fill="hold" grpId="0" nodeType="withEffect">
                                  <p:stCondLst>
                                    <p:cond delay="700"/>
                                  </p:stCondLst>
                                  <p:childTnLst>
                                    <p:set>
                                      <p:cBhvr>
                                        <p:cTn id="15" dur="1" fill="hold">
                                          <p:stCondLst>
                                            <p:cond delay="0"/>
                                          </p:stCondLst>
                                        </p:cTn>
                                        <p:tgtEl>
                                          <p:spTgt spid="54"/>
                                        </p:tgtEl>
                                        <p:attrNameLst>
                                          <p:attrName>style.visibility</p:attrName>
                                        </p:attrNameLst>
                                      </p:cBhvr>
                                      <p:to>
                                        <p:strVal val="visible"/>
                                      </p:to>
                                    </p:set>
                                    <p:animEffect transition="in" filter="fade">
                                      <p:cBhvr>
                                        <p:cTn id="16" dur="500"/>
                                        <p:tgtEl>
                                          <p:spTgt spid="54"/>
                                        </p:tgtEl>
                                      </p:cBhvr>
                                    </p:animEffect>
                                  </p:childTnLst>
                                </p:cTn>
                              </p:par>
                              <p:par>
                                <p:cTn id="17" presetID="10" presetClass="entr" presetSubtype="0" fill="hold" grpId="0" nodeType="withEffect">
                                  <p:stCondLst>
                                    <p:cond delay="90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par>
                                <p:cTn id="23" presetID="10" presetClass="entr" presetSubtype="0" fill="hold" grpId="0" nodeType="withEffect">
                                  <p:stCondLst>
                                    <p:cond delay="130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par>
                                <p:cTn id="26" presetID="10" presetClass="entr" presetSubtype="0" fill="hold" grpId="0" nodeType="withEffect">
                                  <p:stCondLst>
                                    <p:cond delay="15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par>
                                <p:cTn id="29" presetID="10" presetClass="entr" presetSubtype="0" fill="hold" grpId="0" nodeType="withEffect">
                                  <p:stCondLst>
                                    <p:cond delay="180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500"/>
                                        <p:tgtEl>
                                          <p:spTgt spid="46"/>
                                        </p:tgtEl>
                                      </p:cBhvr>
                                    </p:animEffect>
                                  </p:childTnLst>
                                </p:cTn>
                              </p:par>
                              <p:par>
                                <p:cTn id="32" presetID="10" presetClass="entr" presetSubtype="0" fill="hold" grpId="0" nodeType="withEffect">
                                  <p:stCondLst>
                                    <p:cond delay="180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10" presetClass="entr" presetSubtype="0" fill="hold" grpId="0" nodeType="withEffect">
                                  <p:stCondLst>
                                    <p:cond delay="200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par>
                                <p:cTn id="38" presetID="10" presetClass="entr" presetSubtype="0" fill="hold" grpId="0" nodeType="withEffect">
                                  <p:stCondLst>
                                    <p:cond delay="230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500"/>
                                        <p:tgtEl>
                                          <p:spTgt spid="47"/>
                                        </p:tgtEl>
                                      </p:cBhvr>
                                    </p:animEffect>
                                  </p:childTnLst>
                                </p:cTn>
                              </p:par>
                              <p:par>
                                <p:cTn id="41" presetID="10" presetClass="entr" presetSubtype="0" fill="hold" grpId="0" nodeType="withEffect">
                                  <p:stCondLst>
                                    <p:cond delay="2300"/>
                                  </p:stCondLst>
                                  <p:childTnLst>
                                    <p:set>
                                      <p:cBhvr>
                                        <p:cTn id="42" dur="1" fill="hold">
                                          <p:stCondLst>
                                            <p:cond delay="0"/>
                                          </p:stCondLst>
                                        </p:cTn>
                                        <p:tgtEl>
                                          <p:spTgt spid="50"/>
                                        </p:tgtEl>
                                        <p:attrNameLst>
                                          <p:attrName>style.visibility</p:attrName>
                                        </p:attrNameLst>
                                      </p:cBhvr>
                                      <p:to>
                                        <p:strVal val="visible"/>
                                      </p:to>
                                    </p:set>
                                    <p:animEffect transition="in" filter="fade">
                                      <p:cBhvr>
                                        <p:cTn id="43" dur="500"/>
                                        <p:tgtEl>
                                          <p:spTgt spid="50"/>
                                        </p:tgtEl>
                                      </p:cBhvr>
                                    </p:animEffect>
                                  </p:childTnLst>
                                </p:cTn>
                              </p:par>
                              <p:par>
                                <p:cTn id="44" presetID="10" presetClass="entr" presetSubtype="0" fill="hold" grpId="0" nodeType="withEffect">
                                  <p:stCondLst>
                                    <p:cond delay="250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500"/>
                                        <p:tgtEl>
                                          <p:spTgt spid="51"/>
                                        </p:tgtEl>
                                      </p:cBhvr>
                                    </p:animEffect>
                                  </p:childTnLst>
                                </p:cTn>
                              </p:par>
                              <p:par>
                                <p:cTn id="47" presetID="10" presetClass="entr" presetSubtype="0" fill="hold" grpId="0" nodeType="withEffect">
                                  <p:stCondLst>
                                    <p:cond delay="2700"/>
                                  </p:stCondLst>
                                  <p:childTnLst>
                                    <p:set>
                                      <p:cBhvr>
                                        <p:cTn id="48" dur="1" fill="hold">
                                          <p:stCondLst>
                                            <p:cond delay="0"/>
                                          </p:stCondLst>
                                        </p:cTn>
                                        <p:tgtEl>
                                          <p:spTgt spid="53"/>
                                        </p:tgtEl>
                                        <p:attrNameLst>
                                          <p:attrName>style.visibility</p:attrName>
                                        </p:attrNameLst>
                                      </p:cBhvr>
                                      <p:to>
                                        <p:strVal val="visible"/>
                                      </p:to>
                                    </p:set>
                                    <p:animEffect transition="in" filter="fade">
                                      <p:cBhvr>
                                        <p:cTn id="49" dur="500"/>
                                        <p:tgtEl>
                                          <p:spTgt spid="53"/>
                                        </p:tgtEl>
                                      </p:cBhvr>
                                    </p:animEffect>
                                  </p:childTnLst>
                                </p:cTn>
                              </p:par>
                              <p:par>
                                <p:cTn id="50" presetID="10" presetClass="entr" presetSubtype="0" fill="hold" grpId="0" nodeType="withEffect">
                                  <p:stCondLst>
                                    <p:cond delay="290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500"/>
                                        <p:tgtEl>
                                          <p:spTgt spid="55"/>
                                        </p:tgtEl>
                                      </p:cBhvr>
                                    </p:animEffect>
                                  </p:childTnLst>
                                </p:cTn>
                              </p:par>
                              <p:par>
                                <p:cTn id="53" presetID="10" presetClass="entr" presetSubtype="0" fill="hold" grpId="0" nodeType="withEffect">
                                  <p:stCondLst>
                                    <p:cond delay="3100"/>
                                  </p:stCondLst>
                                  <p:childTnLst>
                                    <p:set>
                                      <p:cBhvr>
                                        <p:cTn id="54" dur="1" fill="hold">
                                          <p:stCondLst>
                                            <p:cond delay="0"/>
                                          </p:stCondLst>
                                        </p:cTn>
                                        <p:tgtEl>
                                          <p:spTgt spid="56"/>
                                        </p:tgtEl>
                                        <p:attrNameLst>
                                          <p:attrName>style.visibility</p:attrName>
                                        </p:attrNameLst>
                                      </p:cBhvr>
                                      <p:to>
                                        <p:strVal val="visible"/>
                                      </p:to>
                                    </p:set>
                                    <p:animEffect transition="in" filter="fade">
                                      <p:cBhvr>
                                        <p:cTn id="55" dur="500"/>
                                        <p:tgtEl>
                                          <p:spTgt spid="56"/>
                                        </p:tgtEl>
                                      </p:cBhvr>
                                    </p:animEffect>
                                  </p:childTnLst>
                                </p:cTn>
                              </p:par>
                              <p:par>
                                <p:cTn id="56" presetID="10" presetClass="entr" presetSubtype="0" fill="hold" grpId="0" nodeType="withEffect">
                                  <p:stCondLst>
                                    <p:cond delay="310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0 -4.16667E-6 L 0 -1.00309 " pathEditMode="relative" rAng="0" ptsTypes="AA">
                                      <p:cBhvr>
                                        <p:cTn id="62" dur="500" fill="hold"/>
                                        <p:tgtEl>
                                          <p:spTgt spid="57"/>
                                        </p:tgtEl>
                                        <p:attrNameLst>
                                          <p:attrName>ppt_x</p:attrName>
                                          <p:attrName>ppt_y</p:attrName>
                                        </p:attrNameLst>
                                      </p:cBhvr>
                                      <p:rCtr x="0" y="-50163"/>
                                    </p:animMotion>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58">
                                            <p:txEl>
                                              <p:pRg st="0" end="0"/>
                                            </p:txEl>
                                          </p:spTgt>
                                        </p:tgtEl>
                                        <p:attrNameLst>
                                          <p:attrName>style.visibility</p:attrName>
                                        </p:attrNameLst>
                                      </p:cBhvr>
                                      <p:to>
                                        <p:strVal val="visible"/>
                                      </p:to>
                                    </p:set>
                                    <p:animEffect transition="in" filter="fade">
                                      <p:cBhvr>
                                        <p:cTn id="66" dur="500"/>
                                        <p:tgtEl>
                                          <p:spTgt spid="58">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58">
                                            <p:txEl>
                                              <p:pRg st="1" end="1"/>
                                            </p:txEl>
                                          </p:spTgt>
                                        </p:tgtEl>
                                        <p:attrNameLst>
                                          <p:attrName>style.visibility</p:attrName>
                                        </p:attrNameLst>
                                      </p:cBhvr>
                                      <p:to>
                                        <p:strVal val="visible"/>
                                      </p:to>
                                    </p:set>
                                    <p:animEffect transition="in" filter="fade">
                                      <p:cBhvr>
                                        <p:cTn id="71" dur="500"/>
                                        <p:tgtEl>
                                          <p:spTgt spid="58">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8">
                                            <p:txEl>
                                              <p:pRg st="2" end="2"/>
                                            </p:txEl>
                                          </p:spTgt>
                                        </p:tgtEl>
                                        <p:attrNameLst>
                                          <p:attrName>style.visibility</p:attrName>
                                        </p:attrNameLst>
                                      </p:cBhvr>
                                      <p:to>
                                        <p:strVal val="visible"/>
                                      </p:to>
                                    </p:set>
                                    <p:animEffect transition="in" filter="fade">
                                      <p:cBhvr>
                                        <p:cTn id="76" dur="500"/>
                                        <p:tgtEl>
                                          <p:spTgt spid="58">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59">
                                            <p:txEl>
                                              <p:pRg st="0" end="0"/>
                                            </p:txEl>
                                          </p:spTgt>
                                        </p:tgtEl>
                                        <p:attrNameLst>
                                          <p:attrName>style.visibility</p:attrName>
                                        </p:attrNameLst>
                                      </p:cBhvr>
                                      <p:to>
                                        <p:strVal val="visible"/>
                                      </p:to>
                                    </p:set>
                                    <p:animEffect transition="in" filter="fade">
                                      <p:cBhvr>
                                        <p:cTn id="81" dur="500"/>
                                        <p:tgtEl>
                                          <p:spTgt spid="59">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59">
                                            <p:txEl>
                                              <p:pRg st="1" end="1"/>
                                            </p:txEl>
                                          </p:spTgt>
                                        </p:tgtEl>
                                        <p:attrNameLst>
                                          <p:attrName>style.visibility</p:attrName>
                                        </p:attrNameLst>
                                      </p:cBhvr>
                                      <p:to>
                                        <p:strVal val="visible"/>
                                      </p:to>
                                    </p:set>
                                    <p:animEffect transition="in" filter="fade">
                                      <p:cBhvr>
                                        <p:cTn id="86" dur="500"/>
                                        <p:tgtEl>
                                          <p:spTgt spid="59">
                                            <p:txEl>
                                              <p:pRg st="1" end="1"/>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59">
                                            <p:txEl>
                                              <p:pRg st="2" end="2"/>
                                            </p:txEl>
                                          </p:spTgt>
                                        </p:tgtEl>
                                        <p:attrNameLst>
                                          <p:attrName>style.visibility</p:attrName>
                                        </p:attrNameLst>
                                      </p:cBhvr>
                                      <p:to>
                                        <p:strVal val="visible"/>
                                      </p:to>
                                    </p:set>
                                    <p:animEffect transition="in" filter="fade">
                                      <p:cBhvr>
                                        <p:cTn id="91" dur="500"/>
                                        <p:tgtEl>
                                          <p:spTgt spid="59">
                                            <p:txEl>
                                              <p:pRg st="2" end="2"/>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59">
                                            <p:txEl>
                                              <p:pRg st="3" end="3"/>
                                            </p:txEl>
                                          </p:spTgt>
                                        </p:tgtEl>
                                        <p:attrNameLst>
                                          <p:attrName>style.visibility</p:attrName>
                                        </p:attrNameLst>
                                      </p:cBhvr>
                                      <p:to>
                                        <p:strVal val="visible"/>
                                      </p:to>
                                    </p:set>
                                    <p:animEffect transition="in" filter="fade">
                                      <p:cBhvr>
                                        <p:cTn id="96" dur="500"/>
                                        <p:tgtEl>
                                          <p:spTgt spid="5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0"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4" y="1113906"/>
            <a:ext cx="2694051" cy="2378513"/>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dirty="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66770" y="3434513"/>
            <a:ext cx="8457168" cy="2151592"/>
          </a:xfrm>
        </p:spPr>
        <p:txBody>
          <a:bodyPr rtlCol="0">
            <a:noAutofit/>
          </a:bodyPr>
          <a:lstStyle/>
          <a:p>
            <a:pPr rtl="0"/>
            <a:r>
              <a:rPr lang="es" sz="5000" dirty="0"/>
              <a:t>DIAGNóSTICO </a:t>
            </a:r>
            <a:br>
              <a:rPr lang="es" sz="5000" dirty="0"/>
            </a:br>
            <a:r>
              <a:rPr lang="es" sz="5000" dirty="0"/>
              <a:t>de casoS prácticos</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2"/>
            <a:ext cx="4702055" cy="1952227"/>
          </a:xfrm>
        </p:spPr>
        <p:txBody>
          <a:bodyPr rtlCol="0"/>
          <a:lstStyle/>
          <a:p>
            <a:pPr rtl="0"/>
            <a:r>
              <a:rPr lang="es" dirty="0">
                <a:solidFill>
                  <a:schemeClr val="tx2"/>
                </a:solidFill>
              </a:rPr>
              <a:t>Ejercicio</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n-US" dirty="0" err="1">
                <a:solidFill>
                  <a:schemeClr val="tx2"/>
                </a:solidFill>
              </a:rPr>
              <a:t>Cuaderno</a:t>
            </a:r>
            <a:r>
              <a:rPr lang="es" dirty="0">
                <a:solidFill>
                  <a:schemeClr val="tx2"/>
                </a:solidFill>
              </a:rPr>
              <a:t> - PÁGINA </a:t>
            </a:r>
            <a:r>
              <a:rPr lang="es" sz="3600" b="1" dirty="0">
                <a:solidFill>
                  <a:schemeClr val="tx2"/>
                </a:solidFill>
              </a:rPr>
              <a:t>37</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74</a:t>
            </a:fld>
            <a:endParaRPr lang="en-US" altLang="en-US" sz="1200" dirty="0">
              <a:solidFill>
                <a:schemeClr val="bg1"/>
              </a:solidFill>
            </a:endParaRPr>
          </a:p>
        </p:txBody>
      </p:sp>
    </p:spTree>
    <p:extLst>
      <p:ext uri="{BB962C8B-B14F-4D97-AF65-F5344CB8AC3E}">
        <p14:creationId xmlns:p14="http://schemas.microsoft.com/office/powerpoint/2010/main" val="4207032688"/>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a:xfrm>
            <a:off x="-12312" y="2183"/>
            <a:ext cx="13024452" cy="5387045"/>
          </a:xfrm>
          <a:prstGeom prst="rect">
            <a:avLst/>
          </a:prstGeom>
          <a:gradFill>
            <a:gsLst>
              <a:gs pos="100000">
                <a:schemeClr val="accent1">
                  <a:lumMod val="75000"/>
                </a:schemeClr>
              </a:gs>
              <a:gs pos="0">
                <a:schemeClr val="accent2"/>
              </a:gs>
            </a:gsLst>
            <a:path path="circle">
              <a:fillToRect l="50000" t="50000" r="50000" b="50000"/>
            </a:path>
          </a:gradFill>
          <a:ln w="25400" cap="flat" cmpd="sng" algn="ctr">
            <a:noFill/>
            <a:prstDash val="solid"/>
            <a:round/>
            <a:headEnd type="none" w="med" len="med"/>
            <a:tailEnd type="none" w="med" len="med"/>
          </a:ln>
          <a:effectLst/>
        </p:spPr>
        <p:txBody>
          <a:bodyPr rtlCol="0"/>
          <a:lstStyle/>
          <a:p>
            <a:pPr algn="ctr" rtl="0" eaLnBrk="1" hangingPunct="1"/>
            <a:endParaRPr lang="en-US" dirty="0">
              <a:solidFill>
                <a:srgbClr val="000000"/>
              </a:solidFill>
              <a:latin typeface="Calibri Regular"/>
              <a:ea typeface="ヒラギノ角ゴ ProN W3" charset="-128"/>
            </a:endParaRPr>
          </a:p>
        </p:txBody>
      </p:sp>
      <p:pic>
        <p:nvPicPr>
          <p:cNvPr id="59" name="Picture 58" descr="New Macbook Sil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7626" y="3257678"/>
            <a:ext cx="8951410" cy="4773111"/>
          </a:xfrm>
          <a:prstGeom prst="rect">
            <a:avLst/>
          </a:prstGeom>
        </p:spPr>
      </p:pic>
      <p:pic>
        <p:nvPicPr>
          <p:cNvPr id="15" name="Picture Placeholder 14">
            <a:extLst>
              <a:ext uri="{FF2B5EF4-FFF2-40B4-BE49-F238E27FC236}">
                <a16:creationId xmlns:a16="http://schemas.microsoft.com/office/drawing/2014/main" id="{6DDCDAF4-45E0-9447-9C02-089AAD6DF1DF}"/>
              </a:ext>
            </a:extLst>
          </p:cNvPr>
          <p:cNvPicPr>
            <a:picLocks noGrp="1" noChangeAspect="1"/>
          </p:cNvPicPr>
          <p:nvPr>
            <p:ph type="pic" sz="quarter" idx="10"/>
          </p:nvPr>
        </p:nvPicPr>
        <p:blipFill rotWithShape="1">
          <a:blip r:embed="rId4"/>
          <a:srcRect l="3478" r="3478"/>
          <a:stretch/>
        </p:blipFill>
        <p:spPr>
          <a:prstGeom prst="rect">
            <a:avLst/>
          </a:prstGeom>
        </p:spPr>
      </p:pic>
      <p:sp>
        <p:nvSpPr>
          <p:cNvPr id="2" name="Text Placeholder 1">
            <a:extLst>
              <a:ext uri="{FF2B5EF4-FFF2-40B4-BE49-F238E27FC236}">
                <a16:creationId xmlns:a16="http://schemas.microsoft.com/office/drawing/2014/main" id="{8536F3E0-A43E-404E-BE7B-9BC7C0ED02A1}"/>
              </a:ext>
            </a:extLst>
          </p:cNvPr>
          <p:cNvSpPr>
            <a:spLocks noGrp="1"/>
          </p:cNvSpPr>
          <p:nvPr>
            <p:ph type="body" sz="quarter" idx="11"/>
          </p:nvPr>
        </p:nvSpPr>
        <p:spPr>
          <a:xfrm>
            <a:off x="978195" y="1834699"/>
            <a:ext cx="11015331" cy="1547583"/>
          </a:xfrm>
        </p:spPr>
        <p:txBody>
          <a:bodyPr rtlCol="0">
            <a:normAutofit/>
          </a:bodyPr>
          <a:lstStyle/>
          <a:p>
            <a:pPr rtl="0"/>
            <a:r>
              <a:rPr lang="es"/>
              <a:t>Adamya: Stalwart (documental) </a:t>
            </a:r>
          </a:p>
        </p:txBody>
      </p:sp>
      <p:sp>
        <p:nvSpPr>
          <p:cNvPr id="35" name="TextBox 34"/>
          <p:cNvSpPr txBox="1"/>
          <p:nvPr/>
        </p:nvSpPr>
        <p:spPr>
          <a:xfrm>
            <a:off x="5938973" y="1178283"/>
            <a:ext cx="1119470" cy="395173"/>
          </a:xfrm>
          <a:prstGeom prst="rect">
            <a:avLst/>
          </a:prstGeom>
          <a:noFill/>
        </p:spPr>
        <p:txBody>
          <a:bodyPr wrap="square" rtlCol="0">
            <a:spAutoFit/>
          </a:bodyPr>
          <a:lstStyle/>
          <a:p>
            <a:pPr algn="ctr" rtl="0">
              <a:lnSpc>
                <a:spcPct val="80000"/>
              </a:lnSpc>
            </a:pPr>
            <a:r>
              <a:rPr lang="es" sz="2400" b="1" spc="70" dirty="0">
                <a:solidFill>
                  <a:schemeClr val="bg1"/>
                </a:solidFill>
                <a:latin typeface="+mj-lt"/>
                <a:cs typeface="Lato Light"/>
              </a:rPr>
              <a:t>Video</a:t>
            </a:r>
          </a:p>
        </p:txBody>
      </p:sp>
      <p:sp>
        <p:nvSpPr>
          <p:cNvPr id="44" name="Rectangle 43"/>
          <p:cNvSpPr/>
          <p:nvPr/>
        </p:nvSpPr>
        <p:spPr>
          <a:xfrm>
            <a:off x="5865098" y="1114582"/>
            <a:ext cx="1267221" cy="45225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2987" dirty="0"/>
          </a:p>
        </p:txBody>
      </p:sp>
      <p:sp>
        <p:nvSpPr>
          <p:cNvPr id="9" name="TextBox 8">
            <a:extLst>
              <a:ext uri="{FF2B5EF4-FFF2-40B4-BE49-F238E27FC236}">
                <a16:creationId xmlns:a16="http://schemas.microsoft.com/office/drawing/2014/main" id="{9EBC94EF-C494-2148-B59B-F47EB76083BA}"/>
              </a:ext>
            </a:extLst>
          </p:cNvPr>
          <p:cNvSpPr txBox="1"/>
          <p:nvPr/>
        </p:nvSpPr>
        <p:spPr>
          <a:xfrm>
            <a:off x="10886411" y="8528476"/>
            <a:ext cx="0" cy="0"/>
          </a:xfrm>
          <a:prstGeom prst="rect">
            <a:avLst/>
          </a:prstGeom>
        </p:spPr>
        <p:txBody>
          <a:bodyPr wrap="none" rtlCol="0">
            <a:noAutofit/>
          </a:bodyPr>
          <a:lstStyle/>
          <a:p>
            <a:pPr rtl="0"/>
            <a:endParaRPr lang="en-US" sz="2600" kern="0" dirty="0">
              <a:latin typeface="Calibri Regular"/>
            </a:endParaRPr>
          </a:p>
        </p:txBody>
      </p:sp>
      <p:sp>
        <p:nvSpPr>
          <p:cNvPr id="21" name="Round Same Side Corner Rectangle 20">
            <a:extLst>
              <a:ext uri="{FF2B5EF4-FFF2-40B4-BE49-F238E27FC236}">
                <a16:creationId xmlns:a16="http://schemas.microsoft.com/office/drawing/2014/main" id="{39464F48-327B-934F-B809-8586B391A62C}"/>
              </a:ext>
            </a:extLst>
          </p:cNvPr>
          <p:cNvSpPr/>
          <p:nvPr/>
        </p:nvSpPr>
        <p:spPr>
          <a:xfrm flipV="1">
            <a:off x="5950443" y="247"/>
            <a:ext cx="1119470" cy="1003750"/>
          </a:xfrm>
          <a:prstGeom prst="round2SameRect">
            <a:avLst>
              <a:gd name="adj1" fmla="val 50000"/>
              <a:gd name="adj2" fmla="val 0"/>
            </a:avLst>
          </a:prstGeom>
          <a:solidFill>
            <a:schemeClr val="bg1"/>
          </a:solidFill>
          <a:ln w="158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rtl="0"/>
            <a:endParaRPr lang="bg-BG" sz="1921"/>
          </a:p>
        </p:txBody>
      </p:sp>
      <p:sp>
        <p:nvSpPr>
          <p:cNvPr id="20" name="Freeform 36">
            <a:extLst>
              <a:ext uri="{FF2B5EF4-FFF2-40B4-BE49-F238E27FC236}">
                <a16:creationId xmlns:a16="http://schemas.microsoft.com/office/drawing/2014/main" id="{44C7ECD7-1752-E84F-9205-26938B0D6522}"/>
              </a:ext>
            </a:extLst>
          </p:cNvPr>
          <p:cNvSpPr>
            <a:spLocks noChangeArrowheads="1"/>
          </p:cNvSpPr>
          <p:nvPr/>
        </p:nvSpPr>
        <p:spPr bwMode="auto">
          <a:xfrm>
            <a:off x="6284145" y="329543"/>
            <a:ext cx="434923" cy="435036"/>
          </a:xfrm>
          <a:custGeom>
            <a:avLst/>
            <a:gdLst>
              <a:gd name="T0" fmla="*/ 39678193 w 602"/>
              <a:gd name="T1" fmla="*/ 78442719 h 602"/>
              <a:gd name="T2" fmla="*/ 39678193 w 602"/>
              <a:gd name="T3" fmla="*/ 78442719 h 602"/>
              <a:gd name="T4" fmla="*/ 0 w 602"/>
              <a:gd name="T5" fmla="*/ 39678193 h 602"/>
              <a:gd name="T6" fmla="*/ 39678193 w 602"/>
              <a:gd name="T7" fmla="*/ 0 h 602"/>
              <a:gd name="T8" fmla="*/ 78442719 w 602"/>
              <a:gd name="T9" fmla="*/ 39678193 h 602"/>
              <a:gd name="T10" fmla="*/ 39678193 w 602"/>
              <a:gd name="T11" fmla="*/ 78442719 h 602"/>
              <a:gd name="T12" fmla="*/ 39678193 w 602"/>
              <a:gd name="T13" fmla="*/ 7439751 h 602"/>
              <a:gd name="T14" fmla="*/ 39678193 w 602"/>
              <a:gd name="T15" fmla="*/ 7439751 h 602"/>
              <a:gd name="T16" fmla="*/ 7439751 w 602"/>
              <a:gd name="T17" fmla="*/ 39678193 h 602"/>
              <a:gd name="T18" fmla="*/ 39678193 w 602"/>
              <a:gd name="T19" fmla="*/ 71133388 h 602"/>
              <a:gd name="T20" fmla="*/ 71002968 w 602"/>
              <a:gd name="T21" fmla="*/ 39678193 h 602"/>
              <a:gd name="T22" fmla="*/ 39678193 w 602"/>
              <a:gd name="T23" fmla="*/ 7439751 h 602"/>
              <a:gd name="T24" fmla="*/ 50772248 w 602"/>
              <a:gd name="T25" fmla="*/ 42549612 h 602"/>
              <a:gd name="T26" fmla="*/ 50772248 w 602"/>
              <a:gd name="T27" fmla="*/ 42549612 h 602"/>
              <a:gd name="T28" fmla="*/ 31324775 w 602"/>
              <a:gd name="T29" fmla="*/ 54426914 h 602"/>
              <a:gd name="T30" fmla="*/ 31324775 w 602"/>
              <a:gd name="T31" fmla="*/ 54426914 h 602"/>
              <a:gd name="T32" fmla="*/ 31324775 w 602"/>
              <a:gd name="T33" fmla="*/ 55340580 h 602"/>
              <a:gd name="T34" fmla="*/ 31324775 w 602"/>
              <a:gd name="T35" fmla="*/ 55340580 h 602"/>
              <a:gd name="T36" fmla="*/ 30411109 w 602"/>
              <a:gd name="T37" fmla="*/ 55340580 h 602"/>
              <a:gd name="T38" fmla="*/ 30411109 w 602"/>
              <a:gd name="T39" fmla="*/ 55340580 h 602"/>
              <a:gd name="T40" fmla="*/ 30411109 w 602"/>
              <a:gd name="T41" fmla="*/ 55340580 h 602"/>
              <a:gd name="T42" fmla="*/ 30411109 w 602"/>
              <a:gd name="T43" fmla="*/ 55340580 h 602"/>
              <a:gd name="T44" fmla="*/ 30411109 w 602"/>
              <a:gd name="T45" fmla="*/ 55340580 h 602"/>
              <a:gd name="T46" fmla="*/ 30411109 w 602"/>
              <a:gd name="T47" fmla="*/ 55340580 h 602"/>
              <a:gd name="T48" fmla="*/ 29497442 w 602"/>
              <a:gd name="T49" fmla="*/ 55340580 h 602"/>
              <a:gd name="T50" fmla="*/ 29497442 w 602"/>
              <a:gd name="T51" fmla="*/ 55340580 h 602"/>
              <a:gd name="T52" fmla="*/ 29497442 w 602"/>
              <a:gd name="T53" fmla="*/ 55340580 h 602"/>
              <a:gd name="T54" fmla="*/ 25843138 w 602"/>
              <a:gd name="T55" fmla="*/ 51685915 h 602"/>
              <a:gd name="T56" fmla="*/ 25843138 w 602"/>
              <a:gd name="T57" fmla="*/ 51685915 h 602"/>
              <a:gd name="T58" fmla="*/ 25843138 w 602"/>
              <a:gd name="T59" fmla="*/ 51685915 h 602"/>
              <a:gd name="T60" fmla="*/ 25843138 w 602"/>
              <a:gd name="T61" fmla="*/ 26756804 h 602"/>
              <a:gd name="T62" fmla="*/ 25843138 w 602"/>
              <a:gd name="T63" fmla="*/ 26756804 h 602"/>
              <a:gd name="T64" fmla="*/ 29497442 w 602"/>
              <a:gd name="T65" fmla="*/ 23102139 h 602"/>
              <a:gd name="T66" fmla="*/ 31324775 w 602"/>
              <a:gd name="T67" fmla="*/ 24015805 h 602"/>
              <a:gd name="T68" fmla="*/ 50772248 w 602"/>
              <a:gd name="T69" fmla="*/ 36023527 h 602"/>
              <a:gd name="T70" fmla="*/ 52599581 w 602"/>
              <a:gd name="T71" fmla="*/ 39678193 h 602"/>
              <a:gd name="T72" fmla="*/ 50772248 w 602"/>
              <a:gd name="T73" fmla="*/ 42549612 h 60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2" h="602">
                <a:moveTo>
                  <a:pt x="304" y="601"/>
                </a:moveTo>
                <a:lnTo>
                  <a:pt x="304" y="601"/>
                </a:lnTo>
                <a:cubicBezTo>
                  <a:pt x="134" y="601"/>
                  <a:pt x="0" y="467"/>
                  <a:pt x="0" y="304"/>
                </a:cubicBezTo>
                <a:cubicBezTo>
                  <a:pt x="0" y="135"/>
                  <a:pt x="134" y="0"/>
                  <a:pt x="304" y="0"/>
                </a:cubicBezTo>
                <a:cubicBezTo>
                  <a:pt x="467" y="0"/>
                  <a:pt x="601" y="135"/>
                  <a:pt x="601" y="304"/>
                </a:cubicBezTo>
                <a:cubicBezTo>
                  <a:pt x="601" y="467"/>
                  <a:pt x="467" y="601"/>
                  <a:pt x="304" y="601"/>
                </a:cubicBezTo>
                <a:close/>
                <a:moveTo>
                  <a:pt x="304" y="57"/>
                </a:moveTo>
                <a:lnTo>
                  <a:pt x="304" y="57"/>
                </a:lnTo>
                <a:cubicBezTo>
                  <a:pt x="170" y="57"/>
                  <a:pt x="57" y="170"/>
                  <a:pt x="57" y="304"/>
                </a:cubicBezTo>
                <a:cubicBezTo>
                  <a:pt x="57" y="439"/>
                  <a:pt x="170" y="545"/>
                  <a:pt x="304" y="545"/>
                </a:cubicBezTo>
                <a:cubicBezTo>
                  <a:pt x="438" y="545"/>
                  <a:pt x="544" y="439"/>
                  <a:pt x="544" y="304"/>
                </a:cubicBezTo>
                <a:cubicBezTo>
                  <a:pt x="544" y="170"/>
                  <a:pt x="438" y="57"/>
                  <a:pt x="304" y="57"/>
                </a:cubicBezTo>
                <a:close/>
                <a:moveTo>
                  <a:pt x="389" y="326"/>
                </a:moveTo>
                <a:lnTo>
                  <a:pt x="389" y="326"/>
                </a:lnTo>
                <a:cubicBezTo>
                  <a:pt x="240" y="417"/>
                  <a:pt x="240" y="417"/>
                  <a:pt x="240" y="417"/>
                </a:cubicBezTo>
                <a:lnTo>
                  <a:pt x="240" y="424"/>
                </a:lnTo>
                <a:cubicBezTo>
                  <a:pt x="233" y="424"/>
                  <a:pt x="233" y="424"/>
                  <a:pt x="233" y="424"/>
                </a:cubicBezTo>
                <a:cubicBezTo>
                  <a:pt x="226" y="424"/>
                  <a:pt x="226" y="424"/>
                  <a:pt x="226" y="424"/>
                </a:cubicBezTo>
                <a:cubicBezTo>
                  <a:pt x="212" y="424"/>
                  <a:pt x="198" y="410"/>
                  <a:pt x="198" y="396"/>
                </a:cubicBezTo>
                <a:cubicBezTo>
                  <a:pt x="198" y="205"/>
                  <a:pt x="198" y="205"/>
                  <a:pt x="198" y="205"/>
                </a:cubicBezTo>
                <a:cubicBezTo>
                  <a:pt x="198" y="191"/>
                  <a:pt x="212" y="177"/>
                  <a:pt x="226" y="177"/>
                </a:cubicBezTo>
                <a:cubicBezTo>
                  <a:pt x="233" y="177"/>
                  <a:pt x="240" y="184"/>
                  <a:pt x="240" y="184"/>
                </a:cubicBezTo>
                <a:cubicBezTo>
                  <a:pt x="389" y="276"/>
                  <a:pt x="389" y="276"/>
                  <a:pt x="389" y="276"/>
                </a:cubicBezTo>
                <a:cubicBezTo>
                  <a:pt x="403" y="283"/>
                  <a:pt x="403" y="290"/>
                  <a:pt x="403" y="304"/>
                </a:cubicBezTo>
                <a:cubicBezTo>
                  <a:pt x="403" y="311"/>
                  <a:pt x="403" y="318"/>
                  <a:pt x="389" y="326"/>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rtlCol="0" anchor="ctr"/>
          <a:lstStyle/>
          <a:p>
            <a:pPr rtl="0"/>
            <a:endParaRPr lang="en-US" sz="2701" dirty="0">
              <a:latin typeface="Calibri Regular"/>
            </a:endParaRPr>
          </a:p>
        </p:txBody>
      </p:sp>
      <p:sp>
        <p:nvSpPr>
          <p:cNvPr id="16" name="Text Placeholder 4">
            <a:extLst>
              <a:ext uri="{FF2B5EF4-FFF2-40B4-BE49-F238E27FC236}">
                <a16:creationId xmlns:a16="http://schemas.microsoft.com/office/drawing/2014/main" id="{BE066EAE-A802-CC4D-B29D-8761B5520A8A}"/>
              </a:ext>
            </a:extLst>
          </p:cNvPr>
          <p:cNvSpPr txBox="1">
            <a:spLocks/>
          </p:cNvSpPr>
          <p:nvPr/>
        </p:nvSpPr>
        <p:spPr>
          <a:xfrm>
            <a:off x="3168117" y="6735793"/>
            <a:ext cx="6847421" cy="694591"/>
          </a:xfrm>
          <a:prstGeom prst="rect">
            <a:avLst/>
          </a:prstGeom>
          <a:solidFill>
            <a:schemeClr val="accent1">
              <a:alpha val="43000"/>
            </a:schemeClr>
          </a:solidFill>
        </p:spPr>
        <p:txBody>
          <a:bodyPr rtlCol="0" anchor="ctr"/>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algn="ctr" rtl="0"/>
            <a:r>
              <a:rPr lang="es" sz="2400" kern="0">
                <a:solidFill>
                  <a:schemeClr val="bg1"/>
                </a:solidFill>
              </a:rPr>
              <a:t> Sociedad de Bienestar Social Bandhu (7:00)</a:t>
            </a:r>
          </a:p>
        </p:txBody>
      </p:sp>
      <p:sp>
        <p:nvSpPr>
          <p:cNvPr id="18" name="Slide Number Placeholder 5">
            <a:extLst>
              <a:ext uri="{FF2B5EF4-FFF2-40B4-BE49-F238E27FC236}">
                <a16:creationId xmlns:a16="http://schemas.microsoft.com/office/drawing/2014/main" id="{349A843F-EFC8-D344-A278-ADF703CF802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75</a:t>
            </a:fld>
            <a:endParaRPr lang="en-US" altLang="en-US" sz="1200" dirty="0">
              <a:solidFill>
                <a:schemeClr val="bg1"/>
              </a:solidFill>
            </a:endParaRPr>
          </a:p>
        </p:txBody>
      </p:sp>
    </p:spTree>
    <p:extLst>
      <p:ext uri="{BB962C8B-B14F-4D97-AF65-F5344CB8AC3E}">
        <p14:creationId xmlns:p14="http://schemas.microsoft.com/office/powerpoint/2010/main" val="3346503135"/>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rtlCol="0"/>
          <a:lstStyle/>
          <a:p>
            <a:pPr rtl="0"/>
            <a:r>
              <a:rPr lang="es"/>
              <a:t>Puntos clave de aprendizaje</a:t>
            </a:r>
            <a:endParaRPr lang="en-US" dirty="0"/>
          </a:p>
        </p:txBody>
      </p:sp>
      <p:grpSp>
        <p:nvGrpSpPr>
          <p:cNvPr id="4" name="Group 3">
            <a:extLst>
              <a:ext uri="{FF2B5EF4-FFF2-40B4-BE49-F238E27FC236}">
                <a16:creationId xmlns:a16="http://schemas.microsoft.com/office/drawing/2014/main" id="{0ADFD6BB-0AD3-3546-B9D1-3BA16F0390A0}"/>
              </a:ext>
            </a:extLst>
          </p:cNvPr>
          <p:cNvGrpSpPr/>
          <p:nvPr/>
        </p:nvGrpSpPr>
        <p:grpSpPr>
          <a:xfrm>
            <a:off x="191385" y="1670910"/>
            <a:ext cx="4386953" cy="6629727"/>
            <a:chOff x="0" y="2446484"/>
            <a:chExt cx="3422722"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0" y="2446484"/>
              <a:ext cx="3422722" cy="3822079"/>
              <a:chOff x="3455386" y="1628989"/>
              <a:chExt cx="1221116"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es" sz="2800" b="1" kern="0">
                    <a:solidFill>
                      <a:schemeClr val="bg1"/>
                    </a:solidFill>
                    <a:ea typeface="MS PGothic" charset="-128"/>
                    <a:cs typeface="Calibri" charset="0"/>
                  </a:rPr>
                  <a:t>Herramienta para identificar personas en mayor riesgo</a:t>
                </a:r>
                <a:endParaRPr lang="en-US" sz="2800" b="1" dirty="0">
                  <a:solidFill>
                    <a:schemeClr val="bg1"/>
                  </a:solidFill>
                </a:endParaRP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F7248983-AD87-DF42-BFDC-CF8596BF5C58}"/>
              </a:ext>
            </a:extLst>
          </p:cNvPr>
          <p:cNvGrpSpPr/>
          <p:nvPr/>
        </p:nvGrpSpPr>
        <p:grpSpPr>
          <a:xfrm>
            <a:off x="4279681" y="1668906"/>
            <a:ext cx="4386953" cy="6647444"/>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es" sz="2800" b="1" kern="0">
                    <a:solidFill>
                      <a:schemeClr val="bg1"/>
                    </a:solidFill>
                    <a:ea typeface="MS PGothic" charset="-128"/>
                    <a:cs typeface="Calibri" charset="0"/>
                  </a:rPr>
                  <a:t>Riesgos singulares </a:t>
                </a:r>
                <a:br>
                  <a:rPr lang="en-CA" altLang="en-US" sz="2800" b="1" kern="0" dirty="0">
                    <a:solidFill>
                      <a:schemeClr val="bg1"/>
                    </a:solidFill>
                    <a:ea typeface="MS PGothic" charset="-128"/>
                    <a:cs typeface="Calibri" charset="0"/>
                  </a:rPr>
                </a:br>
                <a:r>
                  <a:rPr lang="es" sz="2800" b="1" kern="0">
                    <a:solidFill>
                      <a:schemeClr val="bg1"/>
                    </a:solidFill>
                    <a:ea typeface="MS PGothic" charset="-128"/>
                    <a:cs typeface="Calibri" charset="0"/>
                  </a:rPr>
                  <a:t>y respuesta adaptada</a:t>
                </a:r>
                <a:endParaRPr lang="en-US" sz="2400" b="1" dirty="0">
                  <a:solidFill>
                    <a:schemeClr val="bg1"/>
                  </a:solidFill>
                </a:endParaRP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D83AB72A-1812-A542-8BF0-99CD420AB605}"/>
              </a:ext>
            </a:extLst>
          </p:cNvPr>
          <p:cNvGrpSpPr/>
          <p:nvPr/>
        </p:nvGrpSpPr>
        <p:grpSpPr>
          <a:xfrm>
            <a:off x="8372112" y="1667619"/>
            <a:ext cx="4386953" cy="6658813"/>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es" sz="2800" b="1">
                    <a:solidFill>
                      <a:schemeClr val="bg1"/>
                    </a:solidFill>
                    <a:latin typeface="Calibri" panose="020F0502020204030204" pitchFamily="34" charset="0"/>
                    <a:cs typeface="Calibri" panose="020F0502020204030204" pitchFamily="34" charset="0"/>
                  </a:rPr>
                  <a:t>Detectar los riesgos y encontrar soluciones</a:t>
                </a:r>
                <a:endParaRPr lang="en-US" sz="2400" dirty="0">
                  <a:solidFill>
                    <a:schemeClr val="bg1"/>
                  </a:solidFill>
                </a:endParaRP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76</a:t>
            </a:fld>
            <a:endParaRPr lang="en-US" altLang="en-US" sz="1200" dirty="0">
              <a:solidFill>
                <a:schemeClr val="bg1"/>
              </a:solidFill>
            </a:endParaRPr>
          </a:p>
        </p:txBody>
      </p:sp>
    </p:spTree>
    <p:extLst>
      <p:ext uri="{BB962C8B-B14F-4D97-AF65-F5344CB8AC3E}">
        <p14:creationId xmlns:p14="http://schemas.microsoft.com/office/powerpoint/2010/main" val="3978956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3"/>
          <p:cNvSpPr>
            <a:spLocks noGrp="1"/>
          </p:cNvSpPr>
          <p:nvPr>
            <p:ph idx="1"/>
          </p:nvPr>
        </p:nvSpPr>
        <p:spPr>
          <a:xfrm>
            <a:off x="5669201" y="2183"/>
            <a:ext cx="1666619" cy="2019053"/>
          </a:xfrm>
          <a:solidFill>
            <a:schemeClr val="accent2"/>
          </a:solidFill>
        </p:spPr>
        <p:txBody>
          <a:bodyPr rtlCol="0"/>
          <a:lstStyle/>
          <a:p>
            <a:pPr rtl="0"/>
            <a:r>
              <a:rPr lang="es"/>
              <a:t>12</a:t>
            </a:r>
          </a:p>
        </p:txBody>
      </p:sp>
      <p:grpSp>
        <p:nvGrpSpPr>
          <p:cNvPr id="42" name="Group 41">
            <a:extLst>
              <a:ext uri="{FF2B5EF4-FFF2-40B4-BE49-F238E27FC236}">
                <a16:creationId xmlns:a16="http://schemas.microsoft.com/office/drawing/2014/main" id="{1C1BBF2E-5B78-1B48-98E6-E346307502B5}"/>
              </a:ext>
            </a:extLst>
          </p:cNvPr>
          <p:cNvGrpSpPr/>
          <p:nvPr/>
        </p:nvGrpSpPr>
        <p:grpSpPr>
          <a:xfrm>
            <a:off x="0" y="9407592"/>
            <a:ext cx="13003213" cy="431871"/>
            <a:chOff x="1" y="9426435"/>
            <a:chExt cx="13004800" cy="472939"/>
          </a:xfrm>
        </p:grpSpPr>
        <p:sp>
          <p:nvSpPr>
            <p:cNvPr id="43" name="Shape 606">
              <a:extLst>
                <a:ext uri="{FF2B5EF4-FFF2-40B4-BE49-F238E27FC236}">
                  <a16:creationId xmlns:a16="http://schemas.microsoft.com/office/drawing/2014/main" id="{669DA961-9C32-E545-A82C-8CC56D118BDC}"/>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4" name="Shape 607">
              <a:extLst>
                <a:ext uri="{FF2B5EF4-FFF2-40B4-BE49-F238E27FC236}">
                  <a16:creationId xmlns:a16="http://schemas.microsoft.com/office/drawing/2014/main" id="{536A7958-E2AA-1444-9A96-A53C7C3B5CB1}"/>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5" name="Shape 608">
              <a:extLst>
                <a:ext uri="{FF2B5EF4-FFF2-40B4-BE49-F238E27FC236}">
                  <a16:creationId xmlns:a16="http://schemas.microsoft.com/office/drawing/2014/main" id="{5E9E6740-8619-7849-94E4-A925BBF3BED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6" name="Shape 609">
              <a:extLst>
                <a:ext uri="{FF2B5EF4-FFF2-40B4-BE49-F238E27FC236}">
                  <a16:creationId xmlns:a16="http://schemas.microsoft.com/office/drawing/2014/main" id="{887864A6-9050-E447-9DEA-A57D6EBD1181}"/>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7" name="Shape 610">
              <a:extLst>
                <a:ext uri="{FF2B5EF4-FFF2-40B4-BE49-F238E27FC236}">
                  <a16:creationId xmlns:a16="http://schemas.microsoft.com/office/drawing/2014/main" id="{249548C9-2247-E045-B73D-7CC0555CCCAE}"/>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8" name="Shape 610">
              <a:extLst>
                <a:ext uri="{FF2B5EF4-FFF2-40B4-BE49-F238E27FC236}">
                  <a16:creationId xmlns:a16="http://schemas.microsoft.com/office/drawing/2014/main" id="{19296F8A-3EB4-8949-9BFA-F0BAB10FE978}"/>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49" name="Shape 610">
              <a:extLst>
                <a:ext uri="{FF2B5EF4-FFF2-40B4-BE49-F238E27FC236}">
                  <a16:creationId xmlns:a16="http://schemas.microsoft.com/office/drawing/2014/main" id="{3202D5BF-AD0D-AC44-B3DF-D604374A79BB}"/>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20" name="Slide Number Placeholder 5">
            <a:extLst>
              <a:ext uri="{FF2B5EF4-FFF2-40B4-BE49-F238E27FC236}">
                <a16:creationId xmlns:a16="http://schemas.microsoft.com/office/drawing/2014/main" id="{C9B3AA8B-5FBE-CF4E-95F9-DD563DADCBB3}"/>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77</a:t>
            </a:fld>
            <a:endParaRPr lang="en-US" altLang="en-US" sz="1200" dirty="0">
              <a:solidFill>
                <a:schemeClr val="bg1"/>
              </a:solidFill>
            </a:endParaRPr>
          </a:p>
        </p:txBody>
      </p:sp>
      <p:sp>
        <p:nvSpPr>
          <p:cNvPr id="21" name="Text Placeholder 5">
            <a:extLst>
              <a:ext uri="{FF2B5EF4-FFF2-40B4-BE49-F238E27FC236}">
                <a16:creationId xmlns:a16="http://schemas.microsoft.com/office/drawing/2014/main" id="{66EE568A-D3A4-9042-B29F-AD18B9B0FA5B}"/>
              </a:ext>
            </a:extLst>
          </p:cNvPr>
          <p:cNvSpPr txBox="1">
            <a:spLocks/>
          </p:cNvSpPr>
          <p:nvPr/>
        </p:nvSpPr>
        <p:spPr>
          <a:xfrm>
            <a:off x="1244710" y="3046087"/>
            <a:ext cx="10678195" cy="1499665"/>
          </a:xfrm>
          <a:prstGeom prst="rect">
            <a:avLst/>
          </a:prstGeom>
          <a:solidFill>
            <a:schemeClr val="accent2"/>
          </a:solidFill>
        </p:spPr>
        <p:txBody>
          <a:bodyPr tIns="182858" bIns="0" rtlCol="0" anchor="ctr"/>
          <a:lstStyle>
            <a:lvl1pPr marL="0" indent="0" algn="l" defTabSz="1828800" rtl="0" eaLnBrk="1" latinLnBrk="0" hangingPunct="1">
              <a:lnSpc>
                <a:spcPct val="90000"/>
              </a:lnSpc>
              <a:spcBef>
                <a:spcPts val="2000"/>
              </a:spcBef>
              <a:buFont typeface="Arial" panose="020B0604020202020204" pitchFamily="34" charset="0"/>
              <a:buNone/>
              <a:defRPr sz="4400" kern="1200">
                <a:solidFill>
                  <a:schemeClr val="tx1"/>
                </a:solidFill>
                <a:latin typeface="+mj-lt"/>
                <a:ea typeface="+mn-ea"/>
                <a:cs typeface="+mn-cs"/>
              </a:defRPr>
            </a:lvl1pPr>
            <a:lvl2pPr marL="22225" indent="0" algn="l" defTabSz="1828800" rtl="0" eaLnBrk="1" latinLnBrk="0" hangingPunct="1">
              <a:lnSpc>
                <a:spcPct val="90000"/>
              </a:lnSpc>
              <a:spcBef>
                <a:spcPts val="1000"/>
              </a:spcBef>
              <a:buFont typeface="Arial" panose="020B0604020202020204" pitchFamily="34" charset="0"/>
              <a:buNone/>
              <a:tabLst/>
              <a:defRPr sz="4000" kern="1200">
                <a:solidFill>
                  <a:schemeClr val="accent1"/>
                </a:solidFill>
                <a:latin typeface="+mn-lt"/>
                <a:ea typeface="+mn-ea"/>
                <a:cs typeface="+mn-cs"/>
              </a:defRPr>
            </a:lvl2pPr>
            <a:lvl3pPr marL="22225" indent="0" algn="l" defTabSz="1828800" rtl="0" eaLnBrk="1" latinLnBrk="0" hangingPunct="1">
              <a:lnSpc>
                <a:spcPct val="90000"/>
              </a:lnSpc>
              <a:spcBef>
                <a:spcPts val="1000"/>
              </a:spcBef>
              <a:buFont typeface="Arial" panose="020B0604020202020204" pitchFamily="34" charset="0"/>
              <a:buNone/>
              <a:tabLst/>
              <a:defRPr sz="3200" kern="1200">
                <a:solidFill>
                  <a:schemeClr val="tx1"/>
                </a:solidFill>
                <a:latin typeface="+mn-lt"/>
                <a:ea typeface="+mn-ea"/>
                <a:cs typeface="+mn-cs"/>
              </a:defRPr>
            </a:lvl3pPr>
            <a:lvl4pPr marL="361950" indent="-339725" algn="l" defTabSz="1828800" rtl="0" eaLnBrk="1" latinLnBrk="0" hangingPunct="1">
              <a:lnSpc>
                <a:spcPct val="90000"/>
              </a:lnSpc>
              <a:spcBef>
                <a:spcPts val="1000"/>
              </a:spcBef>
              <a:buFont typeface="Arial" panose="020B0604020202020204" pitchFamily="34" charset="0"/>
              <a:buChar char="•"/>
              <a:tabLst/>
              <a:defRPr sz="2400" kern="1200">
                <a:solidFill>
                  <a:schemeClr val="tx1"/>
                </a:solidFill>
                <a:latin typeface="+mn-lt"/>
                <a:ea typeface="+mn-ea"/>
                <a:cs typeface="+mn-cs"/>
              </a:defRPr>
            </a:lvl4pPr>
            <a:lvl5pPr marL="361950" indent="-339725" algn="l" defTabSz="1828800" rtl="0" eaLnBrk="1" latinLnBrk="0" hangingPunct="1">
              <a:lnSpc>
                <a:spcPct val="90000"/>
              </a:lnSpc>
              <a:spcBef>
                <a:spcPts val="1000"/>
              </a:spcBef>
              <a:buFont typeface="Arial" panose="020B0604020202020204" pitchFamily="34" charset="0"/>
              <a:buChar char="•"/>
              <a:tabLst/>
              <a:defRPr sz="20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19048" algn="ctr" defTabSz="457154" rtl="0">
              <a:spcBef>
                <a:spcPct val="20000"/>
              </a:spcBef>
              <a:spcAft>
                <a:spcPts val="600"/>
              </a:spcAft>
              <a:buClr>
                <a:srgbClr val="655DA3"/>
              </a:buClr>
            </a:pPr>
            <a:r>
              <a:rPr lang="es" sz="13800" cap="all" spc="890">
                <a:solidFill>
                  <a:schemeClr val="bg1"/>
                </a:solidFill>
                <a:ea typeface="+mj-ea"/>
                <a:cs typeface="+mj-cs"/>
              </a:rPr>
              <a:t>soluciones</a:t>
            </a:r>
          </a:p>
        </p:txBody>
      </p:sp>
      <p:pic>
        <p:nvPicPr>
          <p:cNvPr id="4" name="Picture 3">
            <a:extLst>
              <a:ext uri="{FF2B5EF4-FFF2-40B4-BE49-F238E27FC236}">
                <a16:creationId xmlns:a16="http://schemas.microsoft.com/office/drawing/2014/main" id="{FDD3FDDE-806B-3944-A44F-40BD30A61DA6}"/>
              </a:ext>
            </a:extLst>
          </p:cNvPr>
          <p:cNvPicPr>
            <a:picLocks noChangeAspect="1"/>
          </p:cNvPicPr>
          <p:nvPr/>
        </p:nvPicPr>
        <p:blipFill rotWithShape="1">
          <a:blip r:embed="rId3"/>
          <a:srcRect l="53012" t="7396" b="52017"/>
          <a:stretch/>
        </p:blipFill>
        <p:spPr>
          <a:xfrm>
            <a:off x="4093762" y="5587944"/>
            <a:ext cx="2065575" cy="1784195"/>
          </a:xfrm>
          <a:prstGeom prst="rect">
            <a:avLst/>
          </a:prstGeom>
        </p:spPr>
      </p:pic>
      <p:pic>
        <p:nvPicPr>
          <p:cNvPr id="24" name="Picture 23">
            <a:extLst>
              <a:ext uri="{FF2B5EF4-FFF2-40B4-BE49-F238E27FC236}">
                <a16:creationId xmlns:a16="http://schemas.microsoft.com/office/drawing/2014/main" id="{16BF2DE4-F367-0A4B-9CFE-62B23F21427F}"/>
              </a:ext>
            </a:extLst>
          </p:cNvPr>
          <p:cNvPicPr>
            <a:picLocks noChangeAspect="1"/>
          </p:cNvPicPr>
          <p:nvPr/>
        </p:nvPicPr>
        <p:blipFill rotWithShape="1">
          <a:blip r:embed="rId3"/>
          <a:srcRect l="61659" t="14832" r="12870" b="58931"/>
          <a:stretch/>
        </p:blipFill>
        <p:spPr>
          <a:xfrm>
            <a:off x="5481174" y="5587944"/>
            <a:ext cx="2181258" cy="2246844"/>
          </a:xfrm>
          <a:prstGeom prst="rect">
            <a:avLst/>
          </a:prstGeom>
        </p:spPr>
      </p:pic>
      <p:pic>
        <p:nvPicPr>
          <p:cNvPr id="25" name="Picture 24">
            <a:extLst>
              <a:ext uri="{FF2B5EF4-FFF2-40B4-BE49-F238E27FC236}">
                <a16:creationId xmlns:a16="http://schemas.microsoft.com/office/drawing/2014/main" id="{19EBCA75-5570-BB4F-B82B-59408551A946}"/>
              </a:ext>
            </a:extLst>
          </p:cNvPr>
          <p:cNvPicPr>
            <a:picLocks noChangeAspect="1"/>
          </p:cNvPicPr>
          <p:nvPr/>
        </p:nvPicPr>
        <p:blipFill rotWithShape="1">
          <a:blip r:embed="rId3"/>
          <a:srcRect l="53012" t="7396" b="52017"/>
          <a:stretch/>
        </p:blipFill>
        <p:spPr>
          <a:xfrm>
            <a:off x="7305313" y="5587944"/>
            <a:ext cx="2065575" cy="1784195"/>
          </a:xfrm>
          <a:prstGeom prst="rect">
            <a:avLst/>
          </a:prstGeom>
        </p:spPr>
      </p:pic>
      <p:grpSp>
        <p:nvGrpSpPr>
          <p:cNvPr id="22" name="Group 21">
            <a:extLst>
              <a:ext uri="{FF2B5EF4-FFF2-40B4-BE49-F238E27FC236}">
                <a16:creationId xmlns:a16="http://schemas.microsoft.com/office/drawing/2014/main" id="{AD8E5EB4-6298-954C-BB74-C480EF651185}"/>
              </a:ext>
            </a:extLst>
          </p:cNvPr>
          <p:cNvGrpSpPr/>
          <p:nvPr/>
        </p:nvGrpSpPr>
        <p:grpSpPr>
          <a:xfrm>
            <a:off x="5509581" y="8936492"/>
            <a:ext cx="2041918" cy="473126"/>
            <a:chOff x="5582387" y="8894626"/>
            <a:chExt cx="2041918" cy="473126"/>
          </a:xfrm>
        </p:grpSpPr>
        <p:pic>
          <p:nvPicPr>
            <p:cNvPr id="23" name="Picture 22">
              <a:extLst>
                <a:ext uri="{FF2B5EF4-FFF2-40B4-BE49-F238E27FC236}">
                  <a16:creationId xmlns:a16="http://schemas.microsoft.com/office/drawing/2014/main" id="{B1D93B77-8849-104E-B79F-E0811C722BEF}"/>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6" name="Straight Connector 25">
              <a:extLst>
                <a:ext uri="{FF2B5EF4-FFF2-40B4-BE49-F238E27FC236}">
                  <a16:creationId xmlns:a16="http://schemas.microsoft.com/office/drawing/2014/main" id="{A172DBD4-4BCF-F74E-92A5-C6D793B0C6B2}"/>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C1DC4B1D-37EA-C24D-B536-639B7B127D2E}"/>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1519837343"/>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6519815" y="3796188"/>
            <a:ext cx="0" cy="4859095"/>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29" name="Text Placeholder 11">
            <a:extLst>
              <a:ext uri="{FF2B5EF4-FFF2-40B4-BE49-F238E27FC236}">
                <a16:creationId xmlns:a16="http://schemas.microsoft.com/office/drawing/2014/main" id="{8786847A-99A6-F144-97CB-0C669CCC9458}"/>
              </a:ext>
            </a:extLst>
          </p:cNvPr>
          <p:cNvSpPr txBox="1">
            <a:spLocks/>
          </p:cNvSpPr>
          <p:nvPr/>
        </p:nvSpPr>
        <p:spPr>
          <a:xfrm>
            <a:off x="931971" y="6485985"/>
            <a:ext cx="4815902" cy="2556658"/>
          </a:xfrm>
          <a:prstGeom prst="rect">
            <a:avLst/>
          </a:prstGeom>
        </p:spPr>
        <p:txBody>
          <a:bodyPr rtlCol="0"/>
          <a:lstStyle>
            <a:lvl1pPr marL="0" indent="0" algn="ctr" rtl="0" eaLnBrk="0" fontAlgn="base" hangingPunct="0">
              <a:lnSpc>
                <a:spcPct val="100000"/>
              </a:lnSpc>
              <a:spcBef>
                <a:spcPts val="2400"/>
              </a:spcBef>
              <a:spcAft>
                <a:spcPct val="0"/>
              </a:spcAft>
              <a:buClr>
                <a:srgbClr val="E40277"/>
              </a:buClr>
              <a:buFont typeface="Arial"/>
              <a:buNone/>
              <a:defRPr sz="2400" b="0">
                <a:solidFill>
                  <a:srgbClr val="595959"/>
                </a:solidFill>
                <a:latin typeface="Calibri"/>
                <a:ea typeface="MS PGothic" pitchFamily="34" charset="-128"/>
                <a:cs typeface="Calibri"/>
                <a:sym typeface="Gill Sans" charset="0"/>
              </a:defRPr>
            </a:lvl1pPr>
            <a:lvl2pPr marL="0" indent="0" algn="ctr" rtl="0" eaLnBrk="0" fontAlgn="base" hangingPunct="0">
              <a:lnSpc>
                <a:spcPct val="90000"/>
              </a:lnSpc>
              <a:spcBef>
                <a:spcPts val="2400"/>
              </a:spcBef>
              <a:spcAft>
                <a:spcPct val="0"/>
              </a:spcAft>
              <a:buClr>
                <a:srgbClr val="E40277"/>
              </a:buClr>
              <a:buFont typeface="Arial"/>
              <a:buNone/>
              <a:defRPr sz="2800">
                <a:solidFill>
                  <a:srgbClr val="5B5B5B"/>
                </a:solidFill>
                <a:latin typeface="Calibri"/>
                <a:ea typeface="MS PGothic" pitchFamily="34" charset="-128"/>
                <a:cs typeface="Calibri"/>
                <a:sym typeface="Gill Sans" charset="0"/>
              </a:defRPr>
            </a:lvl2pPr>
            <a:lvl3pPr marL="0" indent="0" algn="ctr" rtl="0" eaLnBrk="0" fontAlgn="base" hangingPunct="0">
              <a:lnSpc>
                <a:spcPct val="90000"/>
              </a:lnSpc>
              <a:spcBef>
                <a:spcPts val="2400"/>
              </a:spcBef>
              <a:spcAft>
                <a:spcPct val="0"/>
              </a:spcAft>
              <a:buClr>
                <a:srgbClr val="E40277"/>
              </a:buClr>
              <a:buFont typeface="Arial"/>
              <a:buNone/>
              <a:defRPr sz="2400">
                <a:solidFill>
                  <a:srgbClr val="5B5B5B"/>
                </a:solidFill>
                <a:latin typeface="Calibri"/>
                <a:ea typeface="MS PGothic" pitchFamily="34" charset="-128"/>
                <a:cs typeface="Calibri"/>
                <a:sym typeface="Gill Sans" charset="0"/>
              </a:defRPr>
            </a:lvl3pPr>
            <a:lvl4pPr marL="0" indent="0" algn="ctr" rtl="0" eaLnBrk="0" fontAlgn="base" hangingPunct="0">
              <a:lnSpc>
                <a:spcPct val="90000"/>
              </a:lnSpc>
              <a:spcBef>
                <a:spcPts val="2400"/>
              </a:spcBef>
              <a:spcAft>
                <a:spcPct val="0"/>
              </a:spcAft>
              <a:buClr>
                <a:srgbClr val="E40277"/>
              </a:buClr>
              <a:buFont typeface="Arial"/>
              <a:buNone/>
              <a:tabLst/>
              <a:defRPr sz="2000">
                <a:solidFill>
                  <a:srgbClr val="5B5B5B"/>
                </a:solidFill>
                <a:latin typeface="Calibri"/>
                <a:ea typeface="MS PGothic" pitchFamily="34" charset="-128"/>
                <a:cs typeface="Calibri"/>
                <a:sym typeface="Gill Sans" charset="0"/>
              </a:defRPr>
            </a:lvl4pPr>
            <a:lvl5pPr marL="273050" indent="0" algn="ctr" rtl="0" eaLnBrk="0" fontAlgn="base" hangingPunct="0">
              <a:lnSpc>
                <a:spcPct val="90000"/>
              </a:lnSpc>
              <a:spcBef>
                <a:spcPts val="2400"/>
              </a:spcBef>
              <a:spcAft>
                <a:spcPct val="0"/>
              </a:spcAft>
              <a:buClr>
                <a:srgbClr val="E40277"/>
              </a:buClr>
              <a:buFont typeface="Lucida Grande"/>
              <a:buNone/>
              <a:defRPr sz="28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rtl="0" eaLnBrk="1" hangingPunct="1">
              <a:buClr>
                <a:srgbClr val="AF1D38"/>
              </a:buClr>
            </a:pPr>
            <a:r>
              <a:rPr lang="es" dirty="0">
                <a:ea typeface="MS PGothic"/>
              </a:rPr>
              <a:t>Analizar las </a:t>
            </a:r>
            <a:r>
              <a:rPr lang="es" b="1" dirty="0">
                <a:solidFill>
                  <a:schemeClr val="accent1"/>
                </a:solidFill>
                <a:ea typeface="MS PGothic"/>
              </a:rPr>
              <a:t>soluciones tradicionales </a:t>
            </a:r>
            <a:r>
              <a:rPr lang="es" dirty="0">
                <a:ea typeface="MS PGothic"/>
              </a:rPr>
              <a:t>al alcance de las personas LGBTIQ+ de interés (repatriación voluntaria, integración local y reasentamiento) </a:t>
            </a:r>
            <a:endParaRPr lang="en-US" altLang="en-US" dirty="0">
              <a:latin typeface="Calibri" charset="0"/>
              <a:ea typeface="MS PGothic" charset="-128"/>
              <a:cs typeface="Calibri" charset="0"/>
            </a:endParaRPr>
          </a:p>
        </p:txBody>
      </p:sp>
      <p:sp>
        <p:nvSpPr>
          <p:cNvPr id="30" name="Title 3">
            <a:extLst>
              <a:ext uri="{FF2B5EF4-FFF2-40B4-BE49-F238E27FC236}">
                <a16:creationId xmlns:a16="http://schemas.microsoft.com/office/drawing/2014/main" id="{A9BE7D52-9F96-8945-AA8F-979CE259F6CD}"/>
              </a:ext>
            </a:extLst>
          </p:cNvPr>
          <p:cNvSpPr txBox="1">
            <a:spLocks/>
          </p:cNvSpPr>
          <p:nvPr/>
        </p:nvSpPr>
        <p:spPr>
          <a:xfrm>
            <a:off x="5172893" y="4512"/>
            <a:ext cx="2760793" cy="820493"/>
          </a:xfrm>
          <a:prstGeom prst="rect">
            <a:avLst/>
          </a:prstGeom>
          <a:solidFill>
            <a:schemeClr val="accent2"/>
          </a:solid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es" b="0" kern="0" spc="330">
                <a:solidFill>
                  <a:schemeClr val="bg1"/>
                </a:solidFill>
              </a:rPr>
              <a:t>MÓDULO </a:t>
            </a:r>
            <a:r>
              <a:rPr lang="es" kern="0" spc="330">
                <a:solidFill>
                  <a:schemeClr val="bg1"/>
                </a:solidFill>
              </a:rPr>
              <a:t>12</a:t>
            </a:r>
          </a:p>
        </p:txBody>
      </p:sp>
      <p:sp>
        <p:nvSpPr>
          <p:cNvPr id="32" name="Text Placeholder 4">
            <a:extLst>
              <a:ext uri="{FF2B5EF4-FFF2-40B4-BE49-F238E27FC236}">
                <a16:creationId xmlns:a16="http://schemas.microsoft.com/office/drawing/2014/main" id="{BA6D7728-44A1-4840-A050-B5CC99FBC747}"/>
              </a:ext>
            </a:extLst>
          </p:cNvPr>
          <p:cNvSpPr txBox="1">
            <a:spLocks/>
          </p:cNvSpPr>
          <p:nvPr/>
        </p:nvSpPr>
        <p:spPr>
          <a:xfrm>
            <a:off x="7533300" y="6485985"/>
            <a:ext cx="4531738" cy="2906357"/>
          </a:xfrm>
          <a:prstGeom prst="rect">
            <a:avLst/>
          </a:prstGeom>
        </p:spPr>
        <p:txBody>
          <a:bodyPr rtlCol="0"/>
          <a:lstStyle>
            <a:lvl1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1pPr>
            <a:lvl2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900" indent="-342900" algn="l" rtl="0" eaLnBrk="0" fontAlgn="base" hangingPunct="0">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3pPr>
            <a:lvl4pPr marL="566738" indent="-331788" algn="l" rtl="0" eaLnBrk="0" fontAlgn="base" hangingPunct="0">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4pPr>
            <a:lvl5pPr marL="566738" indent="-331788" algn="l" rtl="0" eaLnBrk="0" fontAlgn="base" hangingPunct="0">
              <a:lnSpc>
                <a:spcPct val="90000"/>
              </a:lnSpc>
              <a:spcBef>
                <a:spcPts val="1800"/>
              </a:spcBef>
              <a:spcAft>
                <a:spcPct val="0"/>
              </a:spcAft>
              <a:defRPr sz="2000">
                <a:solidFill>
                  <a:srgbClr val="5B5B5B"/>
                </a:solidFill>
                <a:latin typeface="Calibri"/>
                <a:ea typeface="MS PGothic" pitchFamily="34" charset="-128"/>
                <a:cs typeface="Calibri"/>
                <a:sym typeface="Gill Sans" charset="0"/>
              </a:defRPr>
            </a:lvl5pPr>
            <a:lvl6pPr marL="457200" algn="ctr" rtl="0" fontAlgn="base">
              <a:spcBef>
                <a:spcPct val="0"/>
              </a:spcBef>
              <a:spcAft>
                <a:spcPct val="0"/>
              </a:spcAft>
              <a:defRPr sz="3600">
                <a:solidFill>
                  <a:schemeClr val="tx1"/>
                </a:solidFill>
                <a:latin typeface="+mn-lt"/>
                <a:ea typeface="+mn-ea"/>
                <a:cs typeface="+mn-cs"/>
                <a:sym typeface="Gill Sans" charset="0"/>
              </a:defRPr>
            </a:lvl6pPr>
            <a:lvl7pPr marL="914400" algn="ctr" rtl="0" fontAlgn="base">
              <a:spcBef>
                <a:spcPct val="0"/>
              </a:spcBef>
              <a:spcAft>
                <a:spcPct val="0"/>
              </a:spcAft>
              <a:defRPr sz="3600">
                <a:solidFill>
                  <a:schemeClr val="tx1"/>
                </a:solidFill>
                <a:latin typeface="+mn-lt"/>
                <a:ea typeface="+mn-ea"/>
                <a:cs typeface="+mn-cs"/>
                <a:sym typeface="Gill Sans" charset="0"/>
              </a:defRPr>
            </a:lvl7pPr>
            <a:lvl8pPr marL="1371600" algn="ctr" rtl="0" fontAlgn="base">
              <a:spcBef>
                <a:spcPct val="0"/>
              </a:spcBef>
              <a:spcAft>
                <a:spcPct val="0"/>
              </a:spcAft>
              <a:defRPr sz="3600">
                <a:solidFill>
                  <a:schemeClr val="tx1"/>
                </a:solidFill>
                <a:latin typeface="+mn-lt"/>
                <a:ea typeface="+mn-ea"/>
                <a:cs typeface="+mn-cs"/>
                <a:sym typeface="Gill Sans" charset="0"/>
              </a:defRPr>
            </a:lvl8pPr>
            <a:lvl9pPr marL="1828800" algn="ctr" rtl="0" fontAlgn="base">
              <a:spcBef>
                <a:spcPct val="0"/>
              </a:spcBef>
              <a:spcAft>
                <a:spcPct val="0"/>
              </a:spcAft>
              <a:defRPr sz="3600">
                <a:solidFill>
                  <a:schemeClr val="tx1"/>
                </a:solidFill>
                <a:latin typeface="+mn-lt"/>
                <a:ea typeface="+mn-ea"/>
                <a:cs typeface="+mn-cs"/>
                <a:sym typeface="Gill Sans" charset="0"/>
              </a:defRPr>
            </a:lvl9pPr>
          </a:lstStyle>
          <a:p>
            <a:pPr marL="19050" lvl="1" indent="-19050" algn="ctr" rtl="0">
              <a:lnSpc>
                <a:spcPct val="100000"/>
              </a:lnSpc>
            </a:pPr>
            <a:r>
              <a:rPr lang="es" sz="2400" dirty="0"/>
              <a:t>Estudiar cómo se establecen cuáles son las prioridades y </a:t>
            </a:r>
            <a:r>
              <a:rPr lang="es" sz="2400" b="1" dirty="0">
                <a:solidFill>
                  <a:schemeClr val="accent2"/>
                </a:solidFill>
              </a:rPr>
              <a:t>necesidades en materia de reasentamiento</a:t>
            </a:r>
            <a:r>
              <a:rPr lang="es" sz="2400" dirty="0"/>
              <a:t> </a:t>
            </a:r>
            <a:br>
              <a:rPr lang="en-US" sz="2400" dirty="0"/>
            </a:br>
            <a:r>
              <a:rPr lang="es" sz="2400" b="1" dirty="0">
                <a:solidFill>
                  <a:schemeClr val="accent2"/>
                </a:solidFill>
              </a:rPr>
              <a:t>de las personas LGBTIQ+</a:t>
            </a:r>
          </a:p>
        </p:txBody>
      </p:sp>
      <p:cxnSp>
        <p:nvCxnSpPr>
          <p:cNvPr id="33" name="Straight Connector 32">
            <a:extLst>
              <a:ext uri="{FF2B5EF4-FFF2-40B4-BE49-F238E27FC236}">
                <a16:creationId xmlns:a16="http://schemas.microsoft.com/office/drawing/2014/main" id="{20DA9E07-8F88-354E-B2D5-C7E32921E6BF}"/>
              </a:ext>
            </a:extLst>
          </p:cNvPr>
          <p:cNvCxnSpPr/>
          <p:nvPr/>
        </p:nvCxnSpPr>
        <p:spPr bwMode="auto">
          <a:xfrm flipV="1">
            <a:off x="-1" y="8655283"/>
            <a:ext cx="13003213" cy="1273"/>
          </a:xfrm>
          <a:prstGeom prst="line">
            <a:avLst/>
          </a:prstGeom>
          <a:noFill/>
          <a:ln w="76200" cap="flat" cmpd="sng" algn="ctr">
            <a:solidFill>
              <a:schemeClr val="bg1">
                <a:lumMod val="85000"/>
              </a:schemeClr>
            </a:solidFill>
            <a:prstDash val="solid"/>
            <a:round/>
            <a:headEnd type="none" w="med" len="med"/>
            <a:tailEnd type="none" w="med" len="med"/>
          </a:ln>
          <a:effectLst/>
        </p:spPr>
      </p:cxnSp>
      <p:grpSp>
        <p:nvGrpSpPr>
          <p:cNvPr id="34" name="Group 230">
            <a:extLst>
              <a:ext uri="{FF2B5EF4-FFF2-40B4-BE49-F238E27FC236}">
                <a16:creationId xmlns:a16="http://schemas.microsoft.com/office/drawing/2014/main" id="{EC8852B8-63DE-BD4E-8ED2-A93702F3F1C2}"/>
              </a:ext>
            </a:extLst>
          </p:cNvPr>
          <p:cNvGrpSpPr>
            <a:grpSpLocks noChangeAspect="1"/>
          </p:cNvGrpSpPr>
          <p:nvPr/>
        </p:nvGrpSpPr>
        <p:grpSpPr>
          <a:xfrm>
            <a:off x="2721643" y="3159642"/>
            <a:ext cx="1540128" cy="1550466"/>
            <a:chOff x="0" y="0"/>
            <a:chExt cx="1455740" cy="1465510"/>
          </a:xfrm>
          <a:solidFill>
            <a:srgbClr val="FCC448"/>
          </a:solidFill>
        </p:grpSpPr>
        <p:sp>
          <p:nvSpPr>
            <p:cNvPr id="35" name="Shape 227">
              <a:extLst>
                <a:ext uri="{FF2B5EF4-FFF2-40B4-BE49-F238E27FC236}">
                  <a16:creationId xmlns:a16="http://schemas.microsoft.com/office/drawing/2014/main" id="{056A25C1-E217-CB44-8536-1F902F2924F5}"/>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es" sz="5399" kern="0">
                  <a:solidFill>
                    <a:schemeClr val="bg1"/>
                  </a:solidFill>
                  <a:latin typeface="+mj-lt"/>
                  <a:cs typeface="Lato Light"/>
                </a:rPr>
                <a:t>1</a:t>
              </a:r>
              <a:endParaRPr sz="5399" kern="0" dirty="0">
                <a:solidFill>
                  <a:schemeClr val="bg1"/>
                </a:solidFill>
                <a:latin typeface="+mj-lt"/>
                <a:cs typeface="Lato Light"/>
              </a:endParaRPr>
            </a:p>
          </p:txBody>
        </p:sp>
        <p:sp>
          <p:nvSpPr>
            <p:cNvPr id="36" name="Shape 228">
              <a:extLst>
                <a:ext uri="{FF2B5EF4-FFF2-40B4-BE49-F238E27FC236}">
                  <a16:creationId xmlns:a16="http://schemas.microsoft.com/office/drawing/2014/main" id="{5714E88F-41DC-C74D-BFCE-B326518D0548}"/>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sp>
          <p:nvSpPr>
            <p:cNvPr id="37" name="Shape 229">
              <a:extLst>
                <a:ext uri="{FF2B5EF4-FFF2-40B4-BE49-F238E27FC236}">
                  <a16:creationId xmlns:a16="http://schemas.microsoft.com/office/drawing/2014/main" id="{17E8249D-BDBD-9140-82C8-EFA66397EF48}"/>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grp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es" sz="6599" kern="0" spc="330">
                <a:solidFill>
                  <a:schemeClr val="bg1"/>
                </a:solidFill>
              </a:rPr>
              <a:t>OBJETIVOS</a:t>
            </a:r>
          </a:p>
        </p:txBody>
      </p:sp>
      <p:grpSp>
        <p:nvGrpSpPr>
          <p:cNvPr id="39" name="Group 230">
            <a:extLst>
              <a:ext uri="{FF2B5EF4-FFF2-40B4-BE49-F238E27FC236}">
                <a16:creationId xmlns:a16="http://schemas.microsoft.com/office/drawing/2014/main" id="{62B2BAFD-1F23-984F-BE0C-2AAEC37A2FBC}"/>
              </a:ext>
            </a:extLst>
          </p:cNvPr>
          <p:cNvGrpSpPr>
            <a:grpSpLocks noChangeAspect="1"/>
          </p:cNvGrpSpPr>
          <p:nvPr/>
        </p:nvGrpSpPr>
        <p:grpSpPr>
          <a:xfrm>
            <a:off x="9127359" y="3124666"/>
            <a:ext cx="1540128" cy="1550466"/>
            <a:chOff x="0" y="0"/>
            <a:chExt cx="1455740" cy="1465510"/>
          </a:xfrm>
          <a:solidFill>
            <a:srgbClr val="FCC448"/>
          </a:solidFill>
        </p:grpSpPr>
        <p:sp>
          <p:nvSpPr>
            <p:cNvPr id="40" name="Shape 227">
              <a:extLst>
                <a:ext uri="{FF2B5EF4-FFF2-40B4-BE49-F238E27FC236}">
                  <a16:creationId xmlns:a16="http://schemas.microsoft.com/office/drawing/2014/main" id="{998AAAEE-5F80-DE4C-B0D2-AE68ED546C7C}"/>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algn="ctr" defTabSz="914309" rtl="0">
                <a:defRPr sz="1800">
                  <a:solidFill>
                    <a:srgbClr val="000000"/>
                  </a:solidFill>
                </a:defRPr>
              </a:pPr>
              <a:r>
                <a:rPr lang="es" sz="5399" kern="0">
                  <a:solidFill>
                    <a:schemeClr val="bg1"/>
                  </a:solidFill>
                  <a:latin typeface="+mj-lt"/>
                  <a:cs typeface="Lato Light"/>
                </a:rPr>
                <a:t>2</a:t>
              </a:r>
              <a:endParaRPr sz="5399" kern="0" dirty="0">
                <a:solidFill>
                  <a:schemeClr val="bg1"/>
                </a:solidFill>
                <a:latin typeface="+mj-lt"/>
                <a:cs typeface="Lato Light"/>
              </a:endParaRPr>
            </a:p>
          </p:txBody>
        </p:sp>
        <p:sp>
          <p:nvSpPr>
            <p:cNvPr id="41" name="Shape 228">
              <a:extLst>
                <a:ext uri="{FF2B5EF4-FFF2-40B4-BE49-F238E27FC236}">
                  <a16:creationId xmlns:a16="http://schemas.microsoft.com/office/drawing/2014/main" id="{F451677D-528D-8341-B96C-688C11DE1555}"/>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sp>
          <p:nvSpPr>
            <p:cNvPr id="42" name="Shape 229">
              <a:extLst>
                <a:ext uri="{FF2B5EF4-FFF2-40B4-BE49-F238E27FC236}">
                  <a16:creationId xmlns:a16="http://schemas.microsoft.com/office/drawing/2014/main" id="{D52FA07C-7FFB-294F-B5C2-0AE15A965859}"/>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algn="ctr" defTabSz="584142" rtl="0">
                <a:lnSpc>
                  <a:spcPct val="110000"/>
                </a:lnSpc>
                <a:spcBef>
                  <a:spcPts val="3000"/>
                </a:spcBef>
                <a:defRPr sz="2000">
                  <a:solidFill>
                    <a:srgbClr val="4C4C4C"/>
                  </a:solidFill>
                  <a:latin typeface="Helvetica Neue Light"/>
                  <a:ea typeface="Helvetica Neue Light"/>
                  <a:cs typeface="Helvetica Neue Light"/>
                  <a:sym typeface="Helvetica Neue Light"/>
                </a:defRPr>
              </a:pPr>
              <a:endParaRPr sz="2000" kern="0" dirty="0">
                <a:solidFill>
                  <a:srgbClr val="4C4C4C"/>
                </a:solidFill>
                <a:latin typeface="Lato Light"/>
                <a:ea typeface="Helvetica Neue Light"/>
                <a:cs typeface="Lato Light"/>
                <a:sym typeface="Helvetica Neue Light"/>
              </a:endParaRPr>
            </a:p>
          </p:txBody>
        </p:sp>
      </p:gr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1143000" y="4816837"/>
            <a:ext cx="4419599" cy="145476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cap="all" dirty="0">
                <a:solidFill>
                  <a:schemeClr val="bg1"/>
                </a:solidFill>
                <a:latin typeface="Calibri" charset="0"/>
                <a:ea typeface="Calibri" charset="0"/>
                <a:cs typeface="Calibri" charset="0"/>
              </a:rPr>
              <a:t>soluciones </a:t>
            </a:r>
            <a:br>
              <a:rPr lang="en-US" sz="2600" b="1" cap="all" dirty="0">
                <a:solidFill>
                  <a:schemeClr val="bg1"/>
                </a:solidFill>
                <a:latin typeface="Calibri" charset="0"/>
                <a:ea typeface="Calibri" charset="0"/>
                <a:cs typeface="Calibri" charset="0"/>
              </a:rPr>
            </a:br>
            <a:r>
              <a:rPr lang="es" sz="2600" b="1" cap="all" dirty="0">
                <a:solidFill>
                  <a:schemeClr val="bg1"/>
                </a:solidFill>
                <a:latin typeface="Calibri" charset="0"/>
                <a:ea typeface="Calibri" charset="0"/>
                <a:cs typeface="Calibri" charset="0"/>
              </a:rPr>
              <a:t>tradicionales</a:t>
            </a:r>
            <a:endParaRPr lang="en-US" sz="2600" b="1" cap="all" dirty="0">
              <a:solidFill>
                <a:schemeClr val="bg1"/>
              </a:solidFill>
              <a:latin typeface="Calibri" charset="0"/>
              <a:ea typeface="Calibri" charset="0"/>
              <a:cs typeface="Calibri" charset="0"/>
            </a:endParaRP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7402130" y="4816837"/>
            <a:ext cx="4794078" cy="1467614"/>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cap="all" dirty="0">
                <a:solidFill>
                  <a:schemeClr val="bg1"/>
                </a:solidFill>
                <a:latin typeface="Calibri" charset="0"/>
                <a:ea typeface="Calibri" charset="0"/>
                <a:cs typeface="Calibri" charset="0"/>
              </a:rPr>
              <a:t>Necesidades de las personas LGBTQ+ en materia de reasentamiento</a:t>
            </a:r>
            <a:endParaRPr lang="en-US" sz="2600" b="1" cap="all" dirty="0">
              <a:solidFill>
                <a:schemeClr val="bg1"/>
              </a:solidFill>
              <a:latin typeface="Calibri" charset="0"/>
              <a:ea typeface="Calibri" charset="0"/>
              <a:cs typeface="Calibri" charset="0"/>
            </a:endParaRP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78</a:t>
            </a:fld>
            <a:endParaRPr lang="en-US" altLang="en-US" sz="1200" dirty="0">
              <a:solidFill>
                <a:schemeClr val="bg1"/>
              </a:solidFill>
            </a:endParaRPr>
          </a:p>
        </p:txBody>
      </p:sp>
    </p:spTree>
    <p:extLst>
      <p:ext uri="{BB962C8B-B14F-4D97-AF65-F5344CB8AC3E}">
        <p14:creationId xmlns:p14="http://schemas.microsoft.com/office/powerpoint/2010/main" val="555159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fade">
                                      <p:cBhvr>
                                        <p:cTn id="23" dur="500"/>
                                        <p:tgtEl>
                                          <p:spTgt spid="4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9">
                                            <p:txEl>
                                              <p:pRg st="0" end="0"/>
                                            </p:txEl>
                                          </p:spTgt>
                                        </p:tgtEl>
                                        <p:attrNameLst>
                                          <p:attrName>style.visibility</p:attrName>
                                        </p:attrNameLst>
                                      </p:cBhvr>
                                      <p:to>
                                        <p:strVal val="visible"/>
                                      </p:to>
                                    </p:set>
                                    <p:animEffect transition="in" filter="fade">
                                      <p:cBhvr>
                                        <p:cTn id="27" dur="500"/>
                                        <p:tgtEl>
                                          <p:spTgt spid="29">
                                            <p:txEl>
                                              <p:pRg st="0" end="0"/>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Effect transition="in" filter="fade">
                                      <p:cBhvr>
                                        <p:cTn id="40" dur="500"/>
                                        <p:tgtEl>
                                          <p:spTgt spid="50"/>
                                        </p:tgtEl>
                                      </p:cBhvr>
                                    </p:animEffect>
                                  </p:childTnLst>
                                </p:cTn>
                              </p:par>
                            </p:childTnLst>
                          </p:cTn>
                        </p:par>
                        <p:par>
                          <p:cTn id="41" fill="hold">
                            <p:stCondLst>
                              <p:cond delay="1000"/>
                            </p:stCondLst>
                            <p:childTnLst>
                              <p:par>
                                <p:cTn id="42" presetID="10" presetClass="entr" presetSubtype="0" fill="hold" grpId="0" nodeType="afterEffect">
                                  <p:stCondLst>
                                    <p:cond delay="0"/>
                                  </p:stCondLst>
                                  <p:childTnLst>
                                    <p:set>
                                      <p:cBhvr>
                                        <p:cTn id="43" dur="1" fill="hold">
                                          <p:stCondLst>
                                            <p:cond delay="0"/>
                                          </p:stCondLst>
                                        </p:cTn>
                                        <p:tgtEl>
                                          <p:spTgt spid="32">
                                            <p:txEl>
                                              <p:pRg st="0" end="0"/>
                                            </p:txEl>
                                          </p:spTgt>
                                        </p:tgtEl>
                                        <p:attrNameLst>
                                          <p:attrName>style.visibility</p:attrName>
                                        </p:attrNameLst>
                                      </p:cBhvr>
                                      <p:to>
                                        <p:strVal val="visible"/>
                                      </p:to>
                                    </p:set>
                                    <p:animEffect transition="in" filter="fade">
                                      <p:cBhvr>
                                        <p:cTn id="44" dur="500"/>
                                        <p:tgtEl>
                                          <p:spTgt spid="32">
                                            <p:txEl>
                                              <p:pRg st="0" end="0"/>
                                            </p:txEl>
                                          </p:spTgt>
                                        </p:tgtEl>
                                      </p:cBhvr>
                                    </p:animEffect>
                                  </p:childTnLst>
                                </p:cTn>
                              </p:par>
                            </p:childTnLst>
                          </p:cTn>
                        </p:par>
                        <p:par>
                          <p:cTn id="45" fill="hold">
                            <p:stCondLst>
                              <p:cond delay="1500"/>
                            </p:stCondLst>
                            <p:childTnLst>
                              <p:par>
                                <p:cTn id="46" presetID="22" presetClass="entr" presetSubtype="8"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wipe(left)">
                                      <p:cBhvr>
                                        <p:cTn id="4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P spid="30" grpId="0" animBg="1"/>
      <p:bldP spid="32" grpId="0" build="p"/>
      <p:bldP spid="38" grpId="0"/>
      <p:bldP spid="47" grpId="0" animBg="1"/>
      <p:bldP spid="5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3" name="Group 42">
            <a:extLst>
              <a:ext uri="{FF2B5EF4-FFF2-40B4-BE49-F238E27FC236}">
                <a16:creationId xmlns:a16="http://schemas.microsoft.com/office/drawing/2014/main" id="{59AB307A-C46B-764B-9F58-A5FD4D7E377E}"/>
              </a:ext>
            </a:extLst>
          </p:cNvPr>
          <p:cNvGrpSpPr/>
          <p:nvPr/>
        </p:nvGrpSpPr>
        <p:grpSpPr>
          <a:xfrm>
            <a:off x="5930256" y="6962159"/>
            <a:ext cx="6978920" cy="1315536"/>
            <a:chOff x="6661445" y="2374558"/>
            <a:chExt cx="6978920" cy="1315536"/>
          </a:xfrm>
        </p:grpSpPr>
        <p:grpSp>
          <p:nvGrpSpPr>
            <p:cNvPr id="45" name="Group 1149">
              <a:extLst>
                <a:ext uri="{FF2B5EF4-FFF2-40B4-BE49-F238E27FC236}">
                  <a16:creationId xmlns:a16="http://schemas.microsoft.com/office/drawing/2014/main" id="{B97E01BA-0195-B644-B227-EE558637E4AB}"/>
                </a:ext>
              </a:extLst>
            </p:cNvPr>
            <p:cNvGrpSpPr/>
            <p:nvPr/>
          </p:nvGrpSpPr>
          <p:grpSpPr>
            <a:xfrm>
              <a:off x="6661445" y="2374558"/>
              <a:ext cx="6978920" cy="1315536"/>
              <a:chOff x="-617329" y="-827140"/>
              <a:chExt cx="21807842" cy="1850192"/>
            </a:xfrm>
          </p:grpSpPr>
          <p:sp>
            <p:nvSpPr>
              <p:cNvPr id="49" name="Shape 1147">
                <a:extLst>
                  <a:ext uri="{FF2B5EF4-FFF2-40B4-BE49-F238E27FC236}">
                    <a16:creationId xmlns:a16="http://schemas.microsoft.com/office/drawing/2014/main" id="{3C9DBF16-07D8-4942-A2A7-CE8504BF9636}"/>
                  </a:ext>
                </a:extLst>
              </p:cNvPr>
              <p:cNvSpPr/>
              <p:nvPr/>
            </p:nvSpPr>
            <p:spPr>
              <a:xfrm>
                <a:off x="-617329" y="-827140"/>
                <a:ext cx="21807842" cy="1776817"/>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50" name="Shape 1148">
                <a:extLst>
                  <a:ext uri="{FF2B5EF4-FFF2-40B4-BE49-F238E27FC236}">
                    <a16:creationId xmlns:a16="http://schemas.microsoft.com/office/drawing/2014/main" id="{EAFA1F53-B11C-3D48-84AB-5F14AB6384BD}"/>
                  </a:ext>
                </a:extLst>
              </p:cNvPr>
              <p:cNvSpPr/>
              <p:nvPr/>
            </p:nvSpPr>
            <p:spPr>
              <a:xfrm>
                <a:off x="849638" y="-800727"/>
                <a:ext cx="18276634" cy="18237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El monitoreo de las personas retornadas debe englobar la prestación de apoyo a las personas LGBTIQ+ retornadas a fin de cerciorarse de que gozan de los derechos humanos básicos.</a:t>
                </a:r>
              </a:p>
            </p:txBody>
          </p:sp>
        </p:grpSp>
        <p:sp>
          <p:nvSpPr>
            <p:cNvPr id="47" name="Shape 1150">
              <a:extLst>
                <a:ext uri="{FF2B5EF4-FFF2-40B4-BE49-F238E27FC236}">
                  <a16:creationId xmlns:a16="http://schemas.microsoft.com/office/drawing/2014/main" id="{346157FC-7565-8C44-9060-84DBABCA9EE3}"/>
                </a:ext>
              </a:extLst>
            </p:cNvPr>
            <p:cNvSpPr/>
            <p:nvPr/>
          </p:nvSpPr>
          <p:spPr>
            <a:xfrm rot="5400000">
              <a:off x="6556219" y="2552098"/>
              <a:ext cx="548640" cy="31089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74" name="Group 73">
            <a:extLst>
              <a:ext uri="{FF2B5EF4-FFF2-40B4-BE49-F238E27FC236}">
                <a16:creationId xmlns:a16="http://schemas.microsoft.com/office/drawing/2014/main" id="{8112B13B-C959-F34C-84DE-ABA29133DA45}"/>
              </a:ext>
            </a:extLst>
          </p:cNvPr>
          <p:cNvGrpSpPr/>
          <p:nvPr/>
        </p:nvGrpSpPr>
        <p:grpSpPr>
          <a:xfrm>
            <a:off x="5930256" y="5467827"/>
            <a:ext cx="6978920" cy="1263364"/>
            <a:chOff x="6661445" y="2431710"/>
            <a:chExt cx="6978920" cy="1263364"/>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431710"/>
              <a:ext cx="6978920" cy="1263364"/>
              <a:chOff x="-617329" y="-746760"/>
              <a:chExt cx="21807842" cy="1776817"/>
            </a:xfrm>
          </p:grpSpPr>
          <p:sp>
            <p:nvSpPr>
              <p:cNvPr id="77" name="Shape 1147">
                <a:extLst>
                  <a:ext uri="{FF2B5EF4-FFF2-40B4-BE49-F238E27FC236}">
                    <a16:creationId xmlns:a16="http://schemas.microsoft.com/office/drawing/2014/main" id="{FFD488A9-A31B-5E49-BEA8-89B555F05D61}"/>
                  </a:ext>
                </a:extLst>
              </p:cNvPr>
              <p:cNvSpPr/>
              <p:nvPr/>
            </p:nvSpPr>
            <p:spPr>
              <a:xfrm>
                <a:off x="-617329" y="-746760"/>
                <a:ext cx="21807842" cy="1776817"/>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78" name="Shape 1148">
                <a:extLst>
                  <a:ext uri="{FF2B5EF4-FFF2-40B4-BE49-F238E27FC236}">
                    <a16:creationId xmlns:a16="http://schemas.microsoft.com/office/drawing/2014/main" id="{1B6A5C92-729B-FE4A-AB0B-DA136C510DCB}"/>
                  </a:ext>
                </a:extLst>
              </p:cNvPr>
              <p:cNvSpPr/>
              <p:nvPr/>
            </p:nvSpPr>
            <p:spPr>
              <a:xfrm>
                <a:off x="849638" y="-619873"/>
                <a:ext cx="18276634" cy="13909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Así pues, las opciones de integración local pueden ser escasas o nulas. Esta posibilidad se debe estudiar con detenimiento.</a:t>
                </a: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556219" y="2552098"/>
              <a:ext cx="548640" cy="31089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44" name="Group 43">
            <a:extLst>
              <a:ext uri="{FF2B5EF4-FFF2-40B4-BE49-F238E27FC236}">
                <a16:creationId xmlns:a16="http://schemas.microsoft.com/office/drawing/2014/main" id="{B12601C1-37B2-4342-A8D8-2389BD1A5A29}"/>
              </a:ext>
            </a:extLst>
          </p:cNvPr>
          <p:cNvGrpSpPr/>
          <p:nvPr/>
        </p:nvGrpSpPr>
        <p:grpSpPr>
          <a:xfrm>
            <a:off x="5930256" y="2249078"/>
            <a:ext cx="6978920" cy="1354235"/>
            <a:chOff x="6661445" y="2430945"/>
            <a:chExt cx="6978920" cy="1354235"/>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353470"/>
              <a:chOff x="-617329" y="-746760"/>
              <a:chExt cx="21807842" cy="1903545"/>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1836943"/>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66995"/>
                <a:ext cx="20340875" cy="18237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La decisión se tiene que tomar partiendo de información pertinente y fiable sobre el país de origen; incluso si los demás motivos para huir desaparecen, la persecución a </a:t>
                </a:r>
                <a:br>
                  <a:rPr lang="es" sz="2000" dirty="0">
                    <a:solidFill>
                      <a:schemeClr val="tx2"/>
                    </a:solidFill>
                  </a:rPr>
                </a:br>
                <a:r>
                  <a:rPr lang="es" sz="2000" dirty="0">
                    <a:solidFill>
                      <a:schemeClr val="tx2"/>
                    </a:solidFill>
                  </a:rPr>
                  <a:t>las personas LGBTIQ+ puede continuar. </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70200"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3831367"/>
            <a:ext cx="6978920" cy="1341853"/>
            <a:chOff x="6661445" y="2431710"/>
            <a:chExt cx="6978920" cy="1341853"/>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431710"/>
              <a:ext cx="6978920" cy="1341853"/>
              <a:chOff x="-617329" y="-746760"/>
              <a:chExt cx="21807842" cy="1887206"/>
            </a:xfrm>
          </p:grpSpPr>
          <p:sp>
            <p:nvSpPr>
              <p:cNvPr id="70" name="Shape 1147">
                <a:extLst>
                  <a:ext uri="{FF2B5EF4-FFF2-40B4-BE49-F238E27FC236}">
                    <a16:creationId xmlns:a16="http://schemas.microsoft.com/office/drawing/2014/main" id="{8BC745F6-4CA6-2D49-B947-E82F748E2B64}"/>
                  </a:ext>
                </a:extLst>
              </p:cNvPr>
              <p:cNvSpPr/>
              <p:nvPr/>
            </p:nvSpPr>
            <p:spPr>
              <a:xfrm>
                <a:off x="-617329" y="-746760"/>
                <a:ext cx="21807842" cy="1887206"/>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8" y="-532795"/>
                <a:ext cx="18967187" cy="13909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No cabe esperar que una persona LGBTIQ+ vuelva a su país de origen si ello exigiera ocultar su SOGIESC o actuar con discreción.</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63254" y="257412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1342875"/>
            <a:chOff x="6661445" y="2471466"/>
            <a:chExt cx="6978920" cy="1342875"/>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1342875"/>
              <a:chOff x="-617329" y="-690846"/>
              <a:chExt cx="21807842" cy="1888645"/>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1888645"/>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631294"/>
                <a:ext cx="19516886" cy="18237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La repatriación voluntaria ha de ser el fruto de una decisión libre y fundamentada y del deseo de volver, además de llevarse a cabo en condiciones de seguridad y desde el respeto a la dignidad de las personas repatriadas.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62888"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pic>
        <p:nvPicPr>
          <p:cNvPr id="42" name="Picture Placeholder 47">
            <a:extLst>
              <a:ext uri="{FF2B5EF4-FFF2-40B4-BE49-F238E27FC236}">
                <a16:creationId xmlns:a16="http://schemas.microsoft.com/office/drawing/2014/main" id="{E317CCF1-2122-3641-8050-4864E4A0AB8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7322" r="503"/>
          <a:stretch/>
        </p:blipFill>
        <p:spPr>
          <a:xfrm>
            <a:off x="2" y="0"/>
            <a:ext cx="5949835" cy="9756775"/>
          </a:xfrm>
          <a:ln>
            <a:noFill/>
          </a:ln>
        </p:spPr>
      </p:pic>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79</a:t>
            </a:fld>
            <a:endParaRPr lang="en-US" altLang="en-US" sz="1200" dirty="0">
              <a:solidFill>
                <a:schemeClr val="bg1"/>
              </a:solidFill>
            </a:endParaRPr>
          </a:p>
        </p:txBody>
      </p:sp>
      <p:sp>
        <p:nvSpPr>
          <p:cNvPr id="13" name="Rectangle 12">
            <a:extLst>
              <a:ext uri="{FF2B5EF4-FFF2-40B4-BE49-F238E27FC236}">
                <a16:creationId xmlns:a16="http://schemas.microsoft.com/office/drawing/2014/main" id="{96C9AD98-4853-3E4D-8AED-F078796DE831}"/>
              </a:ext>
            </a:extLst>
          </p:cNvPr>
          <p:cNvSpPr/>
          <p:nvPr/>
        </p:nvSpPr>
        <p:spPr bwMode="auto">
          <a:xfrm>
            <a:off x="-1" y="-228600"/>
            <a:ext cx="5951781" cy="10064726"/>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sym typeface="Lucida Grande" charset="0"/>
            </a:endParaRPr>
          </a:p>
        </p:txBody>
      </p:sp>
      <p:sp>
        <p:nvSpPr>
          <p:cNvPr id="139" name="Shape 139"/>
          <p:cNvSpPr txBox="1">
            <a:spLocks noGrp="1"/>
          </p:cNvSpPr>
          <p:nvPr>
            <p:ph type="body" sz="quarter" idx="11"/>
          </p:nvPr>
        </p:nvSpPr>
        <p:spPr>
          <a:xfrm>
            <a:off x="-409424" y="6586594"/>
            <a:ext cx="6727750" cy="1219598"/>
          </a:xfrm>
        </p:spPr>
        <p:txBody>
          <a:bodyPr rtlCol="0"/>
          <a:lstStyle/>
          <a:p>
            <a:pPr defTabSz="914400" rtl="0"/>
            <a:r>
              <a:rPr lang="es" sz="3600"/>
              <a:t>Repatriación </a:t>
            </a:r>
            <a:br>
              <a:rPr lang="en-US" altLang="en-US" sz="3600" dirty="0"/>
            </a:br>
            <a:r>
              <a:rPr lang="es" sz="3600"/>
              <a:t>voluntaria</a:t>
            </a:r>
            <a:endParaRPr lang="en-US" altLang="en-US" sz="36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cs typeface="ヒラギノ角ゴ ProN W3" charset="0"/>
              <a:sym typeface="Lucida Grande" charset="0"/>
            </a:endParaRPr>
          </a:p>
        </p:txBody>
      </p:sp>
      <p:grpSp>
        <p:nvGrpSpPr>
          <p:cNvPr id="68" name="Group 67">
            <a:extLst>
              <a:ext uri="{FF2B5EF4-FFF2-40B4-BE49-F238E27FC236}">
                <a16:creationId xmlns:a16="http://schemas.microsoft.com/office/drawing/2014/main" id="{6C70015C-1891-B244-A86E-719558F38864}"/>
              </a:ext>
            </a:extLst>
          </p:cNvPr>
          <p:cNvGrpSpPr/>
          <p:nvPr/>
        </p:nvGrpSpPr>
        <p:grpSpPr>
          <a:xfrm>
            <a:off x="5289756" y="9111916"/>
            <a:ext cx="2460403" cy="724209"/>
            <a:chOff x="5592733" y="9111916"/>
            <a:chExt cx="2460403" cy="724209"/>
          </a:xfrm>
        </p:grpSpPr>
        <p:sp>
          <p:nvSpPr>
            <p:cNvPr id="71" name="Round Same Side Corner Rectangle 70">
              <a:extLst>
                <a:ext uri="{FF2B5EF4-FFF2-40B4-BE49-F238E27FC236}">
                  <a16:creationId xmlns:a16="http://schemas.microsoft.com/office/drawing/2014/main" id="{26E3958F-5BB3-154A-9D7F-6DB509CBCC9D}"/>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921" dirty="0"/>
            </a:p>
          </p:txBody>
        </p:sp>
        <p:grpSp>
          <p:nvGrpSpPr>
            <p:cNvPr id="72" name="Group 71">
              <a:extLst>
                <a:ext uri="{FF2B5EF4-FFF2-40B4-BE49-F238E27FC236}">
                  <a16:creationId xmlns:a16="http://schemas.microsoft.com/office/drawing/2014/main" id="{CD240CEA-984A-E241-94BB-B438395A9DC0}"/>
                </a:ext>
              </a:extLst>
            </p:cNvPr>
            <p:cNvGrpSpPr/>
            <p:nvPr/>
          </p:nvGrpSpPr>
          <p:grpSpPr>
            <a:xfrm>
              <a:off x="5765132" y="9259761"/>
              <a:ext cx="2041918" cy="473126"/>
              <a:chOff x="5582387" y="8894626"/>
              <a:chExt cx="2041918" cy="473126"/>
            </a:xfrm>
          </p:grpSpPr>
          <p:pic>
            <p:nvPicPr>
              <p:cNvPr id="79" name="Picture 78">
                <a:extLst>
                  <a:ext uri="{FF2B5EF4-FFF2-40B4-BE49-F238E27FC236}">
                    <a16:creationId xmlns:a16="http://schemas.microsoft.com/office/drawing/2014/main" id="{E7A63150-9AB9-6F48-8B4C-477D2C87DC66}"/>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80" name="Straight Connector 79">
                <a:extLst>
                  <a:ext uri="{FF2B5EF4-FFF2-40B4-BE49-F238E27FC236}">
                    <a16:creationId xmlns:a16="http://schemas.microsoft.com/office/drawing/2014/main" id="{1CB9DB0F-5AD8-E84A-849A-FCB9148C2474}"/>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81" name="Picture 80">
                <a:extLst>
                  <a:ext uri="{FF2B5EF4-FFF2-40B4-BE49-F238E27FC236}">
                    <a16:creationId xmlns:a16="http://schemas.microsoft.com/office/drawing/2014/main" id="{B90BDAA8-6FF8-B241-B78A-4428D9A44447}"/>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217144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es" sz="6599" kern="0" spc="330">
                <a:solidFill>
                  <a:schemeClr val="bg1"/>
                </a:solidFill>
              </a:rPr>
              <a:t>OBJETIVOS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70759" y="4384258"/>
            <a:ext cx="4260513" cy="84520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cap="all">
                <a:solidFill>
                  <a:schemeClr val="bg1"/>
                </a:solidFill>
                <a:latin typeface="Calibri" charset="0"/>
                <a:ea typeface="Calibri" charset="0"/>
                <a:cs typeface="Calibri" charset="0"/>
              </a:rPr>
              <a:t>MARGINACIÓN AGRAVADA </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470356" y="4366722"/>
            <a:ext cx="4159379" cy="854502"/>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r>
              <a:rPr lang="es" sz="2600" b="1" kern="0">
                <a:solidFill>
                  <a:srgbClr val="FFFFFF"/>
                </a:solidFill>
                <a:latin typeface="Calibri" charset="0"/>
                <a:ea typeface="MS PGothic" charset="-128"/>
                <a:cs typeface="Calibri" charset="0"/>
              </a:rPr>
              <a:t>NECESIDADES CAMBIANTES</a:t>
            </a:r>
            <a:endParaRPr lang="en-US" sz="2600" b="1" dirty="0"/>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756045" y="4401120"/>
            <a:ext cx="4159379" cy="82834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cap="all">
                <a:solidFill>
                  <a:schemeClr val="bg1"/>
                </a:solidFill>
                <a:latin typeface="Calibri" charset="0"/>
                <a:ea typeface="Calibri" charset="0"/>
                <a:cs typeface="Calibri" charset="0"/>
              </a:rPr>
              <a:t>SITUACIONES DE ALTO RIESGO</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8</a:t>
            </a:fld>
            <a:endParaRPr lang="en-US" altLang="en-US" sz="1200" dirty="0">
              <a:solidFill>
                <a:schemeClr val="bg1"/>
              </a:solidFill>
            </a:endParaRPr>
          </a:p>
        </p:txBody>
      </p:sp>
      <p:sp>
        <p:nvSpPr>
          <p:cNvPr id="3" name="Content Placeholder 2">
            <a:extLst>
              <a:ext uri="{FF2B5EF4-FFF2-40B4-BE49-F238E27FC236}">
                <a16:creationId xmlns:a16="http://schemas.microsoft.com/office/drawing/2014/main" id="{458284D3-BAE3-524C-85DC-252A2415B145}"/>
              </a:ext>
            </a:extLst>
          </p:cNvPr>
          <p:cNvSpPr>
            <a:spLocks noGrp="1"/>
          </p:cNvSpPr>
          <p:nvPr>
            <p:ph idx="1"/>
          </p:nvPr>
        </p:nvSpPr>
        <p:spPr>
          <a:xfrm>
            <a:off x="333334" y="5437400"/>
            <a:ext cx="3708314" cy="2573539"/>
          </a:xfrm>
        </p:spPr>
        <p:txBody>
          <a:bodyPr rtlCol="0"/>
          <a:lstStyle/>
          <a:p>
            <a:pPr rtl="0"/>
            <a:r>
              <a:rPr lang="es" dirty="0"/>
              <a:t>Pueden sufrir marginación tanto por su condición de migrantes como por ser personas con SOGIESC diversa.</a:t>
            </a:r>
          </a:p>
          <a:p>
            <a:pPr rtl="0"/>
            <a:endParaRPr lang="en-US" dirty="0"/>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nvPr>
        </p:nvPicPr>
        <p:blipFill rotWithShape="1">
          <a:blip r:embed="rId4"/>
          <a:srcRect t="15086" b="38055"/>
          <a:stretch/>
        </p:blipFill>
        <p:spPr>
          <a:xfrm>
            <a:off x="0" y="0"/>
            <a:ext cx="13003213" cy="3885006"/>
          </a:xfrm>
        </p:spPr>
      </p:pic>
      <p:sp>
        <p:nvSpPr>
          <p:cNvPr id="5" name="Content Placeholder 4">
            <a:extLst>
              <a:ext uri="{FF2B5EF4-FFF2-40B4-BE49-F238E27FC236}">
                <a16:creationId xmlns:a16="http://schemas.microsoft.com/office/drawing/2014/main" id="{DFA01AA0-0683-7947-82E7-F2FCD3AE4626}"/>
              </a:ext>
            </a:extLst>
          </p:cNvPr>
          <p:cNvSpPr>
            <a:spLocks noGrp="1"/>
          </p:cNvSpPr>
          <p:nvPr>
            <p:ph idx="11"/>
          </p:nvPr>
        </p:nvSpPr>
        <p:spPr>
          <a:xfrm>
            <a:off x="4535425" y="5437400"/>
            <a:ext cx="4034088" cy="2573539"/>
          </a:xfrm>
        </p:spPr>
        <p:txBody>
          <a:bodyPr rtlCol="0">
            <a:noAutofit/>
          </a:bodyPr>
          <a:lstStyle/>
          <a:p>
            <a:pPr rtl="0"/>
            <a:r>
              <a:rPr lang="es" dirty="0"/>
              <a:t>Dado que las situaciones de migración o desplazamiento forzado se pueden prolongar durante meses, años o décadas, es posible que las necesidades de las personas con SOGIESC diversa cambien a lo largo de la migración.</a:t>
            </a:r>
          </a:p>
        </p:txBody>
      </p:sp>
      <p:sp>
        <p:nvSpPr>
          <p:cNvPr id="2" name="Title 1">
            <a:extLst>
              <a:ext uri="{FF2B5EF4-FFF2-40B4-BE49-F238E27FC236}">
                <a16:creationId xmlns:a16="http://schemas.microsoft.com/office/drawing/2014/main" id="{F22A0BBD-F5BE-3449-8C37-1AC28AB7C83B}"/>
              </a:ext>
            </a:extLst>
          </p:cNvPr>
          <p:cNvSpPr>
            <a:spLocks noGrp="1"/>
          </p:cNvSpPr>
          <p:nvPr>
            <p:ph type="title"/>
          </p:nvPr>
        </p:nvSpPr>
        <p:spPr>
          <a:xfrm>
            <a:off x="-19932" y="2632002"/>
            <a:ext cx="6404690" cy="956333"/>
          </a:xfrm>
          <a:solidFill>
            <a:schemeClr val="accent2"/>
          </a:solidFill>
        </p:spPr>
        <p:txBody>
          <a:bodyPr rtlCol="0"/>
          <a:lstStyle/>
          <a:p>
            <a:pPr marL="288925" algn="l" rtl="0"/>
            <a:r>
              <a:rPr lang="es" cap="none" spc="0" dirty="0">
                <a:solidFill>
                  <a:schemeClr val="bg1"/>
                </a:solidFill>
                <a:latin typeface="Calibri" charset="0"/>
                <a:ea typeface="MS PGothic" charset="-128"/>
                <a:cs typeface="Calibri" charset="0"/>
              </a:rPr>
              <a:t>¿A qué </a:t>
            </a:r>
            <a:r>
              <a:rPr lang="es" cap="none" spc="0" dirty="0">
                <a:solidFill>
                  <a:schemeClr val="bg1"/>
                </a:solidFill>
                <a:ea typeface="MS PGothic" charset="-128"/>
              </a:rPr>
              <a:t>dificultades</a:t>
            </a:r>
            <a:r>
              <a:rPr lang="es" cap="none" spc="0" dirty="0">
                <a:solidFill>
                  <a:schemeClr val="bg1"/>
                </a:solidFill>
                <a:latin typeface="Calibri" charset="0"/>
                <a:ea typeface="MS PGothic" charset="-128"/>
                <a:cs typeface="Calibri" charset="0"/>
              </a:rPr>
              <a:t> se enfrentan las </a:t>
            </a:r>
            <a:r>
              <a:rPr lang="es" cap="none" spc="0" dirty="0">
                <a:solidFill>
                  <a:schemeClr val="bg1"/>
                </a:solidFill>
                <a:ea typeface="MS PGothic" charset="-128"/>
              </a:rPr>
              <a:t>personas</a:t>
            </a:r>
            <a:r>
              <a:rPr lang="es" cap="none" spc="0" dirty="0">
                <a:solidFill>
                  <a:schemeClr val="bg1"/>
                </a:solidFill>
                <a:latin typeface="Calibri" charset="0"/>
                <a:ea typeface="MS PGothic" charset="-128"/>
                <a:cs typeface="Calibri" charset="0"/>
              </a:rPr>
              <a:t> con SOGIESC diversa?</a:t>
            </a:r>
            <a:endParaRPr lang="en-US" cap="none" spc="0" dirty="0"/>
          </a:p>
        </p:txBody>
      </p:sp>
      <p:sp>
        <p:nvSpPr>
          <p:cNvPr id="14" name="Rectangle 13">
            <a:extLst>
              <a:ext uri="{FF2B5EF4-FFF2-40B4-BE49-F238E27FC236}">
                <a16:creationId xmlns:a16="http://schemas.microsoft.com/office/drawing/2014/main" id="{44C469FD-3482-2847-B7DE-66D3EA2A86DD}"/>
              </a:ext>
            </a:extLst>
          </p:cNvPr>
          <p:cNvSpPr/>
          <p:nvPr/>
        </p:nvSpPr>
        <p:spPr>
          <a:xfrm>
            <a:off x="-19931" y="3696056"/>
            <a:ext cx="13036202" cy="707886"/>
          </a:xfrm>
          <a:prstGeom prst="rect">
            <a:avLst/>
          </a:prstGeom>
          <a:solidFill>
            <a:schemeClr val="tx2"/>
          </a:solidFill>
        </p:spPr>
        <p:txBody>
          <a:bodyPr wrap="square" rtlCol="0">
            <a:spAutoFit/>
          </a:bodyPr>
          <a:lstStyle/>
          <a:p>
            <a:pPr algn="ctr" rtl="0"/>
            <a:r>
              <a:rPr lang="es" sz="2000" b="1" dirty="0">
                <a:solidFill>
                  <a:schemeClr val="bg1"/>
                </a:solidFill>
                <a:latin typeface="Calibri" charset="0"/>
                <a:ea typeface="MS PGothic" charset="-128"/>
                <a:cs typeface="Calibri" charset="0"/>
              </a:rPr>
              <a:t>Al migrar o en un desplazamiento forzado, es posible que las personas con </a:t>
            </a:r>
            <a:br>
              <a:rPr lang="es" sz="2000" b="1" dirty="0">
                <a:solidFill>
                  <a:schemeClr val="bg1"/>
                </a:solidFill>
                <a:latin typeface="Calibri" charset="0"/>
                <a:ea typeface="MS PGothic" charset="-128"/>
                <a:cs typeface="Calibri" charset="0"/>
              </a:rPr>
            </a:br>
            <a:r>
              <a:rPr lang="es" sz="2000" b="1" dirty="0">
                <a:solidFill>
                  <a:schemeClr val="bg1"/>
                </a:solidFill>
                <a:latin typeface="Calibri" charset="0"/>
                <a:ea typeface="MS PGothic" charset="-128"/>
                <a:cs typeface="Calibri" charset="0"/>
              </a:rPr>
              <a:t>SOGIESC diversa se encuentren en una coyuntura de:</a:t>
            </a:r>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Tree>
    <p:custDataLst>
      <p:tags r:id="rId1"/>
    </p:custDataLst>
    <p:extLst>
      <p:ext uri="{BB962C8B-B14F-4D97-AF65-F5344CB8AC3E}">
        <p14:creationId xmlns:p14="http://schemas.microsoft.com/office/powerpoint/2010/main" val="40954761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3" y="1113906"/>
            <a:ext cx="2694051" cy="1913526"/>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dirty="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7" y="3226312"/>
            <a:ext cx="8573503" cy="2151592"/>
          </a:xfrm>
        </p:spPr>
        <p:txBody>
          <a:bodyPr rtlCol="0">
            <a:noAutofit/>
          </a:bodyPr>
          <a:lstStyle/>
          <a:p>
            <a:pPr rtl="0"/>
            <a:r>
              <a:rPr lang="es" sz="5400" dirty="0"/>
              <a:t>CONSIDERACIÓN DE</a:t>
            </a:r>
            <a:br>
              <a:rPr lang="en-US" altLang="en-US" sz="5400" dirty="0"/>
            </a:br>
            <a:r>
              <a:rPr lang="es" sz="5400" dirty="0"/>
              <a:t>la repatriación voluntaria</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3"/>
            <a:ext cx="4702055" cy="1630414"/>
          </a:xfrm>
        </p:spPr>
        <p:txBody>
          <a:bodyPr rtlCol="0"/>
          <a:lstStyle/>
          <a:p>
            <a:pPr rtl="0"/>
            <a:r>
              <a:rPr lang="es">
                <a:solidFill>
                  <a:schemeClr val="tx2"/>
                </a:solidFill>
              </a:rPr>
              <a:t>Ejercicio</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dirty="0">
                <a:solidFill>
                  <a:schemeClr val="tx2"/>
                </a:solidFill>
              </a:rPr>
              <a:t>Cuaderno - PÁGINA </a:t>
            </a:r>
            <a:r>
              <a:rPr lang="es" sz="3600" b="1" dirty="0">
                <a:solidFill>
                  <a:schemeClr val="tx2"/>
                </a:solidFill>
              </a:rPr>
              <a:t>49</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80</a:t>
            </a:fld>
            <a:endParaRPr lang="en-US" altLang="en-US" sz="1200" dirty="0">
              <a:solidFill>
                <a:schemeClr val="bg1"/>
              </a:solidFill>
            </a:endParaRPr>
          </a:p>
        </p:txBody>
      </p:sp>
    </p:spTree>
    <p:extLst>
      <p:ext uri="{BB962C8B-B14F-4D97-AF65-F5344CB8AC3E}">
        <p14:creationId xmlns:p14="http://schemas.microsoft.com/office/powerpoint/2010/main" val="63793279"/>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74" name="Group 73">
            <a:extLst>
              <a:ext uri="{FF2B5EF4-FFF2-40B4-BE49-F238E27FC236}">
                <a16:creationId xmlns:a16="http://schemas.microsoft.com/office/drawing/2014/main" id="{8112B13B-C959-F34C-84DE-ABA29133DA45}"/>
              </a:ext>
            </a:extLst>
          </p:cNvPr>
          <p:cNvGrpSpPr/>
          <p:nvPr/>
        </p:nvGrpSpPr>
        <p:grpSpPr>
          <a:xfrm>
            <a:off x="5930256" y="6515154"/>
            <a:ext cx="6978920" cy="1351212"/>
            <a:chOff x="6661445" y="2343862"/>
            <a:chExt cx="6978920" cy="1351212"/>
          </a:xfrm>
        </p:grpSpPr>
        <p:grpSp>
          <p:nvGrpSpPr>
            <p:cNvPr id="75" name="Group 1149">
              <a:extLst>
                <a:ext uri="{FF2B5EF4-FFF2-40B4-BE49-F238E27FC236}">
                  <a16:creationId xmlns:a16="http://schemas.microsoft.com/office/drawing/2014/main" id="{844E50D1-C1F5-084C-8FD9-35ED0855408A}"/>
                </a:ext>
              </a:extLst>
            </p:cNvPr>
            <p:cNvGrpSpPr/>
            <p:nvPr/>
          </p:nvGrpSpPr>
          <p:grpSpPr>
            <a:xfrm>
              <a:off x="6661445" y="2343862"/>
              <a:ext cx="6978920" cy="1351212"/>
              <a:chOff x="-617329" y="-870311"/>
              <a:chExt cx="21807842" cy="1900368"/>
            </a:xfrm>
          </p:grpSpPr>
          <p:sp>
            <p:nvSpPr>
              <p:cNvPr id="77" name="Shape 1147">
                <a:extLst>
                  <a:ext uri="{FF2B5EF4-FFF2-40B4-BE49-F238E27FC236}">
                    <a16:creationId xmlns:a16="http://schemas.microsoft.com/office/drawing/2014/main" id="{FFD488A9-A31B-5E49-BEA8-89B555F05D61}"/>
                  </a:ext>
                </a:extLst>
              </p:cNvPr>
              <p:cNvSpPr/>
              <p:nvPr/>
            </p:nvSpPr>
            <p:spPr>
              <a:xfrm>
                <a:off x="-617329" y="-870311"/>
                <a:ext cx="21807842" cy="1900368"/>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89" dirty="0"/>
              </a:p>
            </p:txBody>
          </p:sp>
          <p:sp>
            <p:nvSpPr>
              <p:cNvPr id="78" name="Shape 1148">
                <a:extLst>
                  <a:ext uri="{FF2B5EF4-FFF2-40B4-BE49-F238E27FC236}">
                    <a16:creationId xmlns:a16="http://schemas.microsoft.com/office/drawing/2014/main" id="{1B6A5C92-729B-FE4A-AB0B-DA136C510DCB}"/>
                  </a:ext>
                </a:extLst>
              </p:cNvPr>
              <p:cNvSpPr/>
              <p:nvPr/>
            </p:nvSpPr>
            <p:spPr>
              <a:xfrm>
                <a:off x="849638" y="-591745"/>
                <a:ext cx="18276634" cy="15207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200" dirty="0">
                    <a:solidFill>
                      <a:schemeClr val="tx2"/>
                    </a:solidFill>
                  </a:rPr>
                  <a:t>Así pues, las opciones de integración local pueden ser escasas o nulas. Esta posibilidad se debe estudiar con detenimiento.</a:t>
                </a:r>
              </a:p>
            </p:txBody>
          </p:sp>
        </p:grpSp>
        <p:sp>
          <p:nvSpPr>
            <p:cNvPr id="76" name="Shape 1150">
              <a:extLst>
                <a:ext uri="{FF2B5EF4-FFF2-40B4-BE49-F238E27FC236}">
                  <a16:creationId xmlns:a16="http://schemas.microsoft.com/office/drawing/2014/main" id="{81DBBCBC-A55E-F040-B1A3-5B28F7BEF7EF}"/>
                </a:ext>
              </a:extLst>
            </p:cNvPr>
            <p:cNvSpPr/>
            <p:nvPr/>
          </p:nvSpPr>
          <p:spPr>
            <a:xfrm rot="5400000">
              <a:off x="6556219" y="2552098"/>
              <a:ext cx="548640" cy="31089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89" dirty="0"/>
            </a:p>
          </p:txBody>
        </p:sp>
      </p:grpSp>
      <p:grpSp>
        <p:nvGrpSpPr>
          <p:cNvPr id="44" name="Group 43">
            <a:extLst>
              <a:ext uri="{FF2B5EF4-FFF2-40B4-BE49-F238E27FC236}">
                <a16:creationId xmlns:a16="http://schemas.microsoft.com/office/drawing/2014/main" id="{B12601C1-37B2-4342-A8D8-2389BD1A5A29}"/>
              </a:ext>
            </a:extLst>
          </p:cNvPr>
          <p:cNvGrpSpPr/>
          <p:nvPr/>
        </p:nvGrpSpPr>
        <p:grpSpPr>
          <a:xfrm>
            <a:off x="5930256" y="2519614"/>
            <a:ext cx="6978920" cy="1891908"/>
            <a:chOff x="6661445" y="2430945"/>
            <a:chExt cx="6978920" cy="1891908"/>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1891144"/>
              <a:chOff x="-617329" y="-746761"/>
              <a:chExt cx="21807842" cy="2659739"/>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2659739"/>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63386"/>
                <a:ext cx="20340875" cy="247307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200" dirty="0">
                    <a:solidFill>
                      <a:schemeClr val="tx2"/>
                    </a:solidFill>
                  </a:rPr>
                  <a:t>En muchos casos, debido a la discriminación, las personas LGBTIQ+ tienen problemas para acceder a los mismos servicios que otras personas de interés en el país de asilo; por ejemplo, la atención sanitaria, la educación y la ayuda a la autosuficiencia.</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661096"/>
            <a:ext cx="6978920" cy="1595416"/>
            <a:chOff x="6661445" y="2198552"/>
            <a:chExt cx="6978920" cy="1595416"/>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595416"/>
              <a:chOff x="-617329" y="-1074678"/>
              <a:chExt cx="21807842" cy="2243822"/>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215125"/>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8" y="-827781"/>
                <a:ext cx="18967187" cy="199692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200" dirty="0">
                    <a:solidFill>
                      <a:schemeClr val="tx2"/>
                    </a:solidFill>
                  </a:rPr>
                  <a:t>También puede resultarles difícil encontrar y conservar un empleo y una vivienda segura, además de tener que hacer frente a problemas de seguridad más graves por razones de discriminación.</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63254" y="257412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1573515"/>
            <a:chOff x="6661445" y="2471466"/>
            <a:chExt cx="6978920" cy="1573515"/>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1573515"/>
              <a:chOff x="-617329" y="-690846"/>
              <a:chExt cx="21807842" cy="2213021"/>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2213021"/>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602356"/>
                <a:ext cx="19516886" cy="19969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200" dirty="0">
                    <a:solidFill>
                      <a:schemeClr val="tx2"/>
                    </a:solidFill>
                  </a:rPr>
                  <a:t>Tal vez los países de asilo (CoAs) sean lugares poco hospitalarios o tengan leyes o prácticas discriminatorias o persecutorias, como los abusos </a:t>
                </a:r>
                <a:br>
                  <a:rPr lang="es" sz="2200" dirty="0">
                    <a:solidFill>
                      <a:schemeClr val="tx2"/>
                    </a:solidFill>
                  </a:rPr>
                </a:br>
                <a:r>
                  <a:rPr lang="es" sz="2200" dirty="0">
                    <a:solidFill>
                      <a:schemeClr val="tx2"/>
                    </a:solidFill>
                  </a:rPr>
                  <a:t>y la devolución.</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62888"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pic>
        <p:nvPicPr>
          <p:cNvPr id="68" name="Picture Placeholder 3">
            <a:extLst>
              <a:ext uri="{FF2B5EF4-FFF2-40B4-BE49-F238E27FC236}">
                <a16:creationId xmlns:a16="http://schemas.microsoft.com/office/drawing/2014/main" id="{6FD8CC77-D3E0-9446-928E-075431691C5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273" b="273"/>
          <a:stretch/>
        </p:blipFill>
        <p:spPr>
          <a:xfrm>
            <a:off x="2" y="0"/>
            <a:ext cx="5957147" cy="9756775"/>
          </a:xfrm>
        </p:spPr>
      </p:pic>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81</a:t>
            </a:fld>
            <a:endParaRPr lang="en-US" altLang="en-US" sz="1200" dirty="0">
              <a:solidFill>
                <a:schemeClr val="bg1"/>
              </a:solidFill>
            </a:endParaRPr>
          </a:p>
        </p:txBody>
      </p:sp>
      <p:sp>
        <p:nvSpPr>
          <p:cNvPr id="13" name="Rectangle 12">
            <a:extLst>
              <a:ext uri="{FF2B5EF4-FFF2-40B4-BE49-F238E27FC236}">
                <a16:creationId xmlns:a16="http://schemas.microsoft.com/office/drawing/2014/main" id="{96C9AD98-4853-3E4D-8AED-F078796DE831}"/>
              </a:ext>
            </a:extLst>
          </p:cNvPr>
          <p:cNvSpPr/>
          <p:nvPr/>
        </p:nvSpPr>
        <p:spPr bwMode="auto">
          <a:xfrm>
            <a:off x="-276" y="-82688"/>
            <a:ext cx="5950615"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sym typeface="Lucida Grande" charset="0"/>
            </a:endParaRPr>
          </a:p>
        </p:txBody>
      </p:sp>
      <p:sp>
        <p:nvSpPr>
          <p:cNvPr id="139" name="Shape 139"/>
          <p:cNvSpPr txBox="1">
            <a:spLocks noGrp="1"/>
          </p:cNvSpPr>
          <p:nvPr>
            <p:ph type="body" sz="quarter" idx="11"/>
          </p:nvPr>
        </p:nvSpPr>
        <p:spPr>
          <a:xfrm>
            <a:off x="-409424" y="6586594"/>
            <a:ext cx="6727750" cy="1219598"/>
          </a:xfrm>
        </p:spPr>
        <p:txBody>
          <a:bodyPr rtlCol="0"/>
          <a:lstStyle/>
          <a:p>
            <a:pPr defTabSz="914400" rtl="0"/>
            <a:r>
              <a:rPr lang="es" sz="3600">
                <a:latin typeface="Calibri" charset="0"/>
                <a:ea typeface="MS PGothic" charset="-128"/>
                <a:cs typeface="Calibri" charset="0"/>
              </a:rPr>
              <a:t>Integración </a:t>
            </a:r>
            <a:br>
              <a:rPr lang="en-US" altLang="en-US" sz="3600" dirty="0">
                <a:latin typeface="Calibri" charset="0"/>
                <a:ea typeface="MS PGothic" charset="-128"/>
                <a:cs typeface="Calibri" charset="0"/>
              </a:rPr>
            </a:br>
            <a:r>
              <a:rPr lang="es" sz="3600">
                <a:latin typeface="Calibri" charset="0"/>
                <a:ea typeface="MS PGothic" charset="-128"/>
                <a:cs typeface="Calibri" charset="0"/>
              </a:rPr>
              <a:t>local</a:t>
            </a:r>
            <a:endParaRPr lang="en-US" altLang="en-US" sz="36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cs typeface="ヒラギノ角ゴ ProN W3" charset="0"/>
              <a:sym typeface="Lucida Grande" charset="0"/>
            </a:endParaRPr>
          </a:p>
        </p:txBody>
      </p:sp>
      <p:grpSp>
        <p:nvGrpSpPr>
          <p:cNvPr id="3" name="Group 2">
            <a:extLst>
              <a:ext uri="{FF2B5EF4-FFF2-40B4-BE49-F238E27FC236}">
                <a16:creationId xmlns:a16="http://schemas.microsoft.com/office/drawing/2014/main" id="{35E0ADD5-9EAF-AA44-824D-3D981B3D85A4}"/>
              </a:ext>
            </a:extLst>
          </p:cNvPr>
          <p:cNvGrpSpPr/>
          <p:nvPr/>
        </p:nvGrpSpPr>
        <p:grpSpPr>
          <a:xfrm>
            <a:off x="5289756" y="9111916"/>
            <a:ext cx="2460403" cy="724209"/>
            <a:chOff x="5592733" y="9111916"/>
            <a:chExt cx="2460403" cy="724209"/>
          </a:xfrm>
        </p:grpSpPr>
        <p:sp>
          <p:nvSpPr>
            <p:cNvPr id="27" name="Round Same Side Corner Rectangle 26">
              <a:extLst>
                <a:ext uri="{FF2B5EF4-FFF2-40B4-BE49-F238E27FC236}">
                  <a16:creationId xmlns:a16="http://schemas.microsoft.com/office/drawing/2014/main" id="{19CC08A8-81D6-2E44-A626-87E4D33641E5}"/>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921" dirty="0"/>
            </a:p>
          </p:txBody>
        </p:sp>
        <p:grpSp>
          <p:nvGrpSpPr>
            <p:cNvPr id="40" name="Group 39">
              <a:extLst>
                <a:ext uri="{FF2B5EF4-FFF2-40B4-BE49-F238E27FC236}">
                  <a16:creationId xmlns:a16="http://schemas.microsoft.com/office/drawing/2014/main" id="{1CAA9BFD-9D0B-0E49-ADE4-1B8B0B7A326A}"/>
                </a:ext>
              </a:extLst>
            </p:cNvPr>
            <p:cNvGrpSpPr/>
            <p:nvPr/>
          </p:nvGrpSpPr>
          <p:grpSpPr>
            <a:xfrm>
              <a:off x="5765132" y="9259761"/>
              <a:ext cx="2041918" cy="473126"/>
              <a:chOff x="5582387" y="8894626"/>
              <a:chExt cx="2041918" cy="473126"/>
            </a:xfrm>
          </p:grpSpPr>
          <p:pic>
            <p:nvPicPr>
              <p:cNvPr id="41" name="Picture 40">
                <a:extLst>
                  <a:ext uri="{FF2B5EF4-FFF2-40B4-BE49-F238E27FC236}">
                    <a16:creationId xmlns:a16="http://schemas.microsoft.com/office/drawing/2014/main" id="{E1E7524B-CA36-1E40-95C9-DDE58CF7FA41}"/>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2" name="Straight Connector 41">
                <a:extLst>
                  <a:ext uri="{FF2B5EF4-FFF2-40B4-BE49-F238E27FC236}">
                    <a16:creationId xmlns:a16="http://schemas.microsoft.com/office/drawing/2014/main" id="{26AEC9A9-3508-4B43-8ABB-FC38EBCB957A}"/>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5B153F4B-3EF2-104F-A386-1ECEB81983A7}"/>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167032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3172848"/>
            <a:ext cx="6978920" cy="2121081"/>
            <a:chOff x="6661445" y="2430945"/>
            <a:chExt cx="6978920" cy="2121081"/>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9"/>
              <a:ext cx="6978920" cy="2120317"/>
              <a:chOff x="-617329" y="-746761"/>
              <a:chExt cx="21807842" cy="2982052"/>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2982052"/>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21927"/>
                <a:ext cx="20340875" cy="268950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Resulta imprescindible instaurar mecanismos para que las organizaciones asociadas puedan hacer remisiones de acuerdo con los principios de consentimiento informado, confidencialidad, protección de datos y garantías de seguridad a la hora de difundir únicamente la información estrictamente necesaria de modo que esta quede a buen recaudo.</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5686354"/>
            <a:ext cx="6978920" cy="1575012"/>
            <a:chOff x="6661445" y="2198552"/>
            <a:chExt cx="6978920" cy="1575012"/>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575012"/>
              <a:chOff x="-617329" y="-1074678"/>
              <a:chExt cx="21807842" cy="2215125"/>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215125"/>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8" y="-673458"/>
                <a:ext cx="18967187" cy="13909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La idoneidad y el nivel de prioridad de los casos LGBTIQ+ deben determinarse mediante una entrevista para el reasentamiento y una evaluación.</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63254" y="257412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2151868"/>
            <a:chOff x="6661445" y="2471466"/>
            <a:chExt cx="6978920" cy="2151868"/>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2151868"/>
              <a:chOff x="-617329" y="-690846"/>
              <a:chExt cx="21807842" cy="3026428"/>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3026428"/>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4"/>
                <a:ext cx="19516886" cy="26895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Si bien no todas las personas LGBTIQ+ de interés necesitarán reasentamiento ni cumplirán los requisitos para ello, tal vez sea una solución viable y una herramienta de protección para quienes corren un mayor riesgo. En ciertos casos, puede que el reasentamiento sea la única solución factible.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62888"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pic>
        <p:nvPicPr>
          <p:cNvPr id="43" name="Picture Placeholder 5">
            <a:extLst>
              <a:ext uri="{FF2B5EF4-FFF2-40B4-BE49-F238E27FC236}">
                <a16:creationId xmlns:a16="http://schemas.microsoft.com/office/drawing/2014/main" id="{359C3800-3846-1D4B-BF0D-B12B60AFC3DE}"/>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t="338" b="338"/>
          <a:stretch>
            <a:fillRect/>
          </a:stretch>
        </p:blipFill>
        <p:spPr>
          <a:xfrm>
            <a:off x="2" y="0"/>
            <a:ext cx="5957147" cy="9756775"/>
          </a:xfrm>
        </p:spPr>
      </p:pic>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82</a:t>
            </a:fld>
            <a:endParaRPr lang="en-US" altLang="en-US" sz="1200" dirty="0">
              <a:solidFill>
                <a:schemeClr val="bg1"/>
              </a:solidFill>
            </a:endParaRPr>
          </a:p>
        </p:txBody>
      </p:sp>
      <p:sp>
        <p:nvSpPr>
          <p:cNvPr id="13" name="Rectangle 12">
            <a:extLst>
              <a:ext uri="{FF2B5EF4-FFF2-40B4-BE49-F238E27FC236}">
                <a16:creationId xmlns:a16="http://schemas.microsoft.com/office/drawing/2014/main" id="{96C9AD98-4853-3E4D-8AED-F078796DE831}"/>
              </a:ext>
            </a:extLst>
          </p:cNvPr>
          <p:cNvSpPr/>
          <p:nvPr/>
        </p:nvSpPr>
        <p:spPr bwMode="auto">
          <a:xfrm>
            <a:off x="6534" y="-82688"/>
            <a:ext cx="5950615"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sym typeface="Lucida Grande" charset="0"/>
            </a:endParaRPr>
          </a:p>
        </p:txBody>
      </p:sp>
      <p:sp>
        <p:nvSpPr>
          <p:cNvPr id="139" name="Shape 139"/>
          <p:cNvSpPr txBox="1">
            <a:spLocks noGrp="1"/>
          </p:cNvSpPr>
          <p:nvPr>
            <p:ph type="body" sz="quarter" idx="11"/>
          </p:nvPr>
        </p:nvSpPr>
        <p:spPr>
          <a:xfrm>
            <a:off x="-409424" y="6586594"/>
            <a:ext cx="6727750" cy="1219598"/>
          </a:xfrm>
        </p:spPr>
        <p:txBody>
          <a:bodyPr rtlCol="0"/>
          <a:lstStyle/>
          <a:p>
            <a:pPr defTabSz="914400" rtl="0"/>
            <a:r>
              <a:rPr lang="es" sz="3600">
                <a:latin typeface="Calibri" charset="0"/>
                <a:ea typeface="MS PGothic" charset="-128"/>
                <a:cs typeface="Calibri" charset="0"/>
              </a:rPr>
              <a:t>Reasentamiento</a:t>
            </a:r>
            <a:endParaRPr lang="en-US" altLang="en-US" sz="36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cs typeface="ヒラギノ角ゴ ProN W3" charset="0"/>
              <a:sym typeface="Lucida Grande" charset="0"/>
            </a:endParaRPr>
          </a:p>
        </p:txBody>
      </p:sp>
      <p:grpSp>
        <p:nvGrpSpPr>
          <p:cNvPr id="35" name="Group 34">
            <a:extLst>
              <a:ext uri="{FF2B5EF4-FFF2-40B4-BE49-F238E27FC236}">
                <a16:creationId xmlns:a16="http://schemas.microsoft.com/office/drawing/2014/main" id="{2212D411-938F-0742-AAA2-4F69E5C224B4}"/>
              </a:ext>
            </a:extLst>
          </p:cNvPr>
          <p:cNvGrpSpPr/>
          <p:nvPr/>
        </p:nvGrpSpPr>
        <p:grpSpPr>
          <a:xfrm>
            <a:off x="5289756" y="9111916"/>
            <a:ext cx="2460403" cy="724209"/>
            <a:chOff x="5592733" y="9111916"/>
            <a:chExt cx="2460403" cy="724209"/>
          </a:xfrm>
        </p:grpSpPr>
        <p:sp>
          <p:nvSpPr>
            <p:cNvPr id="37" name="Round Same Side Corner Rectangle 36">
              <a:extLst>
                <a:ext uri="{FF2B5EF4-FFF2-40B4-BE49-F238E27FC236}">
                  <a16:creationId xmlns:a16="http://schemas.microsoft.com/office/drawing/2014/main" id="{5ECE7796-C97B-2849-A1F4-EB254C976762}"/>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921" dirty="0"/>
            </a:p>
          </p:txBody>
        </p:sp>
        <p:grpSp>
          <p:nvGrpSpPr>
            <p:cNvPr id="40" name="Group 39">
              <a:extLst>
                <a:ext uri="{FF2B5EF4-FFF2-40B4-BE49-F238E27FC236}">
                  <a16:creationId xmlns:a16="http://schemas.microsoft.com/office/drawing/2014/main" id="{9D68E605-A5BB-984D-9BB3-7B08C434C084}"/>
                </a:ext>
              </a:extLst>
            </p:cNvPr>
            <p:cNvGrpSpPr/>
            <p:nvPr/>
          </p:nvGrpSpPr>
          <p:grpSpPr>
            <a:xfrm>
              <a:off x="5765132" y="9259761"/>
              <a:ext cx="2041918" cy="473126"/>
              <a:chOff x="5582387" y="8894626"/>
              <a:chExt cx="2041918" cy="473126"/>
            </a:xfrm>
          </p:grpSpPr>
          <p:pic>
            <p:nvPicPr>
              <p:cNvPr id="41" name="Picture 40">
                <a:extLst>
                  <a:ext uri="{FF2B5EF4-FFF2-40B4-BE49-F238E27FC236}">
                    <a16:creationId xmlns:a16="http://schemas.microsoft.com/office/drawing/2014/main" id="{C3427F80-7DC7-FA4E-9266-67DFAD4ACC21}"/>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2" name="Straight Connector 41">
                <a:extLst>
                  <a:ext uri="{FF2B5EF4-FFF2-40B4-BE49-F238E27FC236}">
                    <a16:creationId xmlns:a16="http://schemas.microsoft.com/office/drawing/2014/main" id="{578A87C9-CC2B-BB45-98EE-7CCA10B9F548}"/>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68DEF909-FAAA-9146-B2F9-DF385276E2EC}"/>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264761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 name="Picture Placeholder 5">
            <a:extLst>
              <a:ext uri="{FF2B5EF4-FFF2-40B4-BE49-F238E27FC236}">
                <a16:creationId xmlns:a16="http://schemas.microsoft.com/office/drawing/2014/main" id="{7476B483-76E7-E54B-ACF6-D157880709F7}"/>
              </a:ext>
            </a:extLst>
          </p:cNvPr>
          <p:cNvPicPr>
            <a:picLocks noChangeAspect="1"/>
          </p:cNvPicPr>
          <p:nvPr/>
        </p:nvPicPr>
        <p:blipFill rotWithShape="1">
          <a:blip r:embed="rId3">
            <a:extLst>
              <a:ext uri="{28A0092B-C50C-407E-A947-70E740481C1C}">
                <a14:useLocalDpi xmlns:a14="http://schemas.microsoft.com/office/drawing/2010/main" val="0"/>
              </a:ext>
            </a:extLst>
          </a:blip>
          <a:srcRect l="32298" t="5502" r="32298"/>
          <a:stretch/>
        </p:blipFill>
        <p:spPr>
          <a:xfrm>
            <a:off x="5349092" y="1561001"/>
            <a:ext cx="1171019" cy="1758143"/>
          </a:xfrm>
          <a:prstGeom prst="rect">
            <a:avLst/>
          </a:prstGeom>
        </p:spPr>
      </p:pic>
      <p:pic>
        <p:nvPicPr>
          <p:cNvPr id="64" name="Picture 63">
            <a:extLst>
              <a:ext uri="{FF2B5EF4-FFF2-40B4-BE49-F238E27FC236}">
                <a16:creationId xmlns:a16="http://schemas.microsoft.com/office/drawing/2014/main" id="{666BA25B-0DE5-E94E-9393-8AF0CD4E6304}"/>
              </a:ext>
            </a:extLst>
          </p:cNvPr>
          <p:cNvPicPr>
            <a:picLocks noChangeAspect="1"/>
          </p:cNvPicPr>
          <p:nvPr/>
        </p:nvPicPr>
        <p:blipFill>
          <a:blip r:embed="rId4"/>
          <a:stretch>
            <a:fillRect/>
          </a:stretch>
        </p:blipFill>
        <p:spPr>
          <a:xfrm>
            <a:off x="840942" y="1607107"/>
            <a:ext cx="2491977" cy="1691852"/>
          </a:xfrm>
          <a:prstGeom prst="rect">
            <a:avLst/>
          </a:prstGeom>
        </p:spPr>
      </p:pic>
      <p:pic>
        <p:nvPicPr>
          <p:cNvPr id="65" name="Picture 64">
            <a:extLst>
              <a:ext uri="{FF2B5EF4-FFF2-40B4-BE49-F238E27FC236}">
                <a16:creationId xmlns:a16="http://schemas.microsoft.com/office/drawing/2014/main" id="{B2F726A1-E415-6C40-8B7E-55CA3C220AD7}"/>
              </a:ext>
            </a:extLst>
          </p:cNvPr>
          <p:cNvPicPr>
            <a:picLocks noChangeAspect="1"/>
          </p:cNvPicPr>
          <p:nvPr/>
        </p:nvPicPr>
        <p:blipFill rotWithShape="1">
          <a:blip r:embed="rId5"/>
          <a:srcRect l="24113" t="19025" r="14836" b="-2"/>
          <a:stretch/>
        </p:blipFill>
        <p:spPr>
          <a:xfrm>
            <a:off x="6427765" y="1617370"/>
            <a:ext cx="1911175" cy="1739644"/>
          </a:xfrm>
          <a:prstGeom prst="rect">
            <a:avLst/>
          </a:prstGeom>
          <a:noFill/>
        </p:spPr>
      </p:pic>
      <p:pic>
        <p:nvPicPr>
          <p:cNvPr id="89" name="Content Placeholder 4">
            <a:extLst>
              <a:ext uri="{FF2B5EF4-FFF2-40B4-BE49-F238E27FC236}">
                <a16:creationId xmlns:a16="http://schemas.microsoft.com/office/drawing/2014/main" id="{A8853702-75E0-7140-B92F-E121D0905892}"/>
              </a:ext>
            </a:extLst>
          </p:cNvPr>
          <p:cNvPicPr>
            <a:picLocks noChangeAspect="1"/>
          </p:cNvPicPr>
          <p:nvPr/>
        </p:nvPicPr>
        <p:blipFill rotWithShape="1">
          <a:blip r:embed="rId6"/>
          <a:srcRect r="14830"/>
          <a:stretch/>
        </p:blipFill>
        <p:spPr>
          <a:xfrm>
            <a:off x="10807696" y="1607106"/>
            <a:ext cx="2189937" cy="1749906"/>
          </a:xfrm>
          <a:prstGeom prst="rect">
            <a:avLst/>
          </a:prstGeom>
        </p:spPr>
      </p:pic>
      <p:pic>
        <p:nvPicPr>
          <p:cNvPr id="90" name="Picture 89">
            <a:extLst>
              <a:ext uri="{FF2B5EF4-FFF2-40B4-BE49-F238E27FC236}">
                <a16:creationId xmlns:a16="http://schemas.microsoft.com/office/drawing/2014/main" id="{590F1355-68D1-3B46-A069-8B1D132A924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7401" t="10372" r="20531" b="13677"/>
          <a:stretch/>
        </p:blipFill>
        <p:spPr>
          <a:xfrm>
            <a:off x="3282120" y="1607106"/>
            <a:ext cx="2073897" cy="1721480"/>
          </a:xfrm>
          <a:prstGeom prst="rect">
            <a:avLst/>
          </a:prstGeom>
        </p:spPr>
      </p:pic>
      <p:pic>
        <p:nvPicPr>
          <p:cNvPr id="93" name="Picture Placeholder 3">
            <a:extLst>
              <a:ext uri="{FF2B5EF4-FFF2-40B4-BE49-F238E27FC236}">
                <a16:creationId xmlns:a16="http://schemas.microsoft.com/office/drawing/2014/main" id="{F8DEE5DC-4057-9943-A029-C0BE7D42CB30}"/>
              </a:ext>
            </a:extLst>
          </p:cNvPr>
          <p:cNvPicPr>
            <a:picLocks noChangeAspect="1"/>
          </p:cNvPicPr>
          <p:nvPr/>
        </p:nvPicPr>
        <p:blipFill rotWithShape="1">
          <a:blip r:embed="rId8">
            <a:extLst>
              <a:ext uri="{28A0092B-C50C-407E-A947-70E740481C1C}">
                <a14:useLocalDpi xmlns:a14="http://schemas.microsoft.com/office/drawing/2010/main" val="0"/>
              </a:ext>
            </a:extLst>
          </a:blip>
          <a:srcRect l="27671" t="8784" r="32160"/>
          <a:stretch/>
        </p:blipFill>
        <p:spPr>
          <a:xfrm>
            <a:off x="-7510" y="1607106"/>
            <a:ext cx="1097049" cy="1712038"/>
          </a:xfrm>
          <a:prstGeom prst="rect">
            <a:avLst/>
          </a:prstGeom>
        </p:spPr>
      </p:pic>
      <p:pic>
        <p:nvPicPr>
          <p:cNvPr id="92" name="Picture Placeholder 4">
            <a:extLst>
              <a:ext uri="{FF2B5EF4-FFF2-40B4-BE49-F238E27FC236}">
                <a16:creationId xmlns:a16="http://schemas.microsoft.com/office/drawing/2014/main" id="{5C75B3B8-3CAF-7B40-ABBE-5F8BCB264592}"/>
              </a:ext>
            </a:extLst>
          </p:cNvPr>
          <p:cNvPicPr>
            <a:picLocks noChangeAspect="1"/>
          </p:cNvPicPr>
          <p:nvPr/>
        </p:nvPicPr>
        <p:blipFill>
          <a:blip r:embed="rId9">
            <a:extLst>
              <a:ext uri="{28A0092B-C50C-407E-A947-70E740481C1C}">
                <a14:useLocalDpi xmlns:a14="http://schemas.microsoft.com/office/drawing/2010/main" val="0"/>
              </a:ext>
            </a:extLst>
          </a:blip>
          <a:srcRect l="633" r="633"/>
          <a:stretch>
            <a:fillRect/>
          </a:stretch>
        </p:blipFill>
        <p:spPr>
          <a:xfrm>
            <a:off x="8288936" y="1615974"/>
            <a:ext cx="2491358" cy="1868519"/>
          </a:xfrm>
          <a:prstGeom prst="rect">
            <a:avLst/>
          </a:prstGeom>
        </p:spPr>
      </p:pic>
      <p:sp>
        <p:nvSpPr>
          <p:cNvPr id="636" name="Shape 636"/>
          <p:cNvSpPr>
            <a:spLocks noGrp="1"/>
          </p:cNvSpPr>
          <p:nvPr>
            <p:ph type="title"/>
          </p:nvPr>
        </p:nvSpPr>
        <p:spPr/>
        <p:txBody>
          <a:bodyPr rtlCol="0">
            <a:normAutofit/>
          </a:bodyPr>
          <a:lstStyle/>
          <a:p>
            <a:pPr lvl="0" rtl="0"/>
            <a:r>
              <a:rPr lang="es"/>
              <a:t>Remisiones para el reasentamiento</a:t>
            </a:r>
          </a:p>
        </p:txBody>
      </p:sp>
      <p:sp>
        <p:nvSpPr>
          <p:cNvPr id="58" name="Rectangle 57">
            <a:extLst>
              <a:ext uri="{FF2B5EF4-FFF2-40B4-BE49-F238E27FC236}">
                <a16:creationId xmlns:a16="http://schemas.microsoft.com/office/drawing/2014/main" id="{019BE8AE-501E-1F48-AC79-B8E01F54FFB4}"/>
              </a:ext>
            </a:extLst>
          </p:cNvPr>
          <p:cNvSpPr/>
          <p:nvPr/>
        </p:nvSpPr>
        <p:spPr>
          <a:xfrm>
            <a:off x="0" y="3269958"/>
            <a:ext cx="13003213" cy="1384995"/>
          </a:xfrm>
          <a:prstGeom prst="rect">
            <a:avLst/>
          </a:prstGeom>
          <a:solidFill>
            <a:schemeClr val="accent2"/>
          </a:solidFill>
        </p:spPr>
        <p:txBody>
          <a:bodyPr wrap="square" rtlCol="0">
            <a:spAutoFit/>
          </a:bodyPr>
          <a:lstStyle/>
          <a:p>
            <a:pPr algn="ctr" rtl="0"/>
            <a:r>
              <a:rPr lang="es" sz="2800" b="1" dirty="0">
                <a:solidFill>
                  <a:schemeClr val="bg1"/>
                </a:solidFill>
              </a:rPr>
              <a:t>Las vulnerabilidades y necesidades de protección particulares de las personas LGBTIQ+ de interés se integran y resuelven en las categorías de reasentamiento vigentes. Según las circunstancias, las personas LGBTIQ+ pueden pertenecer a una de estas categorías: </a:t>
            </a:r>
          </a:p>
        </p:txBody>
      </p:sp>
      <p:sp>
        <p:nvSpPr>
          <p:cNvPr id="54" name="Inhaltsplatzhalter 4">
            <a:extLst>
              <a:ext uri="{FF2B5EF4-FFF2-40B4-BE49-F238E27FC236}">
                <a16:creationId xmlns:a16="http://schemas.microsoft.com/office/drawing/2014/main" id="{A451A872-A7D4-1947-8EA0-F29357057B5A}"/>
              </a:ext>
            </a:extLst>
          </p:cNvPr>
          <p:cNvSpPr txBox="1">
            <a:spLocks/>
          </p:cNvSpPr>
          <p:nvPr/>
        </p:nvSpPr>
        <p:spPr>
          <a:xfrm>
            <a:off x="991979" y="5363757"/>
            <a:ext cx="5473593" cy="430887"/>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2800" dirty="0">
                <a:solidFill>
                  <a:schemeClr val="tx1">
                    <a:lumMod val="75000"/>
                    <a:lumOff val="25000"/>
                  </a:schemeClr>
                </a:solidFill>
                <a:latin typeface="+mn-lt"/>
              </a:rPr>
              <a:t>Protección jurídica o física </a:t>
            </a:r>
          </a:p>
        </p:txBody>
      </p:sp>
      <p:sp>
        <p:nvSpPr>
          <p:cNvPr id="62" name="Freeform 15">
            <a:extLst>
              <a:ext uri="{FF2B5EF4-FFF2-40B4-BE49-F238E27FC236}">
                <a16:creationId xmlns:a16="http://schemas.microsoft.com/office/drawing/2014/main" id="{C0EED996-9F6F-0549-99AA-E74B98384E2F}"/>
              </a:ext>
            </a:extLst>
          </p:cNvPr>
          <p:cNvSpPr>
            <a:spLocks/>
          </p:cNvSpPr>
          <p:nvPr/>
        </p:nvSpPr>
        <p:spPr bwMode="auto">
          <a:xfrm>
            <a:off x="469234" y="5452230"/>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99" name="Inhaltsplatzhalter 4">
            <a:extLst>
              <a:ext uri="{FF2B5EF4-FFF2-40B4-BE49-F238E27FC236}">
                <a16:creationId xmlns:a16="http://schemas.microsoft.com/office/drawing/2014/main" id="{287C5A3D-E0D4-E046-9060-9692FDD1EE92}"/>
              </a:ext>
            </a:extLst>
          </p:cNvPr>
          <p:cNvSpPr txBox="1">
            <a:spLocks/>
          </p:cNvSpPr>
          <p:nvPr/>
        </p:nvSpPr>
        <p:spPr>
          <a:xfrm>
            <a:off x="1002100" y="6310170"/>
            <a:ext cx="5473593" cy="430887"/>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2800">
                <a:solidFill>
                  <a:schemeClr val="tx1">
                    <a:lumMod val="75000"/>
                    <a:lumOff val="25000"/>
                  </a:schemeClr>
                </a:solidFill>
                <a:latin typeface="+mn-lt"/>
              </a:rPr>
              <a:t> Sobrevivientes de violencia o tortura</a:t>
            </a:r>
          </a:p>
        </p:txBody>
      </p:sp>
      <p:sp>
        <p:nvSpPr>
          <p:cNvPr id="100" name="Freeform 15">
            <a:extLst>
              <a:ext uri="{FF2B5EF4-FFF2-40B4-BE49-F238E27FC236}">
                <a16:creationId xmlns:a16="http://schemas.microsoft.com/office/drawing/2014/main" id="{21EAA202-3E18-EA4E-BED0-9EEB5571E774}"/>
              </a:ext>
            </a:extLst>
          </p:cNvPr>
          <p:cNvSpPr>
            <a:spLocks/>
          </p:cNvSpPr>
          <p:nvPr/>
        </p:nvSpPr>
        <p:spPr bwMode="auto">
          <a:xfrm>
            <a:off x="469234" y="6388126"/>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01" name="Inhaltsplatzhalter 4">
            <a:extLst>
              <a:ext uri="{FF2B5EF4-FFF2-40B4-BE49-F238E27FC236}">
                <a16:creationId xmlns:a16="http://schemas.microsoft.com/office/drawing/2014/main" id="{88046CB5-6F14-034E-AFD1-5F4F275B1E79}"/>
              </a:ext>
            </a:extLst>
          </p:cNvPr>
          <p:cNvSpPr txBox="1">
            <a:spLocks/>
          </p:cNvSpPr>
          <p:nvPr/>
        </p:nvSpPr>
        <p:spPr>
          <a:xfrm>
            <a:off x="1059358" y="7202146"/>
            <a:ext cx="5939064" cy="430887"/>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2800" dirty="0">
                <a:solidFill>
                  <a:schemeClr val="tx1">
                    <a:lumMod val="75000"/>
                    <a:lumOff val="25000"/>
                  </a:schemeClr>
                </a:solidFill>
                <a:latin typeface="Calibri" panose="020F0502020204030204" pitchFamily="34" charset="0"/>
              </a:rPr>
              <a:t>Mujeres y niñas en situación de riesgo</a:t>
            </a:r>
          </a:p>
        </p:txBody>
      </p:sp>
      <p:sp>
        <p:nvSpPr>
          <p:cNvPr id="104" name="Freeform 15">
            <a:extLst>
              <a:ext uri="{FF2B5EF4-FFF2-40B4-BE49-F238E27FC236}">
                <a16:creationId xmlns:a16="http://schemas.microsoft.com/office/drawing/2014/main" id="{72681DB2-8E54-DD47-A32C-C38212F38367}"/>
              </a:ext>
            </a:extLst>
          </p:cNvPr>
          <p:cNvSpPr>
            <a:spLocks/>
          </p:cNvSpPr>
          <p:nvPr/>
        </p:nvSpPr>
        <p:spPr bwMode="auto">
          <a:xfrm>
            <a:off x="469234" y="7295572"/>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09" name="Inhaltsplatzhalter 4">
            <a:extLst>
              <a:ext uri="{FF2B5EF4-FFF2-40B4-BE49-F238E27FC236}">
                <a16:creationId xmlns:a16="http://schemas.microsoft.com/office/drawing/2014/main" id="{523A0B49-23CD-C64E-A53F-6F53BD64EB08}"/>
              </a:ext>
            </a:extLst>
          </p:cNvPr>
          <p:cNvSpPr txBox="1">
            <a:spLocks/>
          </p:cNvSpPr>
          <p:nvPr/>
        </p:nvSpPr>
        <p:spPr>
          <a:xfrm>
            <a:off x="1065515" y="8047158"/>
            <a:ext cx="5473593" cy="430887"/>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2800">
                <a:solidFill>
                  <a:schemeClr val="tx1">
                    <a:lumMod val="75000"/>
                    <a:lumOff val="25000"/>
                  </a:schemeClr>
                </a:solidFill>
                <a:latin typeface="Calibri" panose="020F0502020204030204" pitchFamily="34" charset="0"/>
              </a:rPr>
              <a:t>Niños, niñas y adolescentes en situación de riesgo</a:t>
            </a:r>
          </a:p>
        </p:txBody>
      </p:sp>
      <p:sp>
        <p:nvSpPr>
          <p:cNvPr id="110" name="Freeform 15">
            <a:extLst>
              <a:ext uri="{FF2B5EF4-FFF2-40B4-BE49-F238E27FC236}">
                <a16:creationId xmlns:a16="http://schemas.microsoft.com/office/drawing/2014/main" id="{4149FB54-88B2-C641-A4D2-6D4DDBCB8B2B}"/>
              </a:ext>
            </a:extLst>
          </p:cNvPr>
          <p:cNvSpPr>
            <a:spLocks/>
          </p:cNvSpPr>
          <p:nvPr/>
        </p:nvSpPr>
        <p:spPr bwMode="auto">
          <a:xfrm>
            <a:off x="469234" y="8119672"/>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28" name="Inhaltsplatzhalter 4">
            <a:extLst>
              <a:ext uri="{FF2B5EF4-FFF2-40B4-BE49-F238E27FC236}">
                <a16:creationId xmlns:a16="http://schemas.microsoft.com/office/drawing/2014/main" id="{89D6F0D5-5620-6949-B8ED-4FABE53689D4}"/>
              </a:ext>
            </a:extLst>
          </p:cNvPr>
          <p:cNvSpPr txBox="1">
            <a:spLocks/>
          </p:cNvSpPr>
          <p:nvPr/>
        </p:nvSpPr>
        <p:spPr>
          <a:xfrm>
            <a:off x="7529620" y="5446868"/>
            <a:ext cx="5473593" cy="430887"/>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2800">
                <a:solidFill>
                  <a:schemeClr val="tx1">
                    <a:lumMod val="75000"/>
                    <a:lumOff val="25000"/>
                  </a:schemeClr>
                </a:solidFill>
                <a:latin typeface="+mn-lt"/>
              </a:rPr>
              <a:t>Reunificación familiar</a:t>
            </a:r>
          </a:p>
        </p:txBody>
      </p:sp>
      <p:sp>
        <p:nvSpPr>
          <p:cNvPr id="129" name="Freeform 15">
            <a:extLst>
              <a:ext uri="{FF2B5EF4-FFF2-40B4-BE49-F238E27FC236}">
                <a16:creationId xmlns:a16="http://schemas.microsoft.com/office/drawing/2014/main" id="{0106F65D-888C-804B-8913-AFDC10FD976D}"/>
              </a:ext>
            </a:extLst>
          </p:cNvPr>
          <p:cNvSpPr>
            <a:spLocks/>
          </p:cNvSpPr>
          <p:nvPr/>
        </p:nvSpPr>
        <p:spPr bwMode="auto">
          <a:xfrm>
            <a:off x="6998422" y="5547197"/>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30" name="Inhaltsplatzhalter 4">
            <a:extLst>
              <a:ext uri="{FF2B5EF4-FFF2-40B4-BE49-F238E27FC236}">
                <a16:creationId xmlns:a16="http://schemas.microsoft.com/office/drawing/2014/main" id="{B7B8C9D8-F3F6-BA4C-B715-04BAB1F4D125}"/>
              </a:ext>
            </a:extLst>
          </p:cNvPr>
          <p:cNvSpPr txBox="1">
            <a:spLocks/>
          </p:cNvSpPr>
          <p:nvPr/>
        </p:nvSpPr>
        <p:spPr>
          <a:xfrm>
            <a:off x="7529619" y="6243100"/>
            <a:ext cx="5473593" cy="430887"/>
          </a:xfrm>
          <a:prstGeom prst="rect">
            <a:avLst/>
          </a:prstGeom>
        </p:spPr>
        <p:txBody>
          <a:bodyPr wrap="square" lIns="0" tIns="0" rIns="0" bIns="0" rtlCol="0"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rtl="0">
              <a:lnSpc>
                <a:spcPct val="100000"/>
              </a:lnSpc>
              <a:buNone/>
            </a:pPr>
            <a:r>
              <a:rPr lang="es" sz="2800">
                <a:solidFill>
                  <a:schemeClr val="tx1">
                    <a:lumMod val="75000"/>
                    <a:lumOff val="25000"/>
                  </a:schemeClr>
                </a:solidFill>
                <a:latin typeface="+mn-lt"/>
              </a:rPr>
              <a:t>Necesidades médicas</a:t>
            </a:r>
          </a:p>
        </p:txBody>
      </p:sp>
      <p:sp>
        <p:nvSpPr>
          <p:cNvPr id="131" name="Freeform 15">
            <a:extLst>
              <a:ext uri="{FF2B5EF4-FFF2-40B4-BE49-F238E27FC236}">
                <a16:creationId xmlns:a16="http://schemas.microsoft.com/office/drawing/2014/main" id="{E88D24A8-DF81-5B43-9AA0-C5011B7A6593}"/>
              </a:ext>
            </a:extLst>
          </p:cNvPr>
          <p:cNvSpPr>
            <a:spLocks/>
          </p:cNvSpPr>
          <p:nvPr/>
        </p:nvSpPr>
        <p:spPr bwMode="auto">
          <a:xfrm>
            <a:off x="6998422" y="6357451"/>
            <a:ext cx="389465" cy="285861"/>
          </a:xfrm>
          <a:custGeom>
            <a:avLst/>
            <a:gdLst>
              <a:gd name="T0" fmla="*/ 1514 w 1626"/>
              <a:gd name="T1" fmla="*/ 0 h 1190"/>
              <a:gd name="T2" fmla="*/ 1536 w 1626"/>
              <a:gd name="T3" fmla="*/ 2 h 1190"/>
              <a:gd name="T4" fmla="*/ 1557 w 1626"/>
              <a:gd name="T5" fmla="*/ 8 h 1190"/>
              <a:gd name="T6" fmla="*/ 1575 w 1626"/>
              <a:gd name="T7" fmla="*/ 19 h 1190"/>
              <a:gd name="T8" fmla="*/ 1593 w 1626"/>
              <a:gd name="T9" fmla="*/ 33 h 1190"/>
              <a:gd name="T10" fmla="*/ 1608 w 1626"/>
              <a:gd name="T11" fmla="*/ 51 h 1190"/>
              <a:gd name="T12" fmla="*/ 1618 w 1626"/>
              <a:gd name="T13" fmla="*/ 71 h 1190"/>
              <a:gd name="T14" fmla="*/ 1624 w 1626"/>
              <a:gd name="T15" fmla="*/ 92 h 1190"/>
              <a:gd name="T16" fmla="*/ 1626 w 1626"/>
              <a:gd name="T17" fmla="*/ 112 h 1190"/>
              <a:gd name="T18" fmla="*/ 1624 w 1626"/>
              <a:gd name="T19" fmla="*/ 134 h 1190"/>
              <a:gd name="T20" fmla="*/ 1618 w 1626"/>
              <a:gd name="T21" fmla="*/ 155 h 1190"/>
              <a:gd name="T22" fmla="*/ 1608 w 1626"/>
              <a:gd name="T23" fmla="*/ 175 h 1190"/>
              <a:gd name="T24" fmla="*/ 1593 w 1626"/>
              <a:gd name="T25" fmla="*/ 193 h 1190"/>
              <a:gd name="T26" fmla="*/ 629 w 1626"/>
              <a:gd name="T27" fmla="*/ 1157 h 1190"/>
              <a:gd name="T28" fmla="*/ 629 w 1626"/>
              <a:gd name="T29" fmla="*/ 1157 h 1190"/>
              <a:gd name="T30" fmla="*/ 611 w 1626"/>
              <a:gd name="T31" fmla="*/ 1171 h 1190"/>
              <a:gd name="T32" fmla="*/ 591 w 1626"/>
              <a:gd name="T33" fmla="*/ 1182 h 1190"/>
              <a:gd name="T34" fmla="*/ 571 w 1626"/>
              <a:gd name="T35" fmla="*/ 1188 h 1190"/>
              <a:gd name="T36" fmla="*/ 550 w 1626"/>
              <a:gd name="T37" fmla="*/ 1190 h 1190"/>
              <a:gd name="T38" fmla="*/ 528 w 1626"/>
              <a:gd name="T39" fmla="*/ 1188 h 1190"/>
              <a:gd name="T40" fmla="*/ 507 w 1626"/>
              <a:gd name="T41" fmla="*/ 1182 h 1190"/>
              <a:gd name="T42" fmla="*/ 487 w 1626"/>
              <a:gd name="T43" fmla="*/ 1171 h 1190"/>
              <a:gd name="T44" fmla="*/ 470 w 1626"/>
              <a:gd name="T45" fmla="*/ 1157 h 1190"/>
              <a:gd name="T46" fmla="*/ 33 w 1626"/>
              <a:gd name="T47" fmla="*/ 720 h 1190"/>
              <a:gd name="T48" fmla="*/ 18 w 1626"/>
              <a:gd name="T49" fmla="*/ 702 h 1190"/>
              <a:gd name="T50" fmla="*/ 8 w 1626"/>
              <a:gd name="T51" fmla="*/ 682 h 1190"/>
              <a:gd name="T52" fmla="*/ 2 w 1626"/>
              <a:gd name="T53" fmla="*/ 662 h 1190"/>
              <a:gd name="T54" fmla="*/ 0 w 1626"/>
              <a:gd name="T55" fmla="*/ 640 h 1190"/>
              <a:gd name="T56" fmla="*/ 2 w 1626"/>
              <a:gd name="T57" fmla="*/ 619 h 1190"/>
              <a:gd name="T58" fmla="*/ 8 w 1626"/>
              <a:gd name="T59" fmla="*/ 598 h 1190"/>
              <a:gd name="T60" fmla="*/ 18 w 1626"/>
              <a:gd name="T61" fmla="*/ 578 h 1190"/>
              <a:gd name="T62" fmla="*/ 33 w 1626"/>
              <a:gd name="T63" fmla="*/ 561 h 1190"/>
              <a:gd name="T64" fmla="*/ 51 w 1626"/>
              <a:gd name="T65" fmla="*/ 546 h 1190"/>
              <a:gd name="T66" fmla="*/ 69 w 1626"/>
              <a:gd name="T67" fmla="*/ 536 h 1190"/>
              <a:gd name="T68" fmla="*/ 90 w 1626"/>
              <a:gd name="T69" fmla="*/ 529 h 1190"/>
              <a:gd name="T70" fmla="*/ 112 w 1626"/>
              <a:gd name="T71" fmla="*/ 527 h 1190"/>
              <a:gd name="T72" fmla="*/ 134 w 1626"/>
              <a:gd name="T73" fmla="*/ 529 h 1190"/>
              <a:gd name="T74" fmla="*/ 155 w 1626"/>
              <a:gd name="T75" fmla="*/ 536 h 1190"/>
              <a:gd name="T76" fmla="*/ 174 w 1626"/>
              <a:gd name="T77" fmla="*/ 546 h 1190"/>
              <a:gd name="T78" fmla="*/ 192 w 1626"/>
              <a:gd name="T79" fmla="*/ 561 h 1190"/>
              <a:gd name="T80" fmla="*/ 550 w 1626"/>
              <a:gd name="T81" fmla="*/ 918 h 1190"/>
              <a:gd name="T82" fmla="*/ 1434 w 1626"/>
              <a:gd name="T83" fmla="*/ 33 h 1190"/>
              <a:gd name="T84" fmla="*/ 1452 w 1626"/>
              <a:gd name="T85" fmla="*/ 19 h 1190"/>
              <a:gd name="T86" fmla="*/ 1471 w 1626"/>
              <a:gd name="T87" fmla="*/ 8 h 1190"/>
              <a:gd name="T88" fmla="*/ 1492 w 1626"/>
              <a:gd name="T89" fmla="*/ 2 h 1190"/>
              <a:gd name="T90" fmla="*/ 1514 w 1626"/>
              <a:gd name="T91" fmla="*/ 0 h 1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26" h="1190">
                <a:moveTo>
                  <a:pt x="1514" y="0"/>
                </a:moveTo>
                <a:lnTo>
                  <a:pt x="1536" y="2"/>
                </a:lnTo>
                <a:lnTo>
                  <a:pt x="1557" y="8"/>
                </a:lnTo>
                <a:lnTo>
                  <a:pt x="1575" y="19"/>
                </a:lnTo>
                <a:lnTo>
                  <a:pt x="1593" y="33"/>
                </a:lnTo>
                <a:lnTo>
                  <a:pt x="1608" y="51"/>
                </a:lnTo>
                <a:lnTo>
                  <a:pt x="1618" y="71"/>
                </a:lnTo>
                <a:lnTo>
                  <a:pt x="1624" y="92"/>
                </a:lnTo>
                <a:lnTo>
                  <a:pt x="1626" y="112"/>
                </a:lnTo>
                <a:lnTo>
                  <a:pt x="1624" y="134"/>
                </a:lnTo>
                <a:lnTo>
                  <a:pt x="1618" y="155"/>
                </a:lnTo>
                <a:lnTo>
                  <a:pt x="1608" y="175"/>
                </a:lnTo>
                <a:lnTo>
                  <a:pt x="1593" y="193"/>
                </a:lnTo>
                <a:lnTo>
                  <a:pt x="629" y="1157"/>
                </a:lnTo>
                <a:lnTo>
                  <a:pt x="629" y="1157"/>
                </a:lnTo>
                <a:lnTo>
                  <a:pt x="611" y="1171"/>
                </a:lnTo>
                <a:lnTo>
                  <a:pt x="591" y="1182"/>
                </a:lnTo>
                <a:lnTo>
                  <a:pt x="571" y="1188"/>
                </a:lnTo>
                <a:lnTo>
                  <a:pt x="550" y="1190"/>
                </a:lnTo>
                <a:lnTo>
                  <a:pt x="528" y="1188"/>
                </a:lnTo>
                <a:lnTo>
                  <a:pt x="507" y="1182"/>
                </a:lnTo>
                <a:lnTo>
                  <a:pt x="487" y="1171"/>
                </a:lnTo>
                <a:lnTo>
                  <a:pt x="470" y="1157"/>
                </a:lnTo>
                <a:lnTo>
                  <a:pt x="33" y="720"/>
                </a:lnTo>
                <a:lnTo>
                  <a:pt x="18" y="702"/>
                </a:lnTo>
                <a:lnTo>
                  <a:pt x="8" y="682"/>
                </a:lnTo>
                <a:lnTo>
                  <a:pt x="2" y="662"/>
                </a:lnTo>
                <a:lnTo>
                  <a:pt x="0" y="640"/>
                </a:lnTo>
                <a:lnTo>
                  <a:pt x="2" y="619"/>
                </a:lnTo>
                <a:lnTo>
                  <a:pt x="8" y="598"/>
                </a:lnTo>
                <a:lnTo>
                  <a:pt x="18" y="578"/>
                </a:lnTo>
                <a:lnTo>
                  <a:pt x="33" y="561"/>
                </a:lnTo>
                <a:lnTo>
                  <a:pt x="51" y="546"/>
                </a:lnTo>
                <a:lnTo>
                  <a:pt x="69" y="536"/>
                </a:lnTo>
                <a:lnTo>
                  <a:pt x="90" y="529"/>
                </a:lnTo>
                <a:lnTo>
                  <a:pt x="112" y="527"/>
                </a:lnTo>
                <a:lnTo>
                  <a:pt x="134" y="529"/>
                </a:lnTo>
                <a:lnTo>
                  <a:pt x="155" y="536"/>
                </a:lnTo>
                <a:lnTo>
                  <a:pt x="174" y="546"/>
                </a:lnTo>
                <a:lnTo>
                  <a:pt x="192" y="561"/>
                </a:lnTo>
                <a:lnTo>
                  <a:pt x="550" y="918"/>
                </a:lnTo>
                <a:lnTo>
                  <a:pt x="1434" y="33"/>
                </a:lnTo>
                <a:lnTo>
                  <a:pt x="1452" y="19"/>
                </a:lnTo>
                <a:lnTo>
                  <a:pt x="1471" y="8"/>
                </a:lnTo>
                <a:lnTo>
                  <a:pt x="1492" y="2"/>
                </a:lnTo>
                <a:lnTo>
                  <a:pt x="1514" y="0"/>
                </a:lnTo>
                <a:close/>
              </a:path>
            </a:pathLst>
          </a:custGeom>
          <a:solidFill>
            <a:schemeClr val="accent5"/>
          </a:solidFill>
          <a:ln w="0">
            <a:noFill/>
            <a:prstDash val="solid"/>
            <a:round/>
            <a:headEnd/>
            <a:tailEnd/>
          </a:ln>
        </p:spPr>
        <p:txBody>
          <a:bodyPr vert="horz" wrap="square" lIns="68580" tIns="34290" rIns="68580" bIns="34290" numCol="1" rtlCol="0" anchor="t" anchorCtr="0" compatLnSpc="1">
            <a:prstTxWarp prst="textNoShape">
              <a:avLst/>
            </a:prstTxWarp>
          </a:bodyPr>
          <a:lstStyle/>
          <a:p>
            <a:pPr rtl="0"/>
            <a:endParaRPr lang="en-US" sz="1013" dirty="0"/>
          </a:p>
        </p:txBody>
      </p:sp>
      <p:sp>
        <p:nvSpPr>
          <p:cNvPr id="142" name="Slide Number Placeholder 5">
            <a:extLst>
              <a:ext uri="{FF2B5EF4-FFF2-40B4-BE49-F238E27FC236}">
                <a16:creationId xmlns:a16="http://schemas.microsoft.com/office/drawing/2014/main" id="{10D89118-FA7A-A940-945D-BD208AE41AE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83</a:t>
            </a:fld>
            <a:endParaRPr lang="en-US" altLang="en-US" sz="1200" dirty="0">
              <a:solidFill>
                <a:schemeClr val="bg1"/>
              </a:solidFill>
            </a:endParaRPr>
          </a:p>
        </p:txBody>
      </p:sp>
      <p:cxnSp>
        <p:nvCxnSpPr>
          <p:cNvPr id="4" name="Straight Connector 3">
            <a:extLst>
              <a:ext uri="{FF2B5EF4-FFF2-40B4-BE49-F238E27FC236}">
                <a16:creationId xmlns:a16="http://schemas.microsoft.com/office/drawing/2014/main" id="{6C47EC89-13D1-C544-BDA9-A3D27940F79B}"/>
              </a:ext>
            </a:extLst>
          </p:cNvPr>
          <p:cNvCxnSpPr/>
          <p:nvPr/>
        </p:nvCxnSpPr>
        <p:spPr bwMode="auto">
          <a:xfrm>
            <a:off x="1089539"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4" name="Straight Connector 93">
            <a:extLst>
              <a:ext uri="{FF2B5EF4-FFF2-40B4-BE49-F238E27FC236}">
                <a16:creationId xmlns:a16="http://schemas.microsoft.com/office/drawing/2014/main" id="{90A0EC2B-9958-7049-B0DE-457B920D8CF5}"/>
              </a:ext>
            </a:extLst>
          </p:cNvPr>
          <p:cNvCxnSpPr/>
          <p:nvPr/>
        </p:nvCxnSpPr>
        <p:spPr bwMode="auto">
          <a:xfrm>
            <a:off x="3285066"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5" name="Straight Connector 94">
            <a:extLst>
              <a:ext uri="{FF2B5EF4-FFF2-40B4-BE49-F238E27FC236}">
                <a16:creationId xmlns:a16="http://schemas.microsoft.com/office/drawing/2014/main" id="{9611E187-A5B1-DA46-8532-1F42C2B51C2B}"/>
              </a:ext>
            </a:extLst>
          </p:cNvPr>
          <p:cNvCxnSpPr/>
          <p:nvPr/>
        </p:nvCxnSpPr>
        <p:spPr bwMode="auto">
          <a:xfrm>
            <a:off x="6427766"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6" name="Straight Connector 95">
            <a:extLst>
              <a:ext uri="{FF2B5EF4-FFF2-40B4-BE49-F238E27FC236}">
                <a16:creationId xmlns:a16="http://schemas.microsoft.com/office/drawing/2014/main" id="{0A3D4A75-B839-154C-AB10-2F35C4CB53AA}"/>
              </a:ext>
            </a:extLst>
          </p:cNvPr>
          <p:cNvCxnSpPr/>
          <p:nvPr/>
        </p:nvCxnSpPr>
        <p:spPr bwMode="auto">
          <a:xfrm>
            <a:off x="8244484"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7" name="Straight Connector 96">
            <a:extLst>
              <a:ext uri="{FF2B5EF4-FFF2-40B4-BE49-F238E27FC236}">
                <a16:creationId xmlns:a16="http://schemas.microsoft.com/office/drawing/2014/main" id="{2403591B-0786-BB43-BF3B-A1C8FDB8B540}"/>
              </a:ext>
            </a:extLst>
          </p:cNvPr>
          <p:cNvCxnSpPr/>
          <p:nvPr/>
        </p:nvCxnSpPr>
        <p:spPr bwMode="auto">
          <a:xfrm>
            <a:off x="10780294"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7" name="Straight Connector 116">
            <a:extLst>
              <a:ext uri="{FF2B5EF4-FFF2-40B4-BE49-F238E27FC236}">
                <a16:creationId xmlns:a16="http://schemas.microsoft.com/office/drawing/2014/main" id="{587AD3BF-3EDF-C345-8DB9-C1A75A1F62E0}"/>
              </a:ext>
            </a:extLst>
          </p:cNvPr>
          <p:cNvCxnSpPr/>
          <p:nvPr/>
        </p:nvCxnSpPr>
        <p:spPr bwMode="auto">
          <a:xfrm>
            <a:off x="5341916" y="1607106"/>
            <a:ext cx="0" cy="1749906"/>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8" name="Straight Connector 117">
            <a:extLst>
              <a:ext uri="{FF2B5EF4-FFF2-40B4-BE49-F238E27FC236}">
                <a16:creationId xmlns:a16="http://schemas.microsoft.com/office/drawing/2014/main" id="{F685485F-0F93-D742-8864-373F0528ED8E}"/>
              </a:ext>
            </a:extLst>
          </p:cNvPr>
          <p:cNvCxnSpPr>
            <a:cxnSpLocks/>
          </p:cNvCxnSpPr>
          <p:nvPr/>
        </p:nvCxnSpPr>
        <p:spPr bwMode="auto">
          <a:xfrm>
            <a:off x="-7510" y="1606316"/>
            <a:ext cx="13005143" cy="0"/>
          </a:xfrm>
          <a:prstGeom prst="line">
            <a:avLst/>
          </a:prstGeom>
          <a:blipFill dpi="0" rotWithShape="0">
            <a:blip r:embed="rId10"/>
            <a:srcRect/>
            <a:tile tx="0" ty="0" sx="100000" sy="100000" flip="none" algn="tl"/>
          </a:blipFill>
          <a:ln w="76200"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24211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animEffect transition="in" filter="fade">
                                      <p:cBhvr>
                                        <p:cTn id="15" dur="500"/>
                                        <p:tgtEl>
                                          <p:spTgt spid="10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4"/>
                                        </p:tgtEl>
                                        <p:attrNameLst>
                                          <p:attrName>style.visibility</p:attrName>
                                        </p:attrNameLst>
                                      </p:cBhvr>
                                      <p:to>
                                        <p:strVal val="visible"/>
                                      </p:to>
                                    </p:set>
                                    <p:animEffect transition="in" filter="fade">
                                      <p:cBhvr>
                                        <p:cTn id="23" dur="500"/>
                                        <p:tgtEl>
                                          <p:spTgt spid="10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fade">
                                      <p:cBhvr>
                                        <p:cTn id="26" dur="500"/>
                                        <p:tgtEl>
                                          <p:spTgt spid="10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fade">
                                      <p:cBhvr>
                                        <p:cTn id="31" dur="500"/>
                                        <p:tgtEl>
                                          <p:spTgt spid="1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9"/>
                                        </p:tgtEl>
                                        <p:attrNameLst>
                                          <p:attrName>style.visibility</p:attrName>
                                        </p:attrNameLst>
                                      </p:cBhvr>
                                      <p:to>
                                        <p:strVal val="visible"/>
                                      </p:to>
                                    </p:set>
                                    <p:animEffect transition="in" filter="fade">
                                      <p:cBhvr>
                                        <p:cTn id="34" dur="500"/>
                                        <p:tgtEl>
                                          <p:spTgt spid="10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9"/>
                                        </p:tgtEl>
                                        <p:attrNameLst>
                                          <p:attrName>style.visibility</p:attrName>
                                        </p:attrNameLst>
                                      </p:cBhvr>
                                      <p:to>
                                        <p:strVal val="visible"/>
                                      </p:to>
                                    </p:set>
                                    <p:animEffect transition="in" filter="fade">
                                      <p:cBhvr>
                                        <p:cTn id="39" dur="500"/>
                                        <p:tgtEl>
                                          <p:spTgt spid="12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8"/>
                                        </p:tgtEl>
                                        <p:attrNameLst>
                                          <p:attrName>style.visibility</p:attrName>
                                        </p:attrNameLst>
                                      </p:cBhvr>
                                      <p:to>
                                        <p:strVal val="visible"/>
                                      </p:to>
                                    </p:set>
                                    <p:animEffect transition="in" filter="fade">
                                      <p:cBhvr>
                                        <p:cTn id="42" dur="500"/>
                                        <p:tgtEl>
                                          <p:spTgt spid="1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1"/>
                                        </p:tgtEl>
                                        <p:attrNameLst>
                                          <p:attrName>style.visibility</p:attrName>
                                        </p:attrNameLst>
                                      </p:cBhvr>
                                      <p:to>
                                        <p:strVal val="visible"/>
                                      </p:to>
                                    </p:set>
                                    <p:animEffect transition="in" filter="fade">
                                      <p:cBhvr>
                                        <p:cTn id="47" dur="500"/>
                                        <p:tgtEl>
                                          <p:spTgt spid="1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0"/>
                                        </p:tgtEl>
                                        <p:attrNameLst>
                                          <p:attrName>style.visibility</p:attrName>
                                        </p:attrNameLst>
                                      </p:cBhvr>
                                      <p:to>
                                        <p:strVal val="visible"/>
                                      </p:to>
                                    </p:set>
                                    <p:animEffect transition="in" filter="fade">
                                      <p:cBhvr>
                                        <p:cTn id="50"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62" grpId="0" animBg="1"/>
      <p:bldP spid="99" grpId="0"/>
      <p:bldP spid="100" grpId="0" animBg="1"/>
      <p:bldP spid="101" grpId="0"/>
      <p:bldP spid="104" grpId="0" animBg="1"/>
      <p:bldP spid="109" grpId="0"/>
      <p:bldP spid="110" grpId="0" animBg="1"/>
      <p:bldP spid="128" grpId="0"/>
      <p:bldP spid="129" grpId="0" animBg="1"/>
      <p:bldP spid="130" grpId="0"/>
      <p:bldP spid="13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2194737"/>
            <a:ext cx="6978920" cy="1938125"/>
            <a:chOff x="6661445" y="2430945"/>
            <a:chExt cx="6978920" cy="1938125"/>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08"/>
              <a:ext cx="6978920" cy="1937362"/>
              <a:chOff x="-617329" y="-746761"/>
              <a:chExt cx="21807842" cy="2724739"/>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1"/>
                <a:ext cx="21807842" cy="2720048"/>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949894" y="-711527"/>
                <a:ext cx="19672471" cy="268950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Una vez confirmada la idoneidad y aceptación del caso, puede que algunas personas requieran medidas temporales de protección, como el acceso a un lugar de acogida seguro, que se las traslade a un centro en una zona urbana, o una evacuación a instalaciones o centros de tránsito de emergencia. </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51912"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297795"/>
            <a:ext cx="6978920" cy="2381713"/>
            <a:chOff x="6661445" y="2198551"/>
            <a:chExt cx="6978920" cy="2381713"/>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1"/>
              <a:ext cx="6978920" cy="2381713"/>
              <a:chOff x="-617329" y="-1074679"/>
              <a:chExt cx="21807842" cy="3349683"/>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9"/>
                <a:ext cx="21807842" cy="3349683"/>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8" y="-920098"/>
                <a:ext cx="18954232" cy="312236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La SOGIESC de una persona puede resultar de suma importancia a la hora de determinar su condición de refugiada o para su caso de reasentamiento, o se puede comunicar en un momento posterior del proceso. Algunas personas huyen de su país por razones diversas, pero corren graves riesgos de protección que tienen que ver con su SOGIESC.</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44597"/>
            <a:ext cx="6978920" cy="1372576"/>
            <a:chOff x="6661445" y="2471466"/>
            <a:chExt cx="6978920" cy="1372576"/>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1372576"/>
              <a:chOff x="-617329" y="-690846"/>
              <a:chExt cx="21807842" cy="1930418"/>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1930418"/>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96038"/>
                <a:ext cx="20340875" cy="18237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Aunque en muchos casos LGBTIQ+ estará justificado realizar una remisión de urgencia o emergencia, se deben valorar sus particularidades caso por caso. En ese diagnóstico se utilizará la Herramienta para identificar personas en mayor riesgo.</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40" name="Group 39">
            <a:extLst>
              <a:ext uri="{FF2B5EF4-FFF2-40B4-BE49-F238E27FC236}">
                <a16:creationId xmlns:a16="http://schemas.microsoft.com/office/drawing/2014/main" id="{FD679BAF-4A15-1846-8B64-22907D1EC142}"/>
              </a:ext>
            </a:extLst>
          </p:cNvPr>
          <p:cNvGrpSpPr/>
          <p:nvPr/>
        </p:nvGrpSpPr>
        <p:grpSpPr>
          <a:xfrm>
            <a:off x="5930256" y="6858485"/>
            <a:ext cx="6978920" cy="1895042"/>
            <a:chOff x="6661445" y="2198553"/>
            <a:chExt cx="6978920" cy="1895042"/>
          </a:xfrm>
        </p:grpSpPr>
        <p:grpSp>
          <p:nvGrpSpPr>
            <p:cNvPr id="41" name="Group 1149">
              <a:extLst>
                <a:ext uri="{FF2B5EF4-FFF2-40B4-BE49-F238E27FC236}">
                  <a16:creationId xmlns:a16="http://schemas.microsoft.com/office/drawing/2014/main" id="{A5D51D77-B5D4-8E4E-8914-CC5D1ADBCB76}"/>
                </a:ext>
              </a:extLst>
            </p:cNvPr>
            <p:cNvGrpSpPr/>
            <p:nvPr/>
          </p:nvGrpSpPr>
          <p:grpSpPr>
            <a:xfrm>
              <a:off x="6661445" y="2198553"/>
              <a:ext cx="6978920" cy="1895042"/>
              <a:chOff x="-617329" y="-1074677"/>
              <a:chExt cx="21807842" cy="2665220"/>
            </a:xfrm>
          </p:grpSpPr>
          <p:sp>
            <p:nvSpPr>
              <p:cNvPr id="45" name="Shape 1147">
                <a:extLst>
                  <a:ext uri="{FF2B5EF4-FFF2-40B4-BE49-F238E27FC236}">
                    <a16:creationId xmlns:a16="http://schemas.microsoft.com/office/drawing/2014/main" id="{7DABE163-617F-284B-BC09-B774E9DFEEF7}"/>
                  </a:ext>
                </a:extLst>
              </p:cNvPr>
              <p:cNvSpPr/>
              <p:nvPr/>
            </p:nvSpPr>
            <p:spPr>
              <a:xfrm>
                <a:off x="-617329" y="-1074677"/>
                <a:ext cx="21807842" cy="2665220"/>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47" name="Shape 1148">
                <a:extLst>
                  <a:ext uri="{FF2B5EF4-FFF2-40B4-BE49-F238E27FC236}">
                    <a16:creationId xmlns:a16="http://schemas.microsoft.com/office/drawing/2014/main" id="{665AABA1-F7AA-2843-8640-C209280E0FD1}"/>
                  </a:ext>
                </a:extLst>
              </p:cNvPr>
              <p:cNvSpPr/>
              <p:nvPr/>
            </p:nvSpPr>
            <p:spPr>
              <a:xfrm>
                <a:off x="849638" y="-801471"/>
                <a:ext cx="19672471" cy="22566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Las necesidades en materia de reasentamiento de una persona se han de diagnosticar sin hacer referencia a la discreción o a lo que podría “tolerar dentro de lo razonable” si volviera al país de origen. Ambos criterios se han rebatido porque suponen una vulneración de los derechos humanos.</a:t>
                </a:r>
              </a:p>
            </p:txBody>
          </p:sp>
        </p:grpSp>
        <p:sp>
          <p:nvSpPr>
            <p:cNvPr id="42" name="Shape 1150">
              <a:extLst>
                <a:ext uri="{FF2B5EF4-FFF2-40B4-BE49-F238E27FC236}">
                  <a16:creationId xmlns:a16="http://schemas.microsoft.com/office/drawing/2014/main" id="{496D9CE5-D830-804A-BD81-A1FF1EE7A5EF}"/>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pic>
        <p:nvPicPr>
          <p:cNvPr id="37" name="Picture Placeholder 3">
            <a:extLst>
              <a:ext uri="{FF2B5EF4-FFF2-40B4-BE49-F238E27FC236}">
                <a16:creationId xmlns:a16="http://schemas.microsoft.com/office/drawing/2014/main" id="{0FB08A3B-1FEE-CE4D-A964-F80234185016}"/>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t="338" b="338"/>
          <a:stretch>
            <a:fillRect/>
          </a:stretch>
        </p:blipFill>
        <p:spPr>
          <a:xfrm>
            <a:off x="2" y="0"/>
            <a:ext cx="5929980" cy="9756775"/>
          </a:xfrm>
          <a:ln>
            <a:noFill/>
          </a:ln>
        </p:spPr>
      </p:pic>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84</a:t>
            </a:fld>
            <a:endParaRPr lang="en-US" altLang="en-US" sz="1200" dirty="0">
              <a:solidFill>
                <a:schemeClr val="bg1"/>
              </a:solidFill>
            </a:endParaRPr>
          </a:p>
        </p:txBody>
      </p:sp>
      <p:sp>
        <p:nvSpPr>
          <p:cNvPr id="13" name="Rectangle 12">
            <a:extLst>
              <a:ext uri="{FF2B5EF4-FFF2-40B4-BE49-F238E27FC236}">
                <a16:creationId xmlns:a16="http://schemas.microsoft.com/office/drawing/2014/main" id="{96C9AD98-4853-3E4D-8AED-F078796DE831}"/>
              </a:ext>
            </a:extLst>
          </p:cNvPr>
          <p:cNvSpPr/>
          <p:nvPr/>
        </p:nvSpPr>
        <p:spPr bwMode="auto">
          <a:xfrm>
            <a:off x="-3960" y="-363265"/>
            <a:ext cx="5950615"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sym typeface="Lucida Grande" charset="0"/>
            </a:endParaRPr>
          </a:p>
        </p:txBody>
      </p:sp>
      <p:sp>
        <p:nvSpPr>
          <p:cNvPr id="139" name="Shape 139"/>
          <p:cNvSpPr txBox="1">
            <a:spLocks noGrp="1"/>
          </p:cNvSpPr>
          <p:nvPr>
            <p:ph type="body" sz="quarter" idx="11"/>
          </p:nvPr>
        </p:nvSpPr>
        <p:spPr>
          <a:xfrm>
            <a:off x="-409424" y="6586594"/>
            <a:ext cx="6727750" cy="1219598"/>
          </a:xfrm>
        </p:spPr>
        <p:txBody>
          <a:bodyPr rtlCol="0"/>
          <a:lstStyle/>
          <a:p>
            <a:pPr defTabSz="914400" rtl="0"/>
            <a:r>
              <a:rPr lang="es" sz="3300" dirty="0"/>
              <a:t>DIAGNÓSTICO de las </a:t>
            </a:r>
            <a:br>
              <a:rPr lang="en-US" altLang="en-US" sz="3300" dirty="0"/>
            </a:br>
            <a:r>
              <a:rPr lang="es" sz="3300" dirty="0"/>
              <a:t>necesidades en materia </a:t>
            </a:r>
            <a:br>
              <a:rPr lang="es" sz="3300" dirty="0"/>
            </a:br>
            <a:r>
              <a:rPr lang="es" sz="3300" dirty="0"/>
              <a:t>de reasentamiento</a:t>
            </a:r>
            <a:endParaRPr lang="en-US" altLang="en-US" sz="33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cs typeface="ヒラギノ角ゴ ProN W3" charset="0"/>
              <a:sym typeface="Lucida Grande" charset="0"/>
            </a:endParaRPr>
          </a:p>
        </p:txBody>
      </p:sp>
      <p:grpSp>
        <p:nvGrpSpPr>
          <p:cNvPr id="74" name="Group 73">
            <a:extLst>
              <a:ext uri="{FF2B5EF4-FFF2-40B4-BE49-F238E27FC236}">
                <a16:creationId xmlns:a16="http://schemas.microsoft.com/office/drawing/2014/main" id="{3C3B4358-CEC0-3243-9A47-99CF77FEA976}"/>
              </a:ext>
            </a:extLst>
          </p:cNvPr>
          <p:cNvGrpSpPr/>
          <p:nvPr/>
        </p:nvGrpSpPr>
        <p:grpSpPr>
          <a:xfrm>
            <a:off x="5289756" y="9111916"/>
            <a:ext cx="2460403" cy="724209"/>
            <a:chOff x="5592733" y="9111916"/>
            <a:chExt cx="2460403" cy="724209"/>
          </a:xfrm>
        </p:grpSpPr>
        <p:sp>
          <p:nvSpPr>
            <p:cNvPr id="75" name="Round Same Side Corner Rectangle 74">
              <a:extLst>
                <a:ext uri="{FF2B5EF4-FFF2-40B4-BE49-F238E27FC236}">
                  <a16:creationId xmlns:a16="http://schemas.microsoft.com/office/drawing/2014/main" id="{3D3FF386-279B-CA44-809D-59F89551711B}"/>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921" dirty="0"/>
            </a:p>
          </p:txBody>
        </p:sp>
        <p:grpSp>
          <p:nvGrpSpPr>
            <p:cNvPr id="76" name="Group 75">
              <a:extLst>
                <a:ext uri="{FF2B5EF4-FFF2-40B4-BE49-F238E27FC236}">
                  <a16:creationId xmlns:a16="http://schemas.microsoft.com/office/drawing/2014/main" id="{F62320BC-ED77-D347-A2F1-31DEAFEF9602}"/>
                </a:ext>
              </a:extLst>
            </p:cNvPr>
            <p:cNvGrpSpPr/>
            <p:nvPr/>
          </p:nvGrpSpPr>
          <p:grpSpPr>
            <a:xfrm>
              <a:off x="5765132" y="9259761"/>
              <a:ext cx="2041918" cy="473126"/>
              <a:chOff x="5582387" y="8894626"/>
              <a:chExt cx="2041918" cy="473126"/>
            </a:xfrm>
          </p:grpSpPr>
          <p:pic>
            <p:nvPicPr>
              <p:cNvPr id="77" name="Picture 76">
                <a:extLst>
                  <a:ext uri="{FF2B5EF4-FFF2-40B4-BE49-F238E27FC236}">
                    <a16:creationId xmlns:a16="http://schemas.microsoft.com/office/drawing/2014/main" id="{ADD9C9C8-C61F-014C-B1AB-6E7A5D498E48}"/>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78" name="Straight Connector 77">
                <a:extLst>
                  <a:ext uri="{FF2B5EF4-FFF2-40B4-BE49-F238E27FC236}">
                    <a16:creationId xmlns:a16="http://schemas.microsoft.com/office/drawing/2014/main" id="{140E76D2-9C06-7142-AB8D-7F283509D3B7}"/>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9" name="Picture 78">
                <a:extLst>
                  <a:ext uri="{FF2B5EF4-FFF2-40B4-BE49-F238E27FC236}">
                    <a16:creationId xmlns:a16="http://schemas.microsoft.com/office/drawing/2014/main" id="{B2C61837-4A22-6045-BE35-0707B2E2F4CD}"/>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58730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43" name="Picture Placeholder 2">
            <a:extLst>
              <a:ext uri="{FF2B5EF4-FFF2-40B4-BE49-F238E27FC236}">
                <a16:creationId xmlns:a16="http://schemas.microsoft.com/office/drawing/2014/main" id="{18FB434F-9939-C643-803D-710F244CB28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98" r="298"/>
          <a:stretch/>
        </p:blipFill>
        <p:spPr>
          <a:xfrm>
            <a:off x="2" y="0"/>
            <a:ext cx="5929980" cy="97567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14225" y="-82688"/>
            <a:ext cx="5950615"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sym typeface="Lucida Grande" charset="0"/>
            </a:endParaRPr>
          </a:p>
        </p:txBody>
      </p:sp>
      <p:grpSp>
        <p:nvGrpSpPr>
          <p:cNvPr id="44" name="Group 43">
            <a:extLst>
              <a:ext uri="{FF2B5EF4-FFF2-40B4-BE49-F238E27FC236}">
                <a16:creationId xmlns:a16="http://schemas.microsoft.com/office/drawing/2014/main" id="{B12601C1-37B2-4342-A8D8-2389BD1A5A29}"/>
              </a:ext>
            </a:extLst>
          </p:cNvPr>
          <p:cNvGrpSpPr/>
          <p:nvPr/>
        </p:nvGrpSpPr>
        <p:grpSpPr>
          <a:xfrm>
            <a:off x="5930256" y="3639504"/>
            <a:ext cx="6978920" cy="1416855"/>
            <a:chOff x="6661445" y="2430945"/>
            <a:chExt cx="6978920" cy="1416855"/>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416090"/>
              <a:chOff x="-617329" y="-746760"/>
              <a:chExt cx="21807842" cy="1991615"/>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1991615"/>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396309"/>
                <a:ext cx="20340875" cy="139091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También hay que dejar constancia de todos los motivos de inquietud que la persona en cuestión tenga en común con otros individuos del país de origen o asilo.</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51912"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5691152"/>
            <a:ext cx="6978920" cy="1898170"/>
            <a:chOff x="6661445" y="2198552"/>
            <a:chExt cx="6978920" cy="1898170"/>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898170"/>
              <a:chOff x="-617329" y="-1074678"/>
              <a:chExt cx="21807842" cy="2669620"/>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669620"/>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8" y="-711223"/>
                <a:ext cx="20100405" cy="182377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La noción de dependencia es un aspecto fundamental de la consideración de parentesco. A efectos de procesar las solicitudes de reasentamiento, el ACNUR entiende que las parejas del mismo género constituyen una unidad familiar.</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2515698"/>
            <a:chOff x="6661445" y="2471466"/>
            <a:chExt cx="6978920" cy="2515698"/>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2515698"/>
              <a:chOff x="-617329" y="-690846"/>
              <a:chExt cx="21807842" cy="3538126"/>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3538126"/>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41" y="-483229"/>
                <a:ext cx="20100405" cy="31223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El formulario de solicitud de reasentamiento (RRF) tiene que plasmar con claridad las necesidades particulares en materia de protección y reasentamiento que se deben a la SOGIESC de una persona (ya sea percibida o declarada). Eso incluye la información jurídica y sobre protección en lo relativo al trato que se dispensa a las personas LGBTIQ+ en los países de origen (CoO) y asilo (CoA).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85</a:t>
            </a:fld>
            <a:endParaRPr lang="en-US" altLang="en-US" sz="1200" dirty="0">
              <a:solidFill>
                <a:schemeClr val="bg1"/>
              </a:solidFill>
            </a:endParaRPr>
          </a:p>
        </p:txBody>
      </p:sp>
      <p:sp>
        <p:nvSpPr>
          <p:cNvPr id="139" name="Shape 139"/>
          <p:cNvSpPr txBox="1">
            <a:spLocks noGrp="1"/>
          </p:cNvSpPr>
          <p:nvPr>
            <p:ph type="body" sz="quarter" idx="11"/>
          </p:nvPr>
        </p:nvSpPr>
        <p:spPr>
          <a:xfrm>
            <a:off x="-409424" y="6586594"/>
            <a:ext cx="6727750" cy="1219598"/>
          </a:xfrm>
        </p:spPr>
        <p:txBody>
          <a:bodyPr rtlCol="0"/>
          <a:lstStyle/>
          <a:p>
            <a:pPr defTabSz="914400" rtl="0"/>
            <a:r>
              <a:rPr lang="es" sz="3000" dirty="0"/>
              <a:t>formulario de solicitud de reasentamiento (RRF)</a:t>
            </a:r>
            <a:endParaRPr lang="en-US" altLang="en-US" sz="30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cs typeface="ヒラギノ角ゴ ProN W3" charset="0"/>
              <a:sym typeface="Lucida Grande" charset="0"/>
            </a:endParaRPr>
          </a:p>
        </p:txBody>
      </p:sp>
      <p:grpSp>
        <p:nvGrpSpPr>
          <p:cNvPr id="35" name="Group 34">
            <a:extLst>
              <a:ext uri="{FF2B5EF4-FFF2-40B4-BE49-F238E27FC236}">
                <a16:creationId xmlns:a16="http://schemas.microsoft.com/office/drawing/2014/main" id="{C334785E-83C4-A746-8241-133D29D4ED7B}"/>
              </a:ext>
            </a:extLst>
          </p:cNvPr>
          <p:cNvGrpSpPr/>
          <p:nvPr/>
        </p:nvGrpSpPr>
        <p:grpSpPr>
          <a:xfrm>
            <a:off x="5289756" y="9111916"/>
            <a:ext cx="2460403" cy="724209"/>
            <a:chOff x="5592733" y="9111916"/>
            <a:chExt cx="2460403" cy="724209"/>
          </a:xfrm>
        </p:grpSpPr>
        <p:sp>
          <p:nvSpPr>
            <p:cNvPr id="37" name="Round Same Side Corner Rectangle 36">
              <a:extLst>
                <a:ext uri="{FF2B5EF4-FFF2-40B4-BE49-F238E27FC236}">
                  <a16:creationId xmlns:a16="http://schemas.microsoft.com/office/drawing/2014/main" id="{ABBA71C8-D549-AD49-BE38-E43BFACC5731}"/>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921" dirty="0"/>
            </a:p>
          </p:txBody>
        </p:sp>
        <p:grpSp>
          <p:nvGrpSpPr>
            <p:cNvPr id="40" name="Group 39">
              <a:extLst>
                <a:ext uri="{FF2B5EF4-FFF2-40B4-BE49-F238E27FC236}">
                  <a16:creationId xmlns:a16="http://schemas.microsoft.com/office/drawing/2014/main" id="{A0BD19D1-5603-0348-8CD1-641D4583F67C}"/>
                </a:ext>
              </a:extLst>
            </p:cNvPr>
            <p:cNvGrpSpPr/>
            <p:nvPr/>
          </p:nvGrpSpPr>
          <p:grpSpPr>
            <a:xfrm>
              <a:off x="5765132" y="9259761"/>
              <a:ext cx="2041918" cy="473126"/>
              <a:chOff x="5582387" y="8894626"/>
              <a:chExt cx="2041918" cy="473126"/>
            </a:xfrm>
          </p:grpSpPr>
          <p:pic>
            <p:nvPicPr>
              <p:cNvPr id="41" name="Picture 40">
                <a:extLst>
                  <a:ext uri="{FF2B5EF4-FFF2-40B4-BE49-F238E27FC236}">
                    <a16:creationId xmlns:a16="http://schemas.microsoft.com/office/drawing/2014/main" id="{671FD92A-6B6B-8049-A41B-4829BC364DD8}"/>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2" name="Straight Connector 41">
                <a:extLst>
                  <a:ext uri="{FF2B5EF4-FFF2-40B4-BE49-F238E27FC236}">
                    <a16:creationId xmlns:a16="http://schemas.microsoft.com/office/drawing/2014/main" id="{D28096E8-FD9E-3449-BB77-35DD177DD44E}"/>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Picture 44">
                <a:extLst>
                  <a:ext uri="{FF2B5EF4-FFF2-40B4-BE49-F238E27FC236}">
                    <a16:creationId xmlns:a16="http://schemas.microsoft.com/office/drawing/2014/main" id="{FD461878-F268-D345-A33B-648EEF2D1D37}"/>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339834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2841020"/>
            <a:ext cx="6978920" cy="1311492"/>
            <a:chOff x="6661445" y="2430945"/>
            <a:chExt cx="6978920" cy="1311492"/>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310727"/>
              <a:chOff x="-617329" y="-746760"/>
              <a:chExt cx="21807842" cy="1843431"/>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1843431"/>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599365"/>
                <a:ext cx="18203357" cy="152077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200" dirty="0">
                    <a:solidFill>
                      <a:schemeClr val="tx2"/>
                    </a:solidFill>
                  </a:rPr>
                  <a:t>En el caso de las personas transgénero, se debe preguntar por el nombre, género, tratamiento y pronombres con los que se identifican. </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557437"/>
            <a:ext cx="6978920" cy="1876933"/>
            <a:chOff x="6661445" y="2198552"/>
            <a:chExt cx="6978920" cy="1876933"/>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876933"/>
              <a:chOff x="-617329" y="-1074678"/>
              <a:chExt cx="21807842" cy="2639752"/>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639752"/>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922055" y="-1024754"/>
                <a:ext cx="19680186" cy="247307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200" dirty="0">
                    <a:solidFill>
                      <a:schemeClr val="tx2"/>
                    </a:solidFill>
                  </a:rPr>
                  <a:t>No olvide que la identidad de género con la que una persona se defin se debe aceptar independientemente de lo que conste en los documentos jurídicos o de si la persona se ha sometido a un tratamiento quirúrgico </a:t>
                </a:r>
                <a:br>
                  <a:rPr lang="es" sz="2200" dirty="0">
                    <a:solidFill>
                      <a:schemeClr val="tx2"/>
                    </a:solidFill>
                  </a:rPr>
                </a:br>
                <a:r>
                  <a:rPr lang="es" sz="2200" dirty="0">
                    <a:solidFill>
                      <a:schemeClr val="tx2"/>
                    </a:solidFill>
                  </a:rPr>
                  <a:t>u hormonal.</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5"/>
            <a:ext cx="6978920" cy="1825831"/>
            <a:chOff x="6661445" y="2471466"/>
            <a:chExt cx="6978920" cy="1825831"/>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6"/>
              <a:ext cx="6978920" cy="1825831"/>
              <a:chOff x="-617329" y="-690846"/>
              <a:chExt cx="21807842" cy="2567883"/>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6"/>
                <a:ext cx="21807842" cy="2560812"/>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41" y="-596038"/>
                <a:ext cx="19752600" cy="247307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200" dirty="0">
                    <a:solidFill>
                      <a:schemeClr val="tx2"/>
                    </a:solidFill>
                  </a:rPr>
                  <a:t>No todos los países de reasentamiento dan el visto bueno a la inmigración de parejas del mismo género por reunificación familiar. Algunos exigen que demuestren que vivían juntas o que la relación se registró formalmente.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35" name="Group 34">
            <a:extLst>
              <a:ext uri="{FF2B5EF4-FFF2-40B4-BE49-F238E27FC236}">
                <a16:creationId xmlns:a16="http://schemas.microsoft.com/office/drawing/2014/main" id="{F62E3852-4946-7C4B-BB2D-0A9744F96B65}"/>
              </a:ext>
            </a:extLst>
          </p:cNvPr>
          <p:cNvGrpSpPr/>
          <p:nvPr/>
        </p:nvGrpSpPr>
        <p:grpSpPr>
          <a:xfrm>
            <a:off x="5930256" y="6864903"/>
            <a:ext cx="6978920" cy="1462683"/>
            <a:chOff x="6661445" y="2198552"/>
            <a:chExt cx="6978920" cy="1462683"/>
          </a:xfrm>
        </p:grpSpPr>
        <p:grpSp>
          <p:nvGrpSpPr>
            <p:cNvPr id="37" name="Group 1149">
              <a:extLst>
                <a:ext uri="{FF2B5EF4-FFF2-40B4-BE49-F238E27FC236}">
                  <a16:creationId xmlns:a16="http://schemas.microsoft.com/office/drawing/2014/main" id="{A15B2065-07E0-F341-B52F-24FF357C766B}"/>
                </a:ext>
              </a:extLst>
            </p:cNvPr>
            <p:cNvGrpSpPr/>
            <p:nvPr/>
          </p:nvGrpSpPr>
          <p:grpSpPr>
            <a:xfrm>
              <a:off x="6661445" y="2198552"/>
              <a:ext cx="6978920" cy="1462683"/>
              <a:chOff x="-617329" y="-1074678"/>
              <a:chExt cx="21807842" cy="2057143"/>
            </a:xfrm>
          </p:grpSpPr>
          <p:sp>
            <p:nvSpPr>
              <p:cNvPr id="41" name="Shape 1147">
                <a:extLst>
                  <a:ext uri="{FF2B5EF4-FFF2-40B4-BE49-F238E27FC236}">
                    <a16:creationId xmlns:a16="http://schemas.microsoft.com/office/drawing/2014/main" id="{023C1470-F1F5-D44C-9AD0-D0C1DA24E6FF}"/>
                  </a:ext>
                </a:extLst>
              </p:cNvPr>
              <p:cNvSpPr/>
              <p:nvPr/>
            </p:nvSpPr>
            <p:spPr>
              <a:xfrm>
                <a:off x="-617329" y="-1074678"/>
                <a:ext cx="21807842" cy="2057143"/>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42" name="Shape 1148">
                <a:extLst>
                  <a:ext uri="{FF2B5EF4-FFF2-40B4-BE49-F238E27FC236}">
                    <a16:creationId xmlns:a16="http://schemas.microsoft.com/office/drawing/2014/main" id="{8E062C3E-788D-FD4C-9BE7-85901696C3A2}"/>
                  </a:ext>
                </a:extLst>
              </p:cNvPr>
              <p:cNvSpPr/>
              <p:nvPr/>
            </p:nvSpPr>
            <p:spPr>
              <a:xfrm>
                <a:off x="849638" y="-711223"/>
                <a:ext cx="18954235" cy="152077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200" dirty="0">
                    <a:solidFill>
                      <a:schemeClr val="tx2"/>
                    </a:solidFill>
                  </a:rPr>
                  <a:t>El formulario de solicitud de reasentamiento, el registro y los demás documentos tienen que reflejar el nombre, género y pronombres correctos. </a:t>
                </a:r>
              </a:p>
            </p:txBody>
          </p:sp>
        </p:grpSp>
        <p:sp>
          <p:nvSpPr>
            <p:cNvPr id="40" name="Shape 1150">
              <a:extLst>
                <a:ext uri="{FF2B5EF4-FFF2-40B4-BE49-F238E27FC236}">
                  <a16:creationId xmlns:a16="http://schemas.microsoft.com/office/drawing/2014/main" id="{40A9B0F0-1EB0-FE44-A91D-72FCAD6ACB68}"/>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pic>
        <p:nvPicPr>
          <p:cNvPr id="43" name="Picture Placeholder 2">
            <a:extLst>
              <a:ext uri="{FF2B5EF4-FFF2-40B4-BE49-F238E27FC236}">
                <a16:creationId xmlns:a16="http://schemas.microsoft.com/office/drawing/2014/main" id="{18FB434F-9939-C643-803D-710F244CB28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98" r="298"/>
          <a:stretch/>
        </p:blipFill>
        <p:spPr>
          <a:xfrm>
            <a:off x="2" y="0"/>
            <a:ext cx="5929980" cy="97567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27167"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86</a:t>
            </a:fld>
            <a:endParaRPr lang="en-US" altLang="en-US" sz="1200" dirty="0">
              <a:solidFill>
                <a:schemeClr val="bg1"/>
              </a:solidFill>
            </a:endParaRPr>
          </a:p>
        </p:txBody>
      </p:sp>
      <p:sp>
        <p:nvSpPr>
          <p:cNvPr id="139" name="Shape 139"/>
          <p:cNvSpPr txBox="1">
            <a:spLocks noGrp="1"/>
          </p:cNvSpPr>
          <p:nvPr>
            <p:ph type="body" sz="quarter" idx="11"/>
          </p:nvPr>
        </p:nvSpPr>
        <p:spPr>
          <a:xfrm>
            <a:off x="-409424" y="6586594"/>
            <a:ext cx="6727750" cy="1219598"/>
          </a:xfrm>
        </p:spPr>
        <p:txBody>
          <a:bodyPr rtlCol="0"/>
          <a:lstStyle/>
          <a:p>
            <a:r>
              <a:rPr lang="es" sz="3000" dirty="0"/>
              <a:t>formulario de solicitud de reasentamiento (RRF)</a:t>
            </a:r>
            <a:endParaRPr lang="en-US" altLang="en-US" sz="3000" spc="300" dirty="0">
              <a:latin typeface="Calibri" pitchFamily="34" charset="0"/>
            </a:endParaRPr>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cs typeface="ヒラギノ角ゴ ProN W3" charset="0"/>
              <a:sym typeface="Lucida Grande" charset="0"/>
            </a:endParaRPr>
          </a:p>
        </p:txBody>
      </p:sp>
      <p:grpSp>
        <p:nvGrpSpPr>
          <p:cNvPr id="45" name="Group 44">
            <a:extLst>
              <a:ext uri="{FF2B5EF4-FFF2-40B4-BE49-F238E27FC236}">
                <a16:creationId xmlns:a16="http://schemas.microsoft.com/office/drawing/2014/main" id="{EC77E8B6-52C2-CC41-974D-DA10A18C8EAF}"/>
              </a:ext>
            </a:extLst>
          </p:cNvPr>
          <p:cNvGrpSpPr/>
          <p:nvPr/>
        </p:nvGrpSpPr>
        <p:grpSpPr>
          <a:xfrm>
            <a:off x="5289756" y="9111916"/>
            <a:ext cx="2460403" cy="724209"/>
            <a:chOff x="5592733" y="9111916"/>
            <a:chExt cx="2460403" cy="724209"/>
          </a:xfrm>
        </p:grpSpPr>
        <p:sp>
          <p:nvSpPr>
            <p:cNvPr id="47" name="Round Same Side Corner Rectangle 46">
              <a:extLst>
                <a:ext uri="{FF2B5EF4-FFF2-40B4-BE49-F238E27FC236}">
                  <a16:creationId xmlns:a16="http://schemas.microsoft.com/office/drawing/2014/main" id="{C6412723-3C6D-9643-9D95-E19007D17109}"/>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921" dirty="0"/>
            </a:p>
          </p:txBody>
        </p:sp>
        <p:grpSp>
          <p:nvGrpSpPr>
            <p:cNvPr id="50" name="Group 49">
              <a:extLst>
                <a:ext uri="{FF2B5EF4-FFF2-40B4-BE49-F238E27FC236}">
                  <a16:creationId xmlns:a16="http://schemas.microsoft.com/office/drawing/2014/main" id="{1DD667D6-8E10-6C48-8A0F-6838CCC2CB0C}"/>
                </a:ext>
              </a:extLst>
            </p:cNvPr>
            <p:cNvGrpSpPr/>
            <p:nvPr/>
          </p:nvGrpSpPr>
          <p:grpSpPr>
            <a:xfrm>
              <a:off x="5765132" y="9259761"/>
              <a:ext cx="2041918" cy="473126"/>
              <a:chOff x="5582387" y="8894626"/>
              <a:chExt cx="2041918" cy="473126"/>
            </a:xfrm>
          </p:grpSpPr>
          <p:pic>
            <p:nvPicPr>
              <p:cNvPr id="68" name="Picture 67">
                <a:extLst>
                  <a:ext uri="{FF2B5EF4-FFF2-40B4-BE49-F238E27FC236}">
                    <a16:creationId xmlns:a16="http://schemas.microsoft.com/office/drawing/2014/main" id="{86FFA3DB-47CF-8D4D-8FDA-947B241BBADA}"/>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71" name="Straight Connector 70">
                <a:extLst>
                  <a:ext uri="{FF2B5EF4-FFF2-40B4-BE49-F238E27FC236}">
                    <a16:creationId xmlns:a16="http://schemas.microsoft.com/office/drawing/2014/main" id="{D66B19B3-0B10-7946-A064-11284C66819B}"/>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035812EB-CDD3-EA4F-9562-4B60528F3C8E}"/>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322920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2554434"/>
            <a:ext cx="6978920" cy="1655399"/>
            <a:chOff x="6661445" y="2430945"/>
            <a:chExt cx="6978920" cy="1655399"/>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654634"/>
              <a:chOff x="-617329" y="-746760"/>
              <a:chExt cx="21807842" cy="2327108"/>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2327108"/>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543876"/>
                <a:ext cx="18203357" cy="18237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Si los documentos jurídicos del país de asilo o de origen recogen el nombre y el sexo asignados al nacer (o incorrectos), se anotarán en el apartado de datos biológicos (bajo “Nombre” y “Sexo”). </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488061"/>
            <a:ext cx="6978920" cy="1462683"/>
            <a:chOff x="6661445" y="2198552"/>
            <a:chExt cx="6978920" cy="1462683"/>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462683"/>
              <a:chOff x="-617329" y="-1074678"/>
              <a:chExt cx="21807842" cy="2057143"/>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057143"/>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5" y="-801470"/>
                <a:ext cx="19503437" cy="139091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El nombre elegido se apuntará en el campo de los alias o apodos, y a lo largo del RRF se utilizarán los pronombres y el género elegidos por la persona. </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6"/>
            <a:ext cx="6978920" cy="1670594"/>
            <a:chOff x="6661445" y="2471467"/>
            <a:chExt cx="6978920" cy="1670594"/>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7"/>
              <a:ext cx="6978920" cy="1670594"/>
              <a:chOff x="-617329" y="-690845"/>
              <a:chExt cx="21807842" cy="2349555"/>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5"/>
                <a:ext cx="21807842" cy="2349555"/>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460666"/>
                <a:ext cx="20340875" cy="18237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Si los documentos jurídicos del país de asilo o de origen recogen el nombre y el género correctos, se anotarán en el apartado de datos biológicos (bajo “Nombre” y “Sexo”) y se emplearán en todo el RRF.</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35" name="Group 34">
            <a:extLst>
              <a:ext uri="{FF2B5EF4-FFF2-40B4-BE49-F238E27FC236}">
                <a16:creationId xmlns:a16="http://schemas.microsoft.com/office/drawing/2014/main" id="{F62E3852-4946-7C4B-BB2D-0A9744F96B65}"/>
              </a:ext>
            </a:extLst>
          </p:cNvPr>
          <p:cNvGrpSpPr/>
          <p:nvPr/>
        </p:nvGrpSpPr>
        <p:grpSpPr>
          <a:xfrm>
            <a:off x="5930256" y="6228972"/>
            <a:ext cx="6978920" cy="2134729"/>
            <a:chOff x="6661445" y="2122263"/>
            <a:chExt cx="6978920" cy="2134729"/>
          </a:xfrm>
        </p:grpSpPr>
        <p:grpSp>
          <p:nvGrpSpPr>
            <p:cNvPr id="37" name="Group 1149">
              <a:extLst>
                <a:ext uri="{FF2B5EF4-FFF2-40B4-BE49-F238E27FC236}">
                  <a16:creationId xmlns:a16="http://schemas.microsoft.com/office/drawing/2014/main" id="{A15B2065-07E0-F341-B52F-24FF357C766B}"/>
                </a:ext>
              </a:extLst>
            </p:cNvPr>
            <p:cNvGrpSpPr/>
            <p:nvPr/>
          </p:nvGrpSpPr>
          <p:grpSpPr>
            <a:xfrm>
              <a:off x="6661445" y="2122263"/>
              <a:ext cx="6978920" cy="2134729"/>
              <a:chOff x="-617329" y="-1181972"/>
              <a:chExt cx="21807842" cy="3002320"/>
            </a:xfrm>
          </p:grpSpPr>
          <p:sp>
            <p:nvSpPr>
              <p:cNvPr id="41" name="Shape 1147">
                <a:extLst>
                  <a:ext uri="{FF2B5EF4-FFF2-40B4-BE49-F238E27FC236}">
                    <a16:creationId xmlns:a16="http://schemas.microsoft.com/office/drawing/2014/main" id="{023C1470-F1F5-D44C-9AD0-D0C1DA24E6FF}"/>
                  </a:ext>
                </a:extLst>
              </p:cNvPr>
              <p:cNvSpPr/>
              <p:nvPr/>
            </p:nvSpPr>
            <p:spPr>
              <a:xfrm>
                <a:off x="-617329" y="-1181972"/>
                <a:ext cx="21807842" cy="3002320"/>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42" name="Shape 1148">
                <a:extLst>
                  <a:ext uri="{FF2B5EF4-FFF2-40B4-BE49-F238E27FC236}">
                    <a16:creationId xmlns:a16="http://schemas.microsoft.com/office/drawing/2014/main" id="{8E062C3E-788D-FD4C-9BE7-85901696C3A2}"/>
                  </a:ext>
                </a:extLst>
              </p:cNvPr>
              <p:cNvSpPr/>
              <p:nvPr/>
            </p:nvSpPr>
            <p:spPr>
              <a:xfrm>
                <a:off x="849638" y="-838670"/>
                <a:ext cx="18203360" cy="225664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Si un miembro de un caso que no es el cabeza de familia manifiesta tener una SOGIESC diversa y pide mantenerlo en secreto, esa información no se revelará a los demás miembros del caso incluso si la persona con SOGIESC diversa es un niño, niña o adolescente.</a:t>
                </a:r>
              </a:p>
            </p:txBody>
          </p:sp>
        </p:grpSp>
        <p:sp>
          <p:nvSpPr>
            <p:cNvPr id="40" name="Shape 1150">
              <a:extLst>
                <a:ext uri="{FF2B5EF4-FFF2-40B4-BE49-F238E27FC236}">
                  <a16:creationId xmlns:a16="http://schemas.microsoft.com/office/drawing/2014/main" id="{40A9B0F0-1EB0-FE44-A91D-72FCAD6ACB68}"/>
                </a:ext>
              </a:extLst>
            </p:cNvPr>
            <p:cNvSpPr/>
            <p:nvPr/>
          </p:nvSpPr>
          <p:spPr>
            <a:xfrm rot="5400000">
              <a:off x="6554110" y="2324481"/>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pic>
        <p:nvPicPr>
          <p:cNvPr id="43" name="Picture Placeholder 2">
            <a:extLst>
              <a:ext uri="{FF2B5EF4-FFF2-40B4-BE49-F238E27FC236}">
                <a16:creationId xmlns:a16="http://schemas.microsoft.com/office/drawing/2014/main" id="{18FB434F-9939-C643-803D-710F244CB28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98" r="298"/>
          <a:stretch/>
        </p:blipFill>
        <p:spPr>
          <a:xfrm>
            <a:off x="2" y="0"/>
            <a:ext cx="5929980" cy="97567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27167"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87</a:t>
            </a:fld>
            <a:endParaRPr lang="en-US" altLang="en-US" sz="1200" dirty="0">
              <a:solidFill>
                <a:schemeClr val="bg1"/>
              </a:solidFill>
            </a:endParaRPr>
          </a:p>
        </p:txBody>
      </p:sp>
      <p:sp>
        <p:nvSpPr>
          <p:cNvPr id="139" name="Shape 139"/>
          <p:cNvSpPr txBox="1">
            <a:spLocks noGrp="1"/>
          </p:cNvSpPr>
          <p:nvPr>
            <p:ph type="body" sz="quarter" idx="11"/>
          </p:nvPr>
        </p:nvSpPr>
        <p:spPr>
          <a:xfrm>
            <a:off x="-409424" y="6586594"/>
            <a:ext cx="6727750" cy="1219598"/>
          </a:xfrm>
        </p:spPr>
        <p:txBody>
          <a:bodyPr rtlCol="0"/>
          <a:lstStyle/>
          <a:p>
            <a:pPr rtl="0"/>
            <a:r>
              <a:rPr lang="es" sz="3000" dirty="0"/>
              <a:t>formulario de solicitud de reasentamiento (RRF): </a:t>
            </a:r>
            <a:br>
              <a:rPr lang="en-US" altLang="en-US" sz="3000" dirty="0"/>
            </a:br>
            <a:r>
              <a:rPr lang="es" sz="3000" dirty="0"/>
              <a:t>documentación </a:t>
            </a:r>
            <a:endParaRPr lang="en-US" sz="3000" dirty="0"/>
          </a:p>
        </p:txBody>
      </p:sp>
      <p:sp>
        <p:nvSpPr>
          <p:cNvPr id="34" name="Rectangle 33"/>
          <p:cNvSpPr/>
          <p:nvPr/>
        </p:nvSpPr>
        <p:spPr bwMode="auto">
          <a:xfrm>
            <a:off x="170992" y="6502127"/>
            <a:ext cx="5620023" cy="1375027"/>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cs typeface="ヒラギノ角ゴ ProN W3" charset="0"/>
              <a:sym typeface="Lucida Grande" charset="0"/>
            </a:endParaRPr>
          </a:p>
        </p:txBody>
      </p:sp>
      <p:grpSp>
        <p:nvGrpSpPr>
          <p:cNvPr id="45" name="Group 44">
            <a:extLst>
              <a:ext uri="{FF2B5EF4-FFF2-40B4-BE49-F238E27FC236}">
                <a16:creationId xmlns:a16="http://schemas.microsoft.com/office/drawing/2014/main" id="{3D17EB62-150E-8F41-9A02-4614F1F35E0B}"/>
              </a:ext>
            </a:extLst>
          </p:cNvPr>
          <p:cNvGrpSpPr/>
          <p:nvPr/>
        </p:nvGrpSpPr>
        <p:grpSpPr>
          <a:xfrm>
            <a:off x="5289756" y="9111916"/>
            <a:ext cx="2460403" cy="724209"/>
            <a:chOff x="5592733" y="9111916"/>
            <a:chExt cx="2460403" cy="724209"/>
          </a:xfrm>
        </p:grpSpPr>
        <p:sp>
          <p:nvSpPr>
            <p:cNvPr id="47" name="Round Same Side Corner Rectangle 46">
              <a:extLst>
                <a:ext uri="{FF2B5EF4-FFF2-40B4-BE49-F238E27FC236}">
                  <a16:creationId xmlns:a16="http://schemas.microsoft.com/office/drawing/2014/main" id="{3D9A16F9-8C85-414C-B29C-DB7443A94181}"/>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921" dirty="0"/>
            </a:p>
          </p:txBody>
        </p:sp>
        <p:grpSp>
          <p:nvGrpSpPr>
            <p:cNvPr id="50" name="Group 49">
              <a:extLst>
                <a:ext uri="{FF2B5EF4-FFF2-40B4-BE49-F238E27FC236}">
                  <a16:creationId xmlns:a16="http://schemas.microsoft.com/office/drawing/2014/main" id="{45645840-38EC-E64B-B1D5-9BBD0484D116}"/>
                </a:ext>
              </a:extLst>
            </p:cNvPr>
            <p:cNvGrpSpPr/>
            <p:nvPr/>
          </p:nvGrpSpPr>
          <p:grpSpPr>
            <a:xfrm>
              <a:off x="5765132" y="9259761"/>
              <a:ext cx="2041918" cy="473126"/>
              <a:chOff x="5582387" y="8894626"/>
              <a:chExt cx="2041918" cy="473126"/>
            </a:xfrm>
          </p:grpSpPr>
          <p:pic>
            <p:nvPicPr>
              <p:cNvPr id="68" name="Picture 67">
                <a:extLst>
                  <a:ext uri="{FF2B5EF4-FFF2-40B4-BE49-F238E27FC236}">
                    <a16:creationId xmlns:a16="http://schemas.microsoft.com/office/drawing/2014/main" id="{57F7A405-6437-3846-B1F3-48DA3046DB5F}"/>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71" name="Straight Connector 70">
                <a:extLst>
                  <a:ext uri="{FF2B5EF4-FFF2-40B4-BE49-F238E27FC236}">
                    <a16:creationId xmlns:a16="http://schemas.microsoft.com/office/drawing/2014/main" id="{BADACB3A-384F-F34A-B13F-E04065CD4CAC}"/>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6938F756-81C9-D148-9C9E-E10A8C29B0C5}"/>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142536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2682281"/>
            <a:ext cx="6978920" cy="1381065"/>
            <a:chOff x="6661445" y="2430945"/>
            <a:chExt cx="6978920" cy="1381065"/>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380300"/>
              <a:chOff x="-617329" y="-746760"/>
              <a:chExt cx="21807842" cy="1941280"/>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1941280"/>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566437"/>
                <a:ext cx="18203357" cy="13909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Es fundamental aconsejar a las personas refugiadas que hablen con total franqueza sobre la estructura familiar de su hogar desde el principio.</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438772"/>
            <a:ext cx="6978920" cy="1885098"/>
            <a:chOff x="6661445" y="2198552"/>
            <a:chExt cx="6978920" cy="1885098"/>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885098"/>
              <a:chOff x="-617329" y="-1074678"/>
              <a:chExt cx="21807842" cy="2651237"/>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2651237"/>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5" y="-733785"/>
                <a:ext cx="19752604" cy="182378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Si no revelan esas relaciones con personas de otro género o la existencia de descendencia con dichas parejas hasta una fase posterior del proceso, esto puede afectar negativamente a la credibilidad de su caso.</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6"/>
            <a:ext cx="6978920" cy="1670594"/>
            <a:chOff x="6661445" y="2471467"/>
            <a:chExt cx="6978920" cy="1670594"/>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7"/>
              <a:ext cx="6978920" cy="1670594"/>
              <a:chOff x="-617329" y="-690845"/>
              <a:chExt cx="21807842" cy="2349555"/>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5"/>
                <a:ext cx="21807842" cy="2349555"/>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3"/>
                <a:ext cx="20340875" cy="182378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Cabe la posibilidad de que algunas personas refugiadas LGBTIQ+ hayan mantenido o mantengan una relación por obligación con personas de otro género con las que hayan tenido descendencia.</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35" name="Group 34">
            <a:extLst>
              <a:ext uri="{FF2B5EF4-FFF2-40B4-BE49-F238E27FC236}">
                <a16:creationId xmlns:a16="http://schemas.microsoft.com/office/drawing/2014/main" id="{F62E3852-4946-7C4B-BB2D-0A9744F96B65}"/>
              </a:ext>
            </a:extLst>
          </p:cNvPr>
          <p:cNvGrpSpPr/>
          <p:nvPr/>
        </p:nvGrpSpPr>
        <p:grpSpPr>
          <a:xfrm>
            <a:off x="5930256" y="6651790"/>
            <a:ext cx="6978920" cy="1211284"/>
            <a:chOff x="6661445" y="2122264"/>
            <a:chExt cx="6978920" cy="1211284"/>
          </a:xfrm>
        </p:grpSpPr>
        <p:grpSp>
          <p:nvGrpSpPr>
            <p:cNvPr id="37" name="Group 1149">
              <a:extLst>
                <a:ext uri="{FF2B5EF4-FFF2-40B4-BE49-F238E27FC236}">
                  <a16:creationId xmlns:a16="http://schemas.microsoft.com/office/drawing/2014/main" id="{A15B2065-07E0-F341-B52F-24FF357C766B}"/>
                </a:ext>
              </a:extLst>
            </p:cNvPr>
            <p:cNvGrpSpPr/>
            <p:nvPr/>
          </p:nvGrpSpPr>
          <p:grpSpPr>
            <a:xfrm>
              <a:off x="6661445" y="2122264"/>
              <a:ext cx="6978920" cy="1211284"/>
              <a:chOff x="-617329" y="-1181971"/>
              <a:chExt cx="21807842" cy="1703571"/>
            </a:xfrm>
          </p:grpSpPr>
          <p:sp>
            <p:nvSpPr>
              <p:cNvPr id="41" name="Shape 1147">
                <a:extLst>
                  <a:ext uri="{FF2B5EF4-FFF2-40B4-BE49-F238E27FC236}">
                    <a16:creationId xmlns:a16="http://schemas.microsoft.com/office/drawing/2014/main" id="{023C1470-F1F5-D44C-9AD0-D0C1DA24E6FF}"/>
                  </a:ext>
                </a:extLst>
              </p:cNvPr>
              <p:cNvSpPr/>
              <p:nvPr/>
            </p:nvSpPr>
            <p:spPr>
              <a:xfrm>
                <a:off x="-617329" y="-1181971"/>
                <a:ext cx="21807842" cy="1703571"/>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42" name="Shape 1148">
                <a:extLst>
                  <a:ext uri="{FF2B5EF4-FFF2-40B4-BE49-F238E27FC236}">
                    <a16:creationId xmlns:a16="http://schemas.microsoft.com/office/drawing/2014/main" id="{8E062C3E-788D-FD4C-9BE7-85901696C3A2}"/>
                  </a:ext>
                </a:extLst>
              </p:cNvPr>
              <p:cNvSpPr/>
              <p:nvPr/>
            </p:nvSpPr>
            <p:spPr>
              <a:xfrm>
                <a:off x="849638" y="-906355"/>
                <a:ext cx="18203360" cy="95805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000" dirty="0">
                    <a:solidFill>
                      <a:schemeClr val="tx2"/>
                    </a:solidFill>
                  </a:rPr>
                  <a:t>También es posible que resulte más difícil llevar a cabo una reunificación familiar si ya se han reasentado.</a:t>
                </a:r>
              </a:p>
            </p:txBody>
          </p:sp>
        </p:grpSp>
        <p:sp>
          <p:nvSpPr>
            <p:cNvPr id="40" name="Shape 1150">
              <a:extLst>
                <a:ext uri="{FF2B5EF4-FFF2-40B4-BE49-F238E27FC236}">
                  <a16:creationId xmlns:a16="http://schemas.microsoft.com/office/drawing/2014/main" id="{40A9B0F0-1EB0-FE44-A91D-72FCAD6ACB68}"/>
                </a:ext>
              </a:extLst>
            </p:cNvPr>
            <p:cNvSpPr/>
            <p:nvPr/>
          </p:nvSpPr>
          <p:spPr>
            <a:xfrm rot="5400000">
              <a:off x="6554110" y="2324481"/>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pic>
        <p:nvPicPr>
          <p:cNvPr id="20" name="Picture Placeholder 19">
            <a:extLst>
              <a:ext uri="{FF2B5EF4-FFF2-40B4-BE49-F238E27FC236}">
                <a16:creationId xmlns:a16="http://schemas.microsoft.com/office/drawing/2014/main" id="{7077D55B-C0B5-0D49-9C4B-B2A3FE9F46B2}"/>
              </a:ext>
            </a:extLst>
          </p:cNvPr>
          <p:cNvPicPr>
            <a:picLocks noGrp="1" noChangeAspect="1"/>
          </p:cNvPicPr>
          <p:nvPr>
            <p:ph type="pic" sz="quarter" idx="10"/>
          </p:nvPr>
        </p:nvPicPr>
        <p:blipFill rotWithShape="1">
          <a:blip r:embed="rId3"/>
          <a:srcRect l="16666" r="41150"/>
          <a:stretch/>
        </p:blipFill>
        <p:spPr>
          <a:xfrm>
            <a:off x="-55070" y="0"/>
            <a:ext cx="6026150" cy="99218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8207"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88</a:t>
            </a:fld>
            <a:endParaRPr lang="en-US" altLang="en-US" sz="1200" dirty="0">
              <a:solidFill>
                <a:schemeClr val="bg1"/>
              </a:solidFill>
            </a:endParaRPr>
          </a:p>
        </p:txBody>
      </p:sp>
      <p:sp>
        <p:nvSpPr>
          <p:cNvPr id="139" name="Shape 139"/>
          <p:cNvSpPr txBox="1">
            <a:spLocks noGrp="1"/>
          </p:cNvSpPr>
          <p:nvPr>
            <p:ph type="body" sz="quarter" idx="11"/>
          </p:nvPr>
        </p:nvSpPr>
        <p:spPr>
          <a:xfrm>
            <a:off x="-409424" y="6860914"/>
            <a:ext cx="6727750" cy="1219598"/>
          </a:xfrm>
        </p:spPr>
        <p:txBody>
          <a:bodyPr rtlCol="0"/>
          <a:lstStyle/>
          <a:p>
            <a:pPr rtl="0"/>
            <a:r>
              <a:rPr lang="es" sz="3000" dirty="0"/>
              <a:t>Asesoramiento para personas </a:t>
            </a:r>
            <a:br>
              <a:rPr lang="en-US" altLang="en-US" sz="3000" dirty="0"/>
            </a:br>
            <a:r>
              <a:rPr lang="es" sz="3000" dirty="0"/>
              <a:t>refugiadas con situaciones familiares complejas</a:t>
            </a:r>
          </a:p>
        </p:txBody>
      </p:sp>
      <p:sp>
        <p:nvSpPr>
          <p:cNvPr id="34" name="Rectangle 33"/>
          <p:cNvSpPr/>
          <p:nvPr/>
        </p:nvSpPr>
        <p:spPr bwMode="auto">
          <a:xfrm>
            <a:off x="170992" y="6631309"/>
            <a:ext cx="5620023" cy="1648182"/>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cs typeface="ヒラギノ角ゴ ProN W3" charset="0"/>
              <a:sym typeface="Lucida Grande" charset="0"/>
            </a:endParaRPr>
          </a:p>
        </p:txBody>
      </p:sp>
      <p:grpSp>
        <p:nvGrpSpPr>
          <p:cNvPr id="43" name="Group 42">
            <a:extLst>
              <a:ext uri="{FF2B5EF4-FFF2-40B4-BE49-F238E27FC236}">
                <a16:creationId xmlns:a16="http://schemas.microsoft.com/office/drawing/2014/main" id="{1EA23C0A-3A5E-F140-BDD3-39EEE393B4F1}"/>
              </a:ext>
            </a:extLst>
          </p:cNvPr>
          <p:cNvGrpSpPr/>
          <p:nvPr/>
        </p:nvGrpSpPr>
        <p:grpSpPr>
          <a:xfrm>
            <a:off x="5289756" y="9111916"/>
            <a:ext cx="2460403" cy="724209"/>
            <a:chOff x="5592733" y="9111916"/>
            <a:chExt cx="2460403" cy="724209"/>
          </a:xfrm>
        </p:grpSpPr>
        <p:sp>
          <p:nvSpPr>
            <p:cNvPr id="45" name="Round Same Side Corner Rectangle 44">
              <a:extLst>
                <a:ext uri="{FF2B5EF4-FFF2-40B4-BE49-F238E27FC236}">
                  <a16:creationId xmlns:a16="http://schemas.microsoft.com/office/drawing/2014/main" id="{4BF16DBE-D203-3C45-887C-B9E54E9F53BA}"/>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921" dirty="0"/>
            </a:p>
          </p:txBody>
        </p:sp>
        <p:grpSp>
          <p:nvGrpSpPr>
            <p:cNvPr id="47" name="Group 46">
              <a:extLst>
                <a:ext uri="{FF2B5EF4-FFF2-40B4-BE49-F238E27FC236}">
                  <a16:creationId xmlns:a16="http://schemas.microsoft.com/office/drawing/2014/main" id="{89EA74ED-7A3B-894B-AE67-736E1EE3527E}"/>
                </a:ext>
              </a:extLst>
            </p:cNvPr>
            <p:cNvGrpSpPr/>
            <p:nvPr/>
          </p:nvGrpSpPr>
          <p:grpSpPr>
            <a:xfrm>
              <a:off x="5765132" y="9259761"/>
              <a:ext cx="2041918" cy="473126"/>
              <a:chOff x="5582387" y="8894626"/>
              <a:chExt cx="2041918" cy="473126"/>
            </a:xfrm>
          </p:grpSpPr>
          <p:pic>
            <p:nvPicPr>
              <p:cNvPr id="50" name="Picture 49">
                <a:extLst>
                  <a:ext uri="{FF2B5EF4-FFF2-40B4-BE49-F238E27FC236}">
                    <a16:creationId xmlns:a16="http://schemas.microsoft.com/office/drawing/2014/main" id="{89BABF97-73FF-8C4C-BE52-FBAA8A89091C}"/>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68" name="Straight Connector 67">
                <a:extLst>
                  <a:ext uri="{FF2B5EF4-FFF2-40B4-BE49-F238E27FC236}">
                    <a16:creationId xmlns:a16="http://schemas.microsoft.com/office/drawing/2014/main" id="{CB4694C9-4790-8149-A7F2-8DFA5B14A524}"/>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id="{4F6F33F4-D50C-0E4E-8DF8-AA69EC332233}"/>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249551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44" name="Group 43">
            <a:extLst>
              <a:ext uri="{FF2B5EF4-FFF2-40B4-BE49-F238E27FC236}">
                <a16:creationId xmlns:a16="http://schemas.microsoft.com/office/drawing/2014/main" id="{B12601C1-37B2-4342-A8D8-2389BD1A5A29}"/>
              </a:ext>
            </a:extLst>
          </p:cNvPr>
          <p:cNvGrpSpPr/>
          <p:nvPr/>
        </p:nvGrpSpPr>
        <p:grpSpPr>
          <a:xfrm>
            <a:off x="5930256" y="2438687"/>
            <a:ext cx="6978920" cy="1705310"/>
            <a:chOff x="6661445" y="2430945"/>
            <a:chExt cx="6978920" cy="1705310"/>
          </a:xfrm>
        </p:grpSpPr>
        <p:grpSp>
          <p:nvGrpSpPr>
            <p:cNvPr id="46" name="Group 1149">
              <a:extLst>
                <a:ext uri="{FF2B5EF4-FFF2-40B4-BE49-F238E27FC236}">
                  <a16:creationId xmlns:a16="http://schemas.microsoft.com/office/drawing/2014/main" id="{626C0802-DB75-AE4B-B44B-03DD76A0B142}"/>
                </a:ext>
              </a:extLst>
            </p:cNvPr>
            <p:cNvGrpSpPr/>
            <p:nvPr/>
          </p:nvGrpSpPr>
          <p:grpSpPr>
            <a:xfrm>
              <a:off x="6661445" y="2431710"/>
              <a:ext cx="6978920" cy="1704545"/>
              <a:chOff x="-617329" y="-746760"/>
              <a:chExt cx="21807842" cy="2397304"/>
            </a:xfrm>
          </p:grpSpPr>
          <p:sp>
            <p:nvSpPr>
              <p:cNvPr id="51" name="Shape 1147">
                <a:extLst>
                  <a:ext uri="{FF2B5EF4-FFF2-40B4-BE49-F238E27FC236}">
                    <a16:creationId xmlns:a16="http://schemas.microsoft.com/office/drawing/2014/main" id="{A96F070A-E0C1-AB48-B389-0C4AF81E85DF}"/>
                  </a:ext>
                </a:extLst>
              </p:cNvPr>
              <p:cNvSpPr/>
              <p:nvPr/>
            </p:nvSpPr>
            <p:spPr>
              <a:xfrm>
                <a:off x="-617329" y="-746760"/>
                <a:ext cx="21807842" cy="2397304"/>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52" name="Shape 1148">
                <a:extLst>
                  <a:ext uri="{FF2B5EF4-FFF2-40B4-BE49-F238E27FC236}">
                    <a16:creationId xmlns:a16="http://schemas.microsoft.com/office/drawing/2014/main" id="{E33F89C6-2B8C-9443-BEC2-748E315EF48C}"/>
                  </a:ext>
                </a:extLst>
              </p:cNvPr>
              <p:cNvSpPr/>
              <p:nvPr/>
            </p:nvSpPr>
            <p:spPr>
              <a:xfrm>
                <a:off x="849638" y="-656685"/>
                <a:ext cx="18954232" cy="217007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400" dirty="0">
                    <a:solidFill>
                      <a:schemeClr val="tx2"/>
                    </a:solidFill>
                  </a:rPr>
                  <a:t>Expliquen qué asistencia se ofrece en el país de reasentamiento. Los Estados que concentran los esfuerzos en personas LGBTIQ+ de interés pueden responder mejor a sus necesidades.</a:t>
                </a:r>
              </a:p>
            </p:txBody>
          </p:sp>
        </p:grpSp>
        <p:sp>
          <p:nvSpPr>
            <p:cNvPr id="48" name="Shape 1150">
              <a:extLst>
                <a:ext uri="{FF2B5EF4-FFF2-40B4-BE49-F238E27FC236}">
                  <a16:creationId xmlns:a16="http://schemas.microsoft.com/office/drawing/2014/main" id="{D840889B-4337-1F41-BE36-C17DE2E2AB42}"/>
                </a:ext>
              </a:extLst>
            </p:cNvPr>
            <p:cNvSpPr/>
            <p:nvPr/>
          </p:nvSpPr>
          <p:spPr>
            <a:xfrm rot="5400000">
              <a:off x="6561056" y="2549357"/>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53" name="Group 52">
            <a:extLst>
              <a:ext uri="{FF2B5EF4-FFF2-40B4-BE49-F238E27FC236}">
                <a16:creationId xmlns:a16="http://schemas.microsoft.com/office/drawing/2014/main" id="{390DE5AD-A901-C543-A9C6-188690749545}"/>
              </a:ext>
            </a:extLst>
          </p:cNvPr>
          <p:cNvGrpSpPr/>
          <p:nvPr/>
        </p:nvGrpSpPr>
        <p:grpSpPr>
          <a:xfrm>
            <a:off x="5930256" y="4724174"/>
            <a:ext cx="6978920" cy="1275745"/>
            <a:chOff x="6661445" y="2198551"/>
            <a:chExt cx="6978920" cy="1275745"/>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1"/>
              <a:ext cx="6978920" cy="1275745"/>
              <a:chOff x="-617329" y="-1074679"/>
              <a:chExt cx="21807842" cy="1794231"/>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9"/>
                <a:ext cx="21807842" cy="1794231"/>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8" y="-1026204"/>
                <a:ext cx="18954235" cy="16506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400" dirty="0">
                    <a:solidFill>
                      <a:schemeClr val="tx2"/>
                    </a:solidFill>
                  </a:rPr>
                  <a:t>Tengan en cuenta si se reconocen los derechos de reunificación familiar de las parejas del mismo género.</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35" name="Group 34">
            <a:extLst>
              <a:ext uri="{FF2B5EF4-FFF2-40B4-BE49-F238E27FC236}">
                <a16:creationId xmlns:a16="http://schemas.microsoft.com/office/drawing/2014/main" id="{F62E3852-4946-7C4B-BB2D-0A9744F96B65}"/>
              </a:ext>
            </a:extLst>
          </p:cNvPr>
          <p:cNvGrpSpPr/>
          <p:nvPr/>
        </p:nvGrpSpPr>
        <p:grpSpPr>
          <a:xfrm>
            <a:off x="5930256" y="6518447"/>
            <a:ext cx="6978920" cy="1211284"/>
            <a:chOff x="6661445" y="2122264"/>
            <a:chExt cx="6978920" cy="1211284"/>
          </a:xfrm>
        </p:grpSpPr>
        <p:grpSp>
          <p:nvGrpSpPr>
            <p:cNvPr id="37" name="Group 1149">
              <a:extLst>
                <a:ext uri="{FF2B5EF4-FFF2-40B4-BE49-F238E27FC236}">
                  <a16:creationId xmlns:a16="http://schemas.microsoft.com/office/drawing/2014/main" id="{A15B2065-07E0-F341-B52F-24FF357C766B}"/>
                </a:ext>
              </a:extLst>
            </p:cNvPr>
            <p:cNvGrpSpPr/>
            <p:nvPr/>
          </p:nvGrpSpPr>
          <p:grpSpPr>
            <a:xfrm>
              <a:off x="6661445" y="2122264"/>
              <a:ext cx="6978920" cy="1211284"/>
              <a:chOff x="-617329" y="-1181971"/>
              <a:chExt cx="21807842" cy="1703571"/>
            </a:xfrm>
          </p:grpSpPr>
          <p:sp>
            <p:nvSpPr>
              <p:cNvPr id="41" name="Shape 1147">
                <a:extLst>
                  <a:ext uri="{FF2B5EF4-FFF2-40B4-BE49-F238E27FC236}">
                    <a16:creationId xmlns:a16="http://schemas.microsoft.com/office/drawing/2014/main" id="{023C1470-F1F5-D44C-9AD0-D0C1DA24E6FF}"/>
                  </a:ext>
                </a:extLst>
              </p:cNvPr>
              <p:cNvSpPr/>
              <p:nvPr/>
            </p:nvSpPr>
            <p:spPr>
              <a:xfrm>
                <a:off x="-617329" y="-1181971"/>
                <a:ext cx="21807842" cy="1703571"/>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42" name="Shape 1148">
                <a:extLst>
                  <a:ext uri="{FF2B5EF4-FFF2-40B4-BE49-F238E27FC236}">
                    <a16:creationId xmlns:a16="http://schemas.microsoft.com/office/drawing/2014/main" id="{8E062C3E-788D-FD4C-9BE7-85901696C3A2}"/>
                  </a:ext>
                </a:extLst>
              </p:cNvPr>
              <p:cNvSpPr/>
              <p:nvPr/>
            </p:nvSpPr>
            <p:spPr>
              <a:xfrm>
                <a:off x="849638" y="-996602"/>
                <a:ext cx="18203360" cy="11312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400" dirty="0">
                    <a:solidFill>
                      <a:schemeClr val="tx2"/>
                    </a:solidFill>
                  </a:rPr>
                  <a:t>También hay que sopesar el tiempo que se tarda en procesar los casos LGBTIQ+</a:t>
                </a:r>
              </a:p>
            </p:txBody>
          </p:sp>
        </p:grpSp>
        <p:sp>
          <p:nvSpPr>
            <p:cNvPr id="40" name="Shape 1150">
              <a:extLst>
                <a:ext uri="{FF2B5EF4-FFF2-40B4-BE49-F238E27FC236}">
                  <a16:creationId xmlns:a16="http://schemas.microsoft.com/office/drawing/2014/main" id="{40A9B0F0-1EB0-FE44-A91D-72FCAD6ACB68}"/>
                </a:ext>
              </a:extLst>
            </p:cNvPr>
            <p:cNvSpPr/>
            <p:nvPr/>
          </p:nvSpPr>
          <p:spPr>
            <a:xfrm rot="5400000">
              <a:off x="6554110" y="2324481"/>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grpSp>
        <p:nvGrpSpPr>
          <p:cNvPr id="2" name="Group 1">
            <a:extLst>
              <a:ext uri="{FF2B5EF4-FFF2-40B4-BE49-F238E27FC236}">
                <a16:creationId xmlns:a16="http://schemas.microsoft.com/office/drawing/2014/main" id="{0F73F7F1-5AA5-0145-9D39-C77EB049EA31}"/>
              </a:ext>
            </a:extLst>
          </p:cNvPr>
          <p:cNvGrpSpPr/>
          <p:nvPr/>
        </p:nvGrpSpPr>
        <p:grpSpPr>
          <a:xfrm>
            <a:off x="5930256" y="628556"/>
            <a:ext cx="6978920" cy="1390584"/>
            <a:chOff x="6661445" y="2471467"/>
            <a:chExt cx="6978920" cy="1390584"/>
          </a:xfrm>
        </p:grpSpPr>
        <p:grpSp>
          <p:nvGrpSpPr>
            <p:cNvPr id="33" name="Group 1149">
              <a:extLst>
                <a:ext uri="{FF2B5EF4-FFF2-40B4-BE49-F238E27FC236}">
                  <a16:creationId xmlns:a16="http://schemas.microsoft.com/office/drawing/2014/main" id="{E8CDB7B2-CA59-8649-BF31-49D3C3C1904E}"/>
                </a:ext>
              </a:extLst>
            </p:cNvPr>
            <p:cNvGrpSpPr/>
            <p:nvPr/>
          </p:nvGrpSpPr>
          <p:grpSpPr>
            <a:xfrm>
              <a:off x="6661445" y="2471467"/>
              <a:ext cx="6978920" cy="1390584"/>
              <a:chOff x="-617329" y="-690845"/>
              <a:chExt cx="21807842" cy="1955743"/>
            </a:xfrm>
          </p:grpSpPr>
          <p:sp>
            <p:nvSpPr>
              <p:cNvPr id="38" name="Shape 1147">
                <a:extLst>
                  <a:ext uri="{FF2B5EF4-FFF2-40B4-BE49-F238E27FC236}">
                    <a16:creationId xmlns:a16="http://schemas.microsoft.com/office/drawing/2014/main" id="{1D205232-5FB9-CC46-980A-BEB773D2FB69}"/>
                  </a:ext>
                </a:extLst>
              </p:cNvPr>
              <p:cNvSpPr/>
              <p:nvPr/>
            </p:nvSpPr>
            <p:spPr>
              <a:xfrm>
                <a:off x="-617329" y="-690845"/>
                <a:ext cx="21807842" cy="1955743"/>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39" name="Shape 1148">
                <a:extLst>
                  <a:ext uri="{FF2B5EF4-FFF2-40B4-BE49-F238E27FC236}">
                    <a16:creationId xmlns:a16="http://schemas.microsoft.com/office/drawing/2014/main" id="{7A289CE1-3F92-A64C-8567-FCB462CC13D8}"/>
                  </a:ext>
                </a:extLst>
              </p:cNvPr>
              <p:cNvSpPr/>
              <p:nvPr/>
            </p:nvSpPr>
            <p:spPr>
              <a:xfrm>
                <a:off x="849638" y="-550913"/>
                <a:ext cx="20340875" cy="165063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400" dirty="0">
                    <a:solidFill>
                      <a:schemeClr val="tx2"/>
                    </a:solidFill>
                  </a:rPr>
                  <a:t>No se debe reasentar a las personas refugiadas LGBTIQ+ en lugares donde puedan sufrir una revictimización o verse aisladas. </a:t>
                </a:r>
              </a:p>
            </p:txBody>
          </p:sp>
        </p:grpSp>
        <p:sp>
          <p:nvSpPr>
            <p:cNvPr id="69" name="Shape 1150">
              <a:extLst>
                <a:ext uri="{FF2B5EF4-FFF2-40B4-BE49-F238E27FC236}">
                  <a16:creationId xmlns:a16="http://schemas.microsoft.com/office/drawing/2014/main" id="{4D8FE521-0D43-EC44-85D6-61F51BE7004E}"/>
                </a:ext>
              </a:extLst>
            </p:cNvPr>
            <p:cNvSpPr/>
            <p:nvPr/>
          </p:nvSpPr>
          <p:spPr>
            <a:xfrm rot="5400000">
              <a:off x="6553744" y="2604103"/>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pic>
        <p:nvPicPr>
          <p:cNvPr id="43" name="Picture Placeholder 3">
            <a:extLst>
              <a:ext uri="{FF2B5EF4-FFF2-40B4-BE49-F238E27FC236}">
                <a16:creationId xmlns:a16="http://schemas.microsoft.com/office/drawing/2014/main" id="{59BFE11E-6579-EA4B-9C5F-7204675E0D3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060" r="2206"/>
          <a:stretch/>
        </p:blipFill>
        <p:spPr>
          <a:xfrm>
            <a:off x="-34925" y="0"/>
            <a:ext cx="6026150" cy="100107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12288"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89</a:t>
            </a:fld>
            <a:endParaRPr lang="en-US" altLang="en-US" sz="1200" dirty="0">
              <a:solidFill>
                <a:schemeClr val="bg1"/>
              </a:solidFill>
            </a:endParaRPr>
          </a:p>
        </p:txBody>
      </p:sp>
      <p:sp>
        <p:nvSpPr>
          <p:cNvPr id="139" name="Shape 139"/>
          <p:cNvSpPr txBox="1">
            <a:spLocks noGrp="1"/>
          </p:cNvSpPr>
          <p:nvPr>
            <p:ph type="body" sz="quarter" idx="11"/>
          </p:nvPr>
        </p:nvSpPr>
        <p:spPr>
          <a:xfrm>
            <a:off x="-409424" y="6860914"/>
            <a:ext cx="6727750" cy="1219598"/>
          </a:xfrm>
        </p:spPr>
        <p:txBody>
          <a:bodyPr rtlCol="0"/>
          <a:lstStyle/>
          <a:p>
            <a:pPr rtl="0"/>
            <a:r>
              <a:rPr lang="es" sz="3000" dirty="0"/>
              <a:t>Consideraciones relativas </a:t>
            </a:r>
          </a:p>
          <a:p>
            <a:pPr rtl="0"/>
            <a:r>
              <a:rPr lang="es" sz="3000" dirty="0"/>
              <a:t>al país de reasentamiento</a:t>
            </a:r>
          </a:p>
        </p:txBody>
      </p:sp>
      <p:sp>
        <p:nvSpPr>
          <p:cNvPr id="34" name="Rectangle 33"/>
          <p:cNvSpPr/>
          <p:nvPr/>
        </p:nvSpPr>
        <p:spPr bwMode="auto">
          <a:xfrm>
            <a:off x="170992" y="6631309"/>
            <a:ext cx="5620023" cy="1648182"/>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cs typeface="ヒラギノ角ゴ ProN W3" charset="0"/>
              <a:sym typeface="Lucida Grande" charset="0"/>
            </a:endParaRPr>
          </a:p>
        </p:txBody>
      </p:sp>
      <p:grpSp>
        <p:nvGrpSpPr>
          <p:cNvPr id="45" name="Group 44">
            <a:extLst>
              <a:ext uri="{FF2B5EF4-FFF2-40B4-BE49-F238E27FC236}">
                <a16:creationId xmlns:a16="http://schemas.microsoft.com/office/drawing/2014/main" id="{191A01C1-78D1-0E41-B10D-BEAA6E81293B}"/>
              </a:ext>
            </a:extLst>
          </p:cNvPr>
          <p:cNvGrpSpPr/>
          <p:nvPr/>
        </p:nvGrpSpPr>
        <p:grpSpPr>
          <a:xfrm>
            <a:off x="5289756" y="9111916"/>
            <a:ext cx="2460403" cy="724209"/>
            <a:chOff x="5592733" y="9111916"/>
            <a:chExt cx="2460403" cy="724209"/>
          </a:xfrm>
        </p:grpSpPr>
        <p:sp>
          <p:nvSpPr>
            <p:cNvPr id="47" name="Round Same Side Corner Rectangle 46">
              <a:extLst>
                <a:ext uri="{FF2B5EF4-FFF2-40B4-BE49-F238E27FC236}">
                  <a16:creationId xmlns:a16="http://schemas.microsoft.com/office/drawing/2014/main" id="{F2786924-7159-3D46-B3A2-032CAC318927}"/>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921" dirty="0"/>
            </a:p>
          </p:txBody>
        </p:sp>
        <p:grpSp>
          <p:nvGrpSpPr>
            <p:cNvPr id="50" name="Group 49">
              <a:extLst>
                <a:ext uri="{FF2B5EF4-FFF2-40B4-BE49-F238E27FC236}">
                  <a16:creationId xmlns:a16="http://schemas.microsoft.com/office/drawing/2014/main" id="{3312F619-D721-7748-BE38-9E04653203BA}"/>
                </a:ext>
              </a:extLst>
            </p:cNvPr>
            <p:cNvGrpSpPr/>
            <p:nvPr/>
          </p:nvGrpSpPr>
          <p:grpSpPr>
            <a:xfrm>
              <a:off x="5765132" y="9259761"/>
              <a:ext cx="2041918" cy="473126"/>
              <a:chOff x="5582387" y="8894626"/>
              <a:chExt cx="2041918" cy="473126"/>
            </a:xfrm>
          </p:grpSpPr>
          <p:pic>
            <p:nvPicPr>
              <p:cNvPr id="68" name="Picture 67">
                <a:extLst>
                  <a:ext uri="{FF2B5EF4-FFF2-40B4-BE49-F238E27FC236}">
                    <a16:creationId xmlns:a16="http://schemas.microsoft.com/office/drawing/2014/main" id="{09F3E52F-6D75-1048-8058-FE97C8CA95BA}"/>
                  </a:ext>
                </a:extLst>
              </p:cNvPr>
              <p:cNvPicPr>
                <a:picLocks noChangeAspect="1"/>
              </p:cNvPicPr>
              <p:nvPr/>
            </p:nvPicPr>
            <p:blipFill rotWithShape="1">
              <a:blip r:embed="rId4"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71" name="Straight Connector 70">
                <a:extLst>
                  <a:ext uri="{FF2B5EF4-FFF2-40B4-BE49-F238E27FC236}">
                    <a16:creationId xmlns:a16="http://schemas.microsoft.com/office/drawing/2014/main" id="{7297E1D1-9987-0741-9B1C-2BE223F920E4}"/>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72" name="Picture 71">
                <a:extLst>
                  <a:ext uri="{FF2B5EF4-FFF2-40B4-BE49-F238E27FC236}">
                    <a16:creationId xmlns:a16="http://schemas.microsoft.com/office/drawing/2014/main" id="{FF3197D4-03AC-F448-B458-6EFCD7273868}"/>
                  </a:ext>
                </a:extLst>
              </p:cNvPr>
              <p:cNvPicPr>
                <a:picLocks noChangeAspect="1"/>
              </p:cNvPicPr>
              <p:nvPr/>
            </p:nvPicPr>
            <p:blipFill>
              <a:blip r:embed="rId5">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274941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TextBox 251"/>
          <p:cNvSpPr txBox="1"/>
          <p:nvPr/>
        </p:nvSpPr>
        <p:spPr>
          <a:xfrm>
            <a:off x="571430"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sp>
        <p:nvSpPr>
          <p:cNvPr id="253" name="Oval 252"/>
          <p:cNvSpPr>
            <a:spLocks noChangeArrowheads="1"/>
          </p:cNvSpPr>
          <p:nvPr/>
        </p:nvSpPr>
        <p:spPr bwMode="auto">
          <a:xfrm>
            <a:off x="552383" y="9278400"/>
            <a:ext cx="46032" cy="46032"/>
          </a:xfrm>
          <a:prstGeom prst="ellipse">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rtlCol="0"/>
          <a:lstStyle>
            <a:lvl1pPr>
              <a:defRPr sz="4200">
                <a:solidFill>
                  <a:srgbClr val="000000"/>
                </a:solidFill>
                <a:latin typeface="Gill Sans" charset="0"/>
                <a:ea typeface="ヒラギノ角ゴ ProN W3" charset="-128"/>
                <a:sym typeface="Gill Sans" charset="0"/>
              </a:defRPr>
            </a:lvl1pPr>
            <a:lvl2pPr marL="742950" indent="-285750">
              <a:defRPr sz="4200">
                <a:solidFill>
                  <a:srgbClr val="000000"/>
                </a:solidFill>
                <a:latin typeface="Gill Sans" charset="0"/>
                <a:ea typeface="ヒラギノ角ゴ ProN W3" charset="-128"/>
                <a:sym typeface="Gill Sans" charset="0"/>
              </a:defRPr>
            </a:lvl2pPr>
            <a:lvl3pPr marL="1143000" indent="-228600">
              <a:defRPr sz="4200">
                <a:solidFill>
                  <a:srgbClr val="000000"/>
                </a:solidFill>
                <a:latin typeface="Gill Sans" charset="0"/>
                <a:ea typeface="ヒラギノ角ゴ ProN W3" charset="-128"/>
                <a:sym typeface="Gill Sans" charset="0"/>
              </a:defRPr>
            </a:lvl3pPr>
            <a:lvl4pPr marL="1600200" indent="-228600">
              <a:defRPr sz="4200">
                <a:solidFill>
                  <a:srgbClr val="000000"/>
                </a:solidFill>
                <a:latin typeface="Gill Sans" charset="0"/>
                <a:ea typeface="ヒラギノ角ゴ ProN W3" charset="-128"/>
                <a:sym typeface="Gill Sans" charset="0"/>
              </a:defRPr>
            </a:lvl4pPr>
            <a:lvl5pPr marL="2057400" indent="-228600">
              <a:defRPr sz="4200">
                <a:solidFill>
                  <a:srgbClr val="000000"/>
                </a:solidFill>
                <a:latin typeface="Gill Sans" charset="0"/>
                <a:ea typeface="ヒラギノ角ゴ ProN W3" charset="-128"/>
                <a:sym typeface="Gill Sans" charset="0"/>
              </a:defRPr>
            </a:lvl5pPr>
            <a:lvl6pPr marL="25146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6pPr>
            <a:lvl7pPr marL="29718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7pPr>
            <a:lvl8pPr marL="34290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8pPr>
            <a:lvl9pPr marL="3886200" indent="-228600" eaLnBrk="0" fontAlgn="base" hangingPunct="0">
              <a:spcBef>
                <a:spcPct val="0"/>
              </a:spcBef>
              <a:spcAft>
                <a:spcPct val="0"/>
              </a:spcAft>
              <a:defRPr sz="4200">
                <a:solidFill>
                  <a:srgbClr val="000000"/>
                </a:solidFill>
                <a:latin typeface="Gill Sans" charset="0"/>
                <a:ea typeface="ヒラギノ角ゴ ProN W3" charset="-128"/>
                <a:sym typeface="Gill Sans" charset="0"/>
              </a:defRPr>
            </a:lvl9pPr>
          </a:lstStyle>
          <a:p>
            <a:pPr algn="ctr" rtl="0" eaLnBrk="1" hangingPunct="1"/>
            <a:endParaRPr lang="en-US" altLang="en-US" dirty="0">
              <a:latin typeface="Calibri Regular"/>
            </a:endParaRPr>
          </a:p>
        </p:txBody>
      </p:sp>
      <p:sp>
        <p:nvSpPr>
          <p:cNvPr id="254" name="TextBox 253"/>
          <p:cNvSpPr txBox="1"/>
          <p:nvPr/>
        </p:nvSpPr>
        <p:spPr>
          <a:xfrm>
            <a:off x="333334" y="9070464"/>
            <a:ext cx="247620" cy="346033"/>
          </a:xfrm>
          <a:prstGeom prst="rect">
            <a:avLst/>
          </a:prstGeom>
          <a:noFill/>
        </p:spPr>
        <p:txBody>
          <a:bodyPr rtlCol="0">
            <a:spAutoFit/>
          </a:bodyPr>
          <a:lstStyle/>
          <a:p>
            <a:pPr algn="ctr" rtl="0" eaLnBrk="1" hangingPunct="1">
              <a:lnSpc>
                <a:spcPct val="90000"/>
              </a:lnSpc>
              <a:defRPr/>
            </a:pPr>
            <a:r>
              <a:rPr lang="es" sz="1800" b="1">
                <a:solidFill>
                  <a:schemeClr val="bg1"/>
                </a:solidFill>
                <a:latin typeface="+mj-lt"/>
                <a:ea typeface="ヒラギノ角ゴ ProN W3" charset="0"/>
                <a:cs typeface="ヒラギノ角ゴ ProN W3" charset="0"/>
              </a:rPr>
              <a:t>1</a:t>
            </a:r>
          </a:p>
        </p:txBody>
      </p:sp>
      <p:cxnSp>
        <p:nvCxnSpPr>
          <p:cNvPr id="26" name="Straight Connector 25">
            <a:extLst>
              <a:ext uri="{FF2B5EF4-FFF2-40B4-BE49-F238E27FC236}">
                <a16:creationId xmlns:a16="http://schemas.microsoft.com/office/drawing/2014/main" id="{3C3C0B24-A0A6-6841-BB8C-415A892349CC}"/>
              </a:ext>
            </a:extLst>
          </p:cNvPr>
          <p:cNvCxnSpPr>
            <a:cxnSpLocks/>
          </p:cNvCxnSpPr>
          <p:nvPr/>
        </p:nvCxnSpPr>
        <p:spPr bwMode="auto">
          <a:xfrm>
            <a:off x="4386136" y="4393987"/>
            <a:ext cx="0" cy="4146509"/>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DFE6296D-590A-1E42-A555-B1121A1F9470}"/>
              </a:ext>
            </a:extLst>
          </p:cNvPr>
          <p:cNvCxnSpPr>
            <a:cxnSpLocks/>
          </p:cNvCxnSpPr>
          <p:nvPr/>
        </p:nvCxnSpPr>
        <p:spPr bwMode="auto">
          <a:xfrm>
            <a:off x="8683226"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5A384142-DFCA-8544-A447-44F38134BEAD}"/>
              </a:ext>
            </a:extLst>
          </p:cNvPr>
          <p:cNvCxnSpPr/>
          <p:nvPr/>
        </p:nvCxnSpPr>
        <p:spPr bwMode="auto">
          <a:xfrm flipV="1">
            <a:off x="-1" y="3796271"/>
            <a:ext cx="13003213" cy="1273"/>
          </a:xfrm>
          <a:prstGeom prst="line">
            <a:avLst/>
          </a:prstGeom>
          <a:noFill/>
          <a:ln w="76200" cap="flat" cmpd="sng" algn="ctr">
            <a:solidFill>
              <a:schemeClr val="bg1">
                <a:lumMod val="65000"/>
              </a:schemeClr>
            </a:solidFill>
            <a:prstDash val="solid"/>
            <a:round/>
            <a:headEnd type="none" w="med" len="med"/>
            <a:tailEnd type="none" w="med" len="med"/>
          </a:ln>
          <a:effectLst/>
        </p:spPr>
      </p:cxnSp>
      <p:sp>
        <p:nvSpPr>
          <p:cNvPr id="38" name="Title 3">
            <a:extLst>
              <a:ext uri="{FF2B5EF4-FFF2-40B4-BE49-F238E27FC236}">
                <a16:creationId xmlns:a16="http://schemas.microsoft.com/office/drawing/2014/main" id="{C7DE7705-CE9B-974D-A36C-84EE098150F5}"/>
              </a:ext>
            </a:extLst>
          </p:cNvPr>
          <p:cNvSpPr txBox="1">
            <a:spLocks/>
          </p:cNvSpPr>
          <p:nvPr/>
        </p:nvSpPr>
        <p:spPr>
          <a:xfrm>
            <a:off x="4176608" y="1009120"/>
            <a:ext cx="4756010" cy="820493"/>
          </a:xfrm>
          <a:prstGeom prst="rect">
            <a:avLst/>
          </a:prstGeom>
          <a:noFill/>
        </p:spPr>
        <p:txBody>
          <a:bodyPr rtlCol="0" anchor="ctr"/>
          <a:lstStyle>
            <a:lvl1pPr algn="ctr" rtl="0" eaLnBrk="0" fontAlgn="base" hangingPunct="0">
              <a:spcBef>
                <a:spcPct val="0"/>
              </a:spcBef>
              <a:spcAft>
                <a:spcPct val="0"/>
              </a:spcAft>
              <a:defRPr sz="3200" b="1" i="0" cap="all" baseline="0">
                <a:solidFill>
                  <a:schemeClr val="bg1">
                    <a:lumMod val="95000"/>
                  </a:schemeClr>
                </a:solidFill>
                <a:latin typeface="Calibri"/>
                <a:ea typeface="MS PGothic" pitchFamily="34" charset="-128"/>
                <a:cs typeface="Calibri"/>
                <a:sym typeface="Gill Sans" charset="0"/>
              </a:defRPr>
            </a:lvl1pPr>
            <a:lvl2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2pPr>
            <a:lvl3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3pPr>
            <a:lvl4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4pPr>
            <a:lvl5pPr algn="l" rtl="0" eaLnBrk="0" fontAlgn="base" hangingPunct="0">
              <a:spcBef>
                <a:spcPct val="0"/>
              </a:spcBef>
              <a:spcAft>
                <a:spcPct val="0"/>
              </a:spcAft>
              <a:defRPr sz="6000" b="1">
                <a:solidFill>
                  <a:srgbClr val="5B5B5B"/>
                </a:solidFill>
                <a:latin typeface="Calibri" pitchFamily="34" charset="0"/>
                <a:ea typeface="MS PGothic" pitchFamily="34" charset="-128"/>
                <a:cs typeface="Calibri" pitchFamily="34" charset="0"/>
                <a:sym typeface="Gill Sans" charset="0"/>
              </a:defRPr>
            </a:lvl5pPr>
            <a:lvl6pPr marL="4572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8400">
                <a:solidFill>
                  <a:schemeClr val="tx1"/>
                </a:solidFill>
                <a:latin typeface="Gill Sans" charset="0"/>
                <a:ea typeface="ヒラギノ角ゴ ProN W3" charset="0"/>
                <a:cs typeface="ヒラギノ角ゴ ProN W3" charset="0"/>
                <a:sym typeface="Gill Sans" charset="0"/>
              </a:defRPr>
            </a:lvl9pPr>
          </a:lstStyle>
          <a:p>
            <a:pPr rtl="0"/>
            <a:r>
              <a:rPr lang="es" sz="6599" kern="0" spc="330">
                <a:solidFill>
                  <a:schemeClr val="bg1"/>
                </a:solidFill>
              </a:rPr>
              <a:t>OBJETIVOS</a:t>
            </a:r>
          </a:p>
        </p:txBody>
      </p:sp>
      <p:sp>
        <p:nvSpPr>
          <p:cNvPr id="47"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BB0806F0-5CCA-E54A-B7B3-07EBC6088E0B}"/>
              </a:ext>
            </a:extLst>
          </p:cNvPr>
          <p:cNvSpPr/>
          <p:nvPr/>
        </p:nvSpPr>
        <p:spPr>
          <a:xfrm>
            <a:off x="70759" y="4384258"/>
            <a:ext cx="4260513" cy="845206"/>
          </a:xfrm>
          <a:prstGeom prst="rect">
            <a:avLst/>
          </a:prstGeom>
          <a:solidFill>
            <a:schemeClr val="accent1"/>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cap="all">
                <a:solidFill>
                  <a:schemeClr val="bg1"/>
                </a:solidFill>
                <a:latin typeface="Calibri" charset="0"/>
                <a:ea typeface="Calibri" charset="0"/>
                <a:cs typeface="Calibri" charset="0"/>
              </a:rPr>
              <a:t>MARGINACIÓN AGRAVADA </a:t>
            </a:r>
          </a:p>
        </p:txBody>
      </p:sp>
      <p:sp>
        <p:nvSpPr>
          <p:cNvPr id="50"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E477AA56-226C-F542-86AE-4BC6E9420417}"/>
              </a:ext>
            </a:extLst>
          </p:cNvPr>
          <p:cNvSpPr/>
          <p:nvPr/>
        </p:nvSpPr>
        <p:spPr>
          <a:xfrm>
            <a:off x="4470356" y="4366722"/>
            <a:ext cx="4159379" cy="854502"/>
          </a:xfrm>
          <a:prstGeom prst="rect">
            <a:avLst/>
          </a:prstGeom>
          <a:solidFill>
            <a:schemeClr val="accent2"/>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r>
              <a:rPr lang="es" sz="2600" b="1" kern="0">
                <a:solidFill>
                  <a:srgbClr val="FFFFFF"/>
                </a:solidFill>
                <a:latin typeface="Calibri" charset="0"/>
                <a:ea typeface="MS PGothic" charset="-128"/>
                <a:cs typeface="Calibri" charset="0"/>
              </a:rPr>
              <a:t>NECESIDADES CAMBIANTES</a:t>
            </a:r>
            <a:endParaRPr lang="en-US" sz="2600" b="1" dirty="0"/>
          </a:p>
        </p:txBody>
      </p:sp>
      <p:sp>
        <p:nvSpPr>
          <p:cNvPr id="51" name="Lorem ipsum dolor sit amet, consectetuer adipiscing elit. Aenean commodo ligula eget dolor. Aenean massa. Cum sociis natoque penatibus et magnis dis parturient montes, nascetur ridiculus mus. Donec quam felis, ultricies nec, pellentesque eu, pretium quis, sem. Nulla consequat massa quis enim. Nullam dictum felis eu pede mollis pretium. Integer tincidunt. Cras dapibus.">
            <a:extLst>
              <a:ext uri="{FF2B5EF4-FFF2-40B4-BE49-F238E27FC236}">
                <a16:creationId xmlns:a16="http://schemas.microsoft.com/office/drawing/2014/main" id="{9D169912-5455-F548-9639-AA93BFCA12EB}"/>
              </a:ext>
            </a:extLst>
          </p:cNvPr>
          <p:cNvSpPr/>
          <p:nvPr/>
        </p:nvSpPr>
        <p:spPr>
          <a:xfrm>
            <a:off x="8756045" y="4401120"/>
            <a:ext cx="4159379" cy="828344"/>
          </a:xfrm>
          <a:prstGeom prst="rect">
            <a:avLst/>
          </a:prstGeom>
          <a:solidFill>
            <a:schemeClr val="accent3"/>
          </a:solidFill>
          <a:ln w="12700"/>
          <a:extLst>
            <a:ext uri="{C572A759-6A51-4108-AA02-DFA0A04FC94B}">
              <ma14:wrappingTextBoxFlag xmlns="" xmlns:ma14="http://schemas.microsoft.com/office/mac/drawingml/2011/main" val="1"/>
            </a:ext>
          </a:extLst>
        </p:spPr>
        <p:txBody>
          <a:bodyPr lIns="0" tIns="0" rIns="0" bIns="0" rtlCol="0" anchor="ctr"/>
          <a:lstStyle>
            <a:lvl1pPr algn="r" defTabSz="952500">
              <a:lnSpc>
                <a:spcPct val="130000"/>
              </a:lnSpc>
              <a:buClr>
                <a:srgbClr val="E9F6FA"/>
              </a:buClr>
              <a:buFont typeface="Helvetica Neue UltraLight"/>
              <a:defRPr sz="3000">
                <a:solidFill>
                  <a:srgbClr val="323C40"/>
                </a:solidFill>
                <a:uFill>
                  <a:solidFill>
                    <a:srgbClr val="323C40"/>
                  </a:solidFill>
                </a:uFill>
                <a:latin typeface="Helvetica Neue"/>
                <a:ea typeface="Helvetica Neue"/>
                <a:cs typeface="Helvetica Neue"/>
                <a:sym typeface="Helvetica Neue"/>
              </a:defRPr>
            </a:lvl1pPr>
          </a:lstStyle>
          <a:p>
            <a:pPr algn="ctr" rtl="0">
              <a:lnSpc>
                <a:spcPct val="100000"/>
              </a:lnSpc>
            </a:pPr>
            <a:r>
              <a:rPr lang="es" sz="2600" b="1" cap="all">
                <a:solidFill>
                  <a:schemeClr val="bg1"/>
                </a:solidFill>
                <a:latin typeface="Calibri" charset="0"/>
                <a:ea typeface="Calibri" charset="0"/>
                <a:cs typeface="Calibri" charset="0"/>
              </a:rPr>
              <a:t>SITUACIONES DE ALTO RIESGO</a:t>
            </a:r>
          </a:p>
        </p:txBody>
      </p:sp>
      <p:sp>
        <p:nvSpPr>
          <p:cNvPr id="49" name="Slide Number Placeholder 5">
            <a:extLst>
              <a:ext uri="{FF2B5EF4-FFF2-40B4-BE49-F238E27FC236}">
                <a16:creationId xmlns:a16="http://schemas.microsoft.com/office/drawing/2014/main" id="{4F745B31-AD2D-754F-B7FF-CD7A8B1CC716}"/>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a:defRPr/>
              </a:pPr>
              <a:t>9</a:t>
            </a:fld>
            <a:endParaRPr lang="en-US" altLang="en-US" sz="1200" dirty="0">
              <a:solidFill>
                <a:schemeClr val="bg1"/>
              </a:solidFill>
            </a:endParaRPr>
          </a:p>
        </p:txBody>
      </p:sp>
      <p:sp>
        <p:nvSpPr>
          <p:cNvPr id="3" name="Content Placeholder 2">
            <a:extLst>
              <a:ext uri="{FF2B5EF4-FFF2-40B4-BE49-F238E27FC236}">
                <a16:creationId xmlns:a16="http://schemas.microsoft.com/office/drawing/2014/main" id="{458284D3-BAE3-524C-85DC-252A2415B145}"/>
              </a:ext>
            </a:extLst>
          </p:cNvPr>
          <p:cNvSpPr>
            <a:spLocks noGrp="1"/>
          </p:cNvSpPr>
          <p:nvPr>
            <p:ph idx="1"/>
          </p:nvPr>
        </p:nvSpPr>
        <p:spPr>
          <a:xfrm>
            <a:off x="333334" y="5437400"/>
            <a:ext cx="3708314" cy="2573539"/>
          </a:xfrm>
        </p:spPr>
        <p:txBody>
          <a:bodyPr rtlCol="0"/>
          <a:lstStyle/>
          <a:p>
            <a:pPr rtl="0"/>
            <a:r>
              <a:rPr lang="es" dirty="0"/>
              <a:t>Pueden sufrir marginación tanto por su condición de migrantes como por ser personas con SOGIESC diversa.</a:t>
            </a:r>
          </a:p>
          <a:p>
            <a:pPr rtl="0"/>
            <a:endParaRPr lang="en-US" dirty="0"/>
          </a:p>
        </p:txBody>
      </p:sp>
      <p:pic>
        <p:nvPicPr>
          <p:cNvPr id="8" name="Picture Placeholder 7">
            <a:extLst>
              <a:ext uri="{FF2B5EF4-FFF2-40B4-BE49-F238E27FC236}">
                <a16:creationId xmlns:a16="http://schemas.microsoft.com/office/drawing/2014/main" id="{4BC40307-9A18-1846-8F8E-BCE3FB50FCA7}"/>
              </a:ext>
            </a:extLst>
          </p:cNvPr>
          <p:cNvPicPr>
            <a:picLocks noGrp="1" noChangeAspect="1"/>
          </p:cNvPicPr>
          <p:nvPr>
            <p:ph type="pic" sz="quarter" idx="10"/>
          </p:nvPr>
        </p:nvPicPr>
        <p:blipFill rotWithShape="1">
          <a:blip r:embed="rId4"/>
          <a:srcRect t="15086" b="38055"/>
          <a:stretch/>
        </p:blipFill>
        <p:spPr>
          <a:xfrm>
            <a:off x="0" y="0"/>
            <a:ext cx="13003213" cy="3885006"/>
          </a:xfrm>
        </p:spPr>
      </p:pic>
      <p:sp>
        <p:nvSpPr>
          <p:cNvPr id="5" name="Content Placeholder 4">
            <a:extLst>
              <a:ext uri="{FF2B5EF4-FFF2-40B4-BE49-F238E27FC236}">
                <a16:creationId xmlns:a16="http://schemas.microsoft.com/office/drawing/2014/main" id="{DFA01AA0-0683-7947-82E7-F2FCD3AE4626}"/>
              </a:ext>
            </a:extLst>
          </p:cNvPr>
          <p:cNvSpPr>
            <a:spLocks noGrp="1"/>
          </p:cNvSpPr>
          <p:nvPr>
            <p:ph idx="11"/>
          </p:nvPr>
        </p:nvSpPr>
        <p:spPr>
          <a:xfrm>
            <a:off x="4535425" y="5437400"/>
            <a:ext cx="4034088" cy="2573539"/>
          </a:xfrm>
        </p:spPr>
        <p:txBody>
          <a:bodyPr rtlCol="0">
            <a:noAutofit/>
          </a:bodyPr>
          <a:lstStyle/>
          <a:p>
            <a:pPr rtl="0"/>
            <a:r>
              <a:rPr lang="es" dirty="0"/>
              <a:t>Dado que las situaciones de migración o desplazamiento forzado pueden prolongarse durante meses, años o décadas, es posible que las necesidades de las personas con SOGIESC diversa cambien a lo largo de la migración.</a:t>
            </a:r>
          </a:p>
        </p:txBody>
      </p:sp>
      <p:sp>
        <p:nvSpPr>
          <p:cNvPr id="6" name="Content Placeholder 5">
            <a:extLst>
              <a:ext uri="{FF2B5EF4-FFF2-40B4-BE49-F238E27FC236}">
                <a16:creationId xmlns:a16="http://schemas.microsoft.com/office/drawing/2014/main" id="{0838A04E-954F-9147-B9CA-725964A20AA6}"/>
              </a:ext>
            </a:extLst>
          </p:cNvPr>
          <p:cNvSpPr>
            <a:spLocks noGrp="1"/>
          </p:cNvSpPr>
          <p:nvPr>
            <p:ph idx="12"/>
          </p:nvPr>
        </p:nvSpPr>
        <p:spPr>
          <a:xfrm>
            <a:off x="8843834" y="5437400"/>
            <a:ext cx="4022768" cy="2573539"/>
          </a:xfrm>
        </p:spPr>
        <p:txBody>
          <a:bodyPr rtlCol="0">
            <a:normAutofit/>
          </a:bodyPr>
          <a:lstStyle/>
          <a:p>
            <a:pPr rtl="0"/>
            <a:r>
              <a:rPr lang="es" dirty="0"/>
              <a:t>Los desplazamientos —sobre todo los transfronterizos— pueden plantear </a:t>
            </a:r>
            <a:br>
              <a:rPr lang="en-US" dirty="0"/>
            </a:br>
            <a:r>
              <a:rPr lang="es" dirty="0"/>
              <a:t>situaciones de alto riesgo </a:t>
            </a:r>
            <a:br>
              <a:rPr lang="en-US" dirty="0"/>
            </a:br>
            <a:r>
              <a:rPr lang="es" dirty="0"/>
              <a:t>para las personas con </a:t>
            </a:r>
            <a:br>
              <a:rPr lang="es" dirty="0"/>
            </a:br>
            <a:r>
              <a:rPr lang="es" dirty="0"/>
              <a:t>SOGIESC diversa.</a:t>
            </a:r>
          </a:p>
          <a:p>
            <a:pPr rtl="0"/>
            <a:endParaRPr lang="en-US" dirty="0"/>
          </a:p>
        </p:txBody>
      </p:sp>
      <p:sp>
        <p:nvSpPr>
          <p:cNvPr id="2" name="Title 1">
            <a:extLst>
              <a:ext uri="{FF2B5EF4-FFF2-40B4-BE49-F238E27FC236}">
                <a16:creationId xmlns:a16="http://schemas.microsoft.com/office/drawing/2014/main" id="{F22A0BBD-F5BE-3449-8C37-1AC28AB7C83B}"/>
              </a:ext>
            </a:extLst>
          </p:cNvPr>
          <p:cNvSpPr>
            <a:spLocks noGrp="1"/>
          </p:cNvSpPr>
          <p:nvPr>
            <p:ph type="title"/>
          </p:nvPr>
        </p:nvSpPr>
        <p:spPr>
          <a:xfrm>
            <a:off x="-19932" y="2632002"/>
            <a:ext cx="6468858" cy="956333"/>
          </a:xfrm>
          <a:solidFill>
            <a:schemeClr val="accent2"/>
          </a:solidFill>
        </p:spPr>
        <p:txBody>
          <a:bodyPr rtlCol="0"/>
          <a:lstStyle/>
          <a:p>
            <a:pPr marL="288925" algn="l" rtl="0"/>
            <a:r>
              <a:rPr lang="es" cap="none" spc="0" dirty="0">
                <a:solidFill>
                  <a:schemeClr val="bg1"/>
                </a:solidFill>
                <a:latin typeface="Calibri" charset="0"/>
                <a:ea typeface="MS PGothic" charset="-128"/>
                <a:cs typeface="Calibri" charset="0"/>
              </a:rPr>
              <a:t>¿A qué </a:t>
            </a:r>
            <a:r>
              <a:rPr lang="es" cap="none" spc="0" dirty="0">
                <a:solidFill>
                  <a:schemeClr val="bg1"/>
                </a:solidFill>
                <a:ea typeface="MS PGothic" charset="-128"/>
              </a:rPr>
              <a:t>dificultades</a:t>
            </a:r>
            <a:r>
              <a:rPr lang="es" cap="none" spc="0" dirty="0">
                <a:solidFill>
                  <a:schemeClr val="bg1"/>
                </a:solidFill>
                <a:latin typeface="Calibri" charset="0"/>
                <a:ea typeface="MS PGothic" charset="-128"/>
                <a:cs typeface="Calibri" charset="0"/>
              </a:rPr>
              <a:t> se enfrentan las </a:t>
            </a:r>
            <a:r>
              <a:rPr lang="es" cap="none" spc="0" dirty="0">
                <a:solidFill>
                  <a:schemeClr val="bg1"/>
                </a:solidFill>
                <a:ea typeface="MS PGothic" charset="-128"/>
              </a:rPr>
              <a:t>personas</a:t>
            </a:r>
            <a:r>
              <a:rPr lang="es" cap="none" spc="0" dirty="0">
                <a:solidFill>
                  <a:schemeClr val="bg1"/>
                </a:solidFill>
                <a:latin typeface="Calibri" charset="0"/>
                <a:ea typeface="MS PGothic" charset="-128"/>
                <a:cs typeface="Calibri" charset="0"/>
              </a:rPr>
              <a:t> con SOGIESC diversa?</a:t>
            </a:r>
            <a:endParaRPr lang="en-US" cap="none" spc="0" dirty="0"/>
          </a:p>
        </p:txBody>
      </p:sp>
      <p:sp>
        <p:nvSpPr>
          <p:cNvPr id="14" name="Rectangle 13">
            <a:extLst>
              <a:ext uri="{FF2B5EF4-FFF2-40B4-BE49-F238E27FC236}">
                <a16:creationId xmlns:a16="http://schemas.microsoft.com/office/drawing/2014/main" id="{44C469FD-3482-2847-B7DE-66D3EA2A86DD}"/>
              </a:ext>
            </a:extLst>
          </p:cNvPr>
          <p:cNvSpPr/>
          <p:nvPr/>
        </p:nvSpPr>
        <p:spPr>
          <a:xfrm>
            <a:off x="-19931" y="3696056"/>
            <a:ext cx="13036202" cy="707886"/>
          </a:xfrm>
          <a:prstGeom prst="rect">
            <a:avLst/>
          </a:prstGeom>
          <a:solidFill>
            <a:schemeClr val="tx2"/>
          </a:solidFill>
        </p:spPr>
        <p:txBody>
          <a:bodyPr wrap="square" rtlCol="0">
            <a:spAutoFit/>
          </a:bodyPr>
          <a:lstStyle/>
          <a:p>
            <a:pPr algn="ctr" rtl="0"/>
            <a:r>
              <a:rPr lang="es" sz="2000" b="1" dirty="0">
                <a:solidFill>
                  <a:schemeClr val="bg1"/>
                </a:solidFill>
                <a:latin typeface="Calibri" charset="0"/>
                <a:ea typeface="MS PGothic" charset="-128"/>
                <a:cs typeface="Calibri" charset="0"/>
              </a:rPr>
              <a:t>Al migrar o en un desplazamiento forzado, es posible que las personas con </a:t>
            </a:r>
            <a:br>
              <a:rPr lang="es" sz="2000" b="1" dirty="0">
                <a:solidFill>
                  <a:schemeClr val="bg1"/>
                </a:solidFill>
                <a:latin typeface="Calibri" charset="0"/>
                <a:ea typeface="MS PGothic" charset="-128"/>
                <a:cs typeface="Calibri" charset="0"/>
              </a:rPr>
            </a:br>
            <a:r>
              <a:rPr lang="es" sz="2000" b="1" dirty="0">
                <a:solidFill>
                  <a:schemeClr val="bg1"/>
                </a:solidFill>
                <a:latin typeface="Calibri" charset="0"/>
                <a:ea typeface="MS PGothic" charset="-128"/>
                <a:cs typeface="Calibri" charset="0"/>
              </a:rPr>
              <a:t>SOGIESC diversa se encuentren en una coyuntura de:</a:t>
            </a:r>
          </a:p>
        </p:txBody>
      </p:sp>
      <p:cxnSp>
        <p:nvCxnSpPr>
          <p:cNvPr id="56" name="Straight Connector 55">
            <a:extLst>
              <a:ext uri="{FF2B5EF4-FFF2-40B4-BE49-F238E27FC236}">
                <a16:creationId xmlns:a16="http://schemas.microsoft.com/office/drawing/2014/main" id="{5B24821B-B555-FB48-894B-4205473986C7}"/>
              </a:ext>
            </a:extLst>
          </p:cNvPr>
          <p:cNvCxnSpPr>
            <a:cxnSpLocks/>
          </p:cNvCxnSpPr>
          <p:nvPr/>
        </p:nvCxnSpPr>
        <p:spPr bwMode="auto">
          <a:xfrm>
            <a:off x="1292604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DA38825E-A0E4-264E-868A-68D5DD757BE7}"/>
              </a:ext>
            </a:extLst>
          </p:cNvPr>
          <p:cNvCxnSpPr>
            <a:cxnSpLocks/>
          </p:cNvCxnSpPr>
          <p:nvPr/>
        </p:nvCxnSpPr>
        <p:spPr bwMode="auto">
          <a:xfrm>
            <a:off x="33002" y="4375118"/>
            <a:ext cx="0" cy="4220242"/>
          </a:xfrm>
          <a:prstGeom prst="line">
            <a:avLst/>
          </a:prstGeom>
          <a:noFill/>
          <a:ln w="57150" cap="flat" cmpd="sng" algn="ctr">
            <a:solidFill>
              <a:schemeClr val="bg1">
                <a:lumMod val="85000"/>
              </a:schemeClr>
            </a:solidFill>
            <a:prstDash val="solid"/>
            <a:round/>
            <a:headEnd type="none" w="med" len="med"/>
            <a:tailEnd type="none" w="med" len="med"/>
          </a:ln>
          <a:effectLst/>
        </p:spPr>
      </p:cxnSp>
    </p:spTree>
    <p:custDataLst>
      <p:tags r:id="rId1"/>
    </p:custDataLst>
    <p:extLst>
      <p:ext uri="{BB962C8B-B14F-4D97-AF65-F5344CB8AC3E}">
        <p14:creationId xmlns:p14="http://schemas.microsoft.com/office/powerpoint/2010/main" val="130377040"/>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pSp>
        <p:nvGrpSpPr>
          <p:cNvPr id="53" name="Group 52">
            <a:extLst>
              <a:ext uri="{FF2B5EF4-FFF2-40B4-BE49-F238E27FC236}">
                <a16:creationId xmlns:a16="http://schemas.microsoft.com/office/drawing/2014/main" id="{390DE5AD-A901-C543-A9C6-188690749545}"/>
              </a:ext>
            </a:extLst>
          </p:cNvPr>
          <p:cNvGrpSpPr/>
          <p:nvPr/>
        </p:nvGrpSpPr>
        <p:grpSpPr>
          <a:xfrm>
            <a:off x="5898988" y="1095582"/>
            <a:ext cx="6978920" cy="1079754"/>
            <a:chOff x="6661445" y="2198552"/>
            <a:chExt cx="6978920" cy="1079754"/>
          </a:xfrm>
        </p:grpSpPr>
        <p:grpSp>
          <p:nvGrpSpPr>
            <p:cNvPr id="54" name="Group 1149">
              <a:extLst>
                <a:ext uri="{FF2B5EF4-FFF2-40B4-BE49-F238E27FC236}">
                  <a16:creationId xmlns:a16="http://schemas.microsoft.com/office/drawing/2014/main" id="{D47E9D25-8240-5249-AFB9-6A75064A1087}"/>
                </a:ext>
              </a:extLst>
            </p:cNvPr>
            <p:cNvGrpSpPr/>
            <p:nvPr/>
          </p:nvGrpSpPr>
          <p:grpSpPr>
            <a:xfrm>
              <a:off x="6661445" y="2198552"/>
              <a:ext cx="6978920" cy="1079754"/>
              <a:chOff x="-617329" y="-1074678"/>
              <a:chExt cx="21807842" cy="1518586"/>
            </a:xfrm>
          </p:grpSpPr>
          <p:sp>
            <p:nvSpPr>
              <p:cNvPr id="70" name="Shape 1147">
                <a:extLst>
                  <a:ext uri="{FF2B5EF4-FFF2-40B4-BE49-F238E27FC236}">
                    <a16:creationId xmlns:a16="http://schemas.microsoft.com/office/drawing/2014/main" id="{8BC745F6-4CA6-2D49-B947-E82F748E2B64}"/>
                  </a:ext>
                </a:extLst>
              </p:cNvPr>
              <p:cNvSpPr/>
              <p:nvPr/>
            </p:nvSpPr>
            <p:spPr>
              <a:xfrm>
                <a:off x="-617329" y="-1074678"/>
                <a:ext cx="21807842" cy="1518586"/>
              </a:xfrm>
              <a:prstGeom prst="rect">
                <a:avLst/>
              </a:prstGeom>
              <a:noFill/>
              <a:ln w="12700" cap="flat">
                <a:solidFill>
                  <a:schemeClr val="bg1">
                    <a:lumMod val="85000"/>
                  </a:schemeClr>
                </a:solidFill>
                <a:miter lim="400000"/>
              </a:ln>
              <a:effectLst/>
            </p:spPr>
            <p:txBody>
              <a:bodyPr wrap="square" lIns="32507" tIns="32507" rIns="32507" bIns="32507" numCol="1" rtlCol="0" anchor="ctr">
                <a:noAutofit/>
              </a:bodyPr>
              <a:lstStyle/>
              <a:p>
                <a:pPr algn="ctr" rtl="0">
                  <a:defRPr sz="3500">
                    <a:solidFill>
                      <a:srgbClr val="888B88"/>
                    </a:solidFill>
                  </a:defRPr>
                </a:pPr>
                <a:endParaRPr sz="2400" dirty="0"/>
              </a:p>
            </p:txBody>
          </p:sp>
          <p:sp>
            <p:nvSpPr>
              <p:cNvPr id="73" name="Shape 1148">
                <a:extLst>
                  <a:ext uri="{FF2B5EF4-FFF2-40B4-BE49-F238E27FC236}">
                    <a16:creationId xmlns:a16="http://schemas.microsoft.com/office/drawing/2014/main" id="{71F39689-7BC8-A74E-ADC8-AA160AFEFABA}"/>
                  </a:ext>
                </a:extLst>
              </p:cNvPr>
              <p:cNvSpPr/>
              <p:nvPr/>
            </p:nvSpPr>
            <p:spPr>
              <a:xfrm>
                <a:off x="849635" y="-869155"/>
                <a:ext cx="19752604" cy="113120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400" dirty="0">
                    <a:solidFill>
                      <a:schemeClr val="tx2"/>
                    </a:solidFill>
                  </a:rPr>
                  <a:t>Todos los países de reasentamiento deben cumplir las normas fundamentales de protección.  </a:t>
                </a:r>
              </a:p>
            </p:txBody>
          </p:sp>
        </p:grpSp>
        <p:sp>
          <p:nvSpPr>
            <p:cNvPr id="63" name="Shape 1150">
              <a:extLst>
                <a:ext uri="{FF2B5EF4-FFF2-40B4-BE49-F238E27FC236}">
                  <a16:creationId xmlns:a16="http://schemas.microsoft.com/office/drawing/2014/main" id="{E632B8D0-47F5-964E-96B2-A77E17A4B156}"/>
                </a:ext>
              </a:extLst>
            </p:cNvPr>
            <p:cNvSpPr/>
            <p:nvPr/>
          </p:nvSpPr>
          <p:spPr>
            <a:xfrm rot="5400000">
              <a:off x="6554110" y="2415099"/>
              <a:ext cx="548640" cy="311816"/>
            </a:xfrm>
            <a:prstGeom prst="triangle">
              <a:avLst/>
            </a:prstGeom>
            <a:solidFill>
              <a:schemeClr val="accent2"/>
            </a:solidFill>
            <a:ln w="12700" cap="flat">
              <a:noFill/>
              <a:miter lim="400000"/>
            </a:ln>
            <a:effectLst/>
          </p:spPr>
          <p:txBody>
            <a:bodyPr wrap="square" lIns="32507" tIns="32507" rIns="32507" bIns="32507" numCol="1" rtlCol="0" anchor="ctr">
              <a:noAutofit/>
            </a:bodyPr>
            <a:lstStyle/>
            <a:p>
              <a:pPr algn="ctr" rtl="0">
                <a:defRPr sz="3500">
                  <a:solidFill>
                    <a:srgbClr val="FFFFFF"/>
                  </a:solidFill>
                </a:defRPr>
              </a:pPr>
              <a:endParaRPr sz="2400" dirty="0"/>
            </a:p>
          </p:txBody>
        </p:sp>
      </p:grpSp>
      <p:sp>
        <p:nvSpPr>
          <p:cNvPr id="42" name="Shape 1148">
            <a:extLst>
              <a:ext uri="{FF2B5EF4-FFF2-40B4-BE49-F238E27FC236}">
                <a16:creationId xmlns:a16="http://schemas.microsoft.com/office/drawing/2014/main" id="{8E062C3E-788D-FD4C-9BE7-85901696C3A2}"/>
              </a:ext>
            </a:extLst>
          </p:cNvPr>
          <p:cNvSpPr/>
          <p:nvPr/>
        </p:nvSpPr>
        <p:spPr>
          <a:xfrm>
            <a:off x="6565931" y="2280512"/>
            <a:ext cx="5877563" cy="117364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algn="ctr" rtl="0"/>
            <a:r>
              <a:rPr lang="es" sz="2400" dirty="0">
                <a:solidFill>
                  <a:schemeClr val="tx2"/>
                </a:solidFill>
              </a:rPr>
              <a:t>Ahora trataremos varios aspectos que se deben tener en cuenta al remitir un caso LGBTIQ+ a un posible país de reasentamiento. </a:t>
            </a:r>
          </a:p>
        </p:txBody>
      </p:sp>
      <p:pic>
        <p:nvPicPr>
          <p:cNvPr id="43" name="Picture Placeholder 3">
            <a:extLst>
              <a:ext uri="{FF2B5EF4-FFF2-40B4-BE49-F238E27FC236}">
                <a16:creationId xmlns:a16="http://schemas.microsoft.com/office/drawing/2014/main" id="{59BFE11E-6579-EA4B-9C5F-7204675E0D35}"/>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060" r="2206"/>
          <a:stretch/>
        </p:blipFill>
        <p:spPr>
          <a:xfrm>
            <a:off x="-34925" y="0"/>
            <a:ext cx="6026150" cy="10010775"/>
          </a:xfrm>
        </p:spPr>
      </p:pic>
      <p:sp>
        <p:nvSpPr>
          <p:cNvPr id="49" name="Rectangle 48">
            <a:extLst>
              <a:ext uri="{FF2B5EF4-FFF2-40B4-BE49-F238E27FC236}">
                <a16:creationId xmlns:a16="http://schemas.microsoft.com/office/drawing/2014/main" id="{B3551FCC-AB93-FB45-9AEF-557233818349}"/>
              </a:ext>
            </a:extLst>
          </p:cNvPr>
          <p:cNvSpPr/>
          <p:nvPr/>
        </p:nvSpPr>
        <p:spPr bwMode="auto">
          <a:xfrm>
            <a:off x="-12288" y="-81020"/>
            <a:ext cx="5957149" cy="9918814"/>
          </a:xfrm>
          <a:prstGeom prst="rect">
            <a:avLst/>
          </a:prstGeom>
          <a:gradFill flip="none" rotWithShape="1">
            <a:gsLst>
              <a:gs pos="0">
                <a:schemeClr val="accent1">
                  <a:lumMod val="0"/>
                  <a:lumOff val="100000"/>
                  <a:alpha val="8000"/>
                </a:schemeClr>
              </a:gs>
              <a:gs pos="97000">
                <a:schemeClr val="accent2">
                  <a:lumMod val="50000"/>
                  <a:alpha val="41000"/>
                </a:schemeClr>
              </a:gs>
              <a:gs pos="62000">
                <a:schemeClr val="accent2">
                  <a:lumMod val="50000"/>
                  <a:alpha val="28000"/>
                </a:schemeClr>
              </a:gs>
            </a:gsLst>
            <a:lin ang="5400000" scaled="0"/>
            <a:tileRect/>
          </a:gradFill>
          <a:ln>
            <a:no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sym typeface="Lucida Grande" charset="0"/>
            </a:endParaRPr>
          </a:p>
        </p:txBody>
      </p:sp>
      <p:grpSp>
        <p:nvGrpSpPr>
          <p:cNvPr id="55" name="Group 54">
            <a:extLst>
              <a:ext uri="{FF2B5EF4-FFF2-40B4-BE49-F238E27FC236}">
                <a16:creationId xmlns:a16="http://schemas.microsoft.com/office/drawing/2014/main" id="{5724F507-690B-B246-8E83-E4FEDB90C681}"/>
              </a:ext>
            </a:extLst>
          </p:cNvPr>
          <p:cNvGrpSpPr/>
          <p:nvPr/>
        </p:nvGrpSpPr>
        <p:grpSpPr>
          <a:xfrm>
            <a:off x="0" y="9407592"/>
            <a:ext cx="13003213" cy="431871"/>
            <a:chOff x="1" y="9426435"/>
            <a:chExt cx="13004800" cy="472939"/>
          </a:xfrm>
        </p:grpSpPr>
        <p:sp>
          <p:nvSpPr>
            <p:cNvPr id="56" name="Shape 606">
              <a:extLst>
                <a:ext uri="{FF2B5EF4-FFF2-40B4-BE49-F238E27FC236}">
                  <a16:creationId xmlns:a16="http://schemas.microsoft.com/office/drawing/2014/main" id="{0C35FD04-D83E-9F4D-86D9-BCE912F4ABF0}"/>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7" name="Shape 607">
              <a:extLst>
                <a:ext uri="{FF2B5EF4-FFF2-40B4-BE49-F238E27FC236}">
                  <a16:creationId xmlns:a16="http://schemas.microsoft.com/office/drawing/2014/main" id="{EC6C07CB-AFB0-5341-B1F0-053FA7194C1D}"/>
                </a:ext>
              </a:extLst>
            </p:cNvPr>
            <p:cNvSpPr/>
            <p:nvPr userDrawn="1"/>
          </p:nvSpPr>
          <p:spPr>
            <a:xfrm rot="16200000">
              <a:off x="2629725" y="8623993"/>
              <a:ext cx="472937" cy="2077822"/>
            </a:xfrm>
            <a:prstGeom prst="rect">
              <a:avLst/>
            </a:prstGeom>
            <a:solidFill>
              <a:schemeClr val="accent2"/>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8" name="Shape 608">
              <a:extLst>
                <a:ext uri="{FF2B5EF4-FFF2-40B4-BE49-F238E27FC236}">
                  <a16:creationId xmlns:a16="http://schemas.microsoft.com/office/drawing/2014/main" id="{962A9B70-8D41-8E41-B651-47EFB8519D8A}"/>
                </a:ext>
              </a:extLst>
            </p:cNvPr>
            <p:cNvSpPr/>
            <p:nvPr userDrawn="1"/>
          </p:nvSpPr>
          <p:spPr>
            <a:xfrm rot="16200000">
              <a:off x="4457009" y="8623995"/>
              <a:ext cx="472934" cy="2077824"/>
            </a:xfrm>
            <a:prstGeom prst="rect">
              <a:avLst/>
            </a:prstGeom>
            <a:solidFill>
              <a:schemeClr val="accent5"/>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59" name="Shape 609">
              <a:extLst>
                <a:ext uri="{FF2B5EF4-FFF2-40B4-BE49-F238E27FC236}">
                  <a16:creationId xmlns:a16="http://schemas.microsoft.com/office/drawing/2014/main" id="{89DD64F1-EAE3-694D-B761-E3884C052DD3}"/>
                </a:ext>
              </a:extLst>
            </p:cNvPr>
            <p:cNvSpPr/>
            <p:nvPr userDrawn="1"/>
          </p:nvSpPr>
          <p:spPr>
            <a:xfrm rot="16200000">
              <a:off x="6284287" y="8623993"/>
              <a:ext cx="472937" cy="2077822"/>
            </a:xfrm>
            <a:prstGeom prst="rect">
              <a:avLst/>
            </a:prstGeom>
            <a:solidFill>
              <a:schemeClr val="accent4"/>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0" name="Shape 610">
              <a:extLst>
                <a:ext uri="{FF2B5EF4-FFF2-40B4-BE49-F238E27FC236}">
                  <a16:creationId xmlns:a16="http://schemas.microsoft.com/office/drawing/2014/main" id="{A13B1DF1-FB04-2B47-97DD-0DAE1AEBBEC9}"/>
                </a:ext>
              </a:extLst>
            </p:cNvPr>
            <p:cNvSpPr/>
            <p:nvPr userDrawn="1"/>
          </p:nvSpPr>
          <p:spPr>
            <a:xfrm rot="16200000">
              <a:off x="8309281" y="8623994"/>
              <a:ext cx="472937" cy="2077822"/>
            </a:xfrm>
            <a:prstGeom prst="rect">
              <a:avLst/>
            </a:prstGeom>
            <a:solidFill>
              <a:schemeClr val="accent6"/>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1" name="Shape 610">
              <a:extLst>
                <a:ext uri="{FF2B5EF4-FFF2-40B4-BE49-F238E27FC236}">
                  <a16:creationId xmlns:a16="http://schemas.microsoft.com/office/drawing/2014/main" id="{371CB640-C0CE-5C43-81E7-2CF160107754}"/>
                </a:ext>
              </a:extLst>
            </p:cNvPr>
            <p:cNvSpPr/>
            <p:nvPr userDrawn="1"/>
          </p:nvSpPr>
          <p:spPr>
            <a:xfrm rot="16200000">
              <a:off x="10118206" y="8623994"/>
              <a:ext cx="472937" cy="2077822"/>
            </a:xfrm>
            <a:prstGeom prst="rect">
              <a:avLst/>
            </a:prstGeom>
            <a:solidFill>
              <a:srgbClr val="FFB91D"/>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sp>
          <p:nvSpPr>
            <p:cNvPr id="62" name="Shape 610">
              <a:extLst>
                <a:ext uri="{FF2B5EF4-FFF2-40B4-BE49-F238E27FC236}">
                  <a16:creationId xmlns:a16="http://schemas.microsoft.com/office/drawing/2014/main" id="{87E391F2-5F58-E64D-8A00-B7DC821E0911}"/>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48" tIns="19048" rIns="19048" bIns="19048" rtlCol="0" anchor="ctr"/>
            <a:lstStyle/>
            <a:p>
              <a:pPr rtl="0">
                <a:defRPr sz="3200">
                  <a:solidFill>
                    <a:srgbClr val="FFFFFF"/>
                  </a:solidFill>
                </a:defRPr>
              </a:pPr>
              <a:endParaRPr sz="1200" dirty="0">
                <a:latin typeface="Calibri Regular"/>
              </a:endParaRPr>
            </a:p>
          </p:txBody>
        </p:sp>
      </p:grpSp>
      <p:sp>
        <p:nvSpPr>
          <p:cNvPr id="36" name="Slide Number Placeholder 5">
            <a:extLst>
              <a:ext uri="{FF2B5EF4-FFF2-40B4-BE49-F238E27FC236}">
                <a16:creationId xmlns:a16="http://schemas.microsoft.com/office/drawing/2014/main" id="{7EE8E6C1-4BA3-434F-BBDC-9943639F85F9}"/>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90</a:t>
            </a:fld>
            <a:endParaRPr lang="en-US" altLang="en-US" sz="1200" dirty="0">
              <a:solidFill>
                <a:schemeClr val="bg1"/>
              </a:solidFill>
            </a:endParaRPr>
          </a:p>
        </p:txBody>
      </p:sp>
      <p:sp>
        <p:nvSpPr>
          <p:cNvPr id="139" name="Shape 139"/>
          <p:cNvSpPr txBox="1">
            <a:spLocks noGrp="1"/>
          </p:cNvSpPr>
          <p:nvPr>
            <p:ph type="body" sz="quarter" idx="11"/>
          </p:nvPr>
        </p:nvSpPr>
        <p:spPr>
          <a:xfrm>
            <a:off x="-409424" y="6860914"/>
            <a:ext cx="6727750" cy="1219598"/>
          </a:xfrm>
        </p:spPr>
        <p:txBody>
          <a:bodyPr rtlCol="0"/>
          <a:lstStyle/>
          <a:p>
            <a:pPr rtl="0"/>
            <a:r>
              <a:rPr lang="es" sz="3000" dirty="0"/>
              <a:t>Consideraciones relativas </a:t>
            </a:r>
          </a:p>
          <a:p>
            <a:pPr rtl="0"/>
            <a:r>
              <a:rPr lang="es" sz="3000" dirty="0"/>
              <a:t>al país de reasentamiento</a:t>
            </a:r>
          </a:p>
        </p:txBody>
      </p:sp>
      <p:sp>
        <p:nvSpPr>
          <p:cNvPr id="34" name="Rectangle 33"/>
          <p:cNvSpPr/>
          <p:nvPr/>
        </p:nvSpPr>
        <p:spPr bwMode="auto">
          <a:xfrm>
            <a:off x="170992" y="6631309"/>
            <a:ext cx="5620023" cy="1648182"/>
          </a:xfrm>
          <a:prstGeom prst="rect">
            <a:avLst/>
          </a:prstGeom>
          <a:noFill/>
          <a:ln w="76200">
            <a:solidFill>
              <a:schemeClr val="bg1"/>
            </a:solidFill>
          </a:ln>
          <a:effectLst/>
          <a:extLst>
            <a:ext uri="{91240B29-F687-4f45-9708-019B960494DF}">
              <a14:hiddenLine xmlns=""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7524" tIns="48762" rIns="97524" bIns="48762" numCol="1" rtlCol="0" anchor="t" anchorCtr="0" compatLnSpc="1">
            <a:prstTxWarp prst="textNoShape">
              <a:avLst/>
            </a:prstTxWarp>
          </a:bodyPr>
          <a:lstStyle/>
          <a:p>
            <a:pPr algn="ctr" defTabSz="975223" rtl="0"/>
            <a:endParaRPr lang="en-US" sz="4267" dirty="0">
              <a:latin typeface="Lucida Grande" charset="0"/>
              <a:ea typeface="ヒラギノ角ゴ ProN W3" charset="0"/>
              <a:cs typeface="ヒラギノ角ゴ ProN W3" charset="0"/>
              <a:sym typeface="Lucida Grande" charset="0"/>
            </a:endParaRPr>
          </a:p>
        </p:txBody>
      </p:sp>
      <p:grpSp>
        <p:nvGrpSpPr>
          <p:cNvPr id="4" name="Group 3">
            <a:extLst>
              <a:ext uri="{FF2B5EF4-FFF2-40B4-BE49-F238E27FC236}">
                <a16:creationId xmlns:a16="http://schemas.microsoft.com/office/drawing/2014/main" id="{8170D22B-8593-4544-A4D5-A4A2F5EE37F5}"/>
              </a:ext>
            </a:extLst>
          </p:cNvPr>
          <p:cNvGrpSpPr/>
          <p:nvPr/>
        </p:nvGrpSpPr>
        <p:grpSpPr>
          <a:xfrm>
            <a:off x="6065974" y="3527403"/>
            <a:ext cx="6811934" cy="1063208"/>
            <a:chOff x="6621849" y="6578423"/>
            <a:chExt cx="6811934" cy="1063208"/>
          </a:xfrm>
        </p:grpSpPr>
        <p:sp>
          <p:nvSpPr>
            <p:cNvPr id="45" name="Shape 1148">
              <a:extLst>
                <a:ext uri="{FF2B5EF4-FFF2-40B4-BE49-F238E27FC236}">
                  <a16:creationId xmlns:a16="http://schemas.microsoft.com/office/drawing/2014/main" id="{050553A3-FF04-0544-A470-67408C5DE47E}"/>
                </a:ext>
              </a:extLst>
            </p:cNvPr>
            <p:cNvSpPr/>
            <p:nvPr/>
          </p:nvSpPr>
          <p:spPr>
            <a:xfrm>
              <a:off x="7293858" y="6746801"/>
              <a:ext cx="6041916" cy="7427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rtl="0"/>
              <a:r>
                <a:rPr lang="es" sz="2200" dirty="0">
                  <a:solidFill>
                    <a:schemeClr val="tx2"/>
                  </a:solidFill>
                </a:rPr>
                <a:t>Las siguientes preguntas nos ayudarán a decidir qué país de reasentamiento es el más indicado.</a:t>
              </a:r>
            </a:p>
          </p:txBody>
        </p:sp>
        <p:sp>
          <p:nvSpPr>
            <p:cNvPr id="3" name="Rectangle 2">
              <a:extLst>
                <a:ext uri="{FF2B5EF4-FFF2-40B4-BE49-F238E27FC236}">
                  <a16:creationId xmlns:a16="http://schemas.microsoft.com/office/drawing/2014/main" id="{A65E68E1-86BC-7944-9F2E-38DA4E7A8740}"/>
                </a:ext>
              </a:extLst>
            </p:cNvPr>
            <p:cNvSpPr/>
            <p:nvPr/>
          </p:nvSpPr>
          <p:spPr bwMode="auto">
            <a:xfrm>
              <a:off x="6912791" y="6578423"/>
              <a:ext cx="6520992" cy="1063208"/>
            </a:xfrm>
            <a:prstGeom prst="rect">
              <a:avLst/>
            </a:prstGeom>
            <a:noFill/>
            <a:ln w="79375" cap="flat" cmpd="sng" algn="ctr">
              <a:solidFill>
                <a:schemeClr val="accent2"/>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bg1"/>
                </a:solidFill>
                <a:effectLst/>
                <a:latin typeface="+mn-lt"/>
                <a:ea typeface="ヒラギノ角ゴ ProN W3" charset="0"/>
                <a:cs typeface="ヒラギノ角ゴ ProN W3" charset="0"/>
                <a:sym typeface="Gill Sans" charset="0"/>
              </a:endParaRPr>
            </a:p>
          </p:txBody>
        </p:sp>
        <p:grpSp>
          <p:nvGrpSpPr>
            <p:cNvPr id="47" name="Group 46">
              <a:extLst>
                <a:ext uri="{FF2B5EF4-FFF2-40B4-BE49-F238E27FC236}">
                  <a16:creationId xmlns:a16="http://schemas.microsoft.com/office/drawing/2014/main" id="{555D6E59-6A53-7F46-AFF3-462C5290566C}"/>
                </a:ext>
              </a:extLst>
            </p:cNvPr>
            <p:cNvGrpSpPr/>
            <p:nvPr/>
          </p:nvGrpSpPr>
          <p:grpSpPr>
            <a:xfrm>
              <a:off x="6621849" y="6860455"/>
              <a:ext cx="637515" cy="637514"/>
              <a:chOff x="6074504" y="5697079"/>
              <a:chExt cx="804375" cy="804374"/>
            </a:xfrm>
          </p:grpSpPr>
          <p:sp>
            <p:nvSpPr>
              <p:cNvPr id="50" name="Shape 7274">
                <a:extLst>
                  <a:ext uri="{FF2B5EF4-FFF2-40B4-BE49-F238E27FC236}">
                    <a16:creationId xmlns:a16="http://schemas.microsoft.com/office/drawing/2014/main" id="{D820CE46-A0E2-4046-B40B-623404ADD376}"/>
                  </a:ext>
                </a:extLst>
              </p:cNvPr>
              <p:cNvSpPr/>
              <p:nvPr/>
            </p:nvSpPr>
            <p:spPr>
              <a:xfrm>
                <a:off x="6074504" y="5697079"/>
                <a:ext cx="804375" cy="804374"/>
              </a:xfrm>
              <a:prstGeom prst="ellipse">
                <a:avLst/>
              </a:prstGeom>
              <a:solidFill>
                <a:schemeClr val="accent2"/>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grpSp>
            <p:nvGrpSpPr>
              <p:cNvPr id="68" name="Group 67">
                <a:extLst>
                  <a:ext uri="{FF2B5EF4-FFF2-40B4-BE49-F238E27FC236}">
                    <a16:creationId xmlns:a16="http://schemas.microsoft.com/office/drawing/2014/main" id="{86B96997-7B25-D446-B3DE-4D07806E002F}"/>
                  </a:ext>
                </a:extLst>
              </p:cNvPr>
              <p:cNvGrpSpPr/>
              <p:nvPr/>
            </p:nvGrpSpPr>
            <p:grpSpPr>
              <a:xfrm>
                <a:off x="6213791" y="5834993"/>
                <a:ext cx="519196" cy="519196"/>
                <a:chOff x="3826887" y="2439250"/>
                <a:chExt cx="539993" cy="539993"/>
              </a:xfrm>
              <a:solidFill>
                <a:schemeClr val="bg1"/>
              </a:solidFill>
            </p:grpSpPr>
            <p:sp>
              <p:nvSpPr>
                <p:cNvPr id="71" name="Freeform 1292">
                  <a:extLst>
                    <a:ext uri="{FF2B5EF4-FFF2-40B4-BE49-F238E27FC236}">
                      <a16:creationId xmlns:a16="http://schemas.microsoft.com/office/drawing/2014/main" id="{FD0E2A73-E5E8-8B49-92E5-70FC24B8290A}"/>
                    </a:ext>
                  </a:extLst>
                </p:cNvPr>
                <p:cNvSpPr>
                  <a:spLocks noEditPoints="1"/>
                </p:cNvSpPr>
                <p:nvPr/>
              </p:nvSpPr>
              <p:spPr bwMode="auto">
                <a:xfrm>
                  <a:off x="3826887" y="2439250"/>
                  <a:ext cx="539993" cy="539993"/>
                </a:xfrm>
                <a:custGeom>
                  <a:avLst/>
                  <a:gdLst>
                    <a:gd name="T0" fmla="*/ 1625 w 3852"/>
                    <a:gd name="T1" fmla="*/ 519 h 3852"/>
                    <a:gd name="T2" fmla="*/ 1257 w 3852"/>
                    <a:gd name="T3" fmla="*/ 653 h 3852"/>
                    <a:gd name="T4" fmla="*/ 944 w 3852"/>
                    <a:gd name="T5" fmla="*/ 875 h 3852"/>
                    <a:gd name="T6" fmla="*/ 700 w 3852"/>
                    <a:gd name="T7" fmla="*/ 1173 h 3852"/>
                    <a:gd name="T8" fmla="*/ 543 w 3852"/>
                    <a:gd name="T9" fmla="*/ 1528 h 3852"/>
                    <a:gd name="T10" fmla="*/ 488 w 3852"/>
                    <a:gd name="T11" fmla="*/ 1926 h 3852"/>
                    <a:gd name="T12" fmla="*/ 543 w 3852"/>
                    <a:gd name="T13" fmla="*/ 2324 h 3852"/>
                    <a:gd name="T14" fmla="*/ 700 w 3852"/>
                    <a:gd name="T15" fmla="*/ 2679 h 3852"/>
                    <a:gd name="T16" fmla="*/ 944 w 3852"/>
                    <a:gd name="T17" fmla="*/ 2977 h 3852"/>
                    <a:gd name="T18" fmla="*/ 1257 w 3852"/>
                    <a:gd name="T19" fmla="*/ 3199 h 3852"/>
                    <a:gd name="T20" fmla="*/ 1625 w 3852"/>
                    <a:gd name="T21" fmla="*/ 3333 h 3852"/>
                    <a:gd name="T22" fmla="*/ 2029 w 3852"/>
                    <a:gd name="T23" fmla="*/ 3361 h 3852"/>
                    <a:gd name="T24" fmla="*/ 2417 w 3852"/>
                    <a:gd name="T25" fmla="*/ 3278 h 3852"/>
                    <a:gd name="T26" fmla="*/ 2759 w 3852"/>
                    <a:gd name="T27" fmla="*/ 3098 h 3852"/>
                    <a:gd name="T28" fmla="*/ 3040 w 3852"/>
                    <a:gd name="T29" fmla="*/ 2835 h 3852"/>
                    <a:gd name="T30" fmla="*/ 3242 w 3852"/>
                    <a:gd name="T31" fmla="*/ 2507 h 3852"/>
                    <a:gd name="T32" fmla="*/ 3350 w 3852"/>
                    <a:gd name="T33" fmla="*/ 2129 h 3852"/>
                    <a:gd name="T34" fmla="*/ 3350 w 3852"/>
                    <a:gd name="T35" fmla="*/ 1723 h 3852"/>
                    <a:gd name="T36" fmla="*/ 3242 w 3852"/>
                    <a:gd name="T37" fmla="*/ 1345 h 3852"/>
                    <a:gd name="T38" fmla="*/ 3040 w 3852"/>
                    <a:gd name="T39" fmla="*/ 1017 h 3852"/>
                    <a:gd name="T40" fmla="*/ 2759 w 3852"/>
                    <a:gd name="T41" fmla="*/ 754 h 3852"/>
                    <a:gd name="T42" fmla="*/ 2417 w 3852"/>
                    <a:gd name="T43" fmla="*/ 574 h 3852"/>
                    <a:gd name="T44" fmla="*/ 2029 w 3852"/>
                    <a:gd name="T45" fmla="*/ 491 h 3852"/>
                    <a:gd name="T46" fmla="*/ 2158 w 3852"/>
                    <a:gd name="T47" fmla="*/ 14 h 3852"/>
                    <a:gd name="T48" fmla="*/ 2597 w 3852"/>
                    <a:gd name="T49" fmla="*/ 120 h 3852"/>
                    <a:gd name="T50" fmla="*/ 2991 w 3852"/>
                    <a:gd name="T51" fmla="*/ 322 h 3852"/>
                    <a:gd name="T52" fmla="*/ 3326 w 3852"/>
                    <a:gd name="T53" fmla="*/ 603 h 3852"/>
                    <a:gd name="T54" fmla="*/ 3588 w 3852"/>
                    <a:gd name="T55" fmla="*/ 955 h 3852"/>
                    <a:gd name="T56" fmla="*/ 3767 w 3852"/>
                    <a:gd name="T57" fmla="*/ 1361 h 3852"/>
                    <a:gd name="T58" fmla="*/ 3848 w 3852"/>
                    <a:gd name="T59" fmla="*/ 1809 h 3852"/>
                    <a:gd name="T60" fmla="*/ 3820 w 3852"/>
                    <a:gd name="T61" fmla="*/ 2272 h 3852"/>
                    <a:gd name="T62" fmla="*/ 3690 w 3852"/>
                    <a:gd name="T63" fmla="*/ 2700 h 3852"/>
                    <a:gd name="T64" fmla="*/ 3467 w 3852"/>
                    <a:gd name="T65" fmla="*/ 3080 h 3852"/>
                    <a:gd name="T66" fmla="*/ 3166 w 3852"/>
                    <a:gd name="T67" fmla="*/ 3398 h 3852"/>
                    <a:gd name="T68" fmla="*/ 2800 w 3852"/>
                    <a:gd name="T69" fmla="*/ 3642 h 3852"/>
                    <a:gd name="T70" fmla="*/ 2382 w 3852"/>
                    <a:gd name="T71" fmla="*/ 3797 h 3852"/>
                    <a:gd name="T72" fmla="*/ 1926 w 3852"/>
                    <a:gd name="T73" fmla="*/ 3852 h 3852"/>
                    <a:gd name="T74" fmla="*/ 1470 w 3852"/>
                    <a:gd name="T75" fmla="*/ 3797 h 3852"/>
                    <a:gd name="T76" fmla="*/ 1052 w 3852"/>
                    <a:gd name="T77" fmla="*/ 3642 h 3852"/>
                    <a:gd name="T78" fmla="*/ 686 w 3852"/>
                    <a:gd name="T79" fmla="*/ 3398 h 3852"/>
                    <a:gd name="T80" fmla="*/ 385 w 3852"/>
                    <a:gd name="T81" fmla="*/ 3080 h 3852"/>
                    <a:gd name="T82" fmla="*/ 162 w 3852"/>
                    <a:gd name="T83" fmla="*/ 2700 h 3852"/>
                    <a:gd name="T84" fmla="*/ 32 w 3852"/>
                    <a:gd name="T85" fmla="*/ 2272 h 3852"/>
                    <a:gd name="T86" fmla="*/ 4 w 3852"/>
                    <a:gd name="T87" fmla="*/ 1809 h 3852"/>
                    <a:gd name="T88" fmla="*/ 85 w 3852"/>
                    <a:gd name="T89" fmla="*/ 1361 h 3852"/>
                    <a:gd name="T90" fmla="*/ 264 w 3852"/>
                    <a:gd name="T91" fmla="*/ 955 h 3852"/>
                    <a:gd name="T92" fmla="*/ 526 w 3852"/>
                    <a:gd name="T93" fmla="*/ 603 h 3852"/>
                    <a:gd name="T94" fmla="*/ 861 w 3852"/>
                    <a:gd name="T95" fmla="*/ 322 h 3852"/>
                    <a:gd name="T96" fmla="*/ 1255 w 3852"/>
                    <a:gd name="T97" fmla="*/ 120 h 3852"/>
                    <a:gd name="T98" fmla="*/ 1694 w 3852"/>
                    <a:gd name="T99" fmla="*/ 14 h 3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52" h="3852">
                      <a:moveTo>
                        <a:pt x="1926" y="488"/>
                      </a:moveTo>
                      <a:lnTo>
                        <a:pt x="1823" y="491"/>
                      </a:lnTo>
                      <a:lnTo>
                        <a:pt x="1723" y="502"/>
                      </a:lnTo>
                      <a:lnTo>
                        <a:pt x="1625" y="519"/>
                      </a:lnTo>
                      <a:lnTo>
                        <a:pt x="1528" y="543"/>
                      </a:lnTo>
                      <a:lnTo>
                        <a:pt x="1435" y="574"/>
                      </a:lnTo>
                      <a:lnTo>
                        <a:pt x="1345" y="610"/>
                      </a:lnTo>
                      <a:lnTo>
                        <a:pt x="1257" y="653"/>
                      </a:lnTo>
                      <a:lnTo>
                        <a:pt x="1173" y="700"/>
                      </a:lnTo>
                      <a:lnTo>
                        <a:pt x="1093" y="754"/>
                      </a:lnTo>
                      <a:lnTo>
                        <a:pt x="1017" y="812"/>
                      </a:lnTo>
                      <a:lnTo>
                        <a:pt x="944" y="875"/>
                      </a:lnTo>
                      <a:lnTo>
                        <a:pt x="875" y="944"/>
                      </a:lnTo>
                      <a:lnTo>
                        <a:pt x="812" y="1017"/>
                      </a:lnTo>
                      <a:lnTo>
                        <a:pt x="754" y="1093"/>
                      </a:lnTo>
                      <a:lnTo>
                        <a:pt x="700" y="1173"/>
                      </a:lnTo>
                      <a:lnTo>
                        <a:pt x="653" y="1257"/>
                      </a:lnTo>
                      <a:lnTo>
                        <a:pt x="610" y="1345"/>
                      </a:lnTo>
                      <a:lnTo>
                        <a:pt x="574" y="1435"/>
                      </a:lnTo>
                      <a:lnTo>
                        <a:pt x="543" y="1528"/>
                      </a:lnTo>
                      <a:lnTo>
                        <a:pt x="519" y="1625"/>
                      </a:lnTo>
                      <a:lnTo>
                        <a:pt x="502" y="1723"/>
                      </a:lnTo>
                      <a:lnTo>
                        <a:pt x="491" y="1823"/>
                      </a:lnTo>
                      <a:lnTo>
                        <a:pt x="488" y="1926"/>
                      </a:lnTo>
                      <a:lnTo>
                        <a:pt x="491" y="2029"/>
                      </a:lnTo>
                      <a:lnTo>
                        <a:pt x="502" y="2129"/>
                      </a:lnTo>
                      <a:lnTo>
                        <a:pt x="519" y="2227"/>
                      </a:lnTo>
                      <a:lnTo>
                        <a:pt x="543" y="2324"/>
                      </a:lnTo>
                      <a:lnTo>
                        <a:pt x="574" y="2417"/>
                      </a:lnTo>
                      <a:lnTo>
                        <a:pt x="610" y="2507"/>
                      </a:lnTo>
                      <a:lnTo>
                        <a:pt x="653" y="2595"/>
                      </a:lnTo>
                      <a:lnTo>
                        <a:pt x="700" y="2679"/>
                      </a:lnTo>
                      <a:lnTo>
                        <a:pt x="754" y="2759"/>
                      </a:lnTo>
                      <a:lnTo>
                        <a:pt x="812" y="2835"/>
                      </a:lnTo>
                      <a:lnTo>
                        <a:pt x="875" y="2908"/>
                      </a:lnTo>
                      <a:lnTo>
                        <a:pt x="944" y="2977"/>
                      </a:lnTo>
                      <a:lnTo>
                        <a:pt x="1017" y="3040"/>
                      </a:lnTo>
                      <a:lnTo>
                        <a:pt x="1093" y="3098"/>
                      </a:lnTo>
                      <a:lnTo>
                        <a:pt x="1173" y="3152"/>
                      </a:lnTo>
                      <a:lnTo>
                        <a:pt x="1257" y="3199"/>
                      </a:lnTo>
                      <a:lnTo>
                        <a:pt x="1345" y="3242"/>
                      </a:lnTo>
                      <a:lnTo>
                        <a:pt x="1435" y="3278"/>
                      </a:lnTo>
                      <a:lnTo>
                        <a:pt x="1528" y="3309"/>
                      </a:lnTo>
                      <a:lnTo>
                        <a:pt x="1625" y="3333"/>
                      </a:lnTo>
                      <a:lnTo>
                        <a:pt x="1723" y="3350"/>
                      </a:lnTo>
                      <a:lnTo>
                        <a:pt x="1823" y="3361"/>
                      </a:lnTo>
                      <a:lnTo>
                        <a:pt x="1926" y="3364"/>
                      </a:lnTo>
                      <a:lnTo>
                        <a:pt x="2029" y="3361"/>
                      </a:lnTo>
                      <a:lnTo>
                        <a:pt x="2129" y="3350"/>
                      </a:lnTo>
                      <a:lnTo>
                        <a:pt x="2227" y="3333"/>
                      </a:lnTo>
                      <a:lnTo>
                        <a:pt x="2324" y="3309"/>
                      </a:lnTo>
                      <a:lnTo>
                        <a:pt x="2417" y="3278"/>
                      </a:lnTo>
                      <a:lnTo>
                        <a:pt x="2507" y="3242"/>
                      </a:lnTo>
                      <a:lnTo>
                        <a:pt x="2595" y="3199"/>
                      </a:lnTo>
                      <a:lnTo>
                        <a:pt x="2679" y="3152"/>
                      </a:lnTo>
                      <a:lnTo>
                        <a:pt x="2759" y="3098"/>
                      </a:lnTo>
                      <a:lnTo>
                        <a:pt x="2835" y="3040"/>
                      </a:lnTo>
                      <a:lnTo>
                        <a:pt x="2908" y="2977"/>
                      </a:lnTo>
                      <a:lnTo>
                        <a:pt x="2977" y="2908"/>
                      </a:lnTo>
                      <a:lnTo>
                        <a:pt x="3040" y="2835"/>
                      </a:lnTo>
                      <a:lnTo>
                        <a:pt x="3098" y="2759"/>
                      </a:lnTo>
                      <a:lnTo>
                        <a:pt x="3152" y="2679"/>
                      </a:lnTo>
                      <a:lnTo>
                        <a:pt x="3199" y="2595"/>
                      </a:lnTo>
                      <a:lnTo>
                        <a:pt x="3242" y="2507"/>
                      </a:lnTo>
                      <a:lnTo>
                        <a:pt x="3278" y="2417"/>
                      </a:lnTo>
                      <a:lnTo>
                        <a:pt x="3309" y="2324"/>
                      </a:lnTo>
                      <a:lnTo>
                        <a:pt x="3333" y="2227"/>
                      </a:lnTo>
                      <a:lnTo>
                        <a:pt x="3350" y="2129"/>
                      </a:lnTo>
                      <a:lnTo>
                        <a:pt x="3361" y="2029"/>
                      </a:lnTo>
                      <a:lnTo>
                        <a:pt x="3364" y="1926"/>
                      </a:lnTo>
                      <a:lnTo>
                        <a:pt x="3361" y="1823"/>
                      </a:lnTo>
                      <a:lnTo>
                        <a:pt x="3350" y="1723"/>
                      </a:lnTo>
                      <a:lnTo>
                        <a:pt x="3333" y="1625"/>
                      </a:lnTo>
                      <a:lnTo>
                        <a:pt x="3309" y="1528"/>
                      </a:lnTo>
                      <a:lnTo>
                        <a:pt x="3278" y="1435"/>
                      </a:lnTo>
                      <a:lnTo>
                        <a:pt x="3242" y="1345"/>
                      </a:lnTo>
                      <a:lnTo>
                        <a:pt x="3199" y="1257"/>
                      </a:lnTo>
                      <a:lnTo>
                        <a:pt x="3152" y="1173"/>
                      </a:lnTo>
                      <a:lnTo>
                        <a:pt x="3098" y="1093"/>
                      </a:lnTo>
                      <a:lnTo>
                        <a:pt x="3040" y="1017"/>
                      </a:lnTo>
                      <a:lnTo>
                        <a:pt x="2977" y="944"/>
                      </a:lnTo>
                      <a:lnTo>
                        <a:pt x="2908" y="875"/>
                      </a:lnTo>
                      <a:lnTo>
                        <a:pt x="2835" y="812"/>
                      </a:lnTo>
                      <a:lnTo>
                        <a:pt x="2759" y="754"/>
                      </a:lnTo>
                      <a:lnTo>
                        <a:pt x="2679" y="700"/>
                      </a:lnTo>
                      <a:lnTo>
                        <a:pt x="2595" y="653"/>
                      </a:lnTo>
                      <a:lnTo>
                        <a:pt x="2507" y="610"/>
                      </a:lnTo>
                      <a:lnTo>
                        <a:pt x="2417" y="574"/>
                      </a:lnTo>
                      <a:lnTo>
                        <a:pt x="2324" y="543"/>
                      </a:lnTo>
                      <a:lnTo>
                        <a:pt x="2227" y="519"/>
                      </a:lnTo>
                      <a:lnTo>
                        <a:pt x="2129" y="502"/>
                      </a:lnTo>
                      <a:lnTo>
                        <a:pt x="2029" y="491"/>
                      </a:lnTo>
                      <a:lnTo>
                        <a:pt x="1926" y="488"/>
                      </a:lnTo>
                      <a:close/>
                      <a:moveTo>
                        <a:pt x="1926" y="0"/>
                      </a:moveTo>
                      <a:lnTo>
                        <a:pt x="2043" y="4"/>
                      </a:lnTo>
                      <a:lnTo>
                        <a:pt x="2158" y="14"/>
                      </a:lnTo>
                      <a:lnTo>
                        <a:pt x="2272" y="32"/>
                      </a:lnTo>
                      <a:lnTo>
                        <a:pt x="2382" y="55"/>
                      </a:lnTo>
                      <a:lnTo>
                        <a:pt x="2491" y="85"/>
                      </a:lnTo>
                      <a:lnTo>
                        <a:pt x="2597" y="120"/>
                      </a:lnTo>
                      <a:lnTo>
                        <a:pt x="2700" y="162"/>
                      </a:lnTo>
                      <a:lnTo>
                        <a:pt x="2800" y="210"/>
                      </a:lnTo>
                      <a:lnTo>
                        <a:pt x="2897" y="264"/>
                      </a:lnTo>
                      <a:lnTo>
                        <a:pt x="2991" y="322"/>
                      </a:lnTo>
                      <a:lnTo>
                        <a:pt x="3080" y="385"/>
                      </a:lnTo>
                      <a:lnTo>
                        <a:pt x="3166" y="454"/>
                      </a:lnTo>
                      <a:lnTo>
                        <a:pt x="3249" y="526"/>
                      </a:lnTo>
                      <a:lnTo>
                        <a:pt x="3326" y="603"/>
                      </a:lnTo>
                      <a:lnTo>
                        <a:pt x="3398" y="686"/>
                      </a:lnTo>
                      <a:lnTo>
                        <a:pt x="3467" y="772"/>
                      </a:lnTo>
                      <a:lnTo>
                        <a:pt x="3530" y="861"/>
                      </a:lnTo>
                      <a:lnTo>
                        <a:pt x="3588" y="955"/>
                      </a:lnTo>
                      <a:lnTo>
                        <a:pt x="3642" y="1052"/>
                      </a:lnTo>
                      <a:lnTo>
                        <a:pt x="3690" y="1152"/>
                      </a:lnTo>
                      <a:lnTo>
                        <a:pt x="3732" y="1255"/>
                      </a:lnTo>
                      <a:lnTo>
                        <a:pt x="3767" y="1361"/>
                      </a:lnTo>
                      <a:lnTo>
                        <a:pt x="3797" y="1470"/>
                      </a:lnTo>
                      <a:lnTo>
                        <a:pt x="3820" y="1580"/>
                      </a:lnTo>
                      <a:lnTo>
                        <a:pt x="3838" y="1694"/>
                      </a:lnTo>
                      <a:lnTo>
                        <a:pt x="3848" y="1809"/>
                      </a:lnTo>
                      <a:lnTo>
                        <a:pt x="3852" y="1926"/>
                      </a:lnTo>
                      <a:lnTo>
                        <a:pt x="3848" y="2043"/>
                      </a:lnTo>
                      <a:lnTo>
                        <a:pt x="3838" y="2158"/>
                      </a:lnTo>
                      <a:lnTo>
                        <a:pt x="3820" y="2272"/>
                      </a:lnTo>
                      <a:lnTo>
                        <a:pt x="3797" y="2382"/>
                      </a:lnTo>
                      <a:lnTo>
                        <a:pt x="3767" y="2491"/>
                      </a:lnTo>
                      <a:lnTo>
                        <a:pt x="3732" y="2597"/>
                      </a:lnTo>
                      <a:lnTo>
                        <a:pt x="3690" y="2700"/>
                      </a:lnTo>
                      <a:lnTo>
                        <a:pt x="3642" y="2800"/>
                      </a:lnTo>
                      <a:lnTo>
                        <a:pt x="3588" y="2897"/>
                      </a:lnTo>
                      <a:lnTo>
                        <a:pt x="3530" y="2991"/>
                      </a:lnTo>
                      <a:lnTo>
                        <a:pt x="3467" y="3080"/>
                      </a:lnTo>
                      <a:lnTo>
                        <a:pt x="3398" y="3166"/>
                      </a:lnTo>
                      <a:lnTo>
                        <a:pt x="3326" y="3249"/>
                      </a:lnTo>
                      <a:lnTo>
                        <a:pt x="3249" y="3326"/>
                      </a:lnTo>
                      <a:lnTo>
                        <a:pt x="3166" y="3398"/>
                      </a:lnTo>
                      <a:lnTo>
                        <a:pt x="3080" y="3467"/>
                      </a:lnTo>
                      <a:lnTo>
                        <a:pt x="2991" y="3530"/>
                      </a:lnTo>
                      <a:lnTo>
                        <a:pt x="2897" y="3588"/>
                      </a:lnTo>
                      <a:lnTo>
                        <a:pt x="2800" y="3642"/>
                      </a:lnTo>
                      <a:lnTo>
                        <a:pt x="2700" y="3690"/>
                      </a:lnTo>
                      <a:lnTo>
                        <a:pt x="2597" y="3732"/>
                      </a:lnTo>
                      <a:lnTo>
                        <a:pt x="2491" y="3767"/>
                      </a:lnTo>
                      <a:lnTo>
                        <a:pt x="2382" y="3797"/>
                      </a:lnTo>
                      <a:lnTo>
                        <a:pt x="2272" y="3820"/>
                      </a:lnTo>
                      <a:lnTo>
                        <a:pt x="2158" y="3838"/>
                      </a:lnTo>
                      <a:lnTo>
                        <a:pt x="2043" y="3848"/>
                      </a:lnTo>
                      <a:lnTo>
                        <a:pt x="1926" y="3852"/>
                      </a:lnTo>
                      <a:lnTo>
                        <a:pt x="1809" y="3848"/>
                      </a:lnTo>
                      <a:lnTo>
                        <a:pt x="1694" y="3838"/>
                      </a:lnTo>
                      <a:lnTo>
                        <a:pt x="1580" y="3820"/>
                      </a:lnTo>
                      <a:lnTo>
                        <a:pt x="1470" y="3797"/>
                      </a:lnTo>
                      <a:lnTo>
                        <a:pt x="1361" y="3767"/>
                      </a:lnTo>
                      <a:lnTo>
                        <a:pt x="1255" y="3732"/>
                      </a:lnTo>
                      <a:lnTo>
                        <a:pt x="1152" y="3690"/>
                      </a:lnTo>
                      <a:lnTo>
                        <a:pt x="1052" y="3642"/>
                      </a:lnTo>
                      <a:lnTo>
                        <a:pt x="955" y="3588"/>
                      </a:lnTo>
                      <a:lnTo>
                        <a:pt x="861" y="3530"/>
                      </a:lnTo>
                      <a:lnTo>
                        <a:pt x="772" y="3467"/>
                      </a:lnTo>
                      <a:lnTo>
                        <a:pt x="686" y="3398"/>
                      </a:lnTo>
                      <a:lnTo>
                        <a:pt x="603" y="3326"/>
                      </a:lnTo>
                      <a:lnTo>
                        <a:pt x="526" y="3249"/>
                      </a:lnTo>
                      <a:lnTo>
                        <a:pt x="454" y="3166"/>
                      </a:lnTo>
                      <a:lnTo>
                        <a:pt x="385" y="3080"/>
                      </a:lnTo>
                      <a:lnTo>
                        <a:pt x="322" y="2991"/>
                      </a:lnTo>
                      <a:lnTo>
                        <a:pt x="264" y="2897"/>
                      </a:lnTo>
                      <a:lnTo>
                        <a:pt x="210" y="2800"/>
                      </a:lnTo>
                      <a:lnTo>
                        <a:pt x="162" y="2700"/>
                      </a:lnTo>
                      <a:lnTo>
                        <a:pt x="120" y="2597"/>
                      </a:lnTo>
                      <a:lnTo>
                        <a:pt x="85" y="2491"/>
                      </a:lnTo>
                      <a:lnTo>
                        <a:pt x="55" y="2382"/>
                      </a:lnTo>
                      <a:lnTo>
                        <a:pt x="32" y="2272"/>
                      </a:lnTo>
                      <a:lnTo>
                        <a:pt x="14" y="2158"/>
                      </a:lnTo>
                      <a:lnTo>
                        <a:pt x="4" y="2043"/>
                      </a:lnTo>
                      <a:lnTo>
                        <a:pt x="0" y="1926"/>
                      </a:lnTo>
                      <a:lnTo>
                        <a:pt x="4" y="1809"/>
                      </a:lnTo>
                      <a:lnTo>
                        <a:pt x="14" y="1694"/>
                      </a:lnTo>
                      <a:lnTo>
                        <a:pt x="32" y="1580"/>
                      </a:lnTo>
                      <a:lnTo>
                        <a:pt x="55" y="1470"/>
                      </a:lnTo>
                      <a:lnTo>
                        <a:pt x="85" y="1361"/>
                      </a:lnTo>
                      <a:lnTo>
                        <a:pt x="120" y="1255"/>
                      </a:lnTo>
                      <a:lnTo>
                        <a:pt x="162" y="1152"/>
                      </a:lnTo>
                      <a:lnTo>
                        <a:pt x="210" y="1052"/>
                      </a:lnTo>
                      <a:lnTo>
                        <a:pt x="264" y="955"/>
                      </a:lnTo>
                      <a:lnTo>
                        <a:pt x="322" y="861"/>
                      </a:lnTo>
                      <a:lnTo>
                        <a:pt x="385" y="772"/>
                      </a:lnTo>
                      <a:lnTo>
                        <a:pt x="454" y="686"/>
                      </a:lnTo>
                      <a:lnTo>
                        <a:pt x="526" y="603"/>
                      </a:lnTo>
                      <a:lnTo>
                        <a:pt x="603" y="526"/>
                      </a:lnTo>
                      <a:lnTo>
                        <a:pt x="686" y="454"/>
                      </a:lnTo>
                      <a:lnTo>
                        <a:pt x="772" y="385"/>
                      </a:lnTo>
                      <a:lnTo>
                        <a:pt x="861" y="322"/>
                      </a:lnTo>
                      <a:lnTo>
                        <a:pt x="955" y="264"/>
                      </a:lnTo>
                      <a:lnTo>
                        <a:pt x="1052" y="210"/>
                      </a:lnTo>
                      <a:lnTo>
                        <a:pt x="1152" y="162"/>
                      </a:lnTo>
                      <a:lnTo>
                        <a:pt x="1255" y="120"/>
                      </a:lnTo>
                      <a:lnTo>
                        <a:pt x="1361" y="85"/>
                      </a:lnTo>
                      <a:lnTo>
                        <a:pt x="1470" y="55"/>
                      </a:lnTo>
                      <a:lnTo>
                        <a:pt x="1580" y="32"/>
                      </a:lnTo>
                      <a:lnTo>
                        <a:pt x="1694" y="14"/>
                      </a:lnTo>
                      <a:lnTo>
                        <a:pt x="1809" y="4"/>
                      </a:lnTo>
                      <a:lnTo>
                        <a:pt x="1926"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sp>
              <p:nvSpPr>
                <p:cNvPr id="72" name="Freeform 337">
                  <a:extLst>
                    <a:ext uri="{FF2B5EF4-FFF2-40B4-BE49-F238E27FC236}">
                      <a16:creationId xmlns:a16="http://schemas.microsoft.com/office/drawing/2014/main" id="{512B2406-E128-824C-AAF2-622AF0581949}"/>
                    </a:ext>
                  </a:extLst>
                </p:cNvPr>
                <p:cNvSpPr>
                  <a:spLocks noEditPoints="1"/>
                </p:cNvSpPr>
                <p:nvPr/>
              </p:nvSpPr>
              <p:spPr bwMode="auto">
                <a:xfrm>
                  <a:off x="4039026" y="2595357"/>
                  <a:ext cx="122582" cy="237503"/>
                </a:xfrm>
                <a:custGeom>
                  <a:avLst/>
                  <a:gdLst>
                    <a:gd name="T0" fmla="*/ 357 w 762"/>
                    <a:gd name="T1" fmla="*/ 1107 h 1494"/>
                    <a:gd name="T2" fmla="*/ 415 w 762"/>
                    <a:gd name="T3" fmla="*/ 1124 h 1494"/>
                    <a:gd name="T4" fmla="*/ 462 w 762"/>
                    <a:gd name="T5" fmla="*/ 1158 h 1494"/>
                    <a:gd name="T6" fmla="*/ 494 w 762"/>
                    <a:gd name="T7" fmla="*/ 1206 h 1494"/>
                    <a:gd name="T8" fmla="*/ 512 w 762"/>
                    <a:gd name="T9" fmla="*/ 1266 h 1494"/>
                    <a:gd name="T10" fmla="*/ 512 w 762"/>
                    <a:gd name="T11" fmla="*/ 1332 h 1494"/>
                    <a:gd name="T12" fmla="*/ 495 w 762"/>
                    <a:gd name="T13" fmla="*/ 1391 h 1494"/>
                    <a:gd name="T14" fmla="*/ 463 w 762"/>
                    <a:gd name="T15" fmla="*/ 1439 h 1494"/>
                    <a:gd name="T16" fmla="*/ 416 w 762"/>
                    <a:gd name="T17" fmla="*/ 1474 h 1494"/>
                    <a:gd name="T18" fmla="*/ 357 w 762"/>
                    <a:gd name="T19" fmla="*/ 1492 h 1494"/>
                    <a:gd name="T20" fmla="*/ 291 w 762"/>
                    <a:gd name="T21" fmla="*/ 1492 h 1494"/>
                    <a:gd name="T22" fmla="*/ 233 w 762"/>
                    <a:gd name="T23" fmla="*/ 1474 h 1494"/>
                    <a:gd name="T24" fmla="*/ 187 w 762"/>
                    <a:gd name="T25" fmla="*/ 1439 h 1494"/>
                    <a:gd name="T26" fmla="*/ 155 w 762"/>
                    <a:gd name="T27" fmla="*/ 1391 h 1494"/>
                    <a:gd name="T28" fmla="*/ 138 w 762"/>
                    <a:gd name="T29" fmla="*/ 1332 h 1494"/>
                    <a:gd name="T30" fmla="*/ 138 w 762"/>
                    <a:gd name="T31" fmla="*/ 1266 h 1494"/>
                    <a:gd name="T32" fmla="*/ 155 w 762"/>
                    <a:gd name="T33" fmla="*/ 1206 h 1494"/>
                    <a:gd name="T34" fmla="*/ 189 w 762"/>
                    <a:gd name="T35" fmla="*/ 1158 h 1494"/>
                    <a:gd name="T36" fmla="*/ 235 w 762"/>
                    <a:gd name="T37" fmla="*/ 1124 h 1494"/>
                    <a:gd name="T38" fmla="*/ 292 w 762"/>
                    <a:gd name="T39" fmla="*/ 1107 h 1494"/>
                    <a:gd name="T40" fmla="*/ 353 w 762"/>
                    <a:gd name="T41" fmla="*/ 0 h 1494"/>
                    <a:gd name="T42" fmla="*/ 457 w 762"/>
                    <a:gd name="T43" fmla="*/ 8 h 1494"/>
                    <a:gd name="T44" fmla="*/ 546 w 762"/>
                    <a:gd name="T45" fmla="*/ 31 h 1494"/>
                    <a:gd name="T46" fmla="*/ 618 w 762"/>
                    <a:gd name="T47" fmla="*/ 66 h 1494"/>
                    <a:gd name="T48" fmla="*/ 676 w 762"/>
                    <a:gd name="T49" fmla="*/ 113 h 1494"/>
                    <a:gd name="T50" fmla="*/ 719 w 762"/>
                    <a:gd name="T51" fmla="*/ 168 h 1494"/>
                    <a:gd name="T52" fmla="*/ 746 w 762"/>
                    <a:gd name="T53" fmla="*/ 231 h 1494"/>
                    <a:gd name="T54" fmla="*/ 761 w 762"/>
                    <a:gd name="T55" fmla="*/ 300 h 1494"/>
                    <a:gd name="T56" fmla="*/ 760 w 762"/>
                    <a:gd name="T57" fmla="*/ 377 h 1494"/>
                    <a:gd name="T58" fmla="*/ 742 w 762"/>
                    <a:gd name="T59" fmla="*/ 456 h 1494"/>
                    <a:gd name="T60" fmla="*/ 711 w 762"/>
                    <a:gd name="T61" fmla="*/ 526 h 1494"/>
                    <a:gd name="T62" fmla="*/ 670 w 762"/>
                    <a:gd name="T63" fmla="*/ 588 h 1494"/>
                    <a:gd name="T64" fmla="*/ 625 w 762"/>
                    <a:gd name="T65" fmla="*/ 643 h 1494"/>
                    <a:gd name="T66" fmla="*/ 580 w 762"/>
                    <a:gd name="T67" fmla="*/ 694 h 1494"/>
                    <a:gd name="T68" fmla="*/ 518 w 762"/>
                    <a:gd name="T69" fmla="*/ 782 h 1494"/>
                    <a:gd name="T70" fmla="*/ 482 w 762"/>
                    <a:gd name="T71" fmla="*/ 870 h 1494"/>
                    <a:gd name="T72" fmla="*/ 472 w 762"/>
                    <a:gd name="T73" fmla="*/ 963 h 1494"/>
                    <a:gd name="T74" fmla="*/ 190 w 762"/>
                    <a:gd name="T75" fmla="*/ 1001 h 1494"/>
                    <a:gd name="T76" fmla="*/ 189 w 762"/>
                    <a:gd name="T77" fmla="*/ 899 h 1494"/>
                    <a:gd name="T78" fmla="*/ 204 w 762"/>
                    <a:gd name="T79" fmla="*/ 804 h 1494"/>
                    <a:gd name="T80" fmla="*/ 245 w 762"/>
                    <a:gd name="T81" fmla="*/ 708 h 1494"/>
                    <a:gd name="T82" fmla="*/ 313 w 762"/>
                    <a:gd name="T83" fmla="*/ 611 h 1494"/>
                    <a:gd name="T84" fmla="*/ 368 w 762"/>
                    <a:gd name="T85" fmla="*/ 543 h 1494"/>
                    <a:gd name="T86" fmla="*/ 409 w 762"/>
                    <a:gd name="T87" fmla="*/ 478 h 1494"/>
                    <a:gd name="T88" fmla="*/ 433 w 762"/>
                    <a:gd name="T89" fmla="*/ 417 h 1494"/>
                    <a:gd name="T90" fmla="*/ 434 w 762"/>
                    <a:gd name="T91" fmla="*/ 363 h 1494"/>
                    <a:gd name="T92" fmla="*/ 419 w 762"/>
                    <a:gd name="T93" fmla="*/ 320 h 1494"/>
                    <a:gd name="T94" fmla="*/ 390 w 762"/>
                    <a:gd name="T95" fmla="*/ 288 h 1494"/>
                    <a:gd name="T96" fmla="*/ 344 w 762"/>
                    <a:gd name="T97" fmla="*/ 267 h 1494"/>
                    <a:gd name="T98" fmla="*/ 281 w 762"/>
                    <a:gd name="T99" fmla="*/ 258 h 1494"/>
                    <a:gd name="T100" fmla="*/ 209 w 762"/>
                    <a:gd name="T101" fmla="*/ 265 h 1494"/>
                    <a:gd name="T102" fmla="*/ 135 w 762"/>
                    <a:gd name="T103" fmla="*/ 288 h 1494"/>
                    <a:gd name="T104" fmla="*/ 71 w 762"/>
                    <a:gd name="T105" fmla="*/ 322 h 1494"/>
                    <a:gd name="T106" fmla="*/ 36 w 762"/>
                    <a:gd name="T107" fmla="*/ 69 h 1494"/>
                    <a:gd name="T108" fmla="*/ 124 w 762"/>
                    <a:gd name="T109" fmla="*/ 35 h 1494"/>
                    <a:gd name="T110" fmla="*/ 231 w 762"/>
                    <a:gd name="T111" fmla="*/ 9 h 1494"/>
                    <a:gd name="T112" fmla="*/ 353 w 762"/>
                    <a:gd name="T113" fmla="*/ 0 h 1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62" h="1494">
                      <a:moveTo>
                        <a:pt x="324" y="1104"/>
                      </a:moveTo>
                      <a:lnTo>
                        <a:pt x="357" y="1107"/>
                      </a:lnTo>
                      <a:lnTo>
                        <a:pt x="388" y="1113"/>
                      </a:lnTo>
                      <a:lnTo>
                        <a:pt x="415" y="1124"/>
                      </a:lnTo>
                      <a:lnTo>
                        <a:pt x="440" y="1140"/>
                      </a:lnTo>
                      <a:lnTo>
                        <a:pt x="462" y="1158"/>
                      </a:lnTo>
                      <a:lnTo>
                        <a:pt x="480" y="1181"/>
                      </a:lnTo>
                      <a:lnTo>
                        <a:pt x="494" y="1206"/>
                      </a:lnTo>
                      <a:lnTo>
                        <a:pt x="505" y="1235"/>
                      </a:lnTo>
                      <a:lnTo>
                        <a:pt x="512" y="1266"/>
                      </a:lnTo>
                      <a:lnTo>
                        <a:pt x="514" y="1299"/>
                      </a:lnTo>
                      <a:lnTo>
                        <a:pt x="512" y="1332"/>
                      </a:lnTo>
                      <a:lnTo>
                        <a:pt x="506" y="1363"/>
                      </a:lnTo>
                      <a:lnTo>
                        <a:pt x="495" y="1391"/>
                      </a:lnTo>
                      <a:lnTo>
                        <a:pt x="481" y="1416"/>
                      </a:lnTo>
                      <a:lnTo>
                        <a:pt x="463" y="1439"/>
                      </a:lnTo>
                      <a:lnTo>
                        <a:pt x="442" y="1458"/>
                      </a:lnTo>
                      <a:lnTo>
                        <a:pt x="416" y="1474"/>
                      </a:lnTo>
                      <a:lnTo>
                        <a:pt x="388" y="1485"/>
                      </a:lnTo>
                      <a:lnTo>
                        <a:pt x="357" y="1492"/>
                      </a:lnTo>
                      <a:lnTo>
                        <a:pt x="324" y="1494"/>
                      </a:lnTo>
                      <a:lnTo>
                        <a:pt x="291" y="1492"/>
                      </a:lnTo>
                      <a:lnTo>
                        <a:pt x="261" y="1485"/>
                      </a:lnTo>
                      <a:lnTo>
                        <a:pt x="233" y="1474"/>
                      </a:lnTo>
                      <a:lnTo>
                        <a:pt x="209" y="1458"/>
                      </a:lnTo>
                      <a:lnTo>
                        <a:pt x="187" y="1439"/>
                      </a:lnTo>
                      <a:lnTo>
                        <a:pt x="170" y="1416"/>
                      </a:lnTo>
                      <a:lnTo>
                        <a:pt x="155" y="1391"/>
                      </a:lnTo>
                      <a:lnTo>
                        <a:pt x="144" y="1363"/>
                      </a:lnTo>
                      <a:lnTo>
                        <a:pt x="138" y="1332"/>
                      </a:lnTo>
                      <a:lnTo>
                        <a:pt x="135" y="1299"/>
                      </a:lnTo>
                      <a:lnTo>
                        <a:pt x="138" y="1266"/>
                      </a:lnTo>
                      <a:lnTo>
                        <a:pt x="144" y="1235"/>
                      </a:lnTo>
                      <a:lnTo>
                        <a:pt x="155" y="1206"/>
                      </a:lnTo>
                      <a:lnTo>
                        <a:pt x="170" y="1181"/>
                      </a:lnTo>
                      <a:lnTo>
                        <a:pt x="189" y="1158"/>
                      </a:lnTo>
                      <a:lnTo>
                        <a:pt x="210" y="1140"/>
                      </a:lnTo>
                      <a:lnTo>
                        <a:pt x="235" y="1124"/>
                      </a:lnTo>
                      <a:lnTo>
                        <a:pt x="261" y="1113"/>
                      </a:lnTo>
                      <a:lnTo>
                        <a:pt x="292" y="1107"/>
                      </a:lnTo>
                      <a:lnTo>
                        <a:pt x="324" y="1104"/>
                      </a:lnTo>
                      <a:close/>
                      <a:moveTo>
                        <a:pt x="353" y="0"/>
                      </a:moveTo>
                      <a:lnTo>
                        <a:pt x="407" y="2"/>
                      </a:lnTo>
                      <a:lnTo>
                        <a:pt x="457" y="8"/>
                      </a:lnTo>
                      <a:lnTo>
                        <a:pt x="504" y="18"/>
                      </a:lnTo>
                      <a:lnTo>
                        <a:pt x="546" y="31"/>
                      </a:lnTo>
                      <a:lnTo>
                        <a:pt x="584" y="47"/>
                      </a:lnTo>
                      <a:lnTo>
                        <a:pt x="618" y="66"/>
                      </a:lnTo>
                      <a:lnTo>
                        <a:pt x="649" y="88"/>
                      </a:lnTo>
                      <a:lnTo>
                        <a:pt x="676" y="113"/>
                      </a:lnTo>
                      <a:lnTo>
                        <a:pt x="699" y="140"/>
                      </a:lnTo>
                      <a:lnTo>
                        <a:pt x="719" y="168"/>
                      </a:lnTo>
                      <a:lnTo>
                        <a:pt x="735" y="199"/>
                      </a:lnTo>
                      <a:lnTo>
                        <a:pt x="746" y="231"/>
                      </a:lnTo>
                      <a:lnTo>
                        <a:pt x="756" y="264"/>
                      </a:lnTo>
                      <a:lnTo>
                        <a:pt x="761" y="300"/>
                      </a:lnTo>
                      <a:lnTo>
                        <a:pt x="762" y="335"/>
                      </a:lnTo>
                      <a:lnTo>
                        <a:pt x="760" y="377"/>
                      </a:lnTo>
                      <a:lnTo>
                        <a:pt x="753" y="418"/>
                      </a:lnTo>
                      <a:lnTo>
                        <a:pt x="742" y="456"/>
                      </a:lnTo>
                      <a:lnTo>
                        <a:pt x="727" y="492"/>
                      </a:lnTo>
                      <a:lnTo>
                        <a:pt x="711" y="526"/>
                      </a:lnTo>
                      <a:lnTo>
                        <a:pt x="692" y="558"/>
                      </a:lnTo>
                      <a:lnTo>
                        <a:pt x="670" y="588"/>
                      </a:lnTo>
                      <a:lnTo>
                        <a:pt x="648" y="616"/>
                      </a:lnTo>
                      <a:lnTo>
                        <a:pt x="625" y="643"/>
                      </a:lnTo>
                      <a:lnTo>
                        <a:pt x="602" y="670"/>
                      </a:lnTo>
                      <a:lnTo>
                        <a:pt x="580" y="694"/>
                      </a:lnTo>
                      <a:lnTo>
                        <a:pt x="545" y="738"/>
                      </a:lnTo>
                      <a:lnTo>
                        <a:pt x="518" y="782"/>
                      </a:lnTo>
                      <a:lnTo>
                        <a:pt x="496" y="825"/>
                      </a:lnTo>
                      <a:lnTo>
                        <a:pt x="482" y="870"/>
                      </a:lnTo>
                      <a:lnTo>
                        <a:pt x="474" y="915"/>
                      </a:lnTo>
                      <a:lnTo>
                        <a:pt x="472" y="963"/>
                      </a:lnTo>
                      <a:lnTo>
                        <a:pt x="472" y="1001"/>
                      </a:lnTo>
                      <a:lnTo>
                        <a:pt x="190" y="1001"/>
                      </a:lnTo>
                      <a:lnTo>
                        <a:pt x="189" y="946"/>
                      </a:lnTo>
                      <a:lnTo>
                        <a:pt x="189" y="899"/>
                      </a:lnTo>
                      <a:lnTo>
                        <a:pt x="194" y="851"/>
                      </a:lnTo>
                      <a:lnTo>
                        <a:pt x="204" y="804"/>
                      </a:lnTo>
                      <a:lnTo>
                        <a:pt x="222" y="756"/>
                      </a:lnTo>
                      <a:lnTo>
                        <a:pt x="245" y="708"/>
                      </a:lnTo>
                      <a:lnTo>
                        <a:pt x="276" y="660"/>
                      </a:lnTo>
                      <a:lnTo>
                        <a:pt x="313" y="611"/>
                      </a:lnTo>
                      <a:lnTo>
                        <a:pt x="341" y="576"/>
                      </a:lnTo>
                      <a:lnTo>
                        <a:pt x="368" y="543"/>
                      </a:lnTo>
                      <a:lnTo>
                        <a:pt x="390" y="510"/>
                      </a:lnTo>
                      <a:lnTo>
                        <a:pt x="409" y="478"/>
                      </a:lnTo>
                      <a:lnTo>
                        <a:pt x="424" y="447"/>
                      </a:lnTo>
                      <a:lnTo>
                        <a:pt x="433" y="417"/>
                      </a:lnTo>
                      <a:lnTo>
                        <a:pt x="436" y="386"/>
                      </a:lnTo>
                      <a:lnTo>
                        <a:pt x="434" y="363"/>
                      </a:lnTo>
                      <a:lnTo>
                        <a:pt x="429" y="340"/>
                      </a:lnTo>
                      <a:lnTo>
                        <a:pt x="419" y="320"/>
                      </a:lnTo>
                      <a:lnTo>
                        <a:pt x="407" y="303"/>
                      </a:lnTo>
                      <a:lnTo>
                        <a:pt x="390" y="288"/>
                      </a:lnTo>
                      <a:lnTo>
                        <a:pt x="369" y="275"/>
                      </a:lnTo>
                      <a:lnTo>
                        <a:pt x="344" y="267"/>
                      </a:lnTo>
                      <a:lnTo>
                        <a:pt x="315" y="260"/>
                      </a:lnTo>
                      <a:lnTo>
                        <a:pt x="281" y="258"/>
                      </a:lnTo>
                      <a:lnTo>
                        <a:pt x="245" y="259"/>
                      </a:lnTo>
                      <a:lnTo>
                        <a:pt x="209" y="265"/>
                      </a:lnTo>
                      <a:lnTo>
                        <a:pt x="171" y="275"/>
                      </a:lnTo>
                      <a:lnTo>
                        <a:pt x="135" y="288"/>
                      </a:lnTo>
                      <a:lnTo>
                        <a:pt x="101" y="304"/>
                      </a:lnTo>
                      <a:lnTo>
                        <a:pt x="71" y="322"/>
                      </a:lnTo>
                      <a:lnTo>
                        <a:pt x="0" y="88"/>
                      </a:lnTo>
                      <a:lnTo>
                        <a:pt x="36" y="69"/>
                      </a:lnTo>
                      <a:lnTo>
                        <a:pt x="78" y="51"/>
                      </a:lnTo>
                      <a:lnTo>
                        <a:pt x="124" y="35"/>
                      </a:lnTo>
                      <a:lnTo>
                        <a:pt x="176" y="20"/>
                      </a:lnTo>
                      <a:lnTo>
                        <a:pt x="231" y="9"/>
                      </a:lnTo>
                      <a:lnTo>
                        <a:pt x="291" y="3"/>
                      </a:lnTo>
                      <a:lnTo>
                        <a:pt x="353" y="0"/>
                      </a:lnTo>
                      <a:close/>
                    </a:path>
                  </a:pathLst>
                </a:custGeom>
                <a:grpFill/>
                <a:ln w="0">
                  <a:noFill/>
                  <a:prstDash val="solid"/>
                  <a:round/>
                  <a:headEnd/>
                  <a:tailEnd/>
                </a:ln>
              </p:spPr>
              <p:txBody>
                <a:bodyPr vert="horz" wrap="square" lIns="91440" tIns="45720" rIns="91440" bIns="45720" numCol="1" rtlCol="0" anchor="t" anchorCtr="0" compatLnSpc="1">
                  <a:prstTxWarp prst="textNoShape">
                    <a:avLst/>
                  </a:prstTxWarp>
                </a:bodyPr>
                <a:lstStyle/>
                <a:p>
                  <a:pPr rtl="0"/>
                  <a:endParaRPr lang="en-US" dirty="0"/>
                </a:p>
              </p:txBody>
            </p:sp>
          </p:grpSp>
        </p:grpSp>
      </p:grpSp>
      <p:cxnSp>
        <p:nvCxnSpPr>
          <p:cNvPr id="6" name="Straight Connector 5">
            <a:extLst>
              <a:ext uri="{FF2B5EF4-FFF2-40B4-BE49-F238E27FC236}">
                <a16:creationId xmlns:a16="http://schemas.microsoft.com/office/drawing/2014/main" id="{F86A9DB4-E514-CD49-A958-BB446989B3E1}"/>
              </a:ext>
            </a:extLst>
          </p:cNvPr>
          <p:cNvCxnSpPr>
            <a:cxnSpLocks/>
          </p:cNvCxnSpPr>
          <p:nvPr/>
        </p:nvCxnSpPr>
        <p:spPr bwMode="auto">
          <a:xfrm>
            <a:off x="6504817" y="-618354"/>
            <a:ext cx="5417309" cy="0"/>
          </a:xfrm>
          <a:prstGeom prst="line">
            <a:avLst/>
          </a:prstGeom>
          <a:blipFill dpi="0" rotWithShape="0">
            <a:blip r:embed="rId4"/>
            <a:srcRect/>
            <a:tile tx="0" ty="0" sx="100000" sy="100000" flip="none" algn="tl"/>
          </a:blipFill>
          <a:ln w="6350" cap="flat" cmpd="sng" algn="ctr">
            <a:solidFill>
              <a:schemeClr val="bg1">
                <a:lumMod val="75000"/>
              </a:schemeClr>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4" name="Shape 1148">
            <a:extLst>
              <a:ext uri="{FF2B5EF4-FFF2-40B4-BE49-F238E27FC236}">
                <a16:creationId xmlns:a16="http://schemas.microsoft.com/office/drawing/2014/main" id="{17AA71D6-7B25-2940-AAD0-2201DF7C9892}"/>
              </a:ext>
            </a:extLst>
          </p:cNvPr>
          <p:cNvSpPr/>
          <p:nvPr/>
        </p:nvSpPr>
        <p:spPr>
          <a:xfrm>
            <a:off x="6357316" y="4750598"/>
            <a:ext cx="6551860" cy="422063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t">
            <a:spAutoFit/>
          </a:bodyPr>
          <a:lstStyle/>
          <a:p>
            <a:pPr marL="228600" lvl="0" indent="-228600" rtl="0">
              <a:spcBef>
                <a:spcPts val="300"/>
              </a:spcBef>
              <a:spcAft>
                <a:spcPts val="300"/>
              </a:spcAft>
              <a:buClr>
                <a:srgbClr val="451E56"/>
              </a:buClr>
              <a:buFont typeface="+mj-lt"/>
              <a:buAutoNum type="arabicPeriod"/>
            </a:pPr>
            <a:r>
              <a:rPr lang="es" sz="1600" i="1" dirty="0">
                <a:solidFill>
                  <a:prstClr val="black"/>
                </a:solidFill>
                <a:ea typeface="MS PGothic" charset="-128"/>
              </a:rPr>
              <a:t>¿Las </a:t>
            </a:r>
            <a:r>
              <a:rPr lang="es" sz="1600" b="1" i="1" dirty="0">
                <a:solidFill>
                  <a:prstClr val="black"/>
                </a:solidFill>
                <a:ea typeface="MS PGothic" charset="-128"/>
              </a:rPr>
              <a:t>leyes y políticas que tienen que ver con la SOGIESC</a:t>
            </a:r>
            <a:r>
              <a:rPr lang="es" sz="1600" i="1" dirty="0">
                <a:solidFill>
                  <a:prstClr val="black"/>
                </a:solidFill>
                <a:ea typeface="MS PGothic" charset="-128"/>
              </a:rPr>
              <a:t> son respetuosas con estas personas y no las discriminan?</a:t>
            </a:r>
          </a:p>
          <a:p>
            <a:pPr marL="228600" lvl="0" indent="-228600" rtl="0">
              <a:spcBef>
                <a:spcPts val="300"/>
              </a:spcBef>
              <a:spcAft>
                <a:spcPts val="300"/>
              </a:spcAft>
              <a:buClr>
                <a:srgbClr val="451E56"/>
              </a:buClr>
              <a:buFont typeface="+mj-lt"/>
              <a:buAutoNum type="arabicPeriod"/>
            </a:pPr>
            <a:r>
              <a:rPr lang="es" sz="1600" i="1" dirty="0">
                <a:solidFill>
                  <a:prstClr val="black"/>
                </a:solidFill>
                <a:ea typeface="MS PGothic" charset="-128"/>
              </a:rPr>
              <a:t>¿La forma de acceder a </a:t>
            </a:r>
            <a:r>
              <a:rPr lang="es" sz="1600" b="1" i="1" dirty="0">
                <a:solidFill>
                  <a:prstClr val="black"/>
                </a:solidFill>
                <a:ea typeface="MS PGothic" charset="-128"/>
              </a:rPr>
              <a:t>protección policial, el mercado laboral, la atención sanitaria, la educación</a:t>
            </a:r>
            <a:r>
              <a:rPr lang="es" sz="1600" i="1" dirty="0">
                <a:solidFill>
                  <a:prstClr val="black"/>
                </a:solidFill>
                <a:ea typeface="MS PGothic" charset="-128"/>
              </a:rPr>
              <a:t> y demás </a:t>
            </a:r>
            <a:r>
              <a:rPr lang="es" sz="1600" b="1" i="1" dirty="0">
                <a:solidFill>
                  <a:prstClr val="black"/>
                </a:solidFill>
                <a:ea typeface="MS PGothic" charset="-128"/>
              </a:rPr>
              <a:t>servicios</a:t>
            </a:r>
            <a:r>
              <a:rPr lang="es" sz="1600" i="1" dirty="0">
                <a:solidFill>
                  <a:prstClr val="black"/>
                </a:solidFill>
                <a:ea typeface="MS PGothic" charset="-128"/>
              </a:rPr>
              <a:t> </a:t>
            </a:r>
            <a:r>
              <a:rPr lang="es" sz="1600" b="1" i="1" dirty="0">
                <a:solidFill>
                  <a:prstClr val="black"/>
                </a:solidFill>
                <a:ea typeface="MS PGothic" charset="-128"/>
              </a:rPr>
              <a:t>es respetuosa con estas personas y no las discrimina?</a:t>
            </a:r>
          </a:p>
          <a:p>
            <a:pPr marL="228600" lvl="0" indent="-228600" rtl="0">
              <a:spcBef>
                <a:spcPts val="300"/>
              </a:spcBef>
              <a:spcAft>
                <a:spcPts val="300"/>
              </a:spcAft>
              <a:buClr>
                <a:srgbClr val="451E56"/>
              </a:buClr>
              <a:buFont typeface="+mj-lt"/>
              <a:buAutoNum type="arabicPeriod"/>
            </a:pPr>
            <a:r>
              <a:rPr lang="es" sz="1600" i="1" dirty="0">
                <a:solidFill>
                  <a:prstClr val="black"/>
                </a:solidFill>
                <a:ea typeface="MS PGothic" charset="-128"/>
              </a:rPr>
              <a:t>¿Qué </a:t>
            </a:r>
            <a:r>
              <a:rPr lang="es" sz="1600" b="1" i="1" dirty="0">
                <a:solidFill>
                  <a:prstClr val="black"/>
                </a:solidFill>
                <a:ea typeface="MS PGothic" charset="-128"/>
              </a:rPr>
              <a:t>actitudes sociales</a:t>
            </a:r>
            <a:r>
              <a:rPr lang="es" sz="1600" i="1" dirty="0">
                <a:solidFill>
                  <a:prstClr val="black"/>
                </a:solidFill>
                <a:ea typeface="MS PGothic" charset="-128"/>
              </a:rPr>
              <a:t> hacia las personas LGBTIQ+ predominan? </a:t>
            </a:r>
          </a:p>
          <a:p>
            <a:pPr marL="228600" lvl="0" indent="-228600" rtl="0">
              <a:spcBef>
                <a:spcPts val="300"/>
              </a:spcBef>
              <a:spcAft>
                <a:spcPts val="300"/>
              </a:spcAft>
              <a:buClr>
                <a:srgbClr val="451E56"/>
              </a:buClr>
              <a:buFont typeface="+mj-lt"/>
              <a:buAutoNum type="arabicPeriod"/>
            </a:pPr>
            <a:r>
              <a:rPr lang="es" sz="1600" i="1" dirty="0">
                <a:solidFill>
                  <a:prstClr val="black"/>
                </a:solidFill>
                <a:ea typeface="MS PGothic" charset="-128"/>
              </a:rPr>
              <a:t>¿Las </a:t>
            </a:r>
            <a:r>
              <a:rPr lang="es" sz="1600" b="1" i="1" dirty="0">
                <a:solidFill>
                  <a:prstClr val="black"/>
                </a:solidFill>
                <a:ea typeface="MS PGothic" charset="-128"/>
              </a:rPr>
              <a:t>disposiciones migratorias</a:t>
            </a:r>
            <a:r>
              <a:rPr lang="es" sz="1600" i="1" dirty="0">
                <a:solidFill>
                  <a:prstClr val="black"/>
                </a:solidFill>
                <a:ea typeface="MS PGothic" charset="-128"/>
              </a:rPr>
              <a:t> permiten la reagrupación de cónyuges o parejas?</a:t>
            </a:r>
          </a:p>
          <a:p>
            <a:pPr marL="228600" lvl="0" indent="-228600" rtl="0">
              <a:spcBef>
                <a:spcPts val="300"/>
              </a:spcBef>
              <a:spcAft>
                <a:spcPts val="300"/>
              </a:spcAft>
              <a:buClr>
                <a:srgbClr val="451E56"/>
              </a:buClr>
              <a:buFont typeface="+mj-lt"/>
              <a:buAutoNum type="arabicPeriod"/>
            </a:pPr>
            <a:r>
              <a:rPr lang="es" sz="1600" i="1" dirty="0">
                <a:solidFill>
                  <a:prstClr val="black"/>
                </a:solidFill>
                <a:ea typeface="MS PGothic" charset="-128"/>
              </a:rPr>
              <a:t>¿Existen </a:t>
            </a:r>
            <a:r>
              <a:rPr lang="es" sz="1600" b="1" i="1" dirty="0">
                <a:solidFill>
                  <a:prstClr val="black"/>
                </a:solidFill>
                <a:ea typeface="MS PGothic" charset="-128"/>
              </a:rPr>
              <a:t>servicios posteriores a la llegada al país</a:t>
            </a:r>
            <a:r>
              <a:rPr lang="es" sz="1600" i="1" dirty="0">
                <a:solidFill>
                  <a:prstClr val="black"/>
                </a:solidFill>
                <a:ea typeface="MS PGothic" charset="-128"/>
              </a:rPr>
              <a:t> destinados a personas refugiadas LGBTIQ+ con necesidades particulares?</a:t>
            </a:r>
          </a:p>
          <a:p>
            <a:pPr marL="228600" lvl="0" indent="-228600" rtl="0">
              <a:spcBef>
                <a:spcPts val="300"/>
              </a:spcBef>
              <a:spcAft>
                <a:spcPts val="300"/>
              </a:spcAft>
              <a:buClr>
                <a:srgbClr val="451E56"/>
              </a:buClr>
              <a:buFont typeface="+mj-lt"/>
              <a:buAutoNum type="arabicPeriod"/>
            </a:pPr>
            <a:r>
              <a:rPr lang="es" sz="1600" i="1" dirty="0">
                <a:solidFill>
                  <a:prstClr val="black"/>
                </a:solidFill>
                <a:ea typeface="MS PGothic" charset="-128"/>
              </a:rPr>
              <a:t>¿Las ONG y los demás </a:t>
            </a:r>
            <a:r>
              <a:rPr lang="es" sz="1600" b="1" i="1" dirty="0">
                <a:solidFill>
                  <a:prstClr val="black"/>
                </a:solidFill>
                <a:ea typeface="MS PGothic" charset="-128"/>
              </a:rPr>
              <a:t>proveedores de servicios</a:t>
            </a:r>
            <a:r>
              <a:rPr lang="es" sz="1600" i="1" dirty="0">
                <a:solidFill>
                  <a:prstClr val="black"/>
                </a:solidFill>
                <a:ea typeface="MS PGothic" charset="-128"/>
              </a:rPr>
              <a:t> han recibido capacitación sobre cómo prestar asistencia a personas refugiadas LGBTIQ+?</a:t>
            </a:r>
          </a:p>
          <a:p>
            <a:pPr marL="228600" lvl="0" indent="-228600" rtl="0">
              <a:spcBef>
                <a:spcPts val="300"/>
              </a:spcBef>
              <a:spcAft>
                <a:spcPts val="300"/>
              </a:spcAft>
              <a:buClr>
                <a:srgbClr val="451E56"/>
              </a:buClr>
              <a:buFont typeface="+mj-lt"/>
              <a:buAutoNum type="arabicPeriod"/>
            </a:pPr>
            <a:r>
              <a:rPr lang="es" sz="1600" i="1" dirty="0">
                <a:solidFill>
                  <a:prstClr val="black"/>
                </a:solidFill>
                <a:ea typeface="MS PGothic" charset="-128"/>
              </a:rPr>
              <a:t>¿Hay </a:t>
            </a:r>
            <a:r>
              <a:rPr lang="es" sz="1600" b="1" i="1" dirty="0">
                <a:solidFill>
                  <a:prstClr val="black"/>
                </a:solidFill>
                <a:ea typeface="MS PGothic" charset="-128"/>
              </a:rPr>
              <a:t>organizaciones comunitarias del ámbito LGBTIQ+ </a:t>
            </a:r>
            <a:r>
              <a:rPr lang="es" sz="1600" i="1" dirty="0">
                <a:solidFill>
                  <a:prstClr val="black"/>
                </a:solidFill>
                <a:ea typeface="MS PGothic" charset="-128"/>
              </a:rPr>
              <a:t>relacionadas? ¿Están conectadas con las organizaciones que asisten a la población refugiada?</a:t>
            </a:r>
          </a:p>
        </p:txBody>
      </p:sp>
      <p:sp>
        <p:nvSpPr>
          <p:cNvPr id="52" name="Shape 1148">
            <a:extLst>
              <a:ext uri="{FF2B5EF4-FFF2-40B4-BE49-F238E27FC236}">
                <a16:creationId xmlns:a16="http://schemas.microsoft.com/office/drawing/2014/main" id="{E33F89C6-2B8C-9443-BEC2-748E315EF48C}"/>
              </a:ext>
            </a:extLst>
          </p:cNvPr>
          <p:cNvSpPr/>
          <p:nvPr/>
        </p:nvSpPr>
        <p:spPr>
          <a:xfrm>
            <a:off x="-5796" y="180101"/>
            <a:ext cx="13009010" cy="804313"/>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32507" tIns="32507" rIns="32507" bIns="32507" numCol="1" rtlCol="0" anchor="ctr">
            <a:spAutoFit/>
          </a:bodyPr>
          <a:lstStyle/>
          <a:p>
            <a:pPr algn="ctr" rtl="0"/>
            <a:r>
              <a:rPr lang="es" sz="2400" b="1" dirty="0">
                <a:solidFill>
                  <a:schemeClr val="bg1"/>
                </a:solidFill>
              </a:rPr>
              <a:t>Al valorar las posibilidades en cuanto a países de reasentamiento </a:t>
            </a:r>
            <a:br>
              <a:rPr lang="es" sz="2400" b="1" dirty="0">
                <a:solidFill>
                  <a:schemeClr val="bg1"/>
                </a:solidFill>
              </a:rPr>
            </a:br>
            <a:r>
              <a:rPr lang="es" sz="2400" b="1" dirty="0">
                <a:solidFill>
                  <a:schemeClr val="bg1"/>
                </a:solidFill>
              </a:rPr>
              <a:t>para solicitantes LGBTIQ+, tengan presente que:</a:t>
            </a:r>
          </a:p>
        </p:txBody>
      </p:sp>
      <p:grpSp>
        <p:nvGrpSpPr>
          <p:cNvPr id="37" name="Group 36">
            <a:extLst>
              <a:ext uri="{FF2B5EF4-FFF2-40B4-BE49-F238E27FC236}">
                <a16:creationId xmlns:a16="http://schemas.microsoft.com/office/drawing/2014/main" id="{84C01D47-78EE-C14D-9F3D-5EABFEA94C99}"/>
              </a:ext>
            </a:extLst>
          </p:cNvPr>
          <p:cNvGrpSpPr/>
          <p:nvPr/>
        </p:nvGrpSpPr>
        <p:grpSpPr>
          <a:xfrm>
            <a:off x="5289756" y="9111916"/>
            <a:ext cx="2460403" cy="724209"/>
            <a:chOff x="5592733" y="9111916"/>
            <a:chExt cx="2460403" cy="724209"/>
          </a:xfrm>
        </p:grpSpPr>
        <p:sp>
          <p:nvSpPr>
            <p:cNvPr id="38" name="Round Same Side Corner Rectangle 37">
              <a:extLst>
                <a:ext uri="{FF2B5EF4-FFF2-40B4-BE49-F238E27FC236}">
                  <a16:creationId xmlns:a16="http://schemas.microsoft.com/office/drawing/2014/main" id="{F489ADFD-C3B9-3044-BCC7-2DFECBF64A82}"/>
                </a:ext>
              </a:extLst>
            </p:cNvPr>
            <p:cNvSpPr/>
            <p:nvPr userDrawn="1"/>
          </p:nvSpPr>
          <p:spPr>
            <a:xfrm rot="10800000" flipV="1">
              <a:off x="5592733" y="9111916"/>
              <a:ext cx="2460403" cy="724209"/>
            </a:xfrm>
            <a:prstGeom prst="round2SameRect">
              <a:avLst>
                <a:gd name="adj1" fmla="val 50000"/>
                <a:gd name="adj2" fmla="val 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040" tIns="58520" rIns="117040" bIns="58520" rtlCol="0" anchor="ctr"/>
            <a:lstStyle/>
            <a:p>
              <a:pPr algn="ctr" rtl="0"/>
              <a:endParaRPr lang="bg-BG" sz="1921" dirty="0"/>
            </a:p>
          </p:txBody>
        </p:sp>
        <p:grpSp>
          <p:nvGrpSpPr>
            <p:cNvPr id="39" name="Group 38">
              <a:extLst>
                <a:ext uri="{FF2B5EF4-FFF2-40B4-BE49-F238E27FC236}">
                  <a16:creationId xmlns:a16="http://schemas.microsoft.com/office/drawing/2014/main" id="{0DF8E8F1-1476-F24B-AAA1-E94F4F64AC9C}"/>
                </a:ext>
              </a:extLst>
            </p:cNvPr>
            <p:cNvGrpSpPr/>
            <p:nvPr/>
          </p:nvGrpSpPr>
          <p:grpSpPr>
            <a:xfrm>
              <a:off x="5765132" y="9259761"/>
              <a:ext cx="2041918" cy="473126"/>
              <a:chOff x="5582387" y="8894626"/>
              <a:chExt cx="2041918" cy="473126"/>
            </a:xfrm>
          </p:grpSpPr>
          <p:pic>
            <p:nvPicPr>
              <p:cNvPr id="40" name="Picture 39">
                <a:extLst>
                  <a:ext uri="{FF2B5EF4-FFF2-40B4-BE49-F238E27FC236}">
                    <a16:creationId xmlns:a16="http://schemas.microsoft.com/office/drawing/2014/main" id="{ADD25F9C-18B1-244A-A49D-DA6A9D0E56B3}"/>
                  </a:ext>
                </a:extLst>
              </p:cNvPr>
              <p:cNvPicPr>
                <a:picLocks noChangeAspect="1"/>
              </p:cNvPicPr>
              <p:nvPr/>
            </p:nvPicPr>
            <p:blipFill rotWithShape="1">
              <a:blip r:embed="rId5" cstate="hqprint">
                <a:biLevel thresh="25000"/>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41" name="Straight Connector 40">
                <a:extLst>
                  <a:ext uri="{FF2B5EF4-FFF2-40B4-BE49-F238E27FC236}">
                    <a16:creationId xmlns:a16="http://schemas.microsoft.com/office/drawing/2014/main" id="{180C31D7-036D-CC4A-97CE-434E957C960B}"/>
                  </a:ext>
                </a:extLst>
              </p:cNvPr>
              <p:cNvCxnSpPr>
                <a:cxnSpLocks/>
              </p:cNvCxnSpPr>
              <p:nvPr/>
            </p:nvCxnSpPr>
            <p:spPr>
              <a:xfrm>
                <a:off x="6411577" y="8964022"/>
                <a:ext cx="0" cy="312259"/>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90134856-4367-F545-858A-C3D067ECA89E}"/>
                  </a:ext>
                </a:extLst>
              </p:cNvPr>
              <p:cNvPicPr>
                <a:picLocks noChangeAspect="1"/>
              </p:cNvPicPr>
              <p:nvPr/>
            </p:nvPicPr>
            <p:blipFill>
              <a:blip r:embed="rId6">
                <a:biLevel thresh="25000"/>
              </a:blip>
              <a:stretch>
                <a:fillRect/>
              </a:stretch>
            </p:blipFill>
            <p:spPr>
              <a:xfrm>
                <a:off x="6486423" y="8984764"/>
                <a:ext cx="1137882" cy="291764"/>
              </a:xfrm>
              <a:prstGeom prst="rect">
                <a:avLst/>
              </a:prstGeom>
            </p:spPr>
          </p:pic>
        </p:grpSp>
      </p:grpSp>
    </p:spTree>
    <p:extLst>
      <p:ext uri="{BB962C8B-B14F-4D97-AF65-F5344CB8AC3E}">
        <p14:creationId xmlns:p14="http://schemas.microsoft.com/office/powerpoint/2010/main" val="11583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fade">
                                      <p:cBhvr>
                                        <p:cTn id="2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7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a:extLst>
              <a:ext uri="{FF2B5EF4-FFF2-40B4-BE49-F238E27FC236}">
                <a16:creationId xmlns:a16="http://schemas.microsoft.com/office/drawing/2014/main" id="{FB770682-F611-D148-94B1-060FC9E1F43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0" y="0"/>
            <a:ext cx="13003213" cy="9752409"/>
          </a:xfrm>
          <a:prstGeom prst="rect">
            <a:avLst/>
          </a:prstGeom>
        </p:spPr>
      </p:pic>
      <p:sp>
        <p:nvSpPr>
          <p:cNvPr id="20" name="Rectangle 12">
            <a:extLst>
              <a:ext uri="{FF2B5EF4-FFF2-40B4-BE49-F238E27FC236}">
                <a16:creationId xmlns:a16="http://schemas.microsoft.com/office/drawing/2014/main" id="{65D839BD-D214-0749-A414-E6ACBF2D1132}"/>
              </a:ext>
            </a:extLst>
          </p:cNvPr>
          <p:cNvSpPr/>
          <p:nvPr/>
        </p:nvSpPr>
        <p:spPr>
          <a:xfrm>
            <a:off x="982931" y="1108259"/>
            <a:ext cx="11028650" cy="6209529"/>
          </a:xfrm>
          <a:custGeom>
            <a:avLst/>
            <a:gdLst>
              <a:gd name="connsiteX0" fmla="*/ 0 w 7755466"/>
              <a:gd name="connsiteY0" fmla="*/ 0 h 4363586"/>
              <a:gd name="connsiteX1" fmla="*/ 7755466 w 7755466"/>
              <a:gd name="connsiteY1" fmla="*/ 0 h 4363586"/>
              <a:gd name="connsiteX2" fmla="*/ 7755466 w 7755466"/>
              <a:gd name="connsiteY2" fmla="*/ 4363586 h 4363586"/>
              <a:gd name="connsiteX3" fmla="*/ 0 w 7755466"/>
              <a:gd name="connsiteY3" fmla="*/ 4363586 h 4363586"/>
              <a:gd name="connsiteX4" fmla="*/ 0 w 7755466"/>
              <a:gd name="connsiteY4" fmla="*/ 0 h 4363586"/>
              <a:gd name="connsiteX0" fmla="*/ 0 w 7755466"/>
              <a:gd name="connsiteY0" fmla="*/ 3023 h 4366609"/>
              <a:gd name="connsiteX1" fmla="*/ 3853214 w 7755466"/>
              <a:gd name="connsiteY1" fmla="*/ 0 h 4366609"/>
              <a:gd name="connsiteX2" fmla="*/ 7755466 w 7755466"/>
              <a:gd name="connsiteY2" fmla="*/ 3023 h 4366609"/>
              <a:gd name="connsiteX3" fmla="*/ 7755466 w 7755466"/>
              <a:gd name="connsiteY3" fmla="*/ 4366609 h 4366609"/>
              <a:gd name="connsiteX4" fmla="*/ 0 w 7755466"/>
              <a:gd name="connsiteY4" fmla="*/ 4366609 h 4366609"/>
              <a:gd name="connsiteX5" fmla="*/ 0 w 7755466"/>
              <a:gd name="connsiteY5" fmla="*/ 3023 h 4366609"/>
              <a:gd name="connsiteX0" fmla="*/ 0 w 7755466"/>
              <a:gd name="connsiteY0" fmla="*/ 3023 h 4366609"/>
              <a:gd name="connsiteX1" fmla="*/ 3853214 w 7755466"/>
              <a:gd name="connsiteY1" fmla="*/ 0 h 4366609"/>
              <a:gd name="connsiteX2" fmla="*/ 4370374 w 7755466"/>
              <a:gd name="connsiteY2" fmla="*/ 1 h 4366609"/>
              <a:gd name="connsiteX3" fmla="*/ 7755466 w 7755466"/>
              <a:gd name="connsiteY3" fmla="*/ 3023 h 4366609"/>
              <a:gd name="connsiteX4" fmla="*/ 7755466 w 7755466"/>
              <a:gd name="connsiteY4" fmla="*/ 4366609 h 4366609"/>
              <a:gd name="connsiteX5" fmla="*/ 0 w 7755466"/>
              <a:gd name="connsiteY5" fmla="*/ 4366609 h 4366609"/>
              <a:gd name="connsiteX6" fmla="*/ 0 w 7755466"/>
              <a:gd name="connsiteY6" fmla="*/ 3023 h 4366609"/>
              <a:gd name="connsiteX0" fmla="*/ 0 w 7755466"/>
              <a:gd name="connsiteY0" fmla="*/ 3023 h 4366609"/>
              <a:gd name="connsiteX1" fmla="*/ 3388519 w 7755466"/>
              <a:gd name="connsiteY1" fmla="*/ 7496 h 4366609"/>
              <a:gd name="connsiteX2" fmla="*/ 3853214 w 7755466"/>
              <a:gd name="connsiteY2" fmla="*/ 0 h 4366609"/>
              <a:gd name="connsiteX3" fmla="*/ 4370374 w 7755466"/>
              <a:gd name="connsiteY3" fmla="*/ 1 h 4366609"/>
              <a:gd name="connsiteX4" fmla="*/ 7755466 w 7755466"/>
              <a:gd name="connsiteY4" fmla="*/ 3023 h 4366609"/>
              <a:gd name="connsiteX5" fmla="*/ 7755466 w 7755466"/>
              <a:gd name="connsiteY5" fmla="*/ 4366609 h 4366609"/>
              <a:gd name="connsiteX6" fmla="*/ 0 w 7755466"/>
              <a:gd name="connsiteY6" fmla="*/ 4366609 h 4366609"/>
              <a:gd name="connsiteX7" fmla="*/ 0 w 7755466"/>
              <a:gd name="connsiteY7" fmla="*/ 3023 h 4366609"/>
              <a:gd name="connsiteX0" fmla="*/ 0 w 7755466"/>
              <a:gd name="connsiteY0" fmla="*/ 3022 h 4366608"/>
              <a:gd name="connsiteX1" fmla="*/ 3388519 w 7755466"/>
              <a:gd name="connsiteY1" fmla="*/ 7495 h 4366608"/>
              <a:gd name="connsiteX2" fmla="*/ 3860709 w 7755466"/>
              <a:gd name="connsiteY2" fmla="*/ 247337 h 4366608"/>
              <a:gd name="connsiteX3" fmla="*/ 4370374 w 7755466"/>
              <a:gd name="connsiteY3" fmla="*/ 0 h 4366608"/>
              <a:gd name="connsiteX4" fmla="*/ 7755466 w 7755466"/>
              <a:gd name="connsiteY4" fmla="*/ 3022 h 4366608"/>
              <a:gd name="connsiteX5" fmla="*/ 7755466 w 7755466"/>
              <a:gd name="connsiteY5" fmla="*/ 4366608 h 4366608"/>
              <a:gd name="connsiteX6" fmla="*/ 0 w 7755466"/>
              <a:gd name="connsiteY6" fmla="*/ 4366608 h 4366608"/>
              <a:gd name="connsiteX7" fmla="*/ 0 w 7755466"/>
              <a:gd name="connsiteY7" fmla="*/ 3022 h 436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55466" h="4366608">
                <a:moveTo>
                  <a:pt x="0" y="3022"/>
                </a:moveTo>
                <a:lnTo>
                  <a:pt x="3388519" y="7495"/>
                </a:lnTo>
                <a:lnTo>
                  <a:pt x="3860709" y="247337"/>
                </a:lnTo>
                <a:lnTo>
                  <a:pt x="4370374" y="0"/>
                </a:lnTo>
                <a:lnTo>
                  <a:pt x="7755466" y="3022"/>
                </a:lnTo>
                <a:lnTo>
                  <a:pt x="7755466" y="4366608"/>
                </a:lnTo>
                <a:lnTo>
                  <a:pt x="0" y="4366608"/>
                </a:lnTo>
                <a:lnTo>
                  <a:pt x="0" y="302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7199" dirty="0"/>
          </a:p>
        </p:txBody>
      </p:sp>
      <p:sp>
        <p:nvSpPr>
          <p:cNvPr id="22" name="Rectangle 21">
            <a:extLst>
              <a:ext uri="{FF2B5EF4-FFF2-40B4-BE49-F238E27FC236}">
                <a16:creationId xmlns:a16="http://schemas.microsoft.com/office/drawing/2014/main" id="{0EFDDA78-E977-E043-8115-89F767AE4542}"/>
              </a:ext>
            </a:extLst>
          </p:cNvPr>
          <p:cNvSpPr/>
          <p:nvPr/>
        </p:nvSpPr>
        <p:spPr>
          <a:xfrm>
            <a:off x="2164138" y="2770759"/>
            <a:ext cx="8662433" cy="3163737"/>
          </a:xfrm>
          <a:prstGeom prst="rect">
            <a:avLst/>
          </a:prstGeom>
          <a:noFill/>
          <a:ln w="476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350" dirty="0">
              <a:solidFill>
                <a:schemeClr val="bg1"/>
              </a:solidFill>
            </a:endParaRPr>
          </a:p>
        </p:txBody>
      </p:sp>
      <p:sp>
        <p:nvSpPr>
          <p:cNvPr id="23" name="Rectangle 28">
            <a:extLst>
              <a:ext uri="{FF2B5EF4-FFF2-40B4-BE49-F238E27FC236}">
                <a16:creationId xmlns:a16="http://schemas.microsoft.com/office/drawing/2014/main" id="{2A8E95D4-C36D-424B-9D39-8832BBF5FB54}"/>
              </a:ext>
            </a:extLst>
          </p:cNvPr>
          <p:cNvSpPr/>
          <p:nvPr/>
        </p:nvSpPr>
        <p:spPr bwMode="auto">
          <a:xfrm rot="10800000">
            <a:off x="5129143" y="1113906"/>
            <a:ext cx="2694051" cy="1913526"/>
          </a:xfrm>
          <a:custGeom>
            <a:avLst/>
            <a:gdLst>
              <a:gd name="connsiteX0" fmla="*/ 0 w 1119603"/>
              <a:gd name="connsiteY0" fmla="*/ 0 h 1682999"/>
              <a:gd name="connsiteX1" fmla="*/ 1119603 w 1119603"/>
              <a:gd name="connsiteY1" fmla="*/ 0 h 1682999"/>
              <a:gd name="connsiteX2" fmla="*/ 1119603 w 1119603"/>
              <a:gd name="connsiteY2" fmla="*/ 1682999 h 1682999"/>
              <a:gd name="connsiteX3" fmla="*/ 0 w 1119603"/>
              <a:gd name="connsiteY3" fmla="*/ 1682999 h 1682999"/>
              <a:gd name="connsiteX4" fmla="*/ 0 w 1119603"/>
              <a:gd name="connsiteY4" fmla="*/ 0 h 1682999"/>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0 w 1119603"/>
              <a:gd name="connsiteY4" fmla="*/ 1682999 h 1686452"/>
              <a:gd name="connsiteX5" fmla="*/ 0 w 1119603"/>
              <a:gd name="connsiteY5" fmla="*/ 0 h 1686452"/>
              <a:gd name="connsiteX0" fmla="*/ 0 w 1119603"/>
              <a:gd name="connsiteY0" fmla="*/ 0 h 1686452"/>
              <a:gd name="connsiteX1" fmla="*/ 1119603 w 1119603"/>
              <a:gd name="connsiteY1" fmla="*/ 0 h 1686452"/>
              <a:gd name="connsiteX2" fmla="*/ 1119603 w 1119603"/>
              <a:gd name="connsiteY2" fmla="*/ 1682999 h 1686452"/>
              <a:gd name="connsiteX3" fmla="*/ 560675 w 1119603"/>
              <a:gd name="connsiteY3" fmla="*/ 1686452 h 1686452"/>
              <a:gd name="connsiteX4" fmla="*/ 255875 w 1119603"/>
              <a:gd name="connsiteY4" fmla="*/ 1681902 h 1686452"/>
              <a:gd name="connsiteX5" fmla="*/ 0 w 1119603"/>
              <a:gd name="connsiteY5" fmla="*/ 1682999 h 1686452"/>
              <a:gd name="connsiteX6" fmla="*/ 0 w 1119603"/>
              <a:gd name="connsiteY6" fmla="*/ 0 h 1686452"/>
              <a:gd name="connsiteX0" fmla="*/ 0 w 1119603"/>
              <a:gd name="connsiteY0" fmla="*/ 0 h 1686452"/>
              <a:gd name="connsiteX1" fmla="*/ 1119603 w 1119603"/>
              <a:gd name="connsiteY1" fmla="*/ 0 h 1686452"/>
              <a:gd name="connsiteX2" fmla="*/ 1119603 w 1119603"/>
              <a:gd name="connsiteY2" fmla="*/ 1682999 h 1686452"/>
              <a:gd name="connsiteX3" fmla="*/ 870025 w 1119603"/>
              <a:gd name="connsiteY3" fmla="*/ 1681902 h 1686452"/>
              <a:gd name="connsiteX4" fmla="*/ 560675 w 1119603"/>
              <a:gd name="connsiteY4" fmla="*/ 1686452 h 1686452"/>
              <a:gd name="connsiteX5" fmla="*/ 255875 w 1119603"/>
              <a:gd name="connsiteY5" fmla="*/ 1681902 h 1686452"/>
              <a:gd name="connsiteX6" fmla="*/ 0 w 1119603"/>
              <a:gd name="connsiteY6" fmla="*/ 1682999 h 1686452"/>
              <a:gd name="connsiteX7" fmla="*/ 0 w 1119603"/>
              <a:gd name="connsiteY7" fmla="*/ 0 h 1686452"/>
              <a:gd name="connsiteX0" fmla="*/ 0 w 1119603"/>
              <a:gd name="connsiteY0" fmla="*/ 0 h 1682999"/>
              <a:gd name="connsiteX1" fmla="*/ 1119603 w 1119603"/>
              <a:gd name="connsiteY1" fmla="*/ 0 h 1682999"/>
              <a:gd name="connsiteX2" fmla="*/ 1119603 w 1119603"/>
              <a:gd name="connsiteY2" fmla="*/ 1682999 h 1682999"/>
              <a:gd name="connsiteX3" fmla="*/ 870025 w 1119603"/>
              <a:gd name="connsiteY3" fmla="*/ 1681902 h 1682999"/>
              <a:gd name="connsiteX4" fmla="*/ 560675 w 1119603"/>
              <a:gd name="connsiteY4" fmla="*/ 1440793 h 1682999"/>
              <a:gd name="connsiteX5" fmla="*/ 255875 w 1119603"/>
              <a:gd name="connsiteY5" fmla="*/ 1681902 h 1682999"/>
              <a:gd name="connsiteX6" fmla="*/ 0 w 1119603"/>
              <a:gd name="connsiteY6" fmla="*/ 1682999 h 1682999"/>
              <a:gd name="connsiteX7" fmla="*/ 0 w 1119603"/>
              <a:gd name="connsiteY7" fmla="*/ 0 h 168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9603" h="1682999">
                <a:moveTo>
                  <a:pt x="0" y="0"/>
                </a:moveTo>
                <a:lnTo>
                  <a:pt x="1119603" y="0"/>
                </a:lnTo>
                <a:lnTo>
                  <a:pt x="1119603" y="1682999"/>
                </a:lnTo>
                <a:lnTo>
                  <a:pt x="870025" y="1681902"/>
                </a:lnTo>
                <a:lnTo>
                  <a:pt x="560675" y="1440793"/>
                </a:lnTo>
                <a:lnTo>
                  <a:pt x="255875" y="1681902"/>
                </a:lnTo>
                <a:lnTo>
                  <a:pt x="0" y="1682999"/>
                </a:lnTo>
                <a:lnTo>
                  <a:pt x="0" y="0"/>
                </a:lnTo>
                <a:close/>
              </a:path>
            </a:pathLst>
          </a:custGeom>
          <a:solidFill>
            <a:schemeClr val="bg1"/>
          </a:solidFill>
          <a:ln>
            <a:noFill/>
          </a:ln>
          <a:effectLst>
            <a:outerShdw blurRad="50800" dist="76200" dir="18900000" algn="bl" rotWithShape="0">
              <a:prstClr val="black">
                <a:alpha val="40000"/>
              </a:prstClr>
            </a:outerShdw>
          </a:effectLst>
        </p:spPr>
        <p:txBody>
          <a:bodyPr vert="horz" wrap="square" lIns="146254" tIns="73127" rIns="146254" bIns="73127" numCol="1" rtlCol="0" anchor="t" anchorCtr="0" compatLnSpc="1">
            <a:prstTxWarp prst="textNoShape">
              <a:avLst/>
            </a:prstTxWarp>
          </a:bodyPr>
          <a:lstStyle/>
          <a:p>
            <a:pPr algn="ctr" defTabSz="1462406" rtl="0" fontAlgn="base">
              <a:spcBef>
                <a:spcPct val="0"/>
              </a:spcBef>
              <a:spcAft>
                <a:spcPct val="0"/>
              </a:spcAft>
            </a:pPr>
            <a:endParaRPr lang="en-US" sz="4000" dirty="0">
              <a:solidFill>
                <a:srgbClr val="000000"/>
              </a:solidFill>
              <a:latin typeface="Lucida Grande" charset="0"/>
              <a:ea typeface="ヒラギノ角ゴ ProN W3" charset="0"/>
              <a:cs typeface="ヒラギノ角ゴ ProN W3" charset="0"/>
              <a:sym typeface="Lucida Grande" charset="0"/>
            </a:endParaRPr>
          </a:p>
        </p:txBody>
      </p:sp>
      <p:sp>
        <p:nvSpPr>
          <p:cNvPr id="173058" name="Title 3"/>
          <p:cNvSpPr>
            <a:spLocks noGrp="1"/>
          </p:cNvSpPr>
          <p:nvPr>
            <p:ph type="ctrTitle"/>
          </p:nvPr>
        </p:nvSpPr>
        <p:spPr>
          <a:xfrm>
            <a:off x="2253067" y="3421210"/>
            <a:ext cx="8573503" cy="2151592"/>
          </a:xfrm>
        </p:spPr>
        <p:txBody>
          <a:bodyPr rtlCol="0">
            <a:noAutofit/>
          </a:bodyPr>
          <a:lstStyle/>
          <a:p>
            <a:pPr rtl="0"/>
            <a:r>
              <a:rPr lang="es" sz="5400" dirty="0"/>
              <a:t>CONSIDERACIÓN DEL reasentamiento </a:t>
            </a:r>
          </a:p>
        </p:txBody>
      </p:sp>
      <p:sp>
        <p:nvSpPr>
          <p:cNvPr id="4" name="Subtitle 3">
            <a:extLst>
              <a:ext uri="{FF2B5EF4-FFF2-40B4-BE49-F238E27FC236}">
                <a16:creationId xmlns:a16="http://schemas.microsoft.com/office/drawing/2014/main" id="{D0014E5D-1496-D84B-8B2A-3A9F4E395925}"/>
              </a:ext>
            </a:extLst>
          </p:cNvPr>
          <p:cNvSpPr>
            <a:spLocks noGrp="1"/>
          </p:cNvSpPr>
          <p:nvPr>
            <p:ph type="subTitle" idx="1"/>
          </p:nvPr>
        </p:nvSpPr>
        <p:spPr>
          <a:xfrm>
            <a:off x="4172351" y="1503023"/>
            <a:ext cx="4702055" cy="1630414"/>
          </a:xfrm>
        </p:spPr>
        <p:txBody>
          <a:bodyPr rtlCol="0"/>
          <a:lstStyle/>
          <a:p>
            <a:pPr rtl="0"/>
            <a:r>
              <a:rPr lang="es">
                <a:solidFill>
                  <a:schemeClr val="tx2"/>
                </a:solidFill>
              </a:rPr>
              <a:t>Ejercicio</a:t>
            </a:r>
          </a:p>
        </p:txBody>
      </p:sp>
      <p:grpSp>
        <p:nvGrpSpPr>
          <p:cNvPr id="25" name="Group 24">
            <a:extLst>
              <a:ext uri="{FF2B5EF4-FFF2-40B4-BE49-F238E27FC236}">
                <a16:creationId xmlns:a16="http://schemas.microsoft.com/office/drawing/2014/main" id="{FB5FEDBA-7652-B142-BA4C-70DEAF90F336}"/>
              </a:ext>
            </a:extLst>
          </p:cNvPr>
          <p:cNvGrpSpPr/>
          <p:nvPr/>
        </p:nvGrpSpPr>
        <p:grpSpPr>
          <a:xfrm>
            <a:off x="6074504" y="5568057"/>
            <a:ext cx="933399" cy="933398"/>
            <a:chOff x="4482547" y="-161527"/>
            <a:chExt cx="656376" cy="656375"/>
          </a:xfrm>
        </p:grpSpPr>
        <p:sp>
          <p:nvSpPr>
            <p:cNvPr id="26" name="Shape 7274">
              <a:extLst>
                <a:ext uri="{FF2B5EF4-FFF2-40B4-BE49-F238E27FC236}">
                  <a16:creationId xmlns:a16="http://schemas.microsoft.com/office/drawing/2014/main" id="{06E4A868-6747-B447-A5F0-69929A904EDA}"/>
                </a:ext>
              </a:extLst>
            </p:cNvPr>
            <p:cNvSpPr/>
            <p:nvPr/>
          </p:nvSpPr>
          <p:spPr>
            <a:xfrm>
              <a:off x="4482547" y="-161527"/>
              <a:ext cx="656376" cy="656375"/>
            </a:xfrm>
            <a:prstGeom prst="ellipse">
              <a:avLst/>
            </a:prstGeom>
            <a:solidFill>
              <a:schemeClr val="accent1"/>
            </a:solidFill>
            <a:ln w="12700" cap="flat">
              <a:noFill/>
              <a:miter lim="400000"/>
            </a:ln>
            <a:effectLst>
              <a:outerShdw blurRad="63500" dist="38100" dir="16200000" rotWithShape="0">
                <a:prstClr val="black">
                  <a:alpha val="54000"/>
                </a:prstClr>
              </a:outerShdw>
            </a:effectLst>
          </p:spPr>
          <p:txBody>
            <a:bodyPr wrap="square" lIns="54167" tIns="54167" rIns="54167" bIns="54167" numCol="1" rtlCol="0" anchor="ctr">
              <a:noAutofit/>
            </a:bodyPr>
            <a:lstStyle/>
            <a:p>
              <a:pPr rtl="0">
                <a:defRPr sz="3200">
                  <a:solidFill>
                    <a:srgbClr val="FFFFFF"/>
                  </a:solidFill>
                </a:defRPr>
              </a:pPr>
              <a:endParaRPr sz="2400" dirty="0">
                <a:latin typeface="Calibri Regular"/>
              </a:endParaRPr>
            </a:p>
          </p:txBody>
        </p:sp>
        <p:grpSp>
          <p:nvGrpSpPr>
            <p:cNvPr id="27" name="Group 26">
              <a:extLst>
                <a:ext uri="{FF2B5EF4-FFF2-40B4-BE49-F238E27FC236}">
                  <a16:creationId xmlns:a16="http://schemas.microsoft.com/office/drawing/2014/main" id="{F4385541-5CDF-5349-A26A-9C65E399E9B2}"/>
                </a:ext>
              </a:extLst>
            </p:cNvPr>
            <p:cNvGrpSpPr/>
            <p:nvPr/>
          </p:nvGrpSpPr>
          <p:grpSpPr>
            <a:xfrm flipH="1">
              <a:off x="4629664" y="-59711"/>
              <a:ext cx="367521" cy="403735"/>
              <a:chOff x="9064625" y="4037013"/>
              <a:chExt cx="434976" cy="477838"/>
            </a:xfrm>
            <a:solidFill>
              <a:schemeClr val="bg1"/>
            </a:solidFill>
          </p:grpSpPr>
          <p:sp>
            <p:nvSpPr>
              <p:cNvPr id="28" name="Freeform 242">
                <a:extLst>
                  <a:ext uri="{FF2B5EF4-FFF2-40B4-BE49-F238E27FC236}">
                    <a16:creationId xmlns:a16="http://schemas.microsoft.com/office/drawing/2014/main" id="{5B592B65-B157-FC48-BB8C-8B50DB58A772}"/>
                  </a:ext>
                </a:extLst>
              </p:cNvPr>
              <p:cNvSpPr>
                <a:spLocks noEditPoints="1"/>
              </p:cNvSpPr>
              <p:nvPr/>
            </p:nvSpPr>
            <p:spPr bwMode="auto">
              <a:xfrm>
                <a:off x="9136063" y="4110038"/>
                <a:ext cx="292100" cy="404813"/>
              </a:xfrm>
              <a:custGeom>
                <a:avLst/>
                <a:gdLst>
                  <a:gd name="T0" fmla="*/ 750 w 2029"/>
                  <a:gd name="T1" fmla="*/ 299 h 2800"/>
                  <a:gd name="T2" fmla="*/ 479 w 2029"/>
                  <a:gd name="T3" fmla="*/ 466 h 2800"/>
                  <a:gd name="T4" fmla="*/ 304 w 2029"/>
                  <a:gd name="T5" fmla="*/ 723 h 2800"/>
                  <a:gd name="T6" fmla="*/ 259 w 2029"/>
                  <a:gd name="T7" fmla="*/ 1034 h 2800"/>
                  <a:gd name="T8" fmla="*/ 314 w 2029"/>
                  <a:gd name="T9" fmla="*/ 1283 h 2800"/>
                  <a:gd name="T10" fmla="*/ 414 w 2029"/>
                  <a:gd name="T11" fmla="*/ 1472 h 2800"/>
                  <a:gd name="T12" fmla="*/ 530 w 2029"/>
                  <a:gd name="T13" fmla="*/ 1646 h 2800"/>
                  <a:gd name="T14" fmla="*/ 603 w 2029"/>
                  <a:gd name="T15" fmla="*/ 1843 h 2800"/>
                  <a:gd name="T16" fmla="*/ 647 w 2029"/>
                  <a:gd name="T17" fmla="*/ 1978 h 2800"/>
                  <a:gd name="T18" fmla="*/ 1346 w 2029"/>
                  <a:gd name="T19" fmla="*/ 2011 h 2800"/>
                  <a:gd name="T20" fmla="*/ 1421 w 2029"/>
                  <a:gd name="T21" fmla="*/ 1912 h 2800"/>
                  <a:gd name="T22" fmla="*/ 1460 w 2029"/>
                  <a:gd name="T23" fmla="*/ 1721 h 2800"/>
                  <a:gd name="T24" fmla="*/ 1570 w 2029"/>
                  <a:gd name="T25" fmla="*/ 1538 h 2800"/>
                  <a:gd name="T26" fmla="*/ 1678 w 2029"/>
                  <a:gd name="T27" fmla="*/ 1364 h 2800"/>
                  <a:gd name="T28" fmla="*/ 1756 w 2029"/>
                  <a:gd name="T29" fmla="*/ 1143 h 2800"/>
                  <a:gd name="T30" fmla="*/ 1760 w 2029"/>
                  <a:gd name="T31" fmla="*/ 844 h 2800"/>
                  <a:gd name="T32" fmla="*/ 1634 w 2029"/>
                  <a:gd name="T33" fmla="*/ 559 h 2800"/>
                  <a:gd name="T34" fmla="*/ 1397 w 2029"/>
                  <a:gd name="T35" fmla="*/ 352 h 2800"/>
                  <a:gd name="T36" fmla="*/ 1084 w 2029"/>
                  <a:gd name="T37" fmla="*/ 258 h 2800"/>
                  <a:gd name="T38" fmla="*/ 1258 w 2029"/>
                  <a:gd name="T39" fmla="*/ 29 h 2800"/>
                  <a:gd name="T40" fmla="*/ 1613 w 2029"/>
                  <a:gd name="T41" fmla="*/ 188 h 2800"/>
                  <a:gd name="T42" fmla="*/ 1877 w 2029"/>
                  <a:gd name="T43" fmla="*/ 461 h 2800"/>
                  <a:gd name="T44" fmla="*/ 2015 w 2029"/>
                  <a:gd name="T45" fmla="*/ 815 h 2800"/>
                  <a:gd name="T46" fmla="*/ 2013 w 2029"/>
                  <a:gd name="T47" fmla="*/ 1166 h 2800"/>
                  <a:gd name="T48" fmla="*/ 1934 w 2029"/>
                  <a:gd name="T49" fmla="*/ 1424 h 2800"/>
                  <a:gd name="T50" fmla="*/ 1825 w 2029"/>
                  <a:gd name="T51" fmla="*/ 1617 h 2800"/>
                  <a:gd name="T52" fmla="*/ 1714 w 2029"/>
                  <a:gd name="T53" fmla="*/ 1785 h 2800"/>
                  <a:gd name="T54" fmla="*/ 1677 w 2029"/>
                  <a:gd name="T55" fmla="*/ 1934 h 2800"/>
                  <a:gd name="T56" fmla="*/ 1572 w 2029"/>
                  <a:gd name="T57" fmla="*/ 2150 h 2800"/>
                  <a:gd name="T58" fmla="*/ 1487 w 2029"/>
                  <a:gd name="T59" fmla="*/ 2294 h 2800"/>
                  <a:gd name="T60" fmla="*/ 1480 w 2029"/>
                  <a:gd name="T61" fmla="*/ 2429 h 2800"/>
                  <a:gd name="T62" fmla="*/ 1476 w 2029"/>
                  <a:gd name="T63" fmla="*/ 2492 h 2800"/>
                  <a:gd name="T64" fmla="*/ 1446 w 2029"/>
                  <a:gd name="T65" fmla="*/ 2575 h 2800"/>
                  <a:gd name="T66" fmla="*/ 1340 w 2029"/>
                  <a:gd name="T67" fmla="*/ 2666 h 2800"/>
                  <a:gd name="T68" fmla="*/ 1184 w 2029"/>
                  <a:gd name="T69" fmla="*/ 2779 h 2800"/>
                  <a:gd name="T70" fmla="*/ 891 w 2029"/>
                  <a:gd name="T71" fmla="*/ 2798 h 2800"/>
                  <a:gd name="T72" fmla="*/ 762 w 2029"/>
                  <a:gd name="T73" fmla="*/ 2698 h 2800"/>
                  <a:gd name="T74" fmla="*/ 607 w 2029"/>
                  <a:gd name="T75" fmla="*/ 2606 h 2800"/>
                  <a:gd name="T76" fmla="*/ 556 w 2029"/>
                  <a:gd name="T77" fmla="*/ 2509 h 2800"/>
                  <a:gd name="T78" fmla="*/ 551 w 2029"/>
                  <a:gd name="T79" fmla="*/ 2466 h 2800"/>
                  <a:gd name="T80" fmla="*/ 545 w 2029"/>
                  <a:gd name="T81" fmla="*/ 2350 h 2800"/>
                  <a:gd name="T82" fmla="*/ 538 w 2029"/>
                  <a:gd name="T83" fmla="*/ 2221 h 2800"/>
                  <a:gd name="T84" fmla="*/ 376 w 2029"/>
                  <a:gd name="T85" fmla="*/ 2025 h 2800"/>
                  <a:gd name="T86" fmla="*/ 340 w 2029"/>
                  <a:gd name="T87" fmla="*/ 1839 h 2800"/>
                  <a:gd name="T88" fmla="*/ 248 w 2029"/>
                  <a:gd name="T89" fmla="*/ 1682 h 2800"/>
                  <a:gd name="T90" fmla="*/ 138 w 2029"/>
                  <a:gd name="T91" fmla="*/ 1508 h 2800"/>
                  <a:gd name="T92" fmla="*/ 41 w 2029"/>
                  <a:gd name="T93" fmla="*/ 1278 h 2800"/>
                  <a:gd name="T94" fmla="*/ 0 w 2029"/>
                  <a:gd name="T95" fmla="*/ 973 h 2800"/>
                  <a:gd name="T96" fmla="*/ 80 w 2029"/>
                  <a:gd name="T97" fmla="*/ 595 h 2800"/>
                  <a:gd name="T98" fmla="*/ 298 w 2029"/>
                  <a:gd name="T99" fmla="*/ 286 h 2800"/>
                  <a:gd name="T100" fmla="*/ 621 w 2029"/>
                  <a:gd name="T101" fmla="*/ 77 h 2800"/>
                  <a:gd name="T102" fmla="*/ 1014 w 2029"/>
                  <a:gd name="T103" fmla="*/ 0 h 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29" h="2800">
                    <a:moveTo>
                      <a:pt x="1014" y="255"/>
                    </a:moveTo>
                    <a:lnTo>
                      <a:pt x="945" y="258"/>
                    </a:lnTo>
                    <a:lnTo>
                      <a:pt x="878" y="266"/>
                    </a:lnTo>
                    <a:lnTo>
                      <a:pt x="813" y="281"/>
                    </a:lnTo>
                    <a:lnTo>
                      <a:pt x="750" y="299"/>
                    </a:lnTo>
                    <a:lnTo>
                      <a:pt x="690" y="324"/>
                    </a:lnTo>
                    <a:lnTo>
                      <a:pt x="632" y="354"/>
                    </a:lnTo>
                    <a:lnTo>
                      <a:pt x="578" y="387"/>
                    </a:lnTo>
                    <a:lnTo>
                      <a:pt x="527" y="424"/>
                    </a:lnTo>
                    <a:lnTo>
                      <a:pt x="479" y="466"/>
                    </a:lnTo>
                    <a:lnTo>
                      <a:pt x="435" y="511"/>
                    </a:lnTo>
                    <a:lnTo>
                      <a:pt x="396" y="559"/>
                    </a:lnTo>
                    <a:lnTo>
                      <a:pt x="361" y="611"/>
                    </a:lnTo>
                    <a:lnTo>
                      <a:pt x="330" y="666"/>
                    </a:lnTo>
                    <a:lnTo>
                      <a:pt x="304" y="723"/>
                    </a:lnTo>
                    <a:lnTo>
                      <a:pt x="284" y="783"/>
                    </a:lnTo>
                    <a:lnTo>
                      <a:pt x="270" y="844"/>
                    </a:lnTo>
                    <a:lnTo>
                      <a:pt x="260" y="908"/>
                    </a:lnTo>
                    <a:lnTo>
                      <a:pt x="257" y="973"/>
                    </a:lnTo>
                    <a:lnTo>
                      <a:pt x="259" y="1034"/>
                    </a:lnTo>
                    <a:lnTo>
                      <a:pt x="264" y="1090"/>
                    </a:lnTo>
                    <a:lnTo>
                      <a:pt x="273" y="1143"/>
                    </a:lnTo>
                    <a:lnTo>
                      <a:pt x="284" y="1193"/>
                    </a:lnTo>
                    <a:lnTo>
                      <a:pt x="298" y="1240"/>
                    </a:lnTo>
                    <a:lnTo>
                      <a:pt x="314" y="1283"/>
                    </a:lnTo>
                    <a:lnTo>
                      <a:pt x="331" y="1325"/>
                    </a:lnTo>
                    <a:lnTo>
                      <a:pt x="351" y="1364"/>
                    </a:lnTo>
                    <a:lnTo>
                      <a:pt x="371" y="1402"/>
                    </a:lnTo>
                    <a:lnTo>
                      <a:pt x="393" y="1437"/>
                    </a:lnTo>
                    <a:lnTo>
                      <a:pt x="414" y="1472"/>
                    </a:lnTo>
                    <a:lnTo>
                      <a:pt x="437" y="1505"/>
                    </a:lnTo>
                    <a:lnTo>
                      <a:pt x="458" y="1537"/>
                    </a:lnTo>
                    <a:lnTo>
                      <a:pt x="483" y="1573"/>
                    </a:lnTo>
                    <a:lnTo>
                      <a:pt x="507" y="1610"/>
                    </a:lnTo>
                    <a:lnTo>
                      <a:pt x="530" y="1646"/>
                    </a:lnTo>
                    <a:lnTo>
                      <a:pt x="551" y="1683"/>
                    </a:lnTo>
                    <a:lnTo>
                      <a:pt x="569" y="1721"/>
                    </a:lnTo>
                    <a:lnTo>
                      <a:pt x="584" y="1760"/>
                    </a:lnTo>
                    <a:lnTo>
                      <a:pt x="595" y="1800"/>
                    </a:lnTo>
                    <a:lnTo>
                      <a:pt x="603" y="1843"/>
                    </a:lnTo>
                    <a:lnTo>
                      <a:pt x="605" y="1888"/>
                    </a:lnTo>
                    <a:lnTo>
                      <a:pt x="608" y="1912"/>
                    </a:lnTo>
                    <a:lnTo>
                      <a:pt x="617" y="1936"/>
                    </a:lnTo>
                    <a:lnTo>
                      <a:pt x="630" y="1958"/>
                    </a:lnTo>
                    <a:lnTo>
                      <a:pt x="647" y="1978"/>
                    </a:lnTo>
                    <a:lnTo>
                      <a:pt x="665" y="1996"/>
                    </a:lnTo>
                    <a:lnTo>
                      <a:pt x="683" y="2011"/>
                    </a:lnTo>
                    <a:lnTo>
                      <a:pt x="701" y="2025"/>
                    </a:lnTo>
                    <a:lnTo>
                      <a:pt x="1328" y="2025"/>
                    </a:lnTo>
                    <a:lnTo>
                      <a:pt x="1346" y="2011"/>
                    </a:lnTo>
                    <a:lnTo>
                      <a:pt x="1364" y="1996"/>
                    </a:lnTo>
                    <a:lnTo>
                      <a:pt x="1383" y="1978"/>
                    </a:lnTo>
                    <a:lnTo>
                      <a:pt x="1399" y="1958"/>
                    </a:lnTo>
                    <a:lnTo>
                      <a:pt x="1412" y="1936"/>
                    </a:lnTo>
                    <a:lnTo>
                      <a:pt x="1421" y="1912"/>
                    </a:lnTo>
                    <a:lnTo>
                      <a:pt x="1424" y="1888"/>
                    </a:lnTo>
                    <a:lnTo>
                      <a:pt x="1426" y="1843"/>
                    </a:lnTo>
                    <a:lnTo>
                      <a:pt x="1434" y="1800"/>
                    </a:lnTo>
                    <a:lnTo>
                      <a:pt x="1445" y="1760"/>
                    </a:lnTo>
                    <a:lnTo>
                      <a:pt x="1460" y="1721"/>
                    </a:lnTo>
                    <a:lnTo>
                      <a:pt x="1478" y="1684"/>
                    </a:lnTo>
                    <a:lnTo>
                      <a:pt x="1498" y="1646"/>
                    </a:lnTo>
                    <a:lnTo>
                      <a:pt x="1520" y="1610"/>
                    </a:lnTo>
                    <a:lnTo>
                      <a:pt x="1545" y="1574"/>
                    </a:lnTo>
                    <a:lnTo>
                      <a:pt x="1570" y="1538"/>
                    </a:lnTo>
                    <a:lnTo>
                      <a:pt x="1592" y="1506"/>
                    </a:lnTo>
                    <a:lnTo>
                      <a:pt x="1614" y="1473"/>
                    </a:lnTo>
                    <a:lnTo>
                      <a:pt x="1636" y="1438"/>
                    </a:lnTo>
                    <a:lnTo>
                      <a:pt x="1658" y="1402"/>
                    </a:lnTo>
                    <a:lnTo>
                      <a:pt x="1678" y="1364"/>
                    </a:lnTo>
                    <a:lnTo>
                      <a:pt x="1698" y="1325"/>
                    </a:lnTo>
                    <a:lnTo>
                      <a:pt x="1715" y="1283"/>
                    </a:lnTo>
                    <a:lnTo>
                      <a:pt x="1731" y="1240"/>
                    </a:lnTo>
                    <a:lnTo>
                      <a:pt x="1745" y="1193"/>
                    </a:lnTo>
                    <a:lnTo>
                      <a:pt x="1756" y="1143"/>
                    </a:lnTo>
                    <a:lnTo>
                      <a:pt x="1765" y="1090"/>
                    </a:lnTo>
                    <a:lnTo>
                      <a:pt x="1770" y="1034"/>
                    </a:lnTo>
                    <a:lnTo>
                      <a:pt x="1772" y="973"/>
                    </a:lnTo>
                    <a:lnTo>
                      <a:pt x="1769" y="908"/>
                    </a:lnTo>
                    <a:lnTo>
                      <a:pt x="1760" y="844"/>
                    </a:lnTo>
                    <a:lnTo>
                      <a:pt x="1745" y="782"/>
                    </a:lnTo>
                    <a:lnTo>
                      <a:pt x="1725" y="723"/>
                    </a:lnTo>
                    <a:lnTo>
                      <a:pt x="1700" y="666"/>
                    </a:lnTo>
                    <a:lnTo>
                      <a:pt x="1668" y="610"/>
                    </a:lnTo>
                    <a:lnTo>
                      <a:pt x="1634" y="559"/>
                    </a:lnTo>
                    <a:lnTo>
                      <a:pt x="1594" y="511"/>
                    </a:lnTo>
                    <a:lnTo>
                      <a:pt x="1550" y="466"/>
                    </a:lnTo>
                    <a:lnTo>
                      <a:pt x="1503" y="424"/>
                    </a:lnTo>
                    <a:lnTo>
                      <a:pt x="1451" y="386"/>
                    </a:lnTo>
                    <a:lnTo>
                      <a:pt x="1397" y="352"/>
                    </a:lnTo>
                    <a:lnTo>
                      <a:pt x="1339" y="324"/>
                    </a:lnTo>
                    <a:lnTo>
                      <a:pt x="1278" y="299"/>
                    </a:lnTo>
                    <a:lnTo>
                      <a:pt x="1216" y="281"/>
                    </a:lnTo>
                    <a:lnTo>
                      <a:pt x="1151" y="266"/>
                    </a:lnTo>
                    <a:lnTo>
                      <a:pt x="1084" y="258"/>
                    </a:lnTo>
                    <a:lnTo>
                      <a:pt x="1014" y="255"/>
                    </a:lnTo>
                    <a:close/>
                    <a:moveTo>
                      <a:pt x="1014" y="0"/>
                    </a:moveTo>
                    <a:lnTo>
                      <a:pt x="1097" y="3"/>
                    </a:lnTo>
                    <a:lnTo>
                      <a:pt x="1179" y="13"/>
                    </a:lnTo>
                    <a:lnTo>
                      <a:pt x="1258" y="29"/>
                    </a:lnTo>
                    <a:lnTo>
                      <a:pt x="1335" y="50"/>
                    </a:lnTo>
                    <a:lnTo>
                      <a:pt x="1408" y="77"/>
                    </a:lnTo>
                    <a:lnTo>
                      <a:pt x="1480" y="109"/>
                    </a:lnTo>
                    <a:lnTo>
                      <a:pt x="1548" y="147"/>
                    </a:lnTo>
                    <a:lnTo>
                      <a:pt x="1613" y="188"/>
                    </a:lnTo>
                    <a:lnTo>
                      <a:pt x="1673" y="235"/>
                    </a:lnTo>
                    <a:lnTo>
                      <a:pt x="1731" y="286"/>
                    </a:lnTo>
                    <a:lnTo>
                      <a:pt x="1783" y="340"/>
                    </a:lnTo>
                    <a:lnTo>
                      <a:pt x="1833" y="399"/>
                    </a:lnTo>
                    <a:lnTo>
                      <a:pt x="1877" y="461"/>
                    </a:lnTo>
                    <a:lnTo>
                      <a:pt x="1915" y="526"/>
                    </a:lnTo>
                    <a:lnTo>
                      <a:pt x="1949" y="595"/>
                    </a:lnTo>
                    <a:lnTo>
                      <a:pt x="1976" y="667"/>
                    </a:lnTo>
                    <a:lnTo>
                      <a:pt x="1999" y="739"/>
                    </a:lnTo>
                    <a:lnTo>
                      <a:pt x="2015" y="815"/>
                    </a:lnTo>
                    <a:lnTo>
                      <a:pt x="2025" y="893"/>
                    </a:lnTo>
                    <a:lnTo>
                      <a:pt x="2029" y="973"/>
                    </a:lnTo>
                    <a:lnTo>
                      <a:pt x="2026" y="1041"/>
                    </a:lnTo>
                    <a:lnTo>
                      <a:pt x="2021" y="1105"/>
                    </a:lnTo>
                    <a:lnTo>
                      <a:pt x="2013" y="1166"/>
                    </a:lnTo>
                    <a:lnTo>
                      <a:pt x="2001" y="1224"/>
                    </a:lnTo>
                    <a:lnTo>
                      <a:pt x="1988" y="1278"/>
                    </a:lnTo>
                    <a:lnTo>
                      <a:pt x="1972" y="1329"/>
                    </a:lnTo>
                    <a:lnTo>
                      <a:pt x="1953" y="1378"/>
                    </a:lnTo>
                    <a:lnTo>
                      <a:pt x="1934" y="1424"/>
                    </a:lnTo>
                    <a:lnTo>
                      <a:pt x="1913" y="1466"/>
                    </a:lnTo>
                    <a:lnTo>
                      <a:pt x="1892" y="1507"/>
                    </a:lnTo>
                    <a:lnTo>
                      <a:pt x="1869" y="1546"/>
                    </a:lnTo>
                    <a:lnTo>
                      <a:pt x="1847" y="1583"/>
                    </a:lnTo>
                    <a:lnTo>
                      <a:pt x="1825" y="1617"/>
                    </a:lnTo>
                    <a:lnTo>
                      <a:pt x="1803" y="1649"/>
                    </a:lnTo>
                    <a:lnTo>
                      <a:pt x="1781" y="1681"/>
                    </a:lnTo>
                    <a:lnTo>
                      <a:pt x="1756" y="1719"/>
                    </a:lnTo>
                    <a:lnTo>
                      <a:pt x="1733" y="1753"/>
                    </a:lnTo>
                    <a:lnTo>
                      <a:pt x="1714" y="1785"/>
                    </a:lnTo>
                    <a:lnTo>
                      <a:pt x="1700" y="1813"/>
                    </a:lnTo>
                    <a:lnTo>
                      <a:pt x="1689" y="1839"/>
                    </a:lnTo>
                    <a:lnTo>
                      <a:pt x="1682" y="1864"/>
                    </a:lnTo>
                    <a:lnTo>
                      <a:pt x="1680" y="1888"/>
                    </a:lnTo>
                    <a:lnTo>
                      <a:pt x="1677" y="1934"/>
                    </a:lnTo>
                    <a:lnTo>
                      <a:pt x="1667" y="1980"/>
                    </a:lnTo>
                    <a:lnTo>
                      <a:pt x="1652" y="2025"/>
                    </a:lnTo>
                    <a:lnTo>
                      <a:pt x="1630" y="2068"/>
                    </a:lnTo>
                    <a:lnTo>
                      <a:pt x="1604" y="2110"/>
                    </a:lnTo>
                    <a:lnTo>
                      <a:pt x="1572" y="2150"/>
                    </a:lnTo>
                    <a:lnTo>
                      <a:pt x="1534" y="2187"/>
                    </a:lnTo>
                    <a:lnTo>
                      <a:pt x="1491" y="2221"/>
                    </a:lnTo>
                    <a:lnTo>
                      <a:pt x="1490" y="2242"/>
                    </a:lnTo>
                    <a:lnTo>
                      <a:pt x="1489" y="2267"/>
                    </a:lnTo>
                    <a:lnTo>
                      <a:pt x="1487" y="2294"/>
                    </a:lnTo>
                    <a:lnTo>
                      <a:pt x="1486" y="2322"/>
                    </a:lnTo>
                    <a:lnTo>
                      <a:pt x="1484" y="2350"/>
                    </a:lnTo>
                    <a:lnTo>
                      <a:pt x="1483" y="2378"/>
                    </a:lnTo>
                    <a:lnTo>
                      <a:pt x="1481" y="2405"/>
                    </a:lnTo>
                    <a:lnTo>
                      <a:pt x="1480" y="2429"/>
                    </a:lnTo>
                    <a:lnTo>
                      <a:pt x="1479" y="2449"/>
                    </a:lnTo>
                    <a:lnTo>
                      <a:pt x="1478" y="2466"/>
                    </a:lnTo>
                    <a:lnTo>
                      <a:pt x="1478" y="2476"/>
                    </a:lnTo>
                    <a:lnTo>
                      <a:pt x="1476" y="2479"/>
                    </a:lnTo>
                    <a:lnTo>
                      <a:pt x="1476" y="2492"/>
                    </a:lnTo>
                    <a:lnTo>
                      <a:pt x="1474" y="2506"/>
                    </a:lnTo>
                    <a:lnTo>
                      <a:pt x="1470" y="2522"/>
                    </a:lnTo>
                    <a:lnTo>
                      <a:pt x="1465" y="2539"/>
                    </a:lnTo>
                    <a:lnTo>
                      <a:pt x="1457" y="2557"/>
                    </a:lnTo>
                    <a:lnTo>
                      <a:pt x="1446" y="2575"/>
                    </a:lnTo>
                    <a:lnTo>
                      <a:pt x="1432" y="2594"/>
                    </a:lnTo>
                    <a:lnTo>
                      <a:pt x="1416" y="2613"/>
                    </a:lnTo>
                    <a:lnTo>
                      <a:pt x="1395" y="2631"/>
                    </a:lnTo>
                    <a:lnTo>
                      <a:pt x="1370" y="2650"/>
                    </a:lnTo>
                    <a:lnTo>
                      <a:pt x="1340" y="2666"/>
                    </a:lnTo>
                    <a:lnTo>
                      <a:pt x="1307" y="2683"/>
                    </a:lnTo>
                    <a:lnTo>
                      <a:pt x="1267" y="2698"/>
                    </a:lnTo>
                    <a:lnTo>
                      <a:pt x="1244" y="2727"/>
                    </a:lnTo>
                    <a:lnTo>
                      <a:pt x="1216" y="2754"/>
                    </a:lnTo>
                    <a:lnTo>
                      <a:pt x="1184" y="2779"/>
                    </a:lnTo>
                    <a:lnTo>
                      <a:pt x="1162" y="2790"/>
                    </a:lnTo>
                    <a:lnTo>
                      <a:pt x="1138" y="2798"/>
                    </a:lnTo>
                    <a:lnTo>
                      <a:pt x="1113" y="2800"/>
                    </a:lnTo>
                    <a:lnTo>
                      <a:pt x="916" y="2800"/>
                    </a:lnTo>
                    <a:lnTo>
                      <a:pt x="891" y="2798"/>
                    </a:lnTo>
                    <a:lnTo>
                      <a:pt x="867" y="2790"/>
                    </a:lnTo>
                    <a:lnTo>
                      <a:pt x="845" y="2779"/>
                    </a:lnTo>
                    <a:lnTo>
                      <a:pt x="813" y="2754"/>
                    </a:lnTo>
                    <a:lnTo>
                      <a:pt x="785" y="2727"/>
                    </a:lnTo>
                    <a:lnTo>
                      <a:pt x="762" y="2698"/>
                    </a:lnTo>
                    <a:lnTo>
                      <a:pt x="720" y="2681"/>
                    </a:lnTo>
                    <a:lnTo>
                      <a:pt x="684" y="2664"/>
                    </a:lnTo>
                    <a:lnTo>
                      <a:pt x="653" y="2646"/>
                    </a:lnTo>
                    <a:lnTo>
                      <a:pt x="628" y="2626"/>
                    </a:lnTo>
                    <a:lnTo>
                      <a:pt x="607" y="2606"/>
                    </a:lnTo>
                    <a:lnTo>
                      <a:pt x="590" y="2585"/>
                    </a:lnTo>
                    <a:lnTo>
                      <a:pt x="578" y="2566"/>
                    </a:lnTo>
                    <a:lnTo>
                      <a:pt x="567" y="2546"/>
                    </a:lnTo>
                    <a:lnTo>
                      <a:pt x="561" y="2527"/>
                    </a:lnTo>
                    <a:lnTo>
                      <a:pt x="556" y="2509"/>
                    </a:lnTo>
                    <a:lnTo>
                      <a:pt x="554" y="2494"/>
                    </a:lnTo>
                    <a:lnTo>
                      <a:pt x="552" y="2479"/>
                    </a:lnTo>
                    <a:lnTo>
                      <a:pt x="552" y="2479"/>
                    </a:lnTo>
                    <a:lnTo>
                      <a:pt x="552" y="2476"/>
                    </a:lnTo>
                    <a:lnTo>
                      <a:pt x="551" y="2466"/>
                    </a:lnTo>
                    <a:lnTo>
                      <a:pt x="550" y="2449"/>
                    </a:lnTo>
                    <a:lnTo>
                      <a:pt x="549" y="2429"/>
                    </a:lnTo>
                    <a:lnTo>
                      <a:pt x="548" y="2405"/>
                    </a:lnTo>
                    <a:lnTo>
                      <a:pt x="546" y="2378"/>
                    </a:lnTo>
                    <a:lnTo>
                      <a:pt x="545" y="2350"/>
                    </a:lnTo>
                    <a:lnTo>
                      <a:pt x="543" y="2322"/>
                    </a:lnTo>
                    <a:lnTo>
                      <a:pt x="542" y="2294"/>
                    </a:lnTo>
                    <a:lnTo>
                      <a:pt x="540" y="2267"/>
                    </a:lnTo>
                    <a:lnTo>
                      <a:pt x="539" y="2242"/>
                    </a:lnTo>
                    <a:lnTo>
                      <a:pt x="538" y="2221"/>
                    </a:lnTo>
                    <a:lnTo>
                      <a:pt x="495" y="2187"/>
                    </a:lnTo>
                    <a:lnTo>
                      <a:pt x="457" y="2150"/>
                    </a:lnTo>
                    <a:lnTo>
                      <a:pt x="425" y="2110"/>
                    </a:lnTo>
                    <a:lnTo>
                      <a:pt x="398" y="2068"/>
                    </a:lnTo>
                    <a:lnTo>
                      <a:pt x="376" y="2025"/>
                    </a:lnTo>
                    <a:lnTo>
                      <a:pt x="362" y="1980"/>
                    </a:lnTo>
                    <a:lnTo>
                      <a:pt x="352" y="1934"/>
                    </a:lnTo>
                    <a:lnTo>
                      <a:pt x="349" y="1888"/>
                    </a:lnTo>
                    <a:lnTo>
                      <a:pt x="347" y="1864"/>
                    </a:lnTo>
                    <a:lnTo>
                      <a:pt x="340" y="1839"/>
                    </a:lnTo>
                    <a:lnTo>
                      <a:pt x="329" y="1813"/>
                    </a:lnTo>
                    <a:lnTo>
                      <a:pt x="315" y="1785"/>
                    </a:lnTo>
                    <a:lnTo>
                      <a:pt x="296" y="1753"/>
                    </a:lnTo>
                    <a:lnTo>
                      <a:pt x="274" y="1719"/>
                    </a:lnTo>
                    <a:lnTo>
                      <a:pt x="248" y="1682"/>
                    </a:lnTo>
                    <a:lnTo>
                      <a:pt x="227" y="1650"/>
                    </a:lnTo>
                    <a:lnTo>
                      <a:pt x="205" y="1617"/>
                    </a:lnTo>
                    <a:lnTo>
                      <a:pt x="182" y="1583"/>
                    </a:lnTo>
                    <a:lnTo>
                      <a:pt x="160" y="1546"/>
                    </a:lnTo>
                    <a:lnTo>
                      <a:pt x="138" y="1508"/>
                    </a:lnTo>
                    <a:lnTo>
                      <a:pt x="116" y="1466"/>
                    </a:lnTo>
                    <a:lnTo>
                      <a:pt x="95" y="1424"/>
                    </a:lnTo>
                    <a:lnTo>
                      <a:pt x="76" y="1378"/>
                    </a:lnTo>
                    <a:lnTo>
                      <a:pt x="57" y="1329"/>
                    </a:lnTo>
                    <a:lnTo>
                      <a:pt x="41" y="1278"/>
                    </a:lnTo>
                    <a:lnTo>
                      <a:pt x="28" y="1224"/>
                    </a:lnTo>
                    <a:lnTo>
                      <a:pt x="16" y="1166"/>
                    </a:lnTo>
                    <a:lnTo>
                      <a:pt x="8" y="1105"/>
                    </a:lnTo>
                    <a:lnTo>
                      <a:pt x="2" y="1041"/>
                    </a:lnTo>
                    <a:lnTo>
                      <a:pt x="0" y="973"/>
                    </a:lnTo>
                    <a:lnTo>
                      <a:pt x="4" y="893"/>
                    </a:lnTo>
                    <a:lnTo>
                      <a:pt x="14" y="815"/>
                    </a:lnTo>
                    <a:lnTo>
                      <a:pt x="30" y="739"/>
                    </a:lnTo>
                    <a:lnTo>
                      <a:pt x="53" y="667"/>
                    </a:lnTo>
                    <a:lnTo>
                      <a:pt x="80" y="595"/>
                    </a:lnTo>
                    <a:lnTo>
                      <a:pt x="114" y="526"/>
                    </a:lnTo>
                    <a:lnTo>
                      <a:pt x="152" y="461"/>
                    </a:lnTo>
                    <a:lnTo>
                      <a:pt x="196" y="399"/>
                    </a:lnTo>
                    <a:lnTo>
                      <a:pt x="246" y="340"/>
                    </a:lnTo>
                    <a:lnTo>
                      <a:pt x="298" y="286"/>
                    </a:lnTo>
                    <a:lnTo>
                      <a:pt x="356" y="235"/>
                    </a:lnTo>
                    <a:lnTo>
                      <a:pt x="416" y="188"/>
                    </a:lnTo>
                    <a:lnTo>
                      <a:pt x="481" y="147"/>
                    </a:lnTo>
                    <a:lnTo>
                      <a:pt x="549" y="109"/>
                    </a:lnTo>
                    <a:lnTo>
                      <a:pt x="621" y="77"/>
                    </a:lnTo>
                    <a:lnTo>
                      <a:pt x="695" y="50"/>
                    </a:lnTo>
                    <a:lnTo>
                      <a:pt x="771" y="29"/>
                    </a:lnTo>
                    <a:lnTo>
                      <a:pt x="850" y="13"/>
                    </a:lnTo>
                    <a:lnTo>
                      <a:pt x="932" y="3"/>
                    </a:lnTo>
                    <a:lnTo>
                      <a:pt x="101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29" name="Freeform 243">
                <a:extLst>
                  <a:ext uri="{FF2B5EF4-FFF2-40B4-BE49-F238E27FC236}">
                    <a16:creationId xmlns:a16="http://schemas.microsoft.com/office/drawing/2014/main" id="{C7540876-56CD-AE43-AF48-97A8FFC9AA3F}"/>
                  </a:ext>
                </a:extLst>
              </p:cNvPr>
              <p:cNvSpPr>
                <a:spLocks/>
              </p:cNvSpPr>
              <p:nvPr/>
            </p:nvSpPr>
            <p:spPr bwMode="auto">
              <a:xfrm>
                <a:off x="9272588" y="4037013"/>
                <a:ext cx="19050" cy="46038"/>
              </a:xfrm>
              <a:custGeom>
                <a:avLst/>
                <a:gdLst>
                  <a:gd name="T0" fmla="*/ 63 w 127"/>
                  <a:gd name="T1" fmla="*/ 0 h 318"/>
                  <a:gd name="T2" fmla="*/ 63 w 127"/>
                  <a:gd name="T3" fmla="*/ 0 h 318"/>
                  <a:gd name="T4" fmla="*/ 80 w 127"/>
                  <a:gd name="T5" fmla="*/ 2 h 318"/>
                  <a:gd name="T6" fmla="*/ 96 w 127"/>
                  <a:gd name="T7" fmla="*/ 9 h 318"/>
                  <a:gd name="T8" fmla="*/ 109 w 127"/>
                  <a:gd name="T9" fmla="*/ 19 h 318"/>
                  <a:gd name="T10" fmla="*/ 119 w 127"/>
                  <a:gd name="T11" fmla="*/ 32 h 318"/>
                  <a:gd name="T12" fmla="*/ 125 w 127"/>
                  <a:gd name="T13" fmla="*/ 47 h 318"/>
                  <a:gd name="T14" fmla="*/ 127 w 127"/>
                  <a:gd name="T15" fmla="*/ 64 h 318"/>
                  <a:gd name="T16" fmla="*/ 127 w 127"/>
                  <a:gd name="T17" fmla="*/ 254 h 318"/>
                  <a:gd name="T18" fmla="*/ 125 w 127"/>
                  <a:gd name="T19" fmla="*/ 272 h 318"/>
                  <a:gd name="T20" fmla="*/ 119 w 127"/>
                  <a:gd name="T21" fmla="*/ 286 h 318"/>
                  <a:gd name="T22" fmla="*/ 109 w 127"/>
                  <a:gd name="T23" fmla="*/ 300 h 318"/>
                  <a:gd name="T24" fmla="*/ 96 w 127"/>
                  <a:gd name="T25" fmla="*/ 309 h 318"/>
                  <a:gd name="T26" fmla="*/ 80 w 127"/>
                  <a:gd name="T27" fmla="*/ 315 h 318"/>
                  <a:gd name="T28" fmla="*/ 63 w 127"/>
                  <a:gd name="T29" fmla="*/ 318 h 318"/>
                  <a:gd name="T30" fmla="*/ 47 w 127"/>
                  <a:gd name="T31" fmla="*/ 315 h 318"/>
                  <a:gd name="T32" fmla="*/ 31 w 127"/>
                  <a:gd name="T33" fmla="*/ 309 h 318"/>
                  <a:gd name="T34" fmla="*/ 18 w 127"/>
                  <a:gd name="T35" fmla="*/ 300 h 318"/>
                  <a:gd name="T36" fmla="*/ 8 w 127"/>
                  <a:gd name="T37" fmla="*/ 286 h 318"/>
                  <a:gd name="T38" fmla="*/ 2 w 127"/>
                  <a:gd name="T39" fmla="*/ 272 h 318"/>
                  <a:gd name="T40" fmla="*/ 0 w 127"/>
                  <a:gd name="T41" fmla="*/ 254 h 318"/>
                  <a:gd name="T42" fmla="*/ 0 w 127"/>
                  <a:gd name="T43" fmla="*/ 64 h 318"/>
                  <a:gd name="T44" fmla="*/ 2 w 127"/>
                  <a:gd name="T45" fmla="*/ 47 h 318"/>
                  <a:gd name="T46" fmla="*/ 8 w 127"/>
                  <a:gd name="T47" fmla="*/ 32 h 318"/>
                  <a:gd name="T48" fmla="*/ 18 w 127"/>
                  <a:gd name="T49" fmla="*/ 19 h 318"/>
                  <a:gd name="T50" fmla="*/ 31 w 127"/>
                  <a:gd name="T51" fmla="*/ 9 h 318"/>
                  <a:gd name="T52" fmla="*/ 47 w 127"/>
                  <a:gd name="T53" fmla="*/ 2 h 318"/>
                  <a:gd name="T54" fmla="*/ 63 w 127"/>
                  <a:gd name="T55" fmla="*/ 0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7" h="318">
                    <a:moveTo>
                      <a:pt x="63" y="0"/>
                    </a:moveTo>
                    <a:lnTo>
                      <a:pt x="63" y="0"/>
                    </a:lnTo>
                    <a:lnTo>
                      <a:pt x="80" y="2"/>
                    </a:lnTo>
                    <a:lnTo>
                      <a:pt x="96" y="9"/>
                    </a:lnTo>
                    <a:lnTo>
                      <a:pt x="109" y="19"/>
                    </a:lnTo>
                    <a:lnTo>
                      <a:pt x="119" y="32"/>
                    </a:lnTo>
                    <a:lnTo>
                      <a:pt x="125" y="47"/>
                    </a:lnTo>
                    <a:lnTo>
                      <a:pt x="127" y="64"/>
                    </a:lnTo>
                    <a:lnTo>
                      <a:pt x="127" y="254"/>
                    </a:lnTo>
                    <a:lnTo>
                      <a:pt x="125" y="272"/>
                    </a:lnTo>
                    <a:lnTo>
                      <a:pt x="119" y="286"/>
                    </a:lnTo>
                    <a:lnTo>
                      <a:pt x="109" y="300"/>
                    </a:lnTo>
                    <a:lnTo>
                      <a:pt x="96" y="309"/>
                    </a:lnTo>
                    <a:lnTo>
                      <a:pt x="80" y="315"/>
                    </a:lnTo>
                    <a:lnTo>
                      <a:pt x="63" y="318"/>
                    </a:lnTo>
                    <a:lnTo>
                      <a:pt x="47" y="315"/>
                    </a:lnTo>
                    <a:lnTo>
                      <a:pt x="31" y="309"/>
                    </a:lnTo>
                    <a:lnTo>
                      <a:pt x="18" y="300"/>
                    </a:lnTo>
                    <a:lnTo>
                      <a:pt x="8" y="286"/>
                    </a:lnTo>
                    <a:lnTo>
                      <a:pt x="2" y="272"/>
                    </a:lnTo>
                    <a:lnTo>
                      <a:pt x="0" y="254"/>
                    </a:lnTo>
                    <a:lnTo>
                      <a:pt x="0" y="64"/>
                    </a:lnTo>
                    <a:lnTo>
                      <a:pt x="2" y="47"/>
                    </a:lnTo>
                    <a:lnTo>
                      <a:pt x="8" y="32"/>
                    </a:lnTo>
                    <a:lnTo>
                      <a:pt x="18" y="19"/>
                    </a:lnTo>
                    <a:lnTo>
                      <a:pt x="31" y="9"/>
                    </a:lnTo>
                    <a:lnTo>
                      <a:pt x="47" y="2"/>
                    </a:lnTo>
                    <a:lnTo>
                      <a:pt x="63"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0" name="Freeform 244">
                <a:extLst>
                  <a:ext uri="{FF2B5EF4-FFF2-40B4-BE49-F238E27FC236}">
                    <a16:creationId xmlns:a16="http://schemas.microsoft.com/office/drawing/2014/main" id="{AFBCB4D3-D875-8745-A271-40933B2D3EA1}"/>
                  </a:ext>
                </a:extLst>
              </p:cNvPr>
              <p:cNvSpPr>
                <a:spLocks/>
              </p:cNvSpPr>
              <p:nvPr/>
            </p:nvSpPr>
            <p:spPr bwMode="auto">
              <a:xfrm>
                <a:off x="9169400" y="4065588"/>
                <a:ext cx="31750" cy="41275"/>
              </a:xfrm>
              <a:custGeom>
                <a:avLst/>
                <a:gdLst>
                  <a:gd name="T0" fmla="*/ 64 w 224"/>
                  <a:gd name="T1" fmla="*/ 0 h 293"/>
                  <a:gd name="T2" fmla="*/ 80 w 224"/>
                  <a:gd name="T3" fmla="*/ 2 h 293"/>
                  <a:gd name="T4" fmla="*/ 95 w 224"/>
                  <a:gd name="T5" fmla="*/ 8 h 293"/>
                  <a:gd name="T6" fmla="*/ 109 w 224"/>
                  <a:gd name="T7" fmla="*/ 18 h 293"/>
                  <a:gd name="T8" fmla="*/ 119 w 224"/>
                  <a:gd name="T9" fmla="*/ 32 h 293"/>
                  <a:gd name="T10" fmla="*/ 216 w 224"/>
                  <a:gd name="T11" fmla="*/ 197 h 293"/>
                  <a:gd name="T12" fmla="*/ 222 w 224"/>
                  <a:gd name="T13" fmla="*/ 213 h 293"/>
                  <a:gd name="T14" fmla="*/ 224 w 224"/>
                  <a:gd name="T15" fmla="*/ 230 h 293"/>
                  <a:gd name="T16" fmla="*/ 222 w 224"/>
                  <a:gd name="T17" fmla="*/ 245 h 293"/>
                  <a:gd name="T18" fmla="*/ 216 w 224"/>
                  <a:gd name="T19" fmla="*/ 261 h 293"/>
                  <a:gd name="T20" fmla="*/ 206 w 224"/>
                  <a:gd name="T21" fmla="*/ 274 h 293"/>
                  <a:gd name="T22" fmla="*/ 193 w 224"/>
                  <a:gd name="T23" fmla="*/ 285 h 293"/>
                  <a:gd name="T24" fmla="*/ 177 w 224"/>
                  <a:gd name="T25" fmla="*/ 291 h 293"/>
                  <a:gd name="T26" fmla="*/ 160 w 224"/>
                  <a:gd name="T27" fmla="*/ 293 h 293"/>
                  <a:gd name="T28" fmla="*/ 143 w 224"/>
                  <a:gd name="T29" fmla="*/ 291 h 293"/>
                  <a:gd name="T30" fmla="*/ 129 w 224"/>
                  <a:gd name="T31" fmla="*/ 285 h 293"/>
                  <a:gd name="T32" fmla="*/ 115 w 224"/>
                  <a:gd name="T33" fmla="*/ 274 h 293"/>
                  <a:gd name="T34" fmla="*/ 105 w 224"/>
                  <a:gd name="T35" fmla="*/ 261 h 293"/>
                  <a:gd name="T36" fmla="*/ 8 w 224"/>
                  <a:gd name="T37" fmla="*/ 95 h 293"/>
                  <a:gd name="T38" fmla="*/ 2 w 224"/>
                  <a:gd name="T39" fmla="*/ 80 h 293"/>
                  <a:gd name="T40" fmla="*/ 0 w 224"/>
                  <a:gd name="T41" fmla="*/ 63 h 293"/>
                  <a:gd name="T42" fmla="*/ 2 w 224"/>
                  <a:gd name="T43" fmla="*/ 48 h 293"/>
                  <a:gd name="T44" fmla="*/ 8 w 224"/>
                  <a:gd name="T45" fmla="*/ 32 h 293"/>
                  <a:gd name="T46" fmla="*/ 19 w 224"/>
                  <a:gd name="T47" fmla="*/ 19 h 293"/>
                  <a:gd name="T48" fmla="*/ 31 w 224"/>
                  <a:gd name="T49" fmla="*/ 9 h 293"/>
                  <a:gd name="T50" fmla="*/ 48 w 224"/>
                  <a:gd name="T51" fmla="*/ 2 h 293"/>
                  <a:gd name="T52" fmla="*/ 64 w 224"/>
                  <a:gd name="T53"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3">
                    <a:moveTo>
                      <a:pt x="64" y="0"/>
                    </a:moveTo>
                    <a:lnTo>
                      <a:pt x="80" y="2"/>
                    </a:lnTo>
                    <a:lnTo>
                      <a:pt x="95" y="8"/>
                    </a:lnTo>
                    <a:lnTo>
                      <a:pt x="109" y="18"/>
                    </a:lnTo>
                    <a:lnTo>
                      <a:pt x="119" y="32"/>
                    </a:lnTo>
                    <a:lnTo>
                      <a:pt x="216" y="197"/>
                    </a:lnTo>
                    <a:lnTo>
                      <a:pt x="222" y="213"/>
                    </a:lnTo>
                    <a:lnTo>
                      <a:pt x="224" y="230"/>
                    </a:lnTo>
                    <a:lnTo>
                      <a:pt x="222" y="245"/>
                    </a:lnTo>
                    <a:lnTo>
                      <a:pt x="216" y="261"/>
                    </a:lnTo>
                    <a:lnTo>
                      <a:pt x="206" y="274"/>
                    </a:lnTo>
                    <a:lnTo>
                      <a:pt x="193" y="285"/>
                    </a:lnTo>
                    <a:lnTo>
                      <a:pt x="177" y="291"/>
                    </a:lnTo>
                    <a:lnTo>
                      <a:pt x="160" y="293"/>
                    </a:lnTo>
                    <a:lnTo>
                      <a:pt x="143" y="291"/>
                    </a:lnTo>
                    <a:lnTo>
                      <a:pt x="129" y="285"/>
                    </a:lnTo>
                    <a:lnTo>
                      <a:pt x="115" y="274"/>
                    </a:lnTo>
                    <a:lnTo>
                      <a:pt x="105" y="261"/>
                    </a:lnTo>
                    <a:lnTo>
                      <a:pt x="8" y="95"/>
                    </a:lnTo>
                    <a:lnTo>
                      <a:pt x="2" y="80"/>
                    </a:lnTo>
                    <a:lnTo>
                      <a:pt x="0" y="63"/>
                    </a:lnTo>
                    <a:lnTo>
                      <a:pt x="2" y="48"/>
                    </a:lnTo>
                    <a:lnTo>
                      <a:pt x="8" y="32"/>
                    </a:lnTo>
                    <a:lnTo>
                      <a:pt x="19" y="19"/>
                    </a:lnTo>
                    <a:lnTo>
                      <a:pt x="31" y="9"/>
                    </a:lnTo>
                    <a:lnTo>
                      <a:pt x="48"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1" name="Freeform 245">
                <a:extLst>
                  <a:ext uri="{FF2B5EF4-FFF2-40B4-BE49-F238E27FC236}">
                    <a16:creationId xmlns:a16="http://schemas.microsoft.com/office/drawing/2014/main" id="{5C104309-C294-3C47-9C5B-201D9ACB5C2D}"/>
                  </a:ext>
                </a:extLst>
              </p:cNvPr>
              <p:cNvSpPr>
                <a:spLocks/>
              </p:cNvSpPr>
              <p:nvPr/>
            </p:nvSpPr>
            <p:spPr bwMode="auto">
              <a:xfrm>
                <a:off x="9093200" y="4140200"/>
                <a:ext cx="41275" cy="33338"/>
              </a:xfrm>
              <a:custGeom>
                <a:avLst/>
                <a:gdLst>
                  <a:gd name="T0" fmla="*/ 64 w 294"/>
                  <a:gd name="T1" fmla="*/ 0 h 222"/>
                  <a:gd name="T2" fmla="*/ 79 w 294"/>
                  <a:gd name="T3" fmla="*/ 2 h 222"/>
                  <a:gd name="T4" fmla="*/ 96 w 294"/>
                  <a:gd name="T5" fmla="*/ 8 h 222"/>
                  <a:gd name="T6" fmla="*/ 263 w 294"/>
                  <a:gd name="T7" fmla="*/ 103 h 222"/>
                  <a:gd name="T8" fmla="*/ 276 w 294"/>
                  <a:gd name="T9" fmla="*/ 114 h 222"/>
                  <a:gd name="T10" fmla="*/ 286 w 294"/>
                  <a:gd name="T11" fmla="*/ 127 h 222"/>
                  <a:gd name="T12" fmla="*/ 292 w 294"/>
                  <a:gd name="T13" fmla="*/ 142 h 222"/>
                  <a:gd name="T14" fmla="*/ 294 w 294"/>
                  <a:gd name="T15" fmla="*/ 158 h 222"/>
                  <a:gd name="T16" fmla="*/ 292 w 294"/>
                  <a:gd name="T17" fmla="*/ 175 h 222"/>
                  <a:gd name="T18" fmla="*/ 286 w 294"/>
                  <a:gd name="T19" fmla="*/ 190 h 222"/>
                  <a:gd name="T20" fmla="*/ 275 w 294"/>
                  <a:gd name="T21" fmla="*/ 204 h 222"/>
                  <a:gd name="T22" fmla="*/ 262 w 294"/>
                  <a:gd name="T23" fmla="*/ 214 h 222"/>
                  <a:gd name="T24" fmla="*/ 246 w 294"/>
                  <a:gd name="T25" fmla="*/ 220 h 222"/>
                  <a:gd name="T26" fmla="*/ 230 w 294"/>
                  <a:gd name="T27" fmla="*/ 222 h 222"/>
                  <a:gd name="T28" fmla="*/ 213 w 294"/>
                  <a:gd name="T29" fmla="*/ 220 h 222"/>
                  <a:gd name="T30" fmla="*/ 198 w 294"/>
                  <a:gd name="T31" fmla="*/ 213 h 222"/>
                  <a:gd name="T32" fmla="*/ 31 w 294"/>
                  <a:gd name="T33" fmla="*/ 118 h 222"/>
                  <a:gd name="T34" fmla="*/ 18 w 294"/>
                  <a:gd name="T35" fmla="*/ 108 h 222"/>
                  <a:gd name="T36" fmla="*/ 8 w 294"/>
                  <a:gd name="T37" fmla="*/ 95 h 222"/>
                  <a:gd name="T38" fmla="*/ 2 w 294"/>
                  <a:gd name="T39" fmla="*/ 80 h 222"/>
                  <a:gd name="T40" fmla="*/ 0 w 294"/>
                  <a:gd name="T41" fmla="*/ 63 h 222"/>
                  <a:gd name="T42" fmla="*/ 2 w 294"/>
                  <a:gd name="T43" fmla="*/ 47 h 222"/>
                  <a:gd name="T44" fmla="*/ 8 w 294"/>
                  <a:gd name="T45" fmla="*/ 31 h 222"/>
                  <a:gd name="T46" fmla="*/ 19 w 294"/>
                  <a:gd name="T47" fmla="*/ 18 h 222"/>
                  <a:gd name="T48" fmla="*/ 32 w 294"/>
                  <a:gd name="T49" fmla="*/ 8 h 222"/>
                  <a:gd name="T50" fmla="*/ 47 w 294"/>
                  <a:gd name="T51" fmla="*/ 2 h 222"/>
                  <a:gd name="T52" fmla="*/ 64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64" y="0"/>
                    </a:moveTo>
                    <a:lnTo>
                      <a:pt x="79" y="2"/>
                    </a:lnTo>
                    <a:lnTo>
                      <a:pt x="96" y="8"/>
                    </a:lnTo>
                    <a:lnTo>
                      <a:pt x="263" y="103"/>
                    </a:lnTo>
                    <a:lnTo>
                      <a:pt x="276" y="114"/>
                    </a:lnTo>
                    <a:lnTo>
                      <a:pt x="286" y="127"/>
                    </a:lnTo>
                    <a:lnTo>
                      <a:pt x="292" y="142"/>
                    </a:lnTo>
                    <a:lnTo>
                      <a:pt x="294" y="158"/>
                    </a:lnTo>
                    <a:lnTo>
                      <a:pt x="292" y="175"/>
                    </a:lnTo>
                    <a:lnTo>
                      <a:pt x="286" y="190"/>
                    </a:lnTo>
                    <a:lnTo>
                      <a:pt x="275" y="204"/>
                    </a:lnTo>
                    <a:lnTo>
                      <a:pt x="262" y="214"/>
                    </a:lnTo>
                    <a:lnTo>
                      <a:pt x="246" y="220"/>
                    </a:lnTo>
                    <a:lnTo>
                      <a:pt x="230" y="222"/>
                    </a:lnTo>
                    <a:lnTo>
                      <a:pt x="213" y="220"/>
                    </a:lnTo>
                    <a:lnTo>
                      <a:pt x="198" y="213"/>
                    </a:lnTo>
                    <a:lnTo>
                      <a:pt x="31" y="118"/>
                    </a:lnTo>
                    <a:lnTo>
                      <a:pt x="18" y="108"/>
                    </a:lnTo>
                    <a:lnTo>
                      <a:pt x="8" y="95"/>
                    </a:lnTo>
                    <a:lnTo>
                      <a:pt x="2" y="80"/>
                    </a:lnTo>
                    <a:lnTo>
                      <a:pt x="0" y="63"/>
                    </a:lnTo>
                    <a:lnTo>
                      <a:pt x="2" y="47"/>
                    </a:lnTo>
                    <a:lnTo>
                      <a:pt x="8" y="31"/>
                    </a:lnTo>
                    <a:lnTo>
                      <a:pt x="19" y="18"/>
                    </a:lnTo>
                    <a:lnTo>
                      <a:pt x="32" y="8"/>
                    </a:lnTo>
                    <a:lnTo>
                      <a:pt x="47" y="2"/>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2" name="Freeform 246">
                <a:extLst>
                  <a:ext uri="{FF2B5EF4-FFF2-40B4-BE49-F238E27FC236}">
                    <a16:creationId xmlns:a16="http://schemas.microsoft.com/office/drawing/2014/main" id="{8A2BD633-D3DB-C24D-BD81-43D58C8854E5}"/>
                  </a:ext>
                </a:extLst>
              </p:cNvPr>
              <p:cNvSpPr>
                <a:spLocks/>
              </p:cNvSpPr>
              <p:nvPr/>
            </p:nvSpPr>
            <p:spPr bwMode="auto">
              <a:xfrm>
                <a:off x="9064625" y="4243388"/>
                <a:ext cx="46038" cy="19050"/>
              </a:xfrm>
              <a:custGeom>
                <a:avLst/>
                <a:gdLst>
                  <a:gd name="T0" fmla="*/ 64 w 321"/>
                  <a:gd name="T1" fmla="*/ 0 h 128"/>
                  <a:gd name="T2" fmla="*/ 257 w 321"/>
                  <a:gd name="T3" fmla="*/ 0 h 128"/>
                  <a:gd name="T4" fmla="*/ 273 w 321"/>
                  <a:gd name="T5" fmla="*/ 4 h 128"/>
                  <a:gd name="T6" fmla="*/ 289 w 321"/>
                  <a:gd name="T7" fmla="*/ 10 h 128"/>
                  <a:gd name="T8" fmla="*/ 302 w 321"/>
                  <a:gd name="T9" fmla="*/ 19 h 128"/>
                  <a:gd name="T10" fmla="*/ 312 w 321"/>
                  <a:gd name="T11" fmla="*/ 33 h 128"/>
                  <a:gd name="T12" fmla="*/ 318 w 321"/>
                  <a:gd name="T13" fmla="*/ 47 h 128"/>
                  <a:gd name="T14" fmla="*/ 321 w 321"/>
                  <a:gd name="T15" fmla="*/ 65 h 128"/>
                  <a:gd name="T16" fmla="*/ 318 w 321"/>
                  <a:gd name="T17" fmla="*/ 82 h 128"/>
                  <a:gd name="T18" fmla="*/ 312 w 321"/>
                  <a:gd name="T19" fmla="*/ 96 h 128"/>
                  <a:gd name="T20" fmla="*/ 302 w 321"/>
                  <a:gd name="T21" fmla="*/ 110 h 128"/>
                  <a:gd name="T22" fmla="*/ 289 w 321"/>
                  <a:gd name="T23" fmla="*/ 119 h 128"/>
                  <a:gd name="T24" fmla="*/ 273 w 321"/>
                  <a:gd name="T25" fmla="*/ 126 h 128"/>
                  <a:gd name="T26" fmla="*/ 257 w 321"/>
                  <a:gd name="T27" fmla="*/ 128 h 128"/>
                  <a:gd name="T28" fmla="*/ 64 w 321"/>
                  <a:gd name="T29" fmla="*/ 128 h 128"/>
                  <a:gd name="T30" fmla="*/ 47 w 321"/>
                  <a:gd name="T31" fmla="*/ 126 h 128"/>
                  <a:gd name="T32" fmla="*/ 32 w 321"/>
                  <a:gd name="T33" fmla="*/ 119 h 128"/>
                  <a:gd name="T34" fmla="*/ 19 w 321"/>
                  <a:gd name="T35" fmla="*/ 110 h 128"/>
                  <a:gd name="T36" fmla="*/ 9 w 321"/>
                  <a:gd name="T37" fmla="*/ 96 h 128"/>
                  <a:gd name="T38" fmla="*/ 2 w 321"/>
                  <a:gd name="T39" fmla="*/ 82 h 128"/>
                  <a:gd name="T40" fmla="*/ 0 w 321"/>
                  <a:gd name="T41" fmla="*/ 65 h 128"/>
                  <a:gd name="T42" fmla="*/ 2 w 321"/>
                  <a:gd name="T43" fmla="*/ 47 h 128"/>
                  <a:gd name="T44" fmla="*/ 9 w 321"/>
                  <a:gd name="T45" fmla="*/ 33 h 128"/>
                  <a:gd name="T46" fmla="*/ 19 w 321"/>
                  <a:gd name="T47" fmla="*/ 19 h 128"/>
                  <a:gd name="T48" fmla="*/ 32 w 321"/>
                  <a:gd name="T49" fmla="*/ 10 h 128"/>
                  <a:gd name="T50" fmla="*/ 47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3" y="4"/>
                    </a:lnTo>
                    <a:lnTo>
                      <a:pt x="289" y="10"/>
                    </a:lnTo>
                    <a:lnTo>
                      <a:pt x="302" y="19"/>
                    </a:lnTo>
                    <a:lnTo>
                      <a:pt x="312" y="33"/>
                    </a:lnTo>
                    <a:lnTo>
                      <a:pt x="318" y="47"/>
                    </a:lnTo>
                    <a:lnTo>
                      <a:pt x="321" y="65"/>
                    </a:lnTo>
                    <a:lnTo>
                      <a:pt x="318" y="82"/>
                    </a:lnTo>
                    <a:lnTo>
                      <a:pt x="312" y="96"/>
                    </a:lnTo>
                    <a:lnTo>
                      <a:pt x="302" y="110"/>
                    </a:lnTo>
                    <a:lnTo>
                      <a:pt x="289" y="119"/>
                    </a:lnTo>
                    <a:lnTo>
                      <a:pt x="273" y="126"/>
                    </a:lnTo>
                    <a:lnTo>
                      <a:pt x="257" y="128"/>
                    </a:lnTo>
                    <a:lnTo>
                      <a:pt x="64" y="128"/>
                    </a:lnTo>
                    <a:lnTo>
                      <a:pt x="47" y="126"/>
                    </a:lnTo>
                    <a:lnTo>
                      <a:pt x="32" y="119"/>
                    </a:lnTo>
                    <a:lnTo>
                      <a:pt x="19" y="110"/>
                    </a:lnTo>
                    <a:lnTo>
                      <a:pt x="9" y="96"/>
                    </a:lnTo>
                    <a:lnTo>
                      <a:pt x="2" y="82"/>
                    </a:lnTo>
                    <a:lnTo>
                      <a:pt x="0" y="65"/>
                    </a:lnTo>
                    <a:lnTo>
                      <a:pt x="2" y="47"/>
                    </a:lnTo>
                    <a:lnTo>
                      <a:pt x="9" y="33"/>
                    </a:lnTo>
                    <a:lnTo>
                      <a:pt x="19" y="19"/>
                    </a:lnTo>
                    <a:lnTo>
                      <a:pt x="32" y="10"/>
                    </a:lnTo>
                    <a:lnTo>
                      <a:pt x="47"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3" name="Freeform 247">
                <a:extLst>
                  <a:ext uri="{FF2B5EF4-FFF2-40B4-BE49-F238E27FC236}">
                    <a16:creationId xmlns:a16="http://schemas.microsoft.com/office/drawing/2014/main" id="{1753853F-B424-D240-A15D-32814D41225F}"/>
                  </a:ext>
                </a:extLst>
              </p:cNvPr>
              <p:cNvSpPr>
                <a:spLocks/>
              </p:cNvSpPr>
              <p:nvPr/>
            </p:nvSpPr>
            <p:spPr bwMode="auto">
              <a:xfrm>
                <a:off x="9093200" y="4333875"/>
                <a:ext cx="41275" cy="31750"/>
              </a:xfrm>
              <a:custGeom>
                <a:avLst/>
                <a:gdLst>
                  <a:gd name="T0" fmla="*/ 230 w 294"/>
                  <a:gd name="T1" fmla="*/ 0 h 224"/>
                  <a:gd name="T2" fmla="*/ 247 w 294"/>
                  <a:gd name="T3" fmla="*/ 3 h 224"/>
                  <a:gd name="T4" fmla="*/ 262 w 294"/>
                  <a:gd name="T5" fmla="*/ 9 h 224"/>
                  <a:gd name="T6" fmla="*/ 275 w 294"/>
                  <a:gd name="T7" fmla="*/ 19 h 224"/>
                  <a:gd name="T8" fmla="*/ 286 w 294"/>
                  <a:gd name="T9" fmla="*/ 33 h 224"/>
                  <a:gd name="T10" fmla="*/ 292 w 294"/>
                  <a:gd name="T11" fmla="*/ 48 h 224"/>
                  <a:gd name="T12" fmla="*/ 294 w 294"/>
                  <a:gd name="T13" fmla="*/ 65 h 224"/>
                  <a:gd name="T14" fmla="*/ 292 w 294"/>
                  <a:gd name="T15" fmla="*/ 80 h 224"/>
                  <a:gd name="T16" fmla="*/ 286 w 294"/>
                  <a:gd name="T17" fmla="*/ 96 h 224"/>
                  <a:gd name="T18" fmla="*/ 275 w 294"/>
                  <a:gd name="T19" fmla="*/ 110 h 224"/>
                  <a:gd name="T20" fmla="*/ 263 w 294"/>
                  <a:gd name="T21" fmla="*/ 120 h 224"/>
                  <a:gd name="T22" fmla="*/ 96 w 294"/>
                  <a:gd name="T23" fmla="*/ 215 h 224"/>
                  <a:gd name="T24" fmla="*/ 80 w 294"/>
                  <a:gd name="T25" fmla="*/ 221 h 224"/>
                  <a:gd name="T26" fmla="*/ 64 w 294"/>
                  <a:gd name="T27" fmla="*/ 224 h 224"/>
                  <a:gd name="T28" fmla="*/ 47 w 294"/>
                  <a:gd name="T29" fmla="*/ 221 h 224"/>
                  <a:gd name="T30" fmla="*/ 32 w 294"/>
                  <a:gd name="T31" fmla="*/ 216 h 224"/>
                  <a:gd name="T32" fmla="*/ 19 w 294"/>
                  <a:gd name="T33" fmla="*/ 205 h 224"/>
                  <a:gd name="T34" fmla="*/ 8 w 294"/>
                  <a:gd name="T35" fmla="*/ 192 h 224"/>
                  <a:gd name="T36" fmla="*/ 2 w 294"/>
                  <a:gd name="T37" fmla="*/ 176 h 224"/>
                  <a:gd name="T38" fmla="*/ 0 w 294"/>
                  <a:gd name="T39" fmla="*/ 159 h 224"/>
                  <a:gd name="T40" fmla="*/ 2 w 294"/>
                  <a:gd name="T41" fmla="*/ 144 h 224"/>
                  <a:gd name="T42" fmla="*/ 8 w 294"/>
                  <a:gd name="T43" fmla="*/ 128 h 224"/>
                  <a:gd name="T44" fmla="*/ 18 w 294"/>
                  <a:gd name="T45" fmla="*/ 116 h 224"/>
                  <a:gd name="T46" fmla="*/ 31 w 294"/>
                  <a:gd name="T47" fmla="*/ 105 h 224"/>
                  <a:gd name="T48" fmla="*/ 198 w 294"/>
                  <a:gd name="T49" fmla="*/ 10 h 224"/>
                  <a:gd name="T50" fmla="*/ 215 w 294"/>
                  <a:gd name="T51" fmla="*/ 2 h 224"/>
                  <a:gd name="T52" fmla="*/ 230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230" y="0"/>
                    </a:moveTo>
                    <a:lnTo>
                      <a:pt x="247" y="3"/>
                    </a:lnTo>
                    <a:lnTo>
                      <a:pt x="262" y="9"/>
                    </a:lnTo>
                    <a:lnTo>
                      <a:pt x="275" y="19"/>
                    </a:lnTo>
                    <a:lnTo>
                      <a:pt x="286" y="33"/>
                    </a:lnTo>
                    <a:lnTo>
                      <a:pt x="292" y="48"/>
                    </a:lnTo>
                    <a:lnTo>
                      <a:pt x="294" y="65"/>
                    </a:lnTo>
                    <a:lnTo>
                      <a:pt x="292" y="80"/>
                    </a:lnTo>
                    <a:lnTo>
                      <a:pt x="286" y="96"/>
                    </a:lnTo>
                    <a:lnTo>
                      <a:pt x="275" y="110"/>
                    </a:lnTo>
                    <a:lnTo>
                      <a:pt x="263" y="120"/>
                    </a:lnTo>
                    <a:lnTo>
                      <a:pt x="96" y="215"/>
                    </a:lnTo>
                    <a:lnTo>
                      <a:pt x="80" y="221"/>
                    </a:lnTo>
                    <a:lnTo>
                      <a:pt x="64" y="224"/>
                    </a:lnTo>
                    <a:lnTo>
                      <a:pt x="47" y="221"/>
                    </a:lnTo>
                    <a:lnTo>
                      <a:pt x="32" y="216"/>
                    </a:lnTo>
                    <a:lnTo>
                      <a:pt x="19" y="205"/>
                    </a:lnTo>
                    <a:lnTo>
                      <a:pt x="8" y="192"/>
                    </a:lnTo>
                    <a:lnTo>
                      <a:pt x="2" y="176"/>
                    </a:lnTo>
                    <a:lnTo>
                      <a:pt x="0" y="159"/>
                    </a:lnTo>
                    <a:lnTo>
                      <a:pt x="2" y="144"/>
                    </a:lnTo>
                    <a:lnTo>
                      <a:pt x="8" y="128"/>
                    </a:lnTo>
                    <a:lnTo>
                      <a:pt x="18" y="116"/>
                    </a:lnTo>
                    <a:lnTo>
                      <a:pt x="31" y="105"/>
                    </a:lnTo>
                    <a:lnTo>
                      <a:pt x="198" y="10"/>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4" name="Freeform 248">
                <a:extLst>
                  <a:ext uri="{FF2B5EF4-FFF2-40B4-BE49-F238E27FC236}">
                    <a16:creationId xmlns:a16="http://schemas.microsoft.com/office/drawing/2014/main" id="{05FB9FE7-68D7-8C47-A083-BCE148527A43}"/>
                  </a:ext>
                </a:extLst>
              </p:cNvPr>
              <p:cNvSpPr>
                <a:spLocks/>
              </p:cNvSpPr>
              <p:nvPr/>
            </p:nvSpPr>
            <p:spPr bwMode="auto">
              <a:xfrm>
                <a:off x="9429750" y="4333875"/>
                <a:ext cx="41275" cy="31750"/>
              </a:xfrm>
              <a:custGeom>
                <a:avLst/>
                <a:gdLst>
                  <a:gd name="T0" fmla="*/ 64 w 294"/>
                  <a:gd name="T1" fmla="*/ 0 h 224"/>
                  <a:gd name="T2" fmla="*/ 80 w 294"/>
                  <a:gd name="T3" fmla="*/ 2 h 224"/>
                  <a:gd name="T4" fmla="*/ 96 w 294"/>
                  <a:gd name="T5" fmla="*/ 10 h 224"/>
                  <a:gd name="T6" fmla="*/ 263 w 294"/>
                  <a:gd name="T7" fmla="*/ 105 h 224"/>
                  <a:gd name="T8" fmla="*/ 276 w 294"/>
                  <a:gd name="T9" fmla="*/ 116 h 224"/>
                  <a:gd name="T10" fmla="*/ 286 w 294"/>
                  <a:gd name="T11" fmla="*/ 128 h 224"/>
                  <a:gd name="T12" fmla="*/ 292 w 294"/>
                  <a:gd name="T13" fmla="*/ 144 h 224"/>
                  <a:gd name="T14" fmla="*/ 294 w 294"/>
                  <a:gd name="T15" fmla="*/ 159 h 224"/>
                  <a:gd name="T16" fmla="*/ 292 w 294"/>
                  <a:gd name="T17" fmla="*/ 176 h 224"/>
                  <a:gd name="T18" fmla="*/ 286 w 294"/>
                  <a:gd name="T19" fmla="*/ 192 h 224"/>
                  <a:gd name="T20" fmla="*/ 275 w 294"/>
                  <a:gd name="T21" fmla="*/ 205 h 224"/>
                  <a:gd name="T22" fmla="*/ 262 w 294"/>
                  <a:gd name="T23" fmla="*/ 216 h 224"/>
                  <a:gd name="T24" fmla="*/ 247 w 294"/>
                  <a:gd name="T25" fmla="*/ 221 h 224"/>
                  <a:gd name="T26" fmla="*/ 230 w 294"/>
                  <a:gd name="T27" fmla="*/ 224 h 224"/>
                  <a:gd name="T28" fmla="*/ 214 w 294"/>
                  <a:gd name="T29" fmla="*/ 221 h 224"/>
                  <a:gd name="T30" fmla="*/ 198 w 294"/>
                  <a:gd name="T31" fmla="*/ 215 h 224"/>
                  <a:gd name="T32" fmla="*/ 31 w 294"/>
                  <a:gd name="T33" fmla="*/ 120 h 224"/>
                  <a:gd name="T34" fmla="*/ 19 w 294"/>
                  <a:gd name="T35" fmla="*/ 110 h 224"/>
                  <a:gd name="T36" fmla="*/ 8 w 294"/>
                  <a:gd name="T37" fmla="*/ 96 h 224"/>
                  <a:gd name="T38" fmla="*/ 2 w 294"/>
                  <a:gd name="T39" fmla="*/ 80 h 224"/>
                  <a:gd name="T40" fmla="*/ 0 w 294"/>
                  <a:gd name="T41" fmla="*/ 65 h 224"/>
                  <a:gd name="T42" fmla="*/ 2 w 294"/>
                  <a:gd name="T43" fmla="*/ 48 h 224"/>
                  <a:gd name="T44" fmla="*/ 8 w 294"/>
                  <a:gd name="T45" fmla="*/ 33 h 224"/>
                  <a:gd name="T46" fmla="*/ 19 w 294"/>
                  <a:gd name="T47" fmla="*/ 19 h 224"/>
                  <a:gd name="T48" fmla="*/ 32 w 294"/>
                  <a:gd name="T49" fmla="*/ 9 h 224"/>
                  <a:gd name="T50" fmla="*/ 47 w 294"/>
                  <a:gd name="T51" fmla="*/ 3 h 224"/>
                  <a:gd name="T52" fmla="*/ 64 w 294"/>
                  <a:gd name="T53"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4">
                    <a:moveTo>
                      <a:pt x="64" y="0"/>
                    </a:moveTo>
                    <a:lnTo>
                      <a:pt x="80" y="2"/>
                    </a:lnTo>
                    <a:lnTo>
                      <a:pt x="96" y="10"/>
                    </a:lnTo>
                    <a:lnTo>
                      <a:pt x="263" y="105"/>
                    </a:lnTo>
                    <a:lnTo>
                      <a:pt x="276" y="116"/>
                    </a:lnTo>
                    <a:lnTo>
                      <a:pt x="286" y="128"/>
                    </a:lnTo>
                    <a:lnTo>
                      <a:pt x="292" y="144"/>
                    </a:lnTo>
                    <a:lnTo>
                      <a:pt x="294" y="159"/>
                    </a:lnTo>
                    <a:lnTo>
                      <a:pt x="292" y="176"/>
                    </a:lnTo>
                    <a:lnTo>
                      <a:pt x="286" y="192"/>
                    </a:lnTo>
                    <a:lnTo>
                      <a:pt x="275" y="205"/>
                    </a:lnTo>
                    <a:lnTo>
                      <a:pt x="262" y="216"/>
                    </a:lnTo>
                    <a:lnTo>
                      <a:pt x="247" y="221"/>
                    </a:lnTo>
                    <a:lnTo>
                      <a:pt x="230" y="224"/>
                    </a:lnTo>
                    <a:lnTo>
                      <a:pt x="214" y="221"/>
                    </a:lnTo>
                    <a:lnTo>
                      <a:pt x="198" y="215"/>
                    </a:lnTo>
                    <a:lnTo>
                      <a:pt x="31" y="120"/>
                    </a:lnTo>
                    <a:lnTo>
                      <a:pt x="19" y="110"/>
                    </a:lnTo>
                    <a:lnTo>
                      <a:pt x="8" y="96"/>
                    </a:lnTo>
                    <a:lnTo>
                      <a:pt x="2" y="80"/>
                    </a:lnTo>
                    <a:lnTo>
                      <a:pt x="0" y="65"/>
                    </a:lnTo>
                    <a:lnTo>
                      <a:pt x="2" y="48"/>
                    </a:lnTo>
                    <a:lnTo>
                      <a:pt x="8" y="33"/>
                    </a:lnTo>
                    <a:lnTo>
                      <a:pt x="19" y="19"/>
                    </a:lnTo>
                    <a:lnTo>
                      <a:pt x="32" y="9"/>
                    </a:lnTo>
                    <a:lnTo>
                      <a:pt x="47" y="3"/>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5" name="Freeform 249">
                <a:extLst>
                  <a:ext uri="{FF2B5EF4-FFF2-40B4-BE49-F238E27FC236}">
                    <a16:creationId xmlns:a16="http://schemas.microsoft.com/office/drawing/2014/main" id="{CDF69CD3-97D5-9B4B-B3FA-94E5E811D23C}"/>
                  </a:ext>
                </a:extLst>
              </p:cNvPr>
              <p:cNvSpPr>
                <a:spLocks/>
              </p:cNvSpPr>
              <p:nvPr/>
            </p:nvSpPr>
            <p:spPr bwMode="auto">
              <a:xfrm>
                <a:off x="9453563" y="4243388"/>
                <a:ext cx="46038" cy="19050"/>
              </a:xfrm>
              <a:custGeom>
                <a:avLst/>
                <a:gdLst>
                  <a:gd name="T0" fmla="*/ 64 w 321"/>
                  <a:gd name="T1" fmla="*/ 0 h 128"/>
                  <a:gd name="T2" fmla="*/ 257 w 321"/>
                  <a:gd name="T3" fmla="*/ 0 h 128"/>
                  <a:gd name="T4" fmla="*/ 274 w 321"/>
                  <a:gd name="T5" fmla="*/ 4 h 128"/>
                  <a:gd name="T6" fmla="*/ 290 w 321"/>
                  <a:gd name="T7" fmla="*/ 10 h 128"/>
                  <a:gd name="T8" fmla="*/ 302 w 321"/>
                  <a:gd name="T9" fmla="*/ 19 h 128"/>
                  <a:gd name="T10" fmla="*/ 312 w 321"/>
                  <a:gd name="T11" fmla="*/ 33 h 128"/>
                  <a:gd name="T12" fmla="*/ 319 w 321"/>
                  <a:gd name="T13" fmla="*/ 47 h 128"/>
                  <a:gd name="T14" fmla="*/ 321 w 321"/>
                  <a:gd name="T15" fmla="*/ 65 h 128"/>
                  <a:gd name="T16" fmla="*/ 319 w 321"/>
                  <a:gd name="T17" fmla="*/ 82 h 128"/>
                  <a:gd name="T18" fmla="*/ 312 w 321"/>
                  <a:gd name="T19" fmla="*/ 96 h 128"/>
                  <a:gd name="T20" fmla="*/ 302 w 321"/>
                  <a:gd name="T21" fmla="*/ 110 h 128"/>
                  <a:gd name="T22" fmla="*/ 290 w 321"/>
                  <a:gd name="T23" fmla="*/ 119 h 128"/>
                  <a:gd name="T24" fmla="*/ 274 w 321"/>
                  <a:gd name="T25" fmla="*/ 126 h 128"/>
                  <a:gd name="T26" fmla="*/ 257 w 321"/>
                  <a:gd name="T27" fmla="*/ 128 h 128"/>
                  <a:gd name="T28" fmla="*/ 64 w 321"/>
                  <a:gd name="T29" fmla="*/ 128 h 128"/>
                  <a:gd name="T30" fmla="*/ 48 w 321"/>
                  <a:gd name="T31" fmla="*/ 126 h 128"/>
                  <a:gd name="T32" fmla="*/ 32 w 321"/>
                  <a:gd name="T33" fmla="*/ 119 h 128"/>
                  <a:gd name="T34" fmla="*/ 19 w 321"/>
                  <a:gd name="T35" fmla="*/ 110 h 128"/>
                  <a:gd name="T36" fmla="*/ 9 w 321"/>
                  <a:gd name="T37" fmla="*/ 96 h 128"/>
                  <a:gd name="T38" fmla="*/ 3 w 321"/>
                  <a:gd name="T39" fmla="*/ 82 h 128"/>
                  <a:gd name="T40" fmla="*/ 0 w 321"/>
                  <a:gd name="T41" fmla="*/ 65 h 128"/>
                  <a:gd name="T42" fmla="*/ 3 w 321"/>
                  <a:gd name="T43" fmla="*/ 47 h 128"/>
                  <a:gd name="T44" fmla="*/ 9 w 321"/>
                  <a:gd name="T45" fmla="*/ 33 h 128"/>
                  <a:gd name="T46" fmla="*/ 19 w 321"/>
                  <a:gd name="T47" fmla="*/ 19 h 128"/>
                  <a:gd name="T48" fmla="*/ 32 w 321"/>
                  <a:gd name="T49" fmla="*/ 10 h 128"/>
                  <a:gd name="T50" fmla="*/ 48 w 321"/>
                  <a:gd name="T51" fmla="*/ 4 h 128"/>
                  <a:gd name="T52" fmla="*/ 64 w 321"/>
                  <a:gd name="T5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128">
                    <a:moveTo>
                      <a:pt x="64" y="0"/>
                    </a:moveTo>
                    <a:lnTo>
                      <a:pt x="257" y="0"/>
                    </a:lnTo>
                    <a:lnTo>
                      <a:pt x="274" y="4"/>
                    </a:lnTo>
                    <a:lnTo>
                      <a:pt x="290" y="10"/>
                    </a:lnTo>
                    <a:lnTo>
                      <a:pt x="302" y="19"/>
                    </a:lnTo>
                    <a:lnTo>
                      <a:pt x="312" y="33"/>
                    </a:lnTo>
                    <a:lnTo>
                      <a:pt x="319" y="47"/>
                    </a:lnTo>
                    <a:lnTo>
                      <a:pt x="321" y="65"/>
                    </a:lnTo>
                    <a:lnTo>
                      <a:pt x="319" y="82"/>
                    </a:lnTo>
                    <a:lnTo>
                      <a:pt x="312" y="96"/>
                    </a:lnTo>
                    <a:lnTo>
                      <a:pt x="302" y="110"/>
                    </a:lnTo>
                    <a:lnTo>
                      <a:pt x="290" y="119"/>
                    </a:lnTo>
                    <a:lnTo>
                      <a:pt x="274" y="126"/>
                    </a:lnTo>
                    <a:lnTo>
                      <a:pt x="257" y="128"/>
                    </a:lnTo>
                    <a:lnTo>
                      <a:pt x="64" y="128"/>
                    </a:lnTo>
                    <a:lnTo>
                      <a:pt x="48" y="126"/>
                    </a:lnTo>
                    <a:lnTo>
                      <a:pt x="32" y="119"/>
                    </a:lnTo>
                    <a:lnTo>
                      <a:pt x="19" y="110"/>
                    </a:lnTo>
                    <a:lnTo>
                      <a:pt x="9" y="96"/>
                    </a:lnTo>
                    <a:lnTo>
                      <a:pt x="3" y="82"/>
                    </a:lnTo>
                    <a:lnTo>
                      <a:pt x="0" y="65"/>
                    </a:lnTo>
                    <a:lnTo>
                      <a:pt x="3" y="47"/>
                    </a:lnTo>
                    <a:lnTo>
                      <a:pt x="9" y="33"/>
                    </a:lnTo>
                    <a:lnTo>
                      <a:pt x="19" y="19"/>
                    </a:lnTo>
                    <a:lnTo>
                      <a:pt x="32" y="10"/>
                    </a:lnTo>
                    <a:lnTo>
                      <a:pt x="48" y="4"/>
                    </a:lnTo>
                    <a:lnTo>
                      <a:pt x="6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6" name="Freeform 250">
                <a:extLst>
                  <a:ext uri="{FF2B5EF4-FFF2-40B4-BE49-F238E27FC236}">
                    <a16:creationId xmlns:a16="http://schemas.microsoft.com/office/drawing/2014/main" id="{6D0C963B-1B93-FD42-91B1-45E31578CA9D}"/>
                  </a:ext>
                </a:extLst>
              </p:cNvPr>
              <p:cNvSpPr>
                <a:spLocks/>
              </p:cNvSpPr>
              <p:nvPr/>
            </p:nvSpPr>
            <p:spPr bwMode="auto">
              <a:xfrm>
                <a:off x="9429750" y="4140200"/>
                <a:ext cx="41275" cy="33338"/>
              </a:xfrm>
              <a:custGeom>
                <a:avLst/>
                <a:gdLst>
                  <a:gd name="T0" fmla="*/ 230 w 294"/>
                  <a:gd name="T1" fmla="*/ 0 h 222"/>
                  <a:gd name="T2" fmla="*/ 247 w 294"/>
                  <a:gd name="T3" fmla="*/ 2 h 222"/>
                  <a:gd name="T4" fmla="*/ 262 w 294"/>
                  <a:gd name="T5" fmla="*/ 8 h 222"/>
                  <a:gd name="T6" fmla="*/ 275 w 294"/>
                  <a:gd name="T7" fmla="*/ 18 h 222"/>
                  <a:gd name="T8" fmla="*/ 286 w 294"/>
                  <a:gd name="T9" fmla="*/ 31 h 222"/>
                  <a:gd name="T10" fmla="*/ 292 w 294"/>
                  <a:gd name="T11" fmla="*/ 47 h 222"/>
                  <a:gd name="T12" fmla="*/ 294 w 294"/>
                  <a:gd name="T13" fmla="*/ 63 h 222"/>
                  <a:gd name="T14" fmla="*/ 292 w 294"/>
                  <a:gd name="T15" fmla="*/ 80 h 222"/>
                  <a:gd name="T16" fmla="*/ 286 w 294"/>
                  <a:gd name="T17" fmla="*/ 95 h 222"/>
                  <a:gd name="T18" fmla="*/ 276 w 294"/>
                  <a:gd name="T19" fmla="*/ 108 h 222"/>
                  <a:gd name="T20" fmla="*/ 263 w 294"/>
                  <a:gd name="T21" fmla="*/ 118 h 222"/>
                  <a:gd name="T22" fmla="*/ 96 w 294"/>
                  <a:gd name="T23" fmla="*/ 213 h 222"/>
                  <a:gd name="T24" fmla="*/ 80 w 294"/>
                  <a:gd name="T25" fmla="*/ 220 h 222"/>
                  <a:gd name="T26" fmla="*/ 64 w 294"/>
                  <a:gd name="T27" fmla="*/ 222 h 222"/>
                  <a:gd name="T28" fmla="*/ 48 w 294"/>
                  <a:gd name="T29" fmla="*/ 220 h 222"/>
                  <a:gd name="T30" fmla="*/ 32 w 294"/>
                  <a:gd name="T31" fmla="*/ 214 h 222"/>
                  <a:gd name="T32" fmla="*/ 19 w 294"/>
                  <a:gd name="T33" fmla="*/ 204 h 222"/>
                  <a:gd name="T34" fmla="*/ 8 w 294"/>
                  <a:gd name="T35" fmla="*/ 190 h 222"/>
                  <a:gd name="T36" fmla="*/ 2 w 294"/>
                  <a:gd name="T37" fmla="*/ 175 h 222"/>
                  <a:gd name="T38" fmla="*/ 0 w 294"/>
                  <a:gd name="T39" fmla="*/ 158 h 222"/>
                  <a:gd name="T40" fmla="*/ 2 w 294"/>
                  <a:gd name="T41" fmla="*/ 142 h 222"/>
                  <a:gd name="T42" fmla="*/ 8 w 294"/>
                  <a:gd name="T43" fmla="*/ 127 h 222"/>
                  <a:gd name="T44" fmla="*/ 19 w 294"/>
                  <a:gd name="T45" fmla="*/ 114 h 222"/>
                  <a:gd name="T46" fmla="*/ 31 w 294"/>
                  <a:gd name="T47" fmla="*/ 103 h 222"/>
                  <a:gd name="T48" fmla="*/ 198 w 294"/>
                  <a:gd name="T49" fmla="*/ 8 h 222"/>
                  <a:gd name="T50" fmla="*/ 215 w 294"/>
                  <a:gd name="T51" fmla="*/ 2 h 222"/>
                  <a:gd name="T52" fmla="*/ 230 w 294"/>
                  <a:gd name="T5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4" h="222">
                    <a:moveTo>
                      <a:pt x="230" y="0"/>
                    </a:moveTo>
                    <a:lnTo>
                      <a:pt x="247" y="2"/>
                    </a:lnTo>
                    <a:lnTo>
                      <a:pt x="262" y="8"/>
                    </a:lnTo>
                    <a:lnTo>
                      <a:pt x="275" y="18"/>
                    </a:lnTo>
                    <a:lnTo>
                      <a:pt x="286" y="31"/>
                    </a:lnTo>
                    <a:lnTo>
                      <a:pt x="292" y="47"/>
                    </a:lnTo>
                    <a:lnTo>
                      <a:pt x="294" y="63"/>
                    </a:lnTo>
                    <a:lnTo>
                      <a:pt x="292" y="80"/>
                    </a:lnTo>
                    <a:lnTo>
                      <a:pt x="286" y="95"/>
                    </a:lnTo>
                    <a:lnTo>
                      <a:pt x="276" y="108"/>
                    </a:lnTo>
                    <a:lnTo>
                      <a:pt x="263" y="118"/>
                    </a:lnTo>
                    <a:lnTo>
                      <a:pt x="96" y="213"/>
                    </a:lnTo>
                    <a:lnTo>
                      <a:pt x="80" y="220"/>
                    </a:lnTo>
                    <a:lnTo>
                      <a:pt x="64" y="222"/>
                    </a:lnTo>
                    <a:lnTo>
                      <a:pt x="48" y="220"/>
                    </a:lnTo>
                    <a:lnTo>
                      <a:pt x="32" y="214"/>
                    </a:lnTo>
                    <a:lnTo>
                      <a:pt x="19" y="204"/>
                    </a:lnTo>
                    <a:lnTo>
                      <a:pt x="8" y="190"/>
                    </a:lnTo>
                    <a:lnTo>
                      <a:pt x="2" y="175"/>
                    </a:lnTo>
                    <a:lnTo>
                      <a:pt x="0" y="158"/>
                    </a:lnTo>
                    <a:lnTo>
                      <a:pt x="2" y="142"/>
                    </a:lnTo>
                    <a:lnTo>
                      <a:pt x="8" y="127"/>
                    </a:lnTo>
                    <a:lnTo>
                      <a:pt x="19" y="114"/>
                    </a:lnTo>
                    <a:lnTo>
                      <a:pt x="31" y="103"/>
                    </a:lnTo>
                    <a:lnTo>
                      <a:pt x="198" y="8"/>
                    </a:lnTo>
                    <a:lnTo>
                      <a:pt x="215" y="2"/>
                    </a:lnTo>
                    <a:lnTo>
                      <a:pt x="23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7" name="Freeform 251">
                <a:extLst>
                  <a:ext uri="{FF2B5EF4-FFF2-40B4-BE49-F238E27FC236}">
                    <a16:creationId xmlns:a16="http://schemas.microsoft.com/office/drawing/2014/main" id="{52AF2A18-B5D5-944B-8596-55677067C490}"/>
                  </a:ext>
                </a:extLst>
              </p:cNvPr>
              <p:cNvSpPr>
                <a:spLocks/>
              </p:cNvSpPr>
              <p:nvPr/>
            </p:nvSpPr>
            <p:spPr bwMode="auto">
              <a:xfrm>
                <a:off x="9363075" y="4065588"/>
                <a:ext cx="31750" cy="41275"/>
              </a:xfrm>
              <a:custGeom>
                <a:avLst/>
                <a:gdLst>
                  <a:gd name="T0" fmla="*/ 159 w 224"/>
                  <a:gd name="T1" fmla="*/ 0 h 292"/>
                  <a:gd name="T2" fmla="*/ 176 w 224"/>
                  <a:gd name="T3" fmla="*/ 2 h 292"/>
                  <a:gd name="T4" fmla="*/ 192 w 224"/>
                  <a:gd name="T5" fmla="*/ 9 h 292"/>
                  <a:gd name="T6" fmla="*/ 205 w 224"/>
                  <a:gd name="T7" fmla="*/ 19 h 292"/>
                  <a:gd name="T8" fmla="*/ 216 w 224"/>
                  <a:gd name="T9" fmla="*/ 32 h 292"/>
                  <a:gd name="T10" fmla="*/ 222 w 224"/>
                  <a:gd name="T11" fmla="*/ 48 h 292"/>
                  <a:gd name="T12" fmla="*/ 224 w 224"/>
                  <a:gd name="T13" fmla="*/ 63 h 292"/>
                  <a:gd name="T14" fmla="*/ 222 w 224"/>
                  <a:gd name="T15" fmla="*/ 80 h 292"/>
                  <a:gd name="T16" fmla="*/ 216 w 224"/>
                  <a:gd name="T17" fmla="*/ 95 h 292"/>
                  <a:gd name="T18" fmla="*/ 119 w 224"/>
                  <a:gd name="T19" fmla="*/ 261 h 292"/>
                  <a:gd name="T20" fmla="*/ 109 w 224"/>
                  <a:gd name="T21" fmla="*/ 274 h 292"/>
                  <a:gd name="T22" fmla="*/ 95 w 224"/>
                  <a:gd name="T23" fmla="*/ 285 h 292"/>
                  <a:gd name="T24" fmla="*/ 81 w 224"/>
                  <a:gd name="T25" fmla="*/ 290 h 292"/>
                  <a:gd name="T26" fmla="*/ 64 w 224"/>
                  <a:gd name="T27" fmla="*/ 292 h 292"/>
                  <a:gd name="T28" fmla="*/ 48 w 224"/>
                  <a:gd name="T29" fmla="*/ 290 h 292"/>
                  <a:gd name="T30" fmla="*/ 32 w 224"/>
                  <a:gd name="T31" fmla="*/ 284 h 292"/>
                  <a:gd name="T32" fmla="*/ 18 w 224"/>
                  <a:gd name="T33" fmla="*/ 273 h 292"/>
                  <a:gd name="T34" fmla="*/ 8 w 224"/>
                  <a:gd name="T35" fmla="*/ 261 h 292"/>
                  <a:gd name="T36" fmla="*/ 2 w 224"/>
                  <a:gd name="T37" fmla="*/ 245 h 292"/>
                  <a:gd name="T38" fmla="*/ 0 w 224"/>
                  <a:gd name="T39" fmla="*/ 230 h 292"/>
                  <a:gd name="T40" fmla="*/ 2 w 224"/>
                  <a:gd name="T41" fmla="*/ 213 h 292"/>
                  <a:gd name="T42" fmla="*/ 8 w 224"/>
                  <a:gd name="T43" fmla="*/ 197 h 292"/>
                  <a:gd name="T44" fmla="*/ 105 w 224"/>
                  <a:gd name="T45" fmla="*/ 32 h 292"/>
                  <a:gd name="T46" fmla="*/ 115 w 224"/>
                  <a:gd name="T47" fmla="*/ 18 h 292"/>
                  <a:gd name="T48" fmla="*/ 129 w 224"/>
                  <a:gd name="T49" fmla="*/ 8 h 292"/>
                  <a:gd name="T50" fmla="*/ 144 w 224"/>
                  <a:gd name="T51" fmla="*/ 2 h 292"/>
                  <a:gd name="T52" fmla="*/ 159 w 224"/>
                  <a:gd name="T53"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4" h="292">
                    <a:moveTo>
                      <a:pt x="159" y="0"/>
                    </a:moveTo>
                    <a:lnTo>
                      <a:pt x="176" y="2"/>
                    </a:lnTo>
                    <a:lnTo>
                      <a:pt x="192" y="9"/>
                    </a:lnTo>
                    <a:lnTo>
                      <a:pt x="205" y="19"/>
                    </a:lnTo>
                    <a:lnTo>
                      <a:pt x="216" y="32"/>
                    </a:lnTo>
                    <a:lnTo>
                      <a:pt x="222" y="48"/>
                    </a:lnTo>
                    <a:lnTo>
                      <a:pt x="224" y="63"/>
                    </a:lnTo>
                    <a:lnTo>
                      <a:pt x="222" y="80"/>
                    </a:lnTo>
                    <a:lnTo>
                      <a:pt x="216" y="95"/>
                    </a:lnTo>
                    <a:lnTo>
                      <a:pt x="119" y="261"/>
                    </a:lnTo>
                    <a:lnTo>
                      <a:pt x="109" y="274"/>
                    </a:lnTo>
                    <a:lnTo>
                      <a:pt x="95" y="285"/>
                    </a:lnTo>
                    <a:lnTo>
                      <a:pt x="81" y="290"/>
                    </a:lnTo>
                    <a:lnTo>
                      <a:pt x="64" y="292"/>
                    </a:lnTo>
                    <a:lnTo>
                      <a:pt x="48" y="290"/>
                    </a:lnTo>
                    <a:lnTo>
                      <a:pt x="32" y="284"/>
                    </a:lnTo>
                    <a:lnTo>
                      <a:pt x="18" y="273"/>
                    </a:lnTo>
                    <a:lnTo>
                      <a:pt x="8" y="261"/>
                    </a:lnTo>
                    <a:lnTo>
                      <a:pt x="2" y="245"/>
                    </a:lnTo>
                    <a:lnTo>
                      <a:pt x="0" y="230"/>
                    </a:lnTo>
                    <a:lnTo>
                      <a:pt x="2" y="213"/>
                    </a:lnTo>
                    <a:lnTo>
                      <a:pt x="8" y="197"/>
                    </a:lnTo>
                    <a:lnTo>
                      <a:pt x="105" y="32"/>
                    </a:lnTo>
                    <a:lnTo>
                      <a:pt x="115" y="18"/>
                    </a:lnTo>
                    <a:lnTo>
                      <a:pt x="129" y="8"/>
                    </a:lnTo>
                    <a:lnTo>
                      <a:pt x="144" y="2"/>
                    </a:lnTo>
                    <a:lnTo>
                      <a:pt x="159"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8" name="Freeform 252">
                <a:extLst>
                  <a:ext uri="{FF2B5EF4-FFF2-40B4-BE49-F238E27FC236}">
                    <a16:creationId xmlns:a16="http://schemas.microsoft.com/office/drawing/2014/main" id="{64249A0D-D266-1846-990F-C8005338889D}"/>
                  </a:ext>
                </a:extLst>
              </p:cNvPr>
              <p:cNvSpPr>
                <a:spLocks/>
              </p:cNvSpPr>
              <p:nvPr/>
            </p:nvSpPr>
            <p:spPr bwMode="auto">
              <a:xfrm>
                <a:off x="9259888" y="4176713"/>
                <a:ext cx="44450" cy="142875"/>
              </a:xfrm>
              <a:custGeom>
                <a:avLst/>
                <a:gdLst>
                  <a:gd name="T0" fmla="*/ 154 w 308"/>
                  <a:gd name="T1" fmla="*/ 0 h 991"/>
                  <a:gd name="T2" fmla="*/ 186 w 308"/>
                  <a:gd name="T3" fmla="*/ 2 h 991"/>
                  <a:gd name="T4" fmla="*/ 213 w 308"/>
                  <a:gd name="T5" fmla="*/ 8 h 991"/>
                  <a:gd name="T6" fmla="*/ 238 w 308"/>
                  <a:gd name="T7" fmla="*/ 17 h 991"/>
                  <a:gd name="T8" fmla="*/ 259 w 308"/>
                  <a:gd name="T9" fmla="*/ 30 h 991"/>
                  <a:gd name="T10" fmla="*/ 277 w 308"/>
                  <a:gd name="T11" fmla="*/ 47 h 991"/>
                  <a:gd name="T12" fmla="*/ 291 w 308"/>
                  <a:gd name="T13" fmla="*/ 67 h 991"/>
                  <a:gd name="T14" fmla="*/ 301 w 308"/>
                  <a:gd name="T15" fmla="*/ 91 h 991"/>
                  <a:gd name="T16" fmla="*/ 306 w 308"/>
                  <a:gd name="T17" fmla="*/ 119 h 991"/>
                  <a:gd name="T18" fmla="*/ 308 w 308"/>
                  <a:gd name="T19" fmla="*/ 150 h 991"/>
                  <a:gd name="T20" fmla="*/ 308 w 308"/>
                  <a:gd name="T21" fmla="*/ 375 h 991"/>
                  <a:gd name="T22" fmla="*/ 307 w 308"/>
                  <a:gd name="T23" fmla="*/ 405 h 991"/>
                  <a:gd name="T24" fmla="*/ 304 w 308"/>
                  <a:gd name="T25" fmla="*/ 435 h 991"/>
                  <a:gd name="T26" fmla="*/ 301 w 308"/>
                  <a:gd name="T27" fmla="*/ 466 h 991"/>
                  <a:gd name="T28" fmla="*/ 240 w 308"/>
                  <a:gd name="T29" fmla="*/ 920 h 991"/>
                  <a:gd name="T30" fmla="*/ 236 w 308"/>
                  <a:gd name="T31" fmla="*/ 942 h 991"/>
                  <a:gd name="T32" fmla="*/ 229 w 308"/>
                  <a:gd name="T33" fmla="*/ 959 h 991"/>
                  <a:gd name="T34" fmla="*/ 219 w 308"/>
                  <a:gd name="T35" fmla="*/ 972 h 991"/>
                  <a:gd name="T36" fmla="*/ 207 w 308"/>
                  <a:gd name="T37" fmla="*/ 981 h 991"/>
                  <a:gd name="T38" fmla="*/ 192 w 308"/>
                  <a:gd name="T39" fmla="*/ 987 h 991"/>
                  <a:gd name="T40" fmla="*/ 174 w 308"/>
                  <a:gd name="T41" fmla="*/ 990 h 991"/>
                  <a:gd name="T42" fmla="*/ 154 w 308"/>
                  <a:gd name="T43" fmla="*/ 991 h 991"/>
                  <a:gd name="T44" fmla="*/ 135 w 308"/>
                  <a:gd name="T45" fmla="*/ 990 h 991"/>
                  <a:gd name="T46" fmla="*/ 117 w 308"/>
                  <a:gd name="T47" fmla="*/ 987 h 991"/>
                  <a:gd name="T48" fmla="*/ 102 w 308"/>
                  <a:gd name="T49" fmla="*/ 981 h 991"/>
                  <a:gd name="T50" fmla="*/ 90 w 308"/>
                  <a:gd name="T51" fmla="*/ 972 h 991"/>
                  <a:gd name="T52" fmla="*/ 80 w 308"/>
                  <a:gd name="T53" fmla="*/ 959 h 991"/>
                  <a:gd name="T54" fmla="*/ 73 w 308"/>
                  <a:gd name="T55" fmla="*/ 942 h 991"/>
                  <a:gd name="T56" fmla="*/ 69 w 308"/>
                  <a:gd name="T57" fmla="*/ 920 h 991"/>
                  <a:gd name="T58" fmla="*/ 8 w 308"/>
                  <a:gd name="T59" fmla="*/ 466 h 991"/>
                  <a:gd name="T60" fmla="*/ 5 w 308"/>
                  <a:gd name="T61" fmla="*/ 435 h 991"/>
                  <a:gd name="T62" fmla="*/ 2 w 308"/>
                  <a:gd name="T63" fmla="*/ 405 h 991"/>
                  <a:gd name="T64" fmla="*/ 0 w 308"/>
                  <a:gd name="T65" fmla="*/ 375 h 991"/>
                  <a:gd name="T66" fmla="*/ 0 w 308"/>
                  <a:gd name="T67" fmla="*/ 150 h 991"/>
                  <a:gd name="T68" fmla="*/ 3 w 308"/>
                  <a:gd name="T69" fmla="*/ 119 h 991"/>
                  <a:gd name="T70" fmla="*/ 8 w 308"/>
                  <a:gd name="T71" fmla="*/ 91 h 991"/>
                  <a:gd name="T72" fmla="*/ 18 w 308"/>
                  <a:gd name="T73" fmla="*/ 67 h 991"/>
                  <a:gd name="T74" fmla="*/ 32 w 308"/>
                  <a:gd name="T75" fmla="*/ 47 h 991"/>
                  <a:gd name="T76" fmla="*/ 50 w 308"/>
                  <a:gd name="T77" fmla="*/ 30 h 991"/>
                  <a:gd name="T78" fmla="*/ 71 w 308"/>
                  <a:gd name="T79" fmla="*/ 17 h 991"/>
                  <a:gd name="T80" fmla="*/ 96 w 308"/>
                  <a:gd name="T81" fmla="*/ 8 h 991"/>
                  <a:gd name="T82" fmla="*/ 123 w 308"/>
                  <a:gd name="T83" fmla="*/ 2 h 991"/>
                  <a:gd name="T84" fmla="*/ 154 w 308"/>
                  <a:gd name="T85" fmla="*/ 0 h 9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8" h="991">
                    <a:moveTo>
                      <a:pt x="154" y="0"/>
                    </a:moveTo>
                    <a:lnTo>
                      <a:pt x="186" y="2"/>
                    </a:lnTo>
                    <a:lnTo>
                      <a:pt x="213" y="8"/>
                    </a:lnTo>
                    <a:lnTo>
                      <a:pt x="238" y="17"/>
                    </a:lnTo>
                    <a:lnTo>
                      <a:pt x="259" y="30"/>
                    </a:lnTo>
                    <a:lnTo>
                      <a:pt x="277" y="47"/>
                    </a:lnTo>
                    <a:lnTo>
                      <a:pt x="291" y="67"/>
                    </a:lnTo>
                    <a:lnTo>
                      <a:pt x="301" y="91"/>
                    </a:lnTo>
                    <a:lnTo>
                      <a:pt x="306" y="119"/>
                    </a:lnTo>
                    <a:lnTo>
                      <a:pt x="308" y="150"/>
                    </a:lnTo>
                    <a:lnTo>
                      <a:pt x="308" y="375"/>
                    </a:lnTo>
                    <a:lnTo>
                      <a:pt x="307" y="405"/>
                    </a:lnTo>
                    <a:lnTo>
                      <a:pt x="304" y="435"/>
                    </a:lnTo>
                    <a:lnTo>
                      <a:pt x="301" y="466"/>
                    </a:lnTo>
                    <a:lnTo>
                      <a:pt x="240" y="920"/>
                    </a:lnTo>
                    <a:lnTo>
                      <a:pt x="236" y="942"/>
                    </a:lnTo>
                    <a:lnTo>
                      <a:pt x="229" y="959"/>
                    </a:lnTo>
                    <a:lnTo>
                      <a:pt x="219" y="972"/>
                    </a:lnTo>
                    <a:lnTo>
                      <a:pt x="207" y="981"/>
                    </a:lnTo>
                    <a:lnTo>
                      <a:pt x="192" y="987"/>
                    </a:lnTo>
                    <a:lnTo>
                      <a:pt x="174" y="990"/>
                    </a:lnTo>
                    <a:lnTo>
                      <a:pt x="154" y="991"/>
                    </a:lnTo>
                    <a:lnTo>
                      <a:pt x="135" y="990"/>
                    </a:lnTo>
                    <a:lnTo>
                      <a:pt x="117" y="987"/>
                    </a:lnTo>
                    <a:lnTo>
                      <a:pt x="102" y="981"/>
                    </a:lnTo>
                    <a:lnTo>
                      <a:pt x="90" y="972"/>
                    </a:lnTo>
                    <a:lnTo>
                      <a:pt x="80" y="959"/>
                    </a:lnTo>
                    <a:lnTo>
                      <a:pt x="73" y="942"/>
                    </a:lnTo>
                    <a:lnTo>
                      <a:pt x="69" y="920"/>
                    </a:lnTo>
                    <a:lnTo>
                      <a:pt x="8" y="466"/>
                    </a:lnTo>
                    <a:lnTo>
                      <a:pt x="5" y="435"/>
                    </a:lnTo>
                    <a:lnTo>
                      <a:pt x="2" y="405"/>
                    </a:lnTo>
                    <a:lnTo>
                      <a:pt x="0" y="375"/>
                    </a:lnTo>
                    <a:lnTo>
                      <a:pt x="0" y="150"/>
                    </a:lnTo>
                    <a:lnTo>
                      <a:pt x="3" y="119"/>
                    </a:lnTo>
                    <a:lnTo>
                      <a:pt x="8" y="91"/>
                    </a:lnTo>
                    <a:lnTo>
                      <a:pt x="18" y="67"/>
                    </a:lnTo>
                    <a:lnTo>
                      <a:pt x="32" y="47"/>
                    </a:lnTo>
                    <a:lnTo>
                      <a:pt x="50" y="30"/>
                    </a:lnTo>
                    <a:lnTo>
                      <a:pt x="71" y="17"/>
                    </a:lnTo>
                    <a:lnTo>
                      <a:pt x="96" y="8"/>
                    </a:lnTo>
                    <a:lnTo>
                      <a:pt x="123" y="2"/>
                    </a:lnTo>
                    <a:lnTo>
                      <a:pt x="154"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sp>
            <p:nvSpPr>
              <p:cNvPr id="39" name="Freeform 253">
                <a:extLst>
                  <a:ext uri="{FF2B5EF4-FFF2-40B4-BE49-F238E27FC236}">
                    <a16:creationId xmlns:a16="http://schemas.microsoft.com/office/drawing/2014/main" id="{0F607DAA-F171-6D42-95AC-DBE5679617BF}"/>
                  </a:ext>
                </a:extLst>
              </p:cNvPr>
              <p:cNvSpPr>
                <a:spLocks/>
              </p:cNvSpPr>
              <p:nvPr/>
            </p:nvSpPr>
            <p:spPr bwMode="auto">
              <a:xfrm>
                <a:off x="9258300" y="4337050"/>
                <a:ext cx="47625" cy="46038"/>
              </a:xfrm>
              <a:custGeom>
                <a:avLst/>
                <a:gdLst>
                  <a:gd name="T0" fmla="*/ 160 w 321"/>
                  <a:gd name="T1" fmla="*/ 0 h 319"/>
                  <a:gd name="T2" fmla="*/ 193 w 321"/>
                  <a:gd name="T3" fmla="*/ 4 h 319"/>
                  <a:gd name="T4" fmla="*/ 222 w 321"/>
                  <a:gd name="T5" fmla="*/ 14 h 319"/>
                  <a:gd name="T6" fmla="*/ 250 w 321"/>
                  <a:gd name="T7" fmla="*/ 28 h 319"/>
                  <a:gd name="T8" fmla="*/ 274 w 321"/>
                  <a:gd name="T9" fmla="*/ 47 h 319"/>
                  <a:gd name="T10" fmla="*/ 294 w 321"/>
                  <a:gd name="T11" fmla="*/ 71 h 319"/>
                  <a:gd name="T12" fmla="*/ 308 w 321"/>
                  <a:gd name="T13" fmla="*/ 98 h 319"/>
                  <a:gd name="T14" fmla="*/ 318 w 321"/>
                  <a:gd name="T15" fmla="*/ 128 h 319"/>
                  <a:gd name="T16" fmla="*/ 321 w 321"/>
                  <a:gd name="T17" fmla="*/ 159 h 319"/>
                  <a:gd name="T18" fmla="*/ 318 w 321"/>
                  <a:gd name="T19" fmla="*/ 192 h 319"/>
                  <a:gd name="T20" fmla="*/ 308 w 321"/>
                  <a:gd name="T21" fmla="*/ 222 h 319"/>
                  <a:gd name="T22" fmla="*/ 294 w 321"/>
                  <a:gd name="T23" fmla="*/ 249 h 319"/>
                  <a:gd name="T24" fmla="*/ 274 w 321"/>
                  <a:gd name="T25" fmla="*/ 272 h 319"/>
                  <a:gd name="T26" fmla="*/ 250 w 321"/>
                  <a:gd name="T27" fmla="*/ 291 h 319"/>
                  <a:gd name="T28" fmla="*/ 222 w 321"/>
                  <a:gd name="T29" fmla="*/ 306 h 319"/>
                  <a:gd name="T30" fmla="*/ 193 w 321"/>
                  <a:gd name="T31" fmla="*/ 315 h 319"/>
                  <a:gd name="T32" fmla="*/ 160 w 321"/>
                  <a:gd name="T33" fmla="*/ 319 h 319"/>
                  <a:gd name="T34" fmla="*/ 128 w 321"/>
                  <a:gd name="T35" fmla="*/ 315 h 319"/>
                  <a:gd name="T36" fmla="*/ 99 w 321"/>
                  <a:gd name="T37" fmla="*/ 306 h 319"/>
                  <a:gd name="T38" fmla="*/ 71 w 321"/>
                  <a:gd name="T39" fmla="*/ 291 h 319"/>
                  <a:gd name="T40" fmla="*/ 47 w 321"/>
                  <a:gd name="T41" fmla="*/ 272 h 319"/>
                  <a:gd name="T42" fmla="*/ 27 w 321"/>
                  <a:gd name="T43" fmla="*/ 249 h 319"/>
                  <a:gd name="T44" fmla="*/ 13 w 321"/>
                  <a:gd name="T45" fmla="*/ 222 h 319"/>
                  <a:gd name="T46" fmla="*/ 3 w 321"/>
                  <a:gd name="T47" fmla="*/ 192 h 319"/>
                  <a:gd name="T48" fmla="*/ 0 w 321"/>
                  <a:gd name="T49" fmla="*/ 159 h 319"/>
                  <a:gd name="T50" fmla="*/ 3 w 321"/>
                  <a:gd name="T51" fmla="*/ 128 h 319"/>
                  <a:gd name="T52" fmla="*/ 13 w 321"/>
                  <a:gd name="T53" fmla="*/ 98 h 319"/>
                  <a:gd name="T54" fmla="*/ 27 w 321"/>
                  <a:gd name="T55" fmla="*/ 71 h 319"/>
                  <a:gd name="T56" fmla="*/ 47 w 321"/>
                  <a:gd name="T57" fmla="*/ 47 h 319"/>
                  <a:gd name="T58" fmla="*/ 71 w 321"/>
                  <a:gd name="T59" fmla="*/ 28 h 319"/>
                  <a:gd name="T60" fmla="*/ 99 w 321"/>
                  <a:gd name="T61" fmla="*/ 14 h 319"/>
                  <a:gd name="T62" fmla="*/ 128 w 321"/>
                  <a:gd name="T63" fmla="*/ 4 h 319"/>
                  <a:gd name="T64" fmla="*/ 160 w 321"/>
                  <a:gd name="T65"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319">
                    <a:moveTo>
                      <a:pt x="160" y="0"/>
                    </a:moveTo>
                    <a:lnTo>
                      <a:pt x="193" y="4"/>
                    </a:lnTo>
                    <a:lnTo>
                      <a:pt x="222" y="14"/>
                    </a:lnTo>
                    <a:lnTo>
                      <a:pt x="250" y="28"/>
                    </a:lnTo>
                    <a:lnTo>
                      <a:pt x="274" y="47"/>
                    </a:lnTo>
                    <a:lnTo>
                      <a:pt x="294" y="71"/>
                    </a:lnTo>
                    <a:lnTo>
                      <a:pt x="308" y="98"/>
                    </a:lnTo>
                    <a:lnTo>
                      <a:pt x="318" y="128"/>
                    </a:lnTo>
                    <a:lnTo>
                      <a:pt x="321" y="159"/>
                    </a:lnTo>
                    <a:lnTo>
                      <a:pt x="318" y="192"/>
                    </a:lnTo>
                    <a:lnTo>
                      <a:pt x="308" y="222"/>
                    </a:lnTo>
                    <a:lnTo>
                      <a:pt x="294" y="249"/>
                    </a:lnTo>
                    <a:lnTo>
                      <a:pt x="274" y="272"/>
                    </a:lnTo>
                    <a:lnTo>
                      <a:pt x="250" y="291"/>
                    </a:lnTo>
                    <a:lnTo>
                      <a:pt x="222" y="306"/>
                    </a:lnTo>
                    <a:lnTo>
                      <a:pt x="193" y="315"/>
                    </a:lnTo>
                    <a:lnTo>
                      <a:pt x="160" y="319"/>
                    </a:lnTo>
                    <a:lnTo>
                      <a:pt x="128" y="315"/>
                    </a:lnTo>
                    <a:lnTo>
                      <a:pt x="99" y="306"/>
                    </a:lnTo>
                    <a:lnTo>
                      <a:pt x="71" y="291"/>
                    </a:lnTo>
                    <a:lnTo>
                      <a:pt x="47" y="272"/>
                    </a:lnTo>
                    <a:lnTo>
                      <a:pt x="27" y="249"/>
                    </a:lnTo>
                    <a:lnTo>
                      <a:pt x="13" y="222"/>
                    </a:lnTo>
                    <a:lnTo>
                      <a:pt x="3" y="192"/>
                    </a:lnTo>
                    <a:lnTo>
                      <a:pt x="0" y="159"/>
                    </a:lnTo>
                    <a:lnTo>
                      <a:pt x="3" y="128"/>
                    </a:lnTo>
                    <a:lnTo>
                      <a:pt x="13" y="98"/>
                    </a:lnTo>
                    <a:lnTo>
                      <a:pt x="27" y="71"/>
                    </a:lnTo>
                    <a:lnTo>
                      <a:pt x="47" y="47"/>
                    </a:lnTo>
                    <a:lnTo>
                      <a:pt x="71" y="28"/>
                    </a:lnTo>
                    <a:lnTo>
                      <a:pt x="99" y="14"/>
                    </a:lnTo>
                    <a:lnTo>
                      <a:pt x="128" y="4"/>
                    </a:lnTo>
                    <a:lnTo>
                      <a:pt x="160" y="0"/>
                    </a:lnTo>
                    <a:close/>
                  </a:path>
                </a:pathLst>
              </a:custGeom>
              <a:grpFill/>
              <a:ln w="0">
                <a:noFill/>
                <a:prstDash val="solid"/>
                <a:round/>
                <a:headEnd/>
                <a:tailEnd/>
              </a:ln>
            </p:spPr>
            <p:txBody>
              <a:bodyPr vert="horz" wrap="square" lIns="182858" tIns="91429" rIns="182858" bIns="91429" numCol="1" rtlCol="0" anchor="t" anchorCtr="0" compatLnSpc="1">
                <a:prstTxWarp prst="textNoShape">
                  <a:avLst/>
                </a:prstTxWarp>
              </a:bodyPr>
              <a:lstStyle/>
              <a:p>
                <a:pPr rtl="0"/>
                <a:endParaRPr lang="en-US" sz="7199" dirty="0">
                  <a:latin typeface="Calibri Regular"/>
                </a:endParaRPr>
              </a:p>
            </p:txBody>
          </p:sp>
        </p:grpSp>
      </p:grpSp>
      <p:sp>
        <p:nvSpPr>
          <p:cNvPr id="42" name="Title 53">
            <a:extLst>
              <a:ext uri="{FF2B5EF4-FFF2-40B4-BE49-F238E27FC236}">
                <a16:creationId xmlns:a16="http://schemas.microsoft.com/office/drawing/2014/main" id="{9655F65A-2270-8745-B2D9-8C6E6AE45FF6}"/>
              </a:ext>
            </a:extLst>
          </p:cNvPr>
          <p:cNvSpPr txBox="1">
            <a:spLocks/>
          </p:cNvSpPr>
          <p:nvPr/>
        </p:nvSpPr>
        <p:spPr>
          <a:xfrm>
            <a:off x="3617261" y="6604376"/>
            <a:ext cx="5709097" cy="823558"/>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n-US" dirty="0" err="1">
                <a:solidFill>
                  <a:schemeClr val="tx2"/>
                </a:solidFill>
              </a:rPr>
              <a:t>Cuaderno</a:t>
            </a:r>
            <a:r>
              <a:rPr lang="es" dirty="0">
                <a:solidFill>
                  <a:schemeClr val="tx2"/>
                </a:solidFill>
              </a:rPr>
              <a:t> - PÁGINA </a:t>
            </a:r>
            <a:r>
              <a:rPr lang="es" sz="3600" b="1" dirty="0">
                <a:solidFill>
                  <a:schemeClr val="tx2"/>
                </a:solidFill>
              </a:rPr>
              <a:t>52</a:t>
            </a:r>
            <a:endParaRPr lang="en-US" b="1" dirty="0">
              <a:solidFill>
                <a:schemeClr val="tx2"/>
              </a:solidFill>
            </a:endParaRPr>
          </a:p>
        </p:txBody>
      </p:sp>
      <p:sp>
        <p:nvSpPr>
          <p:cNvPr id="41" name="Slide Number Placeholder 5">
            <a:extLst>
              <a:ext uri="{FF2B5EF4-FFF2-40B4-BE49-F238E27FC236}">
                <a16:creationId xmlns:a16="http://schemas.microsoft.com/office/drawing/2014/main" id="{D5A9F1A6-78C0-A140-BC8C-21451E7D6541}"/>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91</a:t>
            </a:fld>
            <a:endParaRPr lang="en-US" altLang="en-US" sz="1200" dirty="0">
              <a:solidFill>
                <a:schemeClr val="bg1"/>
              </a:solidFill>
            </a:endParaRPr>
          </a:p>
        </p:txBody>
      </p:sp>
      <p:sp>
        <p:nvSpPr>
          <p:cNvPr id="40" name="Title 53">
            <a:extLst>
              <a:ext uri="{FF2B5EF4-FFF2-40B4-BE49-F238E27FC236}">
                <a16:creationId xmlns:a16="http://schemas.microsoft.com/office/drawing/2014/main" id="{CA162064-3864-4843-97BF-330828F95261}"/>
              </a:ext>
            </a:extLst>
          </p:cNvPr>
          <p:cNvSpPr txBox="1">
            <a:spLocks/>
          </p:cNvSpPr>
          <p:nvPr/>
        </p:nvSpPr>
        <p:spPr>
          <a:xfrm>
            <a:off x="3617261" y="7605560"/>
            <a:ext cx="5709097" cy="1374727"/>
          </a:xfrm>
          <a:prstGeom prst="rect">
            <a:avLst/>
          </a:prstGeom>
          <a:solidFill>
            <a:srgbClr val="FFFFFF"/>
          </a:solidFill>
          <a:ln w="9525">
            <a:solidFill>
              <a:schemeClr val="bg2"/>
            </a:solidFill>
          </a:ln>
          <a:effectLst>
            <a:outerShdw blurRad="50800" dist="38100" dir="13500000" algn="br" rotWithShape="0">
              <a:prstClr val="black">
                <a:alpha val="40000"/>
              </a:prstClr>
            </a:outerShdw>
          </a:effectLst>
        </p:spPr>
        <p:txBody>
          <a:bodyPr vert="horz" lIns="91429" tIns="45714" rIns="91429" bIns="45714" rtlCol="0" anchor="ctr">
            <a:normAutofit fontScale="85000" lnSpcReduction="20000"/>
          </a:bodyPr>
          <a:lstStyle>
            <a:defPPr>
              <a:defRPr lang="en-US"/>
            </a:defPPr>
            <a:lvl1pPr algn="ctr" defTabSz="1828617">
              <a:lnSpc>
                <a:spcPct val="90000"/>
              </a:lnSpc>
              <a:spcBef>
                <a:spcPct val="0"/>
              </a:spcBef>
              <a:buNone/>
              <a:defRPr sz="3200" b="0" cap="all" spc="0" baseline="0">
                <a:solidFill>
                  <a:schemeClr val="accent1">
                    <a:lumMod val="50000"/>
                  </a:schemeClr>
                </a:solidFill>
                <a:ea typeface="+mj-ea"/>
                <a:cs typeface="+mj-cs"/>
              </a:defRPr>
            </a:lvl1pPr>
          </a:lstStyle>
          <a:p>
            <a:pPr rtl="0"/>
            <a:r>
              <a:rPr lang="es" sz="3800" dirty="0">
                <a:solidFill>
                  <a:schemeClr val="tx2"/>
                </a:solidFill>
              </a:rPr>
              <a:t>Información sobre </a:t>
            </a:r>
            <a:br>
              <a:rPr lang="es" sz="3800" dirty="0">
                <a:solidFill>
                  <a:schemeClr val="tx2"/>
                </a:solidFill>
              </a:rPr>
            </a:br>
            <a:r>
              <a:rPr lang="es" sz="3800" dirty="0">
                <a:solidFill>
                  <a:schemeClr val="tx2"/>
                </a:solidFill>
              </a:rPr>
              <a:t>la oficina en el país:</a:t>
            </a:r>
          </a:p>
          <a:p>
            <a:pPr rtl="0"/>
            <a:endParaRPr lang="es" sz="1300" dirty="0">
              <a:solidFill>
                <a:schemeClr val="tx2"/>
              </a:solidFill>
            </a:endParaRPr>
          </a:p>
          <a:p>
            <a:pPr rtl="0"/>
            <a:r>
              <a:rPr lang="es" sz="3800" dirty="0">
                <a:solidFill>
                  <a:schemeClr val="tx2"/>
                </a:solidFill>
              </a:rPr>
              <a:t>PÁGINA </a:t>
            </a:r>
            <a:r>
              <a:rPr lang="es" sz="3800" b="1" dirty="0">
                <a:solidFill>
                  <a:schemeClr val="tx2"/>
                </a:solidFill>
              </a:rPr>
              <a:t>58</a:t>
            </a:r>
            <a:endParaRPr lang="en-US" sz="3800" b="1" dirty="0">
              <a:solidFill>
                <a:schemeClr val="tx2"/>
              </a:solidFill>
            </a:endParaRPr>
          </a:p>
        </p:txBody>
      </p:sp>
    </p:spTree>
    <p:extLst>
      <p:ext uri="{BB962C8B-B14F-4D97-AF65-F5344CB8AC3E}">
        <p14:creationId xmlns:p14="http://schemas.microsoft.com/office/powerpoint/2010/main" val="2941393833"/>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4855-C1E5-EB4C-B6C2-AD964BDDCF67}"/>
              </a:ext>
            </a:extLst>
          </p:cNvPr>
          <p:cNvSpPr>
            <a:spLocks noGrp="1"/>
          </p:cNvSpPr>
          <p:nvPr>
            <p:ph type="title"/>
          </p:nvPr>
        </p:nvSpPr>
        <p:spPr/>
        <p:txBody>
          <a:bodyPr rtlCol="0"/>
          <a:lstStyle/>
          <a:p>
            <a:pPr rtl="0"/>
            <a:r>
              <a:rPr lang="es"/>
              <a:t>Puntos clave de aprendizaje</a:t>
            </a:r>
            <a:endParaRPr lang="en-US" dirty="0"/>
          </a:p>
        </p:txBody>
      </p:sp>
      <p:grpSp>
        <p:nvGrpSpPr>
          <p:cNvPr id="4" name="Group 3">
            <a:extLst>
              <a:ext uri="{FF2B5EF4-FFF2-40B4-BE49-F238E27FC236}">
                <a16:creationId xmlns:a16="http://schemas.microsoft.com/office/drawing/2014/main" id="{CF3F4B4D-F44D-934F-90DA-54459FF9383C}"/>
              </a:ext>
            </a:extLst>
          </p:cNvPr>
          <p:cNvGrpSpPr/>
          <p:nvPr/>
        </p:nvGrpSpPr>
        <p:grpSpPr>
          <a:xfrm>
            <a:off x="-162896" y="2446484"/>
            <a:ext cx="3733650" cy="5172545"/>
            <a:chOff x="-162896" y="2446484"/>
            <a:chExt cx="3733650" cy="5172545"/>
          </a:xfrm>
        </p:grpSpPr>
        <p:grpSp>
          <p:nvGrpSpPr>
            <p:cNvPr id="16" name="Group 15">
              <a:extLst>
                <a:ext uri="{FF2B5EF4-FFF2-40B4-BE49-F238E27FC236}">
                  <a16:creationId xmlns:a16="http://schemas.microsoft.com/office/drawing/2014/main" id="{DCF10100-6DB6-984F-AE4A-74B60C66936F}"/>
                </a:ext>
              </a:extLst>
            </p:cNvPr>
            <p:cNvGrpSpPr/>
            <p:nvPr/>
          </p:nvGrpSpPr>
          <p:grpSpPr>
            <a:xfrm>
              <a:off x="-162896" y="2446484"/>
              <a:ext cx="3733650" cy="3822079"/>
              <a:chOff x="3397270" y="1628989"/>
              <a:chExt cx="1332045" cy="1363594"/>
            </a:xfrm>
          </p:grpSpPr>
          <p:sp>
            <p:nvSpPr>
              <p:cNvPr id="17" name="Freeform 60">
                <a:extLst>
                  <a:ext uri="{FF2B5EF4-FFF2-40B4-BE49-F238E27FC236}">
                    <a16:creationId xmlns:a16="http://schemas.microsoft.com/office/drawing/2014/main" id="{1047B02D-0E35-BE4B-83DE-E03079976C87}"/>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18" name="Oval 23">
                <a:extLst>
                  <a:ext uri="{FF2B5EF4-FFF2-40B4-BE49-F238E27FC236}">
                    <a16:creationId xmlns:a16="http://schemas.microsoft.com/office/drawing/2014/main" id="{AC3780D3-1BB1-AE44-8DC4-EC56E9364858}"/>
                  </a:ext>
                </a:extLst>
              </p:cNvPr>
              <p:cNvSpPr>
                <a:spLocks noChangeAspect="1" noChangeArrowheads="1"/>
              </p:cNvSpPr>
              <p:nvPr/>
            </p:nvSpPr>
            <p:spPr bwMode="auto">
              <a:xfrm>
                <a:off x="3397270" y="1823303"/>
                <a:ext cx="1332045" cy="903869"/>
              </a:xfrm>
              <a:prstGeom prst="ellipse">
                <a:avLst/>
              </a:prstGeom>
              <a:noFill/>
              <a:ln w="25400">
                <a:noFill/>
                <a:round/>
                <a:headEnd/>
                <a:tailEnd/>
              </a:ln>
            </p:spPr>
            <p:txBody>
              <a:bodyPr lIns="0" tIns="0" rIns="0" bIns="0" rtlCol="0" anchor="ctr"/>
              <a:lstStyle/>
              <a:p>
                <a:pPr algn="ctr" rtl="0"/>
                <a:r>
                  <a:rPr lang="es" sz="2800" b="1" dirty="0">
                    <a:solidFill>
                      <a:schemeClr val="bg1"/>
                    </a:solidFill>
                    <a:latin typeface="Calibri" panose="020F0502020204030204" pitchFamily="34" charset="0"/>
                    <a:cs typeface="Calibri" panose="020F0502020204030204" pitchFamily="34" charset="0"/>
                  </a:rPr>
                  <a:t>El reasentamiento </a:t>
                </a:r>
                <a:br>
                  <a:rPr lang="en-US" sz="2800" b="1" dirty="0">
                    <a:solidFill>
                      <a:schemeClr val="bg1"/>
                    </a:solidFill>
                    <a:latin typeface="Calibri" panose="020F0502020204030204" pitchFamily="34" charset="0"/>
                    <a:cs typeface="Calibri" panose="020F0502020204030204" pitchFamily="34" charset="0"/>
                  </a:rPr>
                </a:br>
                <a:r>
                  <a:rPr lang="es" sz="2800" b="1" dirty="0">
                    <a:solidFill>
                      <a:schemeClr val="bg1"/>
                    </a:solidFill>
                    <a:latin typeface="Calibri" panose="020F0502020204030204" pitchFamily="34" charset="0"/>
                    <a:cs typeface="Calibri" panose="020F0502020204030204" pitchFamily="34" charset="0"/>
                  </a:rPr>
                  <a:t>como solución específicas para cada caso</a:t>
                </a:r>
              </a:p>
            </p:txBody>
          </p:sp>
        </p:grpSp>
        <p:grpSp>
          <p:nvGrpSpPr>
            <p:cNvPr id="42" name="Group 230">
              <a:extLst>
                <a:ext uri="{FF2B5EF4-FFF2-40B4-BE49-F238E27FC236}">
                  <a16:creationId xmlns:a16="http://schemas.microsoft.com/office/drawing/2014/main" id="{1092F973-FF94-1249-9799-392DE74FD254}"/>
                </a:ext>
              </a:extLst>
            </p:cNvPr>
            <p:cNvGrpSpPr>
              <a:grpSpLocks noChangeAspect="1"/>
            </p:cNvGrpSpPr>
            <p:nvPr/>
          </p:nvGrpSpPr>
          <p:grpSpPr>
            <a:xfrm>
              <a:off x="1187548" y="6409255"/>
              <a:ext cx="1201708" cy="1209774"/>
              <a:chOff x="0" y="0"/>
              <a:chExt cx="1455740" cy="1465510"/>
            </a:xfrm>
            <a:solidFill>
              <a:srgbClr val="FCC448"/>
            </a:solidFill>
          </p:grpSpPr>
          <p:sp>
            <p:nvSpPr>
              <p:cNvPr id="43" name="Shape 227">
                <a:extLst>
                  <a:ext uri="{FF2B5EF4-FFF2-40B4-BE49-F238E27FC236}">
                    <a16:creationId xmlns:a16="http://schemas.microsoft.com/office/drawing/2014/main" id="{CD67D554-186A-7A44-8289-299CD5F37ED1}"/>
                  </a:ext>
                </a:extLst>
              </p:cNvPr>
              <p:cNvSpPr/>
              <p:nvPr/>
            </p:nvSpPr>
            <p:spPr>
              <a:xfrm>
                <a:off x="0" y="0"/>
                <a:ext cx="1270000" cy="1270000"/>
              </a:xfrm>
              <a:prstGeom prst="rect">
                <a:avLst/>
              </a:prstGeom>
              <a:solidFill>
                <a:schemeClr val="accent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1</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4" name="Shape 228">
                <a:extLst>
                  <a:ext uri="{FF2B5EF4-FFF2-40B4-BE49-F238E27FC236}">
                    <a16:creationId xmlns:a16="http://schemas.microsoft.com/office/drawing/2014/main" id="{EDC4AA99-6898-F44A-BF9C-01E698217DC4}"/>
                  </a:ext>
                </a:extLst>
              </p:cNvPr>
              <p:cNvSpPr/>
              <p:nvPr/>
            </p:nvSpPr>
            <p:spPr>
              <a:xfrm rot="5400000">
                <a:off x="537245" y="1221123"/>
                <a:ext cx="195510"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45" name="Shape 229">
                <a:extLst>
                  <a:ext uri="{FF2B5EF4-FFF2-40B4-BE49-F238E27FC236}">
                    <a16:creationId xmlns:a16="http://schemas.microsoft.com/office/drawing/2014/main" id="{13C01A97-9565-F744-B0FD-5A1095F56F5D}"/>
                  </a:ext>
                </a:extLst>
              </p:cNvPr>
              <p:cNvSpPr/>
              <p:nvPr/>
            </p:nvSpPr>
            <p:spPr>
              <a:xfrm>
                <a:off x="1260231" y="488369"/>
                <a:ext cx="195509" cy="293263"/>
              </a:xfrm>
              <a:prstGeom prst="rightArrow">
                <a:avLst>
                  <a:gd name="adj1" fmla="val 32000"/>
                  <a:gd name="adj2" fmla="val 100000"/>
                </a:avLst>
              </a:prstGeom>
              <a:solidFill>
                <a:schemeClr val="accent1"/>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grpSp>
        <p:nvGrpSpPr>
          <p:cNvPr id="5" name="Group 4">
            <a:extLst>
              <a:ext uri="{FF2B5EF4-FFF2-40B4-BE49-F238E27FC236}">
                <a16:creationId xmlns:a16="http://schemas.microsoft.com/office/drawing/2014/main" id="{8254CBAA-B078-C04E-81FD-5B7265019987}"/>
              </a:ext>
            </a:extLst>
          </p:cNvPr>
          <p:cNvGrpSpPr/>
          <p:nvPr/>
        </p:nvGrpSpPr>
        <p:grpSpPr>
          <a:xfrm>
            <a:off x="3169764" y="2446484"/>
            <a:ext cx="3422722" cy="5186368"/>
            <a:chOff x="3169764" y="2446484"/>
            <a:chExt cx="3422722" cy="5186368"/>
          </a:xfrm>
        </p:grpSpPr>
        <p:grpSp>
          <p:nvGrpSpPr>
            <p:cNvPr id="27" name="Group 26">
              <a:extLst>
                <a:ext uri="{FF2B5EF4-FFF2-40B4-BE49-F238E27FC236}">
                  <a16:creationId xmlns:a16="http://schemas.microsoft.com/office/drawing/2014/main" id="{B266244D-0174-8D43-95D1-C0FE70B4504A}"/>
                </a:ext>
              </a:extLst>
            </p:cNvPr>
            <p:cNvGrpSpPr/>
            <p:nvPr/>
          </p:nvGrpSpPr>
          <p:grpSpPr>
            <a:xfrm>
              <a:off x="3169764" y="2446484"/>
              <a:ext cx="3422722" cy="3822079"/>
              <a:chOff x="3455386" y="1628989"/>
              <a:chExt cx="1221116" cy="1363594"/>
            </a:xfrm>
          </p:grpSpPr>
          <p:sp>
            <p:nvSpPr>
              <p:cNvPr id="34" name="Freeform 60">
                <a:extLst>
                  <a:ext uri="{FF2B5EF4-FFF2-40B4-BE49-F238E27FC236}">
                    <a16:creationId xmlns:a16="http://schemas.microsoft.com/office/drawing/2014/main" id="{23E46766-9A37-D741-B4B1-AE0EDB13D828}"/>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35" name="Oval 23">
                <a:extLst>
                  <a:ext uri="{FF2B5EF4-FFF2-40B4-BE49-F238E27FC236}">
                    <a16:creationId xmlns:a16="http://schemas.microsoft.com/office/drawing/2014/main" id="{7CF95C82-573A-7F42-9C71-35F005D3B0E6}"/>
                  </a:ext>
                </a:extLst>
              </p:cNvPr>
              <p:cNvSpPr>
                <a:spLocks noChangeAspect="1" noChangeArrowheads="1"/>
              </p:cNvSpPr>
              <p:nvPr/>
            </p:nvSpPr>
            <p:spPr bwMode="auto">
              <a:xfrm>
                <a:off x="3509460" y="1830890"/>
                <a:ext cx="1110188" cy="903869"/>
              </a:xfrm>
              <a:prstGeom prst="ellipse">
                <a:avLst/>
              </a:prstGeom>
              <a:noFill/>
              <a:ln w="25400">
                <a:noFill/>
                <a:round/>
                <a:headEnd/>
                <a:tailEnd/>
              </a:ln>
            </p:spPr>
            <p:txBody>
              <a:bodyPr lIns="0" tIns="0" rIns="0" bIns="0" rtlCol="0" anchor="ctr"/>
              <a:lstStyle/>
              <a:p>
                <a:pPr algn="ctr" rtl="0"/>
                <a:r>
                  <a:rPr lang="es" sz="2800" b="1">
                    <a:solidFill>
                      <a:schemeClr val="bg1"/>
                    </a:solidFill>
                    <a:latin typeface="Calibri" panose="020F0502020204030204" pitchFamily="34" charset="0"/>
                    <a:cs typeface="Calibri" panose="020F0502020204030204" pitchFamily="34" charset="0"/>
                  </a:rPr>
                  <a:t>Alentar</a:t>
                </a:r>
              </a:p>
              <a:p>
                <a:pPr algn="ctr" rtl="0"/>
                <a:r>
                  <a:rPr lang="es" sz="2800" b="1">
                    <a:solidFill>
                      <a:schemeClr val="bg1"/>
                    </a:solidFill>
                    <a:latin typeface="Calibri" panose="020F0502020204030204" pitchFamily="34" charset="0"/>
                    <a:cs typeface="Calibri" panose="020F0502020204030204" pitchFamily="34" charset="0"/>
                  </a:rPr>
                  <a:t>la transparencia</a:t>
                </a:r>
              </a:p>
            </p:txBody>
          </p:sp>
        </p:grpSp>
        <p:grpSp>
          <p:nvGrpSpPr>
            <p:cNvPr id="46" name="Group 230">
              <a:extLst>
                <a:ext uri="{FF2B5EF4-FFF2-40B4-BE49-F238E27FC236}">
                  <a16:creationId xmlns:a16="http://schemas.microsoft.com/office/drawing/2014/main" id="{8B8010DE-23F5-0E45-AE16-C8BC3035C0DD}"/>
                </a:ext>
              </a:extLst>
            </p:cNvPr>
            <p:cNvGrpSpPr>
              <a:grpSpLocks noChangeAspect="1"/>
            </p:cNvGrpSpPr>
            <p:nvPr/>
          </p:nvGrpSpPr>
          <p:grpSpPr>
            <a:xfrm>
              <a:off x="4362842" y="6423078"/>
              <a:ext cx="1201708" cy="1209774"/>
              <a:chOff x="0" y="0"/>
              <a:chExt cx="1455740" cy="1465510"/>
            </a:xfrm>
            <a:solidFill>
              <a:srgbClr val="FCC448"/>
            </a:solidFill>
          </p:grpSpPr>
          <p:sp>
            <p:nvSpPr>
              <p:cNvPr id="47" name="Shape 227">
                <a:extLst>
                  <a:ext uri="{FF2B5EF4-FFF2-40B4-BE49-F238E27FC236}">
                    <a16:creationId xmlns:a16="http://schemas.microsoft.com/office/drawing/2014/main" id="{B70A5801-B019-4940-96CB-2D085C523757}"/>
                  </a:ext>
                </a:extLst>
              </p:cNvPr>
              <p:cNvSpPr/>
              <p:nvPr/>
            </p:nvSpPr>
            <p:spPr>
              <a:xfrm>
                <a:off x="0" y="0"/>
                <a:ext cx="1270000" cy="1270000"/>
              </a:xfrm>
              <a:prstGeom prst="rect">
                <a:avLst/>
              </a:prstGeom>
              <a:solidFill>
                <a:schemeClr val="accent2"/>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2</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48" name="Shape 228">
                <a:extLst>
                  <a:ext uri="{FF2B5EF4-FFF2-40B4-BE49-F238E27FC236}">
                    <a16:creationId xmlns:a16="http://schemas.microsoft.com/office/drawing/2014/main" id="{837CE9E9-0638-D74A-8D4F-751E57D7A0FF}"/>
                  </a:ext>
                </a:extLst>
              </p:cNvPr>
              <p:cNvSpPr/>
              <p:nvPr/>
            </p:nvSpPr>
            <p:spPr>
              <a:xfrm rot="5400000">
                <a:off x="537245" y="1221123"/>
                <a:ext cx="195510"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49" name="Shape 229">
                <a:extLst>
                  <a:ext uri="{FF2B5EF4-FFF2-40B4-BE49-F238E27FC236}">
                    <a16:creationId xmlns:a16="http://schemas.microsoft.com/office/drawing/2014/main" id="{9EDAC353-8E65-494E-BDF0-8A7885940F77}"/>
                  </a:ext>
                </a:extLst>
              </p:cNvPr>
              <p:cNvSpPr/>
              <p:nvPr/>
            </p:nvSpPr>
            <p:spPr>
              <a:xfrm>
                <a:off x="1260231" y="488369"/>
                <a:ext cx="195509" cy="293263"/>
              </a:xfrm>
              <a:prstGeom prst="rightArrow">
                <a:avLst>
                  <a:gd name="adj1" fmla="val 32000"/>
                  <a:gd name="adj2" fmla="val 100000"/>
                </a:avLst>
              </a:prstGeom>
              <a:solidFill>
                <a:schemeClr val="accent2"/>
              </a:solid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grpSp>
        <p:nvGrpSpPr>
          <p:cNvPr id="6" name="Group 5">
            <a:extLst>
              <a:ext uri="{FF2B5EF4-FFF2-40B4-BE49-F238E27FC236}">
                <a16:creationId xmlns:a16="http://schemas.microsoft.com/office/drawing/2014/main" id="{EC90B03F-766C-C349-8DCE-586879A0EF4C}"/>
              </a:ext>
            </a:extLst>
          </p:cNvPr>
          <p:cNvGrpSpPr/>
          <p:nvPr/>
        </p:nvGrpSpPr>
        <p:grpSpPr>
          <a:xfrm>
            <a:off x="6339528" y="2446484"/>
            <a:ext cx="3422722" cy="5195238"/>
            <a:chOff x="6339528" y="2446484"/>
            <a:chExt cx="3422722" cy="5195238"/>
          </a:xfrm>
        </p:grpSpPr>
        <p:grpSp>
          <p:nvGrpSpPr>
            <p:cNvPr id="36" name="Group 35">
              <a:extLst>
                <a:ext uri="{FF2B5EF4-FFF2-40B4-BE49-F238E27FC236}">
                  <a16:creationId xmlns:a16="http://schemas.microsoft.com/office/drawing/2014/main" id="{CEA08C4A-BDA3-BA4E-AB46-4BE92EB05F21}"/>
                </a:ext>
              </a:extLst>
            </p:cNvPr>
            <p:cNvGrpSpPr/>
            <p:nvPr/>
          </p:nvGrpSpPr>
          <p:grpSpPr>
            <a:xfrm>
              <a:off x="6339528" y="2446484"/>
              <a:ext cx="3422722" cy="3822079"/>
              <a:chOff x="3455386" y="1628989"/>
              <a:chExt cx="1221116" cy="1363594"/>
            </a:xfrm>
          </p:grpSpPr>
          <p:sp>
            <p:nvSpPr>
              <p:cNvPr id="37" name="Freeform 60">
                <a:extLst>
                  <a:ext uri="{FF2B5EF4-FFF2-40B4-BE49-F238E27FC236}">
                    <a16:creationId xmlns:a16="http://schemas.microsoft.com/office/drawing/2014/main" id="{3F7906F2-EDFF-A14D-BB6A-C57B5F8876DF}"/>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dirty="0">
                  <a:solidFill>
                    <a:srgbClr val="000000"/>
                  </a:solidFill>
                  <a:sym typeface="Gill Sans" charset="0"/>
                </a:endParaRPr>
              </a:p>
            </p:txBody>
          </p:sp>
          <p:sp>
            <p:nvSpPr>
              <p:cNvPr id="38" name="Oval 23">
                <a:extLst>
                  <a:ext uri="{FF2B5EF4-FFF2-40B4-BE49-F238E27FC236}">
                    <a16:creationId xmlns:a16="http://schemas.microsoft.com/office/drawing/2014/main" id="{8ACCFC4F-87FA-3340-9559-0194819581A5}"/>
                  </a:ext>
                </a:extLst>
              </p:cNvPr>
              <p:cNvSpPr>
                <a:spLocks noChangeAspect="1" noChangeArrowheads="1"/>
              </p:cNvSpPr>
              <p:nvPr/>
            </p:nvSpPr>
            <p:spPr bwMode="auto">
              <a:xfrm>
                <a:off x="3518820" y="1830890"/>
                <a:ext cx="1109891" cy="903869"/>
              </a:xfrm>
              <a:prstGeom prst="ellipse">
                <a:avLst/>
              </a:prstGeom>
              <a:noFill/>
              <a:ln w="25400">
                <a:noFill/>
                <a:round/>
                <a:headEnd/>
                <a:tailEnd/>
              </a:ln>
            </p:spPr>
            <p:txBody>
              <a:bodyPr lIns="0" tIns="0" rIns="0" bIns="0" rtlCol="0" anchor="ctr"/>
              <a:lstStyle/>
              <a:p>
                <a:pPr algn="ctr" rtl="0"/>
                <a:r>
                  <a:rPr lang="es" sz="2800" b="1">
                    <a:solidFill>
                      <a:schemeClr val="bg1"/>
                    </a:solidFill>
                    <a:latin typeface="Calibri" panose="020F0502020204030204" pitchFamily="34" charset="0"/>
                    <a:cs typeface="Calibri" panose="020F0502020204030204" pitchFamily="34" charset="0"/>
                  </a:rPr>
                  <a:t>Atención y precisión en lo referente a la identidad de género</a:t>
                </a:r>
              </a:p>
            </p:txBody>
          </p:sp>
        </p:grpSp>
        <p:grpSp>
          <p:nvGrpSpPr>
            <p:cNvPr id="50" name="Group 230">
              <a:extLst>
                <a:ext uri="{FF2B5EF4-FFF2-40B4-BE49-F238E27FC236}">
                  <a16:creationId xmlns:a16="http://schemas.microsoft.com/office/drawing/2014/main" id="{58901B91-9696-0F47-95D6-B4F769BC9A14}"/>
                </a:ext>
              </a:extLst>
            </p:cNvPr>
            <p:cNvGrpSpPr>
              <a:grpSpLocks noChangeAspect="1"/>
            </p:cNvGrpSpPr>
            <p:nvPr/>
          </p:nvGrpSpPr>
          <p:grpSpPr>
            <a:xfrm>
              <a:off x="7489791" y="6431948"/>
              <a:ext cx="1201708" cy="1209774"/>
              <a:chOff x="0" y="0"/>
              <a:chExt cx="1455740" cy="1465510"/>
            </a:xfrm>
            <a:solidFill>
              <a:schemeClr val="accent5"/>
            </a:solidFill>
          </p:grpSpPr>
          <p:sp>
            <p:nvSpPr>
              <p:cNvPr id="51" name="Shape 227">
                <a:extLst>
                  <a:ext uri="{FF2B5EF4-FFF2-40B4-BE49-F238E27FC236}">
                    <a16:creationId xmlns:a16="http://schemas.microsoft.com/office/drawing/2014/main" id="{E3E33569-BCB3-E048-8864-A336B441886B}"/>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3</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2" name="Shape 228">
                <a:extLst>
                  <a:ext uri="{FF2B5EF4-FFF2-40B4-BE49-F238E27FC236}">
                    <a16:creationId xmlns:a16="http://schemas.microsoft.com/office/drawing/2014/main" id="{E26C6495-D7BF-6E4A-8E6A-ADD072B8804F}"/>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53" name="Shape 229">
                <a:extLst>
                  <a:ext uri="{FF2B5EF4-FFF2-40B4-BE49-F238E27FC236}">
                    <a16:creationId xmlns:a16="http://schemas.microsoft.com/office/drawing/2014/main" id="{4868B94E-4DBF-DF4B-8860-22BE64D1A888}"/>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grpSp>
        <p:nvGrpSpPr>
          <p:cNvPr id="7" name="Group 6">
            <a:extLst>
              <a:ext uri="{FF2B5EF4-FFF2-40B4-BE49-F238E27FC236}">
                <a16:creationId xmlns:a16="http://schemas.microsoft.com/office/drawing/2014/main" id="{4304932D-6483-1645-A770-7E442601F963}"/>
              </a:ext>
            </a:extLst>
          </p:cNvPr>
          <p:cNvGrpSpPr/>
          <p:nvPr/>
        </p:nvGrpSpPr>
        <p:grpSpPr>
          <a:xfrm>
            <a:off x="9510126" y="2446484"/>
            <a:ext cx="3422722" cy="5195238"/>
            <a:chOff x="9510126" y="2446484"/>
            <a:chExt cx="3422722" cy="5195238"/>
          </a:xfrm>
        </p:grpSpPr>
        <p:grpSp>
          <p:nvGrpSpPr>
            <p:cNvPr id="39" name="Group 38">
              <a:extLst>
                <a:ext uri="{FF2B5EF4-FFF2-40B4-BE49-F238E27FC236}">
                  <a16:creationId xmlns:a16="http://schemas.microsoft.com/office/drawing/2014/main" id="{8B20AC37-288F-2544-BA6D-3C4267F8CAC7}"/>
                </a:ext>
              </a:extLst>
            </p:cNvPr>
            <p:cNvGrpSpPr/>
            <p:nvPr/>
          </p:nvGrpSpPr>
          <p:grpSpPr>
            <a:xfrm>
              <a:off x="9510126" y="2446484"/>
              <a:ext cx="3422722" cy="3822079"/>
              <a:chOff x="3455386" y="1628989"/>
              <a:chExt cx="1221116" cy="1363594"/>
            </a:xfrm>
          </p:grpSpPr>
          <p:sp>
            <p:nvSpPr>
              <p:cNvPr id="40" name="Freeform 60">
                <a:extLst>
                  <a:ext uri="{FF2B5EF4-FFF2-40B4-BE49-F238E27FC236}">
                    <a16:creationId xmlns:a16="http://schemas.microsoft.com/office/drawing/2014/main" id="{694D880F-C28D-2C41-9B73-CA23CF408FA3}"/>
                  </a:ext>
                </a:extLst>
              </p:cNvPr>
              <p:cNvSpPr>
                <a:spLocks/>
              </p:cNvSpPr>
              <p:nvPr/>
            </p:nvSpPr>
            <p:spPr bwMode="auto">
              <a:xfrm rot="10800000">
                <a:off x="3455386" y="1628989"/>
                <a:ext cx="1221116" cy="1363594"/>
              </a:xfrm>
              <a:custGeom>
                <a:avLst/>
                <a:gdLst>
                  <a:gd name="T0" fmla="*/ 297 w 565"/>
                  <a:gd name="T1" fmla="*/ 11 h 631"/>
                  <a:gd name="T2" fmla="*/ 316 w 565"/>
                  <a:gd name="T3" fmla="*/ 48 h 631"/>
                  <a:gd name="T4" fmla="*/ 377 w 565"/>
                  <a:gd name="T5" fmla="*/ 103 h 631"/>
                  <a:gd name="T6" fmla="*/ 410 w 565"/>
                  <a:gd name="T7" fmla="*/ 119 h 631"/>
                  <a:gd name="T8" fmla="*/ 518 w 565"/>
                  <a:gd name="T9" fmla="*/ 431 h 631"/>
                  <a:gd name="T10" fmla="*/ 159 w 565"/>
                  <a:gd name="T11" fmla="*/ 555 h 631"/>
                  <a:gd name="T12" fmla="*/ 59 w 565"/>
                  <a:gd name="T13" fmla="*/ 224 h 631"/>
                  <a:gd name="T14" fmla="*/ 194 w 565"/>
                  <a:gd name="T15" fmla="*/ 102 h 631"/>
                  <a:gd name="T16" fmla="*/ 260 w 565"/>
                  <a:gd name="T17" fmla="*/ 39 h 631"/>
                  <a:gd name="T18" fmla="*/ 272 w 565"/>
                  <a:gd name="T19" fmla="*/ 11 h 631"/>
                  <a:gd name="T20" fmla="*/ 297 w 565"/>
                  <a:gd name="T21" fmla="*/ 11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5" h="631">
                    <a:moveTo>
                      <a:pt x="297" y="11"/>
                    </a:moveTo>
                    <a:cubicBezTo>
                      <a:pt x="302" y="21"/>
                      <a:pt x="309" y="34"/>
                      <a:pt x="316" y="48"/>
                    </a:cubicBezTo>
                    <a:cubicBezTo>
                      <a:pt x="329" y="73"/>
                      <a:pt x="351" y="92"/>
                      <a:pt x="377" y="103"/>
                    </a:cubicBezTo>
                    <a:cubicBezTo>
                      <a:pt x="388" y="107"/>
                      <a:pt x="399" y="113"/>
                      <a:pt x="410" y="119"/>
                    </a:cubicBezTo>
                    <a:cubicBezTo>
                      <a:pt x="518" y="181"/>
                      <a:pt x="565" y="316"/>
                      <a:pt x="518" y="431"/>
                    </a:cubicBezTo>
                    <a:cubicBezTo>
                      <a:pt x="460" y="573"/>
                      <a:pt x="291" y="631"/>
                      <a:pt x="159" y="555"/>
                    </a:cubicBezTo>
                    <a:cubicBezTo>
                      <a:pt x="44" y="489"/>
                      <a:pt x="0" y="343"/>
                      <a:pt x="59" y="224"/>
                    </a:cubicBezTo>
                    <a:cubicBezTo>
                      <a:pt x="88" y="166"/>
                      <a:pt x="137" y="124"/>
                      <a:pt x="194" y="102"/>
                    </a:cubicBezTo>
                    <a:cubicBezTo>
                      <a:pt x="223" y="91"/>
                      <a:pt x="247" y="68"/>
                      <a:pt x="260" y="39"/>
                    </a:cubicBezTo>
                    <a:cubicBezTo>
                      <a:pt x="264" y="29"/>
                      <a:pt x="268" y="20"/>
                      <a:pt x="272" y="11"/>
                    </a:cubicBezTo>
                    <a:cubicBezTo>
                      <a:pt x="276" y="0"/>
                      <a:pt x="292" y="0"/>
                      <a:pt x="297" y="11"/>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4294" tIns="32147" rIns="64294" bIns="32147" numCol="1" rtlCol="0" anchor="t" anchorCtr="0" compatLnSpc="1">
                <a:prstTxWarp prst="textNoShape">
                  <a:avLst/>
                </a:prstTxWarp>
              </a:bodyPr>
              <a:lstStyle/>
              <a:p>
                <a:pPr defTabSz="642915" rtl="0" eaLnBrk="0" fontAlgn="base" hangingPunct="0">
                  <a:spcBef>
                    <a:spcPct val="0"/>
                  </a:spcBef>
                  <a:spcAft>
                    <a:spcPct val="0"/>
                  </a:spcAft>
                </a:pPr>
                <a:endParaRPr lang="zh-CN" altLang="en-US" sz="4400">
                  <a:solidFill>
                    <a:srgbClr val="000000"/>
                  </a:solidFill>
                  <a:sym typeface="Gill Sans" charset="0"/>
                </a:endParaRPr>
              </a:p>
            </p:txBody>
          </p:sp>
          <p:sp>
            <p:nvSpPr>
              <p:cNvPr id="41" name="Oval 23">
                <a:extLst>
                  <a:ext uri="{FF2B5EF4-FFF2-40B4-BE49-F238E27FC236}">
                    <a16:creationId xmlns:a16="http://schemas.microsoft.com/office/drawing/2014/main" id="{04259075-9408-7642-9D80-5C73D2A7869E}"/>
                  </a:ext>
                </a:extLst>
              </p:cNvPr>
              <p:cNvSpPr>
                <a:spLocks noChangeAspect="1" noChangeArrowheads="1"/>
              </p:cNvSpPr>
              <p:nvPr/>
            </p:nvSpPr>
            <p:spPr bwMode="auto">
              <a:xfrm>
                <a:off x="3558225" y="1830890"/>
                <a:ext cx="1007052" cy="903869"/>
              </a:xfrm>
              <a:prstGeom prst="ellipse">
                <a:avLst/>
              </a:prstGeom>
              <a:noFill/>
              <a:ln w="25400">
                <a:noFill/>
                <a:round/>
                <a:headEnd/>
                <a:tailEnd/>
              </a:ln>
            </p:spPr>
            <p:txBody>
              <a:bodyPr lIns="0" tIns="0" rIns="0" bIns="0" rtlCol="0" anchor="ctr"/>
              <a:lstStyle/>
              <a:p>
                <a:pPr algn="ctr" rtl="0"/>
                <a:r>
                  <a:rPr lang="es" sz="2800" b="1">
                    <a:solidFill>
                      <a:schemeClr val="bg1"/>
                    </a:solidFill>
                    <a:latin typeface="Calibri" panose="020F0502020204030204" pitchFamily="34" charset="0"/>
                    <a:cs typeface="Calibri" panose="020F0502020204030204" pitchFamily="34" charset="0"/>
                  </a:rPr>
                  <a:t>Urgencia y protección</a:t>
                </a:r>
              </a:p>
            </p:txBody>
          </p:sp>
        </p:grpSp>
        <p:grpSp>
          <p:nvGrpSpPr>
            <p:cNvPr id="54" name="Group 230">
              <a:extLst>
                <a:ext uri="{FF2B5EF4-FFF2-40B4-BE49-F238E27FC236}">
                  <a16:creationId xmlns:a16="http://schemas.microsoft.com/office/drawing/2014/main" id="{95B0B386-10A2-C14B-BE28-B095C9449972}"/>
                </a:ext>
              </a:extLst>
            </p:cNvPr>
            <p:cNvGrpSpPr>
              <a:grpSpLocks noChangeAspect="1"/>
            </p:cNvGrpSpPr>
            <p:nvPr/>
          </p:nvGrpSpPr>
          <p:grpSpPr>
            <a:xfrm>
              <a:off x="10668514" y="6431948"/>
              <a:ext cx="1201708" cy="1209774"/>
              <a:chOff x="0" y="0"/>
              <a:chExt cx="1455740" cy="1465510"/>
            </a:xfrm>
            <a:solidFill>
              <a:schemeClr val="accent3"/>
            </a:solidFill>
          </p:grpSpPr>
          <p:sp>
            <p:nvSpPr>
              <p:cNvPr id="55" name="Shape 227">
                <a:extLst>
                  <a:ext uri="{FF2B5EF4-FFF2-40B4-BE49-F238E27FC236}">
                    <a16:creationId xmlns:a16="http://schemas.microsoft.com/office/drawing/2014/main" id="{F443A6E0-733C-4846-A93C-45709B14FABE}"/>
                  </a:ext>
                </a:extLst>
              </p:cNvPr>
              <p:cNvSpPr/>
              <p:nvPr/>
            </p:nvSpPr>
            <p:spPr>
              <a:xfrm>
                <a:off x="0" y="0"/>
                <a:ext cx="1270000" cy="1270000"/>
              </a:xfrm>
              <a:prstGeom prst="rect">
                <a:avLst/>
              </a:prstGeom>
              <a:grp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rtlCol="0" anchor="ctr">
                <a:noAutofit/>
              </a:bodyPr>
              <a:lstStyle>
                <a:lvl1pPr>
                  <a:lnSpc>
                    <a:spcPct val="90000"/>
                  </a:lnSpc>
                  <a:defRPr sz="4000">
                    <a:solidFill>
                      <a:srgbClr val="FFFFFF"/>
                    </a:solidFill>
                  </a:defRPr>
                </a:lvl1pPr>
              </a:lstStyle>
              <a:p>
                <a:pPr marL="0" marR="0" lvl="0" indent="0" algn="ctr" defTabSz="914400" rtl="0" eaLnBrk="1" fontAlgn="auto" latinLnBrk="0" hangingPunct="1">
                  <a:lnSpc>
                    <a:spcPct val="90000"/>
                  </a:lnSpc>
                  <a:spcBef>
                    <a:spcPts val="0"/>
                  </a:spcBef>
                  <a:spcAft>
                    <a:spcPts val="0"/>
                  </a:spcAft>
                  <a:buClrTx/>
                  <a:buSzTx/>
                  <a:buFontTx/>
                  <a:buNone/>
                  <a:tabLst/>
                  <a:defRPr sz="1800">
                    <a:solidFill>
                      <a:srgbClr val="000000"/>
                    </a:solidFill>
                  </a:defRPr>
                </a:pPr>
                <a:r>
                  <a:rPr lang="es" sz="3600" b="0" i="0" u="none" strike="noStrike" kern="0" cap="none" spc="0" normalizeH="0" noProof="0">
                    <a:ln>
                      <a:noFill/>
                    </a:ln>
                    <a:solidFill>
                      <a:schemeClr val="bg1"/>
                    </a:solidFill>
                    <a:effectLst/>
                    <a:uLnTx/>
                    <a:uFillTx/>
                    <a:latin typeface="+mj-lt"/>
                    <a:cs typeface="Lato Light"/>
                  </a:rPr>
                  <a:t>4</a:t>
                </a:r>
                <a:endParaRPr kumimoji="0" sz="3600" b="0" i="0" u="none" strike="noStrike" kern="0" cap="none" spc="0" normalizeH="0" baseline="0" noProof="0" dirty="0">
                  <a:ln>
                    <a:noFill/>
                  </a:ln>
                  <a:solidFill>
                    <a:schemeClr val="bg1"/>
                  </a:solidFill>
                  <a:effectLst/>
                  <a:uLnTx/>
                  <a:uFillTx/>
                  <a:latin typeface="+mj-lt"/>
                  <a:cs typeface="Lato Light"/>
                </a:endParaRPr>
              </a:p>
            </p:txBody>
          </p:sp>
          <p:sp>
            <p:nvSpPr>
              <p:cNvPr id="56" name="Shape 228">
                <a:extLst>
                  <a:ext uri="{FF2B5EF4-FFF2-40B4-BE49-F238E27FC236}">
                    <a16:creationId xmlns:a16="http://schemas.microsoft.com/office/drawing/2014/main" id="{150BEB94-1E25-D748-A3D2-94916A3FD6E7}"/>
                  </a:ext>
                </a:extLst>
              </p:cNvPr>
              <p:cNvSpPr/>
              <p:nvPr/>
            </p:nvSpPr>
            <p:spPr>
              <a:xfrm rot="5400000">
                <a:off x="537245" y="1221123"/>
                <a:ext cx="195510"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sp>
            <p:nvSpPr>
              <p:cNvPr id="57" name="Shape 229">
                <a:extLst>
                  <a:ext uri="{FF2B5EF4-FFF2-40B4-BE49-F238E27FC236}">
                    <a16:creationId xmlns:a16="http://schemas.microsoft.com/office/drawing/2014/main" id="{CB69C093-C344-3F44-84F9-0106C3F12000}"/>
                  </a:ext>
                </a:extLst>
              </p:cNvPr>
              <p:cNvSpPr/>
              <p:nvPr/>
            </p:nvSpPr>
            <p:spPr>
              <a:xfrm>
                <a:off x="1260231" y="488369"/>
                <a:ext cx="195509" cy="293263"/>
              </a:xfrm>
              <a:prstGeom prst="rightArrow">
                <a:avLst>
                  <a:gd name="adj1" fmla="val 32000"/>
                  <a:gd name="adj2" fmla="val 100000"/>
                </a:avLst>
              </a:prstGeom>
              <a:grpFill/>
              <a:ln w="12700" cap="flat">
                <a:noFill/>
                <a:miter lim="400000"/>
              </a:ln>
              <a:effectLst/>
            </p:spPr>
            <p:txBody>
              <a:bodyPr wrap="square" lIns="0" tIns="0" rIns="0" bIns="0" numCol="1" rtlCol="0" anchor="ctr">
                <a:noAutofit/>
              </a:bodyPr>
              <a:lstStyle/>
              <a:p>
                <a:pPr marL="0" marR="0" lvl="0" indent="0" algn="ctr" defTabSz="584200" rtl="0" eaLnBrk="1" fontAlgn="auto" latinLnBrk="0" hangingPunct="1">
                  <a:lnSpc>
                    <a:spcPct val="110000"/>
                  </a:lnSpc>
                  <a:spcBef>
                    <a:spcPts val="3000"/>
                  </a:spcBef>
                  <a:spcAft>
                    <a:spcPts val="0"/>
                  </a:spcAft>
                  <a:buClrTx/>
                  <a:buSzTx/>
                  <a:buFontTx/>
                  <a:buNone/>
                  <a:tabLst/>
                  <a:defRPr sz="2000">
                    <a:solidFill>
                      <a:srgbClr val="4C4C4C"/>
                    </a:solidFill>
                    <a:latin typeface="Helvetica Neue Light"/>
                    <a:ea typeface="Helvetica Neue Light"/>
                    <a:cs typeface="Helvetica Neue Light"/>
                    <a:sym typeface="Helvetica Neue Light"/>
                  </a:defRPr>
                </a:pPr>
                <a:endParaRPr kumimoji="0" sz="2800" b="0" i="0" u="none" strike="noStrike" kern="0" cap="none" spc="0" normalizeH="0" baseline="0" noProof="0" dirty="0">
                  <a:ln>
                    <a:noFill/>
                  </a:ln>
                  <a:solidFill>
                    <a:srgbClr val="4C4C4C"/>
                  </a:solidFill>
                  <a:effectLst/>
                  <a:uLnTx/>
                  <a:uFillTx/>
                  <a:latin typeface="Lato Light"/>
                  <a:ea typeface="Helvetica Neue Light"/>
                  <a:cs typeface="Lato Light"/>
                  <a:sym typeface="Helvetica Neue Light"/>
                </a:endParaRPr>
              </a:p>
            </p:txBody>
          </p:sp>
        </p:grpSp>
      </p:grpSp>
      <p:sp>
        <p:nvSpPr>
          <p:cNvPr id="32" name="Slide Number Placeholder 5">
            <a:extLst>
              <a:ext uri="{FF2B5EF4-FFF2-40B4-BE49-F238E27FC236}">
                <a16:creationId xmlns:a16="http://schemas.microsoft.com/office/drawing/2014/main" id="{D2FF9082-F539-854A-835C-3747FEC8C160}"/>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92</a:t>
            </a:fld>
            <a:endParaRPr lang="en-US" altLang="en-US" sz="1200" dirty="0">
              <a:solidFill>
                <a:schemeClr val="bg1"/>
              </a:solidFill>
            </a:endParaRPr>
          </a:p>
        </p:txBody>
      </p:sp>
    </p:spTree>
    <p:extLst>
      <p:ext uri="{BB962C8B-B14F-4D97-AF65-F5344CB8AC3E}">
        <p14:creationId xmlns:p14="http://schemas.microsoft.com/office/powerpoint/2010/main" val="37175885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2">
            <a:extLst>
              <a:ext uri="{FF2B5EF4-FFF2-40B4-BE49-F238E27FC236}">
                <a16:creationId xmlns:a16="http://schemas.microsoft.com/office/drawing/2014/main" id="{6CBE8873-F00D-D641-B9F4-2908939AB77E}"/>
              </a:ext>
            </a:extLst>
          </p:cNvPr>
          <p:cNvPicPr>
            <a:picLocks noChangeAspect="1"/>
          </p:cNvPicPr>
          <p:nvPr/>
        </p:nvPicPr>
        <p:blipFill rotWithShape="1">
          <a:blip r:embed="rId3">
            <a:extLst>
              <a:ext uri="{28A0092B-C50C-407E-A947-70E740481C1C}">
                <a14:useLocalDpi xmlns:a14="http://schemas.microsoft.com/office/drawing/2010/main" val="0"/>
              </a:ext>
            </a:extLst>
          </a:blip>
          <a:stretch/>
        </p:blipFill>
        <p:spPr>
          <a:xfrm>
            <a:off x="-32047" y="-417957"/>
            <a:ext cx="13022185" cy="10126763"/>
          </a:xfrm>
          <a:prstGeom prst="rect">
            <a:avLst/>
          </a:prstGeom>
        </p:spPr>
      </p:pic>
      <p:sp>
        <p:nvSpPr>
          <p:cNvPr id="16" name="Shape 668">
            <a:extLst>
              <a:ext uri="{FF2B5EF4-FFF2-40B4-BE49-F238E27FC236}">
                <a16:creationId xmlns:a16="http://schemas.microsoft.com/office/drawing/2014/main" id="{FD6140D9-AAC0-614F-B698-46801D115DD1}"/>
              </a:ext>
            </a:extLst>
          </p:cNvPr>
          <p:cNvSpPr/>
          <p:nvPr/>
        </p:nvSpPr>
        <p:spPr>
          <a:xfrm>
            <a:off x="-32047" y="4357588"/>
            <a:ext cx="13035260" cy="3492600"/>
          </a:xfrm>
          <a:prstGeom prst="rect">
            <a:avLst/>
          </a:prstGeom>
          <a:solidFill>
            <a:schemeClr val="accent2"/>
          </a:solidFill>
          <a:ln w="12700">
            <a:miter lim="400000"/>
          </a:ln>
        </p:spPr>
        <p:txBody>
          <a:bodyPr lIns="38100" tIns="38100" rIns="38100" bIns="38100" rtlCol="0" anchor="ctr"/>
          <a:lstStyle/>
          <a:p>
            <a:pPr marL="0" marR="0" lvl="0" indent="0" algn="l" defTabSz="438150" rtl="0" eaLnBrk="1" fontAlgn="auto" latinLnBrk="0" hangingPunct="1">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Arial"/>
              <a:ea typeface="Arial"/>
              <a:cs typeface="Arial"/>
            </a:endParaRPr>
          </a:p>
        </p:txBody>
      </p:sp>
      <p:sp>
        <p:nvSpPr>
          <p:cNvPr id="17" name="Text Placeholder 4">
            <a:extLst>
              <a:ext uri="{FF2B5EF4-FFF2-40B4-BE49-F238E27FC236}">
                <a16:creationId xmlns:a16="http://schemas.microsoft.com/office/drawing/2014/main" id="{FB77F1D8-B80E-1949-892E-8DF0B2119486}"/>
              </a:ext>
            </a:extLst>
          </p:cNvPr>
          <p:cNvSpPr txBox="1">
            <a:spLocks/>
          </p:cNvSpPr>
          <p:nvPr/>
        </p:nvSpPr>
        <p:spPr>
          <a:xfrm>
            <a:off x="-50441" y="5482322"/>
            <a:ext cx="13048335" cy="1073728"/>
          </a:xfrm>
          <a:prstGeom prst="rect">
            <a:avLst/>
          </a:prstGeom>
        </p:spPr>
        <p:txBody>
          <a:bodyPr rtlCol="0">
            <a:noAutofit/>
          </a:bodyPr>
          <a:lstStyle>
            <a:lvl1pPr marL="22225" indent="-22225" algn="l" rtl="0" eaLnBrk="1" fontAlgn="base" hangingPunct="1">
              <a:lnSpc>
                <a:spcPct val="90000"/>
              </a:lnSpc>
              <a:spcBef>
                <a:spcPts val="1800"/>
              </a:spcBef>
              <a:spcAft>
                <a:spcPct val="0"/>
              </a:spcAft>
              <a:tabLst/>
              <a:defRPr sz="3200">
                <a:solidFill>
                  <a:schemeClr val="accent2"/>
                </a:solidFill>
                <a:latin typeface="Calibri"/>
                <a:ea typeface="MS PGothic" pitchFamily="34" charset="-128"/>
                <a:cs typeface="Calibri"/>
                <a:sym typeface="Gill Sans" charset="0"/>
              </a:defRPr>
            </a:lvl1pPr>
            <a:lvl2pPr marL="342866" indent="-342866" algn="l" rtl="0" eaLnBrk="1" fontAlgn="base" hangingPunct="1">
              <a:lnSpc>
                <a:spcPct val="90000"/>
              </a:lnSpc>
              <a:spcBef>
                <a:spcPts val="1800"/>
              </a:spcBef>
              <a:spcAft>
                <a:spcPct val="0"/>
              </a:spcAft>
              <a:defRPr sz="3200">
                <a:solidFill>
                  <a:srgbClr val="5B5B5B"/>
                </a:solidFill>
                <a:latin typeface="Calibri"/>
                <a:ea typeface="MS PGothic" pitchFamily="34" charset="-128"/>
                <a:cs typeface="Calibri"/>
                <a:sym typeface="Gill Sans" charset="0"/>
              </a:defRPr>
            </a:lvl2pPr>
            <a:lvl3pPr marL="342866" indent="-342866" algn="l" rtl="0" eaLnBrk="1" fontAlgn="base" hangingPunct="1">
              <a:lnSpc>
                <a:spcPct val="90000"/>
              </a:lnSpc>
              <a:spcBef>
                <a:spcPts val="1800"/>
              </a:spcBef>
              <a:spcAft>
                <a:spcPct val="0"/>
              </a:spcAft>
              <a:defRPr sz="2800">
                <a:solidFill>
                  <a:srgbClr val="5B5B5B"/>
                </a:solidFill>
                <a:latin typeface="Calibri"/>
                <a:ea typeface="MS PGothic" pitchFamily="34" charset="-128"/>
                <a:cs typeface="Calibri"/>
                <a:sym typeface="Gill Sans" charset="0"/>
              </a:defRPr>
            </a:lvl3pPr>
            <a:lvl4pPr marL="465138" indent="-231775" algn="l" rtl="0" eaLnBrk="1" fontAlgn="base" hangingPunct="1">
              <a:lnSpc>
                <a:spcPct val="90000"/>
              </a:lnSpc>
              <a:spcBef>
                <a:spcPts val="1800"/>
              </a:spcBef>
              <a:spcAft>
                <a:spcPct val="0"/>
              </a:spcAft>
              <a:buClr>
                <a:schemeClr val="accent2"/>
              </a:buClr>
              <a:buFont typeface="Arial" panose="020B0604020202020204" pitchFamily="34" charset="0"/>
              <a:buChar char="•"/>
              <a:tabLst/>
              <a:defRPr sz="2400">
                <a:solidFill>
                  <a:srgbClr val="5B5B5B"/>
                </a:solidFill>
                <a:latin typeface="Calibri"/>
                <a:ea typeface="MS PGothic" pitchFamily="34" charset="-128"/>
                <a:cs typeface="Calibri"/>
                <a:sym typeface="Gill Sans" charset="0"/>
              </a:defRPr>
            </a:lvl4pPr>
            <a:lvl5pPr marL="566681" indent="-331755" algn="l" rtl="0" eaLnBrk="1" fontAlgn="base" hangingPunct="1">
              <a:lnSpc>
                <a:spcPct val="90000"/>
              </a:lnSpc>
              <a:spcBef>
                <a:spcPts val="1800"/>
              </a:spcBef>
              <a:spcAft>
                <a:spcPct val="0"/>
              </a:spcAft>
              <a:defRPr sz="2400">
                <a:solidFill>
                  <a:srgbClr val="5B5B5B"/>
                </a:solidFill>
                <a:latin typeface="Calibri"/>
                <a:ea typeface="MS PGothic" pitchFamily="34" charset="-128"/>
                <a:cs typeface="Calibri"/>
                <a:sym typeface="Gill Sans" charset="0"/>
              </a:defRPr>
            </a:lvl5pPr>
            <a:lvl6pPr marL="457154" algn="ctr" rtl="0" eaLnBrk="1" fontAlgn="base" hangingPunct="1">
              <a:spcBef>
                <a:spcPct val="0"/>
              </a:spcBef>
              <a:spcAft>
                <a:spcPct val="0"/>
              </a:spcAft>
              <a:defRPr sz="3600">
                <a:solidFill>
                  <a:schemeClr val="tx1"/>
                </a:solidFill>
                <a:latin typeface="+mn-lt"/>
                <a:ea typeface="+mn-ea"/>
                <a:cs typeface="+mn-cs"/>
                <a:sym typeface="Gill Sans" charset="0"/>
              </a:defRPr>
            </a:lvl6pPr>
            <a:lvl7pPr marL="914309" algn="ctr" rtl="0" eaLnBrk="1" fontAlgn="base" hangingPunct="1">
              <a:spcBef>
                <a:spcPct val="0"/>
              </a:spcBef>
              <a:spcAft>
                <a:spcPct val="0"/>
              </a:spcAft>
              <a:defRPr sz="3600">
                <a:solidFill>
                  <a:schemeClr val="tx1"/>
                </a:solidFill>
                <a:latin typeface="+mn-lt"/>
                <a:ea typeface="+mn-ea"/>
                <a:cs typeface="+mn-cs"/>
                <a:sym typeface="Gill Sans" charset="0"/>
              </a:defRPr>
            </a:lvl7pPr>
            <a:lvl8pPr marL="1371463" algn="ctr" rtl="0" eaLnBrk="1" fontAlgn="base" hangingPunct="1">
              <a:spcBef>
                <a:spcPct val="0"/>
              </a:spcBef>
              <a:spcAft>
                <a:spcPct val="0"/>
              </a:spcAft>
              <a:defRPr sz="3600">
                <a:solidFill>
                  <a:schemeClr val="tx1"/>
                </a:solidFill>
                <a:latin typeface="+mn-lt"/>
                <a:ea typeface="+mn-ea"/>
                <a:cs typeface="+mn-cs"/>
                <a:sym typeface="Gill Sans" charset="0"/>
              </a:defRPr>
            </a:lvl8pPr>
            <a:lvl9pPr marL="1828617" algn="ctr" rtl="0" eaLnBrk="1" fontAlgn="base" hangingPunct="1">
              <a:spcBef>
                <a:spcPct val="0"/>
              </a:spcBef>
              <a:spcAft>
                <a:spcPct val="0"/>
              </a:spcAft>
              <a:defRPr sz="3600">
                <a:solidFill>
                  <a:schemeClr val="tx1"/>
                </a:solidFill>
                <a:latin typeface="+mn-lt"/>
                <a:ea typeface="+mn-ea"/>
                <a:cs typeface="+mn-cs"/>
                <a:sym typeface="Gill Sans" charset="0"/>
              </a:defRPr>
            </a:lvl9pPr>
          </a:lstStyle>
          <a:p>
            <a:pPr algn="ctr" defTabSz="914400" rtl="0">
              <a:lnSpc>
                <a:spcPct val="70000"/>
              </a:lnSpc>
            </a:pPr>
            <a:r>
              <a:rPr lang="es" sz="11500" b="1" kern="0">
                <a:solidFill>
                  <a:schemeClr val="bg1"/>
                </a:solidFill>
                <a:latin typeface="+mn-lt"/>
              </a:rPr>
              <a:t>CONCLUSIÓN</a:t>
            </a:r>
            <a:endParaRPr lang="en-US" sz="4400" b="1" kern="0" dirty="0">
              <a:solidFill>
                <a:schemeClr val="bg1"/>
              </a:solidFill>
              <a:latin typeface="+mn-lt"/>
            </a:endParaRPr>
          </a:p>
        </p:txBody>
      </p:sp>
      <p:grpSp>
        <p:nvGrpSpPr>
          <p:cNvPr id="18" name="Group 17">
            <a:extLst>
              <a:ext uri="{FF2B5EF4-FFF2-40B4-BE49-F238E27FC236}">
                <a16:creationId xmlns:a16="http://schemas.microsoft.com/office/drawing/2014/main" id="{76A28302-C396-9945-B3D7-0AC22825730E}"/>
              </a:ext>
            </a:extLst>
          </p:cNvPr>
          <p:cNvGrpSpPr/>
          <p:nvPr/>
        </p:nvGrpSpPr>
        <p:grpSpPr>
          <a:xfrm>
            <a:off x="-30881" y="9372315"/>
            <a:ext cx="13003213" cy="432065"/>
            <a:chOff x="1" y="9426435"/>
            <a:chExt cx="13004800" cy="472939"/>
          </a:xfrm>
        </p:grpSpPr>
        <p:sp>
          <p:nvSpPr>
            <p:cNvPr id="19" name="Shape 606">
              <a:extLst>
                <a:ext uri="{FF2B5EF4-FFF2-40B4-BE49-F238E27FC236}">
                  <a16:creationId xmlns:a16="http://schemas.microsoft.com/office/drawing/2014/main" id="{075D5590-88F0-2D42-B45C-819F4DFE97B2}"/>
                </a:ext>
              </a:extLst>
            </p:cNvPr>
            <p:cNvSpPr/>
            <p:nvPr userDrawn="1"/>
          </p:nvSpPr>
          <p:spPr>
            <a:xfrm rot="16200000">
              <a:off x="802443" y="8623993"/>
              <a:ext cx="472937" cy="2077822"/>
            </a:xfrm>
            <a:prstGeom prst="rect">
              <a:avLst/>
            </a:prstGeom>
            <a:solidFill>
              <a:schemeClr val="accent2">
                <a:lumMod val="7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0" name="Shape 607">
              <a:extLst>
                <a:ext uri="{FF2B5EF4-FFF2-40B4-BE49-F238E27FC236}">
                  <a16:creationId xmlns:a16="http://schemas.microsoft.com/office/drawing/2014/main" id="{653052E6-6338-194D-BF58-EE6223936025}"/>
                </a:ext>
              </a:extLst>
            </p:cNvPr>
            <p:cNvSpPr/>
            <p:nvPr userDrawn="1"/>
          </p:nvSpPr>
          <p:spPr>
            <a:xfrm rot="16200000">
              <a:off x="2629725" y="8623993"/>
              <a:ext cx="472937" cy="2077822"/>
            </a:xfrm>
            <a:prstGeom prst="rect">
              <a:avLst/>
            </a:prstGeom>
            <a:solidFill>
              <a:schemeClr val="accent2"/>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1" name="Shape 608">
              <a:extLst>
                <a:ext uri="{FF2B5EF4-FFF2-40B4-BE49-F238E27FC236}">
                  <a16:creationId xmlns:a16="http://schemas.microsoft.com/office/drawing/2014/main" id="{F5EDC1B9-542A-124A-AA00-DBF40C2FAAF6}"/>
                </a:ext>
              </a:extLst>
            </p:cNvPr>
            <p:cNvSpPr/>
            <p:nvPr userDrawn="1"/>
          </p:nvSpPr>
          <p:spPr>
            <a:xfrm rot="16200000">
              <a:off x="4457009" y="8623995"/>
              <a:ext cx="472934" cy="2077824"/>
            </a:xfrm>
            <a:prstGeom prst="rect">
              <a:avLst/>
            </a:prstGeom>
            <a:solidFill>
              <a:schemeClr val="accent5"/>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2" name="Shape 609">
              <a:extLst>
                <a:ext uri="{FF2B5EF4-FFF2-40B4-BE49-F238E27FC236}">
                  <a16:creationId xmlns:a16="http://schemas.microsoft.com/office/drawing/2014/main" id="{D337D5A1-BFDB-314F-BE91-E3F5FA90DE62}"/>
                </a:ext>
              </a:extLst>
            </p:cNvPr>
            <p:cNvSpPr/>
            <p:nvPr userDrawn="1"/>
          </p:nvSpPr>
          <p:spPr>
            <a:xfrm rot="16200000">
              <a:off x="6284287" y="8623993"/>
              <a:ext cx="472937" cy="2077822"/>
            </a:xfrm>
            <a:prstGeom prst="rect">
              <a:avLst/>
            </a:prstGeom>
            <a:solidFill>
              <a:schemeClr val="accent4"/>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3" name="Shape 610">
              <a:extLst>
                <a:ext uri="{FF2B5EF4-FFF2-40B4-BE49-F238E27FC236}">
                  <a16:creationId xmlns:a16="http://schemas.microsoft.com/office/drawing/2014/main" id="{F34C9629-B4A7-D143-8376-02A879402822}"/>
                </a:ext>
              </a:extLst>
            </p:cNvPr>
            <p:cNvSpPr/>
            <p:nvPr userDrawn="1"/>
          </p:nvSpPr>
          <p:spPr>
            <a:xfrm rot="16200000">
              <a:off x="8309281" y="8623994"/>
              <a:ext cx="472937" cy="2077822"/>
            </a:xfrm>
            <a:prstGeom prst="rect">
              <a:avLst/>
            </a:prstGeom>
            <a:solidFill>
              <a:schemeClr val="accent6"/>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4" name="Shape 610">
              <a:extLst>
                <a:ext uri="{FF2B5EF4-FFF2-40B4-BE49-F238E27FC236}">
                  <a16:creationId xmlns:a16="http://schemas.microsoft.com/office/drawing/2014/main" id="{C9F74B8B-E24B-074F-8A32-ABA51F748E68}"/>
                </a:ext>
              </a:extLst>
            </p:cNvPr>
            <p:cNvSpPr/>
            <p:nvPr userDrawn="1"/>
          </p:nvSpPr>
          <p:spPr>
            <a:xfrm rot="16200000">
              <a:off x="10118206" y="8623994"/>
              <a:ext cx="472937" cy="2077822"/>
            </a:xfrm>
            <a:prstGeom prst="rect">
              <a:avLst/>
            </a:prstGeom>
            <a:solidFill>
              <a:srgbClr val="FFB91D"/>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sp>
          <p:nvSpPr>
            <p:cNvPr id="25" name="Shape 610">
              <a:extLst>
                <a:ext uri="{FF2B5EF4-FFF2-40B4-BE49-F238E27FC236}">
                  <a16:creationId xmlns:a16="http://schemas.microsoft.com/office/drawing/2014/main" id="{3DB7C7A1-3F64-4540-A1F0-1D13A0147F26}"/>
                </a:ext>
              </a:extLst>
            </p:cNvPr>
            <p:cNvSpPr/>
            <p:nvPr userDrawn="1"/>
          </p:nvSpPr>
          <p:spPr>
            <a:xfrm rot="16200000">
              <a:off x="11902419" y="8796990"/>
              <a:ext cx="472937" cy="1731827"/>
            </a:xfrm>
            <a:prstGeom prst="rect">
              <a:avLst/>
            </a:prstGeom>
            <a:solidFill>
              <a:schemeClr val="bg1">
                <a:lumMod val="65000"/>
              </a:schemeClr>
            </a:solidFill>
            <a:ln w="12700">
              <a:miter lim="400000"/>
            </a:ln>
          </p:spPr>
          <p:txBody>
            <a:bodyPr lIns="19050" tIns="19050" rIns="19050" bIns="19050" rtlCol="0" anchor="ctr"/>
            <a:lstStyle/>
            <a:p>
              <a:pPr rtl="0">
                <a:defRPr sz="3200">
                  <a:solidFill>
                    <a:srgbClr val="FFFFFF"/>
                  </a:solidFill>
                </a:defRPr>
              </a:pPr>
              <a:endParaRPr sz="1200" b="0" i="0" dirty="0">
                <a:latin typeface="Calibri Regular"/>
              </a:endParaRPr>
            </a:p>
          </p:txBody>
        </p:sp>
      </p:grpSp>
      <p:sp>
        <p:nvSpPr>
          <p:cNvPr id="43" name="Slide Number Placeholder 5">
            <a:extLst>
              <a:ext uri="{FF2B5EF4-FFF2-40B4-BE49-F238E27FC236}">
                <a16:creationId xmlns:a16="http://schemas.microsoft.com/office/drawing/2014/main" id="{46FD7B67-F57A-B44B-88E5-4518C338779F}"/>
              </a:ext>
            </a:extLst>
          </p:cNvPr>
          <p:cNvSpPr txBox="1">
            <a:spLocks/>
          </p:cNvSpPr>
          <p:nvPr/>
        </p:nvSpPr>
        <p:spPr>
          <a:xfrm>
            <a:off x="12465424" y="9429505"/>
            <a:ext cx="443752" cy="298858"/>
          </a:xfrm>
          <a:prstGeom prst="rect">
            <a:avLst/>
          </a:prstGeom>
          <a:solidFill>
            <a:schemeClr val="bg2">
              <a:lumMod val="50000"/>
            </a:schemeClr>
          </a:solidFill>
        </p:spPr>
        <p:txBody>
          <a:bodyPr lIns="0" rIns="0" rtlCol="0" anchor="b"/>
          <a:lstStyle>
            <a:defPPr>
              <a:defRPr lang="en-US"/>
            </a:defPPr>
            <a:lvl1pPr algn="ctr" rtl="0" eaLnBrk="0" fontAlgn="base" hangingPunct="0">
              <a:spcBef>
                <a:spcPct val="0"/>
              </a:spcBef>
              <a:spcAft>
                <a:spcPct val="0"/>
              </a:spcAft>
              <a:defRPr sz="1200" b="1" kern="1200">
                <a:solidFill>
                  <a:schemeClr val="bg1"/>
                </a:solidFill>
                <a:latin typeface="Calibri" charset="0"/>
                <a:ea typeface="Calibri" charset="0"/>
                <a:cs typeface="Calibri" charset="0"/>
                <a:sym typeface="Gill Sans" charset="0"/>
              </a:defRPr>
            </a:lvl1pPr>
            <a:lvl2pPr marL="4572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2pPr>
            <a:lvl3pPr marL="9144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3pPr>
            <a:lvl4pPr marL="13716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4pPr>
            <a:lvl5pPr marL="1828800" algn="l" rtl="0" eaLnBrk="0" fontAlgn="base" hangingPunct="0">
              <a:spcBef>
                <a:spcPct val="0"/>
              </a:spcBef>
              <a:spcAft>
                <a:spcPct val="0"/>
              </a:spcAft>
              <a:defRPr sz="4200" kern="1200">
                <a:solidFill>
                  <a:srgbClr val="000000"/>
                </a:solidFill>
                <a:latin typeface="Gill Sans" charset="0"/>
                <a:ea typeface="ヒラギノ角ゴ ProN W3" charset="-128"/>
                <a:cs typeface="+mn-cs"/>
                <a:sym typeface="Gill Sans" charset="0"/>
              </a:defRPr>
            </a:lvl5pPr>
            <a:lvl6pPr marL="2286000" algn="l" defTabSz="914400" rtl="0" eaLnBrk="1" latinLnBrk="0" hangingPunct="1">
              <a:defRPr sz="4200" kern="1200">
                <a:solidFill>
                  <a:srgbClr val="000000"/>
                </a:solidFill>
                <a:latin typeface="Gill Sans" charset="0"/>
                <a:ea typeface="ヒラギノ角ゴ ProN W3" charset="-128"/>
                <a:cs typeface="+mn-cs"/>
                <a:sym typeface="Gill Sans" charset="0"/>
              </a:defRPr>
            </a:lvl6pPr>
            <a:lvl7pPr marL="2743200" algn="l" defTabSz="914400" rtl="0" eaLnBrk="1" latinLnBrk="0" hangingPunct="1">
              <a:defRPr sz="4200" kern="1200">
                <a:solidFill>
                  <a:srgbClr val="000000"/>
                </a:solidFill>
                <a:latin typeface="Gill Sans" charset="0"/>
                <a:ea typeface="ヒラギノ角ゴ ProN W3" charset="-128"/>
                <a:cs typeface="+mn-cs"/>
                <a:sym typeface="Gill Sans" charset="0"/>
              </a:defRPr>
            </a:lvl7pPr>
            <a:lvl8pPr marL="3200400" algn="l" defTabSz="914400" rtl="0" eaLnBrk="1" latinLnBrk="0" hangingPunct="1">
              <a:defRPr sz="4200" kern="1200">
                <a:solidFill>
                  <a:srgbClr val="000000"/>
                </a:solidFill>
                <a:latin typeface="Gill Sans" charset="0"/>
                <a:ea typeface="ヒラギノ角ゴ ProN W3" charset="-128"/>
                <a:cs typeface="+mn-cs"/>
                <a:sym typeface="Gill Sans" charset="0"/>
              </a:defRPr>
            </a:lvl8pPr>
            <a:lvl9pPr marL="3657600" algn="l" defTabSz="914400" rtl="0" eaLnBrk="1" latinLnBrk="0" hangingPunct="1">
              <a:defRPr sz="4200" kern="1200">
                <a:solidFill>
                  <a:srgbClr val="000000"/>
                </a:solidFill>
                <a:latin typeface="Gill Sans" charset="0"/>
                <a:ea typeface="ヒラギノ角ゴ ProN W3" charset="-128"/>
                <a:cs typeface="+mn-cs"/>
                <a:sym typeface="Gill Sans" charset="0"/>
              </a:defRPr>
            </a:lvl9pPr>
          </a:lstStyle>
          <a:p>
            <a:pPr rtl="0">
              <a:defRPr/>
            </a:pPr>
            <a:fld id="{3885EF75-130B-5148-B022-48E9FE04DF6D}" type="slidenum">
              <a:rPr lang="en-US" altLang="en-US" sz="1200" smtClean="0">
                <a:solidFill>
                  <a:schemeClr val="bg1"/>
                </a:solidFill>
              </a:rPr>
              <a:pPr rtl="0">
                <a:defRPr/>
              </a:pPr>
              <a:t>93</a:t>
            </a:fld>
            <a:endParaRPr lang="en-US" altLang="en-US" sz="1200" dirty="0">
              <a:solidFill>
                <a:schemeClr val="bg1"/>
              </a:solidFill>
            </a:endParaRPr>
          </a:p>
        </p:txBody>
      </p:sp>
      <p:grpSp>
        <p:nvGrpSpPr>
          <p:cNvPr id="26" name="Group 25">
            <a:extLst>
              <a:ext uri="{FF2B5EF4-FFF2-40B4-BE49-F238E27FC236}">
                <a16:creationId xmlns:a16="http://schemas.microsoft.com/office/drawing/2014/main" id="{BBF802B4-D597-4846-A2C5-C7B376359DFC}"/>
              </a:ext>
            </a:extLst>
          </p:cNvPr>
          <p:cNvGrpSpPr/>
          <p:nvPr/>
        </p:nvGrpSpPr>
        <p:grpSpPr>
          <a:xfrm>
            <a:off x="5509581" y="8936492"/>
            <a:ext cx="2041918" cy="473126"/>
            <a:chOff x="5582387" y="8894626"/>
            <a:chExt cx="2041918" cy="473126"/>
          </a:xfrm>
        </p:grpSpPr>
        <p:pic>
          <p:nvPicPr>
            <p:cNvPr id="27" name="Picture 26">
              <a:extLst>
                <a:ext uri="{FF2B5EF4-FFF2-40B4-BE49-F238E27FC236}">
                  <a16:creationId xmlns:a16="http://schemas.microsoft.com/office/drawing/2014/main" id="{ED86DA23-80EF-9440-A728-76E7F077ADF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582387" y="8894626"/>
              <a:ext cx="817891" cy="473126"/>
            </a:xfrm>
            <a:prstGeom prst="rect">
              <a:avLst/>
            </a:prstGeom>
          </p:spPr>
        </p:pic>
        <p:cxnSp>
          <p:nvCxnSpPr>
            <p:cNvPr id="28" name="Straight Connector 27">
              <a:extLst>
                <a:ext uri="{FF2B5EF4-FFF2-40B4-BE49-F238E27FC236}">
                  <a16:creationId xmlns:a16="http://schemas.microsoft.com/office/drawing/2014/main" id="{E4647075-E109-E94E-B53D-699A4129AE71}"/>
                </a:ext>
              </a:extLst>
            </p:cNvPr>
            <p:cNvCxnSpPr>
              <a:cxnSpLocks/>
            </p:cNvCxnSpPr>
            <p:nvPr/>
          </p:nvCxnSpPr>
          <p:spPr>
            <a:xfrm>
              <a:off x="6411577" y="8964022"/>
              <a:ext cx="0" cy="312259"/>
            </a:xfrm>
            <a:prstGeom prst="line">
              <a:avLst/>
            </a:prstGeom>
            <a:ln w="158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E25279C8-BCE2-8349-897C-54362F9EBEC4}"/>
                </a:ext>
              </a:extLst>
            </p:cNvPr>
            <p:cNvPicPr>
              <a:picLocks noChangeAspect="1"/>
            </p:cNvPicPr>
            <p:nvPr/>
          </p:nvPicPr>
          <p:blipFill>
            <a:blip r:embed="rId5"/>
            <a:stretch>
              <a:fillRect/>
            </a:stretch>
          </p:blipFill>
          <p:spPr>
            <a:xfrm>
              <a:off x="6486423" y="8984764"/>
              <a:ext cx="1137882" cy="291764"/>
            </a:xfrm>
            <a:prstGeom prst="rect">
              <a:avLst/>
            </a:prstGeom>
          </p:spPr>
        </p:pic>
      </p:grpSp>
    </p:spTree>
    <p:extLst>
      <p:ext uri="{BB962C8B-B14F-4D97-AF65-F5344CB8AC3E}">
        <p14:creationId xmlns:p14="http://schemas.microsoft.com/office/powerpoint/2010/main" val="2262496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1" y="2183"/>
            <a:ext cx="13003213" cy="9752409"/>
          </a:xfrm>
          <a:prstGeom prst="rect">
            <a:avLst/>
          </a:prstGeom>
          <a:gradFill>
            <a:gsLst>
              <a:gs pos="1000">
                <a:schemeClr val="accent1"/>
              </a:gs>
              <a:gs pos="100000">
                <a:schemeClr val="accent1">
                  <a:lumMod val="75000"/>
                </a:schemeClr>
              </a:gs>
            </a:gsLst>
            <a:path path="circle">
              <a:fillToRect l="50000" t="50000" r="50000" b="50000"/>
            </a:path>
          </a:gradFill>
          <a:ln w="25400" cap="flat" cmpd="sng" algn="ctr">
            <a:noFill/>
            <a:prstDash val="solid"/>
            <a:round/>
            <a:headEnd type="none" w="med" len="med"/>
            <a:tailEnd type="none" w="med" len="med"/>
          </a:ln>
          <a:effectLst/>
        </p:spPr>
        <p:txBody>
          <a:bodyPr rtlCol="0"/>
          <a:lstStyle/>
          <a:p>
            <a:pPr algn="ctr" rtl="0" eaLnBrk="1" hangingPunct="1"/>
            <a:endParaRPr lang="en-US" dirty="0">
              <a:sym typeface="Gill Sans" charset="0"/>
            </a:endParaRPr>
          </a:p>
        </p:txBody>
      </p:sp>
      <p:sp>
        <p:nvSpPr>
          <p:cNvPr id="10" name="Rectangle 9"/>
          <p:cNvSpPr/>
          <p:nvPr/>
        </p:nvSpPr>
        <p:spPr>
          <a:xfrm>
            <a:off x="7727781" y="0"/>
            <a:ext cx="2494059" cy="75397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4480" dirty="0">
              <a:ln w="0"/>
              <a:solidFill>
                <a:schemeClr val="accent1"/>
              </a:solidFill>
              <a:effectLst>
                <a:outerShdw blurRad="38100" dist="25400" dir="5400000" algn="ctr" rotWithShape="0">
                  <a:srgbClr val="6E747A">
                    <a:alpha val="43000"/>
                  </a:srgbClr>
                </a:outerShdw>
              </a:effectLst>
            </a:endParaRPr>
          </a:p>
        </p:txBody>
      </p:sp>
      <p:sp>
        <p:nvSpPr>
          <p:cNvPr id="12" name="TextBox 11"/>
          <p:cNvSpPr txBox="1"/>
          <p:nvPr/>
        </p:nvSpPr>
        <p:spPr>
          <a:xfrm>
            <a:off x="1016901" y="226203"/>
            <a:ext cx="4824386" cy="2061851"/>
          </a:xfrm>
          <a:prstGeom prst="rect">
            <a:avLst/>
          </a:prstGeom>
          <a:noFill/>
        </p:spPr>
        <p:txBody>
          <a:bodyPr wrap="square" rtlCol="0">
            <a:spAutoFit/>
          </a:bodyPr>
          <a:lstStyle/>
          <a:p>
            <a:pPr rtl="0"/>
            <a:r>
              <a:rPr lang="es" sz="3200" b="1" dirty="0">
                <a:solidFill>
                  <a:schemeClr val="bg1"/>
                </a:solidFill>
                <a:latin typeface="Calibri" charset="0"/>
                <a:ea typeface="Calibri" charset="0"/>
                <a:cs typeface="Calibri" charset="0"/>
              </a:rPr>
              <a:t>Oficina de Población, Refugiados y Migración del Departamento de Estado de los Estados Unidos </a:t>
            </a:r>
          </a:p>
        </p:txBody>
      </p:sp>
      <p:sp>
        <p:nvSpPr>
          <p:cNvPr id="29" name="TextBox 28"/>
          <p:cNvSpPr txBox="1"/>
          <p:nvPr/>
        </p:nvSpPr>
        <p:spPr>
          <a:xfrm>
            <a:off x="1016901" y="2288054"/>
            <a:ext cx="4950762" cy="6281848"/>
          </a:xfrm>
          <a:prstGeom prst="rect">
            <a:avLst/>
          </a:prstGeom>
          <a:noFill/>
        </p:spPr>
        <p:txBody>
          <a:bodyPr wrap="square" rtlCol="0">
            <a:spAutoFit/>
          </a:bodyPr>
          <a:lstStyle/>
          <a:p>
            <a:pPr rtl="0" eaLnBrk="1" hangingPunct="1">
              <a:lnSpc>
                <a:spcPct val="150000"/>
              </a:lnSpc>
            </a:pPr>
            <a:r>
              <a:rPr lang="es" sz="1800" dirty="0">
                <a:solidFill>
                  <a:schemeClr val="bg1"/>
                </a:solidFill>
                <a:latin typeface="Calibri" panose="020F0502020204030204" pitchFamily="34" charset="0"/>
              </a:rPr>
              <a:t>La creación de este paquete de capacitación ha sido posible gracias al generoso apoyo del pueblo de los Estados Unidos de América recibido a través de la </a:t>
            </a:r>
            <a:r>
              <a:rPr lang="es" sz="1800" b="1" dirty="0">
                <a:solidFill>
                  <a:schemeClr val="bg1"/>
                </a:solidFill>
                <a:latin typeface="Calibri" panose="020F0502020204030204" pitchFamily="34" charset="0"/>
              </a:rPr>
              <a:t>Oficina de Población, Refugiados y Migración del Departamento de Estado de los Estados Unidos</a:t>
            </a:r>
            <a:r>
              <a:rPr lang="es" sz="1800" dirty="0">
                <a:solidFill>
                  <a:schemeClr val="bg1"/>
                </a:solidFill>
                <a:latin typeface="Calibri" panose="020F0502020204030204" pitchFamily="34" charset="0"/>
              </a:rPr>
              <a:t> como parte del proyecto </a:t>
            </a:r>
            <a:r>
              <a:rPr lang="es" sz="1800" i="1" dirty="0">
                <a:solidFill>
                  <a:schemeClr val="bg1"/>
                </a:solidFill>
                <a:latin typeface="Calibri" panose="020F0502020204030204" pitchFamily="34" charset="0"/>
              </a:rPr>
              <a:t>“Sensitization and Adjudication Training on Refugees Fleeing Persecution Based on Sexual Orientation and Gender Identity”</a:t>
            </a:r>
            <a:r>
              <a:rPr lang="es" sz="1800" dirty="0">
                <a:solidFill>
                  <a:schemeClr val="bg1"/>
                </a:solidFill>
                <a:latin typeface="Calibri" panose="020F0502020204030204" pitchFamily="34" charset="0"/>
              </a:rPr>
              <a:t> (Capacitación de sensibilización y arbitraje en relación con las personas refugiadas que huyen de la persecución por motivo de su orientación sexual e identidad de género). Su contenido no refleja necesariamente la postura de la Oficina de Población, Refugiados y Migración o de los Estados Unidos.</a:t>
            </a:r>
          </a:p>
        </p:txBody>
      </p:sp>
      <p:pic>
        <p:nvPicPr>
          <p:cNvPr id="5" name="Picture Placeholder 4"/>
          <p:cNvPicPr>
            <a:picLocks noGrp="1" noChangeAspect="1"/>
          </p:cNvPicPr>
          <p:nvPr>
            <p:ph idx="4294967295"/>
          </p:nvPr>
        </p:nvPicPr>
        <p:blipFill rotWithShape="1">
          <a:blip r:embed="rId3" cstate="print">
            <a:extLst>
              <a:ext uri="{28A0092B-C50C-407E-A947-70E740481C1C}">
                <a14:useLocalDpi xmlns:a14="http://schemas.microsoft.com/office/drawing/2010/main"/>
              </a:ext>
            </a:extLst>
          </a:blip>
          <a:stretch/>
        </p:blipFill>
        <p:spPr>
          <a:xfrm>
            <a:off x="7373816" y="5061894"/>
            <a:ext cx="3201988" cy="3201987"/>
          </a:xfrm>
        </p:spPr>
      </p:pic>
    </p:spTree>
    <p:extLst>
      <p:ext uri="{BB962C8B-B14F-4D97-AF65-F5344CB8AC3E}">
        <p14:creationId xmlns:p14="http://schemas.microsoft.com/office/powerpoint/2010/main" val="3580914701"/>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3">
            <a:extLst>
              <a:ext uri="{FF2B5EF4-FFF2-40B4-BE49-F238E27FC236}">
                <a16:creationId xmlns:a16="http://schemas.microsoft.com/office/drawing/2014/main" id="{F9EA5FAA-185D-704C-9151-B47EC178D5BF}"/>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a:ext>
            </a:extLst>
          </a:blip>
          <a:srcRect/>
          <a:stretch>
            <a:fillRect/>
          </a:stretch>
        </p:blipFill>
        <p:spPr>
          <a:xfrm>
            <a:off x="-21902" y="0"/>
            <a:ext cx="13004800" cy="9753600"/>
          </a:xfrm>
          <a:prstGeom prst="rect">
            <a:avLst/>
          </a:prstGeom>
        </p:spPr>
      </p:pic>
      <p:sp>
        <p:nvSpPr>
          <p:cNvPr id="30" name="Rectangle 29"/>
          <p:cNvSpPr/>
          <p:nvPr/>
        </p:nvSpPr>
        <p:spPr>
          <a:xfrm>
            <a:off x="6539702" y="1221234"/>
            <a:ext cx="6463512" cy="7314307"/>
          </a:xfrm>
          <a:prstGeom prst="rect">
            <a:avLst/>
          </a:prstGeom>
          <a:solidFill>
            <a:schemeClr val="accent2">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4480" dirty="0"/>
          </a:p>
        </p:txBody>
      </p:sp>
      <p:sp>
        <p:nvSpPr>
          <p:cNvPr id="12" name="TextBox 11"/>
          <p:cNvSpPr txBox="1"/>
          <p:nvPr/>
        </p:nvSpPr>
        <p:spPr>
          <a:xfrm>
            <a:off x="7129227" y="1901203"/>
            <a:ext cx="2192908" cy="552011"/>
          </a:xfrm>
          <a:prstGeom prst="rect">
            <a:avLst/>
          </a:prstGeom>
          <a:noFill/>
        </p:spPr>
        <p:txBody>
          <a:bodyPr wrap="none" rtlCol="0">
            <a:spAutoFit/>
          </a:bodyPr>
          <a:lstStyle/>
          <a:p>
            <a:pPr rtl="0"/>
            <a:r>
              <a:rPr lang="es" sz="2987" b="1">
                <a:solidFill>
                  <a:schemeClr val="bg1"/>
                </a:solidFill>
                <a:latin typeface="Calibri" charset="0"/>
                <a:ea typeface="Calibri" charset="0"/>
                <a:cs typeface="Calibri" charset="0"/>
              </a:rPr>
              <a:t>CONTACTO</a:t>
            </a:r>
          </a:p>
        </p:txBody>
      </p:sp>
      <p:sp>
        <p:nvSpPr>
          <p:cNvPr id="29" name="TextBox 28"/>
          <p:cNvSpPr txBox="1"/>
          <p:nvPr/>
        </p:nvSpPr>
        <p:spPr>
          <a:xfrm>
            <a:off x="7123976" y="2382730"/>
            <a:ext cx="5220423" cy="4893647"/>
          </a:xfrm>
          <a:prstGeom prst="rect">
            <a:avLst/>
          </a:prstGeom>
          <a:noFill/>
        </p:spPr>
        <p:txBody>
          <a:bodyPr wrap="square" rtlCol="0">
            <a:spAutoFit/>
          </a:bodyPr>
          <a:lstStyle/>
          <a:p>
            <a:pPr rtl="0">
              <a:lnSpc>
                <a:spcPct val="150000"/>
              </a:lnSpc>
            </a:pPr>
            <a:r>
              <a:rPr lang="es" sz="1800" dirty="0">
                <a:solidFill>
                  <a:schemeClr val="bg1"/>
                </a:solidFill>
                <a:latin typeface="Calibri" panose="020F0502020204030204" pitchFamily="34" charset="0"/>
                <a:ea typeface="Calibri" charset="0"/>
                <a:cs typeface="Calibri" charset="0"/>
              </a:rPr>
              <a:t>Para obtener más información acerca de este paquete de capacitación, póngase en contacto con:</a:t>
            </a:r>
            <a:r>
              <a:rPr lang="es" sz="1000" b="1" dirty="0">
                <a:solidFill>
                  <a:schemeClr val="bg1"/>
                </a:solidFill>
                <a:latin typeface="Calibri" panose="020F0502020204030204" pitchFamily="34" charset="0"/>
                <a:ea typeface="Calibri" charset="0"/>
                <a:cs typeface="Calibri" charset="0"/>
              </a:rPr>
              <a:t> </a:t>
            </a:r>
            <a:br>
              <a:rPr lang="en-US" sz="1800" b="1" dirty="0">
                <a:solidFill>
                  <a:schemeClr val="bg1"/>
                </a:solidFill>
                <a:latin typeface="Calibri" panose="020F0502020204030204" pitchFamily="34" charset="0"/>
                <a:ea typeface="Calibri" charset="0"/>
                <a:cs typeface="Calibri" charset="0"/>
              </a:rPr>
            </a:br>
            <a:r>
              <a:rPr lang="es" sz="1800" b="1" dirty="0">
                <a:solidFill>
                  <a:schemeClr val="bg1"/>
                </a:solidFill>
                <a:latin typeface="Calibri" panose="020F0502020204030204" pitchFamily="34" charset="0"/>
                <a:ea typeface="Calibri" charset="0"/>
                <a:cs typeface="Calibri" charset="0"/>
              </a:rPr>
              <a:t>OIM: </a:t>
            </a:r>
            <a:r>
              <a:rPr lang="es" sz="1800" dirty="0">
                <a:solidFill>
                  <a:schemeClr val="bg1"/>
                </a:solidFill>
                <a:latin typeface="Calibri" panose="020F0502020204030204" pitchFamily="34" charset="0"/>
                <a:ea typeface="Calibri" charset="0"/>
                <a:cs typeface="Calibri" charset="0"/>
              </a:rPr>
              <a:t>Punto focal mundial en materia de LGBTIQ+ / SOGIESC </a:t>
            </a:r>
            <a:r>
              <a:rPr lang="es" sz="1800" i="1" u="sng" dirty="0">
                <a:solidFill>
                  <a:schemeClr val="bg1"/>
                </a:solidFill>
                <a:effectLst/>
                <a:latin typeface="Calibri" panose="020F050202020403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LGBTIFocalPoint@iom.int</a:t>
            </a:r>
            <a:br>
              <a:rPr lang="en-US" sz="1800" b="1" dirty="0">
                <a:solidFill>
                  <a:schemeClr val="bg1"/>
                </a:solidFill>
                <a:latin typeface="Calibri" panose="020F0502020204030204" pitchFamily="34" charset="0"/>
                <a:ea typeface="Calibri" charset="0"/>
                <a:cs typeface="Calibri" charset="0"/>
              </a:rPr>
            </a:br>
            <a:r>
              <a:rPr lang="es" sz="1800" b="1" dirty="0">
                <a:solidFill>
                  <a:schemeClr val="bg1"/>
                </a:solidFill>
                <a:latin typeface="Calibri" panose="020F0502020204030204" pitchFamily="34" charset="0"/>
                <a:ea typeface="Calibri" charset="0"/>
                <a:cs typeface="Calibri" charset="0"/>
              </a:rPr>
              <a:t>ACNUR: </a:t>
            </a:r>
            <a:r>
              <a:rPr lang="es" sz="1800" dirty="0">
                <a:solidFill>
                  <a:srgbClr val="FFFFFF"/>
                </a:solidFill>
                <a:effectLst/>
                <a:latin typeface="Calibri" panose="020F0502020204030204" pitchFamily="34" charset="0"/>
                <a:ea typeface="Calibri" panose="020F0502020204030204" pitchFamily="34" charset="0"/>
                <a:cs typeface="Arial" panose="020B0604020202020204" pitchFamily="34" charset="0"/>
              </a:rPr>
              <a:t>Protección</a:t>
            </a:r>
            <a:r>
              <a:rPr lang="es" sz="1800" dirty="0">
                <a:solidFill>
                  <a:srgbClr val="FFFFFF"/>
                </a:solidFill>
                <a:effectLst/>
                <a:latin typeface="Calibri" panose="020F0502020204030204" pitchFamily="34" charset="0"/>
                <a:ea typeface="Calibri" panose="020F0502020204030204" pitchFamily="34" charset="0"/>
              </a:rPr>
              <a:t> Comunitaria, División de Protección Internacional </a:t>
            </a:r>
            <a:r>
              <a:rPr lang="es" sz="1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hqts00@unhcr.org</a:t>
            </a:r>
            <a:endParaRPr lang="en-US" sz="1800" i="1" u="sng"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rtl="0">
              <a:lnSpc>
                <a:spcPct val="150000"/>
              </a:lnSpc>
            </a:pPr>
            <a:r>
              <a:rPr lang="es" sz="1000" i="1" u="sng" dirty="0">
                <a:solidFill>
                  <a:schemeClr val="bg1"/>
                </a:solidFill>
                <a:latin typeface="Calibri" panose="020F0502020204030204" pitchFamily="34" charset="0"/>
                <a:ea typeface="Calibri" charset="0"/>
                <a:cs typeface="Calibri" panose="020F0502020204030204" pitchFamily="34" charset="0"/>
              </a:rPr>
              <a:t> </a:t>
            </a:r>
            <a:endParaRPr lang="en-US" sz="1000" dirty="0">
              <a:solidFill>
                <a:schemeClr val="bg1"/>
              </a:solidFill>
              <a:latin typeface="Calibri" panose="020F0502020204030204" pitchFamily="34" charset="0"/>
              <a:ea typeface="Calibri" charset="0"/>
              <a:cs typeface="Calibri" charset="0"/>
            </a:endParaRPr>
          </a:p>
          <a:p>
            <a:pPr rtl="0">
              <a:lnSpc>
                <a:spcPct val="150000"/>
              </a:lnSpc>
            </a:pPr>
            <a:r>
              <a:rPr lang="es" sz="1800" dirty="0">
                <a:solidFill>
                  <a:schemeClr val="bg1"/>
                </a:solidFill>
                <a:latin typeface="Calibri" panose="020F0502020204030204" pitchFamily="34" charset="0"/>
                <a:ea typeface="Calibri" charset="0"/>
                <a:cs typeface="Calibri" charset="0"/>
              </a:rPr>
              <a:t>Visite también el sitio web “La inclusión social en los programas de la OIM” en </a:t>
            </a:r>
            <a:r>
              <a:rPr lang="es" sz="1800" i="1" u="sng" dirty="0">
                <a:solidFill>
                  <a:schemeClr val="bg1"/>
                </a:solidFill>
                <a:latin typeface="Calibri" panose="020F0502020204030204" pitchFamily="34" charset="0"/>
                <a:ea typeface="Calibri" charset="0"/>
                <a:cs typeface="Calibri" charset="0"/>
              </a:rPr>
              <a:t>https://www.iom.int/es/la-inclusion-social-en-los-programas-de-la-oim</a:t>
            </a:r>
            <a:r>
              <a:rPr lang="es" sz="1800" dirty="0">
                <a:solidFill>
                  <a:schemeClr val="bg1"/>
                </a:solidFill>
                <a:latin typeface="Calibri" panose="020F0502020204030204" pitchFamily="34" charset="0"/>
                <a:ea typeface="Calibri" charset="0"/>
                <a:cs typeface="Calibri" charset="0"/>
              </a:rPr>
              <a:t> para encontrar los recursos y materiales de capacitación más actualizados. </a:t>
            </a:r>
            <a:endParaRPr lang="en-US" sz="1800" dirty="0">
              <a:solidFill>
                <a:schemeClr val="bg1"/>
              </a:solidFill>
              <a:latin typeface="Calibri" panose="020F0502020204030204" pitchFamily="34" charset="0"/>
              <a:ea typeface="Calibri" charset="0"/>
              <a:cs typeface="Calibri" charset="0"/>
            </a:endParaRPr>
          </a:p>
        </p:txBody>
      </p:sp>
    </p:spTree>
    <p:extLst>
      <p:ext uri="{BB962C8B-B14F-4D97-AF65-F5344CB8AC3E}">
        <p14:creationId xmlns:p14="http://schemas.microsoft.com/office/powerpoint/2010/main" val="1477286503"/>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95"/>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ogiesc theme">
  <a:themeElements>
    <a:clrScheme name="ssogiesc r5">
      <a:dk1>
        <a:srgbClr val="000000"/>
      </a:dk1>
      <a:lt1>
        <a:srgbClr val="FFFFFF"/>
      </a:lt1>
      <a:dk2>
        <a:srgbClr val="000000"/>
      </a:dk2>
      <a:lt2>
        <a:srgbClr val="808080"/>
      </a:lt2>
      <a:accent1>
        <a:srgbClr val="4065B7"/>
      </a:accent1>
      <a:accent2>
        <a:srgbClr val="358DDE"/>
      </a:accent2>
      <a:accent3>
        <a:srgbClr val="56B6B2"/>
      </a:accent3>
      <a:accent4>
        <a:srgbClr val="85CAC6"/>
      </a:accent4>
      <a:accent5>
        <a:srgbClr val="84AEED"/>
      </a:accent5>
      <a:accent6>
        <a:srgbClr val="FF681D"/>
      </a:accent6>
      <a:hlink>
        <a:srgbClr val="0032A1"/>
      </a:hlink>
      <a:folHlink>
        <a:srgbClr val="D9E0F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25400"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sz="2800" b="1" i="0" u="none" strike="noStrike" cap="none" normalizeH="0" baseline="0" dirty="0" smtClean="0">
            <a:ln>
              <a:noFill/>
            </a:ln>
            <a:solidFill>
              <a:schemeClr val="bg1"/>
            </a:solidFill>
            <a:effectLst/>
            <a:latin typeface="+mn-lt"/>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txDef>
      <a:spPr/>
      <a:bodyPr wrap="square" rtlCol="0">
        <a:noAutofit/>
      </a:bodyPr>
      <a:lstStyle>
        <a:defPPr marL="0" indent="0" algn="l">
          <a:defRPr sz="2000" b="0" kern="0" dirty="0" smtClean="0">
            <a:solidFill>
              <a:schemeClr val="tx2">
                <a:lumMod val="85000"/>
                <a:lumOff val="15000"/>
              </a:schemeClr>
            </a:solidFill>
            <a:latin typeface="+mn-lt"/>
          </a:defRPr>
        </a:defPPr>
      </a:lstStyle>
    </a:tx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sogiesc theme" id="{15144D5E-AB63-3949-BE29-EF8D09D77F32}" vid="{894A9BE6-3FC0-7545-8B89-4D941501A35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CDDB66A54E85D47824C866A9FFF684D" ma:contentTypeVersion="13" ma:contentTypeDescription="Create a new document." ma:contentTypeScope="" ma:versionID="658ba3ef829c02517c66ccd21274ef8e">
  <xsd:schema xmlns:xsd="http://www.w3.org/2001/XMLSchema" xmlns:xs="http://www.w3.org/2001/XMLSchema" xmlns:p="http://schemas.microsoft.com/office/2006/metadata/properties" xmlns:ns2="b78b72a5-aabf-407d-95d2-d515a322b734" xmlns:ns3="aa1d6396-a430-41b2-999a-9dd54e8f36e0" targetNamespace="http://schemas.microsoft.com/office/2006/metadata/properties" ma:root="true" ma:fieldsID="0775b757971775ae12baaf082960fcbd" ns2:_="" ns3:_="">
    <xsd:import namespace="b78b72a5-aabf-407d-95d2-d515a322b734"/>
    <xsd:import namespace="aa1d6396-a430-41b2-999a-9dd54e8f36e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8b72a5-aabf-407d-95d2-d515a322b7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1d6396-a430-41b2-999a-9dd54e8f36e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6274705-A95A-4A1C-8D14-21D283E382C2}">
  <ds:schemaRefs>
    <ds:schemaRef ds:uri="http://schemas.microsoft.com/sharepoint/v3/contenttype/forms"/>
  </ds:schemaRefs>
</ds:datastoreItem>
</file>

<file path=customXml/itemProps2.xml><?xml version="1.0" encoding="utf-8"?>
<ds:datastoreItem xmlns:ds="http://schemas.openxmlformats.org/officeDocument/2006/customXml" ds:itemID="{EEF7B174-7293-424C-B0E8-3DE5D2BA0B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8b72a5-aabf-407d-95d2-d515a322b734"/>
    <ds:schemaRef ds:uri="aa1d6396-a430-41b2-999a-9dd54e8f36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D2BDBC5-A6B4-4697-AA55-02106D21A856}">
  <ds:schemaRefs>
    <ds:schemaRef ds:uri="http://purl.org/dc/terms/"/>
    <ds:schemaRef ds:uri="http://purl.org/dc/dcmitype/"/>
    <ds:schemaRef ds:uri="http://schemas.microsoft.com/office/2006/documentManagement/types"/>
    <ds:schemaRef ds:uri="http://purl.org/dc/elements/1.1/"/>
    <ds:schemaRef ds:uri="http://schemas.openxmlformats.org/package/2006/metadata/core-properties"/>
    <ds:schemaRef ds:uri="http://www.w3.org/XML/1998/namespace"/>
    <ds:schemaRef ds:uri="http://schemas.microsoft.com/office/infopath/2007/PartnerControls"/>
    <ds:schemaRef ds:uri="aa1d6396-a430-41b2-999a-9dd54e8f36e0"/>
    <ds:schemaRef ds:uri="b78b72a5-aabf-407d-95d2-d515a322b734"/>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ssogiesc theme</Template>
  <TotalTime>108763</TotalTime>
  <Words>27840</Words>
  <Application>Microsoft Macintosh PowerPoint</Application>
  <PresentationFormat>Custom</PresentationFormat>
  <Paragraphs>2090</Paragraphs>
  <Slides>95</Slides>
  <Notes>95</Notes>
  <HiddenSlides>1</HiddenSlides>
  <MMClips>0</MMClips>
  <ScaleCrop>false</ScaleCrop>
  <HeadingPairs>
    <vt:vector size="6" baseType="variant">
      <vt:variant>
        <vt:lpstr>Fonts Used</vt:lpstr>
      </vt:variant>
      <vt:variant>
        <vt:i4>23</vt:i4>
      </vt:variant>
      <vt:variant>
        <vt:lpstr>Theme</vt:lpstr>
      </vt:variant>
      <vt:variant>
        <vt:i4>1</vt:i4>
      </vt:variant>
      <vt:variant>
        <vt:lpstr>Slide Titles</vt:lpstr>
      </vt:variant>
      <vt:variant>
        <vt:i4>95</vt:i4>
      </vt:variant>
    </vt:vector>
  </HeadingPairs>
  <TitlesOfParts>
    <vt:vector size="119" baseType="lpstr">
      <vt:lpstr>Adobe Fan Heiti Std B</vt:lpstr>
      <vt:lpstr>等线</vt:lpstr>
      <vt:lpstr>MS PGothic</vt:lpstr>
      <vt:lpstr>ヒラギノ角ゴ ProN W3</vt:lpstr>
      <vt:lpstr>Arial</vt:lpstr>
      <vt:lpstr>Arial Bold</vt:lpstr>
      <vt:lpstr>Calibri</vt:lpstr>
      <vt:lpstr>Calibri Light</vt:lpstr>
      <vt:lpstr>Calibri Regular</vt:lpstr>
      <vt:lpstr>Gill Sans</vt:lpstr>
      <vt:lpstr>Gotham</vt:lpstr>
      <vt:lpstr>Gotham Bold</vt:lpstr>
      <vt:lpstr>Gotham Book</vt:lpstr>
      <vt:lpstr>Helvetica Neue</vt:lpstr>
      <vt:lpstr>Helvetica Neue Light</vt:lpstr>
      <vt:lpstr>Helvetica Neue UltraLight</vt:lpstr>
      <vt:lpstr>Lato Light</vt:lpstr>
      <vt:lpstr>Lucida Grande</vt:lpstr>
      <vt:lpstr>Microsoft YaHei UI Light</vt:lpstr>
      <vt:lpstr>Montserrat</vt:lpstr>
      <vt:lpstr>Symbol</vt:lpstr>
      <vt:lpstr>System Font Regular</vt:lpstr>
      <vt:lpstr>Wingdings</vt:lpstr>
      <vt:lpstr>ssogiesc theme</vt:lpstr>
      <vt:lpstr>PowerPoint Presentation</vt:lpstr>
      <vt:lpstr>PowerPoint Presentation</vt:lpstr>
      <vt:lpstr>PowerPoint Presentation</vt:lpstr>
      <vt:lpstr>PowerPoint Presentation</vt:lpstr>
      <vt:lpstr>PowerPoint Presentation</vt:lpstr>
      <vt:lpstr>¿A qué dificultades se enfrentan las personas con SOGIESC diversa?</vt:lpstr>
      <vt:lpstr>¿A qué dificultades se enfrentan las personas con SOGIESC diversa?</vt:lpstr>
      <vt:lpstr>¿A qué dificultades se enfrentan las personas con SOGIESC diversa?</vt:lpstr>
      <vt:lpstr>¿A qué dificultades se enfrentan las personas con SOGIESC diversa?</vt:lpstr>
      <vt:lpstr>¿De qué modo la migración, el desplazamiento  forzado y las crisis crean dificultades?</vt:lpstr>
      <vt:lpstr>¿De qué modo la migración, el desplazamiento forzado y las crisis crean dificultades?</vt:lpstr>
      <vt:lpstr>¿De qué modo la migración, el desplazamiento forzado y las crisis crean dificultades?</vt:lpstr>
      <vt:lpstr>¿De qué modo la migración, el desplazamiento forzado y las crisis crean dificultades?</vt:lpstr>
      <vt:lpstr>¿De qué modo la migración, el desplazamiento forzado y las crisis crean dificultades?</vt:lpstr>
      <vt:lpstr>¿De qué modo la migración, el desplazamiento forzado y las crisis crean dificultades?</vt:lpstr>
      <vt:lpstr>¿De qué modo la migración, el desplazamiento forzado y las crisis crean dificultades?</vt:lpstr>
      <vt:lpstr>¿De qué modo la migración, el desplazamiento forzado y las crisis crean dificultades?</vt:lpstr>
      <vt:lpstr>¿De qué modo la migración, el desplazamiento forzado y las crisis crean dificultades?</vt:lpstr>
      <vt:lpstr>¿De qué modo la migración, el desplazamiento forzado y las crisis crean dificultades?</vt:lpstr>
      <vt:lpstr>PowerPoint Presentation</vt:lpstr>
      <vt:lpstr>PowerPoint Presentation</vt:lpstr>
      <vt:lpstr>¿De qué modo la migración, el desplazamiento forzado y las crisis crean dificultades?</vt:lpstr>
      <vt:lpstr>¿De qué modo la migración, el desplazamiento forzado y las crisis crean dificultades?</vt:lpstr>
      <vt:lpstr>¿De qué modo la migración, el desplazamiento forzado y las crisis crean dificultades?</vt:lpstr>
      <vt:lpstr>¿De qué modo la migración, el desplazamiento forzado y las crisis crean dificultades?</vt:lpstr>
      <vt:lpstr>¿De qué modo la migración, el desplazamiento forzado y las crisis crean dificultades?</vt:lpstr>
      <vt:lpstr>¿De qué modo la migración, el desplazamiento forzado y las crisis crean dificultades?</vt:lpstr>
      <vt:lpstr>¿De qué modo la migración, el desplazamiento forzado y las crisis crean dificultades?</vt:lpstr>
      <vt:lpstr>¿Cuándo se enfrentan a dificultades  las personas con SOGIESC diversa?</vt:lpstr>
      <vt:lpstr>¿Dónde se producen los puntos de riesgo  para las personas con SOGIESC diversa?</vt:lpstr>
      <vt:lpstr>¿Dónde se producen los puntos de riesgo  para las personas con SOGIESC diversa?</vt:lpstr>
      <vt:lpstr>¿Dónde se producen los puntos de riesgo  para las personas con SOGIESC diversa?</vt:lpstr>
      <vt:lpstr>¿Dónde se producen los puntos de riesgo  para las personas con SOGIESC diversa?</vt:lpstr>
      <vt:lpstr>PowerPoint Presentation</vt:lpstr>
      <vt:lpstr>¿Con qué obstáculos se ENCUENTRAN determinadas personas? </vt:lpstr>
      <vt:lpstr>¿Con qué obstáculos se encuentran determinadas personas? </vt:lpstr>
      <vt:lpstr>¿Con qué obstáculos se encuentran determinadas personas? </vt:lpstr>
      <vt:lpstr>Ámbitos de dificultad clave</vt:lpstr>
      <vt:lpstr>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Ejercicio: Diagnóstico de puntos de riesgo y obstáculos</vt:lpstr>
      <vt:lpstr>RESPUESTAS de protección</vt:lpstr>
      <vt:lpstr>Creación de redes de servicios</vt:lpstr>
      <vt:lpstr>Plan de acción</vt:lpstr>
      <vt:lpstr>PowerPoint Presentation</vt:lpstr>
      <vt:lpstr>Consideraciones especiales en la programación de la OIM</vt:lpstr>
      <vt:lpstr>Puntos clave de aprendizaje</vt:lpstr>
      <vt:lpstr>Puntos clave de aprendizaje</vt:lpstr>
      <vt:lpstr>PowerPoint Presentation</vt:lpstr>
      <vt:lpstr>PowerPoint Presentation</vt:lpstr>
      <vt:lpstr>En el proceso de solicitud de asilo, las personas LGBTIQ+ corren varios riesgos:</vt:lpstr>
      <vt:lpstr>Los factores agravantes incluyen:</vt:lpstr>
      <vt:lpstr>DIAGNóSTICO  de casoS prácticos</vt:lpstr>
      <vt:lpstr>PowerPoint Presentation</vt:lpstr>
      <vt:lpstr>Puntos clave de aprendizaje</vt:lpstr>
      <vt:lpstr>PowerPoint Presentation</vt:lpstr>
      <vt:lpstr>PowerPoint Presentation</vt:lpstr>
      <vt:lpstr>PowerPoint Presentation</vt:lpstr>
      <vt:lpstr>CONSIDERACIÓN DE la repatriación voluntaria</vt:lpstr>
      <vt:lpstr>PowerPoint Presentation</vt:lpstr>
      <vt:lpstr>PowerPoint Presentation</vt:lpstr>
      <vt:lpstr>Remisiones para el reasentamiento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CONSIDERACIÓN DEL reasentamiento </vt:lpstr>
      <vt:lpstr>Puntos clave de aprendizaje</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hhhhh</dc:title>
  <dc:subject/>
  <dc:creator>lK Napolitano</dc:creator>
  <cp:keywords/>
  <dc:description/>
  <cp:lastModifiedBy>lK Napolitano</cp:lastModifiedBy>
  <cp:revision>812</cp:revision>
  <cp:lastPrinted>2021-08-30T20:25:10Z</cp:lastPrinted>
  <dcterms:created xsi:type="dcterms:W3CDTF">2021-05-11T21:38:59Z</dcterms:created>
  <dcterms:modified xsi:type="dcterms:W3CDTF">2023-11-30T21:06:55Z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5b15e2b-c6d2-488b-8aea-978109a77633_Enabled">
    <vt:lpwstr>true</vt:lpwstr>
  </property>
  <property fmtid="{D5CDD505-2E9C-101B-9397-08002B2CF9AE}" pid="3" name="MSIP_Label_65b15e2b-c6d2-488b-8aea-978109a77633_SetDate">
    <vt:lpwstr>2021-09-19T03:58:24Z</vt:lpwstr>
  </property>
  <property fmtid="{D5CDD505-2E9C-101B-9397-08002B2CF9AE}" pid="4" name="MSIP_Label_65b15e2b-c6d2-488b-8aea-978109a77633_Method">
    <vt:lpwstr>Privileged</vt:lpwstr>
  </property>
  <property fmtid="{D5CDD505-2E9C-101B-9397-08002B2CF9AE}" pid="5" name="MSIP_Label_65b15e2b-c6d2-488b-8aea-978109a77633_Name">
    <vt:lpwstr>IOMLb0010IN123173</vt:lpwstr>
  </property>
  <property fmtid="{D5CDD505-2E9C-101B-9397-08002B2CF9AE}" pid="6" name="MSIP_Label_65b15e2b-c6d2-488b-8aea-978109a77633_SiteId">
    <vt:lpwstr>1588262d-23fb-43b4-bd6e-bce49c8e6186</vt:lpwstr>
  </property>
  <property fmtid="{D5CDD505-2E9C-101B-9397-08002B2CF9AE}" pid="7" name="MSIP_Label_65b15e2b-c6d2-488b-8aea-978109a77633_ActionId">
    <vt:lpwstr>967d424e-77c7-4012-b4dd-eae51e11457b</vt:lpwstr>
  </property>
  <property fmtid="{D5CDD505-2E9C-101B-9397-08002B2CF9AE}" pid="8" name="MSIP_Label_65b15e2b-c6d2-488b-8aea-978109a77633_ContentBits">
    <vt:lpwstr>0</vt:lpwstr>
  </property>
  <property fmtid="{D5CDD505-2E9C-101B-9397-08002B2CF9AE}" pid="9" name="ContentTypeId">
    <vt:lpwstr>0x010100ECDDB66A54E85D47824C866A9FFF684D</vt:lpwstr>
  </property>
  <property fmtid="{D5CDD505-2E9C-101B-9397-08002B2CF9AE}" pid="10" name="ArticulateGUID">
    <vt:lpwstr>C6FC5315-E40F-4239-8C28-24ACC6DAC8EC</vt:lpwstr>
  </property>
  <property fmtid="{D5CDD505-2E9C-101B-9397-08002B2CF9AE}" pid="11" name="ArticulatePath">
    <vt:lpwstr>https://unhcr365-my.sharepoint.com/personal/isaboke_unhcr_org/Documents/Desktop/RECEIVED TRANSLATIONS + Proofreads/Spanish Version Training Package -Merge Hidden files with Clean Copies/Presentation_Modules 10-12_2021_ES</vt:lpwstr>
  </property>
</Properties>
</file>