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4.xml" ContentType="application/vnd.openxmlformats-officedocument.presentationml.tags+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tags/tag6.xml" ContentType="application/vnd.openxmlformats-officedocument.presentationml.tags+xml"/>
  <Override PartName="/ppt/notesSlides/notesSlide36.xml" ContentType="application/vnd.openxmlformats-officedocument.presentationml.notesSlide+xml"/>
  <Override PartName="/ppt/tags/tag7.xml" ContentType="application/vnd.openxmlformats-officedocument.presentationml.tags+xml"/>
  <Override PartName="/ppt/notesSlides/notesSlide37.xml" ContentType="application/vnd.openxmlformats-officedocument.presentationml.notesSlide+xml"/>
  <Override PartName="/ppt/tags/tag8.xml" ContentType="application/vnd.openxmlformats-officedocument.presentationml.tags+xml"/>
  <Override PartName="/ppt/notesSlides/notesSlide38.xml" ContentType="application/vnd.openxmlformats-officedocument.presentationml.notesSlide+xml"/>
  <Override PartName="/ppt/tags/tag9.xml" ContentType="application/vnd.openxmlformats-officedocument.presentationml.tags+xml"/>
  <Override PartName="/ppt/notesSlides/notesSlide39.xml" ContentType="application/vnd.openxmlformats-officedocument.presentationml.notesSlide+xml"/>
  <Override PartName="/ppt/tags/tag10.xml" ContentType="application/vnd.openxmlformats-officedocument.presentationml.tags+xml"/>
  <Override PartName="/ppt/notesSlides/notesSlide40.xml" ContentType="application/vnd.openxmlformats-officedocument.presentationml.notesSlide+xml"/>
  <Override PartName="/ppt/tags/tag11.xml" ContentType="application/vnd.openxmlformats-officedocument.presentationml.tags+xml"/>
  <Override PartName="/ppt/notesSlides/notesSlide41.xml" ContentType="application/vnd.openxmlformats-officedocument.presentationml.notesSlide+xml"/>
  <Override PartName="/ppt/tags/tag1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3.xml" ContentType="application/vnd.openxmlformats-officedocument.presentationml.tags+xml"/>
  <Override PartName="/ppt/notesSlides/notesSlide51.xml" ContentType="application/vnd.openxmlformats-officedocument.presentationml.notesSlide+xml"/>
  <Override PartName="/ppt/tags/tag14.xml" ContentType="application/vnd.openxmlformats-officedocument.presentationml.tags+xml"/>
  <Override PartName="/ppt/notesSlides/notesSlide52.xml" ContentType="application/vnd.openxmlformats-officedocument.presentationml.notesSlide+xml"/>
  <Override PartName="/ppt/tags/tag15.xml" ContentType="application/vnd.openxmlformats-officedocument.presentationml.tags+xml"/>
  <Override PartName="/ppt/notesSlides/notesSlide53.xml" ContentType="application/vnd.openxmlformats-officedocument.presentationml.notesSlide+xml"/>
  <Override PartName="/ppt/tags/tag16.xml" ContentType="application/vnd.openxmlformats-officedocument.presentationml.tags+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59"/>
  </p:notesMasterIdLst>
  <p:sldIdLst>
    <p:sldId id="1798" r:id="rId5"/>
    <p:sldId id="2433" r:id="rId6"/>
    <p:sldId id="2147" r:id="rId7"/>
    <p:sldId id="2148" r:id="rId8"/>
    <p:sldId id="2246" r:id="rId9"/>
    <p:sldId id="2150" r:id="rId10"/>
    <p:sldId id="2436" r:id="rId11"/>
    <p:sldId id="2440" r:id="rId12"/>
    <p:sldId id="2442" r:id="rId13"/>
    <p:sldId id="2446" r:id="rId14"/>
    <p:sldId id="2444" r:id="rId15"/>
    <p:sldId id="2447" r:id="rId16"/>
    <p:sldId id="2451" r:id="rId17"/>
    <p:sldId id="2452" r:id="rId18"/>
    <p:sldId id="2445" r:id="rId19"/>
    <p:sldId id="2454" r:id="rId20"/>
    <p:sldId id="2455" r:id="rId21"/>
    <p:sldId id="2456" r:id="rId22"/>
    <p:sldId id="2457" r:id="rId23"/>
    <p:sldId id="2458" r:id="rId24"/>
    <p:sldId id="2459" r:id="rId25"/>
    <p:sldId id="2460" r:id="rId26"/>
    <p:sldId id="2461" r:id="rId27"/>
    <p:sldId id="2462" r:id="rId28"/>
    <p:sldId id="2463" r:id="rId29"/>
    <p:sldId id="2464" r:id="rId30"/>
    <p:sldId id="2466" r:id="rId31"/>
    <p:sldId id="2465" r:id="rId32"/>
    <p:sldId id="2467" r:id="rId33"/>
    <p:sldId id="2469" r:id="rId34"/>
    <p:sldId id="2470" r:id="rId35"/>
    <p:sldId id="2471" r:id="rId36"/>
    <p:sldId id="2472" r:id="rId37"/>
    <p:sldId id="2473" r:id="rId38"/>
    <p:sldId id="2474" r:id="rId39"/>
    <p:sldId id="2485" r:id="rId40"/>
    <p:sldId id="2486" r:id="rId41"/>
    <p:sldId id="2487" r:id="rId42"/>
    <p:sldId id="2488" r:id="rId43"/>
    <p:sldId id="2478" r:id="rId44"/>
    <p:sldId id="2489" r:id="rId45"/>
    <p:sldId id="2274" r:id="rId46"/>
    <p:sldId id="2429" r:id="rId47"/>
    <p:sldId id="2480" r:id="rId48"/>
    <p:sldId id="2481" r:id="rId49"/>
    <p:sldId id="2254" r:id="rId50"/>
    <p:sldId id="2253" r:id="rId51"/>
    <p:sldId id="2482" r:id="rId52"/>
    <p:sldId id="2483" r:id="rId53"/>
    <p:sldId id="2292" r:id="rId54"/>
    <p:sldId id="2490" r:id="rId55"/>
    <p:sldId id="2428" r:id="rId56"/>
    <p:sldId id="1797" r:id="rId57"/>
    <p:sldId id="1796" r:id="rId58"/>
  </p:sldIdLst>
  <p:sldSz cx="13003213" cy="9756775"/>
  <p:notesSz cx="6858000" cy="9144000"/>
  <p:custDataLst>
    <p:tags r:id="rId60"/>
  </p:custDataLst>
  <p:defaultTextStyle>
    <a:defPPr rtl="0">
      <a:defRPr lang="es-ES"/>
    </a:defPPr>
    <a:lvl1pPr marL="0" algn="l" defTabSz="1092434" rtl="0" eaLnBrk="1" latinLnBrk="0" hangingPunct="1">
      <a:defRPr sz="2150" kern="1200">
        <a:solidFill>
          <a:schemeClr val="tx1"/>
        </a:solidFill>
        <a:latin typeface="+mn-lt"/>
        <a:ea typeface="+mn-ea"/>
        <a:cs typeface="+mn-cs"/>
      </a:defRPr>
    </a:lvl1pPr>
    <a:lvl2pPr marL="546217" algn="l" defTabSz="1092434" rtl="0" eaLnBrk="1" latinLnBrk="0" hangingPunct="1">
      <a:defRPr sz="2150" kern="1200">
        <a:solidFill>
          <a:schemeClr val="tx1"/>
        </a:solidFill>
        <a:latin typeface="+mn-lt"/>
        <a:ea typeface="+mn-ea"/>
        <a:cs typeface="+mn-cs"/>
      </a:defRPr>
    </a:lvl2pPr>
    <a:lvl3pPr marL="1092434" algn="l" defTabSz="1092434" rtl="0" eaLnBrk="1" latinLnBrk="0" hangingPunct="1">
      <a:defRPr sz="2150" kern="1200">
        <a:solidFill>
          <a:schemeClr val="tx1"/>
        </a:solidFill>
        <a:latin typeface="+mn-lt"/>
        <a:ea typeface="+mn-ea"/>
        <a:cs typeface="+mn-cs"/>
      </a:defRPr>
    </a:lvl3pPr>
    <a:lvl4pPr marL="1638651" algn="l" defTabSz="1092434" rtl="0" eaLnBrk="1" latinLnBrk="0" hangingPunct="1">
      <a:defRPr sz="2150" kern="1200">
        <a:solidFill>
          <a:schemeClr val="tx1"/>
        </a:solidFill>
        <a:latin typeface="+mn-lt"/>
        <a:ea typeface="+mn-ea"/>
        <a:cs typeface="+mn-cs"/>
      </a:defRPr>
    </a:lvl4pPr>
    <a:lvl5pPr marL="2184867" algn="l" defTabSz="1092434" rtl="0" eaLnBrk="1" latinLnBrk="0" hangingPunct="1">
      <a:defRPr sz="2150" kern="1200">
        <a:solidFill>
          <a:schemeClr val="tx1"/>
        </a:solidFill>
        <a:latin typeface="+mn-lt"/>
        <a:ea typeface="+mn-ea"/>
        <a:cs typeface="+mn-cs"/>
      </a:defRPr>
    </a:lvl5pPr>
    <a:lvl6pPr marL="2731084" algn="l" defTabSz="1092434" rtl="0" eaLnBrk="1" latinLnBrk="0" hangingPunct="1">
      <a:defRPr sz="2150" kern="1200">
        <a:solidFill>
          <a:schemeClr val="tx1"/>
        </a:solidFill>
        <a:latin typeface="+mn-lt"/>
        <a:ea typeface="+mn-ea"/>
        <a:cs typeface="+mn-cs"/>
      </a:defRPr>
    </a:lvl6pPr>
    <a:lvl7pPr marL="3277301" algn="l" defTabSz="1092434" rtl="0" eaLnBrk="1" latinLnBrk="0" hangingPunct="1">
      <a:defRPr sz="2150" kern="1200">
        <a:solidFill>
          <a:schemeClr val="tx1"/>
        </a:solidFill>
        <a:latin typeface="+mn-lt"/>
        <a:ea typeface="+mn-ea"/>
        <a:cs typeface="+mn-cs"/>
      </a:defRPr>
    </a:lvl7pPr>
    <a:lvl8pPr marL="3823518" algn="l" defTabSz="1092434" rtl="0" eaLnBrk="1" latinLnBrk="0" hangingPunct="1">
      <a:defRPr sz="2150" kern="1200">
        <a:solidFill>
          <a:schemeClr val="tx1"/>
        </a:solidFill>
        <a:latin typeface="+mn-lt"/>
        <a:ea typeface="+mn-ea"/>
        <a:cs typeface="+mn-cs"/>
      </a:defRPr>
    </a:lvl8pPr>
    <a:lvl9pPr marL="4369735" algn="l" defTabSz="1092434" rtl="0" eaLnBrk="1" latinLnBrk="0" hangingPunct="1">
      <a:defRPr sz="21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441" userDrawn="1">
          <p15:clr>
            <a:srgbClr val="A4A3A4"/>
          </p15:clr>
        </p15:guide>
        <p15:guide id="2" pos="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OFFMAN Christina" initials="HC" lastIdx="40" clrIdx="6">
    <p:extLst>
      <p:ext uri="{19B8F6BF-5375-455C-9EA6-DF929625EA0E}">
        <p15:presenceInfo xmlns:p15="http://schemas.microsoft.com/office/powerpoint/2012/main" userId="S::chhoffman@iom.int::61b448d4-dd61-49f8-b496-827015a4d7fa" providerId="AD"/>
      </p:ext>
    </p:extLst>
  </p:cmAuthor>
  <p:cmAuthor id="1" name="RUMBACH Jennifer" initials="RJ" lastIdx="38" clrIdx="0">
    <p:extLst>
      <p:ext uri="{19B8F6BF-5375-455C-9EA6-DF929625EA0E}">
        <p15:presenceInfo xmlns:p15="http://schemas.microsoft.com/office/powerpoint/2012/main" userId="S::jrumbach@iom.int::7c02c2d9-a2ab-4677-849a-00640108e185" providerId="AD"/>
      </p:ext>
    </p:extLst>
  </p:cmAuthor>
  <p:cmAuthor id="8" name="lK Napolitano" initials="lN" lastIdx="24" clrIdx="7">
    <p:extLst>
      <p:ext uri="{19B8F6BF-5375-455C-9EA6-DF929625EA0E}">
        <p15:presenceInfo xmlns:p15="http://schemas.microsoft.com/office/powerpoint/2012/main" userId="bca421360d6dc63c" providerId="Windows Live"/>
      </p:ext>
    </p:extLst>
  </p:cmAuthor>
  <p:cmAuthor id="2" name="Guest User" initials="GU" lastIdx="3" clrIdx="1">
    <p:extLst>
      <p:ext uri="{19B8F6BF-5375-455C-9EA6-DF929625EA0E}">
        <p15:presenceInfo xmlns:p15="http://schemas.microsoft.com/office/powerpoint/2012/main" userId="S::urn:spo:anon#17f431f31fb1897551f4fc4a92fe4dfb70c70484346cf2326c825317a6291460::" providerId="AD"/>
      </p:ext>
    </p:extLst>
  </p:cmAuthor>
  <p:cmAuthor id="9" name="Author" initials="Author" lastIdx="2" clrIdx="8">
    <p:extLst>
      <p:ext uri="{19B8F6BF-5375-455C-9EA6-DF929625EA0E}">
        <p15:presenceInfo xmlns:p15="http://schemas.microsoft.com/office/powerpoint/2012/main" userId="Author" providerId="None"/>
      </p:ext>
    </p:extLst>
  </p:cmAuthor>
  <p:cmAuthor id="3" name="lK Napolitano" initials="LN" lastIdx="20" clrIdx="2">
    <p:extLst>
      <p:ext uri="{19B8F6BF-5375-455C-9EA6-DF929625EA0E}">
        <p15:presenceInfo xmlns:p15="http://schemas.microsoft.com/office/powerpoint/2012/main" userId="lK Napolitano" providerId="None"/>
      </p:ext>
    </p:extLst>
  </p:cmAuthor>
  <p:cmAuthor id="10" name="User1" initials="U" lastIdx="1" clrIdx="9">
    <p:extLst>
      <p:ext uri="{19B8F6BF-5375-455C-9EA6-DF929625EA0E}">
        <p15:presenceInfo xmlns:p15="http://schemas.microsoft.com/office/powerpoint/2012/main" userId="User1" providerId="None"/>
      </p:ext>
    </p:extLst>
  </p:cmAuthor>
  <p:cmAuthor id="4" name="DE GARAY Andrea (EXT)" initials="D(" lastIdx="3" clrIdx="3">
    <p:extLst>
      <p:ext uri="{19B8F6BF-5375-455C-9EA6-DF929625EA0E}">
        <p15:presenceInfo xmlns:p15="http://schemas.microsoft.com/office/powerpoint/2012/main" userId="S::agarady@iom.int::4c656cd1-8393-4f04-a8b5-7fe1f18cb6e0" providerId="AD"/>
      </p:ext>
    </p:extLst>
  </p:cmAuthor>
  <p:cmAuthor id="5" name="YAVUZ Artunc" initials="YA" lastIdx="4" clrIdx="4">
    <p:extLst>
      <p:ext uri="{19B8F6BF-5375-455C-9EA6-DF929625EA0E}">
        <p15:presenceInfo xmlns:p15="http://schemas.microsoft.com/office/powerpoint/2012/main" userId="S::ayavuz@iom.int::763277ed-8327-4b56-842b-3ab86254e077" providerId="AD"/>
      </p:ext>
    </p:extLst>
  </p:cmAuthor>
  <p:cmAuthor id="6" name="KANTHOUL Lee" initials="KL" lastIdx="1" clrIdx="5">
    <p:extLst>
      <p:ext uri="{19B8F6BF-5375-455C-9EA6-DF929625EA0E}">
        <p15:presenceInfo xmlns:p15="http://schemas.microsoft.com/office/powerpoint/2012/main" userId="S::lkanthoul@iom.int::78989dfc-b45b-4fd8-87c0-667baa305f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6CA1"/>
    <a:srgbClr val="6A92D9"/>
    <a:srgbClr val="273651"/>
    <a:srgbClr val="7FA7E4"/>
    <a:srgbClr val="334669"/>
    <a:srgbClr val="3E557F"/>
    <a:srgbClr val="595959"/>
    <a:srgbClr val="FFB91D"/>
    <a:srgbClr val="FFFFFF"/>
    <a:srgbClr val="5B5B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4" autoAdjust="0"/>
    <p:restoredTop sz="90795" autoAdjust="0"/>
  </p:normalViewPr>
  <p:slideViewPr>
    <p:cSldViewPr snapToGrid="0" snapToObjects="1" showGuides="1">
      <p:cViewPr varScale="1">
        <p:scale>
          <a:sx n="62" d="100"/>
          <a:sy n="62" d="100"/>
        </p:scale>
        <p:origin x="232" y="496"/>
      </p:cViewPr>
      <p:guideLst>
        <p:guide orient="horz" pos="4441"/>
        <p:guide pos="16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p:scale>
          <a:sx n="65" d="100"/>
          <a:sy n="65" d="100"/>
        </p:scale>
        <p:origin x="3344" y="8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E2D4098-FDC5-B942-8E02-79F72B9A75AA}" type="datetimeFigureOut">
              <a:rPr lang="en-US" smtClean="0"/>
              <a:t>11/30/23</a:t>
            </a:fld>
            <a:endParaRPr lang="en-US" dirty="0"/>
          </a:p>
        </p:txBody>
      </p:sp>
      <p:sp>
        <p:nvSpPr>
          <p:cNvPr id="4" name="Slide Image Placeholder 3"/>
          <p:cNvSpPr>
            <a:spLocks noGrp="1" noRot="1" noChangeAspect="1"/>
          </p:cNvSpPr>
          <p:nvPr>
            <p:ph type="sldImg" idx="2"/>
          </p:nvPr>
        </p:nvSpPr>
        <p:spPr>
          <a:xfrm>
            <a:off x="1373188" y="630237"/>
            <a:ext cx="4111625" cy="3086100"/>
          </a:xfrm>
          <a:prstGeom prst="rect">
            <a:avLst/>
          </a:prstGeom>
          <a:noFill/>
          <a:ln w="12700">
            <a:solidFill>
              <a:prstClr val="black"/>
            </a:solidFill>
          </a:ln>
        </p:spPr>
        <p:txBody>
          <a:bodyPr vert="horz" lIns="91440" tIns="45720" rIns="91440" bIns="45720" rtlCol="0" anchor="ctr"/>
          <a:lstStyle/>
          <a:p>
            <a:pPr rtl="0"/>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dirty="0"/>
          </a:p>
        </p:txBody>
      </p:sp>
      <p:sp>
        <p:nvSpPr>
          <p:cNvPr id="7" name="Slide Number Placeholder 6"/>
          <p:cNvSpPr>
            <a:spLocks noGrp="1"/>
          </p:cNvSpPr>
          <p:nvPr>
            <p:ph type="sldNum" sz="quarter" idx="5"/>
          </p:nvPr>
        </p:nvSpPr>
        <p:spPr>
          <a:xfrm>
            <a:off x="4120440" y="8685213"/>
            <a:ext cx="2500145" cy="458787"/>
          </a:xfrm>
          <a:prstGeom prst="rect">
            <a:avLst/>
          </a:prstGeom>
        </p:spPr>
        <p:txBody>
          <a:bodyPr vert="horz" lIns="91440" tIns="45720" rIns="91440" bIns="45720" rtlCol="0" anchor="b"/>
          <a:lstStyle>
            <a:lvl1pPr algn="r">
              <a:defRPr sz="1200"/>
            </a:lvl1pPr>
          </a:lstStyle>
          <a:p>
            <a:pPr rtl="0"/>
            <a:fld id="{2C873F72-DA29-354F-A51F-086B2A85F759}" type="slidenum">
              <a:rPr lang="en-US" smtClean="0"/>
              <a:t>‹#›</a:t>
            </a:fld>
            <a:endParaRPr lang="en-US" dirty="0"/>
          </a:p>
        </p:txBody>
      </p:sp>
      <p:sp>
        <p:nvSpPr>
          <p:cNvPr id="8" name="Notes Placeholder 7">
            <a:extLst>
              <a:ext uri="{FF2B5EF4-FFF2-40B4-BE49-F238E27FC236}">
                <a16:creationId xmlns:a16="http://schemas.microsoft.com/office/drawing/2014/main" id="{3558FD11-C152-374C-B12E-99EEC26BE007}"/>
              </a:ext>
            </a:extLst>
          </p:cNvPr>
          <p:cNvSpPr>
            <a:spLocks noGrp="1"/>
          </p:cNvSpPr>
          <p:nvPr>
            <p:ph type="body" sz="quarter" idx="3"/>
          </p:nvPr>
        </p:nvSpPr>
        <p:spPr>
          <a:xfrm>
            <a:off x="685800" y="4219073"/>
            <a:ext cx="5486400" cy="4259221"/>
          </a:xfrm>
          <a:prstGeom prst="rect">
            <a:avLst/>
          </a:prstGeom>
        </p:spPr>
        <p:txBody>
          <a:bodyPr vert="horz" lIns="91440" tIns="45720" rIns="91440" bIns="45720" rtlCol="0"/>
          <a:lstStyle/>
          <a:p>
            <a:pPr lvl="0" rtl="0"/>
            <a:r>
              <a:rPr lang="es"/>
              <a:t>Edit Master text styles</a:t>
            </a:r>
          </a:p>
          <a:p>
            <a:pPr lvl="1" rtl="0"/>
            <a:r>
              <a:rPr lang="es"/>
              <a:t>Second level</a:t>
            </a:r>
          </a:p>
          <a:p>
            <a:pPr lvl="1" rtl="0"/>
            <a:r>
              <a:rPr lang="es"/>
              <a:t>Third level</a:t>
            </a:r>
          </a:p>
          <a:p>
            <a:pPr lvl="5" rtl="0"/>
            <a:r>
              <a:rPr lang="es"/>
              <a:t>Fourth level</a:t>
            </a:r>
          </a:p>
          <a:p>
            <a:pPr lvl="4" rtl="0"/>
            <a:r>
              <a:rPr lang="es"/>
              <a:t>Fifth level</a:t>
            </a:r>
          </a:p>
        </p:txBody>
      </p:sp>
    </p:spTree>
    <p:extLst>
      <p:ext uri="{BB962C8B-B14F-4D97-AF65-F5344CB8AC3E}">
        <p14:creationId xmlns:p14="http://schemas.microsoft.com/office/powerpoint/2010/main" val="680512939"/>
      </p:ext>
    </p:extLst>
  </p:cSld>
  <p:clrMap bg1="lt1" tx1="dk1" bg2="lt2" tx2="dk2" accent1="accent1" accent2="accent2" accent3="accent3" accent4="accent4" accent5="accent5" accent6="accent6" hlink="hlink" folHlink="folHlink"/>
  <p:notesStyle>
    <a:lvl1pPr marL="0" indent="0" algn="l" defTabSz="1092434" rtl="0" eaLnBrk="1" latinLnBrk="0" hangingPunct="1">
      <a:lnSpc>
        <a:spcPct val="10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1pPr>
    <a:lvl2pPr marL="276225" indent="-171450" algn="l" defTabSz="1092434" rtl="0" eaLnBrk="1" latinLnBrk="0" hangingPunct="1">
      <a:lnSpc>
        <a:spcPct val="100000"/>
      </a:lnSpc>
      <a:spcBef>
        <a:spcPts val="600"/>
      </a:spcBef>
      <a:spcAft>
        <a:spcPts val="600"/>
      </a:spcAft>
      <a:buFont typeface="Arial" panose="020B0604020202020204" pitchFamily="34" charset="0"/>
      <a:buChar char="•"/>
      <a:tabLst/>
      <a:defRPr sz="1200" kern="1200">
        <a:solidFill>
          <a:schemeClr val="tx1"/>
        </a:solidFill>
        <a:latin typeface="+mn-lt"/>
        <a:ea typeface="+mn-ea"/>
        <a:cs typeface="+mn-cs"/>
      </a:defRPr>
    </a:lvl2pPr>
    <a:lvl3pPr marL="290513" indent="-17145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3pPr>
    <a:lvl4pPr marL="179388" indent="-12700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4pPr>
    <a:lvl5pPr marL="230188" indent="0" algn="l" defTabSz="1092434" rtl="0" eaLnBrk="1" latinLnBrk="0" hangingPunct="1">
      <a:spcBef>
        <a:spcPts val="600"/>
      </a:spcBef>
      <a:spcAft>
        <a:spcPts val="600"/>
      </a:spcAft>
      <a:buFont typeface="Arial" panose="020B0604020202020204" pitchFamily="34" charset="0"/>
      <a:buNone/>
      <a:tabLst/>
      <a:defRPr sz="1200" kern="1200" baseline="0">
        <a:solidFill>
          <a:schemeClr val="tx1"/>
        </a:solidFill>
        <a:latin typeface="Calibri" panose="020F0502020204030204" pitchFamily="34" charset="0"/>
        <a:ea typeface="+mn-ea"/>
        <a:cs typeface="+mn-cs"/>
      </a:defRPr>
    </a:lvl5pPr>
    <a:lvl6pPr marL="461963" indent="-171450" algn="l" defTabSz="1092434" rtl="0" eaLnBrk="1" latinLnBrk="0" hangingPunct="1">
      <a:buFont typeface="System Font Regular"/>
      <a:buChar char="-"/>
      <a:tabLst/>
      <a:defRPr sz="1200" kern="1200">
        <a:solidFill>
          <a:schemeClr val="tx1"/>
        </a:solidFill>
        <a:latin typeface="+mn-lt"/>
        <a:ea typeface="+mn-ea"/>
        <a:cs typeface="+mn-cs"/>
      </a:defRPr>
    </a:lvl6pPr>
    <a:lvl7pPr marL="3277301" algn="l" defTabSz="1092434" rtl="0" eaLnBrk="1" latinLnBrk="0" hangingPunct="1">
      <a:defRPr sz="1434" kern="1200">
        <a:solidFill>
          <a:schemeClr val="tx1"/>
        </a:solidFill>
        <a:latin typeface="+mn-lt"/>
        <a:ea typeface="+mn-ea"/>
        <a:cs typeface="+mn-cs"/>
      </a:defRPr>
    </a:lvl7pPr>
    <a:lvl8pPr marL="3823518" algn="l" defTabSz="1092434" rtl="0" eaLnBrk="1" latinLnBrk="0" hangingPunct="1">
      <a:defRPr sz="1434" kern="1200">
        <a:solidFill>
          <a:schemeClr val="tx1"/>
        </a:solidFill>
        <a:latin typeface="+mn-lt"/>
        <a:ea typeface="+mn-ea"/>
        <a:cs typeface="+mn-cs"/>
      </a:defRPr>
    </a:lvl8pPr>
    <a:lvl9pPr marL="4369735" algn="l" defTabSz="1092434" rtl="0" eaLnBrk="1" latinLnBrk="0" hangingPunct="1">
      <a:defRPr sz="143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UrK_OiSciZo"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youtube.com/watch?v=mZJ_X9ysHSo"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youtube.com/watch?v=UrK_OiSciZo"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youtube.com/watch?v=mZJ_X9ysHSo"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a:xfrm>
            <a:off x="685800" y="4035971"/>
            <a:ext cx="5486400" cy="4905662"/>
          </a:xfrm>
          <a:prstGeom prst="rect">
            <a:avLst/>
          </a:prstGeom>
        </p:spPr>
        <p:txBody>
          <a:bodyPr rtlCol="0"/>
          <a:lstStyle/>
          <a:p>
            <a:pPr marL="0" marR="0" indent="0" algn="l" defTabSz="914400" rtl="0" eaLnBrk="0" fontAlgn="base" latinLnBrk="0" hangingPunct="0">
              <a:spcAft>
                <a:spcPts val="0"/>
              </a:spcAft>
              <a:buClrTx/>
              <a:buSzTx/>
              <a:buFontTx/>
              <a:buNone/>
              <a:tabLst/>
              <a:defRPr/>
            </a:pPr>
            <a:r>
              <a:rPr lang="es" b="1" i="0" u="sng" dirty="0">
                <a:ea typeface="MS PGothic" charset="-128"/>
              </a:rPr>
              <a:t>¡Importante! </a:t>
            </a:r>
            <a:endParaRPr lang="en-US" altLang="en-US" b="1" u="sng" dirty="0">
              <a:ea typeface="MS PGothic" charset="-128"/>
            </a:endParaRPr>
          </a:p>
          <a:p>
            <a:pPr marL="0" marR="0" indent="0" algn="l" defTabSz="914400" rtl="0" eaLnBrk="0" fontAlgn="base" latinLnBrk="0" hangingPunct="0">
              <a:spcAft>
                <a:spcPts val="0"/>
              </a:spcAft>
              <a:buClrTx/>
              <a:buSzTx/>
              <a:buFontTx/>
              <a:buNone/>
              <a:tabLst/>
              <a:defRPr/>
            </a:pPr>
            <a:endParaRPr lang="en-US" altLang="en-US" b="1" i="0" u="sng" dirty="0">
              <a:ea typeface="MS PGothic" charset="-128"/>
            </a:endParaRPr>
          </a:p>
          <a:p>
            <a:pPr marL="0" marR="0" indent="0" algn="l" defTabSz="914400" rtl="0" eaLnBrk="0" fontAlgn="base" latinLnBrk="0" hangingPunct="0">
              <a:spcAft>
                <a:spcPts val="0"/>
              </a:spcAft>
              <a:buClrTx/>
              <a:buSzTx/>
              <a:buFontTx/>
              <a:buNone/>
              <a:tabLst/>
              <a:defRPr/>
            </a:pPr>
            <a:r>
              <a:rPr lang="es" b="1" i="0" dirty="0">
                <a:ea typeface="MS PGothic" charset="-128"/>
              </a:rPr>
              <a:t>Esta presentación incluye notas</a:t>
            </a:r>
          </a:p>
          <a:p>
            <a:pPr rtl="0" eaLnBrk="1" hangingPunct="1"/>
            <a:r>
              <a:rPr lang="es" dirty="0"/>
              <a:t>El guion que la persona facilitadora sigue durante esta sesión de capacitación está incluido en la sección de notas de las diapositivas de la presentación. Las notas también contienen información fundamental para la facilitación, como estimaciones de duración y referencias a los números de página correspondientes de la Guía de facilitación. Es importante revisar las notas en su totalidad antes de facilitar este </a:t>
            </a:r>
            <a:r>
              <a:rPr lang="es" noProof="0" dirty="0"/>
              <a:t>paquete</a:t>
            </a:r>
            <a:r>
              <a:rPr lang="es" dirty="0"/>
              <a:t> de capacitación e imprimirlas para usarlas como referencia durante la sesión. </a:t>
            </a:r>
          </a:p>
          <a:p>
            <a:pPr rtl="0" eaLnBrk="1" hangingPunct="1"/>
            <a:endParaRPr lang="en-US" altLang="en-US" dirty="0"/>
          </a:p>
          <a:p>
            <a:pPr rtl="0" eaLnBrk="1" hangingPunct="1"/>
            <a:r>
              <a:rPr lang="es" dirty="0"/>
              <a:t>Las notas se pueden visualizar en el panel situado debajo de la imagen de la diapositiva cuando se elige el modo de visualización “Normal”. Si no puede ver las notas, haga clic con el cursor en la barra gris de la parte inferior de la ventana, mantenga pulsado el botón del ratón y arrastre la barra hacia arriba. De este modo podrá ver la sección de notas. </a:t>
            </a:r>
          </a:p>
          <a:p>
            <a:pPr rtl="0" eaLnBrk="1" hangingPunct="1">
              <a:spcAft>
                <a:spcPts val="0"/>
              </a:spcAft>
            </a:pPr>
            <a:endParaRPr lang="en-US" altLang="en-US" dirty="0"/>
          </a:p>
          <a:p>
            <a:pPr rtl="0" eaLnBrk="1" hangingPunct="1">
              <a:spcAft>
                <a:spcPts val="0"/>
              </a:spcAft>
            </a:pPr>
            <a:r>
              <a:rPr lang="es" dirty="0"/>
              <a:t>Para visualizar las diapositivas con las notas en letra de tamaño grande bajo ellas, lleve el cursor a la parte superior de la ventana y haga clic en “Vista” y, a continuación, en “Página de notas”. Para imprimir las notas de las diapositivas acompañadas de una imagen de la diapositiva (lo cual es muy práctico en caso de que se trate de la primera facilitación, especialmente en los segmentos de enseñanza más largos), haga clic en “Imprimir” y, a continuación, en “Diseño de impresión”, seleccione “Páginas de notas”.</a:t>
            </a:r>
            <a:endParaRPr lang="en-US" altLang="en-US" b="1" dirty="0">
              <a:ea typeface="MS PGothic" charset="-128"/>
            </a:endParaRPr>
          </a:p>
          <a:p>
            <a:pPr rtl="0" eaLnBrk="1" hangingPunct="1">
              <a:spcAft>
                <a:spcPts val="0"/>
              </a:spcAft>
            </a:pPr>
            <a:endParaRPr lang="en-US" altLang="en-US" b="1" i="0" dirty="0">
              <a:ea typeface="MS PGothic" charset="-128"/>
            </a:endParaRPr>
          </a:p>
          <a:p>
            <a:pPr rtl="0" eaLnBrk="1" hangingPunct="1">
              <a:spcAft>
                <a:spcPts val="0"/>
              </a:spcAft>
            </a:pPr>
            <a:r>
              <a:rPr lang="es" b="1" i="0" dirty="0">
                <a:ea typeface="MS PGothic" charset="-128"/>
              </a:rPr>
              <a:t>Cómo ocultar las diapositivas</a:t>
            </a:r>
            <a:br>
              <a:rPr lang="en-US" altLang="en-US" i="0" baseline="0" dirty="0">
                <a:ea typeface="MS PGothic" charset="-128"/>
              </a:rPr>
            </a:br>
            <a:r>
              <a:rPr lang="es" i="0" dirty="0">
                <a:ea typeface="MS PGothic" charset="-128"/>
              </a:rPr>
              <a:t>Si decide eliminar diapositivas de esta presentación —porque va a omitir un ejercicio en particular, por ejemplo—, es preferible que oculte la diapositiva en lugar de borrarla. De este modo, la tabla de programación de la Guía de facilitación seguirá reflejando los números de diapositiva correctos. Para ocultar una diapositiva, haga clic en ella. A continuación, en la pestaña “Presentación con diapositivas”, haga clic en el icono “Ocultar diapositiva”. Una vez lo haya hecho, la diapositiva no se mostrará en pantalla durante la presentación. </a:t>
            </a:r>
            <a:endParaRPr lang="en-US" altLang="en-US" i="0" dirty="0">
              <a:ea typeface="MS PGothic" charset="-128"/>
            </a:endParaRPr>
          </a:p>
          <a:p>
            <a:pPr rtl="0"/>
            <a:endParaRPr lang="en-US" dirty="0"/>
          </a:p>
        </p:txBody>
      </p:sp>
      <p:sp>
        <p:nvSpPr>
          <p:cNvPr id="4" name="Slide Number Placeholder 3"/>
          <p:cNvSpPr>
            <a:spLocks noGrp="1"/>
          </p:cNvSpPr>
          <p:nvPr>
            <p:ph type="sldNum" sz="quarter" idx="10"/>
          </p:nvPr>
        </p:nvSpPr>
        <p:spPr/>
        <p:txBody>
          <a:bodyPr rtlCol="0"/>
          <a:lstStyle/>
          <a:p>
            <a:pPr rtl="0">
              <a:defRPr/>
            </a:pPr>
            <a:fld id="{51432553-FC77-1C41-9E8E-CF8CC94AB64D}" type="slidenum">
              <a:rPr lang="en-US" altLang="en-US" smtClean="0"/>
              <a:pPr>
                <a:defRPr/>
              </a:pPr>
              <a:t>1</a:t>
            </a:fld>
            <a:endParaRPr lang="en-US" altLang="en-US" dirty="0"/>
          </a:p>
        </p:txBody>
      </p:sp>
    </p:spTree>
    <p:extLst>
      <p:ext uri="{BB962C8B-B14F-4D97-AF65-F5344CB8AC3E}">
        <p14:creationId xmlns:p14="http://schemas.microsoft.com/office/powerpoint/2010/main" val="221965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kern="1200" dirty="0">
                <a:solidFill>
                  <a:schemeClr val="tx1"/>
                </a:solidFill>
                <a:effectLst/>
                <a:latin typeface="+mn-lt"/>
                <a:ea typeface="MS PGothic" pitchFamily="34" charset="-128"/>
                <a:cs typeface="MS PGothic" charset="0"/>
              </a:rPr>
              <a:t>Primera fase: Planear y preparar – Planificación del caso </a:t>
            </a:r>
            <a:endParaRPr lang="en-US" sz="1200" u="sng" kern="1200" dirty="0">
              <a:solidFill>
                <a:schemeClr val="tx1"/>
              </a:solidFill>
              <a:effectLst/>
              <a:latin typeface="+mn-lt"/>
              <a:ea typeface="MS PGothic" pitchFamily="34" charset="-128"/>
              <a:cs typeface="MS PGothic" charset="0"/>
            </a:endParaRPr>
          </a:p>
          <a:p>
            <a:pPr rtl="0"/>
            <a:r>
              <a:rPr lang="es" sz="1200" kern="1200" dirty="0">
                <a:solidFill>
                  <a:schemeClr val="tx1"/>
                </a:solidFill>
                <a:effectLst/>
                <a:latin typeface="+mn-lt"/>
                <a:ea typeface="MS PGothic" pitchFamily="34" charset="-128"/>
                <a:cs typeface="MS PGothic" charset="0"/>
              </a:rPr>
              <a:t> </a:t>
            </a:r>
          </a:p>
          <a:p>
            <a:pPr rtl="0"/>
            <a:r>
              <a:rPr lang="es" sz="1200" kern="1200" dirty="0">
                <a:solidFill>
                  <a:schemeClr val="tx1"/>
                </a:solidFill>
                <a:effectLst/>
                <a:latin typeface="+mn-lt"/>
                <a:ea typeface="MS PGothic" pitchFamily="34" charset="-128"/>
                <a:cs typeface="MS PGothic" charset="0"/>
              </a:rPr>
              <a:t>En primer lugar, centrémonos en la </a:t>
            </a:r>
            <a:r>
              <a:rPr lang="es" sz="1200" b="1" kern="1200" dirty="0">
                <a:solidFill>
                  <a:schemeClr val="tx1"/>
                </a:solidFill>
                <a:effectLst/>
                <a:latin typeface="+mn-lt"/>
                <a:ea typeface="MS PGothic" pitchFamily="34" charset="-128"/>
                <a:cs typeface="MS PGothic" charset="0"/>
              </a:rPr>
              <a:t>planificación de la entrevista</a:t>
            </a:r>
            <a:r>
              <a:rPr lang="es" sz="1200" kern="1200" dirty="0">
                <a:solidFill>
                  <a:schemeClr val="tx1"/>
                </a:solidFill>
                <a:effectLst/>
                <a:latin typeface="+mn-lt"/>
                <a:ea typeface="MS PGothic" pitchFamily="34" charset="-128"/>
                <a:cs typeface="MS PGothic" charset="0"/>
              </a:rPr>
              <a:t>. </a:t>
            </a:r>
          </a:p>
          <a:p>
            <a:pPr rtl="0"/>
            <a:r>
              <a:rPr lang="es" sz="1200" kern="1200" dirty="0">
                <a:solidFill>
                  <a:schemeClr val="tx1"/>
                </a:solidFill>
                <a:effectLst/>
                <a:latin typeface="+mn-lt"/>
                <a:ea typeface="MS PGothic" pitchFamily="34" charset="-128"/>
                <a:cs typeface="MS PGothic" charset="0"/>
              </a:rPr>
              <a:t> </a:t>
            </a:r>
          </a:p>
          <a:p>
            <a:pPr rtl="0"/>
            <a:r>
              <a:rPr lang="es" sz="1200" kern="1200" dirty="0">
                <a:solidFill>
                  <a:schemeClr val="tx1"/>
                </a:solidFill>
                <a:effectLst/>
                <a:latin typeface="+mn-lt"/>
                <a:ea typeface="MS PGothic" pitchFamily="34" charset="-128"/>
                <a:cs typeface="MS PGothic" charset="0"/>
              </a:rPr>
              <a:t>Para cada </a:t>
            </a:r>
            <a:r>
              <a:rPr lang="es" sz="1200" b="1" kern="1200" dirty="0">
                <a:solidFill>
                  <a:schemeClr val="tx1"/>
                </a:solidFill>
                <a:effectLst/>
                <a:latin typeface="+mn-lt"/>
                <a:ea typeface="MS PGothic" pitchFamily="34" charset="-128"/>
                <a:cs typeface="MS PGothic" charset="0"/>
              </a:rPr>
              <a:t>caso particular</a:t>
            </a:r>
            <a:r>
              <a:rPr lang="es" sz="1200" kern="1200" dirty="0">
                <a:solidFill>
                  <a:schemeClr val="tx1"/>
                </a:solidFill>
                <a:effectLst/>
                <a:latin typeface="+mn-lt"/>
                <a:ea typeface="MS PGothic" pitchFamily="34" charset="-128"/>
                <a:cs typeface="MS PGothic" charset="0"/>
              </a:rPr>
              <a:t> que abordemos, es preciso:</a:t>
            </a:r>
          </a:p>
          <a:p>
            <a:pPr marL="285750" indent="-285750" rtl="0">
              <a:buFont typeface="Arial" panose="020B0604020202020204" pitchFamily="34" charset="0"/>
              <a:buChar char="•"/>
            </a:pPr>
            <a:r>
              <a:rPr lang="es" sz="1200" kern="1200" dirty="0">
                <a:solidFill>
                  <a:schemeClr val="tx1"/>
                </a:solidFill>
                <a:effectLst/>
                <a:latin typeface="+mn-lt"/>
                <a:ea typeface="MS PGothic" pitchFamily="34" charset="-128"/>
                <a:cs typeface="MS PGothic" charset="0"/>
              </a:rPr>
              <a:t>Establecer el propósito y los objetivos de la entrevista. </a:t>
            </a:r>
          </a:p>
          <a:p>
            <a:pPr marL="285750" indent="-285750" rtl="0">
              <a:buFont typeface="Arial" panose="020B0604020202020204" pitchFamily="34" charset="0"/>
              <a:buChar char="•"/>
            </a:pPr>
            <a:r>
              <a:rPr lang="es" sz="1200" kern="1200" dirty="0">
                <a:solidFill>
                  <a:schemeClr val="tx1"/>
                </a:solidFill>
                <a:effectLst/>
                <a:latin typeface="+mn-lt"/>
                <a:ea typeface="MS PGothic" pitchFamily="34" charset="-128"/>
                <a:cs typeface="MS PGothic" charset="0"/>
              </a:rPr>
              <a:t>Revisar la información y la documentación disponibles.</a:t>
            </a:r>
          </a:p>
          <a:p>
            <a:pPr marL="285750" indent="-285750" rtl="0">
              <a:buFont typeface="Arial" panose="020B0604020202020204" pitchFamily="34" charset="0"/>
              <a:buChar char="•"/>
            </a:pPr>
            <a:r>
              <a:rPr lang="es" sz="1200" kern="1200" dirty="0">
                <a:solidFill>
                  <a:schemeClr val="tx1"/>
                </a:solidFill>
                <a:effectLst/>
                <a:latin typeface="+mn-lt"/>
                <a:ea typeface="MS PGothic" pitchFamily="34" charset="-128"/>
                <a:cs typeface="MS PGothic" charset="0"/>
              </a:rPr>
              <a:t>Analizar las cuestiones que se deban explorar más a fondo habida cuenta de los objetivos de la entrevista.</a:t>
            </a:r>
          </a:p>
          <a:p>
            <a:pPr marL="285750" indent="-285750" rtl="0">
              <a:buFont typeface="Arial" panose="020B0604020202020204" pitchFamily="34" charset="0"/>
              <a:buChar char="•"/>
            </a:pPr>
            <a:r>
              <a:rPr lang="es" sz="1200" kern="1200" dirty="0">
                <a:solidFill>
                  <a:schemeClr val="tx1"/>
                </a:solidFill>
                <a:effectLst/>
                <a:latin typeface="+mn-lt"/>
                <a:ea typeface="MS PGothic" pitchFamily="34" charset="-128"/>
                <a:cs typeface="MS PGothic" charset="0"/>
              </a:rPr>
              <a:t>Identificar la información que deberá solicitar a otras fuentes. </a:t>
            </a:r>
          </a:p>
          <a:p>
            <a:pPr marL="285750" indent="-285750" rtl="0">
              <a:buFont typeface="Arial" panose="020B0604020202020204" pitchFamily="34" charset="0"/>
              <a:buChar char="•"/>
            </a:pPr>
            <a:r>
              <a:rPr lang="es" sz="1200" kern="1200" dirty="0">
                <a:solidFill>
                  <a:schemeClr val="tx1"/>
                </a:solidFill>
                <a:effectLst/>
                <a:latin typeface="+mn-lt"/>
                <a:ea typeface="MS PGothic" pitchFamily="34" charset="-128"/>
                <a:cs typeface="MS PGothic" charset="0"/>
              </a:rPr>
              <a:t>En caso de saber que se va a entrevistar a una persona con SOGIESC diversa, revisar los términos clave y las cuestiones pertinentes al caso de esa persona.</a:t>
            </a:r>
          </a:p>
          <a:p>
            <a:pPr marL="285750" indent="-285750" rtl="0">
              <a:buFont typeface="Arial" panose="020B0604020202020204" pitchFamily="34" charset="0"/>
              <a:buChar char="•"/>
            </a:pPr>
            <a:r>
              <a:rPr lang="es" sz="1200" kern="1200" dirty="0">
                <a:solidFill>
                  <a:schemeClr val="tx1"/>
                </a:solidFill>
                <a:effectLst/>
                <a:latin typeface="+mn-lt"/>
                <a:ea typeface="MS PGothic" pitchFamily="34" charset="-128"/>
                <a:cs typeface="MS PGothic" charset="0"/>
              </a:rPr>
              <a:t>Preparar un plan para la entrevista utilizando la matriz de planificación de la entrevista. </a:t>
            </a:r>
          </a:p>
          <a:p>
            <a:pPr rtl="0"/>
            <a:r>
              <a:rPr lang="es" sz="1200" kern="1200" dirty="0">
                <a:solidFill>
                  <a:schemeClr val="tx1"/>
                </a:solidFill>
                <a:effectLst/>
                <a:latin typeface="+mn-lt"/>
                <a:ea typeface="MS PGothic" pitchFamily="34" charset="-128"/>
                <a:cs typeface="MS PGothic" charset="0"/>
              </a:rPr>
              <a:t> </a:t>
            </a:r>
          </a:p>
          <a:p>
            <a:pPr rtl="0"/>
            <a:r>
              <a:rPr lang="es" sz="1200" kern="1200" dirty="0">
                <a:solidFill>
                  <a:schemeClr val="tx1"/>
                </a:solidFill>
                <a:effectLst/>
                <a:latin typeface="+mn-lt"/>
                <a:ea typeface="MS PGothic" pitchFamily="34" charset="-128"/>
                <a:cs typeface="MS PGothic" charset="0"/>
              </a:rPr>
              <a:t>En</a:t>
            </a:r>
            <a:r>
              <a:rPr lang="es" sz="1200" kern="1200" baseline="0" dirty="0">
                <a:solidFill>
                  <a:schemeClr val="tx1"/>
                </a:solidFill>
                <a:effectLst/>
                <a:latin typeface="+mn-lt"/>
                <a:ea typeface="MS PGothic" pitchFamily="34" charset="-128"/>
                <a:cs typeface="MS PGothic" charset="0"/>
              </a:rPr>
              <a:t> lo relativo a </a:t>
            </a:r>
            <a:r>
              <a:rPr lang="es" sz="1200" b="1" kern="1200" dirty="0">
                <a:solidFill>
                  <a:schemeClr val="tx1"/>
                </a:solidFill>
                <a:effectLst/>
                <a:latin typeface="+mn-lt"/>
                <a:ea typeface="MS PGothic" pitchFamily="34" charset="-128"/>
                <a:cs typeface="MS PGothic" charset="0"/>
              </a:rPr>
              <a:t>SOGIESC, </a:t>
            </a:r>
            <a:r>
              <a:rPr lang="es" sz="1200" b="0" kern="1200" dirty="0">
                <a:solidFill>
                  <a:schemeClr val="tx1"/>
                </a:solidFill>
                <a:effectLst/>
                <a:latin typeface="+mn-lt"/>
                <a:ea typeface="MS PGothic" pitchFamily="34" charset="-128"/>
                <a:cs typeface="MS PGothic" charset="0"/>
              </a:rPr>
              <a:t>¿qué tipo</a:t>
            </a:r>
            <a:r>
              <a:rPr lang="es" sz="1200" b="0" kern="1200" baseline="0" dirty="0">
                <a:solidFill>
                  <a:schemeClr val="tx1"/>
                </a:solidFill>
                <a:effectLst/>
                <a:latin typeface="+mn-lt"/>
                <a:ea typeface="MS PGothic" pitchFamily="34" charset="-128"/>
                <a:cs typeface="MS PGothic" charset="0"/>
              </a:rPr>
              <a:t> de información </a:t>
            </a:r>
            <a:r>
              <a:rPr lang="es" sz="1200" kern="1200" dirty="0">
                <a:solidFill>
                  <a:schemeClr val="tx1"/>
                </a:solidFill>
                <a:effectLst/>
                <a:latin typeface="+mn-lt"/>
                <a:ea typeface="MS PGothic" pitchFamily="34" charset="-128"/>
                <a:cs typeface="MS PGothic" charset="0"/>
              </a:rPr>
              <a:t>sería necesario obtener de otras fuentes a fin de prepararse para la entrevista? </a:t>
            </a:r>
          </a:p>
          <a:p>
            <a:pPr rtl="0"/>
            <a:r>
              <a:rPr lang="es" sz="1200" kern="1200" dirty="0">
                <a:solidFill>
                  <a:schemeClr val="tx1"/>
                </a:solidFill>
                <a:effectLst/>
                <a:latin typeface="+mn-lt"/>
                <a:ea typeface="MS PGothic" pitchFamily="34" charset="-128"/>
                <a:cs typeface="MS PGothic" charset="0"/>
              </a:rPr>
              <a:t> </a:t>
            </a:r>
          </a:p>
          <a:p>
            <a:pPr rtl="0"/>
            <a:r>
              <a:rPr lang="es" sz="1200" i="1" kern="1200" dirty="0">
                <a:solidFill>
                  <a:schemeClr val="tx1"/>
                </a:solidFill>
                <a:effectLst/>
                <a:latin typeface="+mn-lt"/>
                <a:ea typeface="MS PGothic" pitchFamily="34" charset="-128"/>
                <a:cs typeface="MS PGothic" charset="0"/>
              </a:rPr>
              <a:t>Ejemplos: Información sobre las condiciones en el país para las </a:t>
            </a:r>
            <a:r>
              <a:rPr lang="es" sz="1200" kern="1200" dirty="0">
                <a:solidFill>
                  <a:schemeClr val="tx1"/>
                </a:solidFill>
                <a:effectLst/>
                <a:latin typeface="+mn-lt"/>
                <a:ea typeface="MS PGothic" pitchFamily="34" charset="-128"/>
                <a:cs typeface="MS PGothic" charset="0"/>
              </a:rPr>
              <a:t>personas</a:t>
            </a:r>
            <a:r>
              <a:rPr lang="es" sz="1200" i="1" kern="1200" dirty="0">
                <a:solidFill>
                  <a:schemeClr val="tx1"/>
                </a:solidFill>
                <a:effectLst/>
                <a:latin typeface="+mn-lt"/>
                <a:ea typeface="MS PGothic" pitchFamily="34" charset="-128"/>
                <a:cs typeface="MS PGothic" charset="0"/>
              </a:rPr>
              <a:t> con SOGIESC diversa, las leyes y prácticas sociales, información sobre posibles mecanismos de referencia e información básica en materia de SOGIESC que podría ser necesario revisar, como su Glosario y las Directrices sobre comunicación inclusiva en cuanto al género, que se distribuirán durante esta capacitación. Revise la información clave sobre el aspecto de la SOGIESC directamente relacionado con la persona entrevistada.</a:t>
            </a:r>
          </a:p>
          <a:p>
            <a:pPr rtl="0"/>
            <a:r>
              <a:rPr lang="es" sz="1200" kern="1200" dirty="0">
                <a:solidFill>
                  <a:schemeClr val="tx1"/>
                </a:solidFill>
                <a:effectLst/>
                <a:latin typeface="+mn-lt"/>
                <a:ea typeface="MS PGothic" pitchFamily="34" charset="-128"/>
                <a:cs typeface="MS PGothic" charset="0"/>
              </a:rPr>
              <a:t> </a:t>
            </a:r>
          </a:p>
          <a:p>
            <a:pPr rtl="0"/>
            <a:r>
              <a:rPr lang="es" sz="1200" kern="1200" dirty="0">
                <a:solidFill>
                  <a:schemeClr val="tx1"/>
                </a:solidFill>
                <a:effectLst/>
                <a:latin typeface="+mn-lt"/>
                <a:ea typeface="MS PGothic" pitchFamily="34" charset="-128"/>
                <a:cs typeface="MS PGothic" charset="0"/>
              </a:rPr>
              <a:t>La </a:t>
            </a:r>
            <a:r>
              <a:rPr lang="es" sz="1200" b="1" kern="1200" dirty="0">
                <a:solidFill>
                  <a:schemeClr val="tx1"/>
                </a:solidFill>
                <a:effectLst/>
                <a:latin typeface="+mn-lt"/>
                <a:ea typeface="MS PGothic" pitchFamily="34" charset="-128"/>
                <a:cs typeface="MS PGothic" charset="0"/>
              </a:rPr>
              <a:t>Matriz de planificación de la entrevista</a:t>
            </a:r>
            <a:r>
              <a:rPr lang="es" sz="1200" kern="1200" dirty="0">
                <a:solidFill>
                  <a:schemeClr val="tx1"/>
                </a:solidFill>
                <a:effectLst/>
                <a:latin typeface="+mn-lt"/>
                <a:ea typeface="MS PGothic" pitchFamily="34" charset="-128"/>
                <a:cs typeface="MS PGothic" charset="0"/>
              </a:rPr>
              <a:t> es una herramienta útil que puede utilizar para analizar la nueva información obtenida durante la entrevista, identificar posibles problemas o lagunas de información y pensar en cómo abordar el resto de la entrevista. </a:t>
            </a:r>
          </a:p>
          <a:p>
            <a:pPr rtl="0"/>
            <a:endParaRPr lang="en-US" sz="1200" kern="1200" dirty="0">
              <a:solidFill>
                <a:schemeClr val="tx1"/>
              </a:solidFill>
              <a:effectLst/>
              <a:latin typeface="+mn-lt"/>
              <a:ea typeface="MS PGothic" pitchFamily="34" charset="-128"/>
              <a:cs typeface="MS PGothic" charset="0"/>
            </a:endParaRPr>
          </a:p>
          <a:p>
            <a:pPr rtl="0"/>
            <a:r>
              <a:rPr lang="es" sz="1200" i="0" kern="1200" dirty="0">
                <a:solidFill>
                  <a:schemeClr val="tx1"/>
                </a:solidFill>
                <a:effectLst/>
                <a:latin typeface="+mn-lt"/>
                <a:ea typeface="MS PGothic" pitchFamily="34" charset="-128"/>
              </a:rPr>
              <a:t>A continuación, hablemos de la </a:t>
            </a:r>
            <a:r>
              <a:rPr lang="es" sz="1200" b="1" i="0" u="sng" kern="1200" dirty="0">
                <a:solidFill>
                  <a:schemeClr val="tx1"/>
                </a:solidFill>
                <a:effectLst/>
                <a:latin typeface="+mn-lt"/>
                <a:ea typeface="MS PGothic" pitchFamily="34" charset="-128"/>
              </a:rPr>
              <a:t>preparación mental</a:t>
            </a:r>
            <a:r>
              <a:rPr lang="es" sz="1200" i="0" kern="1200" dirty="0">
                <a:solidFill>
                  <a:schemeClr val="tx1"/>
                </a:solidFill>
                <a:effectLst/>
                <a:latin typeface="+mn-lt"/>
                <a:ea typeface="MS PGothic" pitchFamily="34" charset="-128"/>
              </a:rPr>
              <a:t>. </a:t>
            </a:r>
            <a:r>
              <a:rPr lang="es" sz="1200" kern="1200" dirty="0">
                <a:solidFill>
                  <a:schemeClr val="tx1"/>
                </a:solidFill>
                <a:effectLst/>
                <a:latin typeface="+mn-lt"/>
                <a:ea typeface="MS PGothic" pitchFamily="34" charset="-128"/>
                <a:cs typeface="MS PGothic" charset="0"/>
              </a:rPr>
              <a:t>Su actitud y su comportamiento como personas entrevistadoras pueden afectar a la predisposición de la persona entrevistada para revelar información y a su capacidad para hacerlo. Deben mantener una actitud abierta y flexible y pensar de forma estratégica, sin olvidar en ningún momento sus propios sesgos y cómo influyen en la información que les está siendo revelada. ¿Recuerdan los debates que mantuvimos sobre los sesgos y los prejuicios? ¿Cómo creen que sus sesgos podrían afectar a una entrevista con una persona con SOGIESC diversa?</a:t>
            </a:r>
          </a:p>
          <a:p>
            <a:pPr rtl="0"/>
            <a:r>
              <a:rPr lang="es" sz="1200" kern="1200" dirty="0">
                <a:solidFill>
                  <a:schemeClr val="tx1"/>
                </a:solidFill>
                <a:effectLst/>
                <a:latin typeface="+mn-lt"/>
                <a:ea typeface="MS PGothic" pitchFamily="34" charset="-128"/>
                <a:cs typeface="MS PGothic" charset="0"/>
              </a:rPr>
              <a:t> </a:t>
            </a:r>
          </a:p>
          <a:p>
            <a:pPr rtl="0"/>
            <a:r>
              <a:rPr lang="es" sz="1200" i="1" kern="1200" dirty="0">
                <a:solidFill>
                  <a:schemeClr val="tx1"/>
                </a:solidFill>
                <a:effectLst/>
                <a:latin typeface="+mn-lt"/>
                <a:ea typeface="MS PGothic" pitchFamily="34" charset="-128"/>
                <a:cs typeface="MS PGothic" charset="0"/>
              </a:rPr>
              <a:t>Haga una pausa para escuchar las respuestas. </a:t>
            </a:r>
            <a:endParaRPr lang="en-US" sz="1200" kern="1200" dirty="0">
              <a:solidFill>
                <a:schemeClr val="tx1"/>
              </a:solidFill>
              <a:effectLst/>
              <a:latin typeface="+mn-lt"/>
              <a:ea typeface="MS PGothic" pitchFamily="34" charset="-128"/>
              <a:cs typeface="MS PGothic" charset="0"/>
            </a:endParaRPr>
          </a:p>
          <a:p>
            <a:pPr rtl="0"/>
            <a:endParaRPr lang="en-US" altLang="en-US" sz="1200" i="1" dirty="0">
              <a:ea typeface="MS PGothic" charset="-128"/>
            </a:endParaRPr>
          </a:p>
          <a:p>
            <a:pPr rtl="0"/>
            <a:r>
              <a:rPr lang="es" sz="1200" dirty="0">
                <a:ea typeface="MS PGothic" charset="-128"/>
              </a:rPr>
              <a:t>----</a:t>
            </a:r>
          </a:p>
          <a:p>
            <a:pPr rtl="0"/>
            <a:endParaRPr lang="en-US" altLang="en-US" sz="1200" b="1" i="1" dirty="0">
              <a:ea typeface="MS PGothic" charset="-128"/>
            </a:endParaRPr>
          </a:p>
          <a:p>
            <a:pPr rtl="0"/>
            <a:r>
              <a:rPr lang="es" sz="1200" b="1" i="1" dirty="0">
                <a:ea typeface="MS PGothic" charset="-128"/>
              </a:rPr>
              <a:t>Duración: </a:t>
            </a:r>
            <a:r>
              <a:rPr lang="es" sz="1200" b="0" i="1" dirty="0">
                <a:ea typeface="MS PGothic" charset="-128"/>
              </a:rPr>
              <a:t>4 minutos</a:t>
            </a:r>
            <a:r>
              <a:rPr lang="es" sz="1200" i="1" dirty="0">
                <a:solidFill>
                  <a:schemeClr val="tx1"/>
                </a:solidFill>
                <a:ea typeface="MS PGothic" charset="-128"/>
              </a:rPr>
              <a:t> (1 hora y 32 minutos para la sección sobre el modelo PEACE)</a:t>
            </a:r>
            <a:r>
              <a:rPr lang="es" sz="1200" b="0" i="1" dirty="0">
                <a:ea typeface="MS PGothic" charset="-128"/>
              </a:rPr>
              <a:t>.</a:t>
            </a: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10</a:t>
            </a:fld>
            <a:endParaRPr lang="en-US" dirty="0"/>
          </a:p>
        </p:txBody>
      </p:sp>
    </p:spTree>
    <p:extLst>
      <p:ext uri="{BB962C8B-B14F-4D97-AF65-F5344CB8AC3E}">
        <p14:creationId xmlns:p14="http://schemas.microsoft.com/office/powerpoint/2010/main" val="2389055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Primera fase: Planear y preparar – Preparación mental</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Debemos tener presente que nuestras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experiencias vitales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solo son aplicables a nuestro propio contexto personal. Si abordamos la entrevista desde la perspectiva de nuestras propias experiencias, existe el riesgo de que tengamos mayor receptividad ante aquellas declaraciones que sean compatibles con esas experiencias y restemos importancia u omitamos las que no lo sean. Nuestras experiencias y nuestro contexto personal en general también pueden afectar a las preguntas que formulamos para recabar información —y a cómo las formulamos—; esto es algo que siempre debemos tener presente durante una entrevista.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Cuando se preparen mentalmente para una entrevista, háganse las siguientes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preguntas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¿Soy consciente del estado de ánimo en el que me encuentro al abordar este caso, de mis opiniones al respecto y de cómo pueden afectarme?</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¿Tengo sesgos de algún tipo?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¿Soy capaz de empatizar con la perspectiva de la persona a la que entrevisto y estoy en disposición de hacerlo?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¿Cómo puedo reducir el desequilibrio de poder?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¿Soy totalmente consciente de los objetivos de la entrevista y de los límites adecuados a las preguntas que puedo plantear?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su opinión, ¿a qué puede remitir cada una de estas preguntas en el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contexto</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de una entrevista con una persona con SOGIESC diversa?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Por ejemplo: nuestra actitud sobre la SOGIESC diversa, ya sea positiva o negativa, puede influir en cómo interpretamos la información; podemos albergar prejuicios muy arraigados de los que ni siquiera seamos conscientes debido a antecedentes sociales, culturales y religiosos. Debemos tener siempre presente que el relato debe abordarse desde la perspectiva de la persona entrevistada; las circunstancias de la entrevista ponen a la persona encargada de la entrevista en una posición de poder, una situación que puede equilibrarse si la persona encargada de la entrevista anima a la persona entrevistada a que sea ella quien dirija su propio relato. Debemos reconocer que existen ciertos límites respecto a lo que podemos preguntar a una persona con SOGIESC diversa, dado que queremos evitar preguntas invasivas o indiscretas.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Si, por cualquier motivo,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no se sienten cómodos o cómodas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con la entrevista, o si sienten que albergan algún prejuicio hacia las personas con SOGIESC diversa, quizás deban plantearse si no sería mejor que otra persona se encargara de la entrevista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rPr>
              <a:t>Pasemos a la </a:t>
            </a:r>
            <a:r>
              <a:rPr lang="es" sz="1200" b="1" i="0" u="sng" strike="noStrike" kern="1200" cap="none" spc="0" normalizeH="0" noProof="0" dirty="0">
                <a:ln>
                  <a:noFill/>
                </a:ln>
                <a:solidFill>
                  <a:prstClr val="black"/>
                </a:solidFill>
                <a:effectLst/>
                <a:uLnTx/>
                <a:uFillTx/>
                <a:latin typeface="+mn-lt"/>
                <a:ea typeface="MS PGothic" pitchFamily="34" charset="-128"/>
              </a:rPr>
              <a:t>preparación del entorno físico.</a:t>
            </a:r>
            <a:r>
              <a:rPr lang="es" sz="1200" b="0" i="0" u="none" strike="noStrike" kern="1200" cap="none" spc="0" normalizeH="0" noProof="0" dirty="0">
                <a:ln>
                  <a:noFill/>
                </a:ln>
                <a:solidFill>
                  <a:prstClr val="black"/>
                </a:solidFill>
                <a:effectLst/>
                <a:uLnTx/>
                <a:uFillTx/>
                <a:latin typeface="+mn-lt"/>
                <a:ea typeface="MS PGothic" pitchFamily="34" charset="-128"/>
              </a:rPr>
              <a:t> El entorno de la entrevista puede afectar a la predisposición de la persona entrevistada para revelar información y a su capacidad para hacerlo.</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¿Cuáles son los aspectos del entorno físico que se deben tener en cuenta durante una entrevista con una persona con SOGIESC diversa?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Ejemplos: Es posible acceder al lugar sin exponerse al acoso de guardias o de otras personas entrevistadas; la entrevista se lleva a cabo en un espacio cerrado en el que nadie más puede escuchar la conversación; el espacio es cómodo y seguro; si fuera necesario, se puede ofrecer agua y acceso a aseos del género con el que se identifique la persona entrevistada.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4 minutos (1 hora y 32 minutos para la sección sobre el modelo PEACE).</a:t>
            </a:r>
          </a:p>
        </p:txBody>
      </p:sp>
      <p:sp>
        <p:nvSpPr>
          <p:cNvPr id="4" name="Slide Number Placeholder 3">
            <a:extLst>
              <a:ext uri="{FF2B5EF4-FFF2-40B4-BE49-F238E27FC236}">
                <a16:creationId xmlns:a16="http://schemas.microsoft.com/office/drawing/2014/main" id="{A8B8BBA7-9671-3240-9BC0-5F0928983BE6}"/>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11</a:t>
            </a:fld>
            <a:endParaRPr lang="en-US" dirty="0"/>
          </a:p>
        </p:txBody>
      </p:sp>
    </p:spTree>
    <p:extLst>
      <p:ext uri="{BB962C8B-B14F-4D97-AF65-F5344CB8AC3E}">
        <p14:creationId xmlns:p14="http://schemas.microsoft.com/office/powerpoint/2010/main" val="3925139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Primera fase: Planear y preparar – Preparación del entorno físico </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Respecto de la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planificación del entorno físico</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se debe tener en cuenta el lugar en el que se desarrollará la entrevista y cuándo; qué necesitaremos llevar; y cómo garantizar la accesibilidad y la seguridad de todas las personas participantes, así como asientos aceptables. Más concretamente, deben hacerse las siguientes preguntas:</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¿Dispongo de un espacio confidencial?</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¿Es mi espacio accesible (por ejemplo, las personas pueden acceder a él sin ser tratadas de forma indigna, ya sea en el control de seguridad o en la sala de espera)?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¿Mi espacio está razonablemente equipado (por ejemplo, cuenta con aseos de género neutro si fuera necesario)?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¿El entorno físico es cómodo y seguro?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¿Demuestro mi apoyo a las personas con SOGIESC diversa siempre que sea posible?</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¿Se ha escogido a una persona adecuada y debidamente preparada para interpretar durante la entrevista?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Cabe recordar que la preparación del entorno físico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no se limita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 la sala en la se que llevan a cabo las entrevistas. Especialmente para las personas con identidad y expresión de género diversas y las parejas y familias del mismo género, el mero hecho de tener que pasar el control de seguridad para acceder a nuestros edificios y tomar asiento en nuestras salas de espera puede ser una situación amenazante. El personal de seguridad debe recibir formación sobre cómo gestionar los casos en los que la documentación de una persona no coincida con su expresión de género y se deben habilitar espacios de espera seguros según corresponda. Asimismo, se debe garantizar la disponibilidad de aseos de género neutro y zonas de lactancia privadas para quienes lo necesiten.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Llegados a este punto, hablaremos de los servicios de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interpretación</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en el contexto de las entrevistas con personas con SOGIESC diversa.</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3 minutos (1 hora y 32 minutos para la sección sobre el modelo PEACE).</a:t>
            </a:r>
          </a:p>
        </p:txBody>
      </p:sp>
      <p:sp>
        <p:nvSpPr>
          <p:cNvPr id="4" name="Slide Number Placeholder 3">
            <a:extLst>
              <a:ext uri="{FF2B5EF4-FFF2-40B4-BE49-F238E27FC236}">
                <a16:creationId xmlns:a16="http://schemas.microsoft.com/office/drawing/2014/main" id="{ED09F6F3-EA18-2047-BDE6-5B04067A8458}"/>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12</a:t>
            </a:fld>
            <a:endParaRPr lang="en-US" dirty="0"/>
          </a:p>
        </p:txBody>
      </p:sp>
    </p:spTree>
    <p:extLst>
      <p:ext uri="{BB962C8B-B14F-4D97-AF65-F5344CB8AC3E}">
        <p14:creationId xmlns:p14="http://schemas.microsoft.com/office/powerpoint/2010/main" val="694722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Primera fase: Planear y preparar – Interpretación</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Existen varias </a:t>
            </a:r>
            <a:r>
              <a:rPr lang="es" sz="1200" b="1" i="0" u="none" strike="noStrike" kern="1200" cap="none" spc="0" normalizeH="0" noProof="0" dirty="0">
                <a:ln>
                  <a:noFill/>
                </a:ln>
                <a:solidFill>
                  <a:prstClr val="black"/>
                </a:solidFill>
                <a:effectLst/>
                <a:uLnTx/>
                <a:uFillTx/>
                <a:latin typeface="+mn-lt"/>
                <a:ea typeface="MS PGothic" charset="-128"/>
              </a:rPr>
              <a:t>dificultades</a:t>
            </a:r>
            <a:r>
              <a:rPr lang="es" sz="1200" b="0" i="0" u="none" strike="noStrike" kern="1200" cap="none" spc="0" normalizeH="0" noProof="0" dirty="0">
                <a:ln>
                  <a:noFill/>
                </a:ln>
                <a:solidFill>
                  <a:prstClr val="black"/>
                </a:solidFill>
                <a:effectLst/>
                <a:uLnTx/>
                <a:uFillTx/>
                <a:latin typeface="+mn-lt"/>
                <a:ea typeface="MS PGothic" charset="-128"/>
              </a:rPr>
              <a:t> clave que debemos superar para conseguir que la interpretación sea un éxito.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En primer lugar, el hecho de que una persona se sienta </a:t>
            </a:r>
            <a:r>
              <a:rPr lang="es" sz="1200" b="1" i="1" u="none" strike="noStrike" kern="1200" cap="none" spc="0" normalizeH="0" noProof="0" dirty="0">
                <a:ln>
                  <a:noFill/>
                </a:ln>
                <a:solidFill>
                  <a:prstClr val="black"/>
                </a:solidFill>
                <a:effectLst/>
                <a:uLnTx/>
                <a:uFillTx/>
                <a:latin typeface="+mn-lt"/>
                <a:ea typeface="MS PGothic" charset="-128"/>
              </a:rPr>
              <a:t>incómoda </a:t>
            </a:r>
            <a:r>
              <a:rPr lang="es" sz="1200" b="0" i="1" u="none" strike="noStrike" kern="1200" cap="none" spc="0" normalizeH="0" noProof="0" dirty="0">
                <a:ln>
                  <a:noFill/>
                </a:ln>
                <a:solidFill>
                  <a:prstClr val="black"/>
                </a:solidFill>
                <a:effectLst/>
                <a:uLnTx/>
                <a:uFillTx/>
                <a:latin typeface="+mn-lt"/>
                <a:ea typeface="MS PGothic" charset="-128"/>
              </a:rPr>
              <a:t>a causa de la actitud de quien deempeña la labor de intérprete </a:t>
            </a:r>
            <a:r>
              <a:rPr lang="es" sz="1200" b="0" i="0" u="none" strike="noStrike" kern="1200" cap="none" spc="0" normalizeH="0" noProof="0" dirty="0">
                <a:ln>
                  <a:noFill/>
                </a:ln>
                <a:solidFill>
                  <a:prstClr val="black"/>
                </a:solidFill>
                <a:effectLst/>
                <a:uLnTx/>
                <a:uFillTx/>
                <a:latin typeface="+mn-lt"/>
                <a:ea typeface="MS PGothic" charset="-128"/>
              </a:rPr>
              <a:t>o que la SOGIESC diversa de la persona entrevistada incomode al intérprete o a la intérprete. La persona encargada de la interpretación puede expresar mediante palabras o gestos que no se siente cómoda trabajando con la persona entrevistada.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La segunda de estas dificultades es la </a:t>
            </a:r>
            <a:r>
              <a:rPr lang="es" sz="1200" b="1" i="1" u="none" strike="noStrike" kern="1200" cap="none" spc="0" normalizeH="0" noProof="0" dirty="0">
                <a:ln>
                  <a:noFill/>
                </a:ln>
                <a:solidFill>
                  <a:prstClr val="black"/>
                </a:solidFill>
                <a:effectLst/>
                <a:uLnTx/>
                <a:uFillTx/>
                <a:latin typeface="+mn-lt"/>
                <a:ea typeface="MS PGothic" charset="-128"/>
              </a:rPr>
              <a:t>reticencia </a:t>
            </a:r>
            <a:r>
              <a:rPr lang="es" sz="1200" b="0" i="1" u="none" strike="noStrike" kern="1200" cap="none" spc="0" normalizeH="0" noProof="0" dirty="0">
                <a:ln>
                  <a:noFill/>
                </a:ln>
                <a:solidFill>
                  <a:prstClr val="black"/>
                </a:solidFill>
                <a:effectLst/>
                <a:uLnTx/>
                <a:uFillTx/>
                <a:latin typeface="+mn-lt"/>
                <a:ea typeface="MS PGothic" charset="-128"/>
              </a:rPr>
              <a:t>de una persona a revelar información por motivos como el género, la nacionalidad o la actitud de la persona encargada de la interpretación o las ideas preconcebidas que la persona entrevistada pueda albergar al respecto.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Esta circunstancia es particularmente habitual cuando la persona encargada de la interpretación y la persona entrevistada provienen de la misma comunidad cultural.</a:t>
            </a:r>
            <a:r>
              <a:rPr lang="es" sz="1200" b="1" i="0" u="none" strike="noStrike" kern="1200" cap="none" spc="0" normalizeH="0" noProof="0" dirty="0">
                <a:ln>
                  <a:noFill/>
                </a:ln>
                <a:solidFill>
                  <a:prstClr val="black"/>
                </a:solidFill>
                <a:effectLst/>
                <a:uLnTx/>
                <a:uFillTx/>
                <a:latin typeface="+mn-lt"/>
                <a:ea typeface="MS PGothic" charset="-128"/>
              </a:rPr>
              <a:t> </a:t>
            </a:r>
            <a:r>
              <a:rPr lang="es" sz="1200" b="0" i="0" u="none" strike="noStrike" kern="1200" cap="none" spc="0" normalizeH="0" noProof="0" dirty="0">
                <a:ln>
                  <a:noFill/>
                </a:ln>
                <a:solidFill>
                  <a:prstClr val="black"/>
                </a:solidFill>
                <a:effectLst/>
                <a:uLnTx/>
                <a:uFillTx/>
                <a:latin typeface="+mn-lt"/>
                <a:ea typeface="MS PGothic" charset="-128"/>
              </a:rPr>
              <a:t>En función de sus experiencias con esa comunidad, cabe la posibilidad de que la persona entrevistada presuponga que la persona encargada de la interpretación albergará ciertos prejuicios o no respetará la confidencialidad de la entrevista.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La tercera dificultad es la discriminación o las</a:t>
            </a:r>
            <a:r>
              <a:rPr lang="es" sz="1200" b="1" i="1" u="none" strike="noStrike" kern="1200" cap="none" spc="0" normalizeH="0" noProof="0" dirty="0">
                <a:ln>
                  <a:noFill/>
                </a:ln>
                <a:solidFill>
                  <a:prstClr val="black"/>
                </a:solidFill>
                <a:effectLst/>
                <a:uLnTx/>
                <a:uFillTx/>
                <a:latin typeface="+mn-lt"/>
                <a:ea typeface="MS PGothic" charset="-128"/>
              </a:rPr>
              <a:t> expresiones insultantes</a:t>
            </a:r>
            <a:r>
              <a:rPr lang="es" sz="1200" b="0" i="1" u="none" strike="noStrike" kern="1200" cap="none" spc="0" normalizeH="0" noProof="0" dirty="0">
                <a:ln>
                  <a:noFill/>
                </a:ln>
                <a:solidFill>
                  <a:prstClr val="black"/>
                </a:solidFill>
                <a:effectLst/>
                <a:uLnTx/>
                <a:uFillTx/>
                <a:latin typeface="+mn-lt"/>
                <a:ea typeface="MS PGothic" charset="-128"/>
              </a:rPr>
              <a:t> por parte de la persona encargada de la interpretación, especialmente si carece de una formación adecuada.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Si el miembro del personal no habla el idioma de la persona entrevistada, puede no darse cuenta de que la persona encargada de la interpretación está utilizando palabras o frases irrespetuosas que incomodan y cohíben a la persona entrevistada.</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La cuarta dificultad</a:t>
            </a:r>
            <a:r>
              <a:rPr lang="es" sz="1200" b="0" i="1" u="none" strike="noStrike" kern="1200" cap="none" spc="0" normalizeH="0" baseline="0" noProof="0" dirty="0">
                <a:ln>
                  <a:noFill/>
                </a:ln>
                <a:solidFill>
                  <a:prstClr val="black"/>
                </a:solidFill>
                <a:effectLst/>
                <a:uLnTx/>
                <a:uFillTx/>
                <a:latin typeface="+mn-lt"/>
                <a:ea typeface="MS PGothic" charset="-128"/>
              </a:rPr>
              <a:t> </a:t>
            </a:r>
            <a:r>
              <a:rPr lang="es" sz="1200" b="0" i="1" u="none" strike="noStrike" kern="1200" cap="none" spc="0" normalizeH="0" noProof="0" dirty="0">
                <a:ln>
                  <a:noFill/>
                </a:ln>
                <a:solidFill>
                  <a:prstClr val="black"/>
                </a:solidFill>
                <a:effectLst/>
                <a:uLnTx/>
                <a:uFillTx/>
                <a:latin typeface="+mn-lt"/>
                <a:ea typeface="MS PGothic" charset="-128"/>
              </a:rPr>
              <a:t>son los </a:t>
            </a:r>
            <a:r>
              <a:rPr lang="es" sz="1200" b="1" i="1" u="none" strike="noStrike" kern="1200" cap="none" spc="0" normalizeH="0" noProof="0" dirty="0">
                <a:ln>
                  <a:noFill/>
                </a:ln>
                <a:solidFill>
                  <a:prstClr val="black"/>
                </a:solidFill>
                <a:effectLst/>
                <a:uLnTx/>
                <a:uFillTx/>
                <a:latin typeface="+mn-lt"/>
                <a:ea typeface="MS PGothic" charset="-128"/>
              </a:rPr>
              <a:t>malentendidos </a:t>
            </a:r>
            <a:r>
              <a:rPr lang="es" sz="1200" b="0" i="1" u="none" strike="noStrike" kern="1200" cap="none" spc="0" normalizeH="0" noProof="0" dirty="0">
                <a:ln>
                  <a:noFill/>
                </a:ln>
                <a:solidFill>
                  <a:prstClr val="black"/>
                </a:solidFill>
                <a:effectLst/>
                <a:uLnTx/>
                <a:uFillTx/>
                <a:latin typeface="+mn-lt"/>
                <a:ea typeface="MS PGothic" charset="-128"/>
              </a:rPr>
              <a:t>o el uso de un lenguaje inapropiado.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Incluso si quien interpreta no utiliza un lenguaje abusivo o despectivo, es posible que no comprenda la terminología relacionada con la SOGIESC y que carezca de formación general sobre el tema. Por lo tanto, es posible que no se interpreten correctamente las declaraciones de la persona entrevistada, lo que puede plantear una serie de problemas a la hora de prestarle</a:t>
            </a:r>
            <a:r>
              <a:rPr lang="es" sz="1200" b="0" i="0" u="none" strike="noStrike" kern="1200" cap="none" spc="0" normalizeH="0" baseline="0" noProof="0" dirty="0">
                <a:ln>
                  <a:noFill/>
                </a:ln>
                <a:solidFill>
                  <a:prstClr val="black"/>
                </a:solidFill>
                <a:effectLst/>
                <a:uLnTx/>
                <a:uFillTx/>
                <a:latin typeface="+mn-lt"/>
                <a:ea typeface="MS PGothic" charset="-128"/>
              </a:rPr>
              <a:t> asistencia</a:t>
            </a:r>
            <a:r>
              <a:rPr lang="es" sz="1200" b="0" i="0" u="none" strike="noStrike" kern="1200" cap="none" spc="0" normalizeH="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La última dificultad es </a:t>
            </a:r>
            <a:r>
              <a:rPr lang="es" sz="1200" b="1" i="1" u="none" strike="noStrike" kern="1200" cap="none" spc="0" normalizeH="0" noProof="0" dirty="0">
                <a:ln>
                  <a:noFill/>
                </a:ln>
                <a:solidFill>
                  <a:prstClr val="black"/>
                </a:solidFill>
                <a:effectLst/>
                <a:uLnTx/>
                <a:uFillTx/>
                <a:latin typeface="+mn-lt"/>
                <a:ea typeface="MS PGothic" charset="-128"/>
              </a:rPr>
              <a:t>el incumplimiento de la obligación de confidencialidad </a:t>
            </a:r>
            <a:r>
              <a:rPr lang="es" sz="1200" b="0" i="1" u="none" strike="noStrike" kern="1200" cap="none" spc="0" normalizeH="0" noProof="0" dirty="0">
                <a:ln>
                  <a:noFill/>
                </a:ln>
                <a:solidFill>
                  <a:prstClr val="black"/>
                </a:solidFill>
                <a:effectLst/>
                <a:uLnTx/>
                <a:uFillTx/>
                <a:latin typeface="+mn-lt"/>
                <a:ea typeface="MS PGothic" charset="-128"/>
              </a:rPr>
              <a:t>por parte de la persona encargada de la interpretación.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Se trata de un riesgo especialmente grave si la persona encargada de la interpretación no forma parte de la organización ni se somete a su código de conducta, o si alberga prejuicios hacia la persona entrevistada.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3 minutos (1 hora y 32 minutos para la sección sobre el modelo PEACE).</a:t>
            </a:r>
          </a:p>
        </p:txBody>
      </p:sp>
      <p:sp>
        <p:nvSpPr>
          <p:cNvPr id="4" name="Slide Number Placeholder 3">
            <a:extLst>
              <a:ext uri="{FF2B5EF4-FFF2-40B4-BE49-F238E27FC236}">
                <a16:creationId xmlns:a16="http://schemas.microsoft.com/office/drawing/2014/main" id="{3E7CB19D-EB2E-0246-9702-6CDB5099D9B6}"/>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13</a:t>
            </a:fld>
            <a:endParaRPr lang="en-US" dirty="0"/>
          </a:p>
        </p:txBody>
      </p:sp>
    </p:spTree>
    <p:extLst>
      <p:ext uri="{BB962C8B-B14F-4D97-AF65-F5344CB8AC3E}">
        <p14:creationId xmlns:p14="http://schemas.microsoft.com/office/powerpoint/2010/main" val="5574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kern="1200" dirty="0">
                <a:solidFill>
                  <a:schemeClr val="tx1"/>
                </a:solidFill>
                <a:effectLst/>
                <a:latin typeface="+mn-lt"/>
                <a:ea typeface="MS PGothic" pitchFamily="34" charset="-128"/>
                <a:cs typeface="MS PGothic" charset="0"/>
              </a:rPr>
              <a:t>Primera fase: Planear y preparar – Interpretación (continuación)</a:t>
            </a:r>
            <a:endParaRPr lang="en-US" sz="1200" u="sng" kern="1200" dirty="0">
              <a:solidFill>
                <a:schemeClr val="tx1"/>
              </a:solidFill>
              <a:effectLst/>
              <a:latin typeface="+mn-lt"/>
              <a:ea typeface="MS PGothic" pitchFamily="34" charset="-128"/>
              <a:cs typeface="MS PGothic" charset="0"/>
            </a:endParaRPr>
          </a:p>
          <a:p>
            <a:pPr rtl="0"/>
            <a:r>
              <a:rPr lang="es" sz="1200" kern="1200" dirty="0">
                <a:solidFill>
                  <a:schemeClr val="tx1"/>
                </a:solidFill>
                <a:effectLst/>
                <a:latin typeface="+mn-lt"/>
                <a:ea typeface="MS PGothic" pitchFamily="34" charset="-128"/>
                <a:cs typeface="MS PGothic" charset="0"/>
              </a:rPr>
              <a:t> </a:t>
            </a:r>
          </a:p>
          <a:p>
            <a:pPr rtl="0"/>
            <a:r>
              <a:rPr lang="es" sz="1200" dirty="0">
                <a:ea typeface="MS PGothic" charset="-128"/>
              </a:rPr>
              <a:t>Asimismo, existen </a:t>
            </a:r>
            <a:r>
              <a:rPr lang="es" sz="1200" b="0" dirty="0">
                <a:ea typeface="MS PGothic" charset="-128"/>
              </a:rPr>
              <a:t>varios</a:t>
            </a:r>
            <a:r>
              <a:rPr lang="es" sz="1200" b="1" dirty="0">
                <a:ea typeface="MS PGothic" charset="-128"/>
              </a:rPr>
              <a:t> obstáculos operativos </a:t>
            </a:r>
            <a:r>
              <a:rPr lang="es" sz="1200" dirty="0">
                <a:ea typeface="MS PGothic" charset="-128"/>
              </a:rPr>
              <a:t>que pueden poner en peligro el éxito de la interpretación. </a:t>
            </a:r>
          </a:p>
          <a:p>
            <a:pPr rtl="0"/>
            <a:endParaRPr lang="en-US" altLang="en-US" sz="1200" dirty="0">
              <a:ea typeface="MS PGothic" charset="-128"/>
            </a:endParaRPr>
          </a:p>
          <a:p>
            <a:pPr rtl="0"/>
            <a:r>
              <a:rPr lang="es" sz="1200" dirty="0">
                <a:ea typeface="MS PGothic" charset="-128"/>
              </a:rPr>
              <a:t>En primer lugar, es posible que solo haya </a:t>
            </a:r>
            <a:r>
              <a:rPr lang="es" sz="1200" i="1" dirty="0">
                <a:ea typeface="MS PGothic" charset="-128"/>
              </a:rPr>
              <a:t>intérpretes </a:t>
            </a:r>
            <a:r>
              <a:rPr lang="es" sz="1200" b="0" i="1" dirty="0">
                <a:ea typeface="MS PGothic" charset="-128"/>
              </a:rPr>
              <a:t>disponibles que sean </a:t>
            </a:r>
            <a:r>
              <a:rPr lang="es" sz="1200" i="1" dirty="0">
                <a:ea typeface="MS PGothic" charset="-128"/>
              </a:rPr>
              <a:t>miembros de la comunidad. </a:t>
            </a:r>
          </a:p>
          <a:p>
            <a:pPr rtl="0"/>
            <a:r>
              <a:rPr lang="es" sz="1200" dirty="0">
                <a:ea typeface="MS PGothic" charset="-128"/>
              </a:rPr>
              <a:t>De ser así, es posible que la persona entrevistada se muestre </a:t>
            </a:r>
            <a:r>
              <a:rPr lang="es" sz="1200" b="0" dirty="0">
                <a:ea typeface="MS PGothic" charset="-128"/>
              </a:rPr>
              <a:t>reticente </a:t>
            </a:r>
            <a:r>
              <a:rPr lang="es" sz="1200" dirty="0">
                <a:ea typeface="MS PGothic" charset="-128"/>
              </a:rPr>
              <a:t>a revelar información.</a:t>
            </a:r>
          </a:p>
          <a:p>
            <a:pPr rtl="0"/>
            <a:endParaRPr lang="en-US" altLang="en-US" sz="1200" i="1" dirty="0">
              <a:ea typeface="MS PGothic" charset="-128"/>
            </a:endParaRPr>
          </a:p>
          <a:p>
            <a:pPr rtl="0"/>
            <a:r>
              <a:rPr lang="es" sz="1200" dirty="0">
                <a:ea typeface="MS PGothic" charset="-128"/>
              </a:rPr>
              <a:t>En segundo lugar, </a:t>
            </a:r>
            <a:r>
              <a:rPr lang="es" sz="1200" i="1" dirty="0">
                <a:ea typeface="MS PGothic" charset="-128"/>
              </a:rPr>
              <a:t>los y las intérpretes pueden </a:t>
            </a:r>
            <a:r>
              <a:rPr lang="es" sz="1200" b="1" i="1" dirty="0">
                <a:ea typeface="MS PGothic" charset="-128"/>
              </a:rPr>
              <a:t>cambiar </a:t>
            </a:r>
            <a:r>
              <a:rPr lang="es" sz="1200" b="0" i="1" dirty="0">
                <a:ea typeface="MS PGothic" charset="-128"/>
              </a:rPr>
              <a:t>a menudo</a:t>
            </a:r>
            <a:r>
              <a:rPr lang="es" sz="1200" i="1" dirty="0">
                <a:ea typeface="MS PGothic" charset="-128"/>
              </a:rPr>
              <a:t>, lo que dificulta la capacitación. </a:t>
            </a:r>
          </a:p>
          <a:p>
            <a:pPr rtl="0"/>
            <a:r>
              <a:rPr lang="es" sz="1200" dirty="0">
                <a:ea typeface="MS PGothic" charset="-128"/>
              </a:rPr>
              <a:t>De hecho, si visita un mismo lugar varias veces, es posible que cada vez trabaje con intérpretes diferentes. Puede ser difícil </a:t>
            </a:r>
            <a:r>
              <a:rPr lang="es" sz="1200" b="1" dirty="0">
                <a:ea typeface="MS PGothic" charset="-128"/>
              </a:rPr>
              <a:t>retener</a:t>
            </a:r>
            <a:r>
              <a:rPr lang="es" sz="1200" dirty="0">
                <a:ea typeface="MS PGothic" charset="-128"/>
              </a:rPr>
              <a:t> a intérpretes de calidad y contratar a otros nuevos.</a:t>
            </a:r>
          </a:p>
          <a:p>
            <a:pPr rtl="0"/>
            <a:endParaRPr lang="en-US" altLang="en-US" sz="1200" i="1" dirty="0">
              <a:ea typeface="MS PGothic" charset="-128"/>
            </a:endParaRPr>
          </a:p>
          <a:p>
            <a:pPr rtl="0"/>
            <a:r>
              <a:rPr lang="es" sz="1200" dirty="0">
                <a:ea typeface="MS PGothic" charset="-128"/>
              </a:rPr>
              <a:t>En tercer lugar, </a:t>
            </a:r>
            <a:r>
              <a:rPr lang="es" sz="1200" i="1" dirty="0">
                <a:ea typeface="MS PGothic" charset="-128"/>
              </a:rPr>
              <a:t>puede que los y las intérpretes no formen </a:t>
            </a:r>
            <a:r>
              <a:rPr lang="es" sz="1200" b="0" i="1" dirty="0">
                <a:ea typeface="MS PGothic" charset="-128"/>
              </a:rPr>
              <a:t>parte del personal, </a:t>
            </a:r>
            <a:r>
              <a:rPr lang="es" sz="1200" i="1" dirty="0">
                <a:ea typeface="MS PGothic" charset="-128"/>
              </a:rPr>
              <a:t>por lo que no siempre deben </a:t>
            </a:r>
            <a:r>
              <a:rPr lang="es" sz="1200" b="1" i="1" dirty="0">
                <a:ea typeface="MS PGothic" charset="-128"/>
              </a:rPr>
              <a:t>regirse </a:t>
            </a:r>
            <a:r>
              <a:rPr lang="es" sz="1200" i="1" dirty="0">
                <a:ea typeface="MS PGothic" charset="-128"/>
              </a:rPr>
              <a:t>por las mismas normas de conducta.</a:t>
            </a:r>
          </a:p>
          <a:p>
            <a:pPr rtl="0"/>
            <a:endParaRPr lang="en-US" altLang="en-US" sz="1200" i="1" dirty="0">
              <a:ea typeface="MS PGothic" charset="-128"/>
            </a:endParaRPr>
          </a:p>
          <a:p>
            <a:pPr rtl="0"/>
            <a:r>
              <a:rPr lang="es" sz="1200" dirty="0">
                <a:ea typeface="MS PGothic" charset="-128"/>
              </a:rPr>
              <a:t>Por último, </a:t>
            </a:r>
            <a:r>
              <a:rPr lang="es" sz="1200" i="1" dirty="0">
                <a:ea typeface="MS PGothic" charset="-128"/>
              </a:rPr>
              <a:t>en circunstancias excepcionales, es posible que un </a:t>
            </a:r>
            <a:r>
              <a:rPr lang="es" sz="1200" b="1" i="1" dirty="0">
                <a:ea typeface="MS PGothic" charset="-128"/>
              </a:rPr>
              <a:t>familiar </a:t>
            </a:r>
            <a:r>
              <a:rPr lang="es" sz="1200" i="1" dirty="0">
                <a:ea typeface="MS PGothic" charset="-128"/>
              </a:rPr>
              <a:t>tenga que prestar servicios de interpretación. </a:t>
            </a:r>
          </a:p>
          <a:p>
            <a:pPr rtl="0"/>
            <a:r>
              <a:rPr lang="es" sz="1200" dirty="0">
                <a:ea typeface="MS PGothic" charset="-128"/>
              </a:rPr>
              <a:t>Este puede ser el caso en lugares donde la familia de la persona entrevistada </a:t>
            </a:r>
            <a:r>
              <a:rPr lang="es" sz="1200" b="0" dirty="0">
                <a:ea typeface="MS PGothic" charset="-128"/>
              </a:rPr>
              <a:t>es la única </a:t>
            </a:r>
            <a:r>
              <a:rPr lang="es" sz="1200" dirty="0">
                <a:ea typeface="MS PGothic" charset="-128"/>
              </a:rPr>
              <a:t>que habla el idioma pertinente y la interpretación telefónica es inviable.</a:t>
            </a:r>
          </a:p>
          <a:p>
            <a:pPr rtl="0"/>
            <a:endParaRPr lang="en-US" altLang="en-US" sz="1200" i="1" dirty="0">
              <a:ea typeface="MS PGothic" charset="-128"/>
            </a:endParaRPr>
          </a:p>
          <a:p>
            <a:pPr rtl="0"/>
            <a:r>
              <a:rPr lang="es" sz="1200" dirty="0">
                <a:ea typeface="MS PGothic" charset="-128"/>
              </a:rPr>
              <a:t>----</a:t>
            </a:r>
          </a:p>
          <a:p>
            <a:pPr rtl="0"/>
            <a:endParaRPr lang="en-US" altLang="en-US" sz="1200" b="1" i="1" dirty="0">
              <a:ea typeface="MS PGothic" charset="-128"/>
            </a:endParaRPr>
          </a:p>
          <a:p>
            <a:pPr rtl="0"/>
            <a:r>
              <a:rPr lang="es" sz="1200" b="1" i="1" dirty="0">
                <a:ea typeface="MS PGothic" charset="-128"/>
              </a:rPr>
              <a:t>Duración: </a:t>
            </a:r>
            <a:r>
              <a:rPr lang="es" sz="1200" b="0" i="1" dirty="0">
                <a:ea typeface="MS PGothic" charset="-128"/>
              </a:rPr>
              <a:t>2 minutos</a:t>
            </a:r>
            <a:r>
              <a:rPr lang="es" sz="1200" i="1" dirty="0">
                <a:solidFill>
                  <a:schemeClr val="tx1"/>
                </a:solidFill>
                <a:ea typeface="MS PGothic" charset="-128"/>
              </a:rPr>
              <a:t> (1 hora y 32 minutos para la sección sobre el </a:t>
            </a:r>
            <a:r>
              <a:rPr lang="es" sz="1200" b="0" i="1" dirty="0">
                <a:ea typeface="MS PGothic" charset="-128"/>
              </a:rPr>
              <a:t>modelo</a:t>
            </a:r>
            <a:r>
              <a:rPr lang="es" sz="1200" i="1" dirty="0">
                <a:solidFill>
                  <a:schemeClr val="tx1"/>
                </a:solidFill>
                <a:ea typeface="MS PGothic" charset="-128"/>
              </a:rPr>
              <a:t> PEACE)</a:t>
            </a:r>
            <a:r>
              <a:rPr lang="es" sz="1200" i="1" dirty="0">
                <a:ea typeface="MS PGothic" charset="-128"/>
              </a:rPr>
              <a:t>.</a:t>
            </a:r>
          </a:p>
        </p:txBody>
      </p:sp>
      <p:sp>
        <p:nvSpPr>
          <p:cNvPr id="4" name="Slide Number Placeholder 3">
            <a:extLst>
              <a:ext uri="{FF2B5EF4-FFF2-40B4-BE49-F238E27FC236}">
                <a16:creationId xmlns:a16="http://schemas.microsoft.com/office/drawing/2014/main" id="{BC797FFC-3DA7-E349-AD0E-B6C3F0729624}"/>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14</a:t>
            </a:fld>
            <a:endParaRPr lang="en-US" dirty="0"/>
          </a:p>
        </p:txBody>
      </p:sp>
    </p:spTree>
    <p:extLst>
      <p:ext uri="{BB962C8B-B14F-4D97-AF65-F5344CB8AC3E}">
        <p14:creationId xmlns:p14="http://schemas.microsoft.com/office/powerpoint/2010/main" val="346829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Primera fase: Planear y preparar – Interpretación (continuación)</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Debatamos en grupo las preguntas que aparecen en pantalla.</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0" cap="none" spc="0" normalizeH="0" noProof="0" dirty="0">
                <a:ln>
                  <a:noFill/>
                </a:ln>
                <a:solidFill>
                  <a:srgbClr val="595959"/>
                </a:solidFill>
                <a:effectLst/>
                <a:uLnTx/>
                <a:uFillTx/>
                <a:latin typeface="+mn-lt"/>
                <a:ea typeface="MS PGothic" charset="-128"/>
                <a:cs typeface="Calibri" charset="0"/>
              </a:rPr>
              <a:t>¿Qué</a:t>
            </a:r>
            <a:r>
              <a:rPr lang="es" sz="1200" b="1" i="0" u="none" strike="noStrike" kern="0" cap="none" spc="0" normalizeH="0" noProof="0" dirty="0">
                <a:ln>
                  <a:noFill/>
                </a:ln>
                <a:solidFill>
                  <a:srgbClr val="595959"/>
                </a:solidFill>
                <a:effectLst/>
                <a:uLnTx/>
                <a:uFillTx/>
                <a:latin typeface="+mn-lt"/>
                <a:ea typeface="MS PGothic" charset="-128"/>
                <a:cs typeface="Calibri" charset="0"/>
              </a:rPr>
              <a:t> efecto</a:t>
            </a:r>
            <a:r>
              <a:rPr lang="es" sz="1200" b="0" i="0" u="none" strike="noStrike" kern="0" cap="none" spc="0" normalizeH="0" noProof="0" dirty="0">
                <a:ln>
                  <a:noFill/>
                </a:ln>
                <a:solidFill>
                  <a:srgbClr val="C0504D"/>
                </a:solidFill>
                <a:effectLst/>
                <a:uLnTx/>
                <a:uFillTx/>
                <a:latin typeface="+mn-lt"/>
                <a:ea typeface="MS PGothic" charset="-128"/>
                <a:cs typeface="Calibri" charset="0"/>
              </a:rPr>
              <a:t> puede tener el</a:t>
            </a:r>
            <a:r>
              <a:rPr lang="es" sz="1200" b="0" i="0" u="none" strike="noStrike" kern="0" cap="none" spc="0" normalizeH="0" noProof="0" dirty="0">
                <a:ln>
                  <a:noFill/>
                </a:ln>
                <a:solidFill>
                  <a:srgbClr val="595959"/>
                </a:solidFill>
                <a:effectLst/>
                <a:uLnTx/>
                <a:uFillTx/>
                <a:latin typeface="+mn-lt"/>
                <a:ea typeface="MS PGothic" charset="-128"/>
                <a:cs typeface="Calibri" charset="0"/>
              </a:rPr>
              <a:t> género, la nacionalidad, el grupo étnico o el grupo lingüístico de la persona que hace de intérprete en una entrevista?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0" cap="none" spc="0" normalizeH="0" noProof="0" dirty="0">
                <a:ln>
                  <a:noFill/>
                </a:ln>
                <a:solidFill>
                  <a:prstClr val="black"/>
                </a:solidFill>
                <a:effectLst/>
                <a:uLnTx/>
                <a:uFillTx/>
                <a:latin typeface="+mn-lt"/>
                <a:ea typeface="MS PGothic" charset="-128"/>
                <a:cs typeface="Calibri" charset="0"/>
              </a:rPr>
              <a:t>¿Cómo podemos confirmar</a:t>
            </a:r>
            <a:r>
              <a:rPr lang="es" sz="1200" b="0" i="0" u="none" strike="noStrike" kern="0" cap="none" spc="0" normalizeH="0" noProof="0" dirty="0">
                <a:ln>
                  <a:noFill/>
                </a:ln>
                <a:solidFill>
                  <a:srgbClr val="C0504D"/>
                </a:solidFill>
                <a:effectLst/>
                <a:uLnTx/>
                <a:uFillTx/>
                <a:latin typeface="+mn-lt"/>
                <a:ea typeface="MS PGothic" charset="-128"/>
                <a:cs typeface="Calibri" charset="0"/>
              </a:rPr>
              <a:t> que los/as intérpretes se sienten </a:t>
            </a:r>
            <a:r>
              <a:rPr lang="es" sz="1200" b="1" i="0" u="none" strike="noStrike" kern="0" cap="none" spc="0" normalizeH="0" noProof="0" dirty="0">
                <a:ln>
                  <a:noFill/>
                </a:ln>
                <a:solidFill>
                  <a:srgbClr val="C0504D"/>
                </a:solidFill>
                <a:effectLst/>
                <a:uLnTx/>
                <a:uFillTx/>
                <a:latin typeface="+mn-lt"/>
                <a:ea typeface="MS PGothic" charset="-128"/>
                <a:cs typeface="Calibri" charset="0"/>
              </a:rPr>
              <a:t>cómodos/as</a:t>
            </a:r>
            <a:r>
              <a:rPr lang="es" sz="1200" b="0" i="0" u="none" strike="noStrike" kern="0" cap="none" spc="0" normalizeH="0" noProof="0" dirty="0">
                <a:ln>
                  <a:noFill/>
                </a:ln>
                <a:solidFill>
                  <a:prstClr val="black"/>
                </a:solidFill>
                <a:effectLst/>
                <a:uLnTx/>
                <a:uFillTx/>
                <a:latin typeface="+mn-lt"/>
                <a:ea typeface="MS PGothic" charset="-128"/>
                <a:cs typeface="Calibri" charset="0"/>
              </a:rPr>
              <a:t> interpretando para personas con SOGIESC diversa? ¿Cómo podemos proporcionar </a:t>
            </a:r>
            <a:r>
              <a:rPr lang="es" sz="1200" b="0" i="0" u="none" strike="noStrike" kern="0" cap="none" spc="0" normalizeH="0" noProof="0" dirty="0">
                <a:ln>
                  <a:noFill/>
                </a:ln>
                <a:solidFill>
                  <a:srgbClr val="C0504D"/>
                </a:solidFill>
                <a:effectLst/>
                <a:uLnTx/>
                <a:uFillTx/>
                <a:latin typeface="+mn-lt"/>
                <a:ea typeface="MS PGothic" charset="-128"/>
                <a:cs typeface="Calibri" charset="0"/>
              </a:rPr>
              <a:t>capacitación?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0" cap="none" spc="0" normalizeH="0" noProof="0" dirty="0">
                <a:ln>
                  <a:noFill/>
                </a:ln>
                <a:solidFill>
                  <a:prstClr val="black"/>
                </a:solidFill>
                <a:effectLst/>
                <a:uLnTx/>
                <a:uFillTx/>
                <a:latin typeface="+mn-lt"/>
                <a:ea typeface="MS PGothic" charset="-128"/>
                <a:cs typeface="Calibri" charset="0"/>
              </a:rPr>
              <a:t>¿Debería permitirse a los y las intérpretes </a:t>
            </a:r>
            <a:r>
              <a:rPr lang="es" sz="1200" b="1" i="0" u="none" strike="noStrike" kern="0" cap="none" spc="0" normalizeH="0" noProof="0" dirty="0">
                <a:ln>
                  <a:noFill/>
                </a:ln>
                <a:solidFill>
                  <a:srgbClr val="C0504D"/>
                </a:solidFill>
                <a:effectLst/>
                <a:uLnTx/>
                <a:uFillTx/>
                <a:latin typeface="+mn-lt"/>
                <a:ea typeface="MS PGothic" charset="-128"/>
                <a:cs typeface="Calibri" charset="0"/>
              </a:rPr>
              <a:t>“optar por no </a:t>
            </a:r>
            <a:r>
              <a:rPr lang="es" sz="1200" b="1" i="0" u="none" strike="noStrike" kern="0" cap="none" spc="0" normalizeH="0" noProof="0" dirty="0">
                <a:ln>
                  <a:noFill/>
                </a:ln>
                <a:solidFill>
                  <a:prstClr val="black"/>
                </a:solidFill>
                <a:effectLst/>
                <a:uLnTx/>
                <a:uFillTx/>
                <a:latin typeface="+mn-lt"/>
                <a:ea typeface="MS PGothic" charset="-128"/>
                <a:cs typeface="Calibri" charset="0"/>
              </a:rPr>
              <a:t>interpretar</a:t>
            </a:r>
            <a:r>
              <a:rPr lang="es" sz="1200" b="1" i="0" u="none" strike="noStrike" kern="0" cap="none" spc="0" normalizeH="0" noProof="0" dirty="0">
                <a:ln>
                  <a:noFill/>
                </a:ln>
                <a:solidFill>
                  <a:srgbClr val="C0504D"/>
                </a:solidFill>
                <a:effectLst/>
                <a:uLnTx/>
                <a:uFillTx/>
                <a:latin typeface="+mn-lt"/>
                <a:ea typeface="MS PGothic" charset="-128"/>
                <a:cs typeface="Calibri" charset="0"/>
              </a:rPr>
              <a:t>”</a:t>
            </a:r>
            <a:r>
              <a:rPr lang="es" sz="1200" b="0" i="0" u="none" strike="noStrike" kern="0" cap="none" spc="0" normalizeH="0" noProof="0" dirty="0">
                <a:ln>
                  <a:noFill/>
                </a:ln>
                <a:solidFill>
                  <a:prstClr val="black"/>
                </a:solidFill>
                <a:effectLst/>
                <a:uLnTx/>
                <a:uFillTx/>
                <a:latin typeface="+mn-lt"/>
                <a:ea typeface="MS PGothic" charset="-128"/>
                <a:cs typeface="Calibri" charset="0"/>
              </a:rPr>
              <a:t> entrevistas con personas con SOGIESC diversa?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0" cap="none" spc="0" normalizeH="0" noProof="0" dirty="0">
                <a:ln>
                  <a:noFill/>
                </a:ln>
                <a:solidFill>
                  <a:prstClr val="black"/>
                </a:solidFill>
                <a:effectLst/>
                <a:uLnTx/>
                <a:uFillTx/>
                <a:latin typeface="+mn-lt"/>
                <a:ea typeface="MS PGothic" charset="-128"/>
                <a:cs typeface="Calibri" charset="0"/>
              </a:rPr>
              <a:t>¿De qué </a:t>
            </a:r>
            <a:r>
              <a:rPr lang="es" sz="1200" b="1" i="0" u="none" strike="noStrike" kern="0" cap="none" spc="0" normalizeH="0" noProof="0" dirty="0">
                <a:ln>
                  <a:noFill/>
                </a:ln>
                <a:solidFill>
                  <a:srgbClr val="C0504D"/>
                </a:solidFill>
                <a:effectLst/>
                <a:uLnTx/>
                <a:uFillTx/>
                <a:latin typeface="+mn-lt"/>
                <a:ea typeface="MS PGothic" charset="-128"/>
                <a:cs typeface="Calibri" charset="0"/>
              </a:rPr>
              <a:t>alternativas</a:t>
            </a:r>
            <a:r>
              <a:rPr lang="es" sz="1200" b="1" i="0" u="none" strike="noStrike" kern="0" cap="none" spc="0" normalizeH="0" noProof="0" dirty="0">
                <a:ln>
                  <a:noFill/>
                </a:ln>
                <a:solidFill>
                  <a:prstClr val="black"/>
                </a:solidFill>
                <a:effectLst/>
                <a:uLnTx/>
                <a:uFillTx/>
                <a:latin typeface="+mn-lt"/>
                <a:ea typeface="MS PGothic" charset="-128"/>
                <a:cs typeface="Calibri" charset="0"/>
              </a:rPr>
              <a:t> </a:t>
            </a:r>
            <a:r>
              <a:rPr lang="es" sz="1200" b="0" i="0" u="none" strike="noStrike" kern="0" cap="none" spc="0" normalizeH="0" noProof="0" dirty="0">
                <a:ln>
                  <a:noFill/>
                </a:ln>
                <a:solidFill>
                  <a:prstClr val="black"/>
                </a:solidFill>
                <a:effectLst/>
                <a:uLnTx/>
                <a:uFillTx/>
                <a:latin typeface="+mn-lt"/>
                <a:ea typeface="MS PGothic" charset="-128"/>
                <a:cs typeface="Calibri" charset="0"/>
              </a:rPr>
              <a:t>se dispone si una persona no quiere realizar una entrevista con un/a intérprete de su comunidad?</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0" cap="none" spc="0" normalizeH="0" noProof="0" dirty="0">
                <a:ln>
                  <a:noFill/>
                </a:ln>
                <a:solidFill>
                  <a:prstClr val="black"/>
                </a:solidFill>
                <a:effectLst/>
                <a:uLnTx/>
                <a:uFillTx/>
                <a:latin typeface="+mn-lt"/>
                <a:ea typeface="MS PGothic" charset="-128"/>
                <a:cs typeface="Calibri" charset="0"/>
              </a:rPr>
              <a:t>¿Qué </a:t>
            </a:r>
            <a:r>
              <a:rPr lang="es" sz="1200" b="0" i="0" u="none" strike="noStrike" kern="0" cap="none" spc="0" normalizeH="0" noProof="0" dirty="0">
                <a:ln>
                  <a:noFill/>
                </a:ln>
                <a:solidFill>
                  <a:srgbClr val="C0504D"/>
                </a:solidFill>
                <a:effectLst/>
                <a:uLnTx/>
                <a:uFillTx/>
                <a:latin typeface="+mn-lt"/>
                <a:ea typeface="MS PGothic" charset="-128"/>
                <a:cs typeface="Calibri" charset="0"/>
              </a:rPr>
              <a:t>dificultades</a:t>
            </a:r>
            <a:r>
              <a:rPr lang="es" sz="1200" b="1" i="0" u="none" strike="noStrike" kern="0" cap="none" spc="0" normalizeH="0" noProof="0" dirty="0">
                <a:ln>
                  <a:noFill/>
                </a:ln>
                <a:solidFill>
                  <a:srgbClr val="0B2477"/>
                </a:solidFill>
                <a:effectLst/>
                <a:uLnTx/>
                <a:uFillTx/>
                <a:latin typeface="+mn-lt"/>
                <a:ea typeface="MS PGothic" charset="-128"/>
                <a:cs typeface="Calibri" charset="0"/>
              </a:rPr>
              <a:t> </a:t>
            </a:r>
            <a:r>
              <a:rPr lang="es" sz="1200" b="0" i="0" u="none" strike="noStrike" kern="0" cap="none" spc="0" normalizeH="0" noProof="0" dirty="0">
                <a:ln>
                  <a:noFill/>
                </a:ln>
                <a:solidFill>
                  <a:srgbClr val="C0504D"/>
                </a:solidFill>
                <a:effectLst/>
                <a:uLnTx/>
                <a:uFillTx/>
                <a:latin typeface="+mn-lt"/>
                <a:ea typeface="MS PGothic" charset="-128"/>
                <a:cs typeface="Calibri" charset="0"/>
              </a:rPr>
              <a:t>ha tenido que afrontar con el uso de intérpretes y cuáles son las </a:t>
            </a:r>
            <a:r>
              <a:rPr lang="es" sz="1200" b="1" i="0" u="none" strike="noStrike" kern="0" cap="none" spc="0" normalizeH="0" noProof="0" dirty="0">
                <a:ln>
                  <a:noFill/>
                </a:ln>
                <a:solidFill>
                  <a:prstClr val="black"/>
                </a:solidFill>
                <a:effectLst/>
                <a:uLnTx/>
                <a:uFillTx/>
                <a:latin typeface="+mn-lt"/>
                <a:ea typeface="MS PGothic" charset="-128"/>
                <a:cs typeface="Calibri" charset="0"/>
              </a:rPr>
              <a:t>mejores prácticas </a:t>
            </a:r>
            <a:r>
              <a:rPr lang="es" sz="1200" b="0" i="0" u="none" strike="noStrike" kern="0" cap="none" spc="0" normalizeH="0" noProof="0" dirty="0">
                <a:ln>
                  <a:noFill/>
                </a:ln>
                <a:solidFill>
                  <a:prstClr val="black"/>
                </a:solidFill>
                <a:effectLst/>
                <a:uLnTx/>
                <a:uFillTx/>
                <a:latin typeface="+mn-lt"/>
                <a:ea typeface="MS PGothic" charset="-128"/>
                <a:cs typeface="Calibri" charset="0"/>
              </a:rPr>
              <a:t>que ha empleado para resolverlos?</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Antes de pasar a la siguiente fase del modelo </a:t>
            </a:r>
            <a:r>
              <a:rPr lang="es" sz="1200" b="0" i="0" u="none" strike="noStrike" kern="0" cap="none" spc="0" normalizeH="0" noProof="0" dirty="0">
                <a:ln>
                  <a:noFill/>
                </a:ln>
                <a:solidFill>
                  <a:srgbClr val="C0504D"/>
                </a:solidFill>
                <a:effectLst/>
                <a:uLnTx/>
                <a:uFillTx/>
                <a:latin typeface="+mn-lt"/>
                <a:ea typeface="MS PGothic" charset="-128"/>
                <a:cs typeface="Calibri" charset="0"/>
              </a:rPr>
              <a:t>PEACE</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es" sz="1200" b="0" i="0" u="none" strike="noStrike" kern="0" cap="none" spc="0" normalizeH="0" noProof="0" dirty="0">
                <a:ln>
                  <a:noFill/>
                </a:ln>
                <a:solidFill>
                  <a:srgbClr val="C0504D"/>
                </a:solidFill>
                <a:effectLst/>
                <a:uLnTx/>
                <a:uFillTx/>
                <a:latin typeface="+mn-lt"/>
                <a:ea typeface="MS PGothic" charset="-128"/>
                <a:cs typeface="Calibri" charset="0"/>
              </a:rPr>
              <a:t>echemos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otro vistazo a los ejercicios de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guiones simulados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¿Qué podrían haber hecho las personas encargadas de las entrevistas para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mejorar</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su planificación y preparación?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10 minutos (1 hora y 32 minutos para la sección sobre el modelo PEACE).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En la </a:t>
            </a:r>
            <a:r>
              <a:rPr lang="es" sz="1200" b="1" i="1" u="none" strike="noStrike" kern="1200" cap="none" spc="0" normalizeH="0" noProof="0" dirty="0">
                <a:ln>
                  <a:noFill/>
                </a:ln>
                <a:solidFill>
                  <a:prstClr val="black"/>
                </a:solidFill>
                <a:effectLst/>
                <a:uLnTx/>
                <a:uFillTx/>
                <a:latin typeface="+mn-lt"/>
                <a:ea typeface="MS PGothic" charset="-128"/>
              </a:rPr>
              <a:t>página 177</a:t>
            </a:r>
            <a:r>
              <a:rPr lang="es" sz="1200" b="0" i="1" u="none" strike="noStrike" kern="1200" cap="none" spc="0" normalizeH="0" noProof="0" dirty="0">
                <a:ln>
                  <a:noFill/>
                </a:ln>
                <a:solidFill>
                  <a:prstClr val="black"/>
                </a:solidFill>
                <a:effectLst/>
                <a:uLnTx/>
                <a:uFillTx/>
                <a:latin typeface="+mn-lt"/>
                <a:ea typeface="MS PGothic" charset="-128"/>
              </a:rPr>
              <a:t> de la Guía de facilitación encontrará algunas sugerencias de respuestas para estas preguntas para el debate.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FE1E6CEA-C408-C14C-ADF5-F5AD433AB2C8}"/>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15</a:t>
            </a:fld>
            <a:endParaRPr lang="en-US" dirty="0"/>
          </a:p>
        </p:txBody>
      </p:sp>
    </p:spTree>
    <p:extLst>
      <p:ext uri="{BB962C8B-B14F-4D97-AF65-F5344CB8AC3E}">
        <p14:creationId xmlns:p14="http://schemas.microsoft.com/office/powerpoint/2010/main" val="3792995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Segunda fase: Involucrar y explicar</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 segunda fase del modelo PEACE se titula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Involucrar y explicar</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Los primeros minutos de una entrevista son cruciales: marcarán el tono del resto de la conversación y serán determinantes para conseguir cumplir los objetivos de la entrevista.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su opinión, ¿cuáles son los elementos más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importantes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que debe completar durante la fase de involucrar y explicar en el contexto de una entrevista con una persona con SOGIESC diversa?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Ejemplos: Tranquilizar a la persona entrevistada, establecer una relación de confianza, explicar por qué está allí, repasar la estructura de la entrevista, hablarle de los espacios seguros y la confidencialidad, asegurarse de que se sienta cómoda con quien hace de intérprete y responder a cualquier duda que pueda tener antes de comenzar la entrevista.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2 minutos (1 hora y 32 minutos para la sección sobre el modelo PEACE).</a:t>
            </a:r>
          </a:p>
        </p:txBody>
      </p:sp>
      <p:sp>
        <p:nvSpPr>
          <p:cNvPr id="4" name="Slide Number Placeholder 3">
            <a:extLst>
              <a:ext uri="{FF2B5EF4-FFF2-40B4-BE49-F238E27FC236}">
                <a16:creationId xmlns:a16="http://schemas.microsoft.com/office/drawing/2014/main" id="{BA1FE2AB-B334-9F4E-B1EC-F0EFEF02CC0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16</a:t>
            </a:fld>
            <a:endParaRPr lang="en-US" dirty="0"/>
          </a:p>
        </p:txBody>
      </p:sp>
    </p:spTree>
    <p:extLst>
      <p:ext uri="{BB962C8B-B14F-4D97-AF65-F5344CB8AC3E}">
        <p14:creationId xmlns:p14="http://schemas.microsoft.com/office/powerpoint/2010/main" val="2079832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Segunda fase: Involucrar y explicar (continuación)</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Al principio, tendrán la oportunidad de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tranquilizar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 la persona entrevistada, crear una atmósfera de seguridad y confianza, entender sus prioridades o necesidades, exponer lo que se espera de la entrevista y la persona entrevistada, y presentar a la persona encargada de la interpretación y explicar su función.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esta fase, la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explicación</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siempre debe abarcar los siguientes temas: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El propósito de la entrevista y cómo se desarrollará</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 función de la persona que hace de intérprete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El principio de confidencialidad y el concepto de espacio seguro</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rPr>
              <a:t>Que la persona entrevistada puede detener la entrevista en cualquier momento; recuerden acordar una señal con la que les pueda indicar que desea detenerse a fin de garantizar que mantenga el control de la entrevista.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rPr>
              <a:t>Que son conscientes de que puede resultar difícil responder a algunas preguntas e indicar a la persona entrevistada que se lo haga saber de ser así.</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Asimismo, </a:t>
            </a:r>
            <a:r>
              <a:rPr lang="es" sz="1200" b="0" i="0" u="none" strike="noStrike" kern="1200" cap="none" spc="0" normalizeH="0" noProof="0" dirty="0">
                <a:ln>
                  <a:noFill/>
                </a:ln>
                <a:solidFill>
                  <a:prstClr val="black"/>
                </a:solidFill>
                <a:effectLst/>
                <a:uLnTx/>
                <a:uFillTx/>
                <a:latin typeface="+mn-lt"/>
                <a:ea typeface="MS PGothic" pitchFamily="34" charset="-128"/>
              </a:rPr>
              <a:t>es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importante entablar una conversación y dialogar con la persona a la que entrevisten, pues de esa forma resultará más fácil establecer una relación de confianza con ella. Esto es importante porque la persona va a revelar información personal y delicada que puede generar sentimientos de vergüenza, estigma y angustia. De esta forma, la persona entrevistada se sentirá más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aceptada</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relajada y dispuesta a revelar información.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¿Cómo podemos establecer una buena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relación de confianza</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Haga una pausa para que las personas participantes respondan antes de pasar a la siguiente diapositiva.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2 minutos (1 hora y 32 minutos para la sección sobre el modelo PEACE).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una intérprete, un migrante y una gestora de casos reunidos en una oficina]</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9CC7A93E-5457-2A44-8988-9321BC6BA728}"/>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17</a:t>
            </a:fld>
            <a:endParaRPr lang="en-US" dirty="0"/>
          </a:p>
        </p:txBody>
      </p:sp>
    </p:spTree>
    <p:extLst>
      <p:ext uri="{BB962C8B-B14F-4D97-AF65-F5344CB8AC3E}">
        <p14:creationId xmlns:p14="http://schemas.microsoft.com/office/powerpoint/2010/main" val="2811610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Segunda fase: Involucrar y explicar (continuación)</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Existen muchas formas de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establecer una relación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con la persona entrevistada. Por ejemplo: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Crear un entorno acogedor y propicio</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rPr>
              <a:t>Utilizar comunicación verbal y no verbal para transmitir a la persona entrevistada una sensación de aceptación y seguridad</a:t>
            </a:r>
          </a:p>
          <a:p>
            <a:pPr marL="285750" marR="0" lvl="0"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s" sz="1200" dirty="0">
                <a:solidFill>
                  <a:prstClr val="black"/>
                </a:solidFill>
                <a:ea typeface="MS PGothic" pitchFamily="34" charset="-128"/>
                <a:cs typeface="MS PGothic" charset="0"/>
              </a:rPr>
              <a:t>Manteniendo una actitud libre de juicios de valor con respecto </a:t>
            </a:r>
            <a:r>
              <a:rPr lang="es" sz="1200" dirty="0">
                <a:solidFill>
                  <a:prstClr val="black"/>
                </a:solidFill>
                <a:ea typeface="MS PGothic" pitchFamily="34" charset="-128"/>
              </a:rPr>
              <a:t>a</a:t>
            </a:r>
            <a:r>
              <a:rPr lang="es" sz="1200" dirty="0">
                <a:solidFill>
                  <a:prstClr val="black"/>
                </a:solidFill>
                <a:ea typeface="MS PGothic" pitchFamily="34" charset="-128"/>
                <a:cs typeface="MS PGothic" charset="0"/>
              </a:rPr>
              <a:t> las personas</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Preguntar a la persona entrevistada</a:t>
            </a:r>
            <a:r>
              <a:rPr lang="es" sz="1200" b="0" i="0" u="none" strike="noStrike" kern="1200" cap="none" spc="0" normalizeH="0" noProof="0" dirty="0">
                <a:ln>
                  <a:noFill/>
                </a:ln>
                <a:solidFill>
                  <a:prstClr val="black"/>
                </a:solidFill>
                <a:effectLst/>
                <a:uLnTx/>
                <a:uFillTx/>
                <a:latin typeface="+mn-lt"/>
                <a:ea typeface="MS PGothic" pitchFamily="34" charset="-128"/>
              </a:rPr>
              <a:t> si está cómoda con el/la intérprete que se le ha proporcionado</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Para personas con identidades de género diversas, preguntar o confirmar los nombres y pronombres que debemos usar para dirigirnos a ellas</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Evitando los temas complejos o sensibles al principio de la entrevista</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 typeface="Arial" panose="020B0604020202020204" pitchFamily="34" charset="0"/>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¿Qué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otras ideas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se le ocurren?</a:t>
            </a:r>
          </a:p>
          <a:p>
            <a:pPr marL="0" marR="0" lvl="0" indent="0" algn="l" defTabSz="914400" rtl="0" eaLnBrk="0" fontAlgn="base" latinLnBrk="0" hangingPunct="0">
              <a:lnSpc>
                <a:spcPct val="100000"/>
              </a:lnSpc>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2 minutos (1 hora y 32 minutos para la sección sobre el modelo PEACE).</a:t>
            </a:r>
          </a:p>
          <a:p>
            <a:pPr marL="0" marR="0" lvl="0" indent="0" algn="l" defTabSz="914400" rtl="0" eaLnBrk="0" fontAlgn="base" latinLnBrk="0" hangingPunct="0">
              <a:lnSpc>
                <a:spcPct val="100000"/>
              </a:lnSpc>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s" sz="1200" b="0" i="1" kern="1200" dirty="0">
                <a:solidFill>
                  <a:schemeClr val="tx1"/>
                </a:solidFill>
                <a:effectLst/>
                <a:latin typeface="+mn-lt"/>
                <a:ea typeface="+mn-ea"/>
                <a:cs typeface="+mn-cs"/>
              </a:rPr>
              <a:t>[Descripción de la imagen: sentada sobre un tapiz, acompañada de un niño pequeño y con un bebé en brazos, una mujer responde a las preguntas de una entrevistadora en el Camerún.]</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94983A6C-C5F6-824B-AE9E-2D18CC14EA64}"/>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18</a:t>
            </a:fld>
            <a:endParaRPr lang="en-US" dirty="0"/>
          </a:p>
        </p:txBody>
      </p:sp>
    </p:spTree>
    <p:extLst>
      <p:ext uri="{BB962C8B-B14F-4D97-AF65-F5344CB8AC3E}">
        <p14:creationId xmlns:p14="http://schemas.microsoft.com/office/powerpoint/2010/main" val="217964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425059"/>
          </a:xfrm>
          <a:prstGeom prst="rect">
            <a:avLst/>
          </a:prstGeom>
        </p:spPr>
        <p:txBody>
          <a:bodyPr rtlCol="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effectLst/>
                <a:uLnTx/>
                <a:uFillTx/>
                <a:latin typeface="+mn-lt"/>
                <a:ea typeface="MS PGothic" pitchFamily="34" charset="-128"/>
                <a:cs typeface="MS PGothic" charset="0"/>
              </a:rPr>
              <a:t>Segunda fase: Involucrar y explicar (continuación)</a:t>
            </a:r>
            <a:endParaRPr kumimoji="0" lang="en-US" sz="1200" b="0" i="0" u="sng"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none" strike="noStrike" kern="1200" cap="none" spc="0" normalizeH="0" noProof="0" dirty="0">
                <a:ln>
                  <a:noFill/>
                </a:ln>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cs typeface="MS PGothic" charset="0"/>
              </a:rPr>
              <a:t>Por último, remitámonos a los Temas fundamentales, en concreto el módulo sobre </a:t>
            </a:r>
            <a:r>
              <a:rPr lang="es" sz="1200" b="1" i="0" u="none" strike="noStrike" kern="1200" cap="none" spc="0" normalizeH="0" noProof="0" dirty="0">
                <a:ln>
                  <a:noFill/>
                </a:ln>
                <a:effectLst/>
                <a:uLnTx/>
                <a:uFillTx/>
                <a:latin typeface="+mn-lt"/>
                <a:ea typeface="MS PGothic" pitchFamily="34" charset="-128"/>
                <a:cs typeface="MS PGothic" charset="0"/>
              </a:rPr>
              <a:t>Comunicación inclusiva</a:t>
            </a:r>
            <a:r>
              <a:rPr lang="es" sz="1200" b="0" i="0" u="none" strike="noStrike" kern="1200" cap="none" spc="0" normalizeH="0" noProof="0" dirty="0">
                <a:ln>
                  <a:noFill/>
                </a:ln>
                <a:effectLst/>
                <a:uLnTx/>
                <a:uFillTx/>
                <a:latin typeface="+mn-lt"/>
                <a:ea typeface="MS PGothic" pitchFamily="34" charset="-128"/>
                <a:cs typeface="MS PGothic" charset="0"/>
              </a:rPr>
              <a:t>. En dicho módulo, aprendimos algunas de las preguntas básicas con las que entablar conversación con una persona con SOGIESC diversa cuando la conozcamos por primera vez, siempre y cuando su situación particular y el contexto de la entrevista así lo justifiquen. Varias de esas preguntas aparecen en la pantalla.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cs typeface="MS PGothic" charset="0"/>
              </a:rPr>
              <a:t>Estas incluyen: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pitchFamily="34" charset="-128"/>
              </a:rPr>
              <a:t>¿Puedo registrar información sobre su</a:t>
            </a:r>
            <a:r>
              <a:rPr lang="es" sz="1200" b="0" i="0" u="none" strike="noStrike" kern="1200" cap="none" spc="0" normalizeH="0" noProof="0" dirty="0">
                <a:ln>
                  <a:noFill/>
                </a:ln>
                <a:effectLst/>
                <a:uLnTx/>
                <a:uFillTx/>
                <a:latin typeface="+mn-lt"/>
                <a:ea typeface="Calibri" charset="0"/>
                <a:cs typeface="Calibri" charset="0"/>
              </a:rPr>
              <a:t> [orientación sexual, identidad de género, expresión de género o características sexuales] en [el expediente, la base de datos, etc.]</a:t>
            </a:r>
            <a:r>
              <a:rPr lang="es" sz="1200" b="0" i="0" u="none" strike="noStrike" kern="1200" cap="none" spc="0" normalizeH="0" noProof="0" dirty="0">
                <a:ln>
                  <a:noFill/>
                </a:ln>
                <a:effectLst/>
                <a:uLnTx/>
                <a:uFillTx/>
                <a:latin typeface="+mn-lt"/>
                <a:ea typeface="MS PGothic" pitchFamily="34" charset="-128"/>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pitchFamily="34" charset="-128"/>
              </a:rPr>
              <a:t>¿Puedo revelar información sobre su </a:t>
            </a:r>
            <a:r>
              <a:rPr lang="es" sz="1200" b="0" i="0" u="none" strike="noStrike" kern="1200" cap="none" spc="0" normalizeH="0" noProof="0" dirty="0">
                <a:ln>
                  <a:noFill/>
                </a:ln>
                <a:effectLst/>
                <a:uLnTx/>
                <a:uFillTx/>
                <a:latin typeface="+mn-lt"/>
                <a:ea typeface="Calibri" charset="0"/>
                <a:cs typeface="Calibri" charset="0"/>
              </a:rPr>
              <a:t>[orientación sexual, identidad de género, expresión de género o características sexuales]</a:t>
            </a:r>
            <a:r>
              <a:rPr lang="es" sz="1200" b="0" i="0" u="none" strike="noStrike" kern="1200" cap="none" spc="0" normalizeH="0" noProof="0" dirty="0">
                <a:ln>
                  <a:noFill/>
                </a:ln>
                <a:effectLst/>
                <a:uLnTx/>
                <a:uFillTx/>
                <a:latin typeface="+mn-lt"/>
                <a:ea typeface="MS PGothic" pitchFamily="34" charset="-128"/>
              </a:rPr>
              <a:t> a [persona, entidad, etc.]? </a:t>
            </a:r>
            <a:endParaRPr kumimoji="0" lang="en-US" altLang="en-US" sz="1200" b="1" i="0" u="none" strike="noStrike" kern="1200" cap="none" spc="0" normalizeH="0" baseline="0" noProof="0" dirty="0">
              <a:ln>
                <a:noFill/>
              </a:ln>
              <a:effectLst/>
              <a:uLnTx/>
              <a:uFillTx/>
              <a:latin typeface="+mn-lt"/>
              <a:ea typeface="MS PGothic" pitchFamily="34"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pitchFamily="34" charset="-128"/>
              </a:rPr>
              <a:t>¿Sus familiares están al corriente de su </a:t>
            </a:r>
            <a:r>
              <a:rPr lang="es" sz="1200" b="0" i="0" u="none" strike="noStrike" kern="1200" cap="none" spc="0" normalizeH="0" noProof="0" dirty="0">
                <a:ln>
                  <a:noFill/>
                </a:ln>
                <a:effectLst/>
                <a:uLnTx/>
                <a:uFillTx/>
                <a:latin typeface="+mn-lt"/>
                <a:ea typeface="Calibri" charset="0"/>
                <a:cs typeface="Calibri" charset="0"/>
              </a:rPr>
              <a:t>[orientación sexual, identidad de género, expresión de género o características sexuales]</a:t>
            </a:r>
            <a:r>
              <a:rPr lang="es" sz="1200" b="0" i="0" u="none" strike="noStrike" kern="1200" cap="none" spc="0" normalizeH="0" noProof="0" dirty="0">
                <a:ln>
                  <a:noFill/>
                </a:ln>
                <a:effectLst/>
                <a:uLnTx/>
                <a:uFillTx/>
                <a:latin typeface="+mn-lt"/>
                <a:ea typeface="MS PGothic" pitchFamily="34" charset="-128"/>
              </a:rPr>
              <a:t>? De ser así, ¿podemos hablar de este tema en su presencia?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pitchFamily="34" charset="-128"/>
              </a:rPr>
              <a:t>¿Tiene usted una pareja o cónyuge a quien también podamos ayudar?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pitchFamily="34" charset="-128"/>
              </a:rPr>
              <a:t>[Solo para personas </a:t>
            </a:r>
            <a:r>
              <a:rPr lang="es" sz="1200" b="0" i="0" u="none" strike="noStrike" kern="1200" cap="none" spc="0" normalizeH="0" noProof="0" dirty="0">
                <a:ln>
                  <a:noFill/>
                </a:ln>
                <a:effectLst/>
                <a:uLnTx/>
                <a:uFillTx/>
                <a:latin typeface="+mn-lt"/>
                <a:ea typeface="Calibri" charset="0"/>
                <a:cs typeface="Calibri" charset="0"/>
              </a:rPr>
              <a:t>que nos hayan revelado su identidad de género diversa] ¿Qué género, nombre, pronombre y tratamiento quiere que utilicemos?</a:t>
            </a:r>
            <a:endParaRPr lang="es" sz="1200" b="1" i="0" u="none" strike="noStrike" kern="1200" cap="none" spc="0" normalizeH="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Calibri" charset="0"/>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Calibri" charset="0"/>
                <a:cs typeface="Calibri" charset="0"/>
              </a:rPr>
              <a:t>Cuando preguntemos a una persona por el género, el nombre, los pronombres y el tratamiento que desea que utilicemos para referirnos a ella, recuerde que también debemos explicar que:</a:t>
            </a:r>
          </a:p>
          <a:p>
            <a:pPr marL="342900" marR="0" lvl="0" indent="-34290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Calibri" charset="0"/>
                <a:cs typeface="Calibri" charset="0"/>
              </a:rPr>
              <a:t>Registraremos su género, nombre, pronombre y tratamiento en nuestros archivos.</a:t>
            </a:r>
          </a:p>
          <a:p>
            <a:pPr marL="342900" marR="0" lvl="0" indent="-34290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Calibri" charset="0"/>
                <a:cs typeface="Calibri" charset="0"/>
              </a:rPr>
              <a:t>Debido a razones jurídicas, es posible que la información primaria de nuestros formularios emplee el sexo y nombre que figuren en sus documentos oficiales. Se trata de un requisito de la organización y lamentamos profundamente el malestar que esto pueda causarle. </a:t>
            </a: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cs typeface="MS PGothic" charset="0"/>
              </a:rPr>
              <a:t>Recuerden que a menudo </a:t>
            </a:r>
            <a:r>
              <a:rPr lang="es" sz="1200" b="1" i="0" u="none" strike="noStrike" kern="1200" cap="none" spc="0" normalizeH="0" noProof="0" dirty="0">
                <a:ln>
                  <a:noFill/>
                </a:ln>
                <a:effectLst/>
                <a:uLnTx/>
                <a:uFillTx/>
                <a:latin typeface="+mn-lt"/>
                <a:ea typeface="MS PGothic" pitchFamily="34" charset="-128"/>
                <a:cs typeface="MS PGothic" charset="0"/>
              </a:rPr>
              <a:t>no sabremos </a:t>
            </a:r>
            <a:r>
              <a:rPr lang="es" sz="1200" b="0" i="0" u="none" strike="noStrike" kern="1200" cap="none" spc="0" normalizeH="0" noProof="0" dirty="0">
                <a:ln>
                  <a:noFill/>
                </a:ln>
                <a:effectLst/>
                <a:uLnTx/>
                <a:uFillTx/>
                <a:latin typeface="+mn-lt"/>
                <a:ea typeface="MS PGothic" pitchFamily="34" charset="-128"/>
                <a:cs typeface="MS PGothic" charset="0"/>
              </a:rPr>
              <a:t>que estamos entrevistando a una persona con SOGIESC diversa hasta que revelen este hecho. Así pues, todas las entrevistas que lleven a cabo se deben basar en los mismos valores de apertura y respeto, sin olvidar que pueden hablarles de su SOGIESC diversa en cualquier momento.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cs typeface="MS PGothic" charset="0"/>
              </a:rPr>
              <a:t>Volvamos a los </a:t>
            </a:r>
            <a:r>
              <a:rPr lang="es" sz="1200" b="1" i="0" u="none" strike="noStrike" kern="1200" cap="none" spc="0" normalizeH="0" noProof="0" dirty="0">
                <a:ln>
                  <a:noFill/>
                </a:ln>
                <a:effectLst/>
                <a:uLnTx/>
                <a:uFillTx/>
                <a:latin typeface="+mn-lt"/>
                <a:ea typeface="MS PGothic" pitchFamily="34" charset="-128"/>
                <a:cs typeface="MS PGothic" charset="0"/>
              </a:rPr>
              <a:t>guiones simulados </a:t>
            </a:r>
            <a:r>
              <a:rPr lang="es" sz="1200" b="0" i="0" u="none" strike="noStrike" kern="1200" cap="none" spc="0" normalizeH="0" noProof="0" dirty="0">
                <a:ln>
                  <a:noFill/>
                </a:ln>
                <a:effectLst/>
                <a:uLnTx/>
                <a:uFillTx/>
                <a:latin typeface="+mn-lt"/>
                <a:ea typeface="MS PGothic" pitchFamily="34" charset="-128"/>
                <a:cs typeface="MS PGothic" charset="0"/>
              </a:rPr>
              <a:t>y los ejercicios correspondientes. ¿Qué podrían haber hecho las personas encargadas de las entrevistas para involucrar y explicar mejor?</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3 minutos (1 hora y 32 minutos para la sección sobre el modelo PEACE).</a:t>
            </a:r>
            <a:endParaRPr kumimoji="0" lang="en-US" sz="1200" b="0" i="0" u="none" strike="noStrike" kern="1200" cap="none" spc="0" normalizeH="0" baseline="0" noProof="0" dirty="0">
              <a:ln>
                <a:noFill/>
              </a:ln>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A62F7E26-8FF1-FC46-BD1F-0EF58B74CACE}"/>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19</a:t>
            </a:fld>
            <a:endParaRPr lang="en-US" dirty="0"/>
          </a:p>
        </p:txBody>
      </p:sp>
    </p:spTree>
    <p:extLst>
      <p:ext uri="{BB962C8B-B14F-4D97-AF65-F5344CB8AC3E}">
        <p14:creationId xmlns:p14="http://schemas.microsoft.com/office/powerpoint/2010/main" val="1605236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spcBef>
                <a:spcPct val="0"/>
              </a:spcBef>
              <a:spcAft>
                <a:spcPts val="0"/>
              </a:spcAft>
            </a:pPr>
            <a:r>
              <a:rPr lang="es" b="1" u="sng" dirty="0">
                <a:ea typeface="MS PGothic" charset="-128"/>
              </a:rPr>
              <a:t>Diapositiva inicial</a:t>
            </a:r>
            <a:endParaRPr lang="en-US" altLang="en-US" u="sng" dirty="0">
              <a:ea typeface="MS PGothic" charset="-128"/>
            </a:endParaRPr>
          </a:p>
          <a:p>
            <a:pPr rtl="0" eaLnBrk="1" hangingPunct="1">
              <a:spcBef>
                <a:spcPct val="0"/>
              </a:spcBef>
            </a:pPr>
            <a:endParaRPr lang="en-US" altLang="en-US" b="0" u="sng" dirty="0">
              <a:ea typeface="MS PGothic" charset="-128"/>
            </a:endParaRPr>
          </a:p>
          <a:p>
            <a:pPr marL="0" marR="0" lvl="0" indent="0" algn="l" defTabSz="1092434" rtl="0" eaLnBrk="1" fontAlgn="auto" latinLnBrk="0" hangingPunct="1">
              <a:lnSpc>
                <a:spcPct val="100000"/>
              </a:lnSpc>
              <a:spcBef>
                <a:spcPct val="0"/>
              </a:spcBef>
              <a:spcAft>
                <a:spcPts val="0"/>
              </a:spcAft>
              <a:buClrTx/>
              <a:buSzTx/>
              <a:buFont typeface="Arial" panose="020B0604020202020204" pitchFamily="34" charset="0"/>
              <a:buNone/>
              <a:tabLst/>
              <a:defRPr/>
            </a:pPr>
            <a:r>
              <a:rPr lang="es" sz="1200" b="0" i="0" kern="1200" dirty="0">
                <a:solidFill>
                  <a:schemeClr val="tx1"/>
                </a:solidFill>
                <a:effectLst/>
                <a:latin typeface="+mn-lt"/>
                <a:ea typeface="+mn-ea"/>
                <a:cs typeface="+mn-cs"/>
              </a:rPr>
              <a:t>[</a:t>
            </a:r>
            <a:r>
              <a:rPr lang="es" sz="1200" b="0" i="1" kern="1200" dirty="0">
                <a:solidFill>
                  <a:schemeClr val="tx1"/>
                </a:solidFill>
                <a:effectLst/>
                <a:latin typeface="+mn-lt"/>
                <a:ea typeface="+mn-ea"/>
                <a:cs typeface="+mn-cs"/>
              </a:rPr>
              <a:t>Descripción de la imagen: una persona sentada en una silla y que sonríe a la cámara; a la derecha, una cortina amarilla amortigua la luz del sol]</a:t>
            </a:r>
            <a:endParaRPr lang="en-US" sz="1200" b="0" i="0" kern="1200" dirty="0">
              <a:solidFill>
                <a:schemeClr val="tx1"/>
              </a:solidFill>
              <a:effectLst/>
              <a:latin typeface="+mn-lt"/>
              <a:ea typeface="+mn-ea"/>
              <a:cs typeface="+mn-cs"/>
            </a:endParaRPr>
          </a:p>
          <a:p>
            <a:pPr rtl="0" eaLnBrk="1" hangingPunct="1">
              <a:spcBef>
                <a:spcPct val="0"/>
              </a:spcBef>
            </a:pPr>
            <a:endParaRPr lang="en-US" altLang="en-US" b="0" u="sng" dirty="0">
              <a:ea typeface="MS PGothic"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C093C7CC-7531-B243-A330-209390B909DB}" type="slidenum">
              <a:rPr lang="en-US" altLang="en-US" sz="1200">
                <a:latin typeface="Calibri Regular"/>
              </a:rPr>
              <a:pPr/>
              <a:t>2</a:t>
            </a:fld>
            <a:endParaRPr lang="en-US" altLang="en-US" sz="1200" dirty="0">
              <a:latin typeface="Calibri Regular"/>
            </a:endParaRPr>
          </a:p>
        </p:txBody>
      </p:sp>
    </p:spTree>
    <p:extLst>
      <p:ext uri="{BB962C8B-B14F-4D97-AF65-F5344CB8AC3E}">
        <p14:creationId xmlns:p14="http://schemas.microsoft.com/office/powerpoint/2010/main" val="323654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Tercera fase: Relato</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 tercera fase del modelo PEACE abarca el análisis del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Relato</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primer lugar, debemos permitir que la persona entrevistada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hable libremente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de cada tema pertinente. El relato libre es la forma mediante la que la persona entrevistada cuenta su historia y nos habla de aquellos aspectos que teme o que le preocupan, con sus propias palabras y a su propio ritmo, con la menor interferencia posible de quien la entrevista. </a:t>
            </a: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Tras obtener el relato libre, podemos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analizar</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los aspectos que necesitemos estudiar más a fondo y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aclarar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los temas necesarios. Como parte del análisis, puede ser preciso comparar la información recopilada con el plan de la entrevista. En ocasiones, tendremos que analizar y aclarar cuestiones una y otra vez hasta que dispongamos de toda la información necesaria. Después, podremos proceder al siguiente tema y repetir los mismos pasos.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El objetivo del relato libre</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es recabar información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confiable, pertinente y detallada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de la persona entrevistada para cumplir los objetivos de la entrevista. ¿Qué entienden por información confiable, pertinente y detallada?</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Haga una pausa para escuchar las respuestas. </a:t>
            </a:r>
          </a:p>
          <a:p>
            <a:pPr marL="0" marR="0" lvl="0" indent="0" algn="l" defTabSz="914400" rtl="0" eaLnBrk="0" fontAlgn="base" latinLnBrk="0" hangingPunct="0">
              <a:lnSpc>
                <a:spcPct val="100000"/>
              </a:lnSpc>
              <a:spcAft>
                <a:spcPct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 información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confiable</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es aquella en la que nos podemos basar para decidir cómo proceder; la información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pertinente</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es aquella que está relacionada con uno o más temas identificados como claves para el éxito de la entrevista, y la información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detallada</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es la que aporta el nivel de detalle necesario en entrevistas de ese tipo.</a:t>
            </a: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 propia estructura de la fase de análisis del relato se ha concebido para coincidir con lo que sabemos de la manera en que las personas recuerdan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experiencias pasadas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Si seguimos los pasos de la fase de análisis del relato para cada tema y completamos las tareas correspondientes en el orden y la forma descritos, es más probable que consigamos recabar información pertinente y fiable.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3 minutos (1 hora y 32 minutos para la sección sobre el modelo PEACE).</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304EE9EB-ADEC-0142-95E2-040AFCB6D440}"/>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20</a:t>
            </a:fld>
            <a:endParaRPr lang="en-US" dirty="0"/>
          </a:p>
        </p:txBody>
      </p:sp>
    </p:spTree>
    <p:extLst>
      <p:ext uri="{BB962C8B-B14F-4D97-AF65-F5344CB8AC3E}">
        <p14:creationId xmlns:p14="http://schemas.microsoft.com/office/powerpoint/2010/main" val="3265713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fontAlgn="base"/>
            <a:r>
              <a:rPr lang="es" sz="1200" b="1" u="sng" kern="1200" dirty="0">
                <a:solidFill>
                  <a:schemeClr val="tx1"/>
                </a:solidFill>
                <a:effectLst/>
                <a:latin typeface="+mn-lt"/>
                <a:ea typeface="MS PGothic" pitchFamily="34" charset="-128"/>
                <a:cs typeface="MS PGothic" charset="0"/>
              </a:rPr>
              <a:t>Tercera fase: Relato – La jerarquía de confiabilidad</a:t>
            </a:r>
          </a:p>
          <a:p>
            <a:pPr rtl="0"/>
            <a:endParaRPr lang="en-US" sz="1200" kern="1200" dirty="0">
              <a:solidFill>
                <a:schemeClr val="tx1"/>
              </a:solidFill>
              <a:effectLst/>
              <a:latin typeface="+mn-lt"/>
              <a:ea typeface="MS PGothic" pitchFamily="34" charset="-128"/>
              <a:cs typeface="MS PGothic" charset="0"/>
            </a:endParaRPr>
          </a:p>
          <a:p>
            <a:pPr rtl="0"/>
            <a:r>
              <a:rPr lang="es" sz="1200" kern="1200" dirty="0">
                <a:solidFill>
                  <a:schemeClr val="tx1"/>
                </a:solidFill>
                <a:effectLst/>
                <a:latin typeface="+mn-lt"/>
                <a:ea typeface="MS PGothic" pitchFamily="34" charset="-128"/>
                <a:cs typeface="MS PGothic" charset="0"/>
              </a:rPr>
              <a:t>A fin de facilitar la obtención de un relato libre, conviene preparar a la persona entrevistada durante </a:t>
            </a:r>
            <a:r>
              <a:rPr lang="es" sz="1200" b="1" kern="1200" dirty="0">
                <a:solidFill>
                  <a:schemeClr val="tx1"/>
                </a:solidFill>
                <a:effectLst/>
                <a:latin typeface="+mn-lt"/>
                <a:ea typeface="MS PGothic" pitchFamily="34" charset="-128"/>
                <a:cs typeface="MS PGothic" charset="0"/>
              </a:rPr>
              <a:t>la fase “involucrar y explicar”. </a:t>
            </a:r>
            <a:r>
              <a:rPr lang="es" sz="1200" kern="1200" dirty="0">
                <a:solidFill>
                  <a:schemeClr val="tx1"/>
                </a:solidFill>
                <a:effectLst/>
                <a:latin typeface="+mn-lt"/>
                <a:ea typeface="MS PGothic" pitchFamily="34" charset="-128"/>
                <a:cs typeface="MS PGothic" charset="0"/>
              </a:rPr>
              <a:t>Podemos animarla para que participe activamente y no escatime en detalles, así como demostrar que la escuchamos atentamente sin interrumpirla. Al permitir que la persona entrevistada </a:t>
            </a:r>
            <a:r>
              <a:rPr lang="es" sz="1200" b="1" kern="1200" dirty="0">
                <a:solidFill>
                  <a:schemeClr val="tx1"/>
                </a:solidFill>
                <a:effectLst/>
                <a:latin typeface="+mn-lt"/>
                <a:ea typeface="MS PGothic" pitchFamily="34" charset="-128"/>
                <a:cs typeface="MS PGothic" charset="0"/>
              </a:rPr>
              <a:t>cuente su historia sin restricciones</a:t>
            </a:r>
            <a:r>
              <a:rPr lang="es" sz="1200" kern="1200" dirty="0">
                <a:solidFill>
                  <a:schemeClr val="tx1"/>
                </a:solidFill>
                <a:effectLst/>
                <a:latin typeface="+mn-lt"/>
                <a:ea typeface="MS PGothic" pitchFamily="34" charset="-128"/>
                <a:cs typeface="MS PGothic" charset="0"/>
              </a:rPr>
              <a:t>, le demostramos que es ella quien controla el relato y que se encuentra en un espacio seguro y acogedor en el que no debe tener miedo de revelar información. </a:t>
            </a:r>
          </a:p>
          <a:p>
            <a:pPr rtl="0"/>
            <a:r>
              <a:rPr lang="es" sz="1200" kern="1200" dirty="0">
                <a:solidFill>
                  <a:schemeClr val="tx1"/>
                </a:solidFill>
                <a:effectLst/>
                <a:latin typeface="+mn-lt"/>
                <a:ea typeface="MS PGothic" pitchFamily="34" charset="-128"/>
                <a:cs typeface="MS PGothic" charset="0"/>
              </a:rPr>
              <a:t> </a:t>
            </a:r>
          </a:p>
          <a:p>
            <a:pPr rtl="0"/>
            <a:r>
              <a:rPr lang="es" sz="1200" kern="1200" dirty="0">
                <a:solidFill>
                  <a:schemeClr val="tx1"/>
                </a:solidFill>
                <a:effectLst/>
                <a:latin typeface="+mn-lt"/>
                <a:ea typeface="MS PGothic" pitchFamily="34" charset="-128"/>
                <a:cs typeface="MS PGothic" charset="0"/>
              </a:rPr>
              <a:t>Eviten interrumpir el relato libre con preguntas que </a:t>
            </a:r>
            <a:r>
              <a:rPr lang="es" sz="1200" b="1" kern="1200" dirty="0">
                <a:solidFill>
                  <a:schemeClr val="tx1"/>
                </a:solidFill>
                <a:effectLst/>
                <a:latin typeface="+mn-lt"/>
                <a:ea typeface="MS PGothic" pitchFamily="34" charset="-128"/>
                <a:cs typeface="MS PGothic" charset="0"/>
              </a:rPr>
              <a:t>corten </a:t>
            </a:r>
            <a:r>
              <a:rPr lang="es" sz="1200" kern="1200" dirty="0">
                <a:solidFill>
                  <a:schemeClr val="tx1"/>
                </a:solidFill>
                <a:effectLst/>
                <a:latin typeface="+mn-lt"/>
                <a:ea typeface="MS PGothic" pitchFamily="34" charset="-128"/>
                <a:cs typeface="MS PGothic" charset="0"/>
              </a:rPr>
              <a:t>el ritmo de la narración, ya que si pide a la persona a la que entrevista que aporte más detalles puede impedir que recuerde otros hechos o dar a entender que solo quiere que hable de un tema concreto. Antes de formular una pregunta, tengan en cuenta qué información necesita recabar, si la pregunta está formulada adecuadamente y si es el momento adecuado de la entrevista para hacerla.</a:t>
            </a:r>
          </a:p>
          <a:p>
            <a:pPr rtl="0"/>
            <a:r>
              <a:rPr lang="es" sz="1200" kern="1200" dirty="0">
                <a:solidFill>
                  <a:schemeClr val="tx1"/>
                </a:solidFill>
                <a:effectLst/>
                <a:latin typeface="+mn-lt"/>
                <a:ea typeface="MS PGothic" pitchFamily="34" charset="-128"/>
                <a:cs typeface="MS PGothic" charset="0"/>
              </a:rPr>
              <a:t> </a:t>
            </a:r>
          </a:p>
          <a:p>
            <a:pPr rtl="0"/>
            <a:r>
              <a:rPr lang="es" sz="1200" kern="1200" dirty="0">
                <a:solidFill>
                  <a:schemeClr val="tx1"/>
                </a:solidFill>
                <a:effectLst/>
                <a:latin typeface="+mn-lt"/>
                <a:ea typeface="MS PGothic" pitchFamily="34" charset="-128"/>
                <a:cs typeface="MS PGothic" charset="0"/>
              </a:rPr>
              <a:t>Podemos recurrir a </a:t>
            </a:r>
            <a:r>
              <a:rPr lang="es" sz="1200" b="0" kern="1200" dirty="0">
                <a:solidFill>
                  <a:schemeClr val="tx1"/>
                </a:solidFill>
                <a:effectLst/>
                <a:latin typeface="+mn-lt"/>
                <a:ea typeface="MS PGothic" pitchFamily="34" charset="-128"/>
                <a:cs typeface="MS PGothic" charset="0"/>
              </a:rPr>
              <a:t>la</a:t>
            </a:r>
            <a:r>
              <a:rPr lang="es" sz="1200" kern="1200" dirty="0">
                <a:solidFill>
                  <a:schemeClr val="tx1"/>
                </a:solidFill>
                <a:effectLst/>
                <a:latin typeface="+mn-lt"/>
                <a:ea typeface="MS PGothic" pitchFamily="34" charset="-128"/>
                <a:cs typeface="MS PGothic" charset="0"/>
              </a:rPr>
              <a:t> </a:t>
            </a:r>
            <a:r>
              <a:rPr lang="es" sz="1200" b="1" kern="1200" dirty="0">
                <a:solidFill>
                  <a:schemeClr val="tx1"/>
                </a:solidFill>
                <a:effectLst/>
                <a:latin typeface="+mn-lt"/>
                <a:ea typeface="MS PGothic" pitchFamily="34" charset="-128"/>
                <a:cs typeface="MS PGothic" charset="0"/>
              </a:rPr>
              <a:t>jerarquía de confiabilidad </a:t>
            </a:r>
            <a:r>
              <a:rPr lang="es" sz="1200" kern="1200" dirty="0">
                <a:solidFill>
                  <a:schemeClr val="tx1"/>
                </a:solidFill>
                <a:effectLst/>
                <a:latin typeface="+mn-lt"/>
                <a:ea typeface="MS PGothic" pitchFamily="34" charset="-128"/>
                <a:cs typeface="MS PGothic" charset="0"/>
              </a:rPr>
              <a:t>para elegir las preguntas que plantearemos. Esta jerarquía divide las preguntas en tres niveles distribuidos de forma escalonada en función del grado en que permiten a la persona encargada de la entrevista obtener información detallada y confiable. </a:t>
            </a:r>
          </a:p>
          <a:p>
            <a:pPr rtl="0"/>
            <a:r>
              <a:rPr lang="es" sz="1200" kern="1200" dirty="0">
                <a:solidFill>
                  <a:schemeClr val="tx1"/>
                </a:solidFill>
                <a:effectLst/>
                <a:latin typeface="+mn-lt"/>
                <a:ea typeface="MS PGothic" pitchFamily="34" charset="-128"/>
                <a:cs typeface="MS PGothic" charset="0"/>
              </a:rPr>
              <a:t> </a:t>
            </a:r>
          </a:p>
          <a:p>
            <a:pPr rtl="0"/>
            <a:r>
              <a:rPr lang="es" sz="1200" kern="1200" dirty="0">
                <a:solidFill>
                  <a:schemeClr val="tx1"/>
                </a:solidFill>
                <a:effectLst/>
                <a:latin typeface="+mn-lt"/>
                <a:ea typeface="MS PGothic" pitchFamily="34" charset="-128"/>
                <a:cs typeface="MS PGothic" charset="0"/>
              </a:rPr>
              <a:t>El primer nivel de la jerarquía de la fiabilidad consta de </a:t>
            </a:r>
            <a:r>
              <a:rPr lang="es" sz="1200" b="0" kern="1200" dirty="0">
                <a:solidFill>
                  <a:schemeClr val="tx1"/>
                </a:solidFill>
                <a:effectLst/>
                <a:latin typeface="+mn-lt"/>
                <a:ea typeface="MS PGothic" pitchFamily="34" charset="-128"/>
                <a:cs typeface="MS PGothic" charset="0"/>
              </a:rPr>
              <a:t>las</a:t>
            </a:r>
            <a:r>
              <a:rPr lang="es" sz="1200" b="1" kern="1200" dirty="0">
                <a:solidFill>
                  <a:schemeClr val="tx1"/>
                </a:solidFill>
                <a:effectLst/>
                <a:latin typeface="+mn-lt"/>
                <a:ea typeface="MS PGothic" pitchFamily="34" charset="-128"/>
                <a:cs typeface="MS PGothic" charset="0"/>
              </a:rPr>
              <a:t> preguntas que incitan a narrar, explicar y describir</a:t>
            </a:r>
            <a:r>
              <a:rPr lang="es" sz="1200" kern="1200" dirty="0">
                <a:solidFill>
                  <a:schemeClr val="tx1"/>
                </a:solidFill>
                <a:effectLst/>
                <a:latin typeface="+mn-lt"/>
                <a:ea typeface="MS PGothic" pitchFamily="34" charset="-128"/>
                <a:cs typeface="MS PGothic" charset="0"/>
              </a:rPr>
              <a:t>, pues son las que más información suscitan. En el nivel inmediatamente inferior encontramos las </a:t>
            </a:r>
            <a:r>
              <a:rPr lang="es" sz="1200" b="1" kern="1200" dirty="0">
                <a:solidFill>
                  <a:schemeClr val="tx1"/>
                </a:solidFill>
                <a:effectLst/>
                <a:latin typeface="+mn-lt"/>
                <a:ea typeface="MS PGothic" pitchFamily="34" charset="-128"/>
                <a:cs typeface="MS PGothic" charset="0"/>
              </a:rPr>
              <a:t>preguntas de sondeo </a:t>
            </a:r>
            <a:r>
              <a:rPr lang="es" sz="1200" kern="1200" dirty="0">
                <a:solidFill>
                  <a:schemeClr val="tx1"/>
                </a:solidFill>
                <a:effectLst/>
                <a:latin typeface="+mn-lt"/>
                <a:ea typeface="MS PGothic" pitchFamily="34" charset="-128"/>
                <a:cs typeface="MS PGothic" charset="0"/>
              </a:rPr>
              <a:t>—es decir, quién, qué, cuándo, dónde y por qué—. Y en el último escalón de la jerarquía figuran las </a:t>
            </a:r>
            <a:r>
              <a:rPr lang="es" sz="1200" b="1" kern="1200" dirty="0">
                <a:solidFill>
                  <a:schemeClr val="tx1"/>
                </a:solidFill>
                <a:effectLst/>
                <a:latin typeface="+mn-lt"/>
                <a:ea typeface="MS PGothic" pitchFamily="34" charset="-128"/>
                <a:cs typeface="MS PGothic" charset="0"/>
              </a:rPr>
              <a:t>preguntas cerradas, </a:t>
            </a:r>
            <a:r>
              <a:rPr lang="es" sz="1200" kern="1200" dirty="0">
                <a:solidFill>
                  <a:schemeClr val="tx1"/>
                </a:solidFill>
                <a:effectLst/>
                <a:latin typeface="+mn-lt"/>
                <a:ea typeface="MS PGothic" pitchFamily="34" charset="-128"/>
                <a:cs typeface="MS PGothic" charset="0"/>
              </a:rPr>
              <a:t>ya que aportan el menor nivel de información. </a:t>
            </a:r>
          </a:p>
          <a:p>
            <a:pPr rtl="0"/>
            <a:endParaRPr lang="en-US" sz="1200" kern="1200" dirty="0">
              <a:solidFill>
                <a:schemeClr val="tx1"/>
              </a:solidFill>
              <a:effectLst/>
              <a:latin typeface="+mn-lt"/>
              <a:ea typeface="MS PGothic" pitchFamily="34" charset="-128"/>
              <a:cs typeface="MS PGothic" charset="0"/>
            </a:endParaRPr>
          </a:p>
          <a:p>
            <a:pPr rtl="0"/>
            <a:r>
              <a:rPr lang="es" sz="1200" kern="1200" dirty="0">
                <a:solidFill>
                  <a:schemeClr val="tx1"/>
                </a:solidFill>
                <a:effectLst/>
                <a:latin typeface="+mn-lt"/>
                <a:ea typeface="MS PGothic" pitchFamily="34" charset="-128"/>
                <a:cs typeface="MS PGothic" charset="0"/>
              </a:rPr>
              <a:t>----</a:t>
            </a:r>
          </a:p>
          <a:p>
            <a:pPr rtl="0"/>
            <a:endParaRPr lang="en-US" altLang="en-US" sz="1200" dirty="0">
              <a:ea typeface="MS PGothic" charset="-128"/>
            </a:endParaRPr>
          </a:p>
          <a:p>
            <a:pPr rtl="0"/>
            <a:r>
              <a:rPr lang="es" sz="1200" b="1" i="1" dirty="0">
                <a:ea typeface="MS PGothic" charset="-128"/>
              </a:rPr>
              <a:t>Duración: </a:t>
            </a:r>
            <a:r>
              <a:rPr lang="es" sz="1200" b="0" i="1" dirty="0">
                <a:ea typeface="MS PGothic" charset="-128"/>
              </a:rPr>
              <a:t>2</a:t>
            </a:r>
            <a:r>
              <a:rPr lang="es" sz="1200" i="1" dirty="0">
                <a:ea typeface="MS PGothic" charset="-128"/>
              </a:rPr>
              <a:t> </a:t>
            </a:r>
            <a:r>
              <a:rPr lang="es" sz="1200" b="0" i="1" dirty="0">
                <a:ea typeface="MS PGothic" charset="-128"/>
              </a:rPr>
              <a:t>minutos</a:t>
            </a:r>
            <a:r>
              <a:rPr lang="es" sz="1200" i="1" dirty="0">
                <a:solidFill>
                  <a:schemeClr val="tx1"/>
                </a:solidFill>
                <a:ea typeface="MS PGothic" charset="-128"/>
              </a:rPr>
              <a:t> (</a:t>
            </a:r>
            <a:r>
              <a:rPr lang="es" sz="1200" b="0" i="1" dirty="0">
                <a:ea typeface="MS PGothic" charset="-128"/>
              </a:rPr>
              <a:t>1 hora y 32 minutos para la sección sobre </a:t>
            </a:r>
            <a:r>
              <a:rPr lang="es" sz="1200" i="1" dirty="0">
                <a:solidFill>
                  <a:schemeClr val="tx1"/>
                </a:solidFill>
                <a:ea typeface="MS PGothic" charset="-128"/>
              </a:rPr>
              <a:t>el</a:t>
            </a:r>
            <a:r>
              <a:rPr lang="es" sz="1200" i="1" dirty="0">
                <a:ea typeface="MS PGothic" charset="-128"/>
              </a:rPr>
              <a:t> modelo PEACE).</a:t>
            </a:r>
            <a:endParaRPr lang="en-US" sz="1200" u="sng" kern="1200" dirty="0">
              <a:solidFill>
                <a:schemeClr val="tx1"/>
              </a:solidFill>
              <a:effectLst/>
              <a:latin typeface="+mn-lt"/>
              <a:ea typeface="MS PGothic" pitchFamily="34" charset="-128"/>
              <a:cs typeface="MS PGothic" charset="0"/>
            </a:endParaRPr>
          </a:p>
          <a:p>
            <a:pPr rtl="0" fontAlgn="base"/>
            <a:r>
              <a:rPr lang="es" sz="1200" kern="1200" dirty="0">
                <a:solidFill>
                  <a:schemeClr val="tx1"/>
                </a:solidFill>
                <a:effectLst/>
                <a:latin typeface="+mn-lt"/>
                <a:ea typeface="MS PGothic" pitchFamily="34" charset="-128"/>
                <a:cs typeface="MS PGothic" charset="0"/>
              </a:rPr>
              <a:t> </a:t>
            </a:r>
            <a:endParaRPr lang="en-US" sz="1200" dirty="0"/>
          </a:p>
        </p:txBody>
      </p:sp>
      <p:sp>
        <p:nvSpPr>
          <p:cNvPr id="4" name="Slide Number Placeholder 3">
            <a:extLst>
              <a:ext uri="{FF2B5EF4-FFF2-40B4-BE49-F238E27FC236}">
                <a16:creationId xmlns:a16="http://schemas.microsoft.com/office/drawing/2014/main" id="{FC6CF461-52E9-CF4C-A61D-7919B4CC1FD2}"/>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21</a:t>
            </a:fld>
            <a:endParaRPr lang="en-US" dirty="0"/>
          </a:p>
        </p:txBody>
      </p:sp>
    </p:spTree>
    <p:extLst>
      <p:ext uri="{BB962C8B-B14F-4D97-AF65-F5344CB8AC3E}">
        <p14:creationId xmlns:p14="http://schemas.microsoft.com/office/powerpoint/2010/main" val="3140553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Tercera fase: Relato – Preguntas que incitan a narrar, explicar o describir</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Estas preguntas buscan conseguir que la persona entrevistada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narre, explique o describa</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hechos relativos a su caso.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pantalla vemos distintas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formas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de formular preguntas que inciten a narrar, explicar o describir (o Preguntas TED, del inglés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Tell, Explain and Describe</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por ejemplo: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Hábleme de su experiencia viviendo como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Ha dicho que sufrió daños debido a -------. ¿Puede contarme algo más al respecto?</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Gracias por contármelo. ¿Cómo le afectó esa experiencia?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¿Se les ocurren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otras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ideas para plantear preguntas que inciten a narrar, explicar o describir?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2 minutos (1 hora y 32 minutos para la sección sobre el modelo PEACE).</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E0408EF1-D4C0-F84C-B98C-7FD916327926}"/>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22</a:t>
            </a:fld>
            <a:endParaRPr lang="en-US" dirty="0"/>
          </a:p>
        </p:txBody>
      </p:sp>
    </p:spTree>
    <p:extLst>
      <p:ext uri="{BB962C8B-B14F-4D97-AF65-F5344CB8AC3E}">
        <p14:creationId xmlns:p14="http://schemas.microsoft.com/office/powerpoint/2010/main" val="3926176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248595"/>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Tercera fase: Relato – Esferas temáticas que deben examinarse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Cuando formulamos este tipo de preguntas, debemos tener presente que existe una gran variedad de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esferas temáticas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que puede merecer la pena explorar cuando una persona nos hable de su SOGIESC diversa. No hay que olvidar que estas categorías son meramente orientativas; es la persona entrevistada quien debe dictar el ritmo de la entrevista.</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Las diferencias, el estigma y la deshonra, y cómo afectan a la vida de la persona en cuestión.</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 discriminación, la criminalización, el acoso, los abusos y las amenazas que sufren las familias, comunidades y sociedades (o el miedo a sufrir estos fenómenos), así como su impacto en la vida de las personas.</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cs typeface="Calibri" charset="0"/>
              </a:rPr>
              <a:t>Saber que existen otras personas en situaciones similares y que siguen sufriendo daños.</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Las interacciones con las autoridades gubernamentales y el acceso a la justicia.</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Las amistades o redes sociales.</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 capacidad de acceder a una vivienda, una educación, atención médica y un trabajo dignos a largo plazo.</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Presiones familiares, sociales o de otro tipo y sus consecuencias emocionales.</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Los estereotipos y prejuicios de la sociedad en torno a las relaciones entre personas del mismo género. </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Posibles relaciones con personas del mismo género, tanto pasadas como presentes.</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El desconocimiento de términos relativos a la SOGIESC o la incomodidad cuando se usan.</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Los antecedentes culturales, económicos, familiares, políticos, religiosos y sociales de la persona entrevistada, los cuales pueden influir en la forma de expresar su orientación sexual, su identidad de género, su expresión de género o sus características sexuales, o pueden explicar las razones por las que no ha vivido abiertamente.</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Dudas sobre la confidencialidad de los procesos o determinadas organizaciones de asistencia.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¿Qué otros elementos se podrían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añadir</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 esta lista?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3 minutos (1 hora y 32 minutos para la sección sobre el modelo PEACE).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6BEF12BD-0053-1C43-9FB3-B6DA9A791C5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23</a:t>
            </a:fld>
            <a:endParaRPr lang="en-US" dirty="0"/>
          </a:p>
        </p:txBody>
      </p:sp>
    </p:spTree>
    <p:extLst>
      <p:ext uri="{BB962C8B-B14F-4D97-AF65-F5344CB8AC3E}">
        <p14:creationId xmlns:p14="http://schemas.microsoft.com/office/powerpoint/2010/main" val="1534903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328806"/>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Tercera fase: Relato – Preguntas sobre quién, qué, dónde, por qué y cuándo</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El siguiente nivel en la jerarquía de la confiabilidad incluye las preguntas de sondeo (sobre quién, qué, dónde, por qué y cuándo). Estas preguntas (llamadas en inglés preguntas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5WH)</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sirven para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esclarecer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 información facilitada o subsanar alguna carencia. Por ejemplo, si una persona explica a la persona encargada de la entrevista que fue detenida, esta puede preguntar lo siguiente:</a:t>
            </a:r>
            <a:b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b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¿Qué motivos le dieron para justificar la detención?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¿Sabe por qué le han detenido?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¿Cuándo le detuvieron?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¿Dónde le detuvieron?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¿Quién le detuvo?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Estas preguntas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no deben implicar juicios de valor, ser invasivas ni crear confrontación</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tampoco se deben basar en ideas preconcebidas y deben tratar a la persona entrevistada con dignidad y respeto. Es importante reflexionar sobre qué información es relevante y cuál no, y recordar que cuando entrevistemos a personas con SOGIESC diversa, debemos centrarnos en cómo afrontan problemas de protección que deriven del hecho de que estas personas no siguen los roles y comportamientos que se esperan de ellas en función de su género.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2 minutos (1 hora y 32 minutos para la sección sobre el modelo PEACE).</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9008948E-2411-3C49-A508-1FBA34B6467D}"/>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24</a:t>
            </a:fld>
            <a:endParaRPr lang="en-US" dirty="0"/>
          </a:p>
        </p:txBody>
      </p:sp>
    </p:spTree>
    <p:extLst>
      <p:ext uri="{BB962C8B-B14F-4D97-AF65-F5344CB8AC3E}">
        <p14:creationId xmlns:p14="http://schemas.microsoft.com/office/powerpoint/2010/main" val="2405092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66569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Tercera fase: Relato – Preguntas y estereotipos frecuentes que se deben evitar</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Abran el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cuaderno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por la página que aparece en pantalla. Esta es una lista de algunas preguntas y los principales estereotipos que se deben evitar al realizar una entrevista. Ya vimos muchos de estos estereotipos en el módulo “Mitos y realidades” de los Temas fundamentales. </a:t>
            </a:r>
          </a:p>
          <a:p>
            <a:pPr marL="0" marR="0" lvl="0" indent="0" algn="l" defTabSz="914400" rtl="0" eaLnBrk="0" fontAlgn="base" latinLnBrk="0" hangingPunct="0">
              <a:lnSpc>
                <a:spcPct val="100000"/>
              </a:lnSpc>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 continuación, los debatiremos en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grupos pequeños.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Divídanse en grupos de tres personas. Tienen diez minutos para estudiar la lista conjuntamente y seleccionar la pregunta o el estereotipo que crean que sería más habitual o que se daría por sentado en las entrevistas que llevan a cabo. Prepárense para presentar su respuesta al resto de grupos y explicar por qué se debe evitar. </a:t>
            </a:r>
          </a:p>
          <a:p>
            <a:pPr marL="0" marR="0" lvl="0" indent="0" algn="l" defTabSz="914400" rtl="0" eaLnBrk="0" fontAlgn="base" latinLnBrk="0" hangingPunct="0">
              <a:lnSpc>
                <a:spcPct val="100000"/>
              </a:lnSpc>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Transcurridos los diez minutos, pida a varios grupos que expongan al resto de participantes las preguntas o los estereotipos que han identificado como los más habituales en sus entrevistas y expliquen por qué deben evitarse. </a:t>
            </a:r>
          </a:p>
          <a:p>
            <a:pPr marL="0" marR="0" lvl="0" indent="0" algn="l" defTabSz="914400" rtl="0" eaLnBrk="0" fontAlgn="base" latinLnBrk="0" hangingPunct="0">
              <a:lnSpc>
                <a:spcPct val="100000"/>
              </a:lnSpc>
              <a:spcAft>
                <a:spcPct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¿Creen que podríamos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reconsiderar</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o hablar más en detalle de algunos de estos estereotipos o preguntas? ¿Se sienten capaces de realizar entrevistas sin formular este tipo de preguntas y evitando estos estereotipos? </a:t>
            </a:r>
          </a:p>
          <a:p>
            <a:pPr marL="0" marR="0" lvl="0" indent="0" algn="l" defTabSz="914400" rtl="0" eaLnBrk="0" fontAlgn="base" latinLnBrk="0" hangingPunct="0">
              <a:lnSpc>
                <a:spcPct val="100000"/>
              </a:lnSpc>
              <a:spcAft>
                <a:spcPct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15 minutos (1 hora y 32 minutos para la sección sobre el modelo PEACE).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p:txBody>
      </p:sp>
      <p:sp>
        <p:nvSpPr>
          <p:cNvPr id="4" name="Slide Number Placeholder 3">
            <a:extLst>
              <a:ext uri="{FF2B5EF4-FFF2-40B4-BE49-F238E27FC236}">
                <a16:creationId xmlns:a16="http://schemas.microsoft.com/office/drawing/2014/main" id="{F2A90425-E9E5-A84A-A817-C2E2AB1696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25</a:t>
            </a:fld>
            <a:endParaRPr lang="en-US" dirty="0"/>
          </a:p>
        </p:txBody>
      </p:sp>
    </p:spTree>
    <p:extLst>
      <p:ext uri="{BB962C8B-B14F-4D97-AF65-F5344CB8AC3E}">
        <p14:creationId xmlns:p14="http://schemas.microsoft.com/office/powerpoint/2010/main" val="2554380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328806"/>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Tercera fase: Relato – Entrevista a personas concretas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Hablemos de los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aspectos que debemos tener en cuenta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cuando entrevistemos a determinados tipos de personas.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su opinión, ¿qué debemos tener en cuenta cuando entrevistemos a mujeres con orientaciones sexuales diversas? </a:t>
            </a:r>
          </a:p>
          <a:p>
            <a:pPr marL="0" marR="0" lvl="0" indent="0" algn="l" defTabSz="914400" rtl="0" eaLnBrk="0" fontAlgn="base" latinLnBrk="0" hangingPunct="0">
              <a:lnSpc>
                <a:spcPct val="100000"/>
              </a:lnSpc>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Haga una pausa para que los participantes den su opinión antes de mostrar las respuestas en la pantalla. </a:t>
            </a:r>
          </a:p>
          <a:p>
            <a:pPr marL="0" marR="0" lvl="0" indent="0" algn="l" defTabSz="914400" rtl="0" eaLnBrk="0" fontAlgn="base" latinLnBrk="0" hangingPunct="0">
              <a:lnSpc>
                <a:spcPct val="100000"/>
              </a:lnSpc>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 persecución se da en la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intersección</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entre género y orientación sexual, y suele ser menos evidente si la víctima es una mujer.</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 pesar de su orientación sexual, es más probable que las mujeres lesbianas y bisexuales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estén casadas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También son más vulnerables a sufrir daños por parte de agentes no estatales (incluidos familiares), como abusos, crímenes de honor, violaciones, violaciones correctivas, violencia doméstica, incesto y matrimonios forzados.</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Los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hombres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gais y bisexuales también pueden verse obligados a casarse contra su voluntad y pueden estar más expuestos a sufrir violencia pública.</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Las personas bisexuales no “eligen” quién les atrae; incluso cuando tienen </a:t>
            </a:r>
            <a:r>
              <a:rPr lang="es" sz="1200" b="1" i="0" u="none" strike="noStrike" kern="1200" cap="none" spc="0" normalizeH="0" noProof="0" dirty="0">
                <a:ln>
                  <a:noFill/>
                </a:ln>
                <a:solidFill>
                  <a:prstClr val="black"/>
                </a:solidFill>
                <a:effectLst/>
                <a:uLnTx/>
                <a:uFillTx/>
                <a:latin typeface="+mn-lt"/>
                <a:ea typeface="MS PGothic" charset="-128"/>
              </a:rPr>
              <a:t>relaciones con personas de distinto sexo</a:t>
            </a:r>
            <a:r>
              <a:rPr lang="es" sz="1200" b="0" i="0" u="none" strike="noStrike" kern="1200" cap="none" spc="0" normalizeH="0" noProof="0" dirty="0">
                <a:ln>
                  <a:noFill/>
                </a:ln>
                <a:solidFill>
                  <a:prstClr val="black"/>
                </a:solidFill>
                <a:effectLst/>
                <a:uLnTx/>
                <a:uFillTx/>
                <a:latin typeface="+mn-lt"/>
                <a:ea typeface="MS PGothic" charset="-128"/>
              </a:rPr>
              <a:t>, pueden ser perseguidas por ser percibidas como gais o lesbianas.</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muchos países, el hecho de que las mujeres vivan en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condiciones económicas o sociales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inferiores hace que les resulte más difícil huir, migrar o tener acceso a servicios de protección. Asimismo, tienen más problemas para satisfacer sus propias necesidades en el país de asilo o de migración.</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Las personas jóvenes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con orientación sexual diversa pueden verse obligadas a someterse a terapias de conversión contra su voluntad en su país de origen o en el país de asilo o de migración.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2 minutos (1 hora y 32 minutos para la sección sobre el modelo PEACE).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A9F465B8-C64E-8F43-B208-AA9D840ED94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26</a:t>
            </a:fld>
            <a:endParaRPr lang="en-US" dirty="0"/>
          </a:p>
        </p:txBody>
      </p:sp>
    </p:spTree>
    <p:extLst>
      <p:ext uri="{BB962C8B-B14F-4D97-AF65-F5344CB8AC3E}">
        <p14:creationId xmlns:p14="http://schemas.microsoft.com/office/powerpoint/2010/main" val="672733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553395"/>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Tercera fase: Relato – Entrevista a personas concretas (continuación)</a:t>
            </a:r>
          </a:p>
          <a:p>
            <a:pPr marL="0" marR="0" lvl="0" indent="0" algn="l" defTabSz="914400" rtl="0" eaLnBrk="0" fontAlgn="base" latinLnBrk="0" hangingPunct="0">
              <a:lnSpc>
                <a:spcPct val="100000"/>
              </a:lnSpc>
              <a:spcAft>
                <a:spcPct val="0"/>
              </a:spcAft>
              <a:buClrTx/>
              <a:buSzTx/>
              <a:buFontTx/>
              <a:buNone/>
              <a:tabLst/>
              <a:defRPr/>
            </a:pPr>
            <a:endParaRPr kumimoji="0" lang="en-US" sz="8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i="0" strike="noStrike" kern="1200" cap="none" spc="0" normalizeH="0" noProof="0" dirty="0">
                <a:ln>
                  <a:noFill/>
                </a:ln>
                <a:solidFill>
                  <a:prstClr val="black"/>
                </a:solidFill>
                <a:effectLst/>
                <a:uLnTx/>
                <a:uFillTx/>
                <a:latin typeface="+mn-lt"/>
                <a:ea typeface="MS PGothic" pitchFamily="34" charset="-128"/>
                <a:cs typeface="MS PGothic" charset="0"/>
              </a:rPr>
              <a:t>En su opinión, ¿qué debemos tener en cuenta cuando entrevistemos a personas con identidades género diversas? </a:t>
            </a:r>
          </a:p>
          <a:p>
            <a:pPr marL="0" marR="0" lvl="0" indent="0" algn="l" defTabSz="914400" rtl="0" eaLnBrk="0" fontAlgn="base" latinLnBrk="0" hangingPunct="0">
              <a:lnSpc>
                <a:spcPct val="100000"/>
              </a:lnSpc>
              <a:spcAft>
                <a:spcPct val="0"/>
              </a:spcAft>
              <a:buClrTx/>
              <a:buSzTx/>
              <a:buFontTx/>
              <a:buNone/>
              <a:tabLst/>
              <a:defRPr/>
            </a:pPr>
            <a:endParaRPr kumimoji="0" lang="en-US" sz="8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i="1" strike="noStrike" kern="1200" cap="none" spc="0" normalizeH="0" noProof="0" dirty="0">
                <a:ln>
                  <a:noFill/>
                </a:ln>
                <a:solidFill>
                  <a:prstClr val="black"/>
                </a:solidFill>
                <a:effectLst/>
                <a:uLnTx/>
                <a:uFillTx/>
                <a:latin typeface="+mn-lt"/>
                <a:ea typeface="MS PGothic" pitchFamily="34" charset="-128"/>
                <a:cs typeface="MS PGothic" charset="0"/>
              </a:rPr>
              <a:t>Haga una pausa para que las personas participantes den su opinión antes de mostrar las respuestas en la pantalla. </a:t>
            </a:r>
          </a:p>
          <a:p>
            <a:pPr marL="0" marR="0" lvl="0" indent="0" algn="l" defTabSz="914400" rtl="0" eaLnBrk="0" fontAlgn="base" latinLnBrk="0" hangingPunct="0">
              <a:lnSpc>
                <a:spcPct val="100000"/>
              </a:lnSpc>
              <a:spcAft>
                <a:spcPct val="0"/>
              </a:spcAft>
              <a:buClrTx/>
              <a:buSzTx/>
              <a:buFontTx/>
              <a:buNone/>
              <a:tabLst/>
              <a:defRPr/>
            </a:pPr>
            <a:endParaRPr kumimoji="0" lang="en-US" sz="5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171450" marR="0" lvl="0" indent="-1714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i="0" strike="noStrike" kern="1200" cap="none" spc="0" normalizeH="0" noProof="0" dirty="0">
                <a:ln>
                  <a:noFill/>
                </a:ln>
                <a:solidFill>
                  <a:prstClr val="black"/>
                </a:solidFill>
                <a:effectLst/>
                <a:uLnTx/>
                <a:uFillTx/>
                <a:latin typeface="+mn-lt"/>
                <a:ea typeface="MS PGothic" pitchFamily="34" charset="-128"/>
                <a:cs typeface="MS PGothic" charset="0"/>
              </a:rPr>
              <a:t>Diríjanse a la persona a la que entreviste por su nombre y pronombres </a:t>
            </a:r>
            <a:r>
              <a:rPr lang="es" sz="1200" b="1" i="0" strike="noStrike" kern="1200" cap="none" spc="0" normalizeH="0" noProof="0" dirty="0">
                <a:ln>
                  <a:noFill/>
                </a:ln>
                <a:solidFill>
                  <a:prstClr val="black"/>
                </a:solidFill>
                <a:effectLst/>
                <a:uLnTx/>
                <a:uFillTx/>
                <a:latin typeface="+mn-lt"/>
                <a:ea typeface="MS PGothic" pitchFamily="34" charset="-128"/>
                <a:cs typeface="MS PGothic" charset="0"/>
              </a:rPr>
              <a:t>actuales</a:t>
            </a:r>
            <a:r>
              <a:rPr lang="es" sz="1200" i="0" strike="noStrike" kern="1200" cap="none" spc="0" normalizeH="0" noProof="0" dirty="0">
                <a:ln>
                  <a:noFill/>
                </a:ln>
                <a:solidFill>
                  <a:prstClr val="black"/>
                </a:solidFill>
                <a:effectLst/>
                <a:uLnTx/>
                <a:uFillTx/>
                <a:latin typeface="+mn-lt"/>
                <a:ea typeface="MS PGothic" pitchFamily="34" charset="-128"/>
                <a:cs typeface="MS PGothic" charset="0"/>
              </a:rPr>
              <a:t>; en caso de duda, pregúntele.</a:t>
            </a:r>
          </a:p>
          <a:p>
            <a:pPr marL="171450" marR="0" lvl="0" indent="-1714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i="0" strike="noStrike" kern="1200" cap="none" spc="0" normalizeH="0" noProof="0" dirty="0">
                <a:ln>
                  <a:noFill/>
                </a:ln>
                <a:solidFill>
                  <a:prstClr val="black"/>
                </a:solidFill>
                <a:effectLst/>
                <a:uLnTx/>
                <a:uFillTx/>
                <a:latin typeface="+mn-lt"/>
                <a:ea typeface="MS PGothic" pitchFamily="34" charset="-128"/>
                <a:cs typeface="MS PGothic" charset="0"/>
              </a:rPr>
              <a:t>En </a:t>
            </a:r>
            <a:r>
              <a:rPr lang="es" sz="1200" b="1" i="0" strike="noStrike" kern="1200" cap="none" spc="0" normalizeH="0" noProof="0" dirty="0">
                <a:ln>
                  <a:noFill/>
                </a:ln>
                <a:solidFill>
                  <a:prstClr val="black"/>
                </a:solidFill>
                <a:effectLst/>
                <a:uLnTx/>
                <a:uFillTx/>
                <a:latin typeface="+mn-lt"/>
                <a:ea typeface="MS PGothic" pitchFamily="34" charset="-128"/>
                <a:cs typeface="MS PGothic" charset="0"/>
              </a:rPr>
              <a:t>general</a:t>
            </a:r>
            <a:r>
              <a:rPr lang="es" sz="1200" b="0" i="0" strike="noStrike" kern="1200" cap="none" spc="0" normalizeH="0" noProof="0" dirty="0">
                <a:ln>
                  <a:noFill/>
                </a:ln>
                <a:solidFill>
                  <a:prstClr val="black"/>
                </a:solidFill>
                <a:effectLst/>
                <a:uLnTx/>
                <a:uFillTx/>
                <a:latin typeface="+mn-lt"/>
                <a:ea typeface="MS PGothic" pitchFamily="34" charset="-128"/>
                <a:cs typeface="MS PGothic" charset="0"/>
              </a:rPr>
              <a:t>, debemos dirigirnos a una mujer transgénero (una persona a la que se le asignó el sexo masculino al nacer pero que se identifica como mujer) como “ella”, y a un hombre transgénero (una persona a la que se le asignó el sexo femenino al nacer pero que se identifica como hombre) como “él”. Las </a:t>
            </a:r>
            <a:r>
              <a:rPr lang="es" sz="1200" i="0" strike="noStrike" kern="1200" cap="none" spc="0" normalizeH="0" noProof="0" dirty="0">
                <a:ln>
                  <a:noFill/>
                </a:ln>
                <a:solidFill>
                  <a:prstClr val="black"/>
                </a:solidFill>
                <a:effectLst/>
                <a:uLnTx/>
                <a:uFillTx/>
                <a:latin typeface="+mn-lt"/>
                <a:ea typeface="MS PGothic" pitchFamily="34" charset="-128"/>
                <a:cs typeface="MS PGothic" charset="0"/>
              </a:rPr>
              <a:t>personas que se identifican como no binarias, agénero o de otra manera pueden preferir “elle”, otro pronombre o ninguno en concreto. Siempre es preferible preguntar a la persona qué pronombres utiliza en vez de hacer suposiciones. </a:t>
            </a:r>
          </a:p>
          <a:p>
            <a:pPr marL="171450" marR="0" lvl="0" indent="-1714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i="0" strike="noStrike" kern="1200" cap="none" spc="0" normalizeH="0" noProof="0" dirty="0">
                <a:ln>
                  <a:noFill/>
                </a:ln>
                <a:solidFill>
                  <a:prstClr val="black"/>
                </a:solidFill>
                <a:effectLst/>
                <a:uLnTx/>
                <a:uFillTx/>
                <a:latin typeface="+mn-lt"/>
                <a:ea typeface="MS PGothic" pitchFamily="34" charset="-128"/>
                <a:cs typeface="MS PGothic" charset="0"/>
              </a:rPr>
              <a:t>En caso de </a:t>
            </a:r>
            <a:r>
              <a:rPr lang="es" sz="1200" b="1" i="0" strike="noStrike" kern="1200" cap="none" spc="0" normalizeH="0" noProof="0" dirty="0">
                <a:ln>
                  <a:noFill/>
                </a:ln>
                <a:solidFill>
                  <a:prstClr val="black"/>
                </a:solidFill>
                <a:effectLst/>
                <a:uLnTx/>
                <a:uFillTx/>
                <a:latin typeface="+mn-lt"/>
                <a:ea typeface="MS PGothic" pitchFamily="34" charset="-128"/>
                <a:cs typeface="MS PGothic" charset="0"/>
              </a:rPr>
              <a:t>duda,</a:t>
            </a:r>
            <a:r>
              <a:rPr lang="es" sz="1200" i="0" strike="noStrike" kern="1200" cap="none" spc="0" normalizeH="0" noProof="0" dirty="0">
                <a:ln>
                  <a:noFill/>
                </a:ln>
                <a:solidFill>
                  <a:prstClr val="black"/>
                </a:solidFill>
                <a:effectLst/>
                <a:uLnTx/>
                <a:uFillTx/>
                <a:latin typeface="+mn-lt"/>
                <a:ea typeface="MS PGothic" pitchFamily="34" charset="-128"/>
                <a:cs typeface="MS PGothic" charset="0"/>
              </a:rPr>
              <a:t> usen el término “trans</a:t>
            </a:r>
            <a:r>
              <a:rPr lang="es" sz="1200" i="0" strike="noStrike" kern="1200" cap="none" spc="0" normalizeH="0" baseline="0" noProof="0" dirty="0">
                <a:ln>
                  <a:noFill/>
                </a:ln>
                <a:solidFill>
                  <a:prstClr val="black"/>
                </a:solidFill>
                <a:effectLst/>
                <a:uLnTx/>
                <a:uFillTx/>
                <a:latin typeface="+mn-lt"/>
                <a:ea typeface="MS PGothic" pitchFamily="34" charset="-128"/>
                <a:cs typeface="MS PGothic" charset="0"/>
              </a:rPr>
              <a:t>” o </a:t>
            </a:r>
            <a:r>
              <a:rPr lang="es" sz="1200" i="0" strike="noStrike" kern="1200" cap="none" spc="0" normalizeH="0" noProof="0" dirty="0">
                <a:ln>
                  <a:noFill/>
                </a:ln>
                <a:solidFill>
                  <a:prstClr val="black"/>
                </a:solidFill>
                <a:effectLst/>
                <a:uLnTx/>
                <a:uFillTx/>
                <a:latin typeface="+mn-lt"/>
                <a:ea typeface="MS PGothic" pitchFamily="34" charset="-128"/>
                <a:cs typeface="MS PGothic" charset="0"/>
              </a:rPr>
              <a:t>“transgénero” en vez de “transexual” o “travesti.”</a:t>
            </a:r>
          </a:p>
          <a:p>
            <a:pPr marL="171450" marR="0" lvl="0" indent="-1714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i="0" strike="noStrike" kern="1200" cap="none" spc="0" normalizeH="0" noProof="0" dirty="0">
                <a:ln>
                  <a:noFill/>
                </a:ln>
                <a:solidFill>
                  <a:prstClr val="black"/>
                </a:solidFill>
                <a:effectLst/>
                <a:uLnTx/>
                <a:uFillTx/>
                <a:latin typeface="+mn-lt"/>
                <a:ea typeface="MS PGothic" pitchFamily="34" charset="-128"/>
                <a:cs typeface="MS PGothic" charset="0"/>
              </a:rPr>
              <a:t>Si fuera </a:t>
            </a:r>
            <a:r>
              <a:rPr lang="es" sz="1200" b="1" i="0" strike="noStrike" kern="1200" cap="none" spc="0" normalizeH="0" noProof="0" dirty="0">
                <a:ln>
                  <a:noFill/>
                </a:ln>
                <a:solidFill>
                  <a:prstClr val="black"/>
                </a:solidFill>
                <a:effectLst/>
                <a:uLnTx/>
                <a:uFillTx/>
                <a:latin typeface="+mn-lt"/>
                <a:ea typeface="MS PGothic" pitchFamily="34" charset="-128"/>
                <a:cs typeface="MS PGothic" charset="0"/>
              </a:rPr>
              <a:t>pertinente,</a:t>
            </a:r>
            <a:r>
              <a:rPr lang="es" sz="1200" i="0" strike="noStrike" kern="1200" cap="none" spc="0" normalizeH="0" noProof="0" dirty="0">
                <a:ln>
                  <a:noFill/>
                </a:ln>
                <a:solidFill>
                  <a:prstClr val="black"/>
                </a:solidFill>
                <a:effectLst/>
                <a:uLnTx/>
                <a:uFillTx/>
                <a:latin typeface="+mn-lt"/>
                <a:ea typeface="MS PGothic" pitchFamily="34" charset="-128"/>
                <a:cs typeface="MS PGothic" charset="0"/>
              </a:rPr>
              <a:t> pregunten a la persona a la que entrevista si utiliza algún término concreto para describir su propia identidad.</a:t>
            </a:r>
          </a:p>
          <a:p>
            <a:pPr marL="0" marR="0" lvl="0" indent="0" algn="l" defTabSz="914400" rtl="0" eaLnBrk="0" fontAlgn="base" latinLnBrk="0" hangingPunct="0">
              <a:lnSpc>
                <a:spcPct val="100000"/>
              </a:lnSpc>
              <a:spcAft>
                <a:spcPct val="0"/>
              </a:spcAft>
              <a:buClrTx/>
              <a:buSzTx/>
              <a:buFontTx/>
              <a:buNone/>
              <a:tabLst/>
              <a:defRPr/>
            </a:pPr>
            <a:endPar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i="0"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1" i="1" strike="noStrike" kern="1200" cap="none" spc="0" normalizeH="0" noProof="0" dirty="0">
                <a:ln>
                  <a:noFill/>
                </a:ln>
                <a:solidFill>
                  <a:prstClr val="black"/>
                </a:solidFill>
                <a:effectLst/>
                <a:uLnTx/>
                <a:uFillTx/>
                <a:latin typeface="+mn-lt"/>
                <a:ea typeface="MS PGothic" pitchFamily="34" charset="-128"/>
                <a:cs typeface="MS PGothic" charset="0"/>
              </a:rPr>
              <a:t>Duración: </a:t>
            </a:r>
            <a:r>
              <a:rPr lang="es" sz="1200" i="1" strike="noStrike" kern="1200" cap="none" spc="0" normalizeH="0" noProof="0" dirty="0">
                <a:ln>
                  <a:noFill/>
                </a:ln>
                <a:solidFill>
                  <a:prstClr val="black"/>
                </a:solidFill>
                <a:effectLst/>
                <a:uLnTx/>
                <a:uFillTx/>
                <a:latin typeface="+mn-lt"/>
                <a:ea typeface="MS PGothic" pitchFamily="34" charset="-128"/>
                <a:cs typeface="MS PGothic" charset="0"/>
              </a:rPr>
              <a:t>2 minutos (1 hora y 32 minutos para la sección sobre el modelo PEACE).</a:t>
            </a:r>
          </a:p>
          <a:p>
            <a:pPr marL="0" marR="0" lvl="0" indent="0" algn="l" defTabSz="914400" rtl="0" eaLnBrk="0" fontAlgn="base" latinLnBrk="0" hangingPunct="0">
              <a:lnSpc>
                <a:spcPct val="100000"/>
              </a:lnSpc>
              <a:spcAft>
                <a:spcPct val="0"/>
              </a:spcAft>
              <a:buClrTx/>
              <a:buSzTx/>
              <a:buFontTx/>
              <a:buNone/>
              <a:tabLst/>
              <a:defRPr/>
            </a:pPr>
            <a:endPar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endParaRPr>
          </a:p>
        </p:txBody>
      </p:sp>
      <p:sp>
        <p:nvSpPr>
          <p:cNvPr id="4" name="Slide Number Placeholder 3">
            <a:extLst>
              <a:ext uri="{FF2B5EF4-FFF2-40B4-BE49-F238E27FC236}">
                <a16:creationId xmlns:a16="http://schemas.microsoft.com/office/drawing/2014/main" id="{F4EE43C2-C678-9844-AD14-2E6F972123E6}"/>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27</a:t>
            </a:fld>
            <a:endParaRPr lang="en-US" dirty="0"/>
          </a:p>
        </p:txBody>
      </p:sp>
    </p:spTree>
    <p:extLst>
      <p:ext uri="{BB962C8B-B14F-4D97-AF65-F5344CB8AC3E}">
        <p14:creationId xmlns:p14="http://schemas.microsoft.com/office/powerpoint/2010/main" val="1104817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521311"/>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Tercera fase: Relato – Entrevista a personas concretas (continuación)</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su opinión, ¿qué debemos tener en cuenta cuando entrevistemos a personas con características sexuales diversas? </a:t>
            </a:r>
          </a:p>
          <a:p>
            <a:pPr marL="0" marR="0" lvl="0" indent="0" algn="l" defTabSz="914400" rtl="0" eaLnBrk="0" fontAlgn="base" latinLnBrk="0" hangingPunct="0">
              <a:lnSpc>
                <a:spcPct val="100000"/>
              </a:lnSpc>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Haga una pausa para que las personas participantes den su opinión antes de mostrar las respuestas en la pantalla.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Al entrevistar a personas intersexuales, se deben tener presentes los aspectos siguientes: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Ser intersexual no es una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categoría aparte</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Representa a una gran variedad de cuerpos diversos por naturaleza.</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Cuando deban dirigirse a una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persona intersexual</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utilice el nombre, los pronombres, el tratamiento y el género que ella misma indique.</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No asuman que una persona con características sexuales diversas tiene una orientación sexual o identidad de género diversas.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caso de duda,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pregunten</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 la persona a la que entrevista qué términos prefiere usar y evite las expresiones que puedan estigmatizarla (por ejemplo, “trastorno” o “hermafrodita”).</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2 minutos (1 hora y 32 minutos para la sección sobre el modelo PEACE).</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28</a:t>
            </a:fld>
            <a:endParaRPr lang="en-US" dirty="0"/>
          </a:p>
        </p:txBody>
      </p:sp>
    </p:spTree>
    <p:extLst>
      <p:ext uri="{BB962C8B-B14F-4D97-AF65-F5344CB8AC3E}">
        <p14:creationId xmlns:p14="http://schemas.microsoft.com/office/powerpoint/2010/main" val="3953706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392974"/>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Tercera fase: Relato – Consejos para promover un relato expresado libremente</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Abran el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cuaderno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por la página que aparece en pantalla. Antes de realizar un ejercicio sobre un estudio de caso, revisemos algunos consejos para promover un relato expresado libremente.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La persona a cargo de la facilitación puede pedir a distintas personas participantes que lean la información en alto.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Comiencen con un tema menos sensible para dar tiempo a que la persona se sienta más cómoda.</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Animen a la persona entrevistada a expresarse libremente cada vez que la conversación trate un tema nuevo. Por ejemplo: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“Ahora me gustaría que me hablase sobre los problemas a los que se enfrenta. Cuando me lo cuente, por favor, incluya toda la información posible, como la hora y el lugar en que sucedieron las cosas. Recuerde que yo no estaba allí, por lo que desconozco todos los detalles. No se preocupe por aquello que podamos necesitar o por cómo expresar las cosas, o por si se olvida de algo o se lo salta. Mi función consiste en ayudarle a facilitarnos la información. Le ayudaré a que haga un relato completo y posteriormente le plantearé preguntas más detalladas para entender lo sucedido. Por el momento, usted será quien hable y me limitaré a escucharle sin interrupciones a menos que me haga una señal. Ya estoy preparado/a para a escucharle”.</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No presionen a la persona entrevistada, deje tiempo para que pueda pensar y formular una respuesta.</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Escuchen activamente mientras la persona entrevistada habla; esto requiere atención, concentración, empatía y paciencia.</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Insten a la persona entrevistada a hablar hasta que haya facilitado toda la información que pueda recordar.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Recuerden que una persona entrevistada puede sentirse especialmente reacia a revelar información sobre su SOGIESC, y puede pasar mucho tiempo —o varias reuniones— hasta que se sienta lo suficientemente cómoda como para revelar la información en cuestión.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Adopten un lenguaje corporal neutro que anime a la otra persona a continuar su relato.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Intenten habilitar un espacio seguro para entrevistar a personas a las que les cuesta revelar información.</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Sean pacientes con las personas que faciliten mucha información.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Si una persona utiliza un término que desconoce, pídanle que le explique qué significa para ella. Los términos que utilizan las personas para describir su SOGIESC diversa pueden variar enormemente de una persona a otra.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No confundan la orientación sexual, la identidad de género, la expresión de género y las características sexuales. Revisen periódicamente los distintos términos y conceptos.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Volvamos a los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guiones simulados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¿Se animó a alguna de las personas entrevistadas a contar un relato libre? ¿Qué tipo de preguntas fueron las más frecuentes? Si se hubiera animado a las personas entrevistadas a dar un relato libre, ¿en qué habría diferido la información que proporcionaron?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5 minutos (1 hora y 32 minutos para la sección sobre el modelo PEACE).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0F0975D5-F9A8-BA48-9C69-B4E83B131CD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29</a:t>
            </a:fld>
            <a:endParaRPr lang="en-US" dirty="0"/>
          </a:p>
        </p:txBody>
      </p:sp>
    </p:spTree>
    <p:extLst>
      <p:ext uri="{BB962C8B-B14F-4D97-AF65-F5344CB8AC3E}">
        <p14:creationId xmlns:p14="http://schemas.microsoft.com/office/powerpoint/2010/main" val="4212098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Notes Placeholder 2"/>
          <p:cNvSpPr>
            <a:spLocks noGrp="1"/>
          </p:cNvSpPr>
          <p:nvPr>
            <p:ph type="body" idx="1"/>
          </p:nvPr>
        </p:nvSpPr>
        <p:spPr bwMode="auto">
          <a:xfrm>
            <a:off x="685800" y="4035971"/>
            <a:ext cx="5523614" cy="46492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1" fontAlgn="base" latinLnBrk="0" hangingPunct="1">
              <a:lnSpc>
                <a:spcPct val="100000"/>
              </a:lnSpc>
              <a:spcBef>
                <a:spcPct val="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Bienvenida: Módulos 8 a 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Les damos la bienvenida a los </a:t>
            </a:r>
            <a:r>
              <a:rPr lang="es" sz="1200" b="1" i="0" u="none" strike="noStrike" kern="1200" cap="none" spc="0" normalizeH="0" noProof="0" dirty="0">
                <a:ln>
                  <a:noFill/>
                </a:ln>
                <a:solidFill>
                  <a:prstClr val="black"/>
                </a:solidFill>
                <a:effectLst/>
                <a:uLnTx/>
                <a:uFillTx/>
                <a:latin typeface="+mn-lt"/>
                <a:ea typeface="MS PGothic" charset="-128"/>
              </a:rPr>
              <a:t>módulos 8 y 9 </a:t>
            </a:r>
            <a:r>
              <a:rPr lang="es" sz="1200" b="0" i="0" u="none" strike="noStrike" kern="1200" cap="none" spc="0" normalizeH="0" noProof="0" dirty="0">
                <a:ln>
                  <a:noFill/>
                </a:ln>
                <a:solidFill>
                  <a:prstClr val="black"/>
                </a:solidFill>
                <a:effectLst/>
                <a:uLnTx/>
                <a:uFillTx/>
                <a:latin typeface="+mn-lt"/>
                <a:ea typeface="MS PGothic" charset="-128"/>
              </a:rPr>
              <a:t>de </a:t>
            </a:r>
            <a:r>
              <a:rPr lang="es" sz="1200" b="0" i="1" u="none" strike="noStrike" kern="1200" cap="none" spc="0" normalizeH="0" noProof="0" dirty="0">
                <a:ln>
                  <a:noFill/>
                </a:ln>
                <a:solidFill>
                  <a:prstClr val="black"/>
                </a:solidFill>
                <a:effectLst/>
                <a:uLnTx/>
                <a:uFillTx/>
                <a:latin typeface="+mn-lt"/>
                <a:ea typeface="MS PGothic" charset="-128"/>
              </a:rPr>
              <a:t>Orientación sexual, identidad de género, expresión de género y características sexuales (SOGIESC) durante el desplazamiento forzado y la migración.</a:t>
            </a:r>
            <a:r>
              <a:rPr lang="es" sz="1200" b="0" i="0" u="none" strike="noStrike" kern="1200" cap="none" spc="0" normalizeH="0" noProof="0" dirty="0">
                <a:ln>
                  <a:noFill/>
                </a:ln>
                <a:solidFill>
                  <a:prstClr val="black"/>
                </a:solidFill>
                <a:effectLst/>
                <a:uLnTx/>
                <a:uFillTx/>
                <a:latin typeface="+mn-lt"/>
                <a:ea typeface="MS PGothic" charset="-128"/>
              </a:rPr>
              <a:t> Los módulos 8 y 9 se centran en cómo llevar a cabo entrevistas respetuosas con personas con SOGIESC diversa. La entrevista es una de las partes más importantes de nuestro trabajo con personas con SOGIESC diversa, tanto en materia de labores programáticas como de protección, de determinación de la condición de persona refugiada o de soluciones duraderas.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 la hora de </a:t>
            </a:r>
            <a:r>
              <a:rPr lang="es" sz="1200" b="1" i="0" u="none" strike="noStrike" kern="1200" cap="none" spc="0" normalizeH="0" noProof="0" dirty="0">
                <a:ln>
                  <a:noFill/>
                </a:ln>
                <a:solidFill>
                  <a:prstClr val="black"/>
                </a:solidFill>
                <a:effectLst/>
                <a:uLnTx/>
                <a:uFillTx/>
                <a:latin typeface="+mn-lt"/>
                <a:ea typeface="MS PGothic" charset="-128"/>
              </a:rPr>
              <a:t>recabar </a:t>
            </a:r>
            <a:r>
              <a:rPr lang="es" sz="1200" b="0" i="0" u="none" strike="noStrike" kern="1200" cap="none" spc="0" normalizeH="0" noProof="0" dirty="0">
                <a:ln>
                  <a:noFill/>
                </a:ln>
                <a:solidFill>
                  <a:prstClr val="black"/>
                </a:solidFill>
                <a:effectLst/>
                <a:uLnTx/>
                <a:uFillTx/>
                <a:latin typeface="+mn-lt"/>
                <a:ea typeface="MS PGothic" charset="-128"/>
              </a:rPr>
              <a:t>la información que vayan a necesitar, resulta fundamental hacerlo con una actitud acogedora, sin realizar juicios de valor y respetando a la persona entrevistada, su humanidad y dignidad. Solemos enfocar las entrevistas de esta manera para recabar únicamente la información necesaria sin actitud invasiva ni incomodar a la persona entrevistada. Las</a:t>
            </a:r>
            <a:r>
              <a:rPr lang="es" sz="1200" b="1" i="0" u="none" strike="noStrike" kern="1200" cap="none" spc="0" normalizeH="0" noProof="0" dirty="0">
                <a:ln>
                  <a:noFill/>
                </a:ln>
                <a:solidFill>
                  <a:prstClr val="black"/>
                </a:solidFill>
                <a:effectLst/>
                <a:uLnTx/>
                <a:uFillTx/>
                <a:latin typeface="+mn-lt"/>
                <a:ea typeface="MS PGothic" charset="-128"/>
              </a:rPr>
              <a:t> </a:t>
            </a:r>
            <a:r>
              <a:rPr lang="es" sz="1200" b="0" i="0" u="none" strike="noStrike" kern="1200" cap="none" spc="0" normalizeH="0" noProof="0" dirty="0">
                <a:ln>
                  <a:noFill/>
                </a:ln>
                <a:solidFill>
                  <a:prstClr val="black"/>
                </a:solidFill>
                <a:effectLst/>
                <a:uLnTx/>
                <a:uFillTx/>
                <a:latin typeface="+mn-lt"/>
                <a:ea typeface="MS PGothic" charset="-128"/>
              </a:rPr>
              <a:t>entrevistas de determinación de la condición de persona refugiada (RSD) están pensadas para obtener un relato íntegro y veraz del perfil y las experiencias de la persona en el país de origen.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El módulo 8, dedicado a los </a:t>
            </a:r>
            <a:r>
              <a:rPr lang="es" sz="1200" b="1" i="0" u="none" strike="noStrike" kern="1200" cap="none" spc="0" normalizeH="0" noProof="0" dirty="0">
                <a:ln>
                  <a:noFill/>
                </a:ln>
                <a:solidFill>
                  <a:prstClr val="black"/>
                </a:solidFill>
                <a:effectLst/>
                <a:uLnTx/>
                <a:uFillTx/>
                <a:latin typeface="+mn-lt"/>
                <a:ea typeface="MS PGothic" charset="-128"/>
              </a:rPr>
              <a:t>Conceptos básicos sobre las entrevistas</a:t>
            </a:r>
            <a:r>
              <a:rPr lang="es" sz="1200" b="0" i="0" u="none" strike="noStrike" kern="1200" cap="none" spc="0" normalizeH="0" noProof="0" dirty="0">
                <a:ln>
                  <a:noFill/>
                </a:ln>
                <a:solidFill>
                  <a:prstClr val="black"/>
                </a:solidFill>
                <a:effectLst/>
                <a:uLnTx/>
                <a:uFillTx/>
                <a:latin typeface="+mn-lt"/>
                <a:ea typeface="MS PGothic" charset="-128"/>
              </a:rPr>
              <a:t>, incluye una introducción al modelo PEACE y una orientación básica sobre las esferas temáticas que se han de explorar durante las entrevistas, así como sobre las preguntas que se deben evitar cuando entrevistemos a personas con SOGIESC diversa. También abordaremos cómo trabajar con intérpretes.</a:t>
            </a:r>
            <a:endParaRPr kumimoji="0" lang="en-US" altLang="en-US" sz="1200" b="0" i="0" u="none" strike="noStrike" kern="1200" cap="none" spc="0" normalizeH="0" baseline="0" noProof="0" dirty="0">
              <a:ln>
                <a:noFill/>
              </a:ln>
              <a:solidFill>
                <a:srgbClr val="FF0000"/>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FF0000"/>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En el módulo 9, titulado </a:t>
            </a:r>
            <a:r>
              <a:rPr lang="es" sz="1200" b="1" i="0" u="none" strike="noStrike" kern="1200" cap="none" spc="0" normalizeH="0" noProof="0" dirty="0">
                <a:ln>
                  <a:noFill/>
                </a:ln>
                <a:solidFill>
                  <a:prstClr val="black"/>
                </a:solidFill>
                <a:effectLst/>
                <a:uLnTx/>
                <a:uFillTx/>
                <a:latin typeface="+mn-lt"/>
                <a:ea typeface="MS PGothic" charset="-128"/>
              </a:rPr>
              <a:t>Técnicas de entrevista</a:t>
            </a:r>
            <a:r>
              <a:rPr lang="es" sz="1200" b="0" i="0" u="none" strike="noStrike" kern="1200" cap="none" spc="0" normalizeH="0" noProof="0" dirty="0">
                <a:ln>
                  <a:noFill/>
                </a:ln>
                <a:solidFill>
                  <a:prstClr val="black"/>
                </a:solidFill>
                <a:effectLst/>
                <a:uLnTx/>
                <a:uFillTx/>
                <a:latin typeface="+mn-lt"/>
                <a:ea typeface="MS PGothic" charset="-128"/>
              </a:rPr>
              <a:t>, podrán practicar cómo llevar a cabo una entrevista y explorar diferentes situaciones que pueden surgir durante el transcurso de estas.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 Variante de los módulos 8 y 9 sobre RSD: </a:t>
            </a:r>
            <a:r>
              <a:rPr lang="es" sz="1200" b="0" i="1" u="none" strike="noStrike" kern="1200" cap="none" spc="0" normalizeH="0" noProof="0" dirty="0">
                <a:ln>
                  <a:noFill/>
                </a:ln>
                <a:solidFill>
                  <a:prstClr val="black"/>
                </a:solidFill>
                <a:effectLst/>
                <a:uLnTx/>
                <a:uFillTx/>
                <a:latin typeface="+mn-lt"/>
                <a:ea typeface="MS PGothic" charset="-128"/>
              </a:rPr>
              <a:t>Existen dos variantes de los módulos 8 y 9: una versión estándar para las personas participantes que no se dedican a las entrevistas de RSD o para grupos mixtos en los que algunas personas llevan a cabo entrevistas de RSD o supervisan a miembros del personal que realizan dichas entrevistas; y una variante de RSD para las personas participantes que se dedican exclusivamente a entrevistas de esta temática. La variante de RSD está debidamente señalada en las diapositivas, los ejercicios y los debates de ambos módulos. Como persona a cargo de la facilitación, debe presentar la variante que mejor se adapte a los perfiles de las personas participantes.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s" sz="1200" b="0" i="1" kern="1200" dirty="0">
                <a:solidFill>
                  <a:schemeClr val="tx1"/>
                </a:solidFill>
                <a:effectLst/>
                <a:latin typeface="+mn-lt"/>
                <a:ea typeface="+mn-ea"/>
                <a:cs typeface="+mn-cs"/>
              </a:rPr>
              <a:t>[Descripción de la imagen: la OIM forma a agentes comunitarios de la región central y oriental de Burkina Faso. Dos personas están sentadas alrededor de una mesa con material impreso y estudian atentamente las preguntas y técnicas que se les han proporcionado].</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21DF0CE5-E859-E94C-91DE-BAAC1A5918CB}" type="slidenum">
              <a:rPr lang="en-US" altLang="en-US" sz="1200">
                <a:latin typeface="Calibri Regular"/>
              </a:rPr>
              <a:pPr/>
              <a:t>3</a:t>
            </a:fld>
            <a:endParaRPr lang="en-US" altLang="en-US" sz="1200" dirty="0">
              <a:latin typeface="Calibri Regular"/>
            </a:endParaRPr>
          </a:p>
        </p:txBody>
      </p:sp>
    </p:spTree>
    <p:extLst>
      <p:ext uri="{BB962C8B-B14F-4D97-AF65-F5344CB8AC3E}">
        <p14:creationId xmlns:p14="http://schemas.microsoft.com/office/powerpoint/2010/main" val="445050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392974"/>
          </a:xfrm>
          <a:prstGeom prst="rect">
            <a:avLst/>
          </a:prstGeom>
        </p:spPr>
        <p:txBody>
          <a:bodyPr rtlCol="0"/>
          <a:lstStyle/>
          <a:p>
            <a:pPr rtl="0" fontAlgn="base"/>
            <a:r>
              <a:rPr lang="es" sz="1200" b="1" u="sng" kern="1200" dirty="0">
                <a:solidFill>
                  <a:schemeClr val="tx1"/>
                </a:solidFill>
                <a:effectLst/>
                <a:latin typeface="+mn-lt"/>
                <a:ea typeface="MS PGothic" pitchFamily="34" charset="-128"/>
                <a:cs typeface="MS PGothic" charset="0"/>
              </a:rPr>
              <a:t>Tercera fase: Relato – Estudio de caso </a:t>
            </a:r>
          </a:p>
          <a:p>
            <a:pPr rtl="0" fontAlgn="base"/>
            <a:endParaRPr lang="en-US" sz="1200" kern="1200" dirty="0">
              <a:solidFill>
                <a:schemeClr val="tx1"/>
              </a:solidFill>
              <a:effectLst/>
              <a:latin typeface="+mn-lt"/>
              <a:ea typeface="MS PGothic" pitchFamily="34" charset="-128"/>
              <a:cs typeface="MS PGothic" charset="0"/>
            </a:endParaRPr>
          </a:p>
          <a:p>
            <a:pPr rtl="0" fontAlgn="base"/>
            <a:r>
              <a:rPr lang="es" sz="1200" kern="1200" dirty="0">
                <a:solidFill>
                  <a:schemeClr val="tx1"/>
                </a:solidFill>
                <a:effectLst/>
                <a:latin typeface="+mn-lt"/>
                <a:ea typeface="MS PGothic" pitchFamily="34" charset="-128"/>
                <a:cs typeface="MS PGothic" charset="0"/>
              </a:rPr>
              <a:t>Ahora, pasemos al </a:t>
            </a:r>
            <a:r>
              <a:rPr lang="es" sz="1200" b="1" kern="1200" dirty="0">
                <a:solidFill>
                  <a:schemeClr val="tx1"/>
                </a:solidFill>
                <a:effectLst/>
                <a:latin typeface="+mn-lt"/>
                <a:ea typeface="MS PGothic" pitchFamily="34" charset="-128"/>
                <a:cs typeface="MS PGothic" charset="0"/>
              </a:rPr>
              <a:t>estudio de caso</a:t>
            </a:r>
            <a:r>
              <a:rPr lang="es" sz="1200" kern="1200" dirty="0">
                <a:solidFill>
                  <a:schemeClr val="tx1"/>
                </a:solidFill>
                <a:effectLst/>
                <a:latin typeface="+mn-lt"/>
                <a:ea typeface="MS PGothic" pitchFamily="34" charset="-128"/>
                <a:cs typeface="MS PGothic" charset="0"/>
              </a:rPr>
              <a:t>. Entrevistamos a una persona, R., que dice estar preocupada en relación con la protección porque “es diferente”. Su cometido es averiguar qué le preocupa a R. en relación con la protección. ¿De qué forma pueden analizar en la entrevista la manera en que R. se siente “diferente”? </a:t>
            </a:r>
          </a:p>
          <a:p>
            <a:pPr rtl="0" fontAlgn="base"/>
            <a:endParaRPr lang="en-US" sz="1200" kern="1200" dirty="0">
              <a:solidFill>
                <a:schemeClr val="tx1"/>
              </a:solidFill>
              <a:effectLst/>
              <a:latin typeface="+mn-lt"/>
              <a:ea typeface="MS PGothic" pitchFamily="34" charset="-128"/>
              <a:cs typeface="MS PGothic" charset="0"/>
            </a:endParaRPr>
          </a:p>
          <a:p>
            <a:pPr rtl="0" fontAlgn="base"/>
            <a:r>
              <a:rPr lang="es" sz="1200" i="1" kern="1200" dirty="0">
                <a:solidFill>
                  <a:schemeClr val="tx1"/>
                </a:solidFill>
                <a:effectLst/>
                <a:latin typeface="+mn-lt"/>
                <a:ea typeface="MS PGothic" pitchFamily="34" charset="-128"/>
                <a:cs typeface="MS PGothic" charset="0"/>
              </a:rPr>
              <a:t>Haga una pausa para que las personas participantes respondan antes de pasar a la siguiente diapositiva. </a:t>
            </a:r>
            <a:endParaRPr lang="en-US" sz="1200" kern="1200" dirty="0">
              <a:solidFill>
                <a:schemeClr val="tx1"/>
              </a:solidFill>
              <a:effectLst/>
              <a:latin typeface="+mn-lt"/>
              <a:ea typeface="MS PGothic" pitchFamily="34" charset="-128"/>
              <a:cs typeface="MS PGothic" charset="0"/>
            </a:endParaRPr>
          </a:p>
          <a:p>
            <a:pPr rtl="0"/>
            <a:endParaRPr lang="en-US" sz="1200" kern="1200" dirty="0">
              <a:solidFill>
                <a:schemeClr val="tx1"/>
              </a:solidFill>
              <a:effectLst/>
              <a:latin typeface="+mn-lt"/>
              <a:ea typeface="MS PGothic" pitchFamily="34" charset="-128"/>
              <a:cs typeface="MS PGothic" charset="0"/>
            </a:endParaRPr>
          </a:p>
          <a:p>
            <a:pPr rtl="0"/>
            <a:r>
              <a:rPr lang="es" sz="1200" kern="1200" dirty="0">
                <a:solidFill>
                  <a:schemeClr val="tx1"/>
                </a:solidFill>
                <a:effectLst/>
                <a:latin typeface="+mn-lt"/>
                <a:ea typeface="MS PGothic" pitchFamily="34" charset="-128"/>
                <a:cs typeface="MS PGothic" charset="0"/>
              </a:rPr>
              <a:t>----</a:t>
            </a:r>
          </a:p>
          <a:p>
            <a:pPr rtl="0"/>
            <a:endParaRPr lang="en-US" altLang="en-US" sz="1200" dirty="0">
              <a:ea typeface="MS PGothic" charset="-128"/>
            </a:endParaRPr>
          </a:p>
          <a:p>
            <a:pPr rtl="0"/>
            <a:r>
              <a:rPr lang="es" sz="1200" b="1" i="1" dirty="0">
                <a:ea typeface="MS PGothic" charset="-128"/>
              </a:rPr>
              <a:t>Duración: </a:t>
            </a:r>
            <a:r>
              <a:rPr lang="es" sz="1200" b="0" i="1" dirty="0">
                <a:ea typeface="MS PGothic" charset="-128"/>
              </a:rPr>
              <a:t>3 </a:t>
            </a:r>
            <a:r>
              <a:rPr lang="es" sz="1200" i="1" dirty="0">
                <a:ea typeface="MS PGothic" charset="-128"/>
              </a:rPr>
              <a:t>minutos</a:t>
            </a:r>
            <a:r>
              <a:rPr lang="es" sz="1200" b="0" i="1" dirty="0">
                <a:ea typeface="MS PGothic" charset="-128"/>
              </a:rPr>
              <a:t> (</a:t>
            </a:r>
            <a:r>
              <a:rPr lang="es" sz="1200" i="1" dirty="0">
                <a:solidFill>
                  <a:schemeClr val="tx1"/>
                </a:solidFill>
                <a:ea typeface="MS PGothic" charset="-128"/>
              </a:rPr>
              <a:t>1 hora y 32 minutos para la sección sobre el </a:t>
            </a:r>
            <a:r>
              <a:rPr lang="es" sz="1200" b="0" i="1" dirty="0">
                <a:ea typeface="MS PGothic" charset="-128"/>
              </a:rPr>
              <a:t>modelo</a:t>
            </a:r>
            <a:r>
              <a:rPr lang="es" sz="1200" i="1" dirty="0">
                <a:solidFill>
                  <a:schemeClr val="tx1"/>
                </a:solidFill>
                <a:ea typeface="MS PGothic" charset="-128"/>
              </a:rPr>
              <a:t> PEACE)</a:t>
            </a:r>
            <a:r>
              <a:rPr lang="es" sz="1200" i="1" dirty="0">
                <a:ea typeface="MS PGothic" charset="-128"/>
              </a:rPr>
              <a:t>.</a:t>
            </a:r>
            <a:endParaRPr lang="en-US" sz="1200" u="sng" kern="1200" dirty="0">
              <a:solidFill>
                <a:schemeClr val="tx1"/>
              </a:solidFill>
              <a:effectLst/>
              <a:latin typeface="+mn-lt"/>
              <a:ea typeface="MS PGothic" pitchFamily="34" charset="-128"/>
              <a:cs typeface="MS PGothic" charset="0"/>
            </a:endParaRPr>
          </a:p>
          <a:p>
            <a:pPr rtl="0" fontAlgn="base"/>
            <a:r>
              <a:rPr lang="es" sz="1200" kern="1200" dirty="0">
                <a:solidFill>
                  <a:schemeClr val="tx1"/>
                </a:solidFill>
                <a:effectLst/>
                <a:latin typeface="+mn-lt"/>
                <a:ea typeface="MS PGothic" pitchFamily="34" charset="-128"/>
                <a:cs typeface="MS PGothic" charset="0"/>
              </a:rPr>
              <a:t> </a:t>
            </a:r>
            <a:endParaRPr lang="en-US" sz="1200" dirty="0"/>
          </a:p>
        </p:txBody>
      </p:sp>
      <p:sp>
        <p:nvSpPr>
          <p:cNvPr id="4" name="Slide Number Placeholder 3">
            <a:extLst>
              <a:ext uri="{FF2B5EF4-FFF2-40B4-BE49-F238E27FC236}">
                <a16:creationId xmlns:a16="http://schemas.microsoft.com/office/drawing/2014/main" id="{0F0975D5-F9A8-BA48-9C69-B4E83B131CD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30</a:t>
            </a:fld>
            <a:endParaRPr lang="en-US" dirty="0"/>
          </a:p>
        </p:txBody>
      </p:sp>
    </p:spTree>
    <p:extLst>
      <p:ext uri="{BB962C8B-B14F-4D97-AF65-F5344CB8AC3E}">
        <p14:creationId xmlns:p14="http://schemas.microsoft.com/office/powerpoint/2010/main" val="2838512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392974"/>
          </a:xfrm>
          <a:prstGeom prst="rect">
            <a:avLst/>
          </a:prstGeom>
        </p:spPr>
        <p:txBody>
          <a:bodyPr rtlCol="0"/>
          <a:lstStyle/>
          <a:p>
            <a:pPr rtl="0" fontAlgn="base"/>
            <a:r>
              <a:rPr lang="es" sz="1200" b="1" u="sng" kern="1200" dirty="0">
                <a:solidFill>
                  <a:schemeClr val="tx1"/>
                </a:solidFill>
                <a:effectLst/>
                <a:latin typeface="+mn-lt"/>
                <a:ea typeface="MS PGothic" pitchFamily="34" charset="-128"/>
                <a:cs typeface="MS PGothic" charset="0"/>
              </a:rPr>
              <a:t>Tercera fase: Relato – Estudio de caso (continuación) </a:t>
            </a:r>
          </a:p>
          <a:p>
            <a:pPr rtl="0"/>
            <a:endParaRPr lang="en-US" sz="1200" kern="1200" dirty="0">
              <a:solidFill>
                <a:schemeClr val="tx1"/>
              </a:solidFill>
              <a:effectLst/>
              <a:latin typeface="+mn-lt"/>
              <a:ea typeface="MS PGothic" pitchFamily="34" charset="-128"/>
              <a:cs typeface="MS PGothic" charset="0"/>
            </a:endParaRPr>
          </a:p>
          <a:p>
            <a:pPr rtl="0" fontAlgn="base"/>
            <a:r>
              <a:rPr lang="es" sz="1200" kern="1200" dirty="0">
                <a:solidFill>
                  <a:schemeClr val="tx1"/>
                </a:solidFill>
                <a:effectLst/>
                <a:latin typeface="+mn-lt"/>
                <a:ea typeface="MS PGothic" pitchFamily="34" charset="-128"/>
                <a:cs typeface="MS PGothic" charset="0"/>
              </a:rPr>
              <a:t>Estos son algunos ejemplos de cosas que se deben hacer o evitar durante la entrevista con R.</a:t>
            </a:r>
          </a:p>
          <a:p>
            <a:pPr rtl="0" fontAlgn="base"/>
            <a:endParaRPr lang="en-US" sz="1200" kern="1200" dirty="0">
              <a:solidFill>
                <a:schemeClr val="tx1"/>
              </a:solidFill>
              <a:effectLst/>
              <a:latin typeface="+mn-lt"/>
              <a:ea typeface="MS PGothic" pitchFamily="34" charset="-128"/>
              <a:cs typeface="MS PGothic" charset="0"/>
            </a:endParaRPr>
          </a:p>
          <a:p>
            <a:pPr rtl="0" fontAlgn="base"/>
            <a:r>
              <a:rPr lang="es" sz="1200" b="1" kern="1200" dirty="0">
                <a:solidFill>
                  <a:schemeClr val="tx1"/>
                </a:solidFill>
                <a:effectLst/>
                <a:latin typeface="+mn-lt"/>
                <a:ea typeface="MS PGothic" pitchFamily="34" charset="-128"/>
                <a:cs typeface="MS PGothic" charset="0"/>
              </a:rPr>
              <a:t>Se debe: </a:t>
            </a:r>
          </a:p>
          <a:p>
            <a:pPr marL="285750" lvl="0" indent="-285750" rtl="0" fontAlgn="base">
              <a:buFont typeface="Arial" panose="020B0604020202020204" pitchFamily="34" charset="0"/>
              <a:buChar char="•"/>
            </a:pPr>
            <a:r>
              <a:rPr lang="es" sz="1200" kern="1200" dirty="0">
                <a:solidFill>
                  <a:schemeClr val="tx1"/>
                </a:solidFill>
                <a:effectLst/>
                <a:latin typeface="+mn-lt"/>
                <a:ea typeface="MS PGothic" pitchFamily="34" charset="-128"/>
                <a:cs typeface="MS PGothic" charset="0"/>
              </a:rPr>
              <a:t>Preguntar a R. qué significa para él ser diferente.</a:t>
            </a:r>
          </a:p>
          <a:p>
            <a:pPr marL="285750" lvl="0" indent="-285750" rtl="0" fontAlgn="base">
              <a:buFont typeface="Arial" panose="020B0604020202020204" pitchFamily="34" charset="0"/>
              <a:buChar char="•"/>
            </a:pPr>
            <a:r>
              <a:rPr lang="es" sz="1200" kern="1200" dirty="0">
                <a:solidFill>
                  <a:schemeClr val="tx1"/>
                </a:solidFill>
                <a:effectLst/>
                <a:latin typeface="+mn-lt"/>
                <a:ea typeface="MS PGothic" pitchFamily="34" charset="-128"/>
                <a:cs typeface="MS PGothic" charset="0"/>
              </a:rPr>
              <a:t>Pedir a R. que describa cómo se dio cuenta de que era diferente.</a:t>
            </a:r>
          </a:p>
          <a:p>
            <a:pPr marL="285750" lvl="0" indent="-285750" rtl="0" fontAlgn="base">
              <a:buFont typeface="Arial" panose="020B0604020202020204" pitchFamily="34" charset="0"/>
              <a:buChar char="•"/>
            </a:pPr>
            <a:r>
              <a:rPr lang="es" sz="1200" kern="1200" dirty="0">
                <a:solidFill>
                  <a:schemeClr val="tx1"/>
                </a:solidFill>
                <a:effectLst/>
                <a:latin typeface="+mn-lt"/>
                <a:ea typeface="MS PGothic" pitchFamily="34" charset="-128"/>
                <a:cs typeface="MS PGothic" charset="0"/>
              </a:rPr>
              <a:t>Pedir a R. que describa sus experiencias personales relativas a la estigmatización,</a:t>
            </a:r>
            <a:r>
              <a:rPr lang="es" sz="1200" dirty="0">
                <a:solidFill>
                  <a:schemeClr val="tx1"/>
                </a:solidFill>
                <a:ea typeface="MS PGothic" pitchFamily="34" charset="-128"/>
                <a:cs typeface="MS PGothic" charset="0"/>
              </a:rPr>
              <a:t> exclusión o daños.</a:t>
            </a:r>
            <a:endParaRPr lang="en-US" sz="1200" kern="1200" dirty="0">
              <a:solidFill>
                <a:schemeClr val="tx1"/>
              </a:solidFill>
              <a:effectLst/>
              <a:latin typeface="+mn-lt"/>
              <a:ea typeface="MS PGothic" pitchFamily="34" charset="-128"/>
              <a:cs typeface="MS PGothic" charset="0"/>
            </a:endParaRPr>
          </a:p>
          <a:p>
            <a:pPr marL="285750" lvl="0" indent="-285750" rtl="0" fontAlgn="base">
              <a:buFont typeface="Arial" panose="020B0604020202020204" pitchFamily="34" charset="0"/>
              <a:buChar char="•"/>
            </a:pPr>
            <a:r>
              <a:rPr lang="es" sz="1200" dirty="0">
                <a:solidFill>
                  <a:schemeClr val="tx1"/>
                </a:solidFill>
                <a:ea typeface="MS PGothic" pitchFamily="34" charset="-128"/>
                <a:cs typeface="MS PGothic" charset="0"/>
              </a:rPr>
              <a:t>Plantear preguntas de sondeo para aclarar el relato, según corresponda. </a:t>
            </a:r>
          </a:p>
          <a:p>
            <a:pPr rtl="0" fontAlgn="base"/>
            <a:endParaRPr lang="en-US" sz="1200" kern="1200" dirty="0">
              <a:solidFill>
                <a:schemeClr val="tx1"/>
              </a:solidFill>
              <a:effectLst/>
              <a:latin typeface="+mn-lt"/>
              <a:ea typeface="MS PGothic" pitchFamily="34" charset="-128"/>
              <a:cs typeface="MS PGothic" charset="0"/>
            </a:endParaRPr>
          </a:p>
          <a:p>
            <a:pPr rtl="0" fontAlgn="base"/>
            <a:r>
              <a:rPr lang="es" sz="1200" b="1" kern="1200" dirty="0">
                <a:solidFill>
                  <a:schemeClr val="tx1"/>
                </a:solidFill>
                <a:effectLst/>
                <a:latin typeface="+mn-lt"/>
                <a:ea typeface="MS PGothic" pitchFamily="34" charset="-128"/>
                <a:cs typeface="MS PGothic" charset="0"/>
              </a:rPr>
              <a:t>No se debe: </a:t>
            </a:r>
          </a:p>
          <a:p>
            <a:pPr marL="285750" lvl="0" indent="-285750" rtl="0">
              <a:buFont typeface="Arial" panose="020B0604020202020204" pitchFamily="34" charset="0"/>
              <a:buChar char="•"/>
            </a:pPr>
            <a:r>
              <a:rPr lang="es" sz="1200" dirty="0">
                <a:solidFill>
                  <a:schemeClr val="tx1"/>
                </a:solidFill>
                <a:ea typeface="MS PGothic" pitchFamily="34" charset="-128"/>
                <a:cs typeface="MS PGothic" charset="0"/>
              </a:rPr>
              <a:t>Abordar el concepto de diferencia basándose en un modelo específico o esperar que alguien que dice ser diferente haya vivido determinadas experiencias. </a:t>
            </a:r>
          </a:p>
          <a:p>
            <a:pPr marL="285750" lvl="0" indent="-285750" rtl="0">
              <a:buFont typeface="Arial" panose="020B0604020202020204" pitchFamily="34" charset="0"/>
              <a:buChar char="•"/>
            </a:pPr>
            <a:r>
              <a:rPr lang="es" sz="1200" dirty="0">
                <a:solidFill>
                  <a:schemeClr val="tx1"/>
                </a:solidFill>
                <a:ea typeface="MS PGothic" pitchFamily="34" charset="-128"/>
                <a:cs typeface="MS PGothic" charset="0"/>
              </a:rPr>
              <a:t>Usar una lista de experiencias o comportamientos basados en estereotipos o prejuicios.</a:t>
            </a:r>
          </a:p>
          <a:p>
            <a:pPr marL="285750" lvl="0" indent="-285750" rtl="0">
              <a:buFont typeface="Arial" panose="020B0604020202020204" pitchFamily="34" charset="0"/>
              <a:buChar char="•"/>
            </a:pPr>
            <a:r>
              <a:rPr lang="es" sz="1200" dirty="0">
                <a:solidFill>
                  <a:schemeClr val="tx1"/>
                </a:solidFill>
                <a:ea typeface="MS PGothic" pitchFamily="34" charset="-128"/>
                <a:cs typeface="MS PGothic" charset="0"/>
              </a:rPr>
              <a:t>Preguntar a R. por sus experiencias sexuales. </a:t>
            </a:r>
          </a:p>
          <a:p>
            <a:pPr marL="285750" lvl="0" indent="-285750" rtl="0">
              <a:buFont typeface="Arial" panose="020B0604020202020204" pitchFamily="34" charset="0"/>
              <a:buChar char="•"/>
            </a:pPr>
            <a:r>
              <a:rPr lang="es" sz="1200" dirty="0">
                <a:solidFill>
                  <a:schemeClr val="tx1"/>
                </a:solidFill>
                <a:ea typeface="MS PGothic" pitchFamily="34" charset="-128"/>
                <a:cs typeface="MS PGothic" charset="0"/>
              </a:rPr>
              <a:t>Asumir que si R. tiene una SOGIESC diversa, se identificará con un término concreto. </a:t>
            </a:r>
          </a:p>
          <a:p>
            <a:pPr marL="285750" lvl="0" indent="-285750" rtl="0">
              <a:buFont typeface="Arial" panose="020B0604020202020204" pitchFamily="34" charset="0"/>
              <a:buChar char="•"/>
            </a:pPr>
            <a:r>
              <a:rPr lang="es" sz="1200" dirty="0">
                <a:solidFill>
                  <a:schemeClr val="tx1"/>
                </a:solidFill>
                <a:ea typeface="MS PGothic" pitchFamily="34" charset="-128"/>
                <a:cs typeface="MS PGothic" charset="0"/>
              </a:rPr>
              <a:t>Asumir que si R. tiene una SOGIESC diversa, habrá hablado de ese tema con otras personas. </a:t>
            </a:r>
          </a:p>
          <a:p>
            <a:pPr marL="285750" lvl="0" indent="-285750" rtl="0">
              <a:buFont typeface="Arial" panose="020B0604020202020204" pitchFamily="34" charset="0"/>
              <a:buChar char="•"/>
            </a:pPr>
            <a:r>
              <a:rPr lang="es" sz="1200" dirty="0">
                <a:solidFill>
                  <a:schemeClr val="tx1"/>
                </a:solidFill>
                <a:ea typeface="MS PGothic" pitchFamily="34" charset="-128"/>
                <a:cs typeface="MS PGothic" charset="0"/>
              </a:rPr>
              <a:t>Asumir que R. sabrá de la existencia de organizaciones o centros LGBTIQ+.</a:t>
            </a:r>
          </a:p>
          <a:p>
            <a:pPr marL="285750" indent="-285750" rtl="0">
              <a:buFont typeface="Arial" panose="020B0604020202020204" pitchFamily="34" charset="0"/>
              <a:buChar char="•"/>
            </a:pPr>
            <a:r>
              <a:rPr lang="es" sz="1200" dirty="0">
                <a:solidFill>
                  <a:schemeClr val="tx1"/>
                </a:solidFill>
                <a:ea typeface="MS PGothic" pitchFamily="34" charset="-128"/>
                <a:cs typeface="MS PGothic" charset="0"/>
              </a:rPr>
              <a:t>Asumir que R. no tiene una orientación sexual diversa por el hecho de estar casado; las personas se casan por una amplia variedad de motivos sociales, culturales, religiosos y económicos. </a:t>
            </a:r>
            <a:endParaRPr lang="en-US" sz="1200" kern="1200" dirty="0">
              <a:solidFill>
                <a:schemeClr val="tx1"/>
              </a:solidFill>
              <a:effectLst/>
              <a:latin typeface="+mn-lt"/>
              <a:ea typeface="MS PGothic" pitchFamily="34" charset="-128"/>
              <a:cs typeface="MS PGothic" charset="0"/>
            </a:endParaRPr>
          </a:p>
          <a:p>
            <a:pPr rtl="0"/>
            <a:endParaRPr lang="en-US" sz="1200" kern="1200" dirty="0">
              <a:solidFill>
                <a:schemeClr val="tx1"/>
              </a:solidFill>
              <a:effectLst/>
              <a:latin typeface="+mn-lt"/>
              <a:ea typeface="MS PGothic" pitchFamily="34" charset="-128"/>
              <a:cs typeface="MS PGothic" charset="0"/>
            </a:endParaRPr>
          </a:p>
          <a:p>
            <a:pPr rtl="0"/>
            <a:r>
              <a:rPr lang="es" sz="1200" kern="1200" dirty="0">
                <a:solidFill>
                  <a:schemeClr val="tx1"/>
                </a:solidFill>
                <a:effectLst/>
                <a:latin typeface="+mn-lt"/>
                <a:ea typeface="MS PGothic" pitchFamily="34" charset="-128"/>
                <a:cs typeface="MS PGothic" charset="0"/>
              </a:rPr>
              <a:t>----</a:t>
            </a:r>
          </a:p>
          <a:p>
            <a:pPr rtl="0"/>
            <a:endParaRPr lang="en-US" altLang="en-US" sz="1200" dirty="0">
              <a:ea typeface="MS PGothic" charset="-128"/>
            </a:endParaRPr>
          </a:p>
          <a:p>
            <a:pPr rtl="0"/>
            <a:r>
              <a:rPr lang="es" sz="1200" b="1" i="1" dirty="0">
                <a:ea typeface="MS PGothic" charset="-128"/>
              </a:rPr>
              <a:t>Duración: </a:t>
            </a:r>
            <a:r>
              <a:rPr lang="es" sz="1200" b="0" i="1" dirty="0">
                <a:ea typeface="MS PGothic" charset="-128"/>
              </a:rPr>
              <a:t>2</a:t>
            </a:r>
            <a:r>
              <a:rPr lang="es" sz="1200" i="1" dirty="0">
                <a:ea typeface="MS PGothic" charset="-128"/>
              </a:rPr>
              <a:t> </a:t>
            </a:r>
            <a:r>
              <a:rPr lang="es" sz="1200" b="0" i="1" dirty="0">
                <a:ea typeface="MS PGothic" charset="-128"/>
              </a:rPr>
              <a:t>minutos</a:t>
            </a:r>
            <a:r>
              <a:rPr lang="es" sz="1200" i="1" dirty="0">
                <a:solidFill>
                  <a:schemeClr val="tx1"/>
                </a:solidFill>
                <a:ea typeface="MS PGothic" charset="-128"/>
              </a:rPr>
              <a:t> (</a:t>
            </a:r>
            <a:r>
              <a:rPr lang="es" sz="1200" b="0" i="1" dirty="0">
                <a:ea typeface="MS PGothic" charset="-128"/>
              </a:rPr>
              <a:t>1 hora y 32 minutos para la sección sobre </a:t>
            </a:r>
            <a:r>
              <a:rPr lang="es" sz="1200" i="1" dirty="0">
                <a:solidFill>
                  <a:schemeClr val="tx1"/>
                </a:solidFill>
                <a:ea typeface="MS PGothic" charset="-128"/>
              </a:rPr>
              <a:t>el</a:t>
            </a:r>
            <a:r>
              <a:rPr lang="es" sz="1200" i="1" dirty="0">
                <a:ea typeface="MS PGothic" charset="-128"/>
              </a:rPr>
              <a:t> modelo PEACE).</a:t>
            </a:r>
            <a:endParaRPr lang="en-US" sz="1200" u="sng" kern="1200" dirty="0">
              <a:solidFill>
                <a:schemeClr val="tx1"/>
              </a:solidFill>
              <a:effectLst/>
              <a:latin typeface="+mn-lt"/>
              <a:ea typeface="MS PGothic" pitchFamily="34" charset="-128"/>
              <a:cs typeface="MS PGothic" charset="0"/>
            </a:endParaRPr>
          </a:p>
          <a:p>
            <a:pPr rtl="0" fontAlgn="base"/>
            <a:r>
              <a:rPr lang="es" sz="1200" kern="1200" dirty="0">
                <a:solidFill>
                  <a:schemeClr val="tx1"/>
                </a:solidFill>
                <a:effectLst/>
                <a:latin typeface="+mn-lt"/>
                <a:ea typeface="MS PGothic" pitchFamily="34" charset="-128"/>
                <a:cs typeface="MS PGothic" charset="0"/>
              </a:rPr>
              <a:t> </a:t>
            </a:r>
            <a:endParaRPr lang="en-US" sz="1200" dirty="0"/>
          </a:p>
        </p:txBody>
      </p:sp>
      <p:sp>
        <p:nvSpPr>
          <p:cNvPr id="4" name="Slide Number Placeholder 3">
            <a:extLst>
              <a:ext uri="{FF2B5EF4-FFF2-40B4-BE49-F238E27FC236}">
                <a16:creationId xmlns:a16="http://schemas.microsoft.com/office/drawing/2014/main" id="{0F0975D5-F9A8-BA48-9C69-B4E83B131CD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31</a:t>
            </a:fld>
            <a:endParaRPr lang="en-US" dirty="0"/>
          </a:p>
        </p:txBody>
      </p:sp>
    </p:spTree>
    <p:extLst>
      <p:ext uri="{BB962C8B-B14F-4D97-AF65-F5344CB8AC3E}">
        <p14:creationId xmlns:p14="http://schemas.microsoft.com/office/powerpoint/2010/main" val="422913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521311"/>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u="sng" kern="1200" dirty="0">
                <a:solidFill>
                  <a:schemeClr val="tx1"/>
                </a:solidFill>
                <a:effectLst/>
                <a:latin typeface="+mn-lt"/>
                <a:ea typeface="MS PGothic" pitchFamily="34" charset="-128"/>
                <a:cs typeface="MS PGothic" charset="0"/>
              </a:rPr>
              <a:t>Tercera fase: Relato – Estudio de caso (continuación) </a:t>
            </a:r>
          </a:p>
          <a:p>
            <a:pPr rtl="0"/>
            <a:endParaRPr lang="en-US" sz="1200" kern="1200" dirty="0">
              <a:solidFill>
                <a:schemeClr val="tx1"/>
              </a:solidFill>
              <a:effectLst/>
              <a:latin typeface="+mn-lt"/>
              <a:ea typeface="MS PGothic" pitchFamily="34" charset="-128"/>
              <a:cs typeface="MS PGothic" charset="0"/>
            </a:endParaRPr>
          </a:p>
          <a:p>
            <a:pPr rtl="0"/>
            <a:r>
              <a:rPr lang="es" sz="1200" kern="1200" dirty="0">
                <a:solidFill>
                  <a:schemeClr val="tx1"/>
                </a:solidFill>
                <a:effectLst/>
                <a:latin typeface="+mn-lt"/>
                <a:ea typeface="MS PGothic" pitchFamily="34" charset="-128"/>
                <a:cs typeface="MS PGothic" charset="0"/>
              </a:rPr>
              <a:t>Intenten </a:t>
            </a:r>
            <a:r>
              <a:rPr lang="es" sz="1200" b="1" kern="1200" dirty="0">
                <a:solidFill>
                  <a:schemeClr val="tx1"/>
                </a:solidFill>
                <a:effectLst/>
                <a:latin typeface="+mn-lt"/>
                <a:ea typeface="MS PGothic" pitchFamily="34" charset="-128"/>
                <a:cs typeface="MS PGothic" charset="0"/>
              </a:rPr>
              <a:t>evitar </a:t>
            </a:r>
            <a:r>
              <a:rPr lang="es" sz="1200" kern="1200" dirty="0">
                <a:solidFill>
                  <a:schemeClr val="tx1"/>
                </a:solidFill>
                <a:effectLst/>
                <a:latin typeface="+mn-lt"/>
                <a:ea typeface="MS PGothic" pitchFamily="34" charset="-128"/>
                <a:cs typeface="MS PGothic" charset="0"/>
              </a:rPr>
              <a:t>las preguntas dirigidas o cerradas salvo que sea estrictamente necesario, por ejemplo, para esclarecer una información concreta. Las preguntas cerradas suelen motivar respuestas afirmativas o negativas, y no son especialmente útiles para obtener un relato completo. </a:t>
            </a:r>
          </a:p>
          <a:p>
            <a:pPr rtl="0"/>
            <a:endParaRPr lang="en-US" sz="1200" kern="1200" dirty="0">
              <a:solidFill>
                <a:schemeClr val="tx1"/>
              </a:solidFill>
              <a:effectLst/>
              <a:latin typeface="+mn-lt"/>
              <a:ea typeface="MS PGothic" pitchFamily="34" charset="-128"/>
              <a:cs typeface="MS PGothic" charset="0"/>
            </a:endParaRPr>
          </a:p>
          <a:p>
            <a:pPr rtl="0"/>
            <a:r>
              <a:rPr lang="es" sz="1200" kern="1200" dirty="0">
                <a:solidFill>
                  <a:schemeClr val="tx1"/>
                </a:solidFill>
                <a:effectLst/>
                <a:latin typeface="+mn-lt"/>
                <a:ea typeface="MS PGothic" pitchFamily="34" charset="-128"/>
                <a:cs typeface="MS PGothic" charset="0"/>
              </a:rPr>
              <a:t>¿A alguien de ustedes se le ocurren ejemplos del tipo de preguntas cerradas que aparecieron en los </a:t>
            </a:r>
            <a:r>
              <a:rPr lang="es" sz="1200" b="1" kern="1200" dirty="0">
                <a:solidFill>
                  <a:schemeClr val="tx1"/>
                </a:solidFill>
                <a:effectLst/>
                <a:latin typeface="+mn-lt"/>
                <a:ea typeface="MS PGothic" pitchFamily="34" charset="-128"/>
                <a:cs typeface="MS PGothic" charset="0"/>
              </a:rPr>
              <a:t>guiones de entrevistas simuladas</a:t>
            </a:r>
            <a:r>
              <a:rPr lang="es" sz="1200" kern="1200" dirty="0">
                <a:solidFill>
                  <a:schemeClr val="tx1"/>
                </a:solidFill>
                <a:effectLst/>
                <a:latin typeface="+mn-lt"/>
                <a:ea typeface="MS PGothic" pitchFamily="34" charset="-128"/>
                <a:cs typeface="MS PGothic" charset="0"/>
              </a:rPr>
              <a:t>? </a:t>
            </a:r>
          </a:p>
          <a:p>
            <a:pPr rtl="0"/>
            <a:endParaRPr lang="en-US" sz="1200" kern="1200" dirty="0">
              <a:solidFill>
                <a:schemeClr val="tx1"/>
              </a:solidFill>
              <a:effectLst/>
              <a:latin typeface="+mn-lt"/>
              <a:ea typeface="MS PGothic" pitchFamily="34" charset="-128"/>
              <a:cs typeface="MS PGothic" charset="0"/>
            </a:endParaRPr>
          </a:p>
          <a:p>
            <a:pPr rtl="0"/>
            <a:r>
              <a:rPr lang="es" sz="1200" kern="1200" dirty="0">
                <a:solidFill>
                  <a:schemeClr val="tx1"/>
                </a:solidFill>
                <a:effectLst/>
                <a:latin typeface="+mn-lt"/>
                <a:ea typeface="MS PGothic" pitchFamily="34" charset="-128"/>
                <a:cs typeface="MS PGothic" charset="0"/>
              </a:rPr>
              <a:t>----</a:t>
            </a:r>
          </a:p>
          <a:p>
            <a:pPr rtl="0"/>
            <a:endParaRPr lang="en-US" altLang="en-US" sz="1200" dirty="0">
              <a:ea typeface="MS PGothic" charset="-128"/>
            </a:endParaRPr>
          </a:p>
          <a:p>
            <a:pPr rtl="0"/>
            <a:r>
              <a:rPr lang="es" sz="1200" b="1" i="1" dirty="0">
                <a:ea typeface="MS PGothic" charset="-128"/>
              </a:rPr>
              <a:t>Duración: </a:t>
            </a:r>
            <a:r>
              <a:rPr lang="es" sz="1200" b="0" i="1" dirty="0">
                <a:ea typeface="MS PGothic" charset="-128"/>
              </a:rPr>
              <a:t>1 </a:t>
            </a:r>
            <a:r>
              <a:rPr lang="es" sz="1200" i="1" dirty="0">
                <a:ea typeface="MS PGothic" charset="-128"/>
              </a:rPr>
              <a:t>minuto</a:t>
            </a:r>
            <a:r>
              <a:rPr lang="es" sz="1200" b="0" i="1" dirty="0">
                <a:ea typeface="MS PGothic" charset="-128"/>
              </a:rPr>
              <a:t> (</a:t>
            </a:r>
            <a:r>
              <a:rPr lang="es" sz="1200" i="1" dirty="0">
                <a:solidFill>
                  <a:schemeClr val="tx1"/>
                </a:solidFill>
                <a:ea typeface="MS PGothic" charset="-128"/>
              </a:rPr>
              <a:t>1 hora y 32 minutos para la sección sobre el </a:t>
            </a:r>
            <a:r>
              <a:rPr lang="es" sz="1200" b="0" i="1" dirty="0">
                <a:ea typeface="MS PGothic" charset="-128"/>
              </a:rPr>
              <a:t>modelo</a:t>
            </a:r>
            <a:r>
              <a:rPr lang="es" sz="1200" i="1" dirty="0">
                <a:solidFill>
                  <a:schemeClr val="tx1"/>
                </a:solidFill>
                <a:ea typeface="MS PGothic" charset="-128"/>
              </a:rPr>
              <a:t> PEACE)</a:t>
            </a:r>
            <a:r>
              <a:rPr lang="es" sz="1200" i="1" dirty="0">
                <a:ea typeface="MS PGothic" charset="-128"/>
              </a:rPr>
              <a:t>.</a:t>
            </a:r>
            <a:endParaRPr lang="en-US" sz="1200" u="sng" kern="1200" dirty="0">
              <a:solidFill>
                <a:schemeClr val="tx1"/>
              </a:solidFill>
              <a:effectLst/>
              <a:latin typeface="+mn-lt"/>
              <a:ea typeface="MS PGothic" pitchFamily="34" charset="-128"/>
              <a:cs typeface="MS PGothic" charset="0"/>
            </a:endParaRPr>
          </a:p>
          <a:p>
            <a:pPr rtl="0"/>
            <a:endParaRPr lang="en-US" sz="1200" kern="1200" dirty="0">
              <a:solidFill>
                <a:schemeClr val="tx1"/>
              </a:solidFill>
              <a:effectLst/>
              <a:latin typeface="+mn-lt"/>
              <a:ea typeface="MS PGothic" pitchFamily="34" charset="-128"/>
              <a:cs typeface="MS PGothic" charset="0"/>
            </a:endParaRPr>
          </a:p>
          <a:p>
            <a:pPr rtl="0"/>
            <a:r>
              <a:rPr lang="es" sz="1200" b="1" kern="1200" dirty="0">
                <a:solidFill>
                  <a:schemeClr val="tx1"/>
                </a:solidFill>
                <a:effectLst/>
                <a:latin typeface="+mn-lt"/>
                <a:ea typeface="MS PGothic" pitchFamily="34" charset="-128"/>
                <a:cs typeface="MS PGothic" charset="0"/>
              </a:rPr>
              <a:t> </a:t>
            </a:r>
            <a:endParaRPr lang="en-US" sz="1200" kern="1200" dirty="0">
              <a:solidFill>
                <a:schemeClr val="tx1"/>
              </a:solidFill>
              <a:effectLst/>
              <a:latin typeface="+mn-lt"/>
              <a:ea typeface="MS PGothic" pitchFamily="34" charset="-128"/>
              <a:cs typeface="MS PGothic" charset="0"/>
            </a:endParaRPr>
          </a:p>
          <a:p>
            <a:pPr rtl="0"/>
            <a:r>
              <a:rPr lang="es" sz="1200" kern="1200" dirty="0">
                <a:solidFill>
                  <a:schemeClr val="tx1"/>
                </a:solidFill>
                <a:effectLst/>
                <a:latin typeface="+mn-lt"/>
                <a:ea typeface="MS PGothic" pitchFamily="34" charset="-128"/>
                <a:cs typeface="MS PGothic" charset="0"/>
              </a:rPr>
              <a:t> </a:t>
            </a:r>
          </a:p>
          <a:p>
            <a:pPr rtl="0"/>
            <a:endParaRPr lang="en-US" sz="1200" dirty="0"/>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32</a:t>
            </a:fld>
            <a:endParaRPr lang="en-US" dirty="0"/>
          </a:p>
        </p:txBody>
      </p:sp>
    </p:spTree>
    <p:extLst>
      <p:ext uri="{BB962C8B-B14F-4D97-AF65-F5344CB8AC3E}">
        <p14:creationId xmlns:p14="http://schemas.microsoft.com/office/powerpoint/2010/main" val="1445536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521311"/>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Tercera fase: Relato – Adoptar el modelo “diferencia, estigma, vergüenza y daño” (DSSH, por sus siglas en inglés)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Si han utilizado el modelo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“diferencia, estigma, vergüenza o daño”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para entrevistar a personas con SOGIESC diversa en el pasado, puede que este método para obtener un relato expresado libremente les parezca bastante distinto y quizá desestructurado.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Recuerden que el modelo PEACE no impide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explorar temas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relacionados con la diferencia, el estigma, la vergüenza o el daño si la persona entrevistada aborda dichos temas durante la entrevista. Verán que estos temas surgen a menudo en entrevistas relacionadas con la SOGIESC. La diferencia consiste en que, con este modelo, no se insta a la persona entrevistada a hablar de estos temas; solo se exploran si surgen de forma orgánica.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Considerar la diferencia, el estigma, la vergüenza y el daño como esferas temáticas junto 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muchas otras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esferas que la persona entrevistada puede plantear resulta útil, ya que evita partir del supuesto de que todas las personas con SOGIESC diversa han vivido este tipo de experiencias o que siempre estarán dispuestas a hablar de esos temas.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pantalla vemos varias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preguntas relacionadas con la diferencia, el estigma, la vergüenza y el daño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que se pueden plantear si estos temas surgen durante una entrevista.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¿Cómo se usaron las preguntas relacionadas con este modelo en los dos</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guiones simulados?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2 minutos (1 hora y 32 minutos para la sección sobre el modelo PEACE).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33</a:t>
            </a:fld>
            <a:endParaRPr lang="en-US" dirty="0"/>
          </a:p>
        </p:txBody>
      </p:sp>
    </p:spTree>
    <p:extLst>
      <p:ext uri="{BB962C8B-B14F-4D97-AF65-F5344CB8AC3E}">
        <p14:creationId xmlns:p14="http://schemas.microsoft.com/office/powerpoint/2010/main" val="2097233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521311"/>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Cuarta fase: Conclusión </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 cuarta fase del modelo PEACE se centra en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concluir</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la entrevista.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Independientemente del resultado de la entrevista, siempre debemos dedicar el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tiempo suficiente</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 la conclusión. La conclusión consiste en: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Revisar y resumir la información que ha recopilado.</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Garantizar que el acta de la entrevista refleje en su totalidad y sin errores las declaraciones de la persona entrevistada.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Dar la posibilidad a la persona entrevistada de aclarar información.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Consultar a la persona entrevistada y a la persona encargada de la interpretación para determinar si se produjeron problemas de comunicación durante la entrevista.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0" cap="none" spc="0" normalizeH="0" noProof="0" dirty="0">
                <a:ln>
                  <a:noFill/>
                </a:ln>
                <a:solidFill>
                  <a:prstClr val="black"/>
                </a:solidFill>
                <a:effectLst/>
                <a:uLnTx/>
                <a:uFillTx/>
                <a:latin typeface="+mn-lt"/>
                <a:ea typeface="MS PGothic" charset="-128"/>
                <a:cs typeface="Calibri" charset="0"/>
              </a:rPr>
              <a:t>Asegurarse de que la persona entrevistada está satisfecha con la forma en que se ha llevado a cabo la entrevista.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0" cap="none" spc="0" normalizeH="0" noProof="0" dirty="0">
                <a:ln>
                  <a:noFill/>
                </a:ln>
                <a:solidFill>
                  <a:prstClr val="black"/>
                </a:solidFill>
                <a:effectLst/>
                <a:uLnTx/>
                <a:uFillTx/>
                <a:latin typeface="+mn-lt"/>
                <a:ea typeface="MS PGothic" charset="-128"/>
                <a:cs typeface="Calibri" charset="0"/>
              </a:rPr>
              <a:t>Aclarar cualquier duda que la persona entrevistada pueda albergar.</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0" cap="none" spc="0" normalizeH="0" noProof="0" dirty="0">
                <a:ln>
                  <a:noFill/>
                </a:ln>
                <a:solidFill>
                  <a:prstClr val="black"/>
                </a:solidFill>
                <a:effectLst/>
                <a:uLnTx/>
                <a:uFillTx/>
                <a:latin typeface="+mn-lt"/>
                <a:ea typeface="MS PGothic" charset="-128"/>
                <a:cs typeface="Calibri" charset="0"/>
              </a:rPr>
              <a:t>Explicar los siguientes pasos y el plazo en el que se emitirá una respuesta, según corresponda.</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este momento de la entrevista también se remitiría a la persona entrevistada a los servicios pertinentes. Las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vías de remisión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se tratan más en detalle en los módulos sobre protección.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2 minutos (1 hora y 32 minutos para la sección sobre el modelo PEACE).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34</a:t>
            </a:fld>
            <a:endParaRPr lang="en-US" dirty="0"/>
          </a:p>
        </p:txBody>
      </p:sp>
    </p:spTree>
    <p:extLst>
      <p:ext uri="{BB962C8B-B14F-4D97-AF65-F5344CB8AC3E}">
        <p14:creationId xmlns:p14="http://schemas.microsoft.com/office/powerpoint/2010/main" val="3137353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521311"/>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Quinta fase: Evaluación </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 última fase del modelo PEACE consiste en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evaluar</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la entrevista. Se trata de una etapa fundamental para el éxito de esta y otras entrevistas.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primer lugar, pregúntense si se ha cumplido el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propósito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de la entrevista. Para responder, puede consultar la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matriz de planificación de la entrevista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con el fin de comprobar si recabó la información de forma metódica.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Después, pueden plantearse las preguntas que figuran en la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página 29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del Cuaderno:</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¿He tenido en cuenta las circunstancias individuales y contextuales de la persona entrevistada y he respondido bien a ellas?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¿He establecido una relación de confianza a lo largo de la entrevista?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¿He sido capaz de ayudar a la persona entrevistada a implicarse en la entrevista y la he ayudado a comprender el proceso de entrevista?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Para obtener información, ¿he recurrido al relato libre y, a continuación, a la jerarquía de confiabilidad?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¿Ha permitido la entrevista que la persona entrevistada recuerde y facilite información?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¿He dado la oportunidad a la persona entrevistada de aclarar afirmaciones y añadir información?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¿He confirmado que la persona entrevistada considera que la entrevista es fidedigna?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¿Ha tenido la oportunidad la persona entrevistada de corregir su información o aportar nueva información al repasar sus afirmaciones?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¿He mantenido la dignidad de la persona entrevistada a lo largo de la entrevista planteando preguntas que fueran apropiadas y respetuosas?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¿Mi lenguaje corporal y mis reacciones han servido para apoyar a la persona entrevistada, independientemente de la información que estuviese facilitando?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¿Hay información que no haya registrado? ¿Cómo puedo reunir esa información que falta?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pitchFamily="34" charset="-128"/>
              </a:rPr>
              <a:t>Duración: </a:t>
            </a:r>
            <a:r>
              <a:rPr lang="es" sz="1200" b="0" i="1" u="none" strike="noStrike" kern="1200" cap="none" spc="0" normalizeH="0" noProof="0" dirty="0">
                <a:ln>
                  <a:noFill/>
                </a:ln>
                <a:solidFill>
                  <a:prstClr val="black"/>
                </a:solidFill>
                <a:effectLst/>
                <a:uLnTx/>
                <a:uFillTx/>
                <a:latin typeface="+mn-lt"/>
                <a:ea typeface="MS PGothic" pitchFamily="34" charset="-128"/>
              </a:rPr>
              <a:t>3 minutos</a:t>
            </a:r>
            <a:r>
              <a:rPr lang="es" sz="1200" b="0" i="1" u="none" strike="noStrike" kern="1200" cap="none" spc="0" normalizeH="0" noProof="0" dirty="0">
                <a:ln>
                  <a:noFill/>
                </a:ln>
                <a:solidFill>
                  <a:prstClr val="black"/>
                </a:solidFill>
                <a:effectLst/>
                <a:uLnTx/>
                <a:uFillTx/>
                <a:latin typeface="+mn-lt"/>
                <a:ea typeface="MS PGothic" charset="-128"/>
              </a:rPr>
              <a:t> </a:t>
            </a:r>
            <a:r>
              <a:rPr lang="es" sz="1200" b="0" i="1" u="none" strike="noStrike" kern="1200" cap="none" spc="0" normalizeH="0" noProof="0" dirty="0">
                <a:ln>
                  <a:noFill/>
                </a:ln>
                <a:solidFill>
                  <a:prstClr val="black"/>
                </a:solidFill>
                <a:effectLst/>
                <a:uLnTx/>
                <a:uFillTx/>
                <a:latin typeface="+mn-lt"/>
                <a:ea typeface="MS PGothic" pitchFamily="34" charset="-128"/>
              </a:rPr>
              <a:t>(1 hora y 32 minutos para la sección sobre el modelo PEACE). </a:t>
            </a:r>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35</a:t>
            </a:fld>
            <a:endParaRPr lang="en-US" dirty="0"/>
          </a:p>
        </p:txBody>
      </p:sp>
    </p:spTree>
    <p:extLst>
      <p:ext uri="{BB962C8B-B14F-4D97-AF65-F5344CB8AC3E}">
        <p14:creationId xmlns:p14="http://schemas.microsoft.com/office/powerpoint/2010/main" val="2254502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08013"/>
            <a:ext cx="4111625" cy="3086100"/>
          </a:xfrm>
        </p:spPr>
      </p:sp>
      <p:sp>
        <p:nvSpPr>
          <p:cNvPr id="3" name="Notes Placeholder 2"/>
          <p:cNvSpPr>
            <a:spLocks noGrp="1"/>
          </p:cNvSpPr>
          <p:nvPr>
            <p:ph type="body" idx="1"/>
          </p:nvPr>
        </p:nvSpPr>
        <p:spPr>
          <a:xfrm>
            <a:off x="685800" y="4035971"/>
            <a:ext cx="5486400" cy="4649241"/>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Abordar problemas de credibilidad</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Al llevar a cabo una</a:t>
            </a:r>
            <a:r>
              <a:rPr lang="es" sz="1200" b="1" i="0" u="none" strike="noStrike" kern="1200" cap="none" spc="0" normalizeH="0" noProof="0" dirty="0">
                <a:ln>
                  <a:noFill/>
                </a:ln>
                <a:solidFill>
                  <a:prstClr val="black"/>
                </a:solidFill>
                <a:effectLst/>
                <a:uLnTx/>
                <a:uFillTx/>
                <a:latin typeface="+mn-lt"/>
                <a:ea typeface="MS PGothic" charset="-128"/>
              </a:rPr>
              <a:t> entrevista de RSD</a:t>
            </a:r>
            <a:r>
              <a:rPr lang="es" sz="1200" b="0" i="0" u="none" strike="noStrike" kern="1200" cap="none" spc="0" normalizeH="0" noProof="0" dirty="0">
                <a:ln>
                  <a:noFill/>
                </a:ln>
                <a:solidFill>
                  <a:prstClr val="black"/>
                </a:solidFill>
                <a:effectLst/>
                <a:uLnTx/>
                <a:uFillTx/>
                <a:latin typeface="+mn-lt"/>
                <a:ea typeface="MS PGothic" charset="-128"/>
              </a:rPr>
              <a:t> pueden surgir temas que planteen problemas de credibilidad. Tratemos esta cuestión más a fondo.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30 minutos para la sección sobre el tratamiento de los problemas de credibilidad, concediendo tiempo para que la persona facilitadora desarrolle el contenido de las diapositivas y organice una sesión de preguntas y respuestas, en particular sobre los temas de la ocultación, la credibilidad y la corroboración de pruebas, sin olvidar que estos temas se tratan más adelante en el módulo sobre la determinación de la condición de refugiado.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Esta diapositiva es opcional y solo se debe incluir cuando el grupo de personas destinatarias se dedique a RSD, pero no haya cursado el módulo completo dedicado a esta labor. Para mostrar la diapositiva, si decide utilizarla, desplace el cursor hacia el panel de navegación izquierdo, haga clic con el botón derecho del ratón en esta diapositiva y seleccione “Ocultar diapositiva”. El color de la diapositiva en el panel de navegación cambiará de opaco a transparente y la diapositiva aparecerá cuando la presentación se ponga en modo “Presentación con diapositivas”. Si más adelante desea ocultarla de nuevo, desplace el cursor hacia el panel de navegación izquierdo, haga clic con el botón derecho del ratón en esta diapositiva y seleccione “Ocultar diapositiva”. No elimine la diapositiva, ya que los números de diapositiva en el resto de la presentación no coincidirán con las tablas de programación de la Guía de facilitación.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0" i="1" kern="1200" dirty="0">
                <a:solidFill>
                  <a:schemeClr val="tx1"/>
                </a:solidFill>
                <a:effectLst/>
                <a:latin typeface="+mn-lt"/>
                <a:ea typeface="+mn-ea"/>
                <a:cs typeface="+mn-cs"/>
              </a:rPr>
              <a:t>[Descripción de la imagen: varios funcionarios del ACNUR hablan con una migrante de América Central cerca de las vías de ferrocarril en Medias Aguas]</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10"/>
          </p:nvPr>
        </p:nvSpPr>
        <p:spPr/>
        <p:txBody>
          <a:bodyPr rtlCol="0"/>
          <a:lstStyle/>
          <a:p>
            <a:pPr marL="0" marR="0" lvl="0" indent="0" algn="r" defTabSz="1092434" rtl="0" eaLnBrk="1" fontAlgn="auto" latinLnBrk="0" hangingPunct="1">
              <a:lnSpc>
                <a:spcPct val="100000"/>
              </a:lnSpc>
              <a:spcBef>
                <a:spcPts val="0"/>
              </a:spcBef>
              <a:spcAft>
                <a:spcPts val="0"/>
              </a:spcAft>
              <a:buClrTx/>
              <a:buSzTx/>
              <a:buFontTx/>
              <a:buNone/>
              <a:tabLst/>
              <a:defRPr/>
            </a:pPr>
            <a:fld id="{D4F8946C-7958-45E7-AA5A-9EAC386C7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2434"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839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2"/>
            <a:ext cx="5486400" cy="45019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Abordar problemas de credibilidad (continuación)</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171450" algn="l" defTabSz="6858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En primer lugar, tengan presente que: </a:t>
            </a:r>
          </a:p>
          <a:p>
            <a:pPr marL="114300" marR="0" lvl="0" indent="-285750" algn="l" defTabSz="6858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No </a:t>
            </a:r>
            <a:r>
              <a:rPr lang="es" sz="1200" b="0" i="0" u="none" strike="noStrike" kern="1200" cap="none" spc="0" normalizeH="0" noProof="0" dirty="0">
                <a:ln>
                  <a:noFill/>
                </a:ln>
                <a:solidFill>
                  <a:prstClr val="black"/>
                </a:solidFill>
                <a:effectLst/>
                <a:uLnTx/>
                <a:uFillTx/>
                <a:latin typeface="+mn-lt"/>
                <a:ea typeface="MS PGothic" pitchFamily="34" charset="-128"/>
              </a:rPr>
              <a:t>nos </a:t>
            </a:r>
            <a:r>
              <a:rPr lang="es" sz="1200" b="1" i="0" u="none" strike="noStrike" kern="1200" cap="none" spc="0" normalizeH="0" noProof="0" dirty="0">
                <a:ln>
                  <a:noFill/>
                </a:ln>
                <a:solidFill>
                  <a:prstClr val="black"/>
                </a:solidFill>
                <a:effectLst/>
                <a:uLnTx/>
                <a:uFillTx/>
                <a:latin typeface="+mn-lt"/>
                <a:ea typeface="MS PGothic" pitchFamily="34" charset="-128"/>
              </a:rPr>
              <a:t>incumbe</a:t>
            </a:r>
            <a:r>
              <a:rPr lang="es" sz="1200" b="0" i="0" u="none" strike="noStrike" kern="1200" cap="none" spc="0" normalizeH="0" noProof="0" dirty="0">
                <a:ln>
                  <a:noFill/>
                </a:ln>
                <a:solidFill>
                  <a:prstClr val="black"/>
                </a:solidFill>
                <a:effectLst/>
                <a:uLnTx/>
                <a:uFillTx/>
                <a:latin typeface="+mn-lt"/>
                <a:ea typeface="MS PGothic" pitchFamily="34" charset="-128"/>
              </a:rPr>
              <a:t> decidir si la persona solicitante tiene una SOGIESC diversa. </a:t>
            </a:r>
          </a:p>
          <a:p>
            <a:pPr marL="114300" marR="0" lvl="0" indent="-285750" algn="l" defTabSz="6858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rPr>
              <a:t>Las personas solicitantes no tienen que demostrar su orientación sexual, identidad de género, expresión de género ni características sexuales. </a:t>
            </a:r>
          </a:p>
          <a:p>
            <a:pPr marL="114300" marR="0" lvl="0" indent="-285750" algn="l" defTabSz="6858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rPr>
              <a:t>Procuren evitar la tendencia a juzgar las solicitudes según sus propias expectativas sobre la apariencia de las personas con SOGIESC diversa o sobre cómo deben comportarse o sentirse.</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En la página del Cuaderno que aparece en pantalla se incluye </a:t>
            </a:r>
            <a:r>
              <a:rPr lang="es" sz="1200" b="0" i="0" u="none" strike="noStrike" kern="1200" cap="none" spc="0" normalizeH="0" noProof="0" dirty="0">
                <a:ln>
                  <a:noFill/>
                </a:ln>
                <a:solidFill>
                  <a:prstClr val="black"/>
                </a:solidFill>
                <a:effectLst/>
                <a:uLnTx/>
                <a:uFillTx/>
                <a:latin typeface="+mn-lt"/>
                <a:ea typeface="MS PGothic" pitchFamily="34" charset="-128"/>
              </a:rPr>
              <a:t>una</a:t>
            </a:r>
            <a:r>
              <a:rPr lang="es" sz="1200" b="0" i="0" u="none" strike="noStrike" kern="1200" cap="none" spc="0" normalizeH="0" noProof="0" dirty="0">
                <a:ln>
                  <a:noFill/>
                </a:ln>
                <a:solidFill>
                  <a:prstClr val="black"/>
                </a:solidFill>
                <a:effectLst/>
                <a:uLnTx/>
                <a:uFillTx/>
                <a:latin typeface="+mn-lt"/>
                <a:ea typeface="MS PGothic" charset="-128"/>
              </a:rPr>
              <a:t> lista de distintas formas mediante las cuales pueden crear </a:t>
            </a:r>
            <a:r>
              <a:rPr lang="es" sz="1200" b="1" i="0" u="none" strike="noStrike" kern="1200" cap="none" spc="0" normalizeH="0" noProof="0" dirty="0">
                <a:ln>
                  <a:noFill/>
                </a:ln>
                <a:solidFill>
                  <a:prstClr val="black"/>
                </a:solidFill>
                <a:effectLst/>
                <a:uLnTx/>
                <a:uFillTx/>
                <a:latin typeface="+mn-lt"/>
                <a:ea typeface="MS PGothic" charset="-128"/>
              </a:rPr>
              <a:t>espacios más seguros para realizar entrevistas </a:t>
            </a:r>
            <a:r>
              <a:rPr lang="es" sz="1200" b="0" i="0" u="none" strike="noStrike" kern="1200" cap="none" spc="0" normalizeH="0" noProof="0" dirty="0">
                <a:ln>
                  <a:noFill/>
                </a:ln>
                <a:solidFill>
                  <a:prstClr val="black"/>
                </a:solidFill>
                <a:effectLst/>
                <a:uLnTx/>
                <a:uFillTx/>
                <a:latin typeface="+mn-lt"/>
                <a:ea typeface="MS PGothic" charset="-128"/>
              </a:rPr>
              <a:t>en el contexto de RSD. Tengan presentes estas opciones para</a:t>
            </a:r>
            <a:r>
              <a:rPr lang="es" sz="1200" b="0" i="0" u="none" strike="noStrike" kern="1200" cap="none" spc="0" normalizeH="0" noProof="0" dirty="0">
                <a:ln>
                  <a:noFill/>
                </a:ln>
                <a:solidFill>
                  <a:prstClr val="black"/>
                </a:solidFill>
                <a:effectLst/>
                <a:uLnTx/>
                <a:uFillTx/>
                <a:latin typeface="+mn-lt"/>
                <a:ea typeface="MS PGothic" pitchFamily="34" charset="-128"/>
              </a:rPr>
              <a:t> asegurarse de que crean un entorno propicio en el que llevar a cabo las entrevistas.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30 minutos para la sección sobre el tratamiento de los problemas de credibilidad.</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Esta diapositiva es opcional y solo debe incluirse cuando el grupo de personas participantes se dedique al ámbito de RSD, pero no haya cursado el módulo completo dedicado a esta labor. Para mostrar la diapositiva, si decide utilizarla, desplace el cursor hacia el panel de navegación izquierdo, haga clic con el botón derecho del ratón en esta diapositiva y seleccione “Ocultar diapositiva”. El color de la diapositiva en el panel de navegación cambiará de opaco a transparente y la diapositiva aparecerá cuando la presentación se ponga en modo “Presentación con diapositivas”. Si más adelante desea ocultarla de nuevo, desplace el cursor hacia el panel de navegación izquierdo, haga clic con el botón derecho del ratón en esta diapositiva y seleccione “Ocultar diapositiva”. No elimine la diapositiva, ya que los números de diapositiva en el resto de la presentación no coincidirán con las tablas de programación de la Guía de facilitación.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37</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3328814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Abordar problemas de credibilidad (continuación)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En una entrevista con una persona con SOGIESC diversa, </a:t>
            </a:r>
            <a:r>
              <a:rPr lang="es" sz="1200" b="1" i="0" u="none" strike="noStrike" kern="1200" cap="none" spc="0" normalizeH="0" noProof="0" dirty="0">
                <a:ln>
                  <a:noFill/>
                </a:ln>
                <a:solidFill>
                  <a:prstClr val="black"/>
                </a:solidFill>
                <a:effectLst/>
                <a:uLnTx/>
                <a:uFillTx/>
                <a:latin typeface="+mn-lt"/>
                <a:ea typeface="MS PGothic" charset="-128"/>
              </a:rPr>
              <a:t>los problemas de </a:t>
            </a:r>
            <a:r>
              <a:rPr lang="es" sz="1200" b="0" i="0" u="none" strike="noStrike" kern="1200" cap="none" spc="0" normalizeH="0" noProof="0" dirty="0">
                <a:ln>
                  <a:noFill/>
                </a:ln>
                <a:solidFill>
                  <a:prstClr val="black"/>
                </a:solidFill>
                <a:effectLst/>
                <a:uLnTx/>
                <a:uFillTx/>
                <a:latin typeface="+mn-lt"/>
                <a:ea typeface="MS PGothic" charset="-128"/>
              </a:rPr>
              <a:t>credibilidad se deben evaluar como en cualquier otra entrevista. En estos casos, deben realizar lo siguiente: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Recabar </a:t>
            </a:r>
            <a:r>
              <a:rPr lang="es" sz="1200" b="1" i="0" u="none" strike="noStrike" kern="1200" cap="none" spc="0" normalizeH="0" noProof="0" dirty="0">
                <a:ln>
                  <a:noFill/>
                </a:ln>
                <a:solidFill>
                  <a:prstClr val="black"/>
                </a:solidFill>
                <a:effectLst/>
                <a:uLnTx/>
                <a:uFillTx/>
                <a:latin typeface="+mn-lt"/>
                <a:ea typeface="MS PGothic" charset="-128"/>
              </a:rPr>
              <a:t>detalles </a:t>
            </a:r>
            <a:r>
              <a:rPr lang="es" sz="1200" b="0" i="0" u="none" strike="noStrike" kern="1200" cap="none" spc="0" normalizeH="0" noProof="0" dirty="0">
                <a:ln>
                  <a:noFill/>
                </a:ln>
                <a:solidFill>
                  <a:prstClr val="black"/>
                </a:solidFill>
                <a:effectLst/>
                <a:uLnTx/>
                <a:uFillTx/>
                <a:latin typeface="+mn-lt"/>
                <a:ea typeface="MS PGothic" charset="-128"/>
              </a:rPr>
              <a:t>suficientes para aclarar las incoherencias.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Explorar lo que significan para la persona los conceptos y </a:t>
            </a:r>
            <a:r>
              <a:rPr lang="es" sz="1200" b="1" i="0" u="none" strike="noStrike" kern="1200" cap="none" spc="0" normalizeH="0" noProof="0" dirty="0">
                <a:ln>
                  <a:noFill/>
                </a:ln>
                <a:solidFill>
                  <a:prstClr val="black"/>
                </a:solidFill>
                <a:effectLst/>
                <a:uLnTx/>
                <a:uFillTx/>
                <a:latin typeface="+mn-lt"/>
                <a:ea typeface="MS PGothic" charset="-128"/>
              </a:rPr>
              <a:t>experiencias </a:t>
            </a:r>
            <a:r>
              <a:rPr lang="es" sz="1200" b="0" i="0" u="none" strike="noStrike" kern="1200" cap="none" spc="0" normalizeH="0" noProof="0" dirty="0">
                <a:ln>
                  <a:noFill/>
                </a:ln>
                <a:solidFill>
                  <a:prstClr val="black"/>
                </a:solidFill>
                <a:effectLst/>
                <a:uLnTx/>
                <a:uFillTx/>
                <a:latin typeface="+mn-lt"/>
                <a:ea typeface="MS PGothic" charset="-128"/>
              </a:rPr>
              <a:t>de los que ha hablado.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Recordar que las solicitudes LGBTIQ+ pueden requerir más tiempo y </a:t>
            </a:r>
            <a:r>
              <a:rPr lang="es" sz="1200" b="1" i="0" u="none" strike="noStrike" kern="1200" cap="none" spc="0" normalizeH="0" noProof="0" dirty="0">
                <a:ln>
                  <a:noFill/>
                </a:ln>
                <a:solidFill>
                  <a:prstClr val="black"/>
                </a:solidFill>
                <a:effectLst/>
                <a:uLnTx/>
                <a:uFillTx/>
                <a:latin typeface="+mn-lt"/>
                <a:ea typeface="MS PGothic" charset="-128"/>
              </a:rPr>
              <a:t>atención</a:t>
            </a:r>
            <a:r>
              <a:rPr lang="es" sz="1200" b="0" i="0" u="none" strike="noStrike" kern="1200" cap="none" spc="0" normalizeH="0" noProof="0" dirty="0">
                <a:ln>
                  <a:noFill/>
                </a:ln>
                <a:solidFill>
                  <a:prstClr val="black"/>
                </a:solidFill>
                <a:effectLst/>
                <a:uLnTx/>
                <a:uFillTx/>
                <a:latin typeface="+mn-lt"/>
                <a:ea typeface="MS PGothic" charset="-128"/>
              </a:rPr>
              <a:t>, porque la información tendrá que obtenerse con más tacto.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Considerar cada solicitud de forma individual. Las experiencias de las personas LGBTIQ+ cambian </a:t>
            </a:r>
            <a:r>
              <a:rPr lang="es" sz="1200" b="1" i="0" u="none" strike="noStrike" kern="1200" cap="none" spc="0" normalizeH="0" noProof="0" dirty="0">
                <a:ln>
                  <a:noFill/>
                </a:ln>
                <a:solidFill>
                  <a:prstClr val="black"/>
                </a:solidFill>
                <a:effectLst/>
                <a:uLnTx/>
                <a:uFillTx/>
                <a:latin typeface="+mn-lt"/>
                <a:ea typeface="MS PGothic" charset="-128"/>
              </a:rPr>
              <a:t>muchísimo </a:t>
            </a:r>
            <a:r>
              <a:rPr lang="es" sz="1200" b="0" i="0" u="none" strike="noStrike" kern="1200" cap="none" spc="0" normalizeH="0" noProof="0" dirty="0">
                <a:ln>
                  <a:noFill/>
                </a:ln>
                <a:solidFill>
                  <a:prstClr val="black"/>
                </a:solidFill>
                <a:effectLst/>
                <a:uLnTx/>
                <a:uFillTx/>
                <a:latin typeface="+mn-lt"/>
                <a:ea typeface="MS PGothic" charset="-128"/>
              </a:rPr>
              <a:t>de una a otra. </a:t>
            </a: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30 minutos para la sección sobre el tratamiento de los problemas de credibilidad.</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Esta diapositiva es opcional y solo se debe incluir cuando el grupo de personas participantes se dedique a RSD pero no haya cursado el módulo completo dedicado a esta labor. Para mostrar la diapositiva, si decide utilizarla, desplace el cursor hacia el panel de navegación izquierdo, haga clic con el botón derecho del ratón en esta diapositiva y seleccione “Ocultar diapositiva”. El color de la diapositiva en el panel de navegación cambiará de opaco a transparente y la diapositiva aparecerá cuando la presentación se ponga en modo “Presentación con diapositivas”. Si más adelante desea ocultarla de nuevo, desplace el cursor hacia el panel de navegación izquierdo, haga clic con el botón derecho del ratón en esta diapositiva y seleccione “Ocultar diapositiva”. No elimine la diapositiva, ya que los números de diapositiva en el resto de la presentación no coincidirán con las tablas de programación de la Guía de facilitación.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[Descripción de la imagen: un hombre habla con dos personas sentadas una al lado de la otra; la persona de la derecha lleva un chaleco azul de la OIM]</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38</a:t>
            </a:fld>
            <a:endParaRPr lang="en-US"/>
          </a:p>
        </p:txBody>
      </p:sp>
    </p:spTree>
    <p:extLst>
      <p:ext uri="{BB962C8B-B14F-4D97-AF65-F5344CB8AC3E}">
        <p14:creationId xmlns:p14="http://schemas.microsoft.com/office/powerpoint/2010/main" val="3998607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Abordar problemas de credibilidad (continuación)</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Asimismo, tengan en cuenta que:</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Pueden</a:t>
            </a:r>
            <a:r>
              <a:rPr lang="es" sz="1200" b="1" i="0" u="none" strike="noStrike" kern="1200" cap="none" spc="0" normalizeH="0" noProof="0" dirty="0">
                <a:ln>
                  <a:noFill/>
                </a:ln>
                <a:solidFill>
                  <a:prstClr val="black"/>
                </a:solidFill>
                <a:effectLst/>
                <a:uLnTx/>
                <a:uFillTx/>
                <a:latin typeface="+mn-lt"/>
                <a:ea typeface="MS PGothic" charset="-128"/>
              </a:rPr>
              <a:t> </a:t>
            </a:r>
            <a:r>
              <a:rPr lang="es" sz="1200" b="0" i="0" u="none" strike="noStrike" kern="1200" cap="none" spc="0" normalizeH="0" noProof="0" dirty="0">
                <a:ln>
                  <a:noFill/>
                </a:ln>
                <a:solidFill>
                  <a:prstClr val="black"/>
                </a:solidFill>
                <a:effectLst/>
                <a:uLnTx/>
                <a:uFillTx/>
                <a:latin typeface="+mn-lt"/>
                <a:ea typeface="MS PGothic" charset="-128"/>
              </a:rPr>
              <a:t> </a:t>
            </a:r>
            <a:r>
              <a:rPr lang="es" sz="1200" b="1" i="0" u="none" strike="noStrike" kern="1200" cap="none" spc="0" normalizeH="0" noProof="0" dirty="0">
                <a:ln>
                  <a:noFill/>
                </a:ln>
                <a:solidFill>
                  <a:prstClr val="black"/>
                </a:solidFill>
                <a:effectLst/>
                <a:uLnTx/>
                <a:uFillTx/>
                <a:latin typeface="+mn-lt"/>
                <a:ea typeface="MS PGothic" charset="-128"/>
              </a:rPr>
              <a:t>existir </a:t>
            </a:r>
            <a:r>
              <a:rPr lang="es" sz="1200" b="0" i="0" u="none" strike="noStrike" kern="1200" cap="none" spc="0" normalizeH="0" noProof="0" dirty="0">
                <a:ln>
                  <a:noFill/>
                </a:ln>
                <a:solidFill>
                  <a:prstClr val="black"/>
                </a:solidFill>
                <a:effectLst/>
                <a:uLnTx/>
                <a:uFillTx/>
                <a:latin typeface="+mn-lt"/>
                <a:ea typeface="MS PGothic" charset="-128"/>
              </a:rPr>
              <a:t>explicaciones razonables de por qué la persona no ha revelado antes la información sobre su sexo, orientación sexual o identidad de género: por ejemplo, experiencias traumáticas, miedo a las consecuencias, incomodidad en la entrevista o que nunca se lo haya contado a nadie.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Es posible que una persona tarde muchas reuniones</a:t>
            </a:r>
            <a:r>
              <a:rPr lang="es" sz="1200" b="1" i="0" u="none" strike="noStrike" kern="1200" cap="none" spc="0" normalizeH="0" noProof="0" dirty="0">
                <a:ln>
                  <a:noFill/>
                </a:ln>
                <a:solidFill>
                  <a:prstClr val="black"/>
                </a:solidFill>
                <a:effectLst/>
                <a:uLnTx/>
                <a:uFillTx/>
                <a:latin typeface="+mn-lt"/>
                <a:ea typeface="MS PGothic" charset="-128"/>
              </a:rPr>
              <a:t> </a:t>
            </a:r>
            <a:r>
              <a:rPr lang="es" sz="1200" b="0" i="0" u="none" strike="noStrike" kern="1200" cap="none" spc="0" normalizeH="0" noProof="0" dirty="0">
                <a:ln>
                  <a:noFill/>
                </a:ln>
                <a:solidFill>
                  <a:prstClr val="black"/>
                </a:solidFill>
                <a:effectLst/>
                <a:uLnTx/>
                <a:uFillTx/>
                <a:latin typeface="+mn-lt"/>
                <a:ea typeface="MS PGothic" charset="-128"/>
              </a:rPr>
              <a:t>en aceptar contar el motivo de su huida. Los </a:t>
            </a:r>
            <a:r>
              <a:rPr lang="es" sz="1200" b="1" i="0" u="none" strike="noStrike" kern="1200" cap="none" spc="0" normalizeH="0" noProof="0" dirty="0">
                <a:ln>
                  <a:noFill/>
                </a:ln>
                <a:solidFill>
                  <a:prstClr val="black"/>
                </a:solidFill>
                <a:effectLst/>
                <a:uLnTx/>
                <a:uFillTx/>
                <a:latin typeface="+mn-lt"/>
                <a:ea typeface="MS PGothic" charset="-128"/>
              </a:rPr>
              <a:t>mecanismos</a:t>
            </a:r>
            <a:r>
              <a:rPr lang="es" sz="1200" b="0" i="0" u="none" strike="noStrike" kern="1200" cap="none" spc="0" normalizeH="0" noProof="0" dirty="0">
                <a:ln>
                  <a:noFill/>
                </a:ln>
                <a:solidFill>
                  <a:prstClr val="black"/>
                </a:solidFill>
                <a:effectLst/>
                <a:uLnTx/>
                <a:uFillTx/>
                <a:latin typeface="+mn-lt"/>
                <a:ea typeface="MS PGothic" charset="-128"/>
              </a:rPr>
              <a:t> </a:t>
            </a:r>
            <a:r>
              <a:rPr lang="es" sz="1200" b="1" i="0" u="none" strike="noStrike" kern="1200" cap="none" spc="0" normalizeH="0" noProof="0" dirty="0">
                <a:ln>
                  <a:noFill/>
                </a:ln>
                <a:solidFill>
                  <a:prstClr val="black"/>
                </a:solidFill>
                <a:effectLst/>
                <a:uLnTx/>
                <a:uFillTx/>
                <a:latin typeface="+mn-lt"/>
                <a:ea typeface="MS PGothic" charset="-128"/>
              </a:rPr>
              <a:t> </a:t>
            </a:r>
            <a:r>
              <a:rPr lang="es" sz="1200" b="0" i="0" u="none" strike="noStrike" kern="1200" cap="none" spc="0" normalizeH="0" noProof="0" dirty="0">
                <a:ln>
                  <a:noFill/>
                </a:ln>
                <a:solidFill>
                  <a:prstClr val="black"/>
                </a:solidFill>
                <a:effectLst/>
                <a:uLnTx/>
                <a:uFillTx/>
                <a:latin typeface="+mn-lt"/>
                <a:ea typeface="MS PGothic" charset="-128"/>
              </a:rPr>
              <a:t>de supervivencia para “ocultarse” incluyen el aislamiento, la adopción de maneras de actuar “masculinas” o “femeninas” o vivir sin salir del armario, lo que puede reforzar la baja autoestima.</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Se deben hacer preguntas de seguimiento para aclarar las incertidumbres y plantear a la </a:t>
            </a:r>
            <a:r>
              <a:rPr lang="es" sz="1200" b="1" i="0" u="none" strike="noStrike" kern="1200" cap="none" spc="0" normalizeH="0" noProof="0" dirty="0">
                <a:ln>
                  <a:noFill/>
                </a:ln>
                <a:solidFill>
                  <a:prstClr val="black"/>
                </a:solidFill>
                <a:effectLst/>
                <a:uLnTx/>
                <a:uFillTx/>
                <a:latin typeface="+mn-lt"/>
                <a:ea typeface="MS PGothic" charset="-128"/>
              </a:rPr>
              <a:t>persona solicitante</a:t>
            </a:r>
            <a:r>
              <a:rPr lang="es" sz="1200" b="0" i="0" u="none" strike="noStrike" kern="1200" cap="none" spc="0" normalizeH="0" noProof="0" dirty="0">
                <a:ln>
                  <a:noFill/>
                </a:ln>
                <a:solidFill>
                  <a:prstClr val="black"/>
                </a:solidFill>
                <a:effectLst/>
                <a:uLnTx/>
                <a:uFillTx/>
                <a:latin typeface="+mn-lt"/>
                <a:ea typeface="MS PGothic" charset="-128"/>
              </a:rPr>
              <a:t> las preocupaciones relativas a la credibilidad, para darle la oportunidad de explicarse.</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30 minutos para la sección sobre el tratamiento de los problemas de credibilidad.</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Esta diapositiva es opcional y solo se debe incluir cuando el grupo de personas participantes se dedique a RSD pero no haya cursado el módulo completo dedicado a esta labor. Para mostrar la diapositiva, si decide utilizarla, desplace el cursor hacia el panel de navegación izquierdo, haga clic con el botón derecho del ratón en esta diapositiva y seleccione “Ocultar diapositiva”. El color de la diapositiva en el panel de navegación cambiará de opaco a transparente y la diapositiva aparecerá cuando la presentación se ponga en modo “Presentación con diapositivas”. Si más adelante desea ocultarla de nuevo, desplace el cursor hacia el panel de navegación izquierdo, haga clic con el botón derecho del ratón en esta diapositiva y seleccione “Ocultar diapositiva”. No elimine la diapositiva, ya que los números de diapositiva en el resto de la presentación no coincidirán con las tablas de programación de la Guía de facilitación.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[Descripción de la imagen: un hombre habla con dos personas sentadas una al lado de la otra; la persona de la derecha lleva un chaleco azul de la OIM]</a:t>
            </a: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39</a:t>
            </a:fld>
            <a:endParaRPr lang="en-US"/>
          </a:p>
        </p:txBody>
      </p:sp>
    </p:spTree>
    <p:extLst>
      <p:ext uri="{BB962C8B-B14F-4D97-AF65-F5344CB8AC3E}">
        <p14:creationId xmlns:p14="http://schemas.microsoft.com/office/powerpoint/2010/main" val="2216970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Módulo 8: Conceptos básicos sobre las entrevistas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El módulo 8 se titula </a:t>
            </a:r>
            <a:r>
              <a:rPr lang="es" sz="1200" b="1" i="0" u="none" strike="noStrike" kern="1200" cap="none" spc="0" normalizeH="0" noProof="0" dirty="0">
                <a:ln>
                  <a:noFill/>
                </a:ln>
                <a:solidFill>
                  <a:prstClr val="black"/>
                </a:solidFill>
                <a:effectLst/>
                <a:uLnTx/>
                <a:uFillTx/>
                <a:latin typeface="+mn-lt"/>
                <a:ea typeface="MS PGothic" charset="-128"/>
              </a:rPr>
              <a:t>Conceptos básicos sobre las entrevistas</a:t>
            </a:r>
            <a:r>
              <a:rPr lang="es" sz="1200" b="0" i="0" u="none" strike="noStrike" kern="1200" cap="none" spc="0" normalizeH="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total del módulo: </a:t>
            </a:r>
            <a:r>
              <a:rPr lang="es" sz="1200" b="0" i="1" u="none" strike="noStrike" kern="1200" cap="none" spc="0" normalizeH="0" noProof="0" dirty="0">
                <a:ln>
                  <a:noFill/>
                </a:ln>
                <a:solidFill>
                  <a:prstClr val="black"/>
                </a:solidFill>
                <a:effectLst/>
                <a:uLnTx/>
                <a:uFillTx/>
                <a:latin typeface="+mn-lt"/>
                <a:ea typeface="MS PGothic" charset="-128"/>
              </a:rPr>
              <a:t>3 horas para la versión estándar; 3 horas y 30 minutos para la variante de RSD</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4A31E5A-B7FC-E945-B897-86AFF9DB5541}" type="slidenum">
              <a:rPr lang="en-US" altLang="en-US" sz="1200">
                <a:latin typeface="Calibri Regular"/>
              </a:rPr>
              <a:pPr/>
              <a:t>4</a:t>
            </a:fld>
            <a:endParaRPr lang="en-US" altLang="en-US" sz="1200" dirty="0">
              <a:latin typeface="Calibri Regular"/>
            </a:endParaRPr>
          </a:p>
        </p:txBody>
      </p:sp>
    </p:spTree>
    <p:extLst>
      <p:ext uri="{BB962C8B-B14F-4D97-AF65-F5344CB8AC3E}">
        <p14:creationId xmlns:p14="http://schemas.microsoft.com/office/powerpoint/2010/main" val="3141067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Abordar problemas de credibilidad (continuación)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Deben tenerse en cuenta varias cuestiones cuando una persona oculta su SOGIESC diversa: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Muchas personas LGBTIQ+ han tenido que mantener en </a:t>
            </a:r>
            <a:r>
              <a:rPr lang="es" sz="1200" b="1" i="0" u="none" strike="noStrike" kern="1200" cap="none" spc="0" normalizeH="0" noProof="0" dirty="0">
                <a:ln>
                  <a:noFill/>
                </a:ln>
                <a:solidFill>
                  <a:prstClr val="black"/>
                </a:solidFill>
                <a:effectLst/>
                <a:uLnTx/>
                <a:uFillTx/>
                <a:latin typeface="+mn-lt"/>
                <a:ea typeface="MS PGothic" charset="-128"/>
              </a:rPr>
              <a:t>secreto </a:t>
            </a:r>
            <a:r>
              <a:rPr lang="es" sz="1200" b="0" i="0" u="none" strike="noStrike" kern="1200" cap="none" spc="0" normalizeH="0" noProof="0" dirty="0">
                <a:ln>
                  <a:noFill/>
                </a:ln>
                <a:solidFill>
                  <a:prstClr val="black"/>
                </a:solidFill>
                <a:effectLst/>
                <a:uLnTx/>
                <a:uFillTx/>
                <a:latin typeface="+mn-lt"/>
                <a:ea typeface="MS PGothic" charset="-128"/>
              </a:rPr>
              <a:t>determinados aspectos de su vida y puede que no hayan vivido abiertamente o no hayan tenido relaciones íntimas.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Muchas personas han reprimido su SOGIESC para </a:t>
            </a:r>
            <a:r>
              <a:rPr lang="es" sz="1200" b="1" i="0" u="none" strike="noStrike" kern="1200" cap="none" spc="0" normalizeH="0" noProof="0" dirty="0">
                <a:ln>
                  <a:noFill/>
                </a:ln>
                <a:solidFill>
                  <a:prstClr val="black"/>
                </a:solidFill>
                <a:effectLst/>
                <a:uLnTx/>
                <a:uFillTx/>
                <a:latin typeface="+mn-lt"/>
                <a:ea typeface="MS PGothic" charset="-128"/>
              </a:rPr>
              <a:t>evitar</a:t>
            </a:r>
            <a:r>
              <a:rPr lang="es" sz="1200" b="0" i="0" u="none" strike="noStrike" kern="1200" cap="none" spc="0" normalizeH="0" noProof="0" dirty="0">
                <a:ln>
                  <a:noFill/>
                </a:ln>
                <a:solidFill>
                  <a:prstClr val="black"/>
                </a:solidFill>
                <a:effectLst/>
                <a:uLnTx/>
                <a:uFillTx/>
                <a:latin typeface="+mn-lt"/>
                <a:ea typeface="MS PGothic" charset="-128"/>
              </a:rPr>
              <a:t> la persecución.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Haberse reprimido en el pasado o tener la capacidad de hacerlo en el futuro no es </a:t>
            </a:r>
            <a:r>
              <a:rPr lang="es" sz="1200" b="1" i="0" u="none" strike="noStrike" kern="1200" cap="none" spc="0" normalizeH="0" noProof="0" dirty="0">
                <a:ln>
                  <a:noFill/>
                </a:ln>
                <a:solidFill>
                  <a:prstClr val="black"/>
                </a:solidFill>
                <a:effectLst/>
                <a:uLnTx/>
                <a:uFillTx/>
                <a:latin typeface="+mn-lt"/>
                <a:ea typeface="MS PGothic" charset="-128"/>
              </a:rPr>
              <a:t>motivo</a:t>
            </a:r>
            <a:r>
              <a:rPr lang="es" sz="1200" b="0" i="0" u="none" strike="noStrike" kern="1200" cap="none" spc="0" normalizeH="0" noProof="0" dirty="0">
                <a:ln>
                  <a:noFill/>
                </a:ln>
                <a:solidFill>
                  <a:prstClr val="black"/>
                </a:solidFill>
                <a:effectLst/>
                <a:uLnTx/>
                <a:uFillTx/>
                <a:latin typeface="+mn-lt"/>
                <a:ea typeface="MS PGothic" charset="-128"/>
              </a:rPr>
              <a:t> para cuestionar su credibilidad.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Recuerden que no se puede esperar que la persona </a:t>
            </a:r>
            <a:r>
              <a:rPr lang="es" sz="1200" b="1" i="0" u="none" strike="noStrike" kern="1200" cap="none" spc="0" normalizeH="0" noProof="0" dirty="0">
                <a:ln>
                  <a:noFill/>
                </a:ln>
                <a:solidFill>
                  <a:prstClr val="black"/>
                </a:solidFill>
                <a:effectLst/>
                <a:uLnTx/>
                <a:uFillTx/>
                <a:latin typeface="+mn-lt"/>
                <a:ea typeface="MS PGothic" charset="-128"/>
              </a:rPr>
              <a:t>cambie </a:t>
            </a:r>
            <a:r>
              <a:rPr lang="es" sz="1200" b="0" i="0" u="none" strike="noStrike" kern="1200" cap="none" spc="0" normalizeH="0" noProof="0" dirty="0">
                <a:ln>
                  <a:noFill/>
                </a:ln>
                <a:solidFill>
                  <a:prstClr val="black"/>
                </a:solidFill>
                <a:effectLst/>
                <a:uLnTx/>
                <a:uFillTx/>
                <a:latin typeface="+mn-lt"/>
                <a:ea typeface="MS PGothic" charset="-128"/>
              </a:rPr>
              <a:t>su orientación sexual o identidad de género para evitar la persecución, ya que esta es fundamental para su dignidad humana. La ocultación puede causar daños psicológicos.</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30 minutos para la sección sobre el tratamiento de los problemas de credibilidad.</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Esta diapositiva es opcional y solo se debe incluir cuando el grupo de personas participantes se dedique a l ámbito de la determinación de la condición de refugiado, pero no haya cursado el módulo completo dedicado a esta labor. Para mostrar la diapositiva, si decide utilizarla, desplace el cursor hacia el panel de navegación izquierdo, haga clic con el botón derecho del ratón en esta diapositiva y seleccione “Ocultar diapositiva”. El color de la diapositiva en el panel de navegación cambiará de opaco a transparente y la diapositiva aparecerá cuando la presentación se ponga en modo “Presentación con diapositivas”. Si más adelante desea ocultarla de nuevo, desplace el cursor hacia el panel de navegación izquierdo, haga clic con el botón derecho del ratón en esta diapositiva y seleccione “Ocultar diapositiva”. No elimine la diapositiva, ya que los números de diapositiva en el resto de la presentación no coincidirán con las tablas de programación de la Guía de facilitación.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[Descripción de la imagen: un hombre habla con dos personas sentadas una al lado de la otra; la persona de la derecha lleva un chaleco azul de la OIM]</a:t>
            </a: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40</a:t>
            </a:fld>
            <a:endParaRPr lang="en-US"/>
          </a:p>
        </p:txBody>
      </p:sp>
    </p:spTree>
    <p:extLst>
      <p:ext uri="{BB962C8B-B14F-4D97-AF65-F5344CB8AC3E}">
        <p14:creationId xmlns:p14="http://schemas.microsoft.com/office/powerpoint/2010/main" val="642609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Abordar problemas de credibilidad (continuación)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 la hora de corroborar pruebas, tenga en cuenta que: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En general, se trata de una</a:t>
            </a:r>
            <a:r>
              <a:rPr lang="es" sz="1200" b="0" i="0" u="none" strike="noStrike" kern="1200" cap="none" spc="0" normalizeH="0" baseline="0" noProof="0" dirty="0">
                <a:ln>
                  <a:noFill/>
                </a:ln>
                <a:solidFill>
                  <a:prstClr val="black"/>
                </a:solidFill>
                <a:effectLst/>
                <a:uLnTx/>
                <a:uFillTx/>
                <a:latin typeface="+mn-lt"/>
                <a:ea typeface="MS PGothic" charset="-128"/>
              </a:rPr>
              <a:t> carga </a:t>
            </a:r>
            <a:r>
              <a:rPr lang="es" sz="1200" b="0" i="0" u="none" strike="noStrike" kern="1200" cap="none" spc="0" normalizeH="0" noProof="0" dirty="0">
                <a:ln>
                  <a:noFill/>
                </a:ln>
                <a:solidFill>
                  <a:prstClr val="black"/>
                </a:solidFill>
                <a:effectLst/>
                <a:uLnTx/>
                <a:uFillTx/>
                <a:latin typeface="+mn-lt"/>
                <a:ea typeface="MS PGothic" charset="-128"/>
              </a:rPr>
              <a:t>que </a:t>
            </a:r>
            <a:r>
              <a:rPr lang="es" sz="1200" b="1" i="0" u="none" strike="noStrike" kern="1200" cap="none" spc="0" normalizeH="0" noProof="0" dirty="0">
                <a:ln>
                  <a:noFill/>
                </a:ln>
                <a:solidFill>
                  <a:prstClr val="black"/>
                </a:solidFill>
                <a:effectLst/>
                <a:uLnTx/>
                <a:uFillTx/>
                <a:latin typeface="+mn-lt"/>
                <a:ea typeface="MS PGothic" charset="-128"/>
              </a:rPr>
              <a:t>comparten</a:t>
            </a:r>
            <a:r>
              <a:rPr lang="es" sz="1200" b="0" i="0" u="none" strike="noStrike" kern="1200" cap="none" spc="0" normalizeH="0" noProof="0" dirty="0">
                <a:ln>
                  <a:noFill/>
                </a:ln>
                <a:solidFill>
                  <a:prstClr val="black"/>
                </a:solidFill>
                <a:effectLst/>
                <a:uLnTx/>
                <a:uFillTx/>
                <a:latin typeface="+mn-lt"/>
                <a:ea typeface="MS PGothic" charset="-128"/>
              </a:rPr>
              <a:t> la persona entrevistada y la encargada de la entrevista.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La persona solicitante se saca su peso de encima proporcionando un </a:t>
            </a:r>
            <a:r>
              <a:rPr lang="es" sz="1200" b="1" i="0" u="none" strike="noStrike" kern="1200" cap="none" spc="0" normalizeH="0" noProof="0" dirty="0">
                <a:ln>
                  <a:noFill/>
                </a:ln>
                <a:solidFill>
                  <a:prstClr val="black"/>
                </a:solidFill>
                <a:effectLst/>
                <a:uLnTx/>
                <a:uFillTx/>
                <a:latin typeface="+mn-lt"/>
                <a:ea typeface="MS PGothic" charset="-128"/>
              </a:rPr>
              <a:t>relato </a:t>
            </a:r>
            <a:r>
              <a:rPr lang="es" sz="1200" b="0" i="0" u="none" strike="noStrike" kern="1200" cap="none" spc="0" normalizeH="0" noProof="0" dirty="0">
                <a:ln>
                  <a:noFill/>
                </a:ln>
                <a:solidFill>
                  <a:prstClr val="black"/>
                </a:solidFill>
                <a:effectLst/>
                <a:uLnTx/>
                <a:uFillTx/>
                <a:latin typeface="+mn-lt"/>
                <a:ea typeface="MS PGothic" charset="-128"/>
              </a:rPr>
              <a:t>fidedigno y veraz de su experiencia. Esto puede resultar más difícil en los casos LGBTIQ+, por el carácter personal de las solicitudes.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Por el carácter personal de las solicitudes LGBTIQ+, es mucho </a:t>
            </a:r>
            <a:r>
              <a:rPr lang="es" sz="1200" b="1" i="0" u="none" strike="noStrike" kern="1200" cap="none" spc="0" normalizeH="0" noProof="0" dirty="0">
                <a:ln>
                  <a:noFill/>
                </a:ln>
                <a:solidFill>
                  <a:prstClr val="black"/>
                </a:solidFill>
                <a:effectLst/>
                <a:uLnTx/>
                <a:uFillTx/>
                <a:latin typeface="+mn-lt"/>
                <a:ea typeface="MS PGothic" charset="-128"/>
              </a:rPr>
              <a:t>menos probable</a:t>
            </a:r>
            <a:r>
              <a:rPr lang="es" sz="1200" b="0" i="0" u="none" strike="noStrike" kern="1200" cap="none" spc="0" normalizeH="0" noProof="0" dirty="0">
                <a:ln>
                  <a:noFill/>
                </a:ln>
                <a:solidFill>
                  <a:prstClr val="black"/>
                </a:solidFill>
                <a:effectLst/>
                <a:uLnTx/>
                <a:uFillTx/>
                <a:latin typeface="+mn-lt"/>
                <a:ea typeface="MS PGothic" charset="-128"/>
              </a:rPr>
              <a:t> que las personas dispongan de documentos que las corroboren.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Esto puede suponer una mayor carga para el o la </a:t>
            </a:r>
            <a:r>
              <a:rPr lang="es" sz="1200" b="1" i="0" u="none" strike="noStrike" kern="1200" cap="none" spc="0" normalizeH="0" noProof="0" dirty="0">
                <a:ln>
                  <a:noFill/>
                </a:ln>
                <a:solidFill>
                  <a:prstClr val="black"/>
                </a:solidFill>
                <a:effectLst/>
                <a:uLnTx/>
                <a:uFillTx/>
                <a:latin typeface="+mn-lt"/>
                <a:ea typeface="MS PGothic" charset="-128"/>
              </a:rPr>
              <a:t>oficial </a:t>
            </a:r>
            <a:r>
              <a:rPr lang="es" sz="1200" b="0" i="0" u="none" strike="noStrike" kern="1200" cap="none" spc="0" normalizeH="0" noProof="0" dirty="0">
                <a:ln>
                  <a:noFill/>
                </a:ln>
                <a:solidFill>
                  <a:prstClr val="black"/>
                </a:solidFill>
                <a:effectLst/>
                <a:uLnTx/>
                <a:uFillTx/>
                <a:latin typeface="+mn-lt"/>
                <a:ea typeface="MS PGothic" charset="-128"/>
              </a:rPr>
              <a:t>a la hora de ayudar a la persona a formular su solicitud. Se deben analizar las cuestiones relacionadas con el modelo PEACE y las esferas temáticas de la vida cotidiana.</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30 minutos para la sección sobre el tratamiento de los problemas de credibilidad.</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Esta diapositiva es opcional y solo debe incluirse cuando el grupo de personas participantes se dedique a RSD, pero no haya cursado el módulo completo dedicado a esta labor. Para mostrar la diapositiva, si decide utilizarla, desplace el cursor hacia el panel de navegación izquierdo, haga clic con el botón derecho del ratón en esta diapositiva y seleccione “Ocultar diapositiva”. El color de la diapositiva en el panel de navegación cambiará de opaco a transparente y la diapositiva aparecerá cuando la presentación se ponga en modo “Presentación con diapositivas”. Si más adelante desea ocultarla de nuevo, desplace el cursor hacia el panel de navegación izquierdo, haga clic con el botón derecho del ratón en esta diapositiva y seleccione “Ocultar diapositiva”. No elimine la diapositiva, ya que los números de diapositiva en el resto de la presentación no coincidirán con las tablas de programación de la Guía de facilitación.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[Descripción de la imagen: un hombre habla con dos personas sentadas una al lado de la otra; la persona de la derecha lleva un chaleco azul de la OIM]</a:t>
            </a: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41</a:t>
            </a:fld>
            <a:endParaRPr lang="en-US"/>
          </a:p>
        </p:txBody>
      </p:sp>
    </p:spTree>
    <p:extLst>
      <p:ext uri="{BB962C8B-B14F-4D97-AF65-F5344CB8AC3E}">
        <p14:creationId xmlns:p14="http://schemas.microsoft.com/office/powerpoint/2010/main" val="6670000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sng" strike="noStrike" kern="1200" cap="none" spc="0" normalizeH="0" noProof="0" dirty="0">
                <a:ln>
                  <a:noFill/>
                </a:ln>
                <a:solidFill>
                  <a:prstClr val="black"/>
                </a:solidFill>
                <a:effectLst/>
                <a:uLnTx/>
                <a:uFillTx/>
                <a:latin typeface="+mn-lt"/>
                <a:ea typeface="MS PGothic" charset="-128"/>
              </a:rPr>
              <a:t>Video</a:t>
            </a:r>
            <a:endParaRPr lang="es" sz="1200" b="1" i="0" u="sng" strike="noStrike" kern="1200" cap="none" spc="0" normalizeH="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rPr>
              <a:t>Vamos a </a:t>
            </a:r>
            <a:r>
              <a:rPr lang="es" sz="1200" b="1" i="0" u="none" strike="noStrike" kern="1200" cap="none" spc="0" normalizeH="0" noProof="0" dirty="0">
                <a:ln>
                  <a:noFill/>
                </a:ln>
                <a:solidFill>
                  <a:prstClr val="black"/>
                </a:solidFill>
                <a:effectLst/>
                <a:uLnTx/>
                <a:uFillTx/>
                <a:latin typeface="+mn-lt"/>
                <a:ea typeface="MS PGothic" pitchFamily="34" charset="-128"/>
              </a:rPr>
              <a:t>concluir </a:t>
            </a:r>
            <a:r>
              <a:rPr lang="es" sz="1200" b="0" i="0" u="none" strike="noStrike" kern="1200" cap="none" spc="0" normalizeH="0" noProof="0" dirty="0">
                <a:ln>
                  <a:noFill/>
                </a:ln>
                <a:solidFill>
                  <a:prstClr val="black"/>
                </a:solidFill>
                <a:effectLst/>
                <a:uLnTx/>
                <a:uFillTx/>
                <a:latin typeface="+mn-lt"/>
                <a:ea typeface="MS PGothic" pitchFamily="34" charset="-128"/>
              </a:rPr>
              <a:t>el módulo 8 conociendo más de cerca algunas experiencias de personas con SOGIESC diversa. Este video presenta la historia de Majda, quien recibió asilo en los Estados Unidos tras huir de Serbia por las amenazas y la discriminación de las que era objeto.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Enlace al </a:t>
            </a:r>
            <a:r>
              <a:rPr lang="en-US" sz="1200" b="1" i="1" u="none" strike="noStrike" kern="1200" cap="none" spc="0" normalizeH="0" noProof="0" dirty="0">
                <a:ln>
                  <a:noFill/>
                </a:ln>
                <a:solidFill>
                  <a:prstClr val="black"/>
                </a:solidFill>
                <a:effectLst/>
                <a:uLnTx/>
                <a:uFillTx/>
                <a:latin typeface="+mn-lt"/>
                <a:ea typeface="MS PGothic" charset="-128"/>
              </a:rPr>
              <a:t>video</a:t>
            </a:r>
            <a:r>
              <a:rPr lang="es" sz="1200" b="1" i="1" u="none" strike="noStrike" kern="1200" cap="none" spc="0" normalizeH="0" noProof="0" dirty="0">
                <a:ln>
                  <a:noFill/>
                </a:ln>
                <a:solidFill>
                  <a:prstClr val="black"/>
                </a:solidFill>
                <a:effectLst/>
                <a:uLnTx/>
                <a:uFillTx/>
                <a:latin typeface="+mn-lt"/>
                <a:ea typeface="MS PGothic" charset="-128"/>
              </a:rPr>
              <a:t>: </a:t>
            </a:r>
            <a:r>
              <a:rPr lang="es" sz="1200" b="0" i="1" u="sng" strike="noStrike" kern="1200" cap="none" spc="0" normalizeH="0" noProof="0" dirty="0">
                <a:ln>
                  <a:noFill/>
                </a:ln>
                <a:solidFill>
                  <a:prstClr val="black"/>
                </a:solidFill>
                <a:effectLst/>
                <a:uLnTx/>
                <a:uFillTx/>
                <a:latin typeface="+mn-lt"/>
                <a:ea typeface="MS PGothic" pitchFamily="34" charset="-128"/>
                <a:cs typeface="MS PGothic" charset="0"/>
              </a:rPr>
              <a:t>https://www.youtube.com/watch?v=jdg0CRjKaPI</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6 minutos.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pitchFamily="34" charset="-128"/>
                <a:cs typeface="MS PGothic" charset="0"/>
              </a:rPr>
              <a:t>Videos alternativos: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A continuación se indican varios </a:t>
            </a:r>
            <a:r>
              <a:rPr lang="en-US" sz="1200" b="0" i="1" u="none" strike="noStrike" kern="1200" cap="none" spc="0" normalizeH="0" noProof="0" dirty="0">
                <a:ln>
                  <a:noFill/>
                </a:ln>
                <a:solidFill>
                  <a:prstClr val="black"/>
                </a:solidFill>
                <a:effectLst/>
                <a:uLnTx/>
                <a:uFillTx/>
                <a:latin typeface="+mn-lt"/>
                <a:ea typeface="MS PGothic" pitchFamily="34" charset="-128"/>
                <a:cs typeface="MS PGothic" charset="0"/>
              </a:rPr>
              <a:t>video</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s alternativos que se pueden utilizar para fines de capacitación. Esta lista se actualizará a medida que se disponga de nuevos videos. Ver la diapositiva con </a:t>
            </a:r>
            <a:r>
              <a:rPr lang="en-US" sz="1200" b="0" i="1" u="none" strike="noStrike" kern="1200" cap="none" spc="0" normalizeH="0" noProof="0" dirty="0">
                <a:ln>
                  <a:noFill/>
                </a:ln>
                <a:solidFill>
                  <a:prstClr val="black"/>
                </a:solidFill>
                <a:effectLst/>
                <a:uLnTx/>
                <a:uFillTx/>
                <a:latin typeface="+mn-lt"/>
                <a:ea typeface="MS PGothic" pitchFamily="34" charset="-128"/>
                <a:cs typeface="MS PGothic" charset="0"/>
              </a:rPr>
              <a:t>video</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s que precede a la diapositiva de los puntos clave de aprendizaje de cada módulo para encontrar más </a:t>
            </a:r>
            <a:r>
              <a:rPr lang="en-US" sz="1200" b="0" i="1" u="none" strike="noStrike" kern="1200" cap="none" spc="0" normalizeH="0" noProof="0" dirty="0">
                <a:ln>
                  <a:noFill/>
                </a:ln>
                <a:solidFill>
                  <a:prstClr val="black"/>
                </a:solidFill>
                <a:effectLst/>
                <a:uLnTx/>
                <a:uFillTx/>
                <a:latin typeface="+mn-lt"/>
                <a:ea typeface="MS PGothic" pitchFamily="34" charset="-128"/>
                <a:cs typeface="MS PGothic" charset="0"/>
              </a:rPr>
              <a:t>video</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s sobre las experiencias de personas con SOGIESC diversa.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Dando voz a la juventud LGBTI en Kinshasa (República Democrática del Congo) (Children’s Radio Foundation, en francés con subtítulos en inglés, 3:12) </a:t>
            </a:r>
            <a:r>
              <a:rPr lang="es" sz="1200" b="0" i="1" u="sng" strike="noStrike" kern="1200" cap="none" spc="0" normalizeH="0" noProof="0" dirty="0">
                <a:ln>
                  <a:noFill/>
                </a:ln>
                <a:solidFill>
                  <a:prstClr val="black"/>
                </a:solidFill>
                <a:effectLst/>
                <a:uLnTx/>
                <a:uFillTx/>
                <a:latin typeface="+mn-lt"/>
                <a:ea typeface="MS PGothic" pitchFamily="34" charset="-128"/>
                <a:cs typeface="MS PGothic" charset="0"/>
                <a:hlinkClick r:id="rId3">
                  <a:extLst>
                    <a:ext uri="{A12FA001-AC4F-418D-AE19-62706E023703}">
                      <ahyp:hlinkClr xmlns:ahyp="http://schemas.microsoft.com/office/drawing/2018/hyperlinkcolor" val="tx"/>
                    </a:ext>
                  </a:extLst>
                </a:hlinkClick>
              </a:rPr>
              <a:t>https://www.youtube.com/watch?v=UrK_OiSciZo</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La historia de Sogi: las personas LGBTI en África (Comisión de Derechos Humanos de Australia, en inglés, 2:40) </a:t>
            </a:r>
            <a:r>
              <a:rPr lang="es" sz="1200" b="0" i="1" u="sng" strike="noStrike" kern="1200" cap="none" spc="0" normalizeH="0" noProof="0" dirty="0">
                <a:ln>
                  <a:noFill/>
                </a:ln>
                <a:solidFill>
                  <a:prstClr val="black"/>
                </a:solidFill>
                <a:effectLst/>
                <a:uLnTx/>
                <a:uFillTx/>
                <a:latin typeface="+mn-lt"/>
                <a:ea typeface="MS PGothic" pitchFamily="34" charset="-128"/>
                <a:cs typeface="MS PGothic" charset="0"/>
                <a:hlinkClick r:id="rId4">
                  <a:extLst>
                    <a:ext uri="{A12FA001-AC4F-418D-AE19-62706E023703}">
                      <ahyp:hlinkClr xmlns:ahyp="http://schemas.microsoft.com/office/drawing/2018/hyperlinkcolor" val="tx"/>
                    </a:ext>
                  </a:extLst>
                </a:hlinkClick>
              </a:rPr>
              <a:t>https://www.youtube.com/watch?v=mZJ_X9ysHSo</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Una mirada al Grupo de Derechos LGBT+ de Ghana (LGBT Rights Ghana, en inglés, 3:50) </a:t>
            </a:r>
            <a:r>
              <a:rPr lang="es" sz="1200" b="0" i="1" u="sng" strike="noStrike" kern="1200" cap="none" spc="0" normalizeH="0" noProof="0" dirty="0">
                <a:ln>
                  <a:noFill/>
                </a:ln>
                <a:solidFill>
                  <a:prstClr val="black"/>
                </a:solidFill>
                <a:effectLst/>
                <a:uLnTx/>
                <a:uFillTx/>
                <a:latin typeface="+mn-lt"/>
                <a:ea typeface="MS PGothic" pitchFamily="34" charset="-128"/>
                <a:cs typeface="MS PGothic" charset="0"/>
              </a:rPr>
              <a:t>https://www.youtube.com/watch?v=XCb2nkjJEIk</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p>
        </p:txBody>
      </p:sp>
      <p:sp>
        <p:nvSpPr>
          <p:cNvPr id="4" name="Slide Number Placeholder 3"/>
          <p:cNvSpPr>
            <a:spLocks noGrp="1"/>
          </p:cNvSpPr>
          <p:nvPr>
            <p:ph type="sldNum" sz="quarter" idx="10"/>
          </p:nvPr>
        </p:nvSpPr>
        <p:spPr/>
        <p:txBody>
          <a:bodyPr rtlCol="0"/>
          <a:lstStyle/>
          <a:p>
            <a:pPr rtl="0"/>
            <a:fld id="{0ED8A9B0-80EF-A34D-B345-E2DEC5501E01}" type="slidenum">
              <a:rPr lang="en-US" smtClean="0"/>
              <a:t>42</a:t>
            </a:fld>
            <a:endParaRPr lang="en-US" dirty="0"/>
          </a:p>
        </p:txBody>
      </p:sp>
    </p:spTree>
    <p:extLst>
      <p:ext uri="{BB962C8B-B14F-4D97-AF65-F5344CB8AC3E}">
        <p14:creationId xmlns:p14="http://schemas.microsoft.com/office/powerpoint/2010/main" val="2639229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Puntos clave de aprendizaje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Por último, también hay que tener presentes los siguientes </a:t>
            </a:r>
            <a:r>
              <a:rPr lang="es" sz="1200" b="1" i="0" u="none" strike="noStrike" kern="1200" cap="none" spc="0" normalizeH="0" noProof="0" dirty="0">
                <a:ln>
                  <a:noFill/>
                </a:ln>
                <a:solidFill>
                  <a:prstClr val="black"/>
                </a:solidFill>
                <a:effectLst/>
                <a:uLnTx/>
                <a:uFillTx/>
                <a:latin typeface="+mn-lt"/>
                <a:ea typeface="MS PGothic" charset="-128"/>
              </a:rPr>
              <a:t>puntos clave de aprendizaje</a:t>
            </a:r>
            <a:r>
              <a:rPr lang="es" sz="1200" b="0" i="0" u="none" strike="noStrike" kern="1200" cap="none" spc="0" normalizeH="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0" cap="none" spc="0" normalizeH="0" noProof="0" dirty="0">
                <a:ln>
                  <a:noFill/>
                </a:ln>
                <a:solidFill>
                  <a:prstClr val="white"/>
                </a:solidFill>
                <a:effectLst/>
                <a:uLnTx/>
                <a:uFillTx/>
                <a:latin typeface="+mn-lt"/>
                <a:ea typeface="MS PGothic" charset="-128"/>
                <a:cs typeface="Calibri" charset="0"/>
              </a:rPr>
              <a:t>Asegúrense de que las entrevistas </a:t>
            </a:r>
            <a:r>
              <a:rPr lang="es" sz="1200" b="1" i="0" u="none" strike="noStrike" kern="0" cap="none" spc="0" normalizeH="0" noProof="0" dirty="0">
                <a:ln>
                  <a:noFill/>
                </a:ln>
                <a:solidFill>
                  <a:prstClr val="white"/>
                </a:solidFill>
                <a:effectLst/>
                <a:uLnTx/>
                <a:uFillTx/>
                <a:latin typeface="+mn-lt"/>
                <a:ea typeface="MS PGothic" charset="-128"/>
                <a:cs typeface="Calibri" charset="0"/>
              </a:rPr>
              <a:t>se desarrollen</a:t>
            </a:r>
            <a:r>
              <a:rPr lang="es" sz="1200" b="0" i="0" u="none" strike="noStrike" kern="0" cap="none" spc="0" normalizeH="0" noProof="0" dirty="0">
                <a:ln>
                  <a:noFill/>
                </a:ln>
                <a:solidFill>
                  <a:prstClr val="white"/>
                </a:solidFill>
                <a:effectLst/>
                <a:uLnTx/>
                <a:uFillTx/>
                <a:latin typeface="+mn-lt"/>
                <a:ea typeface="MS PGothic" charset="-128"/>
                <a:cs typeface="Calibri" charset="0"/>
              </a:rPr>
              <a:t> en lugares seguros, accesibles y cómodos para las personas entrevistadas.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Como parte de la preparación mental de las entrevistas, sean conscientes de sus propios </a:t>
            </a:r>
            <a:r>
              <a:rPr lang="es" sz="1200" b="1" i="0" u="none" strike="noStrike" kern="1200" cap="none" spc="0" normalizeH="0" noProof="0" dirty="0">
                <a:ln>
                  <a:noFill/>
                </a:ln>
                <a:solidFill>
                  <a:prstClr val="black"/>
                </a:solidFill>
                <a:effectLst/>
                <a:uLnTx/>
                <a:uFillTx/>
                <a:latin typeface="+mn-lt"/>
                <a:ea typeface="MS PGothic" charset="-128"/>
              </a:rPr>
              <a:t>sesgos</a:t>
            </a:r>
            <a:r>
              <a:rPr lang="es" sz="1200" b="0" i="0" u="none" strike="noStrike" kern="1200" cap="none" spc="0" normalizeH="0" noProof="0" dirty="0">
                <a:ln>
                  <a:noFill/>
                </a:ln>
                <a:solidFill>
                  <a:prstClr val="black"/>
                </a:solidFill>
                <a:effectLst/>
                <a:uLnTx/>
                <a:uFillTx/>
                <a:latin typeface="+mn-lt"/>
                <a:ea typeface="MS PGothic" charset="-128"/>
              </a:rPr>
              <a:t> y estereotipos.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Involucren a la persona entrevistada y explíquele el funcionamiento de la entrevista para establecer una </a:t>
            </a:r>
            <a:r>
              <a:rPr lang="es" sz="1200" b="1" i="0" u="none" strike="noStrike" kern="1200" cap="none" spc="0" normalizeH="0" noProof="0" dirty="0">
                <a:ln>
                  <a:noFill/>
                </a:ln>
                <a:solidFill>
                  <a:prstClr val="black"/>
                </a:solidFill>
                <a:effectLst/>
                <a:uLnTx/>
                <a:uFillTx/>
                <a:latin typeface="+mn-lt"/>
                <a:ea typeface="MS PGothic" charset="-128"/>
              </a:rPr>
              <a:t>relación de confianza</a:t>
            </a:r>
            <a:r>
              <a:rPr lang="es" sz="1200" b="0" i="0" u="none" strike="noStrike" kern="1200" cap="none" spc="0" normalizeH="0" noProof="0" dirty="0">
                <a:ln>
                  <a:noFill/>
                </a:ln>
                <a:solidFill>
                  <a:prstClr val="black"/>
                </a:solidFill>
                <a:effectLst/>
                <a:uLnTx/>
                <a:uFillTx/>
                <a:latin typeface="+mn-lt"/>
                <a:ea typeface="MS PGothic" charset="-128"/>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Animen a la persona entrevistada a contar un relato libre recurriendo al modelo </a:t>
            </a:r>
            <a:r>
              <a:rPr lang="es" sz="1200" b="1" i="0" u="none" strike="noStrike" kern="1200" cap="none" spc="0" normalizeH="0" noProof="0" dirty="0">
                <a:ln>
                  <a:noFill/>
                </a:ln>
                <a:solidFill>
                  <a:prstClr val="black"/>
                </a:solidFill>
                <a:effectLst/>
                <a:uLnTx/>
                <a:uFillTx/>
                <a:latin typeface="+mn-lt"/>
                <a:ea typeface="MS PGothic" charset="-128"/>
              </a:rPr>
              <a:t>PEACE</a:t>
            </a:r>
            <a:r>
              <a:rPr lang="es" sz="1200" b="0" i="0" u="none" strike="noStrike" kern="1200" cap="none" spc="0" normalizeH="0" noProof="0" dirty="0">
                <a:ln>
                  <a:noFill/>
                </a:ln>
                <a:solidFill>
                  <a:prstClr val="black"/>
                </a:solidFill>
                <a:effectLst/>
                <a:uLnTx/>
                <a:uFillTx/>
                <a:latin typeface="+mn-lt"/>
                <a:ea typeface="MS PGothic" charset="-128"/>
              </a:rPr>
              <a:t> y centrándose en preguntas que inciten a narrar, explicar o describir y en las distintas esferas temáticas.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Concluyan y evalúen concienzudamente la entrevista para asegurarse de haber </a:t>
            </a:r>
            <a:r>
              <a:rPr lang="es" sz="1200" b="1" i="0" u="none" strike="noStrike" kern="1200" cap="none" spc="0" normalizeH="0" noProof="0" dirty="0">
                <a:ln>
                  <a:noFill/>
                </a:ln>
                <a:solidFill>
                  <a:prstClr val="black"/>
                </a:solidFill>
                <a:effectLst/>
                <a:uLnTx/>
                <a:uFillTx/>
                <a:latin typeface="+mn-lt"/>
                <a:ea typeface="MS PGothic" charset="-128"/>
              </a:rPr>
              <a:t>recabado</a:t>
            </a:r>
            <a:r>
              <a:rPr lang="es" sz="1200" b="0" i="0" u="none" strike="noStrike" kern="1200" cap="none" spc="0" normalizeH="0" noProof="0" dirty="0">
                <a:ln>
                  <a:noFill/>
                </a:ln>
                <a:solidFill>
                  <a:prstClr val="black"/>
                </a:solidFill>
                <a:effectLst/>
                <a:uLnTx/>
                <a:uFillTx/>
                <a:latin typeface="+mn-lt"/>
                <a:ea typeface="MS PGothic" charset="-128"/>
              </a:rPr>
              <a:t> la información necesaria y confiable.</a:t>
            </a:r>
          </a:p>
          <a:p>
            <a:pPr marL="0" marR="0" lvl="0" indent="0" algn="l" defTabSz="914400" rtl="0" eaLnBrk="0" fontAlgn="base" latinLnBrk="0" hangingPunct="0">
              <a:lnSpc>
                <a:spcPct val="100000"/>
              </a:lnSpc>
              <a:spcBef>
                <a:spcPct val="30000"/>
              </a:spcBef>
              <a:spcAft>
                <a:spcPct val="0"/>
              </a:spcAft>
              <a:buClr>
                <a:srgbClr val="AF1D38"/>
              </a:buClr>
              <a:buSzTx/>
              <a:buFont typeface="Arial" panose="020B0604020202020204" pitchFamily="34" charset="0"/>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1 minuto. </a:t>
            </a: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710162DD-07BE-5646-97EA-012889A97BA4}" type="slidenum">
              <a:rPr lang="en-US" altLang="en-US" sz="1200">
                <a:latin typeface="Calibri Regular"/>
              </a:rPr>
              <a:pPr rtl="0"/>
              <a:t>43</a:t>
            </a:fld>
            <a:endParaRPr lang="en-US" altLang="en-US" sz="1200" dirty="0">
              <a:latin typeface="Calibri Regular"/>
            </a:endParaRPr>
          </a:p>
        </p:txBody>
      </p:sp>
    </p:spTree>
    <p:extLst>
      <p:ext uri="{BB962C8B-B14F-4D97-AF65-F5344CB8AC3E}">
        <p14:creationId xmlns:p14="http://schemas.microsoft.com/office/powerpoint/2010/main" val="847317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u="sng" dirty="0">
                <a:ea typeface="MS PGothic" charset="-128"/>
              </a:rPr>
              <a:t>Módulo 9: Técnicas de entrevista</a:t>
            </a:r>
          </a:p>
          <a:p>
            <a:pPr rtl="0"/>
            <a:endParaRPr lang="en-US" altLang="en-US" sz="1200" dirty="0">
              <a:ea typeface="MS PGothic" charset="-128"/>
            </a:endParaRPr>
          </a:p>
          <a:p>
            <a:pPr rtl="0"/>
            <a:r>
              <a:rPr lang="es" sz="1200" dirty="0">
                <a:ea typeface="MS PGothic" charset="-128"/>
              </a:rPr>
              <a:t>El módulo 9 se titula </a:t>
            </a:r>
            <a:r>
              <a:rPr lang="es" sz="1200" b="1" dirty="0">
                <a:ea typeface="MS PGothic" charset="-128"/>
              </a:rPr>
              <a:t>Técnicas de entrevista</a:t>
            </a:r>
            <a:r>
              <a:rPr lang="es" sz="1200" dirty="0">
                <a:ea typeface="MS PGothic" charset="-128"/>
              </a:rPr>
              <a:t>. </a:t>
            </a:r>
          </a:p>
          <a:p>
            <a:pPr rtl="0"/>
            <a:endParaRPr lang="en-US" altLang="en-US" sz="1200" dirty="0">
              <a:ea typeface="MS PGothic" charset="-128"/>
            </a:endParaRPr>
          </a:p>
          <a:p>
            <a:pPr rtl="0"/>
            <a:r>
              <a:rPr lang="es" sz="1200" dirty="0">
                <a:ea typeface="MS PGothic" charset="-128"/>
              </a:rPr>
              <a:t>---- </a:t>
            </a:r>
          </a:p>
          <a:p>
            <a:pPr rtl="0"/>
            <a:endParaRPr lang="en-US" altLang="en-US" sz="1200" u="none" dirty="0">
              <a:ea typeface="MS PGothic" charset="-128"/>
            </a:endParaRPr>
          </a:p>
          <a:p>
            <a:pPr rtl="0"/>
            <a:r>
              <a:rPr lang="es" sz="1200" b="1" i="1" u="none" dirty="0">
                <a:ea typeface="MS PGothic" charset="-128"/>
              </a:rPr>
              <a:t>Duración del módulo: </a:t>
            </a:r>
            <a:r>
              <a:rPr lang="es" sz="1200" i="1" u="none" dirty="0">
                <a:ea typeface="MS PGothic" charset="-128"/>
              </a:rPr>
              <a:t>2 horas y 20 minutos para la versión estándar; 3 horas y 35 minutos para la variante RSD.</a:t>
            </a:r>
          </a:p>
          <a:p>
            <a:pPr rtl="0"/>
            <a:endParaRPr lang="en-US" altLang="en-US" sz="1200" i="1" dirty="0">
              <a:ea typeface="MS PGothic"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4A31E5A-B7FC-E945-B897-86AFF9DB5541}" type="slidenum">
              <a:rPr lang="en-US" altLang="en-US" sz="1200">
                <a:latin typeface="Calibri Regular"/>
              </a:rPr>
              <a:pPr rtl="0"/>
              <a:t>44</a:t>
            </a:fld>
            <a:endParaRPr lang="en-US" altLang="en-US" sz="1200" dirty="0">
              <a:latin typeface="Calibri Regular"/>
            </a:endParaRPr>
          </a:p>
        </p:txBody>
      </p:sp>
    </p:spTree>
    <p:extLst>
      <p:ext uri="{BB962C8B-B14F-4D97-AF65-F5344CB8AC3E}">
        <p14:creationId xmlns:p14="http://schemas.microsoft.com/office/powerpoint/2010/main" val="2490923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Objetivos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El módulo 9 es fundamentalmente práctico y se divide en varios ejercicios de entrevista.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Al terminar este módulo, sabrán todo lo necesario para: </a:t>
            </a: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rPr>
              <a:t>Describir cómo llevaron a cabo una </a:t>
            </a:r>
            <a:r>
              <a:rPr lang="es" sz="1200" b="1" i="0" u="none" strike="noStrike" kern="1200" cap="none" spc="0" normalizeH="0" noProof="0" dirty="0">
                <a:ln>
                  <a:noFill/>
                </a:ln>
                <a:solidFill>
                  <a:srgbClr val="4F81BD"/>
                </a:solidFill>
                <a:effectLst/>
                <a:uLnTx/>
                <a:uFillTx/>
                <a:latin typeface="+mn-lt"/>
                <a:ea typeface="MS PGothic" pitchFamily="34" charset="-128"/>
              </a:rPr>
              <a:t>entrevista </a:t>
            </a:r>
            <a:r>
              <a:rPr lang="es" sz="1200" b="0" i="0" u="none" strike="noStrike" kern="1200" cap="none" spc="0" normalizeH="0" noProof="0" dirty="0">
                <a:ln>
                  <a:noFill/>
                </a:ln>
                <a:solidFill>
                  <a:srgbClr val="4F81BD"/>
                </a:solidFill>
                <a:effectLst/>
                <a:uLnTx/>
                <a:uFillTx/>
                <a:latin typeface="+mn-lt"/>
                <a:ea typeface="MS PGothic" pitchFamily="34" charset="-128"/>
              </a:rPr>
              <a:t>de práctica segura y acogedora.</a:t>
            </a: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rPr>
              <a:t>Destacar las </a:t>
            </a:r>
            <a:r>
              <a:rPr lang="es" sz="1200" b="1" i="0" u="none" strike="noStrike" kern="1200" cap="none" spc="0" normalizeH="0" noProof="0" dirty="0">
                <a:ln>
                  <a:noFill/>
                </a:ln>
                <a:solidFill>
                  <a:srgbClr val="4F81BD"/>
                </a:solidFill>
                <a:effectLst/>
                <a:uLnTx/>
                <a:uFillTx/>
                <a:latin typeface="+mn-lt"/>
                <a:ea typeface="MS PGothic" pitchFamily="34" charset="-128"/>
              </a:rPr>
              <a:t>esferas temáticas </a:t>
            </a:r>
            <a:r>
              <a:rPr lang="es" sz="1200" b="0" i="0" u="none" strike="noStrike" kern="1200" cap="none" spc="0" normalizeH="0" noProof="0" dirty="0">
                <a:ln>
                  <a:noFill/>
                </a:ln>
                <a:solidFill>
                  <a:prstClr val="black"/>
                </a:solidFill>
                <a:effectLst/>
                <a:uLnTx/>
                <a:uFillTx/>
                <a:latin typeface="+mn-lt"/>
                <a:ea typeface="MS PGothic" pitchFamily="34" charset="-128"/>
              </a:rPr>
              <a:t>clave que consideraron interesante explorar durante el transcurso de la entrevista de práctica.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rPr>
              <a:t>Explicar de qué manera formularon preguntas </a:t>
            </a:r>
            <a:r>
              <a:rPr lang="es" sz="1200" b="1" i="0" u="none" strike="noStrike" kern="1200" cap="none" spc="0" normalizeH="0" noProof="0" dirty="0">
                <a:ln>
                  <a:noFill/>
                </a:ln>
                <a:solidFill>
                  <a:srgbClr val="4F81BD"/>
                </a:solidFill>
                <a:effectLst/>
                <a:uLnTx/>
                <a:uFillTx/>
                <a:latin typeface="+mn-lt"/>
                <a:ea typeface="MS PGothic" pitchFamily="34" charset="-128"/>
              </a:rPr>
              <a:t>respetuosas y apropiadas </a:t>
            </a:r>
            <a:r>
              <a:rPr lang="es" sz="1200" b="0" i="0" u="none" strike="noStrike" kern="1200" cap="none" spc="0" normalizeH="0" noProof="0" dirty="0">
                <a:ln>
                  <a:noFill/>
                </a:ln>
                <a:solidFill>
                  <a:prstClr val="black"/>
                </a:solidFill>
                <a:effectLst/>
                <a:uLnTx/>
                <a:uFillTx/>
                <a:latin typeface="+mn-lt"/>
                <a:ea typeface="MS PGothic" pitchFamily="34" charset="-128"/>
              </a:rPr>
              <a:t>durante la entrevista de práctica.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pitchFamily="34" charset="-128"/>
              </a:rPr>
              <a:t>Duración: </a:t>
            </a:r>
            <a:r>
              <a:rPr lang="es" sz="1200" b="0" i="1" u="none" strike="noStrike" kern="1200" cap="none" spc="0" normalizeH="0" noProof="0" dirty="0">
                <a:ln>
                  <a:noFill/>
                </a:ln>
                <a:solidFill>
                  <a:prstClr val="black"/>
                </a:solidFill>
                <a:effectLst/>
                <a:uLnTx/>
                <a:uFillTx/>
                <a:latin typeface="+mn-lt"/>
                <a:ea typeface="MS PGothic" pitchFamily="34" charset="-128"/>
              </a:rPr>
              <a:t>1 minuto.</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rtl="0">
                <a:spcBef>
                  <a:spcPct val="0"/>
                </a:spcBef>
              </a:pPr>
              <a:t>45</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2068654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2"/>
            <a:ext cx="5486400" cy="45019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rPr>
              <a:t>Ejercicio: </a:t>
            </a:r>
            <a:r>
              <a:rPr lang="es" sz="1200" b="1" i="0" u="sng" strike="noStrike" kern="1200" cap="none" spc="0" normalizeH="0" noProof="0" dirty="0">
                <a:ln>
                  <a:noFill/>
                </a:ln>
                <a:solidFill>
                  <a:prstClr val="black"/>
                </a:solidFill>
                <a:effectLst/>
                <a:uLnTx/>
                <a:uFillTx/>
                <a:latin typeface="+mn-lt"/>
                <a:ea typeface="MS PGothic" charset="-128"/>
              </a:rPr>
              <a:t>Representación de papeles en grupo </a:t>
            </a:r>
            <a:endParaRPr kumimoji="0" lang="en-US" altLang="en-US" sz="1200" b="1" i="0"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En este módulo, proponemos tres ejercicios que le permitirán poner en práctica las técnicas de entrevista y debatirlas en grupo. El primero de estos ejercicios es una </a:t>
            </a:r>
            <a:r>
              <a:rPr lang="es" sz="1200" b="1" i="0" u="none" strike="noStrike" kern="1200" cap="none" spc="0" normalizeH="0" noProof="0" dirty="0">
                <a:ln>
                  <a:noFill/>
                </a:ln>
                <a:solidFill>
                  <a:prstClr val="black"/>
                </a:solidFill>
                <a:effectLst/>
                <a:uLnTx/>
                <a:uFillTx/>
                <a:latin typeface="+mn-lt"/>
                <a:ea typeface="MS PGothic" charset="-128"/>
              </a:rPr>
              <a:t>representación de papeles en grupo</a:t>
            </a:r>
            <a:r>
              <a:rPr lang="es" sz="1200" b="0" i="0" u="none" strike="noStrike" kern="1200" cap="none" spc="0" normalizeH="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Antes de la capacitación, pedí 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dos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personas participantes que nos ayudaran en este ejercicio [</a:t>
            </a:r>
            <a:r>
              <a:rPr lang="es" sz="1200" b="1" i="1" u="none" strike="noStrike" kern="1200" cap="none" spc="0" normalizeH="0" noProof="0" dirty="0">
                <a:ln>
                  <a:noFill/>
                </a:ln>
                <a:solidFill>
                  <a:prstClr val="black"/>
                </a:solidFill>
                <a:effectLst/>
                <a:uLnTx/>
                <a:uFillTx/>
                <a:latin typeface="+mn-lt"/>
                <a:ea typeface="MS PGothic" pitchFamily="34" charset="-128"/>
                <a:cs typeface="MS PGothic" charset="0"/>
              </a:rPr>
              <a:t>cuatro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si la representación de papeles se hace dos veces durante la variante de RSD].</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Una interpretará a la persona entrevistada y la</a:t>
            </a:r>
            <a:r>
              <a:rPr lang="e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otra a la persona entrevistadora. Se les han explicado brevemente sus funciones. A quien interpretará el papel de persona entrevistada sí se le ha dado un relato detallado de su contexto. La persona entrevistadora cuenta con alguna información contextual.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Cabe señalar que la persona encargada de la entrevista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desconoce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el relato de la persona participante, quien, a su vez, no ha visto las notas de la persona entrevistadora. Sitúense delante de la clase e interpreten los papeles. Dispondremos de 20 minutos [50/25 minutos] para interpretar los papeles, y otros 20 [50/25 minutos] para organizar un debate al respecto.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Antes de empezar, me gustaría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destacar</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algunos de nuestros objetivos generales.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Mediante esta representación de papeles, pretendemos exponer los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tipos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de preguntas que resulta apropiado preguntar mediante el modelo PEACE y destacar otras preguntas inapropiadas o irrelevantes para la entrevista que nos atañe.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Asimismo, el objetivo de este ejercicio es demostrar cuáles son las esferas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temáticas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que se</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pueden explorar en el transcurso de una entrevista y cómo formular preguntas constructivas.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Por último, esta representación de papeles nos dará la oportunidad de observar la manera en que podemos abordar un tema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delicado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 ir recabando información delicada durante la entrevista. Comencemos el ejercicio.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Cuando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se haya </a:t>
            </a:r>
            <a:r>
              <a:rPr lang="es" sz="1200" b="0" i="1" u="none" strike="noStrike" kern="1200" cap="none" spc="0" normalizeH="0" noProof="0" dirty="0">
                <a:ln>
                  <a:noFill/>
                </a:ln>
                <a:solidFill>
                  <a:prstClr val="black"/>
                </a:solidFill>
                <a:effectLst/>
                <a:uLnTx/>
                <a:uFillTx/>
                <a:latin typeface="+mn-lt"/>
                <a:ea typeface="MS PGothic" charset="-128"/>
              </a:rPr>
              <a:t>completado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la representación </a:t>
            </a:r>
            <a:r>
              <a:rPr lang="es" sz="1200" b="0" i="1" u="none" strike="noStrike" kern="1200" cap="none" spc="0" normalizeH="0" noProof="0" dirty="0">
                <a:ln>
                  <a:noFill/>
                </a:ln>
                <a:solidFill>
                  <a:prstClr val="black"/>
                </a:solidFill>
                <a:effectLst/>
                <a:uLnTx/>
                <a:uFillTx/>
                <a:latin typeface="+mn-lt"/>
                <a:ea typeface="MS PGothic" charset="-128"/>
              </a:rPr>
              <a:t>de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papeles</a:t>
            </a:r>
            <a:r>
              <a:rPr lang="es" sz="1200" b="0" i="1" u="none" strike="noStrike" kern="1200" cap="none" spc="0" normalizeH="0" noProof="0" dirty="0">
                <a:ln>
                  <a:noFill/>
                </a:ln>
                <a:solidFill>
                  <a:prstClr val="black"/>
                </a:solidFill>
                <a:effectLst/>
                <a:uLnTx/>
                <a:uFillTx/>
                <a:latin typeface="+mn-lt"/>
                <a:ea typeface="MS PGothic" charset="-128"/>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Gracias por participar.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Hablemos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del ejercicio</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¿Quién quiere comenzar? Podemos hablar de las preguntas que funcionaron mejor o peor, de los temas principales que hicieron avanzar la entrevista o de cualquier otro asunto que quieran destacar.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pitchFamily="34" charset="-128"/>
                <a:cs typeface="MS PGothic" charset="0"/>
              </a:rPr>
              <a:t>Sugerencias de preguntas</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para conseguir que las personas participantes se impliquen en el debate: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¿Qué opinan del nivel de comodidad de la sala?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¿Qué les ha parecido el lenguaje corporal de la</a:t>
            </a:r>
            <a:r>
              <a:rPr lang="e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persona entrevistadora y de la entrevistada</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¿Qué hizo la persona </a:t>
            </a:r>
            <a:r>
              <a:rPr lang="e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entrevistadora</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para animar a hablar a Fadi/Grace/Veronica?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¿De qué otra forma podemos hacer ver a la persona entrevistada que le escuchamos atentamente?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¿Cómo podemos ser conscientes de nuestras propias acciones durante una entrevista?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¿Qué hubieran hecho de otro modo si hubieran dirigido esta entrevista?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¿La persona entrevistada estaba convencida de la confidencialidad del proceso?</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¿Qué podemos ofrecer a la persona entrevistada para cambiar la dinámica de la entrevista (como hacer un descanso u ofrecerle un vaso de agua)?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¿Cómo podemos lograr que la entrevista sea más distendida?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Durante la entrevista, ¿qué indicadores habrían señalado para explorarlos con mayor detalle (respuestas, lenguaje corporal, silencio, etc.)? ¿Cómo podríamos haberlos explorado en profundidad?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en-US" altLang="en-US" sz="1200" b="1" i="1" u="none" strike="noStrike" kern="1200" cap="none" spc="0" normalizeH="0" baseline="0" noProof="0" dirty="0">
                <a:ln>
                  <a:noFill/>
                </a:ln>
                <a:solidFill>
                  <a:prstClr val="black"/>
                </a:solidFill>
                <a:effectLst/>
                <a:uLnTx/>
                <a:uFillTx/>
                <a:latin typeface="+mn-lt"/>
                <a:ea typeface="MS PGothic" charset="-128"/>
              </a:rPr>
            </a:b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En la </a:t>
            </a:r>
            <a:r>
              <a:rPr lang="es" sz="1200" b="1" i="1" u="none" strike="noStrike" kern="1200" cap="none" spc="0" normalizeH="0" noProof="0" dirty="0">
                <a:ln>
                  <a:noFill/>
                </a:ln>
                <a:solidFill>
                  <a:prstClr val="black"/>
                </a:solidFill>
                <a:effectLst/>
                <a:uLnTx/>
                <a:uFillTx/>
                <a:latin typeface="+mn-lt"/>
                <a:ea typeface="MS PGothic" charset="-128"/>
              </a:rPr>
              <a:t>página 180</a:t>
            </a:r>
            <a:r>
              <a:rPr lang="es" sz="1200" b="0" i="1" u="none" strike="noStrike" kern="1200" cap="none" spc="0" normalizeH="0" noProof="0" dirty="0">
                <a:ln>
                  <a:noFill/>
                </a:ln>
                <a:solidFill>
                  <a:prstClr val="black"/>
                </a:solidFill>
                <a:effectLst/>
                <a:uLnTx/>
                <a:uFillTx/>
                <a:latin typeface="+mn-lt"/>
                <a:ea typeface="MS PGothic" charset="-128"/>
              </a:rPr>
              <a:t> de la Guía de facilitación encontrará más información sobre este ejercicio, junto con ideas alternativas para la facilitación.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charset="-128"/>
              </a:rPr>
              <a:t>45 minutos para la variante estándar (5 minutos para la explicación; 20 minutos para la representación de papeles; 20 minutos para el debate).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charset="-128"/>
              </a:rPr>
              <a:t>1 hora y 45 minutos para la variante de RSD</a:t>
            </a:r>
            <a:r>
              <a:rPr lang="es" sz="1200" b="0" i="1" u="none" strike="noStrike" kern="1200" cap="none" spc="0" normalizeH="0" baseline="0" noProof="0" dirty="0">
                <a:ln>
                  <a:noFill/>
                </a:ln>
                <a:solidFill>
                  <a:prstClr val="black"/>
                </a:solidFill>
                <a:effectLst/>
                <a:uLnTx/>
                <a:uFillTx/>
                <a:latin typeface="+mn-lt"/>
                <a:ea typeface="MS PGothic" charset="-128"/>
              </a:rPr>
              <a:t> </a:t>
            </a:r>
            <a:r>
              <a:rPr lang="es" sz="1200" b="0" i="1" u="none" strike="noStrike" kern="1200" cap="none" spc="0" normalizeH="0" noProof="0" dirty="0">
                <a:ln>
                  <a:noFill/>
                </a:ln>
                <a:solidFill>
                  <a:prstClr val="black"/>
                </a:solidFill>
                <a:effectLst/>
                <a:uLnTx/>
                <a:uFillTx/>
                <a:latin typeface="+mn-lt"/>
                <a:ea typeface="MS PGothic" charset="-128"/>
              </a:rPr>
              <a:t>(5 minutos para la explicación; 50 minutos para la representación de papeles; 50 minutos para el debate o bien 5 minutos para la explicación; 25 minutos para cada una de las dos representaciones de papeles; 25 minutos para cada uno de los dos debates si hubiera dos representaciones de papeles).</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46</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720549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4334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rPr>
              <a:t>Ejercicio: </a:t>
            </a:r>
            <a:r>
              <a:rPr lang="es" sz="1200" b="1" i="0" u="sng" strike="noStrike" kern="1200" cap="none" spc="0" normalizeH="0" noProof="0" dirty="0">
                <a:ln>
                  <a:noFill/>
                </a:ln>
                <a:solidFill>
                  <a:prstClr val="black"/>
                </a:solidFill>
                <a:effectLst/>
                <a:uLnTx/>
                <a:uFillTx/>
                <a:latin typeface="+mn-lt"/>
                <a:ea typeface="MS PGothic" charset="-128"/>
              </a:rPr>
              <a:t>Representación de papeles por parejas </a:t>
            </a:r>
            <a:endParaRPr kumimoji="0" lang="en-US" altLang="en-US" sz="1200" b="1" i="0"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Ahora </a:t>
            </a:r>
            <a:r>
              <a:rPr lang="es" sz="1200" b="1" i="0" u="none" strike="noStrike" kern="1200" cap="none" spc="0" normalizeH="0" noProof="0" dirty="0">
                <a:ln>
                  <a:noFill/>
                </a:ln>
                <a:solidFill>
                  <a:prstClr val="black"/>
                </a:solidFill>
                <a:effectLst/>
                <a:uLnTx/>
                <a:uFillTx/>
                <a:latin typeface="+mn-lt"/>
                <a:ea typeface="MS PGothic" charset="-128"/>
              </a:rPr>
              <a:t>practicaremos </a:t>
            </a:r>
            <a:r>
              <a:rPr lang="es" sz="1200" b="0" i="0" u="none" strike="noStrike" kern="1200" cap="none" spc="0" normalizeH="0" noProof="0" dirty="0">
                <a:ln>
                  <a:noFill/>
                </a:ln>
                <a:solidFill>
                  <a:prstClr val="black"/>
                </a:solidFill>
                <a:effectLst/>
                <a:uLnTx/>
                <a:uFillTx/>
                <a:latin typeface="+mn-lt"/>
                <a:ea typeface="MS PGothic" charset="-128"/>
              </a:rPr>
              <a:t>técnicas de entrevista con otro ejercicio de representación de papeles.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Esta vez, les proponemos un ejercicio con el que podrán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practicar</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preguntas en el marco de una entrevista. Divídanse por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parejas.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Practicaremos</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dos ejercicios de representación de papeles. De esta forma, todas las personas tendrán la oportunidad de hacer de persona entrevistadora y de persona entrevistada.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Empecemos con el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primer</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ejercicio. Decidan quién interpretará a la persona entrevistada y quién dirigirá la entrevista durante la primera representación de papeles. ¿Ya lo han decidido?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(Confirme que todo el mundo ha elegido un papel.)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Si interpretan a la persona entrevistada, consulten la hoja de la descripción narrativa en la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página 58</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Si hacen de persona entrevistadora, consulten la hoja de la descripción narrativa en la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página 59</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Disponen de cinco minutos para leer atentamente la hoja de la descripción narrativa.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Transcurridos cinco minutos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Se acabó el tiempo</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Pueden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comenzar</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la</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entrevista. Les avisaré cuando se agote el tiempo.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Transcurridos 15 [20] minutos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Se ha agotado el tiempo de la primera entrevista. Pasen a la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segunda entrevista</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Si interpretaron el papel de persona encargada de la entrevista durante el primer ejercicio, ahora harán de persona entrevistada y viceversa. Si interpretan a la persona entrevistada, consulten la hoja de la descripción narrativa en la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página 60</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Si hacen de persona entrevistadora, consulten la hoja de la entrevista de la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página 61</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Disponen de cinco minutos para leer atentamente la hoja de la descripción narrativa.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Transcurridos cinco minutos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Pueden comenzar la entrevista.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Cuando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se haya </a:t>
            </a:r>
            <a:r>
              <a:rPr lang="es" sz="1200" b="0" i="1" u="none" strike="noStrike" kern="1200" cap="none" spc="0" normalizeH="0" noProof="0" dirty="0">
                <a:ln>
                  <a:noFill/>
                </a:ln>
                <a:solidFill>
                  <a:prstClr val="black"/>
                </a:solidFill>
                <a:effectLst/>
                <a:uLnTx/>
                <a:uFillTx/>
                <a:latin typeface="+mn-lt"/>
                <a:ea typeface="MS PGothic" charset="-128"/>
              </a:rPr>
              <a:t>completado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la representación </a:t>
            </a:r>
            <a:r>
              <a:rPr lang="es" sz="1200" b="0" i="1" u="none" strike="noStrike" kern="1200" cap="none" spc="0" normalizeH="0" noProof="0" dirty="0">
                <a:ln>
                  <a:noFill/>
                </a:ln>
                <a:solidFill>
                  <a:prstClr val="black"/>
                </a:solidFill>
                <a:effectLst/>
                <a:uLnTx/>
                <a:uFillTx/>
                <a:latin typeface="+mn-lt"/>
                <a:ea typeface="MS PGothic" charset="-128"/>
              </a:rPr>
              <a:t>de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papeles</a:t>
            </a:r>
            <a:r>
              <a:rPr lang="es" sz="1200" b="0" i="1" u="none" strike="noStrike" kern="1200" cap="none" spc="0" normalizeH="0" noProof="0" dirty="0">
                <a:ln>
                  <a:noFill/>
                </a:ln>
                <a:solidFill>
                  <a:prstClr val="black"/>
                </a:solidFill>
                <a:effectLst/>
                <a:uLnTx/>
                <a:uFillTx/>
                <a:latin typeface="+mn-lt"/>
                <a:ea typeface="MS PGothic" charset="-128"/>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Ahora que hemos completado ambos ejercicios, vamos a debatir en grupo sobre la experiencia.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¿Qué ha</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sentido</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al interpretar a la persona encargada de la entrevista? ¿Y al hacer de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persona entrevistada</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¿Le resultó difícil aportar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información</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como persona entrevistada?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 qué preguntas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respondió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mejor? ¿A cuáles le pareció más difícil responder?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cuanto que persona entrevistadora, ¿cómo se sintió al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abordar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este tema? ¿A qué preguntas respondió mejor la persona entrevistada?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en-US" altLang="en-US" sz="1200" b="1" i="1" u="none" strike="noStrike" kern="1200" cap="none" spc="0" normalizeH="0" baseline="0" noProof="0" dirty="0">
                <a:ln>
                  <a:noFill/>
                </a:ln>
                <a:solidFill>
                  <a:prstClr val="black"/>
                </a:solidFill>
                <a:effectLst/>
                <a:uLnTx/>
                <a:uFillTx/>
                <a:latin typeface="+mn-lt"/>
                <a:ea typeface="MS PGothic" charset="-128"/>
              </a:rPr>
            </a:b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En la </a:t>
            </a:r>
            <a:r>
              <a:rPr lang="es" sz="1200" b="1" i="1" u="none" strike="noStrike" kern="1200" cap="none" spc="0" normalizeH="0" noProof="0" dirty="0">
                <a:ln>
                  <a:noFill/>
                </a:ln>
                <a:solidFill>
                  <a:prstClr val="black"/>
                </a:solidFill>
                <a:effectLst/>
                <a:uLnTx/>
                <a:uFillTx/>
                <a:latin typeface="+mn-lt"/>
                <a:ea typeface="MS PGothic" charset="-128"/>
              </a:rPr>
              <a:t>página 194</a:t>
            </a:r>
            <a:r>
              <a:rPr lang="es" sz="1200" b="0" i="1" u="none" strike="noStrike" kern="1200" cap="none" spc="0" normalizeH="0" noProof="0" dirty="0">
                <a:ln>
                  <a:noFill/>
                </a:ln>
                <a:solidFill>
                  <a:prstClr val="black"/>
                </a:solidFill>
                <a:effectLst/>
                <a:uLnTx/>
                <a:uFillTx/>
                <a:latin typeface="+mn-lt"/>
                <a:ea typeface="MS PGothic" charset="-128"/>
              </a:rPr>
              <a:t> de la Guía de facilitación encontrará más información sobre este ejercicio, junto con ideas alternativas para la facilitación.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charset="-128"/>
              </a:rPr>
              <a:t>60 minutos para la variante estándar (5 minutos para la explicación; 20 minutos para la primera representación de papeles; 20 minutos para la segunda representación de papeles; 15 minutos para el debate en grupo)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charset="-128"/>
              </a:rPr>
              <a:t>1 hora 15 minutos para la variante de RSD (5 minutos para la explicación; 25 minutos para la primera representación de papeles; 25 minutos para la segunda representación de papeles; 20 minutos para el debate en grupo).</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47</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4128765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4334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rPr>
              <a:t>Ejercicio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 continuación, realizaremos un ejercicio en el que abordaremos algunas </a:t>
            </a:r>
            <a:r>
              <a:rPr lang="es" sz="1200" b="1" i="0" u="none" strike="noStrike" kern="1200" cap="none" spc="0" normalizeH="0" noProof="0" dirty="0">
                <a:ln>
                  <a:noFill/>
                </a:ln>
                <a:solidFill>
                  <a:prstClr val="black"/>
                </a:solidFill>
                <a:effectLst/>
                <a:uLnTx/>
                <a:uFillTx/>
                <a:latin typeface="+mn-lt"/>
                <a:ea typeface="MS PGothic" charset="-128"/>
              </a:rPr>
              <a:t>situaciones </a:t>
            </a:r>
            <a:r>
              <a:rPr lang="es" sz="1200" b="0" i="0" u="none" strike="noStrike" kern="1200" cap="none" spc="0" normalizeH="0" noProof="0" dirty="0">
                <a:ln>
                  <a:noFill/>
                </a:ln>
                <a:solidFill>
                  <a:prstClr val="black"/>
                </a:solidFill>
                <a:effectLst/>
                <a:uLnTx/>
                <a:uFillTx/>
                <a:latin typeface="+mn-lt"/>
                <a:ea typeface="MS PGothic" charset="-128"/>
              </a:rPr>
              <a:t>habituales que se pueden producir al entrevistar a personas con SOGIESC diversa.</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este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ejercicio breve</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se nos plantea una situación potencial que se puede dar durante una entrevista con una persona con SOGIESC diversa; deben decidir cómo gestionar la situación.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Para este ejercicio, formaremos cuatro grupos. Levanten la mano si se dedican a</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RSD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separe a</a:t>
            </a:r>
            <a:r>
              <a:rPr lang="e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esas personas en</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dos grupos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Ustedes son los grupos uno y dos, y trabajaran con el escenario uno. En cuanto al resto,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formen otros dos grupos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distintos. Son los grupos tres y cuatro, y trabajarán con el escenario dos. He numerado las mesas del uno al cuatro. Diríjanse a la mesa con su número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[Nota: si nadie trabaja en procesos de RSD,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separe</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a las personas participantes en cuatro grupos igualmente, pero en este caso todos los grupos trabajarán con el escenario dos].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Disponen de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15 minutos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para comentar el escenario entre ustedes. Transcurrido ese tiempo, se juntarán con el otro grupo que esté trabajando en su mismo escenario y debatirán el escenario en grupo.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Transcurridos 15 minutos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Júntense</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con uno de los otros grupos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si el grupo destinatario es mixto: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con el grupo que esté trabajando con el mismo escenario] y hablen de cómo abordarían la situación.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Mientras los grupos ponen sus ideas en común, la persona a cargo de la facilitación debe escuchar atentamente y moderar el debate según corresponda. Asimismo, puede pedir a las personas participantes que debatan los escenarios en sesión plenaria.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en-US" altLang="en-US" sz="1200" b="1" i="1" u="none" strike="noStrike" kern="1200" cap="none" spc="0" normalizeH="0" baseline="0" noProof="0" dirty="0">
                <a:ln>
                  <a:noFill/>
                </a:ln>
                <a:solidFill>
                  <a:prstClr val="black"/>
                </a:solidFill>
                <a:effectLst/>
                <a:uLnTx/>
                <a:uFillTx/>
                <a:latin typeface="+mn-lt"/>
                <a:ea typeface="MS PGothic" charset="-128"/>
              </a:rPr>
            </a:b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En la </a:t>
            </a:r>
            <a:r>
              <a:rPr lang="es" sz="1200" b="1" i="1" u="none" strike="noStrike" kern="1200" cap="none" spc="0" normalizeH="0" noProof="0" dirty="0">
                <a:ln>
                  <a:noFill/>
                </a:ln>
                <a:solidFill>
                  <a:prstClr val="black"/>
                </a:solidFill>
                <a:effectLst/>
                <a:uLnTx/>
                <a:uFillTx/>
                <a:latin typeface="+mn-lt"/>
                <a:ea typeface="MS PGothic" charset="-128"/>
              </a:rPr>
              <a:t>página 199</a:t>
            </a:r>
            <a:r>
              <a:rPr lang="es" sz="1200" b="0" i="1" u="none" strike="noStrike" kern="1200" cap="none" spc="0" normalizeH="0" noProof="0" dirty="0">
                <a:ln>
                  <a:noFill/>
                </a:ln>
                <a:solidFill>
                  <a:prstClr val="black"/>
                </a:solidFill>
                <a:effectLst/>
                <a:uLnTx/>
                <a:uFillTx/>
                <a:latin typeface="+mn-lt"/>
                <a:ea typeface="MS PGothic" charset="-128"/>
              </a:rPr>
              <a:t> de la Guía de facilitación encontrará más información sobre este ejercicio.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30 minutos. 15 minutos para la descripción y la actividad en equipo; 15 minutos para los debates en grupos reducidos.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48</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34542530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sng" strike="noStrike" kern="1200" cap="none" spc="0" normalizeH="0" noProof="0" dirty="0">
                <a:ln>
                  <a:noFill/>
                </a:ln>
                <a:solidFill>
                  <a:prstClr val="black"/>
                </a:solidFill>
                <a:effectLst/>
                <a:uLnTx/>
                <a:uFillTx/>
                <a:latin typeface="+mn-lt"/>
                <a:ea typeface="MS PGothic" pitchFamily="34" charset="-128"/>
              </a:rPr>
              <a:t>Video</a:t>
            </a:r>
            <a:endParaRPr lang="es" sz="1200" b="1" i="0" u="sng" strike="noStrike" kern="1200" cap="none" spc="0" normalizeH="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Vamos a concluir este módulo conociendo algunas experiencias de personas con SOGIESC diversa. Este </a:t>
            </a:r>
            <a:r>
              <a:rPr lang="en-US" sz="1200" b="1" i="0" u="none" strike="noStrike" kern="1200" cap="none" spc="0" normalizeH="0" noProof="0" dirty="0">
                <a:ln>
                  <a:noFill/>
                </a:ln>
                <a:solidFill>
                  <a:prstClr val="black"/>
                </a:solidFill>
                <a:effectLst/>
                <a:uLnTx/>
                <a:uFillTx/>
                <a:latin typeface="+mn-lt"/>
                <a:ea typeface="MS PGothic" charset="-128"/>
              </a:rPr>
              <a:t>video</a:t>
            </a:r>
            <a:r>
              <a:rPr lang="es" sz="1200" b="1" i="0" u="none" strike="noStrike" kern="1200" cap="none" spc="0" normalizeH="0" noProof="0" dirty="0">
                <a:ln>
                  <a:noFill/>
                </a:ln>
                <a:solidFill>
                  <a:prstClr val="black"/>
                </a:solidFill>
                <a:effectLst/>
                <a:uLnTx/>
                <a:uFillTx/>
                <a:latin typeface="+mn-lt"/>
                <a:ea typeface="MS PGothic" charset="-128"/>
              </a:rPr>
              <a:t> </a:t>
            </a:r>
            <a:r>
              <a:rPr lang="es" sz="1200" b="0" i="0" u="none" strike="noStrike" kern="1200" cap="none" spc="0" normalizeH="0" noProof="0" dirty="0">
                <a:ln>
                  <a:noFill/>
                </a:ln>
                <a:solidFill>
                  <a:prstClr val="black"/>
                </a:solidFill>
                <a:effectLst/>
                <a:uLnTx/>
                <a:uFillTx/>
                <a:latin typeface="+mn-lt"/>
                <a:ea typeface="MS PGothic" charset="-128"/>
              </a:rPr>
              <a:t>trata sobre Tiny, una persona refugiada de Zimbabwe.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Enlace al </a:t>
            </a:r>
            <a:r>
              <a:rPr lang="en-US" sz="1200" b="1" i="1" u="none" strike="noStrike" kern="1200" cap="none" spc="0" normalizeH="0" noProof="0" dirty="0">
                <a:ln>
                  <a:noFill/>
                </a:ln>
                <a:solidFill>
                  <a:prstClr val="black"/>
                </a:solidFill>
                <a:effectLst/>
                <a:uLnTx/>
                <a:uFillTx/>
                <a:latin typeface="+mn-lt"/>
                <a:ea typeface="MS PGothic" charset="-128"/>
              </a:rPr>
              <a:t>video</a:t>
            </a:r>
            <a:r>
              <a:rPr lang="es" sz="1200" b="1" i="1" u="none" strike="noStrike" kern="1200" cap="none" spc="0" normalizeH="0" noProof="0" dirty="0">
                <a:ln>
                  <a:noFill/>
                </a:ln>
                <a:solidFill>
                  <a:prstClr val="black"/>
                </a:solidFill>
                <a:effectLst/>
                <a:uLnTx/>
                <a:uFillTx/>
                <a:latin typeface="+mn-lt"/>
                <a:ea typeface="MS PGothic" charset="-128"/>
              </a:rPr>
              <a:t>: </a:t>
            </a:r>
            <a:r>
              <a:rPr lang="es" sz="1200" b="0" i="1" u="none" strike="noStrike" kern="1200" cap="none" spc="0" normalizeH="0" noProof="0" dirty="0">
                <a:ln>
                  <a:noFill/>
                </a:ln>
                <a:solidFill>
                  <a:prstClr val="black"/>
                </a:solidFill>
                <a:effectLst/>
                <a:uLnTx/>
                <a:uFillTx/>
                <a:latin typeface="+mn-lt"/>
                <a:ea typeface="MS PGothic" charset="-128"/>
              </a:rPr>
              <a:t>Ver desde el minuto 7:42 hasta el 10:07 (2:25 en total): </a:t>
            </a:r>
            <a:r>
              <a:rPr lang="es" sz="1200" b="0" i="1" u="sng" strike="noStrike" kern="1200" cap="none" spc="0" normalizeH="0" noProof="0" dirty="0">
                <a:ln>
                  <a:noFill/>
                </a:ln>
                <a:solidFill>
                  <a:prstClr val="black"/>
                </a:solidFill>
                <a:effectLst/>
                <a:uLnTx/>
                <a:uFillTx/>
                <a:latin typeface="+mn-lt"/>
                <a:ea typeface="MS PGothic" charset="-128"/>
              </a:rPr>
              <a:t>https://vimeo.com/58754985</a:t>
            </a: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a:t>
            </a:r>
            <a:r>
              <a:rPr lang="es" sz="1200" b="0" i="1" u="none" strike="noStrike" kern="1200" cap="none" spc="0" normalizeH="0" noProof="0" dirty="0">
                <a:ln>
                  <a:noFill/>
                </a:ln>
                <a:solidFill>
                  <a:prstClr val="black"/>
                </a:solidFill>
                <a:effectLst/>
                <a:uLnTx/>
                <a:uFillTx/>
                <a:latin typeface="+mn-lt"/>
                <a:ea typeface="MS PGothic" charset="-128"/>
              </a:rPr>
              <a:t> 3 minutos.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u="none" strike="noStrike" kern="1200" cap="none" spc="0" normalizeH="0" noProof="0" dirty="0">
                <a:ln>
                  <a:noFill/>
                </a:ln>
                <a:solidFill>
                  <a:prstClr val="black"/>
                </a:solidFill>
                <a:effectLst/>
                <a:uLnTx/>
                <a:uFillTx/>
                <a:latin typeface="+mn-lt"/>
                <a:ea typeface="MS PGothic" pitchFamily="34" charset="-128"/>
                <a:cs typeface="MS PGothic" charset="0"/>
              </a:rPr>
              <a:t>Video</a:t>
            </a:r>
            <a:r>
              <a:rPr lang="es" sz="1200" b="1" i="1" u="none" strike="noStrike" kern="1200" cap="none" spc="0" normalizeH="0" noProof="0" dirty="0">
                <a:ln>
                  <a:noFill/>
                </a:ln>
                <a:solidFill>
                  <a:prstClr val="black"/>
                </a:solidFill>
                <a:effectLst/>
                <a:uLnTx/>
                <a:uFillTx/>
                <a:latin typeface="+mn-lt"/>
                <a:ea typeface="MS PGothic" pitchFamily="34" charset="-128"/>
                <a:cs typeface="MS PGothic" charset="0"/>
              </a:rPr>
              <a:t>s alternativos: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A continuación se indican varios </a:t>
            </a:r>
            <a:r>
              <a:rPr lang="en-US" sz="1200" b="0" i="1" u="none" strike="noStrike" kern="1200" cap="none" spc="0" normalizeH="0" noProof="0" dirty="0">
                <a:ln>
                  <a:noFill/>
                </a:ln>
                <a:solidFill>
                  <a:prstClr val="black"/>
                </a:solidFill>
                <a:effectLst/>
                <a:uLnTx/>
                <a:uFillTx/>
                <a:latin typeface="+mn-lt"/>
                <a:ea typeface="MS PGothic" pitchFamily="34" charset="-128"/>
                <a:cs typeface="MS PGothic" charset="0"/>
              </a:rPr>
              <a:t>video</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s alternativos que pueden utilizarse para fines de capacitación. Esta lista se actualizará a medida que se disponga de nuevos videos. Ver la diapositiva con </a:t>
            </a:r>
            <a:r>
              <a:rPr lang="en-US" sz="1200" b="0" i="1" u="none" strike="noStrike" kern="1200" cap="none" spc="0" normalizeH="0" noProof="0" dirty="0">
                <a:ln>
                  <a:noFill/>
                </a:ln>
                <a:solidFill>
                  <a:prstClr val="black"/>
                </a:solidFill>
                <a:effectLst/>
                <a:uLnTx/>
                <a:uFillTx/>
                <a:latin typeface="+mn-lt"/>
                <a:ea typeface="MS PGothic" pitchFamily="34" charset="-128"/>
                <a:cs typeface="MS PGothic" charset="0"/>
              </a:rPr>
              <a:t>video</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s que precede a la diapositiva de los puntos clave de aprendizaje de cada módulo para encontrar más </a:t>
            </a:r>
            <a:r>
              <a:rPr lang="en-US" sz="1200" b="0" i="1" u="none" strike="noStrike" kern="1200" cap="none" spc="0" normalizeH="0" noProof="0" dirty="0">
                <a:ln>
                  <a:noFill/>
                </a:ln>
                <a:solidFill>
                  <a:prstClr val="black"/>
                </a:solidFill>
                <a:effectLst/>
                <a:uLnTx/>
                <a:uFillTx/>
                <a:latin typeface="+mn-lt"/>
                <a:ea typeface="MS PGothic" pitchFamily="34" charset="-128"/>
                <a:cs typeface="MS PGothic" charset="0"/>
              </a:rPr>
              <a:t>video</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s sobre las experiencias de personas con SOGIESC diversa.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Dando voz a la juventud LGBTI en Kinshasa (República Democrática del Congo) (Children’s Radio Foundation, en francés con subtítulos en inglés, 3:12) </a:t>
            </a:r>
            <a:r>
              <a:rPr lang="es" sz="1200" b="0" i="1" u="sng" strike="noStrike" kern="1200" cap="none" spc="0" normalizeH="0" noProof="0" dirty="0">
                <a:ln>
                  <a:noFill/>
                </a:ln>
                <a:solidFill>
                  <a:prstClr val="black"/>
                </a:solidFill>
                <a:effectLst/>
                <a:uLnTx/>
                <a:uFillTx/>
                <a:latin typeface="+mn-lt"/>
                <a:ea typeface="MS PGothic" pitchFamily="34" charset="-128"/>
                <a:cs typeface="MS PGothic" charset="0"/>
                <a:hlinkClick r:id="rId3">
                  <a:extLst>
                    <a:ext uri="{A12FA001-AC4F-418D-AE19-62706E023703}">
                      <ahyp:hlinkClr xmlns:ahyp="http://schemas.microsoft.com/office/drawing/2018/hyperlinkcolor" val="tx"/>
                    </a:ext>
                  </a:extLst>
                </a:hlinkClick>
              </a:rPr>
              <a:t>https://www.youtube.com/watch?v=UrK_OiSciZo</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La historia de Sogi: las personas LGBTI en África (Comisión de Derechos Humanos de Australia, en inglés, 2:40) </a:t>
            </a:r>
            <a:r>
              <a:rPr lang="es" sz="1200" b="0" i="1" u="sng" strike="noStrike" kern="1200" cap="none" spc="0" normalizeH="0" noProof="0" dirty="0">
                <a:ln>
                  <a:noFill/>
                </a:ln>
                <a:solidFill>
                  <a:prstClr val="black"/>
                </a:solidFill>
                <a:effectLst/>
                <a:uLnTx/>
                <a:uFillTx/>
                <a:latin typeface="+mn-lt"/>
                <a:ea typeface="MS PGothic" pitchFamily="34" charset="-128"/>
                <a:cs typeface="MS PGothic" charset="0"/>
                <a:hlinkClick r:id="rId4">
                  <a:extLst>
                    <a:ext uri="{A12FA001-AC4F-418D-AE19-62706E023703}">
                      <ahyp:hlinkClr xmlns:ahyp="http://schemas.microsoft.com/office/drawing/2018/hyperlinkcolor" val="tx"/>
                    </a:ext>
                  </a:extLst>
                </a:hlinkClick>
              </a:rPr>
              <a:t>https://www.youtube.com/watch?v=mZJ_X9ysHSo</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Una mirada al Grupo de Derechos LGBT+ de Ghana (LGBT Rights Ghana, en inglés, 3:50) </a:t>
            </a:r>
            <a:r>
              <a:rPr lang="es" sz="1200" b="0" i="1" u="sng" strike="noStrike" kern="1200" cap="none" spc="0" normalizeH="0" noProof="0" dirty="0">
                <a:ln>
                  <a:noFill/>
                </a:ln>
                <a:solidFill>
                  <a:prstClr val="black"/>
                </a:solidFill>
                <a:effectLst/>
                <a:uLnTx/>
                <a:uFillTx/>
                <a:latin typeface="+mn-lt"/>
                <a:ea typeface="MS PGothic" pitchFamily="34" charset="-128"/>
                <a:cs typeface="MS PGothic" charset="0"/>
              </a:rPr>
              <a:t>https://www.youtube.com/watch?v=XCb2nkjJEIk</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10"/>
          </p:nvPr>
        </p:nvSpPr>
        <p:spPr/>
        <p:txBody>
          <a:bodyPr rtlCol="0"/>
          <a:lstStyle/>
          <a:p>
            <a:pPr rtl="0"/>
            <a:fld id="{0ED8A9B0-80EF-A34D-B345-E2DEC5501E01}" type="slidenum">
              <a:rPr lang="en-US" smtClean="0"/>
              <a:t>49</a:t>
            </a:fld>
            <a:endParaRPr lang="en-US" dirty="0"/>
          </a:p>
        </p:txBody>
      </p:sp>
    </p:spTree>
    <p:extLst>
      <p:ext uri="{BB962C8B-B14F-4D97-AF65-F5344CB8AC3E}">
        <p14:creationId xmlns:p14="http://schemas.microsoft.com/office/powerpoint/2010/main" val="292249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Objetivos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Repasemos los objetivos del módulo 8. Al terminar este módulo, sabrán todo lo necesario para: </a:t>
            </a: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Explicar cómo hacer</a:t>
            </a:r>
            <a:r>
              <a:rPr lang="es" sz="1200" b="1" i="0" u="none" strike="noStrike" kern="1200" cap="none" spc="0" normalizeH="0" noProof="0" dirty="0">
                <a:ln>
                  <a:noFill/>
                </a:ln>
                <a:solidFill>
                  <a:prstClr val="black"/>
                </a:solidFill>
                <a:effectLst/>
                <a:uLnTx/>
                <a:uFillTx/>
                <a:latin typeface="+mn-lt"/>
                <a:ea typeface="MS PGothic" charset="-128"/>
              </a:rPr>
              <a:t> </a:t>
            </a:r>
            <a:r>
              <a:rPr lang="es" sz="1200" b="0" i="0" u="none" strike="noStrike" kern="1200" cap="none" spc="0" normalizeH="0" noProof="0" dirty="0">
                <a:ln>
                  <a:noFill/>
                </a:ln>
                <a:solidFill>
                  <a:prstClr val="black"/>
                </a:solidFill>
                <a:effectLst/>
                <a:uLnTx/>
                <a:uFillTx/>
                <a:latin typeface="+mn-lt"/>
                <a:ea typeface="MS PGothic" charset="-128"/>
              </a:rPr>
              <a:t>entrevistas</a:t>
            </a:r>
            <a:r>
              <a:rPr lang="es" sz="1200" b="1" i="0" u="none" strike="noStrike" kern="1200" cap="none" spc="0" normalizeH="0" noProof="0" dirty="0">
                <a:ln>
                  <a:noFill/>
                </a:ln>
                <a:solidFill>
                  <a:prstClr val="black"/>
                </a:solidFill>
                <a:effectLst/>
                <a:uLnTx/>
                <a:uFillTx/>
                <a:latin typeface="+mn-lt"/>
                <a:ea typeface="MS PGothic" charset="-128"/>
              </a:rPr>
              <a:t> respetuosas </a:t>
            </a:r>
            <a:r>
              <a:rPr lang="es" sz="1200" b="0" i="0" u="none" strike="noStrike" kern="1200" cap="none" spc="0" normalizeH="0" noProof="0" dirty="0">
                <a:ln>
                  <a:noFill/>
                </a:ln>
                <a:solidFill>
                  <a:prstClr val="black"/>
                </a:solidFill>
                <a:effectLst/>
                <a:uLnTx/>
                <a:uFillTx/>
                <a:latin typeface="+mn-lt"/>
                <a:ea typeface="MS PGothic" pitchFamily="34" charset="-128"/>
              </a:rPr>
              <a:t>utilizando el modelo PEACE y explorando distintas esferas temáticas.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pitchFamily="34" charset="-128"/>
              </a:rPr>
              <a:t>Describir </a:t>
            </a:r>
            <a:r>
              <a:rPr lang="es" sz="1200" b="0" i="0" u="none" strike="noStrike" kern="1200" cap="none" spc="0" normalizeH="0" noProof="0" dirty="0">
                <a:ln>
                  <a:noFill/>
                </a:ln>
                <a:solidFill>
                  <a:prstClr val="black"/>
                </a:solidFill>
                <a:effectLst/>
                <a:uLnTx/>
                <a:uFillTx/>
                <a:latin typeface="+mn-lt"/>
                <a:ea typeface="MS PGothic" charset="-128"/>
              </a:rPr>
              <a:t>cómo crear espacios</a:t>
            </a:r>
            <a:r>
              <a:rPr lang="es" sz="1200" b="1" i="0" u="none" strike="noStrike" kern="1200" cap="none" spc="0" normalizeH="0" noProof="0" dirty="0">
                <a:ln>
                  <a:noFill/>
                </a:ln>
                <a:solidFill>
                  <a:prstClr val="black"/>
                </a:solidFill>
                <a:effectLst/>
                <a:uLnTx/>
                <a:uFillTx/>
                <a:latin typeface="+mn-lt"/>
                <a:ea typeface="MS PGothic" charset="-128"/>
              </a:rPr>
              <a:t> más seguros</a:t>
            </a:r>
            <a:r>
              <a:rPr lang="es" sz="1200" b="0" i="0" u="none" strike="noStrike" kern="1200" cap="none" spc="0" normalizeH="0" noProof="0" dirty="0">
                <a:ln>
                  <a:noFill/>
                </a:ln>
                <a:solidFill>
                  <a:prstClr val="black"/>
                </a:solidFill>
                <a:effectLst/>
                <a:uLnTx/>
                <a:uFillTx/>
                <a:latin typeface="+mn-lt"/>
                <a:ea typeface="MS PGothic" charset="-128"/>
              </a:rPr>
              <a:t> para realizar entrevistas que fomenten una comunicación abierta, digna y segura</a:t>
            </a:r>
            <a:r>
              <a:rPr lang="es" sz="1200" b="0" i="0" u="none" strike="noStrike" kern="1200" cap="none" spc="0" normalizeH="0" noProof="0" dirty="0">
                <a:ln>
                  <a:noFill/>
                </a:ln>
                <a:solidFill>
                  <a:prstClr val="black"/>
                </a:solidFill>
                <a:effectLst/>
                <a:uLnTx/>
                <a:uFillTx/>
                <a:latin typeface="+mn-lt"/>
                <a:ea typeface="MS PGothic" pitchFamily="34" charset="-128"/>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Compartir recomendaciones para que el personal pueda cumplir los objetivos de las entrevistas y evitar determinadas </a:t>
            </a:r>
            <a:r>
              <a:rPr lang="es" sz="1200" b="1" i="0" u="none" strike="noStrike" kern="1200" cap="none" spc="0" normalizeH="0" noProof="0" dirty="0">
                <a:ln>
                  <a:noFill/>
                </a:ln>
                <a:solidFill>
                  <a:prstClr val="black"/>
                </a:solidFill>
                <a:effectLst/>
                <a:uLnTx/>
                <a:uFillTx/>
                <a:latin typeface="+mn-lt"/>
                <a:ea typeface="MS PGothic" charset="-128"/>
              </a:rPr>
              <a:t>preguntas</a:t>
            </a:r>
            <a:r>
              <a:rPr lang="es" sz="1200" b="0" i="0" u="none" strike="noStrike" kern="1200" cap="none" spc="0" normalizeH="0" noProof="0" dirty="0">
                <a:ln>
                  <a:noFill/>
                </a:ln>
                <a:solidFill>
                  <a:prstClr val="black"/>
                </a:solidFill>
                <a:effectLst/>
                <a:uLnTx/>
                <a:uFillTx/>
                <a:latin typeface="+mn-lt"/>
                <a:ea typeface="MS PGothic" charset="-128"/>
              </a:rPr>
              <a:t> </a:t>
            </a:r>
            <a:r>
              <a:rPr lang="es" sz="1200" b="0" i="0" u="none" strike="noStrike" kern="1200" cap="none" spc="0" normalizeH="0" noProof="0" dirty="0">
                <a:ln>
                  <a:noFill/>
                </a:ln>
                <a:solidFill>
                  <a:prstClr val="black"/>
                </a:solidFill>
                <a:effectLst/>
                <a:uLnTx/>
                <a:uFillTx/>
                <a:latin typeface="+mn-lt"/>
                <a:ea typeface="MS PGothic" pitchFamily="34" charset="-128"/>
              </a:rPr>
              <a:t>y estereotipos.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pitchFamily="34" charset="-128"/>
              </a:rPr>
              <a:t>Duración: </a:t>
            </a:r>
            <a:r>
              <a:rPr lang="es" sz="1200" b="0" i="1" u="none" strike="noStrike" kern="1200" cap="none" spc="0" normalizeH="0" noProof="0" dirty="0">
                <a:ln>
                  <a:noFill/>
                </a:ln>
                <a:solidFill>
                  <a:prstClr val="black"/>
                </a:solidFill>
                <a:effectLst/>
                <a:uLnTx/>
                <a:uFillTx/>
                <a:latin typeface="+mn-lt"/>
                <a:ea typeface="MS PGothic" pitchFamily="34" charset="-128"/>
              </a:rPr>
              <a:t>1 minuto.</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5</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20430054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sz="1200" b="1" u="sng" kern="1200" dirty="0">
                <a:solidFill>
                  <a:schemeClr val="tx1"/>
                </a:solidFill>
                <a:latin typeface="+mn-lt"/>
                <a:ea typeface="MS PGothic" charset="-128"/>
                <a:cs typeface="+mn-cs"/>
              </a:rPr>
              <a:t>Puntos clave de aprendizaje</a:t>
            </a:r>
          </a:p>
          <a:p>
            <a:pPr rtl="0"/>
            <a:endParaRPr lang="en-US" altLang="en-US" sz="1200" b="1" u="sng" kern="1200" dirty="0">
              <a:solidFill>
                <a:schemeClr val="tx1"/>
              </a:solidFill>
              <a:latin typeface="+mn-lt"/>
              <a:ea typeface="MS PGothic" charset="-128"/>
              <a:cs typeface="+mn-cs"/>
            </a:endParaRPr>
          </a:p>
          <a:p>
            <a:pPr rtl="0"/>
            <a:r>
              <a:rPr lang="es" sz="1200" b="0" u="none" kern="1200" dirty="0">
                <a:solidFill>
                  <a:schemeClr val="tx1"/>
                </a:solidFill>
                <a:latin typeface="+mn-lt"/>
                <a:ea typeface="MS PGothic" charset="-128"/>
                <a:cs typeface="+mn-cs"/>
              </a:rPr>
              <a:t>Por último, también hay que tener presentes los siguientes </a:t>
            </a:r>
            <a:r>
              <a:rPr lang="es" sz="1200" b="1" u="none" kern="1200" dirty="0">
                <a:solidFill>
                  <a:schemeClr val="tx1"/>
                </a:solidFill>
                <a:latin typeface="+mn-lt"/>
                <a:ea typeface="MS PGothic" charset="-128"/>
                <a:cs typeface="+mn-cs"/>
              </a:rPr>
              <a:t>puntos clave de aprendizaje</a:t>
            </a:r>
            <a:r>
              <a:rPr lang="es" sz="1200" b="0" u="none" kern="1200" dirty="0">
                <a:solidFill>
                  <a:schemeClr val="tx1"/>
                </a:solidFill>
                <a:latin typeface="+mn-lt"/>
                <a:ea typeface="MS PGothic" charset="-128"/>
                <a:cs typeface="+mn-cs"/>
              </a:rPr>
              <a:t>: </a:t>
            </a:r>
          </a:p>
          <a:p>
            <a:pPr rtl="0"/>
            <a:endParaRPr lang="en-US" altLang="en-US" sz="1200" b="0" u="none" kern="1200" dirty="0">
              <a:solidFill>
                <a:schemeClr val="tx1"/>
              </a:solidFill>
              <a:latin typeface="+mn-lt"/>
              <a:ea typeface="MS PGothic" charset="-128"/>
              <a:cs typeface="+mn-cs"/>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kern="0" dirty="0">
                <a:solidFill>
                  <a:schemeClr val="bg1"/>
                </a:solidFill>
                <a:latin typeface="+mn-lt"/>
                <a:ea typeface="MS PGothic" charset="-128"/>
                <a:cs typeface="Calibri" charset="0"/>
              </a:rPr>
              <a:t>Céntrense en crear un entorno </a:t>
            </a:r>
            <a:r>
              <a:rPr lang="es" sz="1200" b="1" kern="0" dirty="0">
                <a:solidFill>
                  <a:schemeClr val="bg1"/>
                </a:solidFill>
                <a:latin typeface="+mn-lt"/>
                <a:ea typeface="MS PGothic" charset="-128"/>
                <a:cs typeface="Calibri" charset="0"/>
              </a:rPr>
              <a:t>acogedor </a:t>
            </a:r>
            <a:r>
              <a:rPr lang="es" sz="1200" kern="0" dirty="0">
                <a:solidFill>
                  <a:schemeClr val="bg1"/>
                </a:solidFill>
                <a:latin typeface="+mn-lt"/>
                <a:ea typeface="MS PGothic" charset="-128"/>
                <a:cs typeface="Calibri" charset="0"/>
              </a:rPr>
              <a:t>y propicio. Mantengan una actitud libre de juicios de valor respecto de la persona entrevistada.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kern="0" dirty="0">
                <a:solidFill>
                  <a:schemeClr val="bg1"/>
                </a:solidFill>
                <a:latin typeface="+mn-lt"/>
                <a:ea typeface="MS PGothic" charset="-128"/>
                <a:cs typeface="Calibri" charset="0"/>
              </a:rPr>
              <a:t>Céntrense en las cuestiones relacionadas con esferas temáticas relativas a la vida cotidiana y abórdenlas de forma respetuosa mediante el modelo </a:t>
            </a:r>
            <a:r>
              <a:rPr lang="es" sz="1200" b="1" kern="0" dirty="0">
                <a:solidFill>
                  <a:schemeClr val="bg1"/>
                </a:solidFill>
                <a:latin typeface="+mn-lt"/>
                <a:ea typeface="MS PGothic" charset="-128"/>
                <a:cs typeface="Calibri" charset="0"/>
              </a:rPr>
              <a:t>PEACE </a:t>
            </a:r>
            <a:r>
              <a:rPr lang="es" sz="1200" kern="0" dirty="0">
                <a:solidFill>
                  <a:schemeClr val="bg1"/>
                </a:solidFill>
                <a:latin typeface="+mn-lt"/>
                <a:ea typeface="MS PGothic" charset="-128"/>
                <a:cs typeface="Calibri" charset="0"/>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kern="0" dirty="0">
                <a:solidFill>
                  <a:schemeClr val="bg1"/>
                </a:solidFill>
                <a:latin typeface="+mn-lt"/>
                <a:ea typeface="MS PGothic" charset="-128"/>
                <a:cs typeface="Calibri" charset="0"/>
              </a:rPr>
              <a:t>Recuerden que, habida cuenta de la naturaleza personal e íntima de la información, puede resultar más </a:t>
            </a:r>
            <a:r>
              <a:rPr lang="es" sz="1200" b="1" kern="0" dirty="0">
                <a:solidFill>
                  <a:schemeClr val="bg1"/>
                </a:solidFill>
                <a:latin typeface="+mn-lt"/>
                <a:ea typeface="MS PGothic" charset="-128"/>
                <a:cs typeface="Calibri" charset="0"/>
              </a:rPr>
              <a:t>difícil</a:t>
            </a:r>
            <a:r>
              <a:rPr lang="es" sz="1200" kern="0" dirty="0">
                <a:solidFill>
                  <a:schemeClr val="bg1"/>
                </a:solidFill>
                <a:latin typeface="+mn-lt"/>
                <a:ea typeface="MS PGothic" charset="-128"/>
                <a:cs typeface="Calibri" charset="0"/>
              </a:rPr>
              <a:t> obtener información de personas con SOGIESC diversa.</a:t>
            </a:r>
            <a:endParaRPr lang="en-US" altLang="en-US" sz="1200" kern="1200" dirty="0">
              <a:solidFill>
                <a:schemeClr val="bg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
                <a:srgbClr val="AF1D38"/>
              </a:buClr>
              <a:buSzTx/>
              <a:buFont typeface="Arial" panose="020B0604020202020204" pitchFamily="34" charset="0"/>
              <a:buNone/>
              <a:tabLst/>
              <a:defRPr/>
            </a:pPr>
            <a:endParaRPr lang="en-US" altLang="en-US" sz="1200" u="sng" kern="1200" dirty="0">
              <a:solidFill>
                <a:schemeClr val="tx1"/>
              </a:solidFill>
              <a:latin typeface="+mn-lt"/>
              <a:ea typeface="MS PGothic" charset="-128"/>
              <a:cs typeface="+mn-cs"/>
            </a:endParaRPr>
          </a:p>
          <a:p>
            <a:pPr rtl="0"/>
            <a:r>
              <a:rPr lang="es" sz="1200" u="none" kern="1200" dirty="0">
                <a:solidFill>
                  <a:schemeClr val="tx1"/>
                </a:solidFill>
                <a:latin typeface="+mn-lt"/>
                <a:ea typeface="MS PGothic" charset="-128"/>
                <a:cs typeface="+mn-cs"/>
              </a:rPr>
              <a:t>----</a:t>
            </a:r>
          </a:p>
          <a:p>
            <a:pPr rtl="0"/>
            <a:endParaRPr lang="en-US" altLang="en-US" sz="1200" u="none" kern="1200" dirty="0">
              <a:solidFill>
                <a:schemeClr val="tx1"/>
              </a:solidFill>
              <a:latin typeface="+mn-lt"/>
              <a:ea typeface="MS PGothic" charset="-128"/>
              <a:cs typeface="+mn-cs"/>
            </a:endParaRPr>
          </a:p>
          <a:p>
            <a:pPr rtl="0"/>
            <a:r>
              <a:rPr lang="es" sz="1200" b="1" i="1" u="none" kern="1200" dirty="0">
                <a:solidFill>
                  <a:schemeClr val="tx1"/>
                </a:solidFill>
                <a:latin typeface="+mn-lt"/>
                <a:ea typeface="MS PGothic" charset="-128"/>
                <a:cs typeface="+mn-cs"/>
              </a:rPr>
              <a:t>Duración: </a:t>
            </a:r>
            <a:r>
              <a:rPr lang="es" sz="1200" b="0" i="1" u="none" kern="1200" dirty="0">
                <a:solidFill>
                  <a:schemeClr val="tx1"/>
                </a:solidFill>
                <a:latin typeface="+mn-lt"/>
                <a:ea typeface="MS PGothic" charset="-128"/>
                <a:cs typeface="+mn-cs"/>
              </a:rPr>
              <a:t>1 </a:t>
            </a:r>
            <a:r>
              <a:rPr lang="es" sz="1200" i="1" u="none" kern="1200" dirty="0">
                <a:solidFill>
                  <a:schemeClr val="tx1"/>
                </a:solidFill>
                <a:latin typeface="+mn-lt"/>
                <a:ea typeface="MS PGothic" charset="-128"/>
                <a:cs typeface="+mn-cs"/>
              </a:rPr>
              <a:t>minuto. </a:t>
            </a:r>
          </a:p>
          <a:p>
            <a:pPr rtl="0">
              <a:buClr>
                <a:srgbClr val="AF1D38"/>
              </a:buClr>
            </a:pPr>
            <a:endParaRPr lang="en-US" altLang="en-US" sz="1200" i="1" kern="1200" dirty="0">
              <a:solidFill>
                <a:schemeClr val="tx1"/>
              </a:solidFill>
              <a:latin typeface="+mn-lt"/>
              <a:ea typeface="MS PGothic" charset="-128"/>
              <a:cs typeface="+mn-cs"/>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710162DD-07BE-5646-97EA-012889A97BA4}" type="slidenum">
              <a:rPr lang="en-US" altLang="en-US" sz="1200">
                <a:latin typeface="Calibri Regular"/>
              </a:rPr>
              <a:pPr rtl="0"/>
              <a:t>50</a:t>
            </a:fld>
            <a:endParaRPr lang="en-US" altLang="en-US" sz="1200" dirty="0">
              <a:latin typeface="Calibri Regular"/>
            </a:endParaRPr>
          </a:p>
        </p:txBody>
      </p:sp>
    </p:spTree>
    <p:extLst>
      <p:ext uri="{BB962C8B-B14F-4D97-AF65-F5344CB8AC3E}">
        <p14:creationId xmlns:p14="http://schemas.microsoft.com/office/powerpoint/2010/main" val="17769651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Puntos clave de aprendizaje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Además, hay que tener presentes los siguientes </a:t>
            </a:r>
            <a:r>
              <a:rPr lang="es" sz="1200" b="1" i="0" u="none" strike="noStrike" kern="1200" cap="none" spc="0" normalizeH="0" noProof="0" dirty="0">
                <a:ln>
                  <a:noFill/>
                </a:ln>
                <a:solidFill>
                  <a:prstClr val="black"/>
                </a:solidFill>
                <a:effectLst/>
                <a:uLnTx/>
                <a:uFillTx/>
                <a:latin typeface="+mn-lt"/>
                <a:ea typeface="MS PGothic" charset="-128"/>
              </a:rPr>
              <a:t>puntos clave de aprendizaje </a:t>
            </a:r>
            <a:r>
              <a:rPr lang="es" sz="1200" b="0" i="0" u="none" strike="noStrike" kern="1200" cap="none" spc="0" normalizeH="0" noProof="0" dirty="0">
                <a:ln>
                  <a:noFill/>
                </a:ln>
                <a:solidFill>
                  <a:prstClr val="black"/>
                </a:solidFill>
                <a:effectLst/>
                <a:uLnTx/>
                <a:uFillTx/>
                <a:latin typeface="+mn-lt"/>
                <a:ea typeface="MS PGothic" charset="-128"/>
              </a:rPr>
              <a:t>en materia de RSD: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No olviden que algunos esfuerzos por “demostrar” la SOGIESC de la persona entrevistada pueden constituir una violación de sus </a:t>
            </a:r>
            <a:r>
              <a:rPr lang="es" sz="1200" b="1" i="0" u="none" strike="noStrike" kern="1200" cap="none" spc="0" normalizeH="0" noProof="0" dirty="0">
                <a:ln>
                  <a:noFill/>
                </a:ln>
                <a:solidFill>
                  <a:prstClr val="black"/>
                </a:solidFill>
                <a:effectLst/>
                <a:uLnTx/>
                <a:uFillTx/>
                <a:latin typeface="+mn-lt"/>
                <a:ea typeface="MS PGothic" charset="-128"/>
              </a:rPr>
              <a:t>derechos humanos</a:t>
            </a:r>
            <a:r>
              <a:rPr lang="es" sz="1200" b="0" i="0" u="none" strike="noStrike" kern="1200" cap="none" spc="0" normalizeH="0" noProof="0" dirty="0">
                <a:ln>
                  <a:noFill/>
                </a:ln>
                <a:solidFill>
                  <a:prstClr val="black"/>
                </a:solidFill>
                <a:effectLst/>
                <a:uLnTx/>
                <a:uFillTx/>
                <a:latin typeface="+mn-lt"/>
                <a:ea typeface="MS PGothic" charset="-128"/>
              </a:rPr>
              <a:t>. Limítense a obtener un testimonio de forma respetuosa y a asegurarse de que el relato de la persona entrevistada es detallado y coherente.</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Céntrense en la </a:t>
            </a:r>
            <a:r>
              <a:rPr lang="es" sz="1200" b="1" i="0" u="none" strike="noStrike" kern="1200" cap="none" spc="0" normalizeH="0" noProof="0" dirty="0">
                <a:ln>
                  <a:noFill/>
                </a:ln>
                <a:solidFill>
                  <a:prstClr val="black"/>
                </a:solidFill>
                <a:effectLst/>
                <a:uLnTx/>
                <a:uFillTx/>
                <a:latin typeface="+mn-lt"/>
                <a:ea typeface="MS PGothic" charset="-128"/>
              </a:rPr>
              <a:t>identidad </a:t>
            </a:r>
            <a:r>
              <a:rPr lang="es" sz="1200" b="0" i="0" u="none" strike="noStrike" kern="1200" cap="none" spc="0" normalizeH="0" noProof="0" dirty="0">
                <a:ln>
                  <a:noFill/>
                </a:ln>
                <a:solidFill>
                  <a:prstClr val="black"/>
                </a:solidFill>
                <a:effectLst/>
                <a:uLnTx/>
                <a:uFillTx/>
                <a:latin typeface="+mn-lt"/>
                <a:ea typeface="MS PGothic" charset="-128"/>
              </a:rPr>
              <a:t>de la persona entrevistada y en la percepción del perseguidor o perseguidores.</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Recuerden que, en algunas ocasiones, quizás no dispongan de </a:t>
            </a:r>
            <a:r>
              <a:rPr lang="es" sz="1200" b="1" i="0" u="none" strike="noStrike" kern="1200" cap="none" spc="0" normalizeH="0" noProof="0" dirty="0">
                <a:ln>
                  <a:noFill/>
                </a:ln>
                <a:solidFill>
                  <a:prstClr val="black"/>
                </a:solidFill>
                <a:effectLst/>
                <a:uLnTx/>
                <a:uFillTx/>
                <a:latin typeface="+mn-lt"/>
                <a:ea typeface="MS PGothic" charset="-128"/>
              </a:rPr>
              <a:t>información del país de origen</a:t>
            </a:r>
            <a:r>
              <a:rPr lang="es" sz="1200" b="0" i="0" u="none" strike="noStrike" kern="1200" cap="none" spc="0" normalizeH="0" noProof="0" dirty="0">
                <a:ln>
                  <a:noFill/>
                </a:ln>
                <a:solidFill>
                  <a:prstClr val="black"/>
                </a:solidFill>
                <a:effectLst/>
                <a:uLnTx/>
                <a:uFillTx/>
                <a:latin typeface="+mn-lt"/>
                <a:ea typeface="MS PGothic" charset="-128"/>
              </a:rPr>
              <a:t>, en cuyo caso el testimonio puede ser la principal prueba utilizada para determinar la credibilidad.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Tengan en mente que, habida cuenta de la naturaleza personal e íntima de la información, puede resultar más </a:t>
            </a:r>
            <a:r>
              <a:rPr lang="es" sz="1200" b="1" i="0" u="none" strike="noStrike" kern="1200" cap="none" spc="0" normalizeH="0" noProof="0" dirty="0">
                <a:ln>
                  <a:noFill/>
                </a:ln>
                <a:solidFill>
                  <a:prstClr val="black"/>
                </a:solidFill>
                <a:effectLst/>
                <a:uLnTx/>
                <a:uFillTx/>
                <a:latin typeface="+mn-lt"/>
                <a:ea typeface="MS PGothic" charset="-128"/>
              </a:rPr>
              <a:t> difícil </a:t>
            </a:r>
            <a:r>
              <a:rPr lang="es" sz="1200" b="0" i="0" u="none" strike="noStrike" kern="1200" cap="none" spc="0" normalizeH="0" noProof="0" dirty="0">
                <a:ln>
                  <a:noFill/>
                </a:ln>
                <a:solidFill>
                  <a:prstClr val="black"/>
                </a:solidFill>
                <a:effectLst/>
                <a:uLnTx/>
                <a:uFillTx/>
                <a:latin typeface="+mn-lt"/>
                <a:ea typeface="MS PGothic" charset="-128"/>
              </a:rPr>
              <a:t>obtener información de personas LGBTIQ+.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Al igual que en cualquier otra </a:t>
            </a:r>
            <a:r>
              <a:rPr lang="es" sz="1200" b="1" i="0" u="none" strike="noStrike" kern="1200" cap="none" spc="0" normalizeH="0" noProof="0" dirty="0">
                <a:ln>
                  <a:noFill/>
                </a:ln>
                <a:solidFill>
                  <a:prstClr val="black"/>
                </a:solidFill>
                <a:effectLst/>
                <a:uLnTx/>
                <a:uFillTx/>
                <a:latin typeface="+mn-lt"/>
                <a:ea typeface="MS PGothic" charset="-128"/>
              </a:rPr>
              <a:t>entrevista</a:t>
            </a:r>
            <a:r>
              <a:rPr lang="es" sz="1200" b="0" i="0" u="none" strike="noStrike" kern="1200" cap="none" spc="0" normalizeH="0" noProof="0" dirty="0">
                <a:ln>
                  <a:noFill/>
                </a:ln>
                <a:solidFill>
                  <a:prstClr val="black"/>
                </a:solidFill>
                <a:effectLst/>
                <a:uLnTx/>
                <a:uFillTx/>
                <a:latin typeface="+mn-lt"/>
                <a:ea typeface="MS PGothic" charset="-128"/>
              </a:rPr>
              <a:t>, consulten informes o hablen con la persona sobre lo que le ocurre a gente como ella en su país.</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AF1D38"/>
              </a:buClr>
              <a:buSzTx/>
              <a:buFont typeface="Arial" panose="020B0604020202020204" pitchFamily="34" charset="0"/>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1 minuto.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Esta diapositiva es opcional y solo se debe incluir cuando el grupo de personas participantes se dedique </a:t>
            </a:r>
            <a:r>
              <a:rPr lang="es" sz="1200" b="0" i="1" u="none" strike="noStrike" kern="1200" cap="none" spc="0" normalizeH="0" noProof="0">
                <a:ln>
                  <a:noFill/>
                </a:ln>
                <a:solidFill>
                  <a:prstClr val="black"/>
                </a:solidFill>
                <a:effectLst/>
                <a:uLnTx/>
                <a:uFillTx/>
                <a:latin typeface="+mn-lt"/>
                <a:ea typeface="MS PGothic" charset="-128"/>
              </a:rPr>
              <a:t>a RSD, </a:t>
            </a:r>
            <a:r>
              <a:rPr lang="es" sz="1200" b="0" i="1" u="none" strike="noStrike" kern="1200" cap="none" spc="0" normalizeH="0" noProof="0" dirty="0">
                <a:ln>
                  <a:noFill/>
                </a:ln>
                <a:solidFill>
                  <a:prstClr val="black"/>
                </a:solidFill>
                <a:effectLst/>
                <a:uLnTx/>
                <a:uFillTx/>
                <a:latin typeface="+mn-lt"/>
                <a:ea typeface="MS PGothic" charset="-128"/>
              </a:rPr>
              <a:t>pero no haya cursado el módulo completo dedicado a esta labor. Para mostrar la diapositiva, si decide utilizarla, desplace el cursor hacia el panel de navegación izquierdo, haga clic con el botón derecho del ratón en esta diapositiva y seleccione “Ocultar diapositiva”. El color de la diapositiva en el panel de navegación cambiará de opaco a transparente y la diapositiva aparecerá cuando la presentación se ponga en modo “Presentación con diapositivas”. Si más adelante desea ocultarla de nuevo, desplace el cursor hacia el panel de navegación izquierdo, haga clic con el botón derecho del ratón en esta diapositiva y seleccione “Ocultar diapositiva”. No elimine la diapositiva, ya que los números de diapositiva en el resto de la presentación no coincidirán con las tablas de programación de la Guía de facilitación.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710162DD-07BE-5646-97EA-012889A97BA4}" type="slidenum">
              <a:rPr lang="en-US" altLang="en-US" sz="1200">
                <a:latin typeface="Calibri Regular"/>
              </a:rPr>
              <a:pPr rtl="0"/>
              <a:t>51</a:t>
            </a:fld>
            <a:endParaRPr lang="en-US" altLang="en-US" sz="1200" dirty="0">
              <a:latin typeface="Calibri Regular"/>
            </a:endParaRPr>
          </a:p>
        </p:txBody>
      </p:sp>
    </p:spTree>
    <p:extLst>
      <p:ext uri="{BB962C8B-B14F-4D97-AF65-F5344CB8AC3E}">
        <p14:creationId xmlns:p14="http://schemas.microsoft.com/office/powerpoint/2010/main" val="1702300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rtlCol="0"/>
          <a:lstStyle/>
          <a:p>
            <a:pPr marL="0" marR="0" lvl="0" indent="0" algn="l" defTabSz="914400" rtl="0" eaLnBrk="0" fontAlgn="base" latinLnBrk="0" hangingPunct="0">
              <a:lnSpc>
                <a:spcPct val="100000"/>
              </a:lnSpc>
              <a:spcBef>
                <a:spcPts val="0"/>
              </a:spcBef>
              <a:spcAft>
                <a:spcPts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Conclusión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Hemos llegado al final de la sección dedicada a la </a:t>
            </a:r>
            <a:r>
              <a:rPr lang="es" dirty="0">
                <a:solidFill>
                  <a:schemeClr val="bg1"/>
                </a:solidFill>
                <a:latin typeface="Calibri" charset="0"/>
                <a:ea typeface="MS PGothic" charset="-128"/>
                <a:cs typeface="Calibri" charset="0"/>
              </a:rPr>
              <a:t>realización de entrevistas</a:t>
            </a:r>
            <a:r>
              <a:rPr lang="es" sz="1200" b="0" i="0" u="none" strike="noStrike" kern="1200" cap="none" spc="0" normalizeH="0" noProof="0" dirty="0">
                <a:ln>
                  <a:noFill/>
                </a:ln>
                <a:solidFill>
                  <a:prstClr val="black"/>
                </a:solidFill>
                <a:effectLst/>
                <a:uLnTx/>
                <a:uFillTx/>
                <a:latin typeface="+mn-lt"/>
                <a:ea typeface="MS PGothic" charset="-128"/>
              </a:rPr>
              <a:t>. ¿Alguna </a:t>
            </a:r>
            <a:r>
              <a:rPr lang="es" sz="1200" b="1" i="0" u="none" strike="noStrike" kern="1200" cap="none" spc="0" normalizeH="0" noProof="0" dirty="0">
                <a:ln>
                  <a:noFill/>
                </a:ln>
                <a:solidFill>
                  <a:prstClr val="black"/>
                </a:solidFill>
                <a:effectLst/>
                <a:uLnTx/>
                <a:uFillTx/>
                <a:latin typeface="+mn-lt"/>
                <a:ea typeface="MS PGothic" charset="-128"/>
              </a:rPr>
              <a:t>duda</a:t>
            </a: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Si se recopilaron preguntas al comienzo de la sesión de capacitación, ahora es un buen momento para repasarlas e indicar cuáles se han contestado ya en los contenidos del módulo, cuáles tendrán su respuesta en los próximos módulos y a cuáles hay que prestar más atención una vez estamos en este punto. Encontrará más orientaciones en la Guía de facilitación; más concretamente, en las secciones “Preguntas frecuentes” y “Cómo responder preguntas difíciles o inesperadas”.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5"/>
          </p:nvPr>
        </p:nvSpPr>
        <p:spPr>
          <a:xfrm>
            <a:off x="3884613" y="8685213"/>
            <a:ext cx="2660566" cy="458787"/>
          </a:xfrm>
        </p:spPr>
        <p:txBody>
          <a:bodyPr rtlCol="0"/>
          <a:lstStyle/>
          <a:p>
            <a:pPr rtl="0"/>
            <a:fld id="{CD5E0490-8C73-4B2A-94A9-53F8887F703C}" type="slidenum">
              <a:rPr lang="en-US" smtClean="0"/>
              <a:t>52</a:t>
            </a:fld>
            <a:endParaRPr lang="en-US" dirty="0"/>
          </a:p>
        </p:txBody>
      </p:sp>
    </p:spTree>
    <p:extLst>
      <p:ext uri="{BB962C8B-B14F-4D97-AF65-F5344CB8AC3E}">
        <p14:creationId xmlns:p14="http://schemas.microsoft.com/office/powerpoint/2010/main" val="2331653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i="1" dirty="0">
                <a:solidFill>
                  <a:schemeClr val="bg1"/>
                </a:solidFill>
                <a:latin typeface="Calibri" panose="020F0502020204030204" pitchFamily="34" charset="0"/>
              </a:rPr>
              <a:t>La creación de este </a:t>
            </a:r>
            <a:r>
              <a:rPr lang="en-US" sz="1200" i="1" dirty="0" err="1">
                <a:solidFill>
                  <a:schemeClr val="bg1"/>
                </a:solidFill>
                <a:latin typeface="Calibri" panose="020F0502020204030204" pitchFamily="34" charset="0"/>
              </a:rPr>
              <a:t>paquete</a:t>
            </a:r>
            <a:r>
              <a:rPr lang="es" sz="1200" i="1" dirty="0">
                <a:solidFill>
                  <a:schemeClr val="bg1"/>
                </a:solidFill>
                <a:latin typeface="Calibri" panose="020F0502020204030204" pitchFamily="34" charset="0"/>
              </a:rPr>
              <a:t> de capacitación ha sido posible gracias al generoso apoyo del pueblo de los Estados Unidos de América recibido a través de la</a:t>
            </a:r>
            <a:r>
              <a:rPr lang="es" sz="1200" b="1" i="1" dirty="0">
                <a:solidFill>
                  <a:schemeClr val="bg1"/>
                </a:solidFill>
                <a:latin typeface="Calibri" panose="020F0502020204030204" pitchFamily="34" charset="0"/>
              </a:rPr>
              <a:t> </a:t>
            </a:r>
            <a:r>
              <a:rPr lang="es" sz="1200" i="1" dirty="0">
                <a:solidFill>
                  <a:schemeClr val="bg1"/>
                </a:solidFill>
                <a:latin typeface="Calibri" panose="020F0502020204030204" pitchFamily="34" charset="0"/>
              </a:rPr>
              <a:t>Oficina de Población, Refugiados y Migración del Departamento de Estado de los Estados Unidos como parte del proyecto “Sensitization and Adjudication Training on Refugees Fleeing Persecution Based on Sexual Orientation and Gender Identity” (Capacitación de sensibilización y arbitraje en relación con las personas refugiadas que huyen de la persecución por motivo de su orientación sexual e identidad de género). Su contenido no refleja necesariamente la postura de la Oficina de Población, Refugiados y Migración o de los Estados Unidos.</a:t>
            </a:r>
          </a:p>
          <a:p>
            <a:pPr rtl="0"/>
            <a:endParaRPr lang="en-US" sz="1200" i="1" dirty="0"/>
          </a:p>
        </p:txBody>
      </p:sp>
      <p:sp>
        <p:nvSpPr>
          <p:cNvPr id="4" name="Slide Number Placeholder 3"/>
          <p:cNvSpPr>
            <a:spLocks noGrp="1"/>
          </p:cNvSpPr>
          <p:nvPr>
            <p:ph type="sldNum" sz="quarter" idx="10"/>
          </p:nvPr>
        </p:nvSpPr>
        <p:spPr/>
        <p:txBody>
          <a:bodyPr rtlCol="0"/>
          <a:lstStyle/>
          <a:p>
            <a:pPr rtl="0">
              <a:defRPr/>
            </a:pPr>
            <a:fld id="{9126D885-7919-44C5-94B5-85A254E81640}" type="slidenum">
              <a:rPr lang="en-US" altLang="en-US" smtClean="0"/>
              <a:pPr rtl="0">
                <a:defRPr/>
              </a:pPr>
              <a:t>53</a:t>
            </a:fld>
            <a:endParaRPr lang="en-US" altLang="en-US" dirty="0"/>
          </a:p>
        </p:txBody>
      </p:sp>
    </p:spTree>
    <p:extLst>
      <p:ext uri="{BB962C8B-B14F-4D97-AF65-F5344CB8AC3E}">
        <p14:creationId xmlns:p14="http://schemas.microsoft.com/office/powerpoint/2010/main" val="8551938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defRPr/>
            </a:pPr>
            <a:fld id="{9126D885-7919-44C5-94B5-85A254E81640}" type="slidenum">
              <a:rPr lang="en-US" altLang="en-US" smtClean="0"/>
              <a:pPr rtl="0">
                <a:defRPr/>
              </a:pPr>
              <a:t>54</a:t>
            </a:fld>
            <a:endParaRPr lang="en-US" altLang="en-US" dirty="0"/>
          </a:p>
        </p:txBody>
      </p:sp>
    </p:spTree>
    <p:extLst>
      <p:ext uri="{BB962C8B-B14F-4D97-AF65-F5344CB8AC3E}">
        <p14:creationId xmlns:p14="http://schemas.microsoft.com/office/powerpoint/2010/main" val="3005810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Ejercicio: Guiones de entrevistas simuladas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Comenzaremos este módulo con el ejercicio “guiones de entrevistas simuladas”. Abran el cuaderno por la página que aparece en pantalla.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 este ejercicio exploraremos distintas formas en las que las entrevistas con personas con SOGIESC diversa se pueden realizar de manera errónea y qué podemos hacer para mejorar. Para este ejercicio, leeremos dos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ejemplos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breves de guiones de entrevistas.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Recuerden que los guiones de estas entrevistas simuladas no son</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representativos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del funcionamiento de entrevistas reales. Las entrevistas reales son mucho más extensas y abarcan muchos más temas. Dicho de otra manera, somos conscientes de que estas entrevistas no son realistas. Se incluyen únicamente a modo de ejemplo.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Pasen al guion de la primera entrevista. Necesito a dos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personas voluntarias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para leer el guion: una interpretará a la persona encargada de la entrevista y la otra a la persona entrevistada. Colóquense delante del resto del grupo para leer.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Durante la lectura,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marquen</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las declaraciones de la persona entrevistadora que consideran apropiadas o inapropiadas.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Cuando se haya completado la lectura</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Gracias por prestarse a leer para el resto del grupo. Lo han hecho de maravilla. Pueden volver a sentarse. Ahora,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volveremos a leer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el guion conjuntamente, línea por línea, y analizaremos cada pregunta o declaración para debatir si era apropiada o inapropiada.</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Utilice las recomendaciones relativas a los ejercicios propuestas en la Guía de facilitación para moderar el debate sobre esta primera entrevista simulada.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 continuación, pasen al guion de la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segunda entrevista</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Necesito a otras dos personas voluntarias para leer el guion: una interpretará a la persona entrevistadora y la otra a la persona entrevistada. Colóquense delante del resto del grupo para leer.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Una vez más, durante la lectura, marquen las declaraciones del miembro del personal que consideran inapropiadas y las declaraciones de la persona entrevistadora que consideran apropiadas.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Cuando se haya completado la lectura</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De nuevo,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volveremos a leer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el guion, línea por línea, y analizaremos cada pregunta para debatir si era apropiada o inapropiada.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Utilice las recomendaciones relativas a los ejercicios propuestas en la Guía de facilitación para moderar el debate sobre esta segunda entrevista simulada.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Ver la </a:t>
            </a:r>
            <a:r>
              <a:rPr lang="es" sz="1200" b="1" i="1" u="none" strike="noStrike" kern="1200" cap="none" spc="0" normalizeH="0" noProof="0" dirty="0">
                <a:ln>
                  <a:noFill/>
                </a:ln>
                <a:solidFill>
                  <a:prstClr val="black"/>
                </a:solidFill>
                <a:effectLst/>
                <a:uLnTx/>
                <a:uFillTx/>
                <a:latin typeface="+mn-lt"/>
                <a:ea typeface="MS PGothic" charset="-128"/>
              </a:rPr>
              <a:t>página 158 </a:t>
            </a:r>
            <a:r>
              <a:rPr lang="es" sz="1200" b="0" i="1" u="none" strike="noStrike" kern="1200" cap="none" spc="0" normalizeH="0" noProof="0" dirty="0">
                <a:ln>
                  <a:noFill/>
                </a:ln>
                <a:solidFill>
                  <a:prstClr val="black"/>
                </a:solidFill>
                <a:effectLst/>
                <a:uLnTx/>
                <a:uFillTx/>
                <a:latin typeface="+mn-lt"/>
                <a:ea typeface="MS PGothic" charset="-128"/>
              </a:rPr>
              <a:t>de la Guía de facilitación para obtener más información sobre este ejercicio, así como ideas alternativas para la facilitación y puntos de discusión para el debate posterior al ejercicio.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1 hora y 20 minutos. 10 minutos para leer cada guion; 30 minutos para debatir acerca de cada uno de ellos.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6</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4004319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08013"/>
            <a:ext cx="4111625" cy="3086100"/>
          </a:xfrm>
        </p:spPr>
      </p:sp>
      <p:sp>
        <p:nvSpPr>
          <p:cNvPr id="3" name="Notes Placeholder 2"/>
          <p:cNvSpPr>
            <a:spLocks noGrp="1"/>
          </p:cNvSpPr>
          <p:nvPr>
            <p:ph type="body" idx="1"/>
          </p:nvPr>
        </p:nvSpPr>
        <p:spPr>
          <a:xfrm>
            <a:off x="685800" y="4035971"/>
            <a:ext cx="5486400" cy="4649241"/>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El modelo PEACE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 continuación, estudiaremos un modelo para realizar entrevistas que nos permite recabar la información que necesitamos y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ayudar a la persona entrevistada</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 que sea ella quien controle la presentación de su relato, en lugar de dejarse llevar por preguntas específicas.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Comencemos a explorar el modelo PEACE planteando la siguiente pregunta: ¿cómo podemos determinar el</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éxito de una entrevista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con una persona con SOGIESC diversa?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Ejemplos de respuesta: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Confidencial</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Segura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La persona entrevistadora y la persona encargada de la interpretación se muestran receptivas y han recibido una formación adecuada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La persona entrevistada se siente cómoda y sabe que cuenta con nuestro apoyo</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Las preguntas se formulan de manera respetuosa y digna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La persona entrevistada entiende claramente el propósito de la entrevista y el motivo por el que se le plantean determinadas preguntas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La persona entrevistada entiende el uso que se dará a la información que aporte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Se acepta la SOGIESC con la que la persona entrevistada diga sentirse identificada; en ningún caso se pondrá en duda solicitando información, pruebas o documentos inapropiados o intrusivos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Los siguientes pasos del proceso tienen en cuenta el interés superior de la persona entrevistada y velan por su seguridad, dignidad y privacidad.</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¿Cómo podemos conseguir que una entrevista cumpla todos estos objetivos? Exploremos el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modelo PEACE</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2 minutos.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de esta sección: </a:t>
            </a:r>
            <a:r>
              <a:rPr lang="es" sz="1200" b="0" i="1" u="none" strike="noStrike" kern="1200" cap="none" spc="0" normalizeH="0" noProof="0" dirty="0">
                <a:ln>
                  <a:noFill/>
                </a:ln>
                <a:solidFill>
                  <a:prstClr val="black"/>
                </a:solidFill>
                <a:effectLst/>
                <a:uLnTx/>
                <a:uFillTx/>
                <a:latin typeface="+mn-lt"/>
                <a:ea typeface="MS PGothic" charset="-128"/>
              </a:rPr>
              <a:t>1 hora y 32 minutos. </a:t>
            </a:r>
          </a:p>
          <a:p>
            <a:pPr rtl="0"/>
            <a:endParaRPr lang="en-US" altLang="en-US" sz="1200" b="1" i="1" dirty="0">
              <a:ea typeface="MS PGothic" charset="-128"/>
            </a:endParaRPr>
          </a:p>
          <a:p>
            <a:pPr rtl="0"/>
            <a:r>
              <a:rPr lang="es" sz="1200" b="1" i="1" dirty="0">
                <a:ea typeface="MS PGothic" charset="-128"/>
              </a:rPr>
              <a:t>Nota de facilitación: </a:t>
            </a:r>
            <a:r>
              <a:rPr lang="es" sz="1200" b="0" i="1" dirty="0">
                <a:ea typeface="MS PGothic" charset="-128"/>
              </a:rPr>
              <a:t>En la </a:t>
            </a:r>
            <a:r>
              <a:rPr lang="es" sz="1200" b="1" i="1" dirty="0">
                <a:ea typeface="MS PGothic" charset="-128"/>
              </a:rPr>
              <a:t>página 173 </a:t>
            </a:r>
            <a:r>
              <a:rPr lang="es" sz="1200" b="0" i="1" dirty="0">
                <a:ea typeface="MS PGothic" charset="-128"/>
              </a:rPr>
              <a:t>de la Guía de facilitación encontrará más información sobre el modelo PEACE</a:t>
            </a:r>
            <a:r>
              <a:rPr lang="es" sz="1200" i="1" dirty="0">
                <a:ea typeface="MS PGothic" charset="-128"/>
              </a:rPr>
              <a:t>.</a:t>
            </a:r>
            <a:endParaRPr lang="en-US" sz="12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 miembro del personal está sentado al aire libre y plantea varias preguntas a dos migrantes con expresión de género masculina; tiene una tableta apoyada en las rodillas].</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10"/>
          </p:nvPr>
        </p:nvSpPr>
        <p:spPr/>
        <p:txBody>
          <a:bodyPr rtlCol="0"/>
          <a:lstStyle/>
          <a:p>
            <a:pPr rtl="0"/>
            <a:fld id="{D4F8946C-7958-45E7-AA5A-9EAC386C7358}" type="slidenum">
              <a:rPr lang="en-US" smtClean="0"/>
              <a:t>7</a:t>
            </a:fld>
            <a:endParaRPr lang="en-US" dirty="0"/>
          </a:p>
        </p:txBody>
      </p:sp>
    </p:spTree>
    <p:extLst>
      <p:ext uri="{BB962C8B-B14F-4D97-AF65-F5344CB8AC3E}">
        <p14:creationId xmlns:p14="http://schemas.microsoft.com/office/powerpoint/2010/main" val="3498258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sz="1200" b="1" u="sng" kern="1200" dirty="0">
                <a:solidFill>
                  <a:schemeClr val="tx1"/>
                </a:solidFill>
                <a:effectLst/>
                <a:latin typeface="+mn-lt"/>
                <a:ea typeface="MS PGothic" pitchFamily="34" charset="-128"/>
                <a:cs typeface="MS PGothic" charset="0"/>
              </a:rPr>
              <a:t>Descripción general del modelo PEACE</a:t>
            </a:r>
          </a:p>
          <a:p>
            <a:pPr rtl="0"/>
            <a:endParaRPr lang="en-US" sz="1200" kern="1200" dirty="0">
              <a:solidFill>
                <a:schemeClr val="tx1"/>
              </a:solidFill>
              <a:effectLst/>
              <a:latin typeface="+mn-lt"/>
              <a:ea typeface="MS PGothic" pitchFamily="34" charset="-128"/>
              <a:cs typeface="MS PGothic" charset="0"/>
            </a:endParaRPr>
          </a:p>
          <a:p>
            <a:pPr rtl="0"/>
            <a:r>
              <a:rPr lang="es" sz="1200" kern="1200" dirty="0">
                <a:solidFill>
                  <a:schemeClr val="tx1"/>
                </a:solidFill>
                <a:effectLst/>
                <a:latin typeface="+mn-lt"/>
                <a:ea typeface="MS PGothic" pitchFamily="34" charset="-128"/>
                <a:cs typeface="MS PGothic" charset="0"/>
              </a:rPr>
              <a:t>El modelo PEACE es </a:t>
            </a:r>
            <a:r>
              <a:rPr lang="es" sz="1200" b="0" kern="1200" dirty="0">
                <a:solidFill>
                  <a:schemeClr val="tx1"/>
                </a:solidFill>
                <a:effectLst/>
                <a:latin typeface="+mn-lt"/>
                <a:ea typeface="MS PGothic" pitchFamily="34" charset="-128"/>
                <a:cs typeface="MS PGothic" charset="0"/>
              </a:rPr>
              <a:t>un conjunto de principios rectores </a:t>
            </a:r>
            <a:r>
              <a:rPr lang="es" sz="1200" b="1" kern="1200" dirty="0">
                <a:solidFill>
                  <a:schemeClr val="tx1"/>
                </a:solidFill>
                <a:effectLst/>
                <a:latin typeface="+mn-lt"/>
                <a:ea typeface="MS PGothic" pitchFamily="34" charset="-128"/>
                <a:cs typeface="MS PGothic" charset="0"/>
              </a:rPr>
              <a:t>desarrollado</a:t>
            </a:r>
            <a:r>
              <a:rPr lang="es" sz="1200" kern="1200" dirty="0">
                <a:solidFill>
                  <a:schemeClr val="tx1"/>
                </a:solidFill>
                <a:effectLst/>
                <a:latin typeface="+mn-lt"/>
                <a:ea typeface="MS PGothic" pitchFamily="34" charset="-128"/>
                <a:cs typeface="MS PGothic" charset="0"/>
              </a:rPr>
              <a:t> por el ACNUR sobre cómo diseñar y realizar entrevistas de forma que se cree un espacio cómodo y propicio para las personas entrevistadas y se obtenga información confiable. Se basa en la investigación sociológica y psicológica guiada por la ética sobre la naturaleza de la memoria, el testimonio de los testigos, el engaño y la toma de decisiones. </a:t>
            </a:r>
          </a:p>
          <a:p>
            <a:pPr rtl="0"/>
            <a:endParaRPr lang="en-CA" sz="1200" kern="1200" dirty="0">
              <a:solidFill>
                <a:schemeClr val="tx1"/>
              </a:solidFill>
              <a:effectLst/>
              <a:latin typeface="+mn-lt"/>
              <a:ea typeface="MS PGothic" pitchFamily="34" charset="-128"/>
              <a:cs typeface="MS PGothic" charset="0"/>
            </a:endParaRPr>
          </a:p>
          <a:p>
            <a:pPr rtl="0"/>
            <a:r>
              <a:rPr lang="es" sz="1200" kern="1200" dirty="0">
                <a:solidFill>
                  <a:schemeClr val="tx1"/>
                </a:solidFill>
                <a:effectLst/>
                <a:latin typeface="+mn-lt"/>
                <a:ea typeface="MS PGothic" pitchFamily="34" charset="-128"/>
                <a:cs typeface="MS PGothic" charset="0"/>
              </a:rPr>
              <a:t>El modelo PEACE consta de cinco fases: </a:t>
            </a:r>
          </a:p>
          <a:p>
            <a:pPr marL="342900" lvl="0" indent="-342900" rtl="0">
              <a:buFont typeface="+mj-lt"/>
              <a:buAutoNum type="arabicPeriod"/>
            </a:pPr>
            <a:r>
              <a:rPr lang="es" sz="1200" b="1" kern="1200" dirty="0">
                <a:solidFill>
                  <a:schemeClr val="tx1"/>
                </a:solidFill>
                <a:effectLst/>
                <a:latin typeface="+mn-lt"/>
                <a:ea typeface="MS PGothic" pitchFamily="34" charset="-128"/>
                <a:cs typeface="MS PGothic" charset="0"/>
              </a:rPr>
              <a:t>Planear y preparar</a:t>
            </a:r>
            <a:r>
              <a:rPr lang="es" sz="1200" kern="1200" dirty="0">
                <a:solidFill>
                  <a:schemeClr val="tx1"/>
                </a:solidFill>
                <a:effectLst/>
                <a:latin typeface="+mn-lt"/>
                <a:ea typeface="MS PGothic" pitchFamily="34" charset="-128"/>
                <a:cs typeface="MS PGothic" charset="0"/>
              </a:rPr>
              <a:t>, en la que llevaremos a cabo el trabajo previo para conseguir establecer la relación de confianza que desarrollaremos y mantendremos durante la entrevista, y el grado de comunicación que alcanzaremos con la persona entrevistada.  </a:t>
            </a:r>
          </a:p>
          <a:p>
            <a:pPr marL="342900" lvl="0" indent="-342900" rtl="0">
              <a:buFont typeface="+mj-lt"/>
              <a:buAutoNum type="arabicPeriod"/>
            </a:pPr>
            <a:r>
              <a:rPr lang="es" sz="1200" b="1" kern="1200" dirty="0">
                <a:solidFill>
                  <a:schemeClr val="tx1"/>
                </a:solidFill>
                <a:effectLst/>
                <a:latin typeface="+mn-lt"/>
                <a:ea typeface="MS PGothic" pitchFamily="34" charset="-128"/>
                <a:cs typeface="MS PGothic" charset="0"/>
              </a:rPr>
              <a:t>Involucrar y explicar</a:t>
            </a:r>
            <a:r>
              <a:rPr lang="es" sz="1200" kern="1200" dirty="0">
                <a:solidFill>
                  <a:schemeClr val="tx1"/>
                </a:solidFill>
                <a:effectLst/>
                <a:latin typeface="+mn-lt"/>
                <a:ea typeface="MS PGothic" pitchFamily="34" charset="-128"/>
                <a:cs typeface="MS PGothic" charset="0"/>
              </a:rPr>
              <a:t>, en la que nos aseguraremos de que la persona entrevistada entiende el propósito y los objetivos de la entrevista, así como el proceso y los procedimientos relativos a esta. </a:t>
            </a:r>
          </a:p>
          <a:p>
            <a:pPr marL="342900" lvl="0" indent="-342900" rtl="0">
              <a:buFont typeface="+mj-lt"/>
              <a:buAutoNum type="arabicPeriod"/>
            </a:pPr>
            <a:r>
              <a:rPr lang="es" sz="1200" b="0" kern="1200" dirty="0">
                <a:solidFill>
                  <a:schemeClr val="tx1"/>
                </a:solidFill>
                <a:effectLst/>
                <a:latin typeface="+mn-lt"/>
                <a:ea typeface="MS PGothic" pitchFamily="34" charset="-128"/>
                <a:cs typeface="MS PGothic" charset="0"/>
              </a:rPr>
              <a:t>El</a:t>
            </a:r>
            <a:r>
              <a:rPr lang="es" sz="1200" b="1" kern="1200" dirty="0">
                <a:solidFill>
                  <a:schemeClr val="tx1"/>
                </a:solidFill>
                <a:effectLst/>
                <a:latin typeface="+mn-lt"/>
                <a:ea typeface="MS PGothic" pitchFamily="34" charset="-128"/>
                <a:cs typeface="MS PGothic" charset="0"/>
              </a:rPr>
              <a:t> Relato</a:t>
            </a:r>
            <a:r>
              <a:rPr lang="es" sz="1200" kern="1200" dirty="0">
                <a:solidFill>
                  <a:schemeClr val="tx1"/>
                </a:solidFill>
                <a:effectLst/>
                <a:latin typeface="+mn-lt"/>
                <a:ea typeface="MS PGothic" pitchFamily="34" charset="-128"/>
                <a:cs typeface="MS PGothic" charset="0"/>
              </a:rPr>
              <a:t>, durante el cual se obtiene la información necesaria y, si fuera necesario, se esclarecen las partes que no hayan quedado claras.</a:t>
            </a:r>
          </a:p>
          <a:p>
            <a:pPr marL="342900" lvl="0" indent="-342900" rtl="0">
              <a:buFont typeface="+mj-lt"/>
              <a:buAutoNum type="arabicPeriod"/>
            </a:pPr>
            <a:r>
              <a:rPr lang="es" sz="1200" b="0" kern="1200" dirty="0">
                <a:solidFill>
                  <a:schemeClr val="tx1"/>
                </a:solidFill>
                <a:effectLst/>
                <a:latin typeface="+mn-lt"/>
                <a:ea typeface="MS PGothic" pitchFamily="34" charset="-128"/>
                <a:cs typeface="MS PGothic" charset="0"/>
              </a:rPr>
              <a:t>El</a:t>
            </a:r>
            <a:r>
              <a:rPr lang="es" sz="1200" b="1" kern="1200" dirty="0">
                <a:solidFill>
                  <a:schemeClr val="tx1"/>
                </a:solidFill>
                <a:effectLst/>
                <a:latin typeface="+mn-lt"/>
                <a:ea typeface="MS PGothic" pitchFamily="34" charset="-128"/>
                <a:cs typeface="MS PGothic" charset="0"/>
              </a:rPr>
              <a:t> Cierre</a:t>
            </a:r>
            <a:r>
              <a:rPr lang="es" sz="1200" kern="1200" dirty="0">
                <a:solidFill>
                  <a:schemeClr val="tx1"/>
                </a:solidFill>
                <a:effectLst/>
                <a:latin typeface="+mn-lt"/>
                <a:ea typeface="MS PGothic" pitchFamily="34" charset="-128"/>
                <a:cs typeface="MS PGothic" charset="0"/>
              </a:rPr>
              <a:t>, donde revisamos la información en su conjunto y explicamos los siguientes pasos.</a:t>
            </a:r>
          </a:p>
          <a:p>
            <a:pPr marL="342900" lvl="0" indent="-342900" rtl="0">
              <a:buFont typeface="+mj-lt"/>
              <a:buAutoNum type="arabicPeriod"/>
            </a:pPr>
            <a:r>
              <a:rPr lang="es" sz="1200" b="0" kern="1200" dirty="0">
                <a:solidFill>
                  <a:schemeClr val="tx1"/>
                </a:solidFill>
                <a:effectLst/>
                <a:latin typeface="+mn-lt"/>
                <a:ea typeface="MS PGothic" pitchFamily="34" charset="-128"/>
                <a:cs typeface="MS PGothic" charset="0"/>
              </a:rPr>
              <a:t>La</a:t>
            </a:r>
            <a:r>
              <a:rPr lang="es" sz="1200" kern="1200" dirty="0">
                <a:solidFill>
                  <a:schemeClr val="tx1"/>
                </a:solidFill>
                <a:effectLst/>
                <a:latin typeface="+mn-lt"/>
                <a:ea typeface="MS PGothic" pitchFamily="34" charset="-128"/>
                <a:cs typeface="MS PGothic" charset="0"/>
              </a:rPr>
              <a:t> </a:t>
            </a:r>
            <a:r>
              <a:rPr lang="es" sz="1200" b="1" kern="1200" dirty="0">
                <a:solidFill>
                  <a:schemeClr val="tx1"/>
                </a:solidFill>
                <a:effectLst/>
                <a:latin typeface="+mn-lt"/>
                <a:ea typeface="MS PGothic" pitchFamily="34" charset="-128"/>
                <a:cs typeface="MS PGothic" charset="0"/>
              </a:rPr>
              <a:t>Evaluación</a:t>
            </a:r>
            <a:r>
              <a:rPr lang="es" sz="1200" kern="1200" dirty="0">
                <a:solidFill>
                  <a:schemeClr val="tx1"/>
                </a:solidFill>
                <a:effectLst/>
                <a:latin typeface="+mn-lt"/>
                <a:ea typeface="MS PGothic" pitchFamily="34" charset="-128"/>
                <a:cs typeface="MS PGothic" charset="0"/>
              </a:rPr>
              <a:t>, en la que evaluamos si se han cumplido los objetivos de la entrevista. </a:t>
            </a:r>
          </a:p>
          <a:p>
            <a:pPr rtl="0"/>
            <a:r>
              <a:rPr lang="es" sz="1200" b="1" kern="1200" dirty="0">
                <a:solidFill>
                  <a:schemeClr val="tx1"/>
                </a:solidFill>
                <a:effectLst/>
                <a:latin typeface="+mn-lt"/>
                <a:ea typeface="MS PGothic" pitchFamily="34" charset="-128"/>
                <a:cs typeface="MS PGothic" charset="0"/>
              </a:rPr>
              <a:t> </a:t>
            </a:r>
            <a:endParaRPr lang="en-US" sz="1200" kern="1200" dirty="0">
              <a:solidFill>
                <a:schemeClr val="tx1"/>
              </a:solidFill>
              <a:effectLst/>
              <a:latin typeface="+mn-lt"/>
              <a:ea typeface="MS PGothic" pitchFamily="34" charset="-128"/>
              <a:cs typeface="MS PGothic" charset="0"/>
            </a:endParaRPr>
          </a:p>
          <a:p>
            <a:pPr rtl="0"/>
            <a:r>
              <a:rPr lang="es" sz="1200" kern="1200" dirty="0">
                <a:solidFill>
                  <a:schemeClr val="tx1"/>
                </a:solidFill>
                <a:effectLst/>
                <a:latin typeface="+mn-lt"/>
                <a:ea typeface="MS PGothic" pitchFamily="34" charset="-128"/>
                <a:cs typeface="MS PGothic" charset="0"/>
              </a:rPr>
              <a:t>Pese a que revisaremos las cinco fases, destacaremos especialmente las fases </a:t>
            </a:r>
            <a:r>
              <a:rPr lang="es" sz="1200" b="0" kern="1200" dirty="0">
                <a:solidFill>
                  <a:schemeClr val="tx1"/>
                </a:solidFill>
                <a:effectLst/>
                <a:latin typeface="+mn-lt"/>
                <a:ea typeface="MS PGothic" pitchFamily="34" charset="-128"/>
                <a:cs typeface="MS PGothic" charset="0"/>
              </a:rPr>
              <a:t>de</a:t>
            </a:r>
            <a:r>
              <a:rPr lang="es" sz="1200" b="1" kern="1200" dirty="0">
                <a:solidFill>
                  <a:schemeClr val="tx1"/>
                </a:solidFill>
                <a:effectLst/>
                <a:latin typeface="+mn-lt"/>
                <a:ea typeface="MS PGothic" pitchFamily="34" charset="-128"/>
                <a:cs typeface="MS PGothic" charset="0"/>
              </a:rPr>
              <a:t> Planear y preparar </a:t>
            </a:r>
            <a:r>
              <a:rPr lang="es" sz="1200" b="0" kern="1200" dirty="0">
                <a:solidFill>
                  <a:schemeClr val="tx1"/>
                </a:solidFill>
                <a:effectLst/>
                <a:latin typeface="+mn-lt"/>
                <a:ea typeface="MS PGothic" pitchFamily="34" charset="-128"/>
                <a:cs typeface="MS PGothic" charset="0"/>
              </a:rPr>
              <a:t>y análisis del </a:t>
            </a:r>
            <a:r>
              <a:rPr lang="es" sz="1200" b="1" kern="1200" dirty="0">
                <a:solidFill>
                  <a:schemeClr val="tx1"/>
                </a:solidFill>
                <a:effectLst/>
                <a:latin typeface="+mn-lt"/>
                <a:ea typeface="MS PGothic" pitchFamily="34" charset="-128"/>
                <a:cs typeface="MS PGothic" charset="0"/>
              </a:rPr>
              <a:t>Relato</a:t>
            </a:r>
            <a:r>
              <a:rPr lang="es" sz="1200" kern="1200" dirty="0">
                <a:solidFill>
                  <a:schemeClr val="tx1"/>
                </a:solidFill>
                <a:effectLst/>
                <a:latin typeface="+mn-lt"/>
                <a:ea typeface="MS PGothic" pitchFamily="34" charset="-128"/>
                <a:cs typeface="MS PGothic" charset="0"/>
              </a:rPr>
              <a:t>. Asimismo, debatiremos en profundidad el proceso de trabajar con intérpretes en entrevistas con personas con SOGIESC diversa, las distintas esferas temáticas que podremos abordar durante las entrevistas y qué tipo de preguntas debemos evitar.</a:t>
            </a:r>
            <a:endParaRPr lang="es" sz="1200" b="1" kern="1200" dirty="0">
              <a:solidFill>
                <a:schemeClr val="tx1"/>
              </a:solidFill>
              <a:effectLst/>
              <a:latin typeface="+mn-lt"/>
              <a:ea typeface="MS PGothic" pitchFamily="34" charset="-128"/>
              <a:cs typeface="MS PGothic" charset="0"/>
            </a:endParaRPr>
          </a:p>
          <a:p>
            <a:pPr rtl="0"/>
            <a:endParaRPr lang="en-US" altLang="en-US" sz="1200" i="1" dirty="0">
              <a:ea typeface="MS PGothic" charset="-128"/>
            </a:endParaRPr>
          </a:p>
          <a:p>
            <a:pPr rtl="0"/>
            <a:r>
              <a:rPr lang="es" sz="1200" dirty="0">
                <a:ea typeface="MS PGothic" charset="-128"/>
              </a:rPr>
              <a:t>----</a:t>
            </a:r>
          </a:p>
          <a:p>
            <a:pPr rtl="0"/>
            <a:endParaRPr lang="en-US" altLang="en-US" sz="1200" b="1" i="1" dirty="0">
              <a:ea typeface="MS PGothic" charset="-128"/>
            </a:endParaRPr>
          </a:p>
          <a:p>
            <a:pPr rtl="0"/>
            <a:r>
              <a:rPr lang="es" sz="1200" b="1" i="1" dirty="0">
                <a:ea typeface="MS PGothic" charset="-128"/>
              </a:rPr>
              <a:t>Duración: </a:t>
            </a:r>
            <a:r>
              <a:rPr lang="es" sz="1200" b="0" i="1" dirty="0">
                <a:ea typeface="MS PGothic" charset="-128"/>
              </a:rPr>
              <a:t>2 minutos</a:t>
            </a:r>
            <a:r>
              <a:rPr lang="es" sz="1200" i="1" dirty="0">
                <a:solidFill>
                  <a:schemeClr val="tx1"/>
                </a:solidFill>
                <a:ea typeface="MS PGothic" charset="-128"/>
              </a:rPr>
              <a:t> (1 hora y 32 minutos para la sección sobre el modelo PEACE)</a:t>
            </a:r>
            <a:r>
              <a:rPr lang="es" sz="1200" b="0" i="1" dirty="0">
                <a:ea typeface="MS PGothic" charset="-128"/>
              </a:rPr>
              <a:t>. </a:t>
            </a:r>
            <a:endParaRPr lang="en-US" altLang="en-US" sz="1200" i="1" dirty="0">
              <a:ea typeface="MS PGothic"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1039D-B706-C542-98DC-5EF33BE88D20}" type="slidenum">
              <a:rPr kumimoji="0" lang="en-US" altLang="en-US" sz="1200" u="none" strike="noStrike" kern="1200" cap="none" spc="0" normalizeH="0" baseline="0" noProof="0">
                <a:ln>
                  <a:noFill/>
                </a:ln>
                <a:solidFill>
                  <a:srgbClr val="000000"/>
                </a:solidFill>
                <a:effectLst/>
                <a:uLnTx/>
                <a:uFillTx/>
                <a:latin typeface="Calibri Regular"/>
                <a:ea typeface="ヒラギノ角ゴ ProN W3" charset="-128"/>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u="none" strike="noStrike" kern="1200" cap="none" spc="0" normalizeH="0" baseline="0" noProof="0" dirty="0">
              <a:ln>
                <a:noFill/>
              </a:ln>
              <a:solidFill>
                <a:srgbClr val="000000"/>
              </a:solidFill>
              <a:effectLst/>
              <a:uLnTx/>
              <a:uFillTx/>
              <a:latin typeface="Calibri Regular"/>
              <a:ea typeface="ヒラギノ角ゴ ProN W3" charset="-128"/>
              <a:cs typeface="+mn-cs"/>
              <a:sym typeface="Gill Sans" charset="0"/>
            </a:endParaRPr>
          </a:p>
        </p:txBody>
      </p:sp>
    </p:spTree>
    <p:extLst>
      <p:ext uri="{BB962C8B-B14F-4D97-AF65-F5344CB8AC3E}">
        <p14:creationId xmlns:p14="http://schemas.microsoft.com/office/powerpoint/2010/main" val="3404994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pitchFamily="34" charset="-128"/>
                <a:cs typeface="MS PGothic" charset="0"/>
              </a:rPr>
              <a:t>Primera fase: Planear y preparar</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fase de planear y preparar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es fundamental para garantizar el éxito de la entrevista. En esta fase, consideraremos cuáles son los objetivos de su entrevista, identificaremos lo que quiere conseguir, revisaremos la información disponible y determinaremos la información que la persona entrevistada deberá facilitarnos. También hay que tener en cuenta el entorno físico y las particularidades de trabajar con intérpretes.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Varios decenios de investigación han permitido demostrar que el éxito de una entrevista depende en gran medida de su planificación y preparación. ¿Cuáles son algunos de los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obstáculos más habituales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en lo relativo a la planificación y la preparación de las entrevistas?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Ejemplos: Limitaciones de tiempo, carga de trabajo excesiva, agotamiento, repetición de entrevistas, falta de orientación sobre la planificación o falta de herramientas para preparar la entrevista.</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 medida que estudiemos esta sección, piensen en soluciones para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superar</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estos obstáculos y asegurarse de que incluyen este paso fundamental en el proceso de la entrevista.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2 minutos (1 hora y 32 minutos para la sección sobre el modelo PEACE).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9</a:t>
            </a:fld>
            <a:endParaRPr lang="en-US" dirty="0"/>
          </a:p>
        </p:txBody>
      </p:sp>
    </p:spTree>
    <p:extLst>
      <p:ext uri="{BB962C8B-B14F-4D97-AF65-F5344CB8AC3E}">
        <p14:creationId xmlns:p14="http://schemas.microsoft.com/office/powerpoint/2010/main" val="4265345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00_Introduction 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394D9EBD-4189-E849-96B4-C453A2F95F98}"/>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6461165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2_Content Topaz">
    <p:bg>
      <p:bgPr>
        <a:solidFill>
          <a:schemeClr val="tx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6CAE5E0-0B69-8148-A0B5-87711673A166}"/>
              </a:ext>
            </a:extLst>
          </p:cNvPr>
          <p:cNvSpPr/>
          <p:nvPr/>
        </p:nvSpPr>
        <p:spPr bwMode="auto">
          <a:xfrm>
            <a:off x="0" y="-2382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lvl="0" algn="ctr" rtl="0" eaLnBrk="1" hangingPunct="1"/>
            <a:endParaRPr lang="en-US" sz="2150" dirty="0"/>
          </a:p>
        </p:txBody>
      </p:sp>
      <p:sp>
        <p:nvSpPr>
          <p:cNvPr id="9" name="Title 1"/>
          <p:cNvSpPr>
            <a:spLocks noGrp="1"/>
          </p:cNvSpPr>
          <p:nvPr>
            <p:ph type="ctrTitle"/>
          </p:nvPr>
        </p:nvSpPr>
        <p:spPr>
          <a:xfrm>
            <a:off x="2253068" y="3921569"/>
            <a:ext cx="8457168" cy="2151592"/>
          </a:xfrm>
          <a:prstGeom prst="rect">
            <a:avLst/>
          </a:prstGeom>
        </p:spPr>
        <p:txBody>
          <a:bodyPr rtlCol="0" anchor="ctr"/>
          <a:lstStyle>
            <a:lvl1pPr algn="ctr">
              <a:defRPr sz="5399" b="1" cap="all" spc="550" baseline="0">
                <a:solidFill>
                  <a:schemeClr val="bg1"/>
                </a:solidFill>
                <a:latin typeface="Calibri" charset="0"/>
                <a:ea typeface="Calibri" charset="0"/>
                <a:cs typeface="Calibri" charset="0"/>
              </a:defRPr>
            </a:lvl1pPr>
          </a:lstStyle>
          <a:p>
            <a:pPr rtl="0"/>
            <a:r>
              <a:rPr lang="es"/>
              <a:t>Click to edit Master title style</a:t>
            </a:r>
            <a:endParaRPr lang="en-US" dirty="0"/>
          </a:p>
        </p:txBody>
      </p:sp>
      <p:sp>
        <p:nvSpPr>
          <p:cNvPr id="10" name="Subtitle 2"/>
          <p:cNvSpPr>
            <a:spLocks noGrp="1"/>
          </p:cNvSpPr>
          <p:nvPr>
            <p:ph type="subTitle" idx="1"/>
          </p:nvPr>
        </p:nvSpPr>
        <p:spPr>
          <a:xfrm>
            <a:off x="4146951" y="1722474"/>
            <a:ext cx="4702055" cy="1339702"/>
          </a:xfrm>
          <a:prstGeom prst="rect">
            <a:avLst/>
          </a:prstGeom>
        </p:spPr>
        <p:txBody>
          <a:bodyPr rtlCol="0" anchor="ctr">
            <a:noAutofit/>
          </a:bodyPr>
          <a:lstStyle>
            <a:lvl1pPr marL="0" indent="0" algn="ctr">
              <a:buNone/>
              <a:defRPr lang="en-US" sz="3600" b="1" kern="1200" cap="all" spc="300" baseline="0" smtClean="0">
                <a:solidFill>
                  <a:schemeClr val="tx1"/>
                </a:solidFill>
                <a:latin typeface="Calibri" charset="0"/>
                <a:ea typeface="Calibri" charset="0"/>
                <a:cs typeface="Calibri" charset="0"/>
              </a:defRPr>
            </a:lvl1pPr>
            <a:lvl2pPr marL="650105" indent="0" algn="ctr">
              <a:buNone/>
              <a:defRPr sz="2844"/>
            </a:lvl2pPr>
            <a:lvl3pPr marL="1300210" indent="0" algn="ctr">
              <a:buNone/>
              <a:defRPr sz="2560"/>
            </a:lvl3pPr>
            <a:lvl4pPr marL="1950315" indent="0" algn="ctr">
              <a:buNone/>
              <a:defRPr sz="2276"/>
            </a:lvl4pPr>
            <a:lvl5pPr marL="2600420" indent="0" algn="ctr">
              <a:buNone/>
              <a:defRPr sz="2276"/>
            </a:lvl5pPr>
            <a:lvl6pPr marL="3250523" indent="0" algn="ctr">
              <a:buNone/>
              <a:defRPr sz="2276"/>
            </a:lvl6pPr>
            <a:lvl7pPr marL="3900628" indent="0" algn="ctr">
              <a:buNone/>
              <a:defRPr sz="2276"/>
            </a:lvl7pPr>
            <a:lvl8pPr marL="4550733" indent="0" algn="ctr">
              <a:buNone/>
              <a:defRPr sz="2276"/>
            </a:lvl8pPr>
            <a:lvl9pPr marL="5200838" indent="0" algn="ctr">
              <a:buNone/>
              <a:defRPr sz="2276"/>
            </a:lvl9pPr>
          </a:lstStyle>
          <a:p>
            <a:pPr rtl="0"/>
            <a:r>
              <a:rPr lang="es"/>
              <a:t>Click to edit Master subtitle style</a:t>
            </a:r>
          </a:p>
        </p:txBody>
      </p:sp>
      <p:sp>
        <p:nvSpPr>
          <p:cNvPr id="6" name="Slide Number Placeholder 5">
            <a:extLst>
              <a:ext uri="{FF2B5EF4-FFF2-40B4-BE49-F238E27FC236}">
                <a16:creationId xmlns:a16="http://schemas.microsoft.com/office/drawing/2014/main" id="{CE3ED2EB-3723-7646-9839-4412BCB17D9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8561684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cercize debrief discussion">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6CAE5E0-0B69-8148-A0B5-87711673A166}"/>
              </a:ext>
            </a:extLst>
          </p:cNvPr>
          <p:cNvSpPr/>
          <p:nvPr/>
        </p:nvSpPr>
        <p:spPr bwMode="auto">
          <a:xfrm>
            <a:off x="0" y="6635159"/>
            <a:ext cx="13003213" cy="3097796"/>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lvl="0" algn="ctr" rtl="0" eaLnBrk="1" hangingPunct="1"/>
            <a:endParaRPr lang="en-US" sz="2150" dirty="0"/>
          </a:p>
        </p:txBody>
      </p:sp>
      <p:grpSp>
        <p:nvGrpSpPr>
          <p:cNvPr id="7" name="Group 6">
            <a:extLst>
              <a:ext uri="{FF2B5EF4-FFF2-40B4-BE49-F238E27FC236}">
                <a16:creationId xmlns:a16="http://schemas.microsoft.com/office/drawing/2014/main" id="{4E31ECD8-0A59-5843-BC23-C85ACB5A7933}"/>
              </a:ext>
            </a:extLst>
          </p:cNvPr>
          <p:cNvGrpSpPr/>
          <p:nvPr userDrawn="1"/>
        </p:nvGrpSpPr>
        <p:grpSpPr>
          <a:xfrm>
            <a:off x="1" y="9409620"/>
            <a:ext cx="13003213" cy="432065"/>
            <a:chOff x="1" y="9426435"/>
            <a:chExt cx="13004800" cy="472939"/>
          </a:xfrm>
        </p:grpSpPr>
        <p:sp>
          <p:nvSpPr>
            <p:cNvPr id="8" name="Shape 606">
              <a:extLst>
                <a:ext uri="{FF2B5EF4-FFF2-40B4-BE49-F238E27FC236}">
                  <a16:creationId xmlns:a16="http://schemas.microsoft.com/office/drawing/2014/main" id="{8E3E4A7F-75F1-2144-988C-18F2A9C35C69}"/>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dirty="0"/>
            </a:p>
          </p:txBody>
        </p:sp>
        <p:sp>
          <p:nvSpPr>
            <p:cNvPr id="11" name="Shape 607">
              <a:extLst>
                <a:ext uri="{FF2B5EF4-FFF2-40B4-BE49-F238E27FC236}">
                  <a16:creationId xmlns:a16="http://schemas.microsoft.com/office/drawing/2014/main" id="{43FBFEEB-83D0-404B-A17D-8FD10A9144CA}"/>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dirty="0"/>
            </a:p>
          </p:txBody>
        </p:sp>
        <p:sp>
          <p:nvSpPr>
            <p:cNvPr id="12" name="Shape 608">
              <a:extLst>
                <a:ext uri="{FF2B5EF4-FFF2-40B4-BE49-F238E27FC236}">
                  <a16:creationId xmlns:a16="http://schemas.microsoft.com/office/drawing/2014/main" id="{6810F554-F082-684A-AA64-DCE51BEDA9B6}"/>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dirty="0"/>
            </a:p>
          </p:txBody>
        </p:sp>
        <p:sp>
          <p:nvSpPr>
            <p:cNvPr id="13" name="Shape 609">
              <a:extLst>
                <a:ext uri="{FF2B5EF4-FFF2-40B4-BE49-F238E27FC236}">
                  <a16:creationId xmlns:a16="http://schemas.microsoft.com/office/drawing/2014/main" id="{F5113B0E-2C2D-D44B-81B3-709EAD1E5C7D}"/>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14" name="Shape 610">
              <a:extLst>
                <a:ext uri="{FF2B5EF4-FFF2-40B4-BE49-F238E27FC236}">
                  <a16:creationId xmlns:a16="http://schemas.microsoft.com/office/drawing/2014/main" id="{CC1F15CE-AF05-C34C-B25D-A81C80C8471D}"/>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dirty="0"/>
            </a:p>
          </p:txBody>
        </p:sp>
        <p:sp>
          <p:nvSpPr>
            <p:cNvPr id="15" name="Shape 610">
              <a:extLst>
                <a:ext uri="{FF2B5EF4-FFF2-40B4-BE49-F238E27FC236}">
                  <a16:creationId xmlns:a16="http://schemas.microsoft.com/office/drawing/2014/main" id="{2543BBE3-1B48-6749-A5D3-A7E2FE0A7731}"/>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16" name="Shape 610">
              <a:extLst>
                <a:ext uri="{FF2B5EF4-FFF2-40B4-BE49-F238E27FC236}">
                  <a16:creationId xmlns:a16="http://schemas.microsoft.com/office/drawing/2014/main" id="{8468E2C1-EAA6-594C-98BB-D4691FC41077}"/>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dirty="0"/>
            </a:p>
          </p:txBody>
        </p:sp>
      </p:grpSp>
      <p:sp>
        <p:nvSpPr>
          <p:cNvPr id="9" name="Title 1"/>
          <p:cNvSpPr>
            <a:spLocks noGrp="1"/>
          </p:cNvSpPr>
          <p:nvPr>
            <p:ph type="ctrTitle"/>
          </p:nvPr>
        </p:nvSpPr>
        <p:spPr>
          <a:xfrm>
            <a:off x="1827059" y="283199"/>
            <a:ext cx="10860241" cy="1030260"/>
          </a:xfrm>
          <a:prstGeom prst="rect">
            <a:avLst/>
          </a:prstGeom>
        </p:spPr>
        <p:txBody>
          <a:bodyPr rtlCol="0" anchor="ctr">
            <a:normAutofit/>
          </a:bodyPr>
          <a:lstStyle>
            <a:lvl1pPr algn="l">
              <a:defRPr sz="4400" b="0" cap="all" spc="0" baseline="0">
                <a:solidFill>
                  <a:schemeClr val="tx1"/>
                </a:solidFill>
                <a:latin typeface="Calibri" charset="0"/>
                <a:ea typeface="Calibri" charset="0"/>
                <a:cs typeface="Calibri" charset="0"/>
              </a:defRPr>
            </a:lvl1pPr>
          </a:lstStyle>
          <a:p>
            <a:pPr rtl="0"/>
            <a:r>
              <a:rPr lang="es"/>
              <a:t>Click to edit Master title style</a:t>
            </a:r>
          </a:p>
        </p:txBody>
      </p:sp>
      <p:sp>
        <p:nvSpPr>
          <p:cNvPr id="10" name="Subtitle 2"/>
          <p:cNvSpPr>
            <a:spLocks noGrp="1"/>
          </p:cNvSpPr>
          <p:nvPr>
            <p:ph type="subTitle" idx="1"/>
          </p:nvPr>
        </p:nvSpPr>
        <p:spPr>
          <a:xfrm>
            <a:off x="1020763" y="1836878"/>
            <a:ext cx="4274251" cy="863793"/>
          </a:xfrm>
          <a:prstGeom prst="rect">
            <a:avLst/>
          </a:prstGeom>
        </p:spPr>
        <p:txBody>
          <a:bodyPr rtlCol="0" anchor="ctr">
            <a:noAutofit/>
          </a:bodyPr>
          <a:lstStyle>
            <a:lvl1pPr marL="0" indent="0" algn="l">
              <a:buNone/>
              <a:defRPr lang="en-US" sz="3600" b="1" kern="1200" cap="all" spc="300" baseline="0" smtClean="0">
                <a:solidFill>
                  <a:schemeClr val="bg1"/>
                </a:solidFill>
                <a:latin typeface="Calibri" charset="0"/>
                <a:ea typeface="Calibri" charset="0"/>
                <a:cs typeface="Calibri" charset="0"/>
              </a:defRPr>
            </a:lvl1pPr>
            <a:lvl2pPr marL="650105" indent="0" algn="ctr">
              <a:buNone/>
              <a:defRPr sz="2844"/>
            </a:lvl2pPr>
            <a:lvl3pPr marL="1300210" indent="0" algn="ctr">
              <a:buNone/>
              <a:defRPr sz="2560"/>
            </a:lvl3pPr>
            <a:lvl4pPr marL="1950315" indent="0" algn="ctr">
              <a:buNone/>
              <a:defRPr sz="2276"/>
            </a:lvl4pPr>
            <a:lvl5pPr marL="2600420" indent="0" algn="ctr">
              <a:buNone/>
              <a:defRPr sz="2276"/>
            </a:lvl5pPr>
            <a:lvl6pPr marL="3250523" indent="0" algn="ctr">
              <a:buNone/>
              <a:defRPr sz="2276"/>
            </a:lvl6pPr>
            <a:lvl7pPr marL="3900628" indent="0" algn="ctr">
              <a:buNone/>
              <a:defRPr sz="2276"/>
            </a:lvl7pPr>
            <a:lvl8pPr marL="4550733" indent="0" algn="ctr">
              <a:buNone/>
              <a:defRPr sz="2276"/>
            </a:lvl8pPr>
            <a:lvl9pPr marL="5200838" indent="0" algn="ctr">
              <a:buNone/>
              <a:defRPr sz="2276"/>
            </a:lvl9pPr>
          </a:lstStyle>
          <a:p>
            <a:pPr rtl="0"/>
            <a:r>
              <a:rPr lang="es"/>
              <a:t>Click to edit Master subtitle style</a:t>
            </a:r>
          </a:p>
        </p:txBody>
      </p:sp>
      <p:sp>
        <p:nvSpPr>
          <p:cNvPr id="6" name="Slide Number Placeholder 5">
            <a:extLst>
              <a:ext uri="{FF2B5EF4-FFF2-40B4-BE49-F238E27FC236}">
                <a16:creationId xmlns:a16="http://schemas.microsoft.com/office/drawing/2014/main" id="{CE3ED2EB-3723-7646-9839-4412BCB17D9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
        <p:nvSpPr>
          <p:cNvPr id="3" name="Text Placeholder 2">
            <a:extLst>
              <a:ext uri="{FF2B5EF4-FFF2-40B4-BE49-F238E27FC236}">
                <a16:creationId xmlns:a16="http://schemas.microsoft.com/office/drawing/2014/main" id="{408B736A-F023-B345-B076-9AD2E128F1D6}"/>
              </a:ext>
            </a:extLst>
          </p:cNvPr>
          <p:cNvSpPr>
            <a:spLocks noGrp="1"/>
          </p:cNvSpPr>
          <p:nvPr>
            <p:ph type="body" sz="quarter" idx="10"/>
          </p:nvPr>
        </p:nvSpPr>
        <p:spPr>
          <a:xfrm>
            <a:off x="1020763" y="2871530"/>
            <a:ext cx="11271250" cy="3422650"/>
          </a:xfrm>
        </p:spPr>
        <p:txBody>
          <a:bodyPr rtlCol="0"/>
          <a:lstStyle>
            <a:lvl2pPr marL="20638" indent="-20638">
              <a:tabLst/>
              <a:defRPr sz="3000"/>
            </a:lvl2pPr>
            <a:lvl3pPr marL="20638" indent="-20638">
              <a:tabLst/>
              <a:defRPr/>
            </a:lvl3pPr>
          </a:lstStyle>
          <a:p>
            <a:pPr lvl="0" rtl="0"/>
            <a:r>
              <a:rPr lang="es"/>
              <a:t>Edit Master text styles</a:t>
            </a:r>
          </a:p>
          <a:p>
            <a:pPr lvl="1" rtl="0"/>
            <a:r>
              <a:rPr lang="es"/>
              <a:t>Second </a:t>
            </a:r>
            <a:br>
              <a:rPr lang="en-US" dirty="0"/>
            </a:br>
            <a:r>
              <a:rPr lang="es"/>
              <a:t>level</a:t>
            </a:r>
          </a:p>
          <a:p>
            <a:pPr lvl="2" rtl="0"/>
            <a:r>
              <a:rPr lang="es"/>
              <a:t>Third </a:t>
            </a:r>
            <a:br>
              <a:rPr lang="en-US" dirty="0"/>
            </a:br>
            <a:r>
              <a:rPr lang="es"/>
              <a:t>level</a:t>
            </a:r>
          </a:p>
          <a:p>
            <a:pPr lvl="3" rtl="0"/>
            <a:r>
              <a:rPr lang="es"/>
              <a:t>Fourth level</a:t>
            </a:r>
          </a:p>
          <a:p>
            <a:pPr lvl="4" rtl="0"/>
            <a:r>
              <a:rPr lang="es"/>
              <a:t>Fifth level</a:t>
            </a:r>
          </a:p>
        </p:txBody>
      </p:sp>
      <p:grpSp>
        <p:nvGrpSpPr>
          <p:cNvPr id="4" name="Group 3">
            <a:extLst>
              <a:ext uri="{FF2B5EF4-FFF2-40B4-BE49-F238E27FC236}">
                <a16:creationId xmlns:a16="http://schemas.microsoft.com/office/drawing/2014/main" id="{B53C4437-E325-294B-8469-287AAA33FEDE}"/>
              </a:ext>
            </a:extLst>
          </p:cNvPr>
          <p:cNvGrpSpPr/>
          <p:nvPr userDrawn="1"/>
        </p:nvGrpSpPr>
        <p:grpSpPr>
          <a:xfrm>
            <a:off x="692763" y="333999"/>
            <a:ext cx="942974" cy="942973"/>
            <a:chOff x="1800226" y="206999"/>
            <a:chExt cx="1030261" cy="1030260"/>
          </a:xfrm>
        </p:grpSpPr>
        <p:sp>
          <p:nvSpPr>
            <p:cNvPr id="20" name="Shape 7274">
              <a:extLst>
                <a:ext uri="{FF2B5EF4-FFF2-40B4-BE49-F238E27FC236}">
                  <a16:creationId xmlns:a16="http://schemas.microsoft.com/office/drawing/2014/main" id="{AB9FE2BF-8446-7140-84DE-F0B107D5C8ED}"/>
                </a:ext>
              </a:extLst>
            </p:cNvPr>
            <p:cNvSpPr/>
            <p:nvPr userDrawn="1"/>
          </p:nvSpPr>
          <p:spPr>
            <a:xfrm>
              <a:off x="1800226" y="206999"/>
              <a:ext cx="1030261" cy="1030260"/>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pic>
          <p:nvPicPr>
            <p:cNvPr id="26" name="Picture 25">
              <a:extLst>
                <a:ext uri="{FF2B5EF4-FFF2-40B4-BE49-F238E27FC236}">
                  <a16:creationId xmlns:a16="http://schemas.microsoft.com/office/drawing/2014/main" id="{2AC8761B-AD68-8847-B2AA-3826B32339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90854" y="261449"/>
              <a:ext cx="875837" cy="869712"/>
            </a:xfrm>
            <a:prstGeom prst="rect">
              <a:avLst/>
            </a:prstGeom>
          </p:spPr>
        </p:pic>
      </p:grpSp>
      <p:sp>
        <p:nvSpPr>
          <p:cNvPr id="2" name="TextBox 1">
            <a:extLst>
              <a:ext uri="{FF2B5EF4-FFF2-40B4-BE49-F238E27FC236}">
                <a16:creationId xmlns:a16="http://schemas.microsoft.com/office/drawing/2014/main" id="{33CF5889-E497-D94E-8CF5-3C1BD6B57D73}"/>
              </a:ext>
            </a:extLst>
          </p:cNvPr>
          <p:cNvSpPr txBox="1"/>
          <p:nvPr userDrawn="1"/>
        </p:nvSpPr>
        <p:spPr>
          <a:xfrm>
            <a:off x="1092200" y="-685800"/>
            <a:ext cx="0" cy="0"/>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Tree>
    <p:extLst>
      <p:ext uri="{BB962C8B-B14F-4D97-AF65-F5344CB8AC3E}">
        <p14:creationId xmlns:p14="http://schemas.microsoft.com/office/powerpoint/2010/main" val="82163322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80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725197" y="-1"/>
            <a:ext cx="5278017" cy="9756775"/>
          </a:xfrm>
          <a:custGeom>
            <a:avLst/>
            <a:gdLst>
              <a:gd name="connsiteX0" fmla="*/ 0 w 4948745"/>
              <a:gd name="connsiteY0" fmla="*/ 0 h 6858000"/>
              <a:gd name="connsiteX1" fmla="*/ 4948745 w 4948745"/>
              <a:gd name="connsiteY1" fmla="*/ 0 h 6858000"/>
              <a:gd name="connsiteX2" fmla="*/ 4948745 w 4948745"/>
              <a:gd name="connsiteY2" fmla="*/ 6858000 h 6858000"/>
              <a:gd name="connsiteX3" fmla="*/ 0 w 49487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48745" h="6858000">
                <a:moveTo>
                  <a:pt x="0" y="0"/>
                </a:moveTo>
                <a:lnTo>
                  <a:pt x="4948745" y="0"/>
                </a:lnTo>
                <a:lnTo>
                  <a:pt x="4948745" y="6858000"/>
                </a:lnTo>
                <a:lnTo>
                  <a:pt x="0" y="6858000"/>
                </a:lnTo>
                <a:close/>
              </a:path>
            </a:pathLst>
          </a:custGeom>
        </p:spPr>
        <p:txBody>
          <a:bodyPr wrap="square" rtlCol="0">
            <a:noAutofit/>
          </a:bodyPr>
          <a:lstStyle/>
          <a:p>
            <a:pPr rtl="0"/>
            <a:r>
              <a:rPr lang="es"/>
              <a:t>Click icon to add picture</a:t>
            </a:r>
            <a:endParaRPr lang="en-US" dirty="0"/>
          </a:p>
        </p:txBody>
      </p:sp>
    </p:spTree>
    <p:extLst>
      <p:ext uri="{BB962C8B-B14F-4D97-AF65-F5344CB8AC3E}">
        <p14:creationId xmlns:p14="http://schemas.microsoft.com/office/powerpoint/2010/main" val="23605635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21" name="Title 1"/>
          <p:cNvSpPr>
            <a:spLocks noGrp="1"/>
          </p:cNvSpPr>
          <p:nvPr>
            <p:ph type="title" hasCustomPrompt="1"/>
          </p:nvPr>
        </p:nvSpPr>
        <p:spPr>
          <a:xfrm>
            <a:off x="0" y="449837"/>
            <a:ext cx="13003213" cy="854455"/>
          </a:xfrm>
          <a:prstGeom prst="rect">
            <a:avLst/>
          </a:prstGeom>
        </p:spPr>
        <p:txBody>
          <a:bodyPr rtlCol="0"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pPr rtl="0"/>
            <a:r>
              <a:rPr lang="es"/>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dirty="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dirty="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dirty="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dirty="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dirty="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rtl="0"/>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rtl="0"/>
            <a:endParaRPr lang="en-US" sz="2800" b="0" kern="0" dirty="0">
              <a:solidFill>
                <a:schemeClr val="tx2">
                  <a:lumMod val="85000"/>
                  <a:lumOff val="15000"/>
                </a:schemeClr>
              </a:solidFill>
              <a:latin typeface="+mn-lt"/>
            </a:endParaRPr>
          </a:p>
        </p:txBody>
      </p:sp>
      <p:sp>
        <p:nvSpPr>
          <p:cNvPr id="36" name="Slide Number Placeholder 5">
            <a:extLst>
              <a:ext uri="{FF2B5EF4-FFF2-40B4-BE49-F238E27FC236}">
                <a16:creationId xmlns:a16="http://schemas.microsoft.com/office/drawing/2014/main" id="{F5B76B51-962A-644F-A33D-E53C3FFA940D}"/>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F38FE7DB-FE43-BE49-8631-BFE1C414DFE7}"/>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4B4F0FB3-BD80-BF45-A99D-8BAA1DAB5F4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6D218C5B-0EA5-694A-A250-0DD3ADCB61BD}"/>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FCED1801-69CF-D746-AE6C-43F3E5E85807}"/>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5243925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dirty="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dirty="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dirty="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dirty="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dirty="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rtl="0"/>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rtl="0"/>
            <a:endParaRPr lang="en-US" sz="2800" b="0" kern="0" dirty="0">
              <a:solidFill>
                <a:schemeClr val="tx2">
                  <a:lumMod val="85000"/>
                  <a:lumOff val="15000"/>
                </a:schemeClr>
              </a:solidFill>
              <a:latin typeface="+mn-lt"/>
            </a:endParaRPr>
          </a:p>
        </p:txBody>
      </p:sp>
      <p:sp>
        <p:nvSpPr>
          <p:cNvPr id="4" name="Text Placeholder 3">
            <a:extLst>
              <a:ext uri="{FF2B5EF4-FFF2-40B4-BE49-F238E27FC236}">
                <a16:creationId xmlns:a16="http://schemas.microsoft.com/office/drawing/2014/main" id="{F07BAC9F-C7B3-B740-A27F-B44FAFC6C15C}"/>
              </a:ext>
            </a:extLst>
          </p:cNvPr>
          <p:cNvSpPr>
            <a:spLocks noGrp="1"/>
          </p:cNvSpPr>
          <p:nvPr>
            <p:ph type="body" sz="quarter" idx="10"/>
          </p:nvPr>
        </p:nvSpPr>
        <p:spPr>
          <a:xfrm>
            <a:off x="1827060" y="1987826"/>
            <a:ext cx="9444538" cy="5685183"/>
          </a:xfrm>
        </p:spPr>
        <p:txBody>
          <a:bodyPr rtlCol="0" anchor="ctr">
            <a:normAutofit/>
          </a:bodyPr>
          <a:lstStyle>
            <a:lvl1pPr algn="ctr">
              <a:defRPr sz="4800">
                <a:solidFill>
                  <a:schemeClr val="tx1"/>
                </a:solidFill>
                <a:latin typeface="+mj-lt"/>
              </a:defRPr>
            </a:lvl1pPr>
          </a:lstStyle>
          <a:p>
            <a:pPr lvl="0" rtl="0"/>
            <a:r>
              <a:rPr lang="es"/>
              <a:t>Edit Master text styles</a:t>
            </a:r>
          </a:p>
        </p:txBody>
      </p:sp>
      <p:sp>
        <p:nvSpPr>
          <p:cNvPr id="36" name="Slide Number Placeholder 5">
            <a:extLst>
              <a:ext uri="{FF2B5EF4-FFF2-40B4-BE49-F238E27FC236}">
                <a16:creationId xmlns:a16="http://schemas.microsoft.com/office/drawing/2014/main" id="{44C5EA00-1203-4745-9A13-E089005CE84E}"/>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4F575C72-153F-534A-BEEF-9EAEB080C325}"/>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F6BB7338-43B8-3148-8AF3-8449473A363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FC63FE6B-89CC-0F47-BDFA-2F553B285FEF}"/>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9CADD849-8715-F945-BD15-C2EB1B4EABA6}"/>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37747529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6_Key Learning Point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78370" y="356812"/>
            <a:ext cx="11510361" cy="769486"/>
          </a:xfrm>
          <a:prstGeom prst="rect">
            <a:avLst/>
          </a:prstGeom>
        </p:spPr>
        <p:txBody>
          <a:bodyPr rtlCol="0" anchor="ctr"/>
          <a:lstStyle>
            <a:lvl1pPr algn="l">
              <a:lnSpc>
                <a:spcPct val="80000"/>
              </a:lnSpc>
              <a:defRPr lang="en-US" sz="4400" b="0" kern="1200" cap="all" baseline="0" dirty="0">
                <a:solidFill>
                  <a:schemeClr val="tx2"/>
                </a:solidFill>
                <a:latin typeface="+mj-lt"/>
                <a:ea typeface="Calibri" charset="0"/>
                <a:cs typeface="Calibri" charset="0"/>
                <a:sym typeface="Gill Sans" pitchFamily="2" charset="0"/>
              </a:defRPr>
            </a:lvl1pPr>
          </a:lstStyle>
          <a:p>
            <a:pPr rtl="0"/>
            <a:r>
              <a:rPr lang="es"/>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23" name="Slide Number Placeholder 5">
            <a:extLst>
              <a:ext uri="{FF2B5EF4-FFF2-40B4-BE49-F238E27FC236}">
                <a16:creationId xmlns:a16="http://schemas.microsoft.com/office/drawing/2014/main" id="{D710F3F7-63E5-AF4E-8FD7-474FE4FF03B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0" name="Group 29">
            <a:extLst>
              <a:ext uri="{FF2B5EF4-FFF2-40B4-BE49-F238E27FC236}">
                <a16:creationId xmlns:a16="http://schemas.microsoft.com/office/drawing/2014/main" id="{0574DB3D-6ACF-6E4B-958B-ED4C10CD9751}"/>
              </a:ext>
            </a:extLst>
          </p:cNvPr>
          <p:cNvGrpSpPr/>
          <p:nvPr userDrawn="1"/>
        </p:nvGrpSpPr>
        <p:grpSpPr>
          <a:xfrm>
            <a:off x="494229" y="332184"/>
            <a:ext cx="817512" cy="817511"/>
            <a:chOff x="1800226" y="206999"/>
            <a:chExt cx="1030261" cy="1030260"/>
          </a:xfrm>
        </p:grpSpPr>
        <p:sp>
          <p:nvSpPr>
            <p:cNvPr id="31" name="Shape 7274">
              <a:extLst>
                <a:ext uri="{FF2B5EF4-FFF2-40B4-BE49-F238E27FC236}">
                  <a16:creationId xmlns:a16="http://schemas.microsoft.com/office/drawing/2014/main" id="{207F4FD8-D3A2-8541-8268-EB29ADB0E201}"/>
                </a:ext>
              </a:extLst>
            </p:cNvPr>
            <p:cNvSpPr/>
            <p:nvPr userDrawn="1"/>
          </p:nvSpPr>
          <p:spPr>
            <a:xfrm>
              <a:off x="1800226" y="206999"/>
              <a:ext cx="1030261" cy="1030260"/>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sp>
          <p:nvSpPr>
            <p:cNvPr id="32" name="Shape 600">
              <a:extLst>
                <a:ext uri="{FF2B5EF4-FFF2-40B4-BE49-F238E27FC236}">
                  <a16:creationId xmlns:a16="http://schemas.microsoft.com/office/drawing/2014/main" id="{12E72E1F-93EF-B04C-80A9-6E8CAB4A86D7}"/>
                </a:ext>
              </a:extLst>
            </p:cNvPr>
            <p:cNvSpPr/>
            <p:nvPr userDrawn="1"/>
          </p:nvSpPr>
          <p:spPr>
            <a:xfrm>
              <a:off x="2030435" y="397323"/>
              <a:ext cx="600122" cy="600106"/>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FFFFFF"/>
            </a:solidFill>
            <a:ln w="12700" cap="flat">
              <a:noFill/>
              <a:miter lim="400000"/>
            </a:ln>
            <a:effectLst/>
          </p:spPr>
          <p:txBody>
            <a:bodyPr wrap="square" lIns="65015" tIns="65015" rIns="65015" bIns="65015" numCol="1" rtlCol="0" anchor="ctr">
              <a:noAutofit/>
            </a:bodyPr>
            <a:lstStyle/>
            <a:p>
              <a:pPr defTabSz="428317" rtl="0">
                <a:defRPr sz="2600">
                  <a:solidFill>
                    <a:srgbClr val="707173"/>
                  </a:solidFill>
                  <a:effectLst>
                    <a:outerShdw blurRad="38100" dist="12700" dir="5400000" rotWithShape="0">
                      <a:srgbClr val="000000">
                        <a:alpha val="50000"/>
                      </a:srgbClr>
                    </a:outerShdw>
                  </a:effectLst>
                  <a:latin typeface="Gill Sans"/>
                  <a:ea typeface="Gill Sans"/>
                  <a:cs typeface="Gill Sans"/>
                  <a:sym typeface="Gill Sans"/>
                </a:defRPr>
              </a:pPr>
              <a:endParaRPr sz="2600" dirty="0">
                <a:latin typeface="Calibri Regular"/>
              </a:endParaRPr>
            </a:p>
          </p:txBody>
        </p:sp>
      </p:grpSp>
      <p:grpSp>
        <p:nvGrpSpPr>
          <p:cNvPr id="19" name="Group 18">
            <a:extLst>
              <a:ext uri="{FF2B5EF4-FFF2-40B4-BE49-F238E27FC236}">
                <a16:creationId xmlns:a16="http://schemas.microsoft.com/office/drawing/2014/main" id="{D849B73E-C629-834A-B84A-9632A802F342}"/>
              </a:ext>
            </a:extLst>
          </p:cNvPr>
          <p:cNvGrpSpPr/>
          <p:nvPr userDrawn="1"/>
        </p:nvGrpSpPr>
        <p:grpSpPr>
          <a:xfrm>
            <a:off x="5509581" y="8936492"/>
            <a:ext cx="2041918" cy="473126"/>
            <a:chOff x="5582387" y="8894626"/>
            <a:chExt cx="2041918" cy="473126"/>
          </a:xfrm>
        </p:grpSpPr>
        <p:pic>
          <p:nvPicPr>
            <p:cNvPr id="20" name="Picture 19">
              <a:extLst>
                <a:ext uri="{FF2B5EF4-FFF2-40B4-BE49-F238E27FC236}">
                  <a16:creationId xmlns:a16="http://schemas.microsoft.com/office/drawing/2014/main" id="{0C990C9C-9185-0145-B365-45AE25850A9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1" name="Straight Connector 20">
              <a:extLst>
                <a:ext uri="{FF2B5EF4-FFF2-40B4-BE49-F238E27FC236}">
                  <a16:creationId xmlns:a16="http://schemas.microsoft.com/office/drawing/2014/main" id="{D6F29F72-D643-794C-B091-089C56BD21CF}"/>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3C6A193-928A-C842-8CF1-6245B8A0CFB3}"/>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2694025848"/>
      </p:ext>
    </p:extLst>
  </p:cSld>
  <p:clrMapOvr>
    <a:masterClrMapping/>
  </p:clrMapOvr>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Introduction Title Slide">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D0704A5-F69C-F948-81B4-227A7A33D1C5}"/>
              </a:ext>
            </a:extLst>
          </p:cNvPr>
          <p:cNvGrpSpPr/>
          <p:nvPr userDrawn="1"/>
        </p:nvGrpSpPr>
        <p:grpSpPr>
          <a:xfrm>
            <a:off x="1" y="9409620"/>
            <a:ext cx="13003213" cy="432065"/>
            <a:chOff x="1" y="9426435"/>
            <a:chExt cx="13004800" cy="472939"/>
          </a:xfrm>
        </p:grpSpPr>
        <p:sp>
          <p:nvSpPr>
            <p:cNvPr id="34" name="Shape 606">
              <a:extLst>
                <a:ext uri="{FF2B5EF4-FFF2-40B4-BE49-F238E27FC236}">
                  <a16:creationId xmlns:a16="http://schemas.microsoft.com/office/drawing/2014/main" id="{1C2C2FDA-2902-FF45-9A58-14D554891DD3}"/>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5" name="Shape 607">
              <a:extLst>
                <a:ext uri="{FF2B5EF4-FFF2-40B4-BE49-F238E27FC236}">
                  <a16:creationId xmlns:a16="http://schemas.microsoft.com/office/drawing/2014/main" id="{C46B656F-B904-A944-A27E-7128DBC27F4F}"/>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6" name="Shape 608">
              <a:extLst>
                <a:ext uri="{FF2B5EF4-FFF2-40B4-BE49-F238E27FC236}">
                  <a16:creationId xmlns:a16="http://schemas.microsoft.com/office/drawing/2014/main" id="{4A5CD117-F508-6248-8D24-43C88DB4E0D3}"/>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7" name="Shape 609">
              <a:extLst>
                <a:ext uri="{FF2B5EF4-FFF2-40B4-BE49-F238E27FC236}">
                  <a16:creationId xmlns:a16="http://schemas.microsoft.com/office/drawing/2014/main" id="{C5DA8931-0111-B94E-8BAC-3AEFD0FFD6CD}"/>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8" name="Shape 610">
              <a:extLst>
                <a:ext uri="{FF2B5EF4-FFF2-40B4-BE49-F238E27FC236}">
                  <a16:creationId xmlns:a16="http://schemas.microsoft.com/office/drawing/2014/main" id="{6558DF70-DCF2-9940-B1B2-D1B6845E8A85}"/>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9" name="Shape 610">
              <a:extLst>
                <a:ext uri="{FF2B5EF4-FFF2-40B4-BE49-F238E27FC236}">
                  <a16:creationId xmlns:a16="http://schemas.microsoft.com/office/drawing/2014/main" id="{039C1D2E-B1EA-5248-8F85-6069762396A4}"/>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0" name="Shape 610">
              <a:extLst>
                <a:ext uri="{FF2B5EF4-FFF2-40B4-BE49-F238E27FC236}">
                  <a16:creationId xmlns:a16="http://schemas.microsoft.com/office/drawing/2014/main" id="{0A5CB5ED-08BF-F84A-9AC2-C08FD7FCCEF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17" name="Picture Placeholder 16"/>
          <p:cNvSpPr>
            <a:spLocks noGrp="1"/>
          </p:cNvSpPr>
          <p:nvPr>
            <p:ph type="pic" sz="quarter" idx="10"/>
          </p:nvPr>
        </p:nvSpPr>
        <p:spPr>
          <a:xfrm>
            <a:off x="3168117" y="3467342"/>
            <a:ext cx="6718957" cy="4020414"/>
          </a:xfrm>
          <a:prstGeom prst="rect">
            <a:avLst/>
          </a:prstGeom>
        </p:spPr>
        <p:txBody>
          <a:bodyPr rtlCol="0"/>
          <a:lstStyle/>
          <a:p>
            <a:pPr rtl="0"/>
            <a:r>
              <a:rPr lang="es"/>
              <a:t>Click icon to add picture</a:t>
            </a:r>
          </a:p>
        </p:txBody>
      </p:sp>
      <p:sp>
        <p:nvSpPr>
          <p:cNvPr id="3" name="Text Placeholder 2">
            <a:extLst>
              <a:ext uri="{FF2B5EF4-FFF2-40B4-BE49-F238E27FC236}">
                <a16:creationId xmlns:a16="http://schemas.microsoft.com/office/drawing/2014/main" id="{41D87814-2455-F341-A41B-D70B2C6B8264}"/>
              </a:ext>
            </a:extLst>
          </p:cNvPr>
          <p:cNvSpPr>
            <a:spLocks noGrp="1"/>
          </p:cNvSpPr>
          <p:nvPr>
            <p:ph type="body" sz="quarter" idx="11"/>
          </p:nvPr>
        </p:nvSpPr>
        <p:spPr>
          <a:xfrm>
            <a:off x="978195" y="1545473"/>
            <a:ext cx="11015331" cy="1921869"/>
          </a:xfrm>
          <a:prstGeom prst="rect">
            <a:avLst/>
          </a:prstGeom>
        </p:spPr>
        <p:txBody>
          <a:bodyPr rtlCol="0">
            <a:normAutofit/>
          </a:bodyPr>
          <a:lstStyle>
            <a:lvl1pPr algn="ctr">
              <a:lnSpc>
                <a:spcPct val="100000"/>
              </a:lnSpc>
              <a:defRPr sz="4800">
                <a:solidFill>
                  <a:schemeClr val="bg1"/>
                </a:solidFill>
              </a:defRPr>
            </a:lvl1pPr>
          </a:lstStyle>
          <a:p>
            <a:pPr lvl="0" rtl="0"/>
            <a:r>
              <a:rPr lang="es"/>
              <a:t>Edit Master text styles</a:t>
            </a:r>
          </a:p>
        </p:txBody>
      </p:sp>
      <p:grpSp>
        <p:nvGrpSpPr>
          <p:cNvPr id="20" name="Group 19">
            <a:extLst>
              <a:ext uri="{FF2B5EF4-FFF2-40B4-BE49-F238E27FC236}">
                <a16:creationId xmlns:a16="http://schemas.microsoft.com/office/drawing/2014/main" id="{CA13F937-4745-2840-B500-11D60707DBBD}"/>
              </a:ext>
            </a:extLst>
          </p:cNvPr>
          <p:cNvGrpSpPr/>
          <p:nvPr/>
        </p:nvGrpSpPr>
        <p:grpSpPr>
          <a:xfrm>
            <a:off x="1" y="9409620"/>
            <a:ext cx="13003213" cy="432065"/>
            <a:chOff x="1" y="9426435"/>
            <a:chExt cx="13004800" cy="472939"/>
          </a:xfrm>
        </p:grpSpPr>
        <p:sp>
          <p:nvSpPr>
            <p:cNvPr id="21" name="Shape 606">
              <a:extLst>
                <a:ext uri="{FF2B5EF4-FFF2-40B4-BE49-F238E27FC236}">
                  <a16:creationId xmlns:a16="http://schemas.microsoft.com/office/drawing/2014/main" id="{227247D2-C466-B049-8D28-0DA1564844D5}"/>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dirty="0"/>
            </a:p>
          </p:txBody>
        </p:sp>
        <p:sp>
          <p:nvSpPr>
            <p:cNvPr id="22" name="Shape 607">
              <a:extLst>
                <a:ext uri="{FF2B5EF4-FFF2-40B4-BE49-F238E27FC236}">
                  <a16:creationId xmlns:a16="http://schemas.microsoft.com/office/drawing/2014/main" id="{CC35436B-71CF-EA47-8C9B-9EBEFA7373BF}"/>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dirty="0"/>
            </a:p>
          </p:txBody>
        </p:sp>
        <p:sp>
          <p:nvSpPr>
            <p:cNvPr id="23" name="Shape 608">
              <a:extLst>
                <a:ext uri="{FF2B5EF4-FFF2-40B4-BE49-F238E27FC236}">
                  <a16:creationId xmlns:a16="http://schemas.microsoft.com/office/drawing/2014/main" id="{2913BBFE-10D0-604C-9EED-1B71E83A9673}"/>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dirty="0"/>
            </a:p>
          </p:txBody>
        </p:sp>
        <p:sp>
          <p:nvSpPr>
            <p:cNvPr id="24" name="Shape 609">
              <a:extLst>
                <a:ext uri="{FF2B5EF4-FFF2-40B4-BE49-F238E27FC236}">
                  <a16:creationId xmlns:a16="http://schemas.microsoft.com/office/drawing/2014/main" id="{0C838413-25E4-3546-A454-FE38124D63DC}"/>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25" name="Shape 610">
              <a:extLst>
                <a:ext uri="{FF2B5EF4-FFF2-40B4-BE49-F238E27FC236}">
                  <a16:creationId xmlns:a16="http://schemas.microsoft.com/office/drawing/2014/main" id="{587A7F80-EA7A-0E47-9638-0489DC50FFC5}"/>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dirty="0"/>
            </a:p>
          </p:txBody>
        </p:sp>
        <p:sp>
          <p:nvSpPr>
            <p:cNvPr id="26" name="Shape 610">
              <a:extLst>
                <a:ext uri="{FF2B5EF4-FFF2-40B4-BE49-F238E27FC236}">
                  <a16:creationId xmlns:a16="http://schemas.microsoft.com/office/drawing/2014/main" id="{787C7943-DA6A-6D40-B61E-75B5C66A91A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27" name="Shape 610">
              <a:extLst>
                <a:ext uri="{FF2B5EF4-FFF2-40B4-BE49-F238E27FC236}">
                  <a16:creationId xmlns:a16="http://schemas.microsoft.com/office/drawing/2014/main" id="{C7959B28-613B-4642-8D98-E428FB04DF4D}"/>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dirty="0"/>
            </a:p>
          </p:txBody>
        </p:sp>
      </p:grpSp>
      <p:sp>
        <p:nvSpPr>
          <p:cNvPr id="41" name="Slide Number Placeholder 5">
            <a:extLst>
              <a:ext uri="{FF2B5EF4-FFF2-40B4-BE49-F238E27FC236}">
                <a16:creationId xmlns:a16="http://schemas.microsoft.com/office/drawing/2014/main" id="{96E2A8FC-25B2-0744-8ED4-1F812E673BE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42" name="Group 41">
            <a:extLst>
              <a:ext uri="{FF2B5EF4-FFF2-40B4-BE49-F238E27FC236}">
                <a16:creationId xmlns:a16="http://schemas.microsoft.com/office/drawing/2014/main" id="{97D88924-68D0-664E-B9EB-CAA59181F50B}"/>
              </a:ext>
            </a:extLst>
          </p:cNvPr>
          <p:cNvGrpSpPr/>
          <p:nvPr userDrawn="1"/>
        </p:nvGrpSpPr>
        <p:grpSpPr>
          <a:xfrm>
            <a:off x="5509581" y="8936492"/>
            <a:ext cx="2041918" cy="473126"/>
            <a:chOff x="5582387" y="8894626"/>
            <a:chExt cx="2041918" cy="473126"/>
          </a:xfrm>
        </p:grpSpPr>
        <p:pic>
          <p:nvPicPr>
            <p:cNvPr id="43" name="Picture 42">
              <a:extLst>
                <a:ext uri="{FF2B5EF4-FFF2-40B4-BE49-F238E27FC236}">
                  <a16:creationId xmlns:a16="http://schemas.microsoft.com/office/drawing/2014/main" id="{742607A0-F64E-C74C-8F51-D5472D3752C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4" name="Straight Connector 43">
              <a:extLst>
                <a:ext uri="{FF2B5EF4-FFF2-40B4-BE49-F238E27FC236}">
                  <a16:creationId xmlns:a16="http://schemas.microsoft.com/office/drawing/2014/main" id="{E2230718-0B3A-4F41-97D6-3B52A8206CFC}"/>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CE0E633A-7E2F-DD43-9B75-61D33D65D4BD}"/>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640820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 y="0"/>
            <a:ext cx="6727750" cy="9756775"/>
          </a:xfrm>
          <a:custGeom>
            <a:avLst/>
            <a:gdLst>
              <a:gd name="connsiteX0" fmla="*/ 0 w 8316912"/>
              <a:gd name="connsiteY0" fmla="*/ 0 h 6802438"/>
              <a:gd name="connsiteX1" fmla="*/ 8316912 w 8316912"/>
              <a:gd name="connsiteY1" fmla="*/ 0 h 6802438"/>
              <a:gd name="connsiteX2" fmla="*/ 8316912 w 8316912"/>
              <a:gd name="connsiteY2" fmla="*/ 6802438 h 6802438"/>
              <a:gd name="connsiteX3" fmla="*/ 0 w 8316912"/>
              <a:gd name="connsiteY3" fmla="*/ 6802438 h 6802438"/>
            </a:gdLst>
            <a:ahLst/>
            <a:cxnLst>
              <a:cxn ang="0">
                <a:pos x="connsiteX0" y="connsiteY0"/>
              </a:cxn>
              <a:cxn ang="0">
                <a:pos x="connsiteX1" y="connsiteY1"/>
              </a:cxn>
              <a:cxn ang="0">
                <a:pos x="connsiteX2" y="connsiteY2"/>
              </a:cxn>
              <a:cxn ang="0">
                <a:pos x="connsiteX3" y="connsiteY3"/>
              </a:cxn>
            </a:cxnLst>
            <a:rect l="l" t="t" r="r" b="b"/>
            <a:pathLst>
              <a:path w="8316912" h="6802438">
                <a:moveTo>
                  <a:pt x="0" y="0"/>
                </a:moveTo>
                <a:lnTo>
                  <a:pt x="8316912" y="0"/>
                </a:lnTo>
                <a:lnTo>
                  <a:pt x="8316912" y="6802438"/>
                </a:lnTo>
                <a:lnTo>
                  <a:pt x="0" y="6802438"/>
                </a:lnTo>
                <a:close/>
              </a:path>
            </a:pathLst>
          </a:custGeom>
          <a:solidFill>
            <a:schemeClr val="bg1">
              <a:lumMod val="75000"/>
            </a:schemeClr>
          </a:solidFill>
          <a:ln>
            <a:solidFill>
              <a:schemeClr val="bg1">
                <a:lumMod val="85000"/>
              </a:schemeClr>
            </a:solidFill>
          </a:ln>
        </p:spPr>
        <p:txBody>
          <a:bodyPr wrap="square" rtlCol="0">
            <a:noAutofit/>
          </a:bodyPr>
          <a:lstStyle/>
          <a:p>
            <a:pPr rtl="0"/>
            <a:r>
              <a:rPr lang="es"/>
              <a:t>Click icon to add picture</a:t>
            </a:r>
            <a:endParaRPr lang="zh-CN" altLang="en-US" dirty="0"/>
          </a:p>
        </p:txBody>
      </p:sp>
      <p:sp>
        <p:nvSpPr>
          <p:cNvPr id="7" name="Title 1"/>
          <p:cNvSpPr>
            <a:spLocks noGrp="1"/>
          </p:cNvSpPr>
          <p:nvPr>
            <p:ph type="title"/>
          </p:nvPr>
        </p:nvSpPr>
        <p:spPr>
          <a:xfrm>
            <a:off x="2" y="3132839"/>
            <a:ext cx="6727750" cy="1359345"/>
          </a:xfrm>
          <a:prstGeom prst="rect">
            <a:avLst/>
          </a:prstGeom>
        </p:spPr>
        <p:txBody>
          <a:bodyPr rtlCol="0"/>
          <a:lstStyle>
            <a:lvl1pPr algn="ctr">
              <a:defRPr lang="en-US" sz="2560" b="0" i="0" dirty="0" smtClean="0">
                <a:solidFill>
                  <a:schemeClr val="bg1"/>
                </a:solidFill>
                <a:latin typeface="+mj-lt"/>
                <a:ea typeface="+mj-ea"/>
                <a:cs typeface="Gotham Bold"/>
                <a:sym typeface="Gotham Book" charset="0"/>
              </a:defRPr>
            </a:lvl1pPr>
          </a:lstStyle>
          <a:p>
            <a:pPr rtl="0"/>
            <a:r>
              <a:rPr lang="es"/>
              <a:t>Click to edit Master title style</a:t>
            </a:r>
          </a:p>
        </p:txBody>
      </p:sp>
      <p:sp>
        <p:nvSpPr>
          <p:cNvPr id="10" name="Text Placeholder 4"/>
          <p:cNvSpPr>
            <a:spLocks noGrp="1"/>
          </p:cNvSpPr>
          <p:nvPr>
            <p:ph type="body" sz="quarter" idx="11" hasCustomPrompt="1"/>
          </p:nvPr>
        </p:nvSpPr>
        <p:spPr>
          <a:xfrm>
            <a:off x="2" y="4105977"/>
            <a:ext cx="6727750" cy="1219598"/>
          </a:xfrm>
          <a:prstGeom prst="rect">
            <a:avLst/>
          </a:prstGeom>
        </p:spPr>
        <p:txBody>
          <a:bodyPr rtlCol="0" anchor="ctr">
            <a:noAutofit/>
          </a:bodyPr>
          <a:lstStyle>
            <a:lvl1pPr algn="ctr">
              <a:defRPr sz="4800" b="1" i="0" cap="all" baseline="0">
                <a:solidFill>
                  <a:schemeClr val="bg1"/>
                </a:solidFill>
                <a:latin typeface="+mn-lt"/>
                <a:ea typeface="Gotham" charset="0"/>
                <a:cs typeface="Gotham" charset="0"/>
              </a:defRPr>
            </a:lvl1pPr>
          </a:lstStyle>
          <a:p>
            <a:pPr lvl="0" rtl="0"/>
            <a:r>
              <a:rPr lang="es"/>
              <a:t>Click to</a:t>
            </a:r>
          </a:p>
        </p:txBody>
      </p:sp>
      <p:sp>
        <p:nvSpPr>
          <p:cNvPr id="3" name="Text Placeholder 2">
            <a:extLst>
              <a:ext uri="{FF2B5EF4-FFF2-40B4-BE49-F238E27FC236}">
                <a16:creationId xmlns:a16="http://schemas.microsoft.com/office/drawing/2014/main" id="{D39D8F93-E17E-334F-AC46-AFBE8B4E3E14}"/>
              </a:ext>
            </a:extLst>
          </p:cNvPr>
          <p:cNvSpPr>
            <a:spLocks noGrp="1"/>
          </p:cNvSpPr>
          <p:nvPr>
            <p:ph type="body" sz="quarter" idx="12"/>
          </p:nvPr>
        </p:nvSpPr>
        <p:spPr>
          <a:xfrm>
            <a:off x="6986954" y="2532185"/>
            <a:ext cx="5752131" cy="6236677"/>
          </a:xfrm>
          <a:prstGeom prst="rect">
            <a:avLst/>
          </a:prstGeom>
        </p:spPr>
        <p:txBody>
          <a:bodyPr rtlCol="0"/>
          <a:lstStyle>
            <a:lvl1pPr>
              <a:defRPr sz="4000" b="0" cap="all" baseline="0">
                <a:solidFill>
                  <a:schemeClr val="accent2"/>
                </a:solidFill>
              </a:defRPr>
            </a:lvl1pPr>
            <a:lvl2pPr>
              <a:spcBef>
                <a:spcPts val="3698"/>
              </a:spcBef>
              <a:defRPr sz="2702"/>
            </a:lvl2pPr>
            <a:lvl3pPr marL="230188" indent="-230188">
              <a:spcBef>
                <a:spcPts val="2418"/>
              </a:spcBef>
              <a:spcAft>
                <a:spcPts val="427"/>
              </a:spcAft>
              <a:buClr>
                <a:schemeClr val="accent2"/>
              </a:buClr>
              <a:buFont typeface="Arial" panose="020B0604020202020204" pitchFamily="34" charset="0"/>
              <a:buChar char="•"/>
              <a:tabLst/>
              <a:defRPr sz="2276"/>
            </a:lvl3pPr>
            <a:lvl4pPr>
              <a:buClr>
                <a:schemeClr val="accent1"/>
              </a:buClr>
              <a:buSzPct val="120000"/>
              <a:defRPr lang="en-US" sz="2276" kern="1200" dirty="0" smtClean="0">
                <a:solidFill>
                  <a:schemeClr val="tx2"/>
                </a:solidFill>
                <a:latin typeface="+mn-lt"/>
                <a:ea typeface="+mn-ea"/>
                <a:cs typeface="+mn-cs"/>
              </a:defRPr>
            </a:lvl4pPr>
          </a:lstStyle>
          <a:p>
            <a:pPr lvl="0" rtl="0"/>
            <a:r>
              <a:rPr lang="es"/>
              <a:t>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11" name="Slide Number Placeholder 5">
            <a:extLst>
              <a:ext uri="{FF2B5EF4-FFF2-40B4-BE49-F238E27FC236}">
                <a16:creationId xmlns:a16="http://schemas.microsoft.com/office/drawing/2014/main" id="{D1238057-FD40-CE40-9405-A6656055AB15}"/>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18714611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Unit Title Slide">
    <p:spTree>
      <p:nvGrpSpPr>
        <p:cNvPr id="1" name=""/>
        <p:cNvGrpSpPr/>
        <p:nvPr/>
      </p:nvGrpSpPr>
      <p:grpSpPr>
        <a:xfrm>
          <a:off x="0" y="0"/>
          <a:ext cx="0" cy="0"/>
          <a:chOff x="0" y="0"/>
          <a:chExt cx="0" cy="0"/>
        </a:xfrm>
      </p:grpSpPr>
      <p:sp>
        <p:nvSpPr>
          <p:cNvPr id="7" name="Rectangle 6"/>
          <p:cNvSpPr/>
          <p:nvPr/>
        </p:nvSpPr>
        <p:spPr bwMode="auto">
          <a:xfrm>
            <a:off x="0" y="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lvl="0" algn="ctr" rtl="0"/>
            <a:endParaRPr lang="en-US" b="0" i="0" dirty="0">
              <a:latin typeface="Calibri Regular"/>
            </a:endParaRPr>
          </a:p>
        </p:txBody>
      </p:sp>
      <p:sp>
        <p:nvSpPr>
          <p:cNvPr id="3" name="Content Placeholder 2"/>
          <p:cNvSpPr>
            <a:spLocks noGrp="1"/>
          </p:cNvSpPr>
          <p:nvPr>
            <p:ph idx="1"/>
          </p:nvPr>
        </p:nvSpPr>
        <p:spPr>
          <a:xfrm>
            <a:off x="5714301" y="1"/>
            <a:ext cx="1763271" cy="2286744"/>
          </a:xfrm>
          <a:prstGeom prst="rect">
            <a:avLst/>
          </a:prstGeom>
        </p:spPr>
        <p:txBody>
          <a:bodyPr rtlCol="0" anchor="ctr"/>
          <a:lstStyle>
            <a:lvl1pPr marL="0" indent="0" algn="ctr">
              <a:spcBef>
                <a:spcPts val="2400"/>
              </a:spcBef>
              <a:defRPr sz="11499"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es"/>
              <a:t>Edit Master text styles</a:t>
            </a:r>
          </a:p>
        </p:txBody>
      </p:sp>
      <p:sp>
        <p:nvSpPr>
          <p:cNvPr id="15" name="Content Placeholder 2"/>
          <p:cNvSpPr>
            <a:spLocks noGrp="1"/>
          </p:cNvSpPr>
          <p:nvPr>
            <p:ph idx="10"/>
          </p:nvPr>
        </p:nvSpPr>
        <p:spPr>
          <a:xfrm>
            <a:off x="2709002" y="4222128"/>
            <a:ext cx="8127008" cy="1773102"/>
          </a:xfrm>
          <a:prstGeom prst="rect">
            <a:avLst/>
          </a:prstGeom>
        </p:spPr>
        <p:txBody>
          <a:bodyPr rtlCol="0" anchor="ctr"/>
          <a:lstStyle>
            <a:lvl1pPr marL="0" indent="0" algn="ctr">
              <a:lnSpc>
                <a:spcPct val="80000"/>
              </a:lnSpc>
              <a:spcBef>
                <a:spcPts val="2400"/>
              </a:spcBef>
              <a:defRPr sz="7999" b="0" cap="all">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es"/>
              <a:t>Edit Master text styles</a:t>
            </a:r>
          </a:p>
        </p:txBody>
      </p:sp>
      <p:sp>
        <p:nvSpPr>
          <p:cNvPr id="8" name="Slide Number Placeholder 5">
            <a:extLst>
              <a:ext uri="{FF2B5EF4-FFF2-40B4-BE49-F238E27FC236}">
                <a16:creationId xmlns:a16="http://schemas.microsoft.com/office/drawing/2014/main" id="{13C59AF5-F59B-E040-A024-E1DA0324C71E}"/>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9125492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01_Unit Title Slide">
    <p:spTree>
      <p:nvGrpSpPr>
        <p:cNvPr id="1" name=""/>
        <p:cNvGrpSpPr/>
        <p:nvPr/>
      </p:nvGrpSpPr>
      <p:grpSpPr>
        <a:xfrm>
          <a:off x="0" y="0"/>
          <a:ext cx="0" cy="0"/>
          <a:chOff x="0" y="0"/>
          <a:chExt cx="0" cy="0"/>
        </a:xfrm>
      </p:grpSpPr>
      <p:sp>
        <p:nvSpPr>
          <p:cNvPr id="4" name="Rectangle 3"/>
          <p:cNvSpPr/>
          <p:nvPr/>
        </p:nvSpPr>
        <p:spPr bwMode="auto">
          <a:xfrm>
            <a:off x="0" y="0"/>
            <a:ext cx="13003213" cy="9756775"/>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lvl="0" algn="ctr" rtl="0" eaLnBrk="1" hangingPunct="1"/>
            <a:endParaRPr lang="en-US" sz="2150" dirty="0"/>
          </a:p>
        </p:txBody>
      </p:sp>
      <p:sp>
        <p:nvSpPr>
          <p:cNvPr id="3" name="Content Placeholder 2"/>
          <p:cNvSpPr>
            <a:spLocks noGrp="1"/>
          </p:cNvSpPr>
          <p:nvPr>
            <p:ph idx="1"/>
          </p:nvPr>
        </p:nvSpPr>
        <p:spPr>
          <a:xfrm>
            <a:off x="780215" y="3137528"/>
            <a:ext cx="10565111" cy="1365750"/>
          </a:xfrm>
          <a:prstGeom prst="rect">
            <a:avLst/>
          </a:prstGeom>
        </p:spPr>
        <p:txBody>
          <a:bodyPr rtlCol="0"/>
          <a:lstStyle>
            <a:lvl1pPr marL="0" indent="0" algn="l">
              <a:lnSpc>
                <a:spcPct val="80000"/>
              </a:lnSpc>
              <a:spcBef>
                <a:spcPts val="2400"/>
              </a:spcBef>
              <a:defRPr sz="16598"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es"/>
              <a:t>Edit Master text styles</a:t>
            </a:r>
          </a:p>
        </p:txBody>
      </p:sp>
      <p:sp>
        <p:nvSpPr>
          <p:cNvPr id="15" name="Content Placeholder 2"/>
          <p:cNvSpPr>
            <a:spLocks noGrp="1"/>
          </p:cNvSpPr>
          <p:nvPr>
            <p:ph idx="10"/>
          </p:nvPr>
        </p:nvSpPr>
        <p:spPr>
          <a:xfrm>
            <a:off x="891319" y="5001945"/>
            <a:ext cx="10565111" cy="1365750"/>
          </a:xfrm>
          <a:prstGeom prst="rect">
            <a:avLst/>
          </a:prstGeom>
        </p:spPr>
        <p:txBody>
          <a:bodyPr rtlCol="0"/>
          <a:lstStyle>
            <a:lvl1pPr marL="0" indent="0" algn="l">
              <a:lnSpc>
                <a:spcPct val="80000"/>
              </a:lnSpc>
              <a:spcBef>
                <a:spcPts val="2400"/>
              </a:spcBef>
              <a:defRPr sz="7999" b="0">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es"/>
              <a:t>Edit Master text styles</a:t>
            </a:r>
          </a:p>
        </p:txBody>
      </p:sp>
      <p:sp>
        <p:nvSpPr>
          <p:cNvPr id="5" name="Slide Number Placeholder 5">
            <a:extLst>
              <a:ext uri="{FF2B5EF4-FFF2-40B4-BE49-F238E27FC236}">
                <a16:creationId xmlns:a16="http://schemas.microsoft.com/office/drawing/2014/main" id="{97E1FBC4-74CC-E943-81A0-C51E9332A932}"/>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3386043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jectiv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060453-D0C4-D44D-985D-6843069D19A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20" name="Rectangle 19">
            <a:extLst>
              <a:ext uri="{FF2B5EF4-FFF2-40B4-BE49-F238E27FC236}">
                <a16:creationId xmlns:a16="http://schemas.microsoft.com/office/drawing/2014/main" id="{8184F983-2B6F-BF4D-94FF-607FEC75F405}"/>
              </a:ext>
            </a:extLst>
          </p:cNvPr>
          <p:cNvSpPr/>
          <p:nvPr userDrawn="1"/>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Calibri Regular"/>
              <a:ea typeface="ヒラギノ角ゴ ProN W3" charset="0"/>
              <a:cs typeface="ヒラギノ角ゴ ProN W3" charset="0"/>
              <a:sym typeface="Gill Sans"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13" name="Rectangle 12"/>
          <p:cNvSpPr/>
          <p:nvPr/>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Content Placeholder 2"/>
          <p:cNvSpPr>
            <a:spLocks noGrp="1"/>
          </p:cNvSpPr>
          <p:nvPr>
            <p:ph idx="1" hasCustomPrompt="1"/>
          </p:nvPr>
        </p:nvSpPr>
        <p:spPr>
          <a:xfrm>
            <a:off x="231433" y="4642083"/>
            <a:ext cx="4963507" cy="2972767"/>
          </a:xfrm>
          <a:prstGeom prst="rect">
            <a:avLst/>
          </a:prstGeom>
        </p:spPr>
        <p:txBody>
          <a:bodyPr rtlCol="0"/>
          <a:lstStyle>
            <a:lvl1pPr marL="0" indent="0" algn="ctr">
              <a:lnSpc>
                <a:spcPct val="100000"/>
              </a:lnSpc>
              <a:spcBef>
                <a:spcPts val="2400"/>
              </a:spcBef>
              <a:buClr>
                <a:srgbClr val="E40277"/>
              </a:buClr>
              <a:buFont typeface="Arial"/>
              <a:buNone/>
              <a:defRPr sz="2400" b="0">
                <a:solidFill>
                  <a:srgbClr val="595959"/>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rtl="0"/>
            <a:r>
              <a:rPr lang="es"/>
              <a:t>Click to edit </a:t>
            </a:r>
            <a:br>
              <a:rPr lang="en-US" dirty="0"/>
            </a:br>
            <a:r>
              <a:rPr lang="es"/>
              <a:t>Master text styles</a:t>
            </a:r>
          </a:p>
        </p:txBody>
      </p:sp>
      <p:sp>
        <p:nvSpPr>
          <p:cNvPr id="39" name="Title 1"/>
          <p:cNvSpPr>
            <a:spLocks noGrp="1"/>
          </p:cNvSpPr>
          <p:nvPr>
            <p:ph type="title"/>
          </p:nvPr>
        </p:nvSpPr>
        <p:spPr>
          <a:xfrm>
            <a:off x="4197129" y="1"/>
            <a:ext cx="4645661" cy="820860"/>
          </a:xfrm>
          <a:prstGeom prst="rect">
            <a:avLst/>
          </a:prstGeom>
        </p:spPr>
        <p:txBody>
          <a:bodyPr rtlCol="0" anchor="ctr">
            <a:noAutofit/>
          </a:bodyPr>
          <a:lstStyle>
            <a:lvl1pPr algn="ctr">
              <a:defRPr sz="3200" b="0" i="0" cap="all" spc="100" baseline="0">
                <a:solidFill>
                  <a:schemeClr val="bg1">
                    <a:lumMod val="95000"/>
                  </a:schemeClr>
                </a:solidFill>
                <a:latin typeface="Calibri"/>
                <a:cs typeface="Calibri"/>
              </a:defRPr>
            </a:lvl1pPr>
          </a:lstStyle>
          <a:p>
            <a:pPr rtl="0"/>
            <a:r>
              <a:rPr lang="es"/>
              <a:t>Click to edit Master title</a:t>
            </a:r>
          </a:p>
        </p:txBody>
      </p:sp>
      <p:grpSp>
        <p:nvGrpSpPr>
          <p:cNvPr id="45" name="Group 44">
            <a:extLst>
              <a:ext uri="{FF2B5EF4-FFF2-40B4-BE49-F238E27FC236}">
                <a16:creationId xmlns:a16="http://schemas.microsoft.com/office/drawing/2014/main" id="{79F4E093-C62B-2346-AEAB-6B8466E326F7}"/>
              </a:ext>
            </a:extLst>
          </p:cNvPr>
          <p:cNvGrpSpPr/>
          <p:nvPr/>
        </p:nvGrpSpPr>
        <p:grpSpPr>
          <a:xfrm>
            <a:off x="1" y="9409620"/>
            <a:ext cx="13003213" cy="432065"/>
            <a:chOff x="1" y="9426435"/>
            <a:chExt cx="13004800" cy="472939"/>
          </a:xfrm>
        </p:grpSpPr>
        <p:sp>
          <p:nvSpPr>
            <p:cNvPr id="46" name="Shape 606">
              <a:extLst>
                <a:ext uri="{FF2B5EF4-FFF2-40B4-BE49-F238E27FC236}">
                  <a16:creationId xmlns:a16="http://schemas.microsoft.com/office/drawing/2014/main" id="{B6B633F3-6D3A-D04D-9614-88122D59C60E}"/>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dirty="0"/>
            </a:p>
          </p:txBody>
        </p:sp>
        <p:sp>
          <p:nvSpPr>
            <p:cNvPr id="47" name="Shape 607">
              <a:extLst>
                <a:ext uri="{FF2B5EF4-FFF2-40B4-BE49-F238E27FC236}">
                  <a16:creationId xmlns:a16="http://schemas.microsoft.com/office/drawing/2014/main" id="{E78204BC-8BB0-AB42-A302-DA036298C497}"/>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dirty="0"/>
            </a:p>
          </p:txBody>
        </p:sp>
        <p:sp>
          <p:nvSpPr>
            <p:cNvPr id="48" name="Shape 608">
              <a:extLst>
                <a:ext uri="{FF2B5EF4-FFF2-40B4-BE49-F238E27FC236}">
                  <a16:creationId xmlns:a16="http://schemas.microsoft.com/office/drawing/2014/main" id="{05AA5666-A0CB-BC41-97A2-E20694CDD3D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dirty="0"/>
            </a:p>
          </p:txBody>
        </p:sp>
        <p:sp>
          <p:nvSpPr>
            <p:cNvPr id="49" name="Shape 609">
              <a:extLst>
                <a:ext uri="{FF2B5EF4-FFF2-40B4-BE49-F238E27FC236}">
                  <a16:creationId xmlns:a16="http://schemas.microsoft.com/office/drawing/2014/main" id="{F5893DD9-62F2-814E-867A-CA6C1A2198CB}"/>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50" name="Shape 610">
              <a:extLst>
                <a:ext uri="{FF2B5EF4-FFF2-40B4-BE49-F238E27FC236}">
                  <a16:creationId xmlns:a16="http://schemas.microsoft.com/office/drawing/2014/main" id="{C963497E-E534-DA41-8D6C-91D5BABF607B}"/>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dirty="0"/>
            </a:p>
          </p:txBody>
        </p:sp>
        <p:sp>
          <p:nvSpPr>
            <p:cNvPr id="51" name="Shape 610">
              <a:extLst>
                <a:ext uri="{FF2B5EF4-FFF2-40B4-BE49-F238E27FC236}">
                  <a16:creationId xmlns:a16="http://schemas.microsoft.com/office/drawing/2014/main" id="{2EEA246A-8E29-9F44-92DB-723AED7E86C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52" name="Shape 610">
              <a:extLst>
                <a:ext uri="{FF2B5EF4-FFF2-40B4-BE49-F238E27FC236}">
                  <a16:creationId xmlns:a16="http://schemas.microsoft.com/office/drawing/2014/main" id="{FCF383D6-0475-9B45-AA10-4CE05D078C56}"/>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dirty="0"/>
            </a:p>
          </p:txBody>
        </p:sp>
      </p:grpSp>
      <p:sp>
        <p:nvSpPr>
          <p:cNvPr id="53" name="Slide Number Placeholder 5">
            <a:extLst>
              <a:ext uri="{FF2B5EF4-FFF2-40B4-BE49-F238E27FC236}">
                <a16:creationId xmlns:a16="http://schemas.microsoft.com/office/drawing/2014/main" id="{90BFD238-245C-B248-A4E0-2231E7EAF609}"/>
              </a:ext>
            </a:extLst>
          </p:cNvPr>
          <p:cNvSpPr txBox="1">
            <a:spLocks/>
          </p:cNvSpPr>
          <p:nvPr/>
        </p:nvSpPr>
        <p:spPr>
          <a:xfrm>
            <a:off x="12455306" y="9429505"/>
            <a:ext cx="374708" cy="298858"/>
          </a:xfrm>
          <a:prstGeom prst="rect">
            <a:avLst/>
          </a:prstGeom>
          <a:solidFill>
            <a:schemeClr val="bg2">
              <a:lumMod val="50000"/>
            </a:schemeClr>
          </a:solidFill>
        </p:spPr>
        <p:txBody>
          <a:bodyPr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pPr>
                <a:defRPr/>
              </a:pPr>
              <a:t>‹#›</a:t>
            </a:fld>
            <a:endParaRPr lang="en-US" altLang="en-US" sz="1200" dirty="0"/>
          </a:p>
        </p:txBody>
      </p:sp>
      <p:grpSp>
        <p:nvGrpSpPr>
          <p:cNvPr id="25" name="Group 24">
            <a:extLst>
              <a:ext uri="{FF2B5EF4-FFF2-40B4-BE49-F238E27FC236}">
                <a16:creationId xmlns:a16="http://schemas.microsoft.com/office/drawing/2014/main" id="{4AE25604-DD63-9D42-85A0-EEFF31E05F1B}"/>
              </a:ext>
            </a:extLst>
          </p:cNvPr>
          <p:cNvGrpSpPr/>
          <p:nvPr userDrawn="1"/>
        </p:nvGrpSpPr>
        <p:grpSpPr>
          <a:xfrm>
            <a:off x="1" y="9409620"/>
            <a:ext cx="13003213" cy="432065"/>
            <a:chOff x="1" y="9426435"/>
            <a:chExt cx="13004800" cy="472939"/>
          </a:xfrm>
        </p:grpSpPr>
        <p:sp>
          <p:nvSpPr>
            <p:cNvPr id="26" name="Shape 606">
              <a:extLst>
                <a:ext uri="{FF2B5EF4-FFF2-40B4-BE49-F238E27FC236}">
                  <a16:creationId xmlns:a16="http://schemas.microsoft.com/office/drawing/2014/main" id="{36127707-CB5B-1048-864E-3CAA4E5C690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7" name="Shape 607">
              <a:extLst>
                <a:ext uri="{FF2B5EF4-FFF2-40B4-BE49-F238E27FC236}">
                  <a16:creationId xmlns:a16="http://schemas.microsoft.com/office/drawing/2014/main" id="{C85D257F-A1B6-9440-953F-E80FA089776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8" name="Shape 608">
              <a:extLst>
                <a:ext uri="{FF2B5EF4-FFF2-40B4-BE49-F238E27FC236}">
                  <a16:creationId xmlns:a16="http://schemas.microsoft.com/office/drawing/2014/main" id="{5EC830E8-E5E5-AF42-B885-8BB0B64D8E78}"/>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9" name="Shape 609">
              <a:extLst>
                <a:ext uri="{FF2B5EF4-FFF2-40B4-BE49-F238E27FC236}">
                  <a16:creationId xmlns:a16="http://schemas.microsoft.com/office/drawing/2014/main" id="{B2EE561B-FD6E-BC4D-948A-66C1C19961CE}"/>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0" name="Shape 610">
              <a:extLst>
                <a:ext uri="{FF2B5EF4-FFF2-40B4-BE49-F238E27FC236}">
                  <a16:creationId xmlns:a16="http://schemas.microsoft.com/office/drawing/2014/main" id="{E9B81C05-A5D4-DE45-AE87-C138B7378F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1" name="Shape 610">
              <a:extLst>
                <a:ext uri="{FF2B5EF4-FFF2-40B4-BE49-F238E27FC236}">
                  <a16:creationId xmlns:a16="http://schemas.microsoft.com/office/drawing/2014/main" id="{5EF07C88-88C3-CD42-B55A-3657AFF5F2EB}"/>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2" name="Shape 610">
              <a:extLst>
                <a:ext uri="{FF2B5EF4-FFF2-40B4-BE49-F238E27FC236}">
                  <a16:creationId xmlns:a16="http://schemas.microsoft.com/office/drawing/2014/main" id="{93D0CBD9-F369-2E41-9871-85553198151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34" name="Slide Number Placeholder 5">
            <a:extLst>
              <a:ext uri="{FF2B5EF4-FFF2-40B4-BE49-F238E27FC236}">
                <a16:creationId xmlns:a16="http://schemas.microsoft.com/office/drawing/2014/main" id="{5B46C7FB-7417-034E-B8FD-3C76E5CB5D7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5" name="Group 34">
            <a:extLst>
              <a:ext uri="{FF2B5EF4-FFF2-40B4-BE49-F238E27FC236}">
                <a16:creationId xmlns:a16="http://schemas.microsoft.com/office/drawing/2014/main" id="{B6F6B739-E822-124D-B7D1-27F9B39C8119}"/>
              </a:ext>
            </a:extLst>
          </p:cNvPr>
          <p:cNvGrpSpPr/>
          <p:nvPr userDrawn="1"/>
        </p:nvGrpSpPr>
        <p:grpSpPr>
          <a:xfrm>
            <a:off x="5509581" y="8936492"/>
            <a:ext cx="2041918" cy="473126"/>
            <a:chOff x="5582387" y="8894626"/>
            <a:chExt cx="2041918" cy="473126"/>
          </a:xfrm>
        </p:grpSpPr>
        <p:pic>
          <p:nvPicPr>
            <p:cNvPr id="36" name="Picture 35">
              <a:extLst>
                <a:ext uri="{FF2B5EF4-FFF2-40B4-BE49-F238E27FC236}">
                  <a16:creationId xmlns:a16="http://schemas.microsoft.com/office/drawing/2014/main" id="{5E9536FA-5DE0-CA4F-A5B9-3FF36F31E2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7" name="Straight Connector 36">
              <a:extLst>
                <a:ext uri="{FF2B5EF4-FFF2-40B4-BE49-F238E27FC236}">
                  <a16:creationId xmlns:a16="http://schemas.microsoft.com/office/drawing/2014/main" id="{FB7F072A-85AC-2840-B5CA-3B1D54B9F93D}"/>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0ABFCA61-D707-144F-BBAC-2783464CC128}"/>
                </a:ext>
              </a:extLst>
            </p:cNvPr>
            <p:cNvPicPr>
              <a:picLocks noChangeAspect="1"/>
            </p:cNvPicPr>
            <p:nvPr/>
          </p:nvPicPr>
          <p:blipFill>
            <a:blip r:embed="rId4"/>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809396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3A432D9-0AE4-A94F-8E59-A2794B692C15}"/>
              </a:ext>
            </a:extLst>
          </p:cNvPr>
          <p:cNvSpPr>
            <a:spLocks noGrp="1"/>
          </p:cNvSpPr>
          <p:nvPr>
            <p:ph type="title"/>
          </p:nvPr>
        </p:nvSpPr>
        <p:spPr>
          <a:xfrm>
            <a:off x="893654" y="519282"/>
            <a:ext cx="11215906" cy="1330783"/>
          </a:xfrm>
          <a:prstGeom prst="rect">
            <a:avLst/>
          </a:prstGeom>
        </p:spPr>
        <p:txBody>
          <a:bodyPr vert="horz" lIns="91440" tIns="45720" rIns="91440" bIns="45720" rtlCol="0" anchor="ctr">
            <a:normAutofit/>
          </a:bodyPr>
          <a:lstStyle/>
          <a:p>
            <a:pPr rtl="0"/>
            <a:r>
              <a:rPr lang="es"/>
              <a:t>Click to edit Master title style</a:t>
            </a:r>
          </a:p>
        </p:txBody>
      </p:sp>
      <p:sp>
        <p:nvSpPr>
          <p:cNvPr id="8" name="Text Placeholder 7">
            <a:extLst>
              <a:ext uri="{FF2B5EF4-FFF2-40B4-BE49-F238E27FC236}">
                <a16:creationId xmlns:a16="http://schemas.microsoft.com/office/drawing/2014/main" id="{083C2388-99C7-DB48-861E-F0488BDA4B3F}"/>
              </a:ext>
            </a:extLst>
          </p:cNvPr>
          <p:cNvSpPr>
            <a:spLocks noGrp="1"/>
          </p:cNvSpPr>
          <p:nvPr>
            <p:ph type="body" idx="1"/>
          </p:nvPr>
        </p:nvSpPr>
        <p:spPr>
          <a:xfrm>
            <a:off x="893654" y="2597996"/>
            <a:ext cx="11215906" cy="6190089"/>
          </a:xfrm>
          <a:prstGeom prst="rect">
            <a:avLst/>
          </a:prstGeom>
        </p:spPr>
        <p:txBody>
          <a:bodyPr vert="horz" lIns="91440" tIns="45720" rIns="91440" bIns="45720" rtlCol="0">
            <a:normAutofit/>
          </a:bodyPr>
          <a:lstStyle/>
          <a:p>
            <a:pPr lvl="0" rtl="0"/>
            <a:r>
              <a:rPr lang="es"/>
              <a:t>Edit Master </a:t>
            </a:r>
            <a:br>
              <a:rPr lang="en-US" dirty="0"/>
            </a:br>
            <a:r>
              <a:rPr lang="es"/>
              <a:t>text styles</a:t>
            </a:r>
          </a:p>
          <a:p>
            <a:pPr lvl="1" rtl="0"/>
            <a:r>
              <a:rPr lang="es"/>
              <a:t>Second level</a:t>
            </a:r>
          </a:p>
          <a:p>
            <a:pPr lvl="2" rtl="0"/>
            <a:r>
              <a:rPr lang="es"/>
              <a:t>Third level</a:t>
            </a:r>
          </a:p>
          <a:p>
            <a:pPr lvl="3" rtl="0"/>
            <a:r>
              <a:rPr lang="es"/>
              <a:t>Fourth level</a:t>
            </a:r>
          </a:p>
          <a:p>
            <a:pPr lvl="4" rtl="0"/>
            <a:r>
              <a:rPr lang="es"/>
              <a:t>Fifth level</a:t>
            </a:r>
          </a:p>
        </p:txBody>
      </p:sp>
      <p:sp>
        <p:nvSpPr>
          <p:cNvPr id="5" name="Slide Number Placeholder 5">
            <a:extLst>
              <a:ext uri="{FF2B5EF4-FFF2-40B4-BE49-F238E27FC236}">
                <a16:creationId xmlns:a16="http://schemas.microsoft.com/office/drawing/2014/main" id="{37DEE3E5-9533-7842-822D-D8FF04DE8CD0}"/>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762433213"/>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722" r:id="rId3"/>
    <p:sldLayoutId id="2147483713" r:id="rId4"/>
    <p:sldLayoutId id="2147483695" r:id="rId5"/>
    <p:sldLayoutId id="2147483714" r:id="rId6"/>
    <p:sldLayoutId id="2147483690" r:id="rId7"/>
    <p:sldLayoutId id="2147483691" r:id="rId8"/>
    <p:sldLayoutId id="2147483697" r:id="rId9"/>
    <p:sldLayoutId id="2147483699" r:id="rId10"/>
    <p:sldLayoutId id="2147483726" r:id="rId11"/>
    <p:sldLayoutId id="2147483700" r:id="rId12"/>
  </p:sldLayoutIdLst>
  <p:transition/>
  <p:hf hdr="0" ftr="0" dt="0"/>
  <p:txStyles>
    <p:title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p:titleStyle>
    <p:body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12.xml"/><Relationship Id="rId5" Type="http://schemas.openxmlformats.org/officeDocument/2006/relationships/image" Target="../media/image22.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27.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hyperlink" Target="mailto:hqts00@unhcr.org" TargetMode="External"/><Relationship Id="rId2" Type="http://schemas.openxmlformats.org/officeDocument/2006/relationships/slideLayout" Target="../slideLayouts/slideLayout10.xml"/><Relationship Id="rId1" Type="http://schemas.openxmlformats.org/officeDocument/2006/relationships/tags" Target="../tags/tag16.xml"/><Relationship Id="rId6" Type="http://schemas.openxmlformats.org/officeDocument/2006/relationships/hyperlink" Target="mailto:LGBTIFocalPoint@iom.int" TargetMode="External"/><Relationship Id="rId5" Type="http://schemas.microsoft.com/office/2007/relationships/hdphoto" Target="../media/hdphoto1.wdp"/><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2182"/>
            <a:ext cx="13003213" cy="10158760"/>
          </a:xfrm>
          <a:prstGeom prst="rect">
            <a:avLst/>
          </a:prstGeom>
          <a:solidFill>
            <a:schemeClr val="accent1"/>
          </a:solidFill>
          <a:ln w="25400" cap="flat" cmpd="sng" algn="ctr">
            <a:noFill/>
            <a:prstDash val="solid"/>
            <a:round/>
            <a:headEnd type="none" w="med" len="med"/>
            <a:tailEnd type="none" w="med" len="med"/>
          </a:ln>
          <a:effectLst/>
        </p:spPr>
        <p:txBody>
          <a:bodyPr rtlCol="0"/>
          <a:lstStyle/>
          <a:p>
            <a:pPr algn="ctr" rtl="0" eaLnBrk="1" hangingPunct="1"/>
            <a:endParaRPr lang="en-US" dirty="0">
              <a:latin typeface="Calibri Regular"/>
            </a:endParaRPr>
          </a:p>
        </p:txBody>
      </p:sp>
      <p:sp>
        <p:nvSpPr>
          <p:cNvPr id="10" name="Rectangle 9"/>
          <p:cNvSpPr/>
          <p:nvPr/>
        </p:nvSpPr>
        <p:spPr>
          <a:xfrm>
            <a:off x="10509154" y="2182"/>
            <a:ext cx="2494059" cy="10158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4480" dirty="0"/>
          </a:p>
        </p:txBody>
      </p:sp>
      <p:sp>
        <p:nvSpPr>
          <p:cNvPr id="12" name="TextBox 11"/>
          <p:cNvSpPr txBox="1"/>
          <p:nvPr/>
        </p:nvSpPr>
        <p:spPr>
          <a:xfrm>
            <a:off x="1016901" y="827675"/>
            <a:ext cx="8846328" cy="769441"/>
          </a:xfrm>
          <a:prstGeom prst="rect">
            <a:avLst/>
          </a:prstGeom>
          <a:noFill/>
        </p:spPr>
        <p:txBody>
          <a:bodyPr wrap="square" rtlCol="0">
            <a:spAutoFit/>
          </a:bodyPr>
          <a:lstStyle/>
          <a:p>
            <a:pPr rtl="0"/>
            <a:r>
              <a:rPr lang="es" sz="4400" b="1" dirty="0">
                <a:solidFill>
                  <a:schemeClr val="bg1"/>
                </a:solidFill>
                <a:latin typeface="Calibri" charset="0"/>
                <a:ea typeface="Calibri" charset="0"/>
                <a:cs typeface="Calibri" charset="0"/>
              </a:rPr>
              <a:t>ESTA PRESENTACIÓN INCLUYE NOTAS</a:t>
            </a:r>
          </a:p>
        </p:txBody>
      </p:sp>
      <p:sp>
        <p:nvSpPr>
          <p:cNvPr id="18" name="TextBox 17"/>
          <p:cNvSpPr txBox="1"/>
          <p:nvPr/>
        </p:nvSpPr>
        <p:spPr>
          <a:xfrm rot="5400000">
            <a:off x="7293040" y="4008265"/>
            <a:ext cx="8926290" cy="1861821"/>
          </a:xfrm>
          <a:prstGeom prst="rect">
            <a:avLst/>
          </a:prstGeom>
          <a:noFill/>
        </p:spPr>
        <p:txBody>
          <a:bodyPr wrap="none" rtlCol="0">
            <a:spAutoFit/>
          </a:bodyPr>
          <a:lstStyle/>
          <a:p>
            <a:pPr rtl="0"/>
            <a:r>
              <a:rPr lang="es" sz="11499" b="1" spc="600">
                <a:solidFill>
                  <a:schemeClr val="bg1"/>
                </a:solidFill>
                <a:latin typeface="Calibri" charset="0"/>
                <a:ea typeface="Calibri" charset="0"/>
                <a:cs typeface="Calibri" charset="0"/>
              </a:rPr>
              <a:t>IMPORTANTE</a:t>
            </a:r>
          </a:p>
        </p:txBody>
      </p:sp>
      <p:sp>
        <p:nvSpPr>
          <p:cNvPr id="29" name="TextBox 28"/>
          <p:cNvSpPr txBox="1"/>
          <p:nvPr/>
        </p:nvSpPr>
        <p:spPr>
          <a:xfrm>
            <a:off x="1016902" y="1677821"/>
            <a:ext cx="8846330" cy="4893647"/>
          </a:xfrm>
          <a:prstGeom prst="rect">
            <a:avLst/>
          </a:prstGeom>
          <a:noFill/>
        </p:spPr>
        <p:txBody>
          <a:bodyPr wrap="square" rtlCol="0">
            <a:spAutoFit/>
          </a:bodyPr>
          <a:lstStyle/>
          <a:p>
            <a:pPr>
              <a:lnSpc>
                <a:spcPct val="130000"/>
              </a:lnSpc>
            </a:pPr>
            <a:r>
              <a:rPr lang="es" sz="1600" dirty="0">
                <a:solidFill>
                  <a:schemeClr val="bg1"/>
                </a:solidFill>
                <a:latin typeface="Calibri" panose="020F0502020204030204" pitchFamily="34" charset="0"/>
              </a:rPr>
              <a:t>El guion que la persona facilitadora sigue durante esta sesión de capacitación está incluido en la sección de notas de las diapositivas de la presentación. Las notas también contienen información fundamental para la facilitación, como estimaciones de duración y referencias a los números de página correspondientes de la Guía de facilitación. Es importante revisar las notas en su totalidad antes de facilitar este </a:t>
            </a:r>
            <a:r>
              <a:rPr lang="en-US" sz="1600" dirty="0" err="1">
                <a:solidFill>
                  <a:schemeClr val="bg1"/>
                </a:solidFill>
                <a:latin typeface="Calibri" panose="020F0502020204030204" pitchFamily="34" charset="0"/>
              </a:rPr>
              <a:t>paquete</a:t>
            </a:r>
            <a:r>
              <a:rPr lang="es" sz="1600" dirty="0">
                <a:solidFill>
                  <a:schemeClr val="bg1"/>
                </a:solidFill>
                <a:latin typeface="Calibri" panose="020F0502020204030204" pitchFamily="34" charset="0"/>
              </a:rPr>
              <a:t> de capacitación e imprimirlas para usarlas como referencia durante la sesión. </a:t>
            </a:r>
          </a:p>
          <a:p>
            <a:pPr rtl="0" eaLnBrk="1" hangingPunct="1">
              <a:lnSpc>
                <a:spcPct val="130000"/>
              </a:lnSpc>
            </a:pPr>
            <a:r>
              <a:rPr lang="es" sz="1600" dirty="0">
                <a:solidFill>
                  <a:schemeClr val="bg1"/>
                </a:solidFill>
                <a:latin typeface="Calibri" panose="020F0502020204030204" pitchFamily="34" charset="0"/>
              </a:rPr>
              <a:t> </a:t>
            </a:r>
          </a:p>
          <a:p>
            <a:pPr>
              <a:lnSpc>
                <a:spcPct val="130000"/>
              </a:lnSpc>
            </a:pPr>
            <a:r>
              <a:rPr lang="es" sz="1600" dirty="0">
                <a:solidFill>
                  <a:schemeClr val="bg1"/>
                </a:solidFill>
                <a:latin typeface="Calibri" panose="020F0502020204030204" pitchFamily="34" charset="0"/>
              </a:rPr>
              <a:t>Las notas se pueden visualizar en el panel situado debajo de la imagen de la diapositiva cuando se elige el modo de visualización “Normal”. Si no puede ver las notas, haga clic con el cursor en la barra gris de la parte inferior de la ventana, mantenga pulsado el botón del ratón y arrastre la barra hacia arriba. De este modo podrá ver la sección de notas. Para visualizar las diapositivas con las notas en letra de tamaño grande bajo ellas, lleve el cursor a la parte superior de la ventana y haga clic en “Vista” y, a continuación, en “Página de notas”. Para imprimir las notas de las diapositivas acompañadas de una imagen de la diapositiva (lo cual es muy práctico en caso de que se trate de la primera facilitación, especialmente en los segmentos de enseñanza más largos), haga clic en “Imprimir” y, a continuación, en “Diseño de impresión”, seleccione “Páginas de notas”.</a:t>
            </a:r>
          </a:p>
        </p:txBody>
      </p:sp>
      <p:sp>
        <p:nvSpPr>
          <p:cNvPr id="8" name="TextBox 7">
            <a:extLst>
              <a:ext uri="{FF2B5EF4-FFF2-40B4-BE49-F238E27FC236}">
                <a16:creationId xmlns:a16="http://schemas.microsoft.com/office/drawing/2014/main" id="{197140AB-198A-4BD6-8141-7A766E0D8629}"/>
              </a:ext>
            </a:extLst>
          </p:cNvPr>
          <p:cNvSpPr txBox="1"/>
          <p:nvPr/>
        </p:nvSpPr>
        <p:spPr>
          <a:xfrm>
            <a:off x="1016899" y="6562105"/>
            <a:ext cx="7932042" cy="707886"/>
          </a:xfrm>
          <a:prstGeom prst="rect">
            <a:avLst/>
          </a:prstGeom>
          <a:noFill/>
        </p:spPr>
        <p:txBody>
          <a:bodyPr wrap="square" rtlCol="0">
            <a:spAutoFit/>
          </a:bodyPr>
          <a:lstStyle/>
          <a:p>
            <a:pPr rtl="0"/>
            <a:r>
              <a:rPr lang="es" sz="4000" b="1" dirty="0">
                <a:solidFill>
                  <a:schemeClr val="bg1"/>
                </a:solidFill>
                <a:latin typeface="Calibri" charset="0"/>
                <a:ea typeface="Calibri" charset="0"/>
                <a:cs typeface="Calibri" charset="0"/>
              </a:rPr>
              <a:t>CÓMO OCULTAR LAS DIAPOSITIVAS</a:t>
            </a:r>
          </a:p>
        </p:txBody>
      </p:sp>
      <p:sp>
        <p:nvSpPr>
          <p:cNvPr id="9" name="TextBox 8">
            <a:extLst>
              <a:ext uri="{FF2B5EF4-FFF2-40B4-BE49-F238E27FC236}">
                <a16:creationId xmlns:a16="http://schemas.microsoft.com/office/drawing/2014/main" id="{AD0B382F-9F52-446A-8C57-737A52FC2F5E}"/>
              </a:ext>
            </a:extLst>
          </p:cNvPr>
          <p:cNvSpPr txBox="1"/>
          <p:nvPr/>
        </p:nvSpPr>
        <p:spPr>
          <a:xfrm>
            <a:off x="1016899" y="7412888"/>
            <a:ext cx="8846330" cy="1986954"/>
          </a:xfrm>
          <a:prstGeom prst="rect">
            <a:avLst/>
          </a:prstGeom>
          <a:noFill/>
        </p:spPr>
        <p:txBody>
          <a:bodyPr wrap="square" rtlCol="0">
            <a:spAutoFit/>
          </a:bodyPr>
          <a:lstStyle/>
          <a:p>
            <a:pPr>
              <a:lnSpc>
                <a:spcPct val="130000"/>
              </a:lnSpc>
              <a:spcBef>
                <a:spcPct val="30000"/>
              </a:spcBef>
              <a:defRPr/>
            </a:pPr>
            <a:r>
              <a:rPr lang="es" sz="1600" dirty="0">
                <a:solidFill>
                  <a:schemeClr val="bg1"/>
                </a:solidFill>
                <a:latin typeface="Calibri" panose="020F0502020204030204" pitchFamily="34" charset="0"/>
                <a:ea typeface="MS PGothic" charset="-128"/>
                <a:cs typeface="Calibri" panose="020F0502020204030204" pitchFamily="34" charset="0"/>
              </a:rPr>
              <a:t>Si decide eliminar diapositivas de esta presentación —porque va a omitir un ejercicio en particular, por ejemplo—, es preferible que oculte la diapositiva en lugar de borrarla. De este modo, la tabla de programación de la Guía de facilitación seguirá reflejando los números de diapositiva correctos. Para ocultar una diapositiva, haga clic en ella. A continuación, en la pestaña “Presentación con diapositivas”, haga clic en el icono “Ocultar diapositiva”. Una vez lo haya hecho, la diapositiva no se mostrará en pantalla durante la presentación. </a:t>
            </a:r>
          </a:p>
        </p:txBody>
      </p:sp>
    </p:spTree>
    <p:custDataLst>
      <p:tags r:id="rId1"/>
    </p:custDataLst>
    <p:extLst>
      <p:ext uri="{BB962C8B-B14F-4D97-AF65-F5344CB8AC3E}">
        <p14:creationId xmlns:p14="http://schemas.microsoft.com/office/powerpoint/2010/main" val="14732478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322247"/>
            <a:ext cx="12406386" cy="854455"/>
          </a:xfrm>
        </p:spPr>
        <p:txBody>
          <a:bodyPr rtlCol="0"/>
          <a:lstStyle/>
          <a:p>
            <a:pPr lvl="0" algn="l" rtl="0"/>
            <a:r>
              <a:rPr lang="es"/>
              <a:t>Planear y preparar</a:t>
            </a:r>
          </a:p>
        </p:txBody>
      </p:sp>
      <p:sp>
        <p:nvSpPr>
          <p:cNvPr id="59" name="Text Placeholder 3">
            <a:extLst>
              <a:ext uri="{FF2B5EF4-FFF2-40B4-BE49-F238E27FC236}">
                <a16:creationId xmlns:a16="http://schemas.microsoft.com/office/drawing/2014/main" id="{5F0AD40E-FCD4-1440-917A-68CCB90D0070}"/>
              </a:ext>
            </a:extLst>
          </p:cNvPr>
          <p:cNvSpPr txBox="1">
            <a:spLocks/>
          </p:cNvSpPr>
          <p:nvPr/>
        </p:nvSpPr>
        <p:spPr>
          <a:xfrm>
            <a:off x="664559" y="3257379"/>
            <a:ext cx="12034314" cy="1550512"/>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301625" indent="-301625" rtl="0">
              <a:spcBef>
                <a:spcPts val="1200"/>
              </a:spcBef>
              <a:buClr>
                <a:schemeClr val="accent1"/>
              </a:buClr>
              <a:buFont typeface="Arial" panose="020B0604020202020204" pitchFamily="34" charset="0"/>
              <a:buChar char="•"/>
            </a:pPr>
            <a:r>
              <a:rPr lang="es" sz="2400" dirty="0">
                <a:solidFill>
                  <a:schemeClr val="tx1"/>
                </a:solidFill>
                <a:cs typeface="MS PGothic" charset="0"/>
              </a:rPr>
              <a:t>Establecer el propósito y los objetivos de la entrevista </a:t>
            </a:r>
          </a:p>
          <a:p>
            <a:pPr marL="301625" indent="-301625" rtl="0">
              <a:spcBef>
                <a:spcPts val="1200"/>
              </a:spcBef>
              <a:buClr>
                <a:schemeClr val="accent1"/>
              </a:buClr>
              <a:buFont typeface="Arial" panose="020B0604020202020204" pitchFamily="34" charset="0"/>
              <a:buChar char="•"/>
            </a:pPr>
            <a:r>
              <a:rPr lang="es" sz="2400" dirty="0">
                <a:solidFill>
                  <a:schemeClr val="tx1"/>
                </a:solidFill>
                <a:cs typeface="MS PGothic" charset="0"/>
              </a:rPr>
              <a:t>Revisar la información y la documentación disponibles</a:t>
            </a:r>
          </a:p>
          <a:p>
            <a:pPr marL="301625" indent="-301625" rtl="0">
              <a:spcBef>
                <a:spcPts val="1200"/>
              </a:spcBef>
              <a:buClr>
                <a:schemeClr val="accent1"/>
              </a:buClr>
              <a:buFont typeface="Arial" panose="020B0604020202020204" pitchFamily="34" charset="0"/>
              <a:buChar char="•"/>
            </a:pPr>
            <a:r>
              <a:rPr lang="es" sz="2400" dirty="0">
                <a:solidFill>
                  <a:schemeClr val="tx1"/>
                </a:solidFill>
                <a:cs typeface="MS PGothic" charset="0"/>
              </a:rPr>
              <a:t>Analizar las cuestiones que se deban explorar más a fondo</a:t>
            </a:r>
          </a:p>
          <a:p>
            <a:pPr marL="301625" indent="-301625" rtl="0">
              <a:spcBef>
                <a:spcPts val="1200"/>
              </a:spcBef>
              <a:buClr>
                <a:schemeClr val="accent1"/>
              </a:buClr>
              <a:buFont typeface="Arial" panose="020B0604020202020204" pitchFamily="34" charset="0"/>
              <a:buChar char="•"/>
            </a:pPr>
            <a:r>
              <a:rPr lang="es" sz="2400" dirty="0">
                <a:solidFill>
                  <a:schemeClr val="tx1"/>
                </a:solidFill>
                <a:cs typeface="MS PGothic" charset="0"/>
              </a:rPr>
              <a:t>Identificar la información que deberá solicitar a otras fuentes</a:t>
            </a:r>
          </a:p>
          <a:p>
            <a:pPr marL="301625" indent="-301625" rtl="0">
              <a:spcBef>
                <a:spcPts val="1200"/>
              </a:spcBef>
              <a:buClr>
                <a:schemeClr val="accent1"/>
              </a:buClr>
              <a:buFont typeface="Arial" panose="020B0604020202020204" pitchFamily="34" charset="0"/>
              <a:buChar char="•"/>
            </a:pPr>
            <a:r>
              <a:rPr lang="es" sz="2400" dirty="0">
                <a:solidFill>
                  <a:schemeClr val="tx1"/>
                </a:solidFill>
                <a:cs typeface="MS PGothic" charset="0"/>
              </a:rPr>
              <a:t>En caso de saber que se va a entrevistar a una persona con SOGIESC diversa, revisar los términos clave y las cuestiones pertinentes al caso de esa persona</a:t>
            </a:r>
          </a:p>
          <a:p>
            <a:pPr marL="301625" indent="-301625" rtl="0">
              <a:spcBef>
                <a:spcPts val="1200"/>
              </a:spcBef>
              <a:buClr>
                <a:schemeClr val="accent1"/>
              </a:buClr>
              <a:buFont typeface="Arial" panose="020B0604020202020204" pitchFamily="34" charset="0"/>
              <a:buChar char="•"/>
            </a:pPr>
            <a:r>
              <a:rPr lang="es" sz="2400" dirty="0">
                <a:solidFill>
                  <a:schemeClr val="tx1"/>
                </a:solidFill>
                <a:cs typeface="MS PGothic" charset="0"/>
              </a:rPr>
              <a:t>Preparar un plan para la entrevista</a:t>
            </a:r>
          </a:p>
        </p:txBody>
      </p:sp>
      <p:sp>
        <p:nvSpPr>
          <p:cNvPr id="47" name="Rectangle 46">
            <a:extLst>
              <a:ext uri="{FF2B5EF4-FFF2-40B4-BE49-F238E27FC236}">
                <a16:creationId xmlns:a16="http://schemas.microsoft.com/office/drawing/2014/main" id="{FECDC330-E85C-9949-B4AF-EADC292B08B5}"/>
              </a:ext>
            </a:extLst>
          </p:cNvPr>
          <p:cNvSpPr/>
          <p:nvPr/>
        </p:nvSpPr>
        <p:spPr>
          <a:xfrm>
            <a:off x="666496" y="2489116"/>
            <a:ext cx="4983677" cy="646331"/>
          </a:xfrm>
          <a:prstGeom prst="rect">
            <a:avLst/>
          </a:prstGeom>
          <a:solidFill>
            <a:schemeClr val="accent1"/>
          </a:solidFill>
        </p:spPr>
        <p:txBody>
          <a:bodyPr wrap="square" rtlCol="0">
            <a:spAutoFit/>
          </a:bodyPr>
          <a:lstStyle/>
          <a:p>
            <a:pPr algn="ctr" rtl="0"/>
            <a:r>
              <a:rPr lang="es" sz="3600" b="1">
                <a:solidFill>
                  <a:schemeClr val="bg1"/>
                </a:solidFill>
              </a:rPr>
              <a:t>Planificación del caso</a:t>
            </a:r>
            <a:endParaRPr lang="en-US" sz="4400" b="1" dirty="0">
              <a:solidFill>
                <a:schemeClr val="bg1"/>
              </a:solidFill>
            </a:endParaRPr>
          </a:p>
        </p:txBody>
      </p:sp>
      <p:pic>
        <p:nvPicPr>
          <p:cNvPr id="50" name="Picture 49">
            <a:extLst>
              <a:ext uri="{FF2B5EF4-FFF2-40B4-BE49-F238E27FC236}">
                <a16:creationId xmlns:a16="http://schemas.microsoft.com/office/drawing/2014/main" id="{CD471304-C4E7-A44C-8A9C-80AFB2A7080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818" y="7037471"/>
            <a:ext cx="7061912" cy="1800497"/>
          </a:xfrm>
          <a:prstGeom prst="rect">
            <a:avLst/>
          </a:prstGeom>
          <a:noFill/>
          <a:ln>
            <a:noFill/>
          </a:ln>
        </p:spPr>
      </p:pic>
      <p:sp>
        <p:nvSpPr>
          <p:cNvPr id="51" name="TextBox 50">
            <a:extLst>
              <a:ext uri="{FF2B5EF4-FFF2-40B4-BE49-F238E27FC236}">
                <a16:creationId xmlns:a16="http://schemas.microsoft.com/office/drawing/2014/main" id="{DAE52A5B-5B46-BD47-9623-F174F4CD9A08}"/>
              </a:ext>
            </a:extLst>
          </p:cNvPr>
          <p:cNvSpPr txBox="1"/>
          <p:nvPr/>
        </p:nvSpPr>
        <p:spPr>
          <a:xfrm>
            <a:off x="276420" y="6519628"/>
            <a:ext cx="6631169" cy="492443"/>
          </a:xfrm>
          <a:prstGeom prst="rect">
            <a:avLst/>
          </a:prstGeom>
          <a:noFill/>
        </p:spPr>
        <p:txBody>
          <a:bodyPr wrap="square" rtlCol="0">
            <a:spAutoFit/>
          </a:bodyPr>
          <a:lstStyle/>
          <a:p>
            <a:pPr algn="ctr" rtl="0"/>
            <a:r>
              <a:rPr lang="es" sz="2600" b="1" dirty="0">
                <a:latin typeface="Calibri" charset="0"/>
                <a:ea typeface="Calibri" charset="0"/>
                <a:cs typeface="Calibri" charset="0"/>
              </a:rPr>
              <a:t>Matriz de planificación de la entrevista</a:t>
            </a:r>
          </a:p>
        </p:txBody>
      </p:sp>
      <p:cxnSp>
        <p:nvCxnSpPr>
          <p:cNvPr id="41" name="Straight Connector 40">
            <a:extLst>
              <a:ext uri="{FF2B5EF4-FFF2-40B4-BE49-F238E27FC236}">
                <a16:creationId xmlns:a16="http://schemas.microsoft.com/office/drawing/2014/main" id="{406D5BB4-CF57-4148-BD22-C22B8C831C6C}"/>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42" name="Group 41">
            <a:extLst>
              <a:ext uri="{FF2B5EF4-FFF2-40B4-BE49-F238E27FC236}">
                <a16:creationId xmlns:a16="http://schemas.microsoft.com/office/drawing/2014/main" id="{893264C1-E67A-CF49-AA7E-2A5ABC17D44D}"/>
              </a:ext>
            </a:extLst>
          </p:cNvPr>
          <p:cNvGrpSpPr/>
          <p:nvPr/>
        </p:nvGrpSpPr>
        <p:grpSpPr>
          <a:xfrm>
            <a:off x="663643" y="1176091"/>
            <a:ext cx="1557043" cy="988197"/>
            <a:chOff x="663643" y="1568537"/>
            <a:chExt cx="2877844" cy="1826460"/>
          </a:xfrm>
        </p:grpSpPr>
        <p:sp>
          <p:nvSpPr>
            <p:cNvPr id="43" name="Notched Right Arrow 42">
              <a:extLst>
                <a:ext uri="{FF2B5EF4-FFF2-40B4-BE49-F238E27FC236}">
                  <a16:creationId xmlns:a16="http://schemas.microsoft.com/office/drawing/2014/main" id="{EDAEB728-AAEE-7E45-9A77-839CE858077E}"/>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44" name="Group 552">
              <a:extLst>
                <a:ext uri="{FF2B5EF4-FFF2-40B4-BE49-F238E27FC236}">
                  <a16:creationId xmlns:a16="http://schemas.microsoft.com/office/drawing/2014/main" id="{4A7FCC37-34BA-014B-AB99-1136423043A8}"/>
                </a:ext>
              </a:extLst>
            </p:cNvPr>
            <p:cNvGrpSpPr/>
            <p:nvPr/>
          </p:nvGrpSpPr>
          <p:grpSpPr>
            <a:xfrm>
              <a:off x="1549197" y="1702393"/>
              <a:ext cx="1003522" cy="729835"/>
              <a:chOff x="6238876" y="2390775"/>
              <a:chExt cx="576262" cy="419101"/>
            </a:xfrm>
            <a:solidFill>
              <a:schemeClr val="bg1"/>
            </a:solidFill>
          </p:grpSpPr>
          <p:sp>
            <p:nvSpPr>
              <p:cNvPr id="46" name="Rectangle 89">
                <a:extLst>
                  <a:ext uri="{FF2B5EF4-FFF2-40B4-BE49-F238E27FC236}">
                    <a16:creationId xmlns:a16="http://schemas.microsoft.com/office/drawing/2014/main" id="{5C82772F-0614-744A-B1F1-6A767B9DB1A8}"/>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8" name="Rectangle 90">
                <a:extLst>
                  <a:ext uri="{FF2B5EF4-FFF2-40B4-BE49-F238E27FC236}">
                    <a16:creationId xmlns:a16="http://schemas.microsoft.com/office/drawing/2014/main" id="{D3337DAB-39B8-174A-AC45-78CC70C62B0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9" name="Freeform 91">
                <a:extLst>
                  <a:ext uri="{FF2B5EF4-FFF2-40B4-BE49-F238E27FC236}">
                    <a16:creationId xmlns:a16="http://schemas.microsoft.com/office/drawing/2014/main" id="{8DE331DF-FFE0-8946-A15A-5E9DD2435EEB}"/>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2" name="Freeform 92">
                <a:extLst>
                  <a:ext uri="{FF2B5EF4-FFF2-40B4-BE49-F238E27FC236}">
                    <a16:creationId xmlns:a16="http://schemas.microsoft.com/office/drawing/2014/main" id="{ADA4DF5C-DE51-F243-B387-24A4FF8C93C2}"/>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0" name="Freeform 93">
                <a:extLst>
                  <a:ext uri="{FF2B5EF4-FFF2-40B4-BE49-F238E27FC236}">
                    <a16:creationId xmlns:a16="http://schemas.microsoft.com/office/drawing/2014/main" id="{8BF815BC-5C9E-E64D-9A94-53660B6A95CD}"/>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1" name="Rectangle 94">
                <a:extLst>
                  <a:ext uri="{FF2B5EF4-FFF2-40B4-BE49-F238E27FC236}">
                    <a16:creationId xmlns:a16="http://schemas.microsoft.com/office/drawing/2014/main" id="{0B9C4F03-D2A2-364F-9E46-CC92F56AA3E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2" name="Freeform 95">
                <a:extLst>
                  <a:ext uri="{FF2B5EF4-FFF2-40B4-BE49-F238E27FC236}">
                    <a16:creationId xmlns:a16="http://schemas.microsoft.com/office/drawing/2014/main" id="{731263A1-C52D-F344-A0FE-AE9F38C3A761}"/>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3" name="Freeform 96">
                <a:extLst>
                  <a:ext uri="{FF2B5EF4-FFF2-40B4-BE49-F238E27FC236}">
                    <a16:creationId xmlns:a16="http://schemas.microsoft.com/office/drawing/2014/main" id="{8EBF65C1-1F2F-EF46-B5EA-515090D05854}"/>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4" name="Rectangle 97">
                <a:extLst>
                  <a:ext uri="{FF2B5EF4-FFF2-40B4-BE49-F238E27FC236}">
                    <a16:creationId xmlns:a16="http://schemas.microsoft.com/office/drawing/2014/main" id="{A71A99CE-9351-3B48-B789-ECAC26FC92F1}"/>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5" name="Freeform 98">
                <a:extLst>
                  <a:ext uri="{FF2B5EF4-FFF2-40B4-BE49-F238E27FC236}">
                    <a16:creationId xmlns:a16="http://schemas.microsoft.com/office/drawing/2014/main" id="{05B847CB-69F7-124B-A573-19F240670002}"/>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6" name="Freeform 99">
                <a:extLst>
                  <a:ext uri="{FF2B5EF4-FFF2-40B4-BE49-F238E27FC236}">
                    <a16:creationId xmlns:a16="http://schemas.microsoft.com/office/drawing/2014/main" id="{0D5B4F28-96F6-DB4A-87D6-7E02D89EA961}"/>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7" name="Freeform 100">
                <a:extLst>
                  <a:ext uri="{FF2B5EF4-FFF2-40B4-BE49-F238E27FC236}">
                    <a16:creationId xmlns:a16="http://schemas.microsoft.com/office/drawing/2014/main" id="{A3F94267-5B48-D648-A0CC-B71AD48E414A}"/>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8" name="Freeform 101">
                <a:extLst>
                  <a:ext uri="{FF2B5EF4-FFF2-40B4-BE49-F238E27FC236}">
                    <a16:creationId xmlns:a16="http://schemas.microsoft.com/office/drawing/2014/main" id="{40949636-DCE4-E049-8EC1-C3E1E0317097}"/>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9" name="Freeform 102">
                <a:extLst>
                  <a:ext uri="{FF2B5EF4-FFF2-40B4-BE49-F238E27FC236}">
                    <a16:creationId xmlns:a16="http://schemas.microsoft.com/office/drawing/2014/main" id="{4C25ABBD-B748-A84D-BE4F-31A5A8684A72}"/>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0" name="Freeform 103">
                <a:extLst>
                  <a:ext uri="{FF2B5EF4-FFF2-40B4-BE49-F238E27FC236}">
                    <a16:creationId xmlns:a16="http://schemas.microsoft.com/office/drawing/2014/main" id="{50AF586E-3548-FD46-BFB2-ED4C5A789B24}"/>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Freeform 104">
                <a:extLst>
                  <a:ext uri="{FF2B5EF4-FFF2-40B4-BE49-F238E27FC236}">
                    <a16:creationId xmlns:a16="http://schemas.microsoft.com/office/drawing/2014/main" id="{76D6D12A-3113-394D-8413-67A16A0F0D4C}"/>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105">
                <a:extLst>
                  <a:ext uri="{FF2B5EF4-FFF2-40B4-BE49-F238E27FC236}">
                    <a16:creationId xmlns:a16="http://schemas.microsoft.com/office/drawing/2014/main" id="{C3E2BB9F-BEAF-5E47-B488-072A6440A774}"/>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45" name="Oval 44">
              <a:extLst>
                <a:ext uri="{FF2B5EF4-FFF2-40B4-BE49-F238E27FC236}">
                  <a16:creationId xmlns:a16="http://schemas.microsoft.com/office/drawing/2014/main" id="{50DE114E-7EEB-C148-B45B-AE7BF4251799}"/>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10</a:t>
            </a:fld>
            <a:endParaRPr lang="en-US" altLang="en-US" sz="1200" dirty="0">
              <a:solidFill>
                <a:schemeClr val="bg1"/>
              </a:solidFill>
            </a:endParaRPr>
          </a:p>
        </p:txBody>
      </p:sp>
    </p:spTree>
    <p:extLst>
      <p:ext uri="{BB962C8B-B14F-4D97-AF65-F5344CB8AC3E}">
        <p14:creationId xmlns:p14="http://schemas.microsoft.com/office/powerpoint/2010/main" val="60713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fade">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fade">
                                      <p:cBhvr>
                                        <p:cTn id="17" dur="500"/>
                                        <p:tgtEl>
                                          <p:spTgt spid="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xEl>
                                              <p:pRg st="3" end="3"/>
                                            </p:txEl>
                                          </p:spTgt>
                                        </p:tgtEl>
                                        <p:attrNameLst>
                                          <p:attrName>style.visibility</p:attrName>
                                        </p:attrNameLst>
                                      </p:cBhvr>
                                      <p:to>
                                        <p:strVal val="visible"/>
                                      </p:to>
                                    </p:set>
                                    <p:animEffect transition="in" filter="fade">
                                      <p:cBhvr>
                                        <p:cTn id="22" dur="500"/>
                                        <p:tgtEl>
                                          <p:spTgt spid="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xEl>
                                              <p:pRg st="4" end="4"/>
                                            </p:txEl>
                                          </p:spTgt>
                                        </p:tgtEl>
                                        <p:attrNameLst>
                                          <p:attrName>style.visibility</p:attrName>
                                        </p:attrNameLst>
                                      </p:cBhvr>
                                      <p:to>
                                        <p:strVal val="visible"/>
                                      </p:to>
                                    </p:set>
                                    <p:animEffect transition="in" filter="fade">
                                      <p:cBhvr>
                                        <p:cTn id="27" dur="500"/>
                                        <p:tgtEl>
                                          <p:spTgt spid="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xEl>
                                              <p:pRg st="5" end="5"/>
                                            </p:txEl>
                                          </p:spTgt>
                                        </p:tgtEl>
                                        <p:attrNameLst>
                                          <p:attrName>style.visibility</p:attrName>
                                        </p:attrNameLst>
                                      </p:cBhvr>
                                      <p:to>
                                        <p:strVal val="visible"/>
                                      </p:to>
                                    </p:set>
                                    <p:animEffect transition="in" filter="fade">
                                      <p:cBhvr>
                                        <p:cTn id="32" dur="500"/>
                                        <p:tgtEl>
                                          <p:spTgt spid="5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322247"/>
            <a:ext cx="12406386" cy="854455"/>
          </a:xfrm>
        </p:spPr>
        <p:txBody>
          <a:bodyPr rtlCol="0"/>
          <a:lstStyle/>
          <a:p>
            <a:pPr lvl="0" algn="l" rtl="0"/>
            <a:r>
              <a:rPr lang="es"/>
              <a:t>Planear y preparar</a:t>
            </a:r>
          </a:p>
        </p:txBody>
      </p:sp>
      <p:sp>
        <p:nvSpPr>
          <p:cNvPr id="59" name="Text Placeholder 3">
            <a:extLst>
              <a:ext uri="{FF2B5EF4-FFF2-40B4-BE49-F238E27FC236}">
                <a16:creationId xmlns:a16="http://schemas.microsoft.com/office/drawing/2014/main" id="{5F0AD40E-FCD4-1440-917A-68CCB90D0070}"/>
              </a:ext>
            </a:extLst>
          </p:cNvPr>
          <p:cNvSpPr txBox="1">
            <a:spLocks/>
          </p:cNvSpPr>
          <p:nvPr/>
        </p:nvSpPr>
        <p:spPr>
          <a:xfrm>
            <a:off x="664559" y="3338970"/>
            <a:ext cx="12034314" cy="47128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301625" indent="-301625" rtl="0">
              <a:spcBef>
                <a:spcPts val="2400"/>
              </a:spcBef>
              <a:buClr>
                <a:schemeClr val="accent1"/>
              </a:buClr>
              <a:buFont typeface="Arial" panose="020B0604020202020204" pitchFamily="34" charset="0"/>
              <a:buChar char="•"/>
            </a:pPr>
            <a:r>
              <a:rPr lang="es" sz="2400" dirty="0">
                <a:solidFill>
                  <a:schemeClr val="tx1"/>
                </a:solidFill>
                <a:cs typeface="MS PGothic" charset="0"/>
              </a:rPr>
              <a:t>¿Soy consciente del estado de ánimo en el que me encuentro al abordar este caso, de mis opiniones al respecto y de cómo pueden afectarme?</a:t>
            </a:r>
          </a:p>
          <a:p>
            <a:pPr marL="301625" indent="-301625" rtl="0">
              <a:spcBef>
                <a:spcPts val="2400"/>
              </a:spcBef>
              <a:buClr>
                <a:schemeClr val="accent1"/>
              </a:buClr>
              <a:buFont typeface="Arial" panose="020B0604020202020204" pitchFamily="34" charset="0"/>
              <a:buChar char="•"/>
            </a:pPr>
            <a:r>
              <a:rPr lang="es" sz="2400" dirty="0">
                <a:solidFill>
                  <a:schemeClr val="tx1"/>
                </a:solidFill>
                <a:cs typeface="MS PGothic" charset="0"/>
              </a:rPr>
              <a:t>¿Tengo sesgos de algún tipo? </a:t>
            </a:r>
          </a:p>
          <a:p>
            <a:pPr marL="301625" indent="-301625" rtl="0">
              <a:spcBef>
                <a:spcPts val="2400"/>
              </a:spcBef>
              <a:buClr>
                <a:schemeClr val="accent1"/>
              </a:buClr>
              <a:buFont typeface="Arial" panose="020B0604020202020204" pitchFamily="34" charset="0"/>
              <a:buChar char="•"/>
            </a:pPr>
            <a:r>
              <a:rPr lang="es" sz="2400" dirty="0">
                <a:solidFill>
                  <a:schemeClr val="tx1"/>
                </a:solidFill>
                <a:cs typeface="MS PGothic" charset="0"/>
              </a:rPr>
              <a:t>¿Soy capaz de empatizar con la perspectiva de la persona a la que entrevisto y estoy en disposición de hacerlo? </a:t>
            </a:r>
          </a:p>
          <a:p>
            <a:pPr marL="301625" indent="-301625" rtl="0">
              <a:spcBef>
                <a:spcPts val="2400"/>
              </a:spcBef>
              <a:buClr>
                <a:schemeClr val="accent1"/>
              </a:buClr>
              <a:buFont typeface="Arial" panose="020B0604020202020204" pitchFamily="34" charset="0"/>
              <a:buChar char="•"/>
            </a:pPr>
            <a:r>
              <a:rPr lang="es" sz="2400" dirty="0">
                <a:solidFill>
                  <a:schemeClr val="tx1"/>
                </a:solidFill>
                <a:cs typeface="MS PGothic" charset="0"/>
              </a:rPr>
              <a:t>¿Cómo puedo reducir el desequilibrio de poder? </a:t>
            </a:r>
          </a:p>
          <a:p>
            <a:pPr marL="301625" indent="-301625" rtl="0">
              <a:spcBef>
                <a:spcPts val="2400"/>
              </a:spcBef>
              <a:buClr>
                <a:schemeClr val="accent1"/>
              </a:buClr>
              <a:buFont typeface="Arial" panose="020B0604020202020204" pitchFamily="34" charset="0"/>
              <a:buChar char="•"/>
            </a:pPr>
            <a:r>
              <a:rPr lang="es" sz="2400" dirty="0">
                <a:solidFill>
                  <a:schemeClr val="tx1"/>
                </a:solidFill>
                <a:cs typeface="MS PGothic" charset="0"/>
              </a:rPr>
              <a:t>¿Soy totalmente consciente de los objetivos de la entrevista y de los límites adecuados a las preguntas que puedo plantear? </a:t>
            </a:r>
          </a:p>
        </p:txBody>
      </p:sp>
      <p:sp>
        <p:nvSpPr>
          <p:cNvPr id="47" name="Rectangle 46">
            <a:extLst>
              <a:ext uri="{FF2B5EF4-FFF2-40B4-BE49-F238E27FC236}">
                <a16:creationId xmlns:a16="http://schemas.microsoft.com/office/drawing/2014/main" id="{FECDC330-E85C-9949-B4AF-EADC292B08B5}"/>
              </a:ext>
            </a:extLst>
          </p:cNvPr>
          <p:cNvSpPr/>
          <p:nvPr/>
        </p:nvSpPr>
        <p:spPr>
          <a:xfrm>
            <a:off x="666496" y="2489116"/>
            <a:ext cx="4938437" cy="646331"/>
          </a:xfrm>
          <a:prstGeom prst="rect">
            <a:avLst/>
          </a:prstGeom>
          <a:solidFill>
            <a:schemeClr val="accent1"/>
          </a:solidFill>
        </p:spPr>
        <p:txBody>
          <a:bodyPr wrap="square" rtlCol="0">
            <a:spAutoFit/>
          </a:bodyPr>
          <a:lstStyle/>
          <a:p>
            <a:pPr algn="ctr" rtl="0"/>
            <a:r>
              <a:rPr lang="es" sz="3600" b="1">
                <a:solidFill>
                  <a:schemeClr val="bg1"/>
                </a:solidFill>
              </a:rPr>
              <a:t>Preparación mental</a:t>
            </a:r>
            <a:endParaRPr lang="en-US" sz="4400" b="1" dirty="0">
              <a:solidFill>
                <a:schemeClr val="bg1"/>
              </a:solidFill>
            </a:endParaRPr>
          </a:p>
        </p:txBody>
      </p:sp>
      <p:cxnSp>
        <p:nvCxnSpPr>
          <p:cNvPr id="43" name="Straight Connector 42">
            <a:extLst>
              <a:ext uri="{FF2B5EF4-FFF2-40B4-BE49-F238E27FC236}">
                <a16:creationId xmlns:a16="http://schemas.microsoft.com/office/drawing/2014/main" id="{8B34938F-B5A3-6F46-A56E-7C1BC272D610}"/>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44" name="Group 43">
            <a:extLst>
              <a:ext uri="{FF2B5EF4-FFF2-40B4-BE49-F238E27FC236}">
                <a16:creationId xmlns:a16="http://schemas.microsoft.com/office/drawing/2014/main" id="{0AA9F016-1040-7A42-8D7C-1A94B978EADD}"/>
              </a:ext>
            </a:extLst>
          </p:cNvPr>
          <p:cNvGrpSpPr/>
          <p:nvPr/>
        </p:nvGrpSpPr>
        <p:grpSpPr>
          <a:xfrm>
            <a:off x="663643" y="1176091"/>
            <a:ext cx="1557043" cy="988197"/>
            <a:chOff x="663643" y="1568537"/>
            <a:chExt cx="2877844" cy="1826460"/>
          </a:xfrm>
        </p:grpSpPr>
        <p:sp>
          <p:nvSpPr>
            <p:cNvPr id="45" name="Notched Right Arrow 44">
              <a:extLst>
                <a:ext uri="{FF2B5EF4-FFF2-40B4-BE49-F238E27FC236}">
                  <a16:creationId xmlns:a16="http://schemas.microsoft.com/office/drawing/2014/main" id="{87587533-AA3C-1047-B7AA-DC6E8A23A4B8}"/>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46" name="Group 552">
              <a:extLst>
                <a:ext uri="{FF2B5EF4-FFF2-40B4-BE49-F238E27FC236}">
                  <a16:creationId xmlns:a16="http://schemas.microsoft.com/office/drawing/2014/main" id="{0B7ADA6D-941E-2647-9837-19C83D042BE1}"/>
                </a:ext>
              </a:extLst>
            </p:cNvPr>
            <p:cNvGrpSpPr/>
            <p:nvPr/>
          </p:nvGrpSpPr>
          <p:grpSpPr>
            <a:xfrm>
              <a:off x="1549197" y="1702393"/>
              <a:ext cx="1003522" cy="729835"/>
              <a:chOff x="6238876" y="2390775"/>
              <a:chExt cx="576262" cy="419101"/>
            </a:xfrm>
            <a:solidFill>
              <a:schemeClr val="bg1"/>
            </a:solidFill>
          </p:grpSpPr>
          <p:sp>
            <p:nvSpPr>
              <p:cNvPr id="49" name="Rectangle 89">
                <a:extLst>
                  <a:ext uri="{FF2B5EF4-FFF2-40B4-BE49-F238E27FC236}">
                    <a16:creationId xmlns:a16="http://schemas.microsoft.com/office/drawing/2014/main" id="{87CF0E83-BCFD-DD4C-810F-4017BE014454}"/>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0" name="Rectangle 90">
                <a:extLst>
                  <a:ext uri="{FF2B5EF4-FFF2-40B4-BE49-F238E27FC236}">
                    <a16:creationId xmlns:a16="http://schemas.microsoft.com/office/drawing/2014/main" id="{66323DEE-BD5C-D440-BF22-791D41E6BC16}"/>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1" name="Freeform 91">
                <a:extLst>
                  <a:ext uri="{FF2B5EF4-FFF2-40B4-BE49-F238E27FC236}">
                    <a16:creationId xmlns:a16="http://schemas.microsoft.com/office/drawing/2014/main" id="{A9EAAFA7-878B-704F-84B2-967AC627CDC6}"/>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4" name="Freeform 92">
                <a:extLst>
                  <a:ext uri="{FF2B5EF4-FFF2-40B4-BE49-F238E27FC236}">
                    <a16:creationId xmlns:a16="http://schemas.microsoft.com/office/drawing/2014/main" id="{A66BD239-F848-ED45-B28A-E2C94ECF4A69}"/>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5" name="Freeform 93">
                <a:extLst>
                  <a:ext uri="{FF2B5EF4-FFF2-40B4-BE49-F238E27FC236}">
                    <a16:creationId xmlns:a16="http://schemas.microsoft.com/office/drawing/2014/main" id="{0DB5BC77-07BD-F749-A5C0-CE20E7E9EB5A}"/>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6" name="Rectangle 94">
                <a:extLst>
                  <a:ext uri="{FF2B5EF4-FFF2-40B4-BE49-F238E27FC236}">
                    <a16:creationId xmlns:a16="http://schemas.microsoft.com/office/drawing/2014/main" id="{CF5BAEED-848F-4E45-9AE8-31712CC5989B}"/>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7" name="Freeform 95">
                <a:extLst>
                  <a:ext uri="{FF2B5EF4-FFF2-40B4-BE49-F238E27FC236}">
                    <a16:creationId xmlns:a16="http://schemas.microsoft.com/office/drawing/2014/main" id="{7E840615-E694-3F48-8208-3E03CFCFE6B4}"/>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8" name="Freeform 96">
                <a:extLst>
                  <a:ext uri="{FF2B5EF4-FFF2-40B4-BE49-F238E27FC236}">
                    <a16:creationId xmlns:a16="http://schemas.microsoft.com/office/drawing/2014/main" id="{6B5D3C9C-2EAA-104C-B1BD-BCEFF5CA2C33}"/>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9" name="Rectangle 97">
                <a:extLst>
                  <a:ext uri="{FF2B5EF4-FFF2-40B4-BE49-F238E27FC236}">
                    <a16:creationId xmlns:a16="http://schemas.microsoft.com/office/drawing/2014/main" id="{B6D06237-7B70-074E-A4AE-AC99909220A0}"/>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0" name="Freeform 98">
                <a:extLst>
                  <a:ext uri="{FF2B5EF4-FFF2-40B4-BE49-F238E27FC236}">
                    <a16:creationId xmlns:a16="http://schemas.microsoft.com/office/drawing/2014/main" id="{24DB5955-687E-3F42-827C-D394FFE3264C}"/>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Freeform 99">
                <a:extLst>
                  <a:ext uri="{FF2B5EF4-FFF2-40B4-BE49-F238E27FC236}">
                    <a16:creationId xmlns:a16="http://schemas.microsoft.com/office/drawing/2014/main" id="{653425BD-0D2F-4F40-B730-4C7240AB8D66}"/>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100">
                <a:extLst>
                  <a:ext uri="{FF2B5EF4-FFF2-40B4-BE49-F238E27FC236}">
                    <a16:creationId xmlns:a16="http://schemas.microsoft.com/office/drawing/2014/main" id="{B4621394-8279-1A43-B2A1-7881F181E49E}"/>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101">
                <a:extLst>
                  <a:ext uri="{FF2B5EF4-FFF2-40B4-BE49-F238E27FC236}">
                    <a16:creationId xmlns:a16="http://schemas.microsoft.com/office/drawing/2014/main" id="{FF1A9020-8DCD-8942-862D-375977688B35}"/>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102">
                <a:extLst>
                  <a:ext uri="{FF2B5EF4-FFF2-40B4-BE49-F238E27FC236}">
                    <a16:creationId xmlns:a16="http://schemas.microsoft.com/office/drawing/2014/main" id="{EA50C8BD-301D-364A-8085-08CED0CAB123}"/>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Freeform 103">
                <a:extLst>
                  <a:ext uri="{FF2B5EF4-FFF2-40B4-BE49-F238E27FC236}">
                    <a16:creationId xmlns:a16="http://schemas.microsoft.com/office/drawing/2014/main" id="{69E9DC0E-64F4-2A4D-B24E-9F627074391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104">
                <a:extLst>
                  <a:ext uri="{FF2B5EF4-FFF2-40B4-BE49-F238E27FC236}">
                    <a16:creationId xmlns:a16="http://schemas.microsoft.com/office/drawing/2014/main" id="{37684442-B147-B04A-A790-509F386B041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105">
                <a:extLst>
                  <a:ext uri="{FF2B5EF4-FFF2-40B4-BE49-F238E27FC236}">
                    <a16:creationId xmlns:a16="http://schemas.microsoft.com/office/drawing/2014/main" id="{4A1C184A-C530-D349-94A2-B506B66657D4}"/>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48" name="Oval 47">
              <a:extLst>
                <a:ext uri="{FF2B5EF4-FFF2-40B4-BE49-F238E27FC236}">
                  <a16:creationId xmlns:a16="http://schemas.microsoft.com/office/drawing/2014/main" id="{7F2B587D-E043-DD45-A39D-E86DDE4FC44D}"/>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sp>
        <p:nvSpPr>
          <p:cNvPr id="78" name="Slide Number Placeholder 5">
            <a:extLst>
              <a:ext uri="{FF2B5EF4-FFF2-40B4-BE49-F238E27FC236}">
                <a16:creationId xmlns:a16="http://schemas.microsoft.com/office/drawing/2014/main" id="{D94152D7-8019-D546-B654-A376D4C20DD5}"/>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11</a:t>
            </a:fld>
            <a:endParaRPr lang="en-US" altLang="en-US" sz="1200" dirty="0">
              <a:solidFill>
                <a:schemeClr val="bg1"/>
              </a:solidFill>
            </a:endParaRPr>
          </a:p>
        </p:txBody>
      </p:sp>
    </p:spTree>
    <p:extLst>
      <p:ext uri="{BB962C8B-B14F-4D97-AF65-F5344CB8AC3E}">
        <p14:creationId xmlns:p14="http://schemas.microsoft.com/office/powerpoint/2010/main" val="21314675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fade">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fade">
                                      <p:cBhvr>
                                        <p:cTn id="17" dur="500"/>
                                        <p:tgtEl>
                                          <p:spTgt spid="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xEl>
                                              <p:pRg st="3" end="3"/>
                                            </p:txEl>
                                          </p:spTgt>
                                        </p:tgtEl>
                                        <p:attrNameLst>
                                          <p:attrName>style.visibility</p:attrName>
                                        </p:attrNameLst>
                                      </p:cBhvr>
                                      <p:to>
                                        <p:strVal val="visible"/>
                                      </p:to>
                                    </p:set>
                                    <p:animEffect transition="in" filter="fade">
                                      <p:cBhvr>
                                        <p:cTn id="22" dur="500"/>
                                        <p:tgtEl>
                                          <p:spTgt spid="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xEl>
                                              <p:pRg st="4" end="4"/>
                                            </p:txEl>
                                          </p:spTgt>
                                        </p:tgtEl>
                                        <p:attrNameLst>
                                          <p:attrName>style.visibility</p:attrName>
                                        </p:attrNameLst>
                                      </p:cBhvr>
                                      <p:to>
                                        <p:strVal val="visible"/>
                                      </p:to>
                                    </p:set>
                                    <p:animEffect transition="in" filter="fade">
                                      <p:cBhvr>
                                        <p:cTn id="27" dur="500"/>
                                        <p:tgtEl>
                                          <p:spTgt spid="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322247"/>
            <a:ext cx="12406386" cy="854455"/>
          </a:xfrm>
        </p:spPr>
        <p:txBody>
          <a:bodyPr rtlCol="0"/>
          <a:lstStyle/>
          <a:p>
            <a:pPr lvl="0" algn="l" rtl="0"/>
            <a:r>
              <a:rPr lang="es"/>
              <a:t>Planear y preparar</a:t>
            </a:r>
          </a:p>
        </p:txBody>
      </p:sp>
      <p:sp>
        <p:nvSpPr>
          <p:cNvPr id="59" name="Text Placeholder 3">
            <a:extLst>
              <a:ext uri="{FF2B5EF4-FFF2-40B4-BE49-F238E27FC236}">
                <a16:creationId xmlns:a16="http://schemas.microsoft.com/office/drawing/2014/main" id="{5F0AD40E-FCD4-1440-917A-68CCB90D0070}"/>
              </a:ext>
            </a:extLst>
          </p:cNvPr>
          <p:cNvSpPr txBox="1">
            <a:spLocks/>
          </p:cNvSpPr>
          <p:nvPr/>
        </p:nvSpPr>
        <p:spPr>
          <a:xfrm>
            <a:off x="664559" y="3338971"/>
            <a:ext cx="12034314" cy="1550512"/>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301625" indent="-301625" rtl="0">
              <a:spcBef>
                <a:spcPts val="2400"/>
              </a:spcBef>
              <a:buClr>
                <a:schemeClr val="accent1"/>
              </a:buClr>
              <a:buFont typeface="Arial" panose="020B0604020202020204" pitchFamily="34" charset="0"/>
              <a:buChar char="•"/>
            </a:pPr>
            <a:r>
              <a:rPr lang="es" sz="2400" dirty="0">
                <a:solidFill>
                  <a:schemeClr val="tx1"/>
                </a:solidFill>
                <a:cs typeface="MS PGothic" charset="0"/>
              </a:rPr>
              <a:t>¿Dispongo de un espacio confidencial?</a:t>
            </a:r>
          </a:p>
          <a:p>
            <a:pPr marL="301625" indent="-301625" rtl="0">
              <a:spcBef>
                <a:spcPts val="2400"/>
              </a:spcBef>
              <a:buClr>
                <a:schemeClr val="accent1"/>
              </a:buClr>
              <a:buFont typeface="Arial" panose="020B0604020202020204" pitchFamily="34" charset="0"/>
              <a:buChar char="•"/>
            </a:pPr>
            <a:r>
              <a:rPr lang="es" sz="2400" dirty="0">
                <a:solidFill>
                  <a:schemeClr val="tx1"/>
                </a:solidFill>
                <a:cs typeface="MS PGothic" charset="0"/>
              </a:rPr>
              <a:t>¿Es dicho espacio accesible (controles de seguridad, salas de espera, etc.)? </a:t>
            </a:r>
          </a:p>
          <a:p>
            <a:pPr marL="301625" indent="-301625" rtl="0">
              <a:spcBef>
                <a:spcPts val="2400"/>
              </a:spcBef>
              <a:buClr>
                <a:schemeClr val="accent1"/>
              </a:buClr>
              <a:buFont typeface="Arial" panose="020B0604020202020204" pitchFamily="34" charset="0"/>
              <a:buChar char="•"/>
            </a:pPr>
            <a:r>
              <a:rPr lang="es" sz="2400" dirty="0">
                <a:solidFill>
                  <a:schemeClr val="tx1"/>
                </a:solidFill>
                <a:cs typeface="MS PGothic" charset="0"/>
              </a:rPr>
              <a:t>¿Mi espacio está razonablemente equipado (por ejemplo, cuenta con aseos de género neutro, salas de espera seguras o zonas privadas para la lactancia)? </a:t>
            </a:r>
          </a:p>
          <a:p>
            <a:pPr marL="301625" indent="-301625" rtl="0">
              <a:spcBef>
                <a:spcPts val="2400"/>
              </a:spcBef>
              <a:buClr>
                <a:schemeClr val="accent1"/>
              </a:buClr>
              <a:buFont typeface="Arial" panose="020B0604020202020204" pitchFamily="34" charset="0"/>
              <a:buChar char="•"/>
            </a:pPr>
            <a:r>
              <a:rPr lang="es" sz="2400" dirty="0">
                <a:solidFill>
                  <a:schemeClr val="tx1"/>
                </a:solidFill>
                <a:cs typeface="MS PGothic" charset="0"/>
              </a:rPr>
              <a:t>¿El entorno físico es cómodo y seguro? </a:t>
            </a:r>
          </a:p>
          <a:p>
            <a:pPr marL="301625" indent="-301625" rtl="0">
              <a:spcBef>
                <a:spcPts val="2400"/>
              </a:spcBef>
              <a:buClr>
                <a:schemeClr val="accent1"/>
              </a:buClr>
              <a:buFont typeface="Arial" panose="020B0604020202020204" pitchFamily="34" charset="0"/>
              <a:buChar char="•"/>
            </a:pPr>
            <a:r>
              <a:rPr lang="es" sz="2400" dirty="0">
                <a:solidFill>
                  <a:schemeClr val="tx1"/>
                </a:solidFill>
                <a:cs typeface="MS PGothic" charset="0"/>
              </a:rPr>
              <a:t>¿Demuestro mi apoyo a las personas con SOGIESC diversa siempre que sea posible?</a:t>
            </a:r>
          </a:p>
          <a:p>
            <a:pPr marL="301625" indent="-301625" rtl="0">
              <a:spcBef>
                <a:spcPts val="2400"/>
              </a:spcBef>
              <a:buClr>
                <a:schemeClr val="accent1"/>
              </a:buClr>
              <a:buFont typeface="Arial" panose="020B0604020202020204" pitchFamily="34" charset="0"/>
              <a:buChar char="•"/>
            </a:pPr>
            <a:r>
              <a:rPr lang="es" sz="2400" dirty="0">
                <a:solidFill>
                  <a:schemeClr val="tx1"/>
                </a:solidFill>
                <a:cs typeface="MS PGothic" charset="0"/>
              </a:rPr>
              <a:t>¿Se ha escogido a una persona adecuada y debidamente preparada para interpretar durante la entrevista? </a:t>
            </a:r>
          </a:p>
          <a:p>
            <a:pPr marL="301625" indent="-301625" rtl="0">
              <a:spcBef>
                <a:spcPts val="2400"/>
              </a:spcBef>
              <a:buClr>
                <a:schemeClr val="accent1"/>
              </a:buClr>
              <a:buFont typeface="Arial" panose="020B0604020202020204" pitchFamily="34" charset="0"/>
              <a:buChar char="•"/>
            </a:pPr>
            <a:endParaRPr lang="en-US" sz="2400" dirty="0">
              <a:solidFill>
                <a:schemeClr val="tx1"/>
              </a:solidFill>
              <a:cs typeface="MS PGothic" charset="0"/>
            </a:endParaRPr>
          </a:p>
        </p:txBody>
      </p:sp>
      <p:sp>
        <p:nvSpPr>
          <p:cNvPr id="47" name="Rectangle 46">
            <a:extLst>
              <a:ext uri="{FF2B5EF4-FFF2-40B4-BE49-F238E27FC236}">
                <a16:creationId xmlns:a16="http://schemas.microsoft.com/office/drawing/2014/main" id="{FECDC330-E85C-9949-B4AF-EADC292B08B5}"/>
              </a:ext>
            </a:extLst>
          </p:cNvPr>
          <p:cNvSpPr/>
          <p:nvPr/>
        </p:nvSpPr>
        <p:spPr>
          <a:xfrm>
            <a:off x="666496" y="2489116"/>
            <a:ext cx="4938437" cy="646331"/>
          </a:xfrm>
          <a:prstGeom prst="rect">
            <a:avLst/>
          </a:prstGeom>
          <a:solidFill>
            <a:schemeClr val="accent1"/>
          </a:solidFill>
        </p:spPr>
        <p:txBody>
          <a:bodyPr wrap="square" rtlCol="0">
            <a:spAutoFit/>
          </a:bodyPr>
          <a:lstStyle/>
          <a:p>
            <a:pPr algn="ctr" rtl="0"/>
            <a:r>
              <a:rPr lang="es" sz="3600" b="1">
                <a:solidFill>
                  <a:schemeClr val="bg1"/>
                </a:solidFill>
              </a:rPr>
              <a:t>Preparación del entorno físico</a:t>
            </a:r>
            <a:endParaRPr lang="en-US" sz="4400" b="1" dirty="0">
              <a:solidFill>
                <a:schemeClr val="bg1"/>
              </a:solidFill>
            </a:endParaRPr>
          </a:p>
        </p:txBody>
      </p:sp>
      <p:cxnSp>
        <p:nvCxnSpPr>
          <p:cNvPr id="27" name="Straight Connector 26">
            <a:extLst>
              <a:ext uri="{FF2B5EF4-FFF2-40B4-BE49-F238E27FC236}">
                <a16:creationId xmlns:a16="http://schemas.microsoft.com/office/drawing/2014/main" id="{57D51C89-D3D8-D64A-9EF5-E4CDCCCC99EA}"/>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41" name="Group 40">
            <a:extLst>
              <a:ext uri="{FF2B5EF4-FFF2-40B4-BE49-F238E27FC236}">
                <a16:creationId xmlns:a16="http://schemas.microsoft.com/office/drawing/2014/main" id="{13A91D23-F043-C644-A856-6196608E6592}"/>
              </a:ext>
            </a:extLst>
          </p:cNvPr>
          <p:cNvGrpSpPr/>
          <p:nvPr/>
        </p:nvGrpSpPr>
        <p:grpSpPr>
          <a:xfrm>
            <a:off x="663643" y="1176091"/>
            <a:ext cx="1557043" cy="988197"/>
            <a:chOff x="663643" y="1568537"/>
            <a:chExt cx="2877844" cy="1826460"/>
          </a:xfrm>
        </p:grpSpPr>
        <p:sp>
          <p:nvSpPr>
            <p:cNvPr id="42" name="Notched Right Arrow 41">
              <a:extLst>
                <a:ext uri="{FF2B5EF4-FFF2-40B4-BE49-F238E27FC236}">
                  <a16:creationId xmlns:a16="http://schemas.microsoft.com/office/drawing/2014/main" id="{E2D2B474-552B-974E-A1DB-85479FE121B3}"/>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43" name="Group 552">
              <a:extLst>
                <a:ext uri="{FF2B5EF4-FFF2-40B4-BE49-F238E27FC236}">
                  <a16:creationId xmlns:a16="http://schemas.microsoft.com/office/drawing/2014/main" id="{A0F0CAF0-1FF2-8E42-A2A5-516CBCAC835E}"/>
                </a:ext>
              </a:extLst>
            </p:cNvPr>
            <p:cNvGrpSpPr/>
            <p:nvPr/>
          </p:nvGrpSpPr>
          <p:grpSpPr>
            <a:xfrm>
              <a:off x="1549197" y="1702393"/>
              <a:ext cx="1003522" cy="729835"/>
              <a:chOff x="6238876" y="2390775"/>
              <a:chExt cx="576262" cy="419101"/>
            </a:xfrm>
            <a:solidFill>
              <a:schemeClr val="bg1"/>
            </a:solidFill>
          </p:grpSpPr>
          <p:sp>
            <p:nvSpPr>
              <p:cNvPr id="45" name="Rectangle 89">
                <a:extLst>
                  <a:ext uri="{FF2B5EF4-FFF2-40B4-BE49-F238E27FC236}">
                    <a16:creationId xmlns:a16="http://schemas.microsoft.com/office/drawing/2014/main" id="{02CF9E79-524E-5A47-B7F4-464881EA07C1}"/>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6" name="Rectangle 90">
                <a:extLst>
                  <a:ext uri="{FF2B5EF4-FFF2-40B4-BE49-F238E27FC236}">
                    <a16:creationId xmlns:a16="http://schemas.microsoft.com/office/drawing/2014/main" id="{222E628F-4D2A-A340-BBB2-636F462AB9C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8" name="Freeform 91">
                <a:extLst>
                  <a:ext uri="{FF2B5EF4-FFF2-40B4-BE49-F238E27FC236}">
                    <a16:creationId xmlns:a16="http://schemas.microsoft.com/office/drawing/2014/main" id="{7D6F1F43-03E1-0942-85AD-525A8488431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9" name="Freeform 92">
                <a:extLst>
                  <a:ext uri="{FF2B5EF4-FFF2-40B4-BE49-F238E27FC236}">
                    <a16:creationId xmlns:a16="http://schemas.microsoft.com/office/drawing/2014/main" id="{DAB02970-2373-0E4C-825D-EF5879748F03}"/>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0" name="Freeform 93">
                <a:extLst>
                  <a:ext uri="{FF2B5EF4-FFF2-40B4-BE49-F238E27FC236}">
                    <a16:creationId xmlns:a16="http://schemas.microsoft.com/office/drawing/2014/main" id="{C3010727-39AF-7A42-9D31-29BEA6A2734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1" name="Rectangle 94">
                <a:extLst>
                  <a:ext uri="{FF2B5EF4-FFF2-40B4-BE49-F238E27FC236}">
                    <a16:creationId xmlns:a16="http://schemas.microsoft.com/office/drawing/2014/main" id="{0CF57654-F410-F64B-ACC7-8A7E3F605762}"/>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2" name="Freeform 95">
                <a:extLst>
                  <a:ext uri="{FF2B5EF4-FFF2-40B4-BE49-F238E27FC236}">
                    <a16:creationId xmlns:a16="http://schemas.microsoft.com/office/drawing/2014/main" id="{71D51CD6-0171-164A-BE44-39EDFB6928D2}"/>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0" name="Freeform 96">
                <a:extLst>
                  <a:ext uri="{FF2B5EF4-FFF2-40B4-BE49-F238E27FC236}">
                    <a16:creationId xmlns:a16="http://schemas.microsoft.com/office/drawing/2014/main" id="{13F815E2-82CD-F64A-AEB2-30D7167EB1D7}"/>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1" name="Rectangle 97">
                <a:extLst>
                  <a:ext uri="{FF2B5EF4-FFF2-40B4-BE49-F238E27FC236}">
                    <a16:creationId xmlns:a16="http://schemas.microsoft.com/office/drawing/2014/main" id="{85B7F885-65C9-B146-88B3-4FFCA3FEE738}"/>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2" name="Freeform 98">
                <a:extLst>
                  <a:ext uri="{FF2B5EF4-FFF2-40B4-BE49-F238E27FC236}">
                    <a16:creationId xmlns:a16="http://schemas.microsoft.com/office/drawing/2014/main" id="{DE1A9615-0ADF-8D4A-82B1-446519303A8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3" name="Freeform 99">
                <a:extLst>
                  <a:ext uri="{FF2B5EF4-FFF2-40B4-BE49-F238E27FC236}">
                    <a16:creationId xmlns:a16="http://schemas.microsoft.com/office/drawing/2014/main" id="{3FC0E79F-753E-534E-9C55-596D99EA0C76}"/>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4" name="Freeform 100">
                <a:extLst>
                  <a:ext uri="{FF2B5EF4-FFF2-40B4-BE49-F238E27FC236}">
                    <a16:creationId xmlns:a16="http://schemas.microsoft.com/office/drawing/2014/main" id="{48BF7B22-F4A4-094F-8D42-F23310DE5504}"/>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5" name="Freeform 101">
                <a:extLst>
                  <a:ext uri="{FF2B5EF4-FFF2-40B4-BE49-F238E27FC236}">
                    <a16:creationId xmlns:a16="http://schemas.microsoft.com/office/drawing/2014/main" id="{273191AB-0BE8-4E4C-9C04-3F3ED1AD01E7}"/>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6" name="Freeform 102">
                <a:extLst>
                  <a:ext uri="{FF2B5EF4-FFF2-40B4-BE49-F238E27FC236}">
                    <a16:creationId xmlns:a16="http://schemas.microsoft.com/office/drawing/2014/main" id="{945224B5-D257-864C-8147-CD1C7A823E6F}"/>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7" name="Freeform 103">
                <a:extLst>
                  <a:ext uri="{FF2B5EF4-FFF2-40B4-BE49-F238E27FC236}">
                    <a16:creationId xmlns:a16="http://schemas.microsoft.com/office/drawing/2014/main" id="{C2D37EC0-3727-5241-81C2-7E6C9A73EA44}"/>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8" name="Freeform 104">
                <a:extLst>
                  <a:ext uri="{FF2B5EF4-FFF2-40B4-BE49-F238E27FC236}">
                    <a16:creationId xmlns:a16="http://schemas.microsoft.com/office/drawing/2014/main" id="{ABFF8C68-0104-7141-BF7F-E26217EE3A6B}"/>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9" name="Freeform 105">
                <a:extLst>
                  <a:ext uri="{FF2B5EF4-FFF2-40B4-BE49-F238E27FC236}">
                    <a16:creationId xmlns:a16="http://schemas.microsoft.com/office/drawing/2014/main" id="{58CB225E-8AB2-A44C-AE56-8613EB7C05A8}"/>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44" name="Oval 43">
              <a:extLst>
                <a:ext uri="{FF2B5EF4-FFF2-40B4-BE49-F238E27FC236}">
                  <a16:creationId xmlns:a16="http://schemas.microsoft.com/office/drawing/2014/main" id="{12AFF2DE-B816-234B-AC4D-0F0E1C767616}"/>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sp>
        <p:nvSpPr>
          <p:cNvPr id="70" name="Slide Number Placeholder 5">
            <a:extLst>
              <a:ext uri="{FF2B5EF4-FFF2-40B4-BE49-F238E27FC236}">
                <a16:creationId xmlns:a16="http://schemas.microsoft.com/office/drawing/2014/main" id="{D0A8B25F-9F01-3B4B-A072-505284615842}"/>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12</a:t>
            </a:fld>
            <a:endParaRPr lang="en-US" altLang="en-US" sz="1200" dirty="0">
              <a:solidFill>
                <a:schemeClr val="bg1"/>
              </a:solidFill>
            </a:endParaRPr>
          </a:p>
        </p:txBody>
      </p:sp>
    </p:spTree>
    <p:extLst>
      <p:ext uri="{BB962C8B-B14F-4D97-AF65-F5344CB8AC3E}">
        <p14:creationId xmlns:p14="http://schemas.microsoft.com/office/powerpoint/2010/main" val="21014824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fade">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fade">
                                      <p:cBhvr>
                                        <p:cTn id="17" dur="500"/>
                                        <p:tgtEl>
                                          <p:spTgt spid="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xEl>
                                              <p:pRg st="3" end="3"/>
                                            </p:txEl>
                                          </p:spTgt>
                                        </p:tgtEl>
                                        <p:attrNameLst>
                                          <p:attrName>style.visibility</p:attrName>
                                        </p:attrNameLst>
                                      </p:cBhvr>
                                      <p:to>
                                        <p:strVal val="visible"/>
                                      </p:to>
                                    </p:set>
                                    <p:animEffect transition="in" filter="fade">
                                      <p:cBhvr>
                                        <p:cTn id="22" dur="500"/>
                                        <p:tgtEl>
                                          <p:spTgt spid="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xEl>
                                              <p:pRg st="4" end="4"/>
                                            </p:txEl>
                                          </p:spTgt>
                                        </p:tgtEl>
                                        <p:attrNameLst>
                                          <p:attrName>style.visibility</p:attrName>
                                        </p:attrNameLst>
                                      </p:cBhvr>
                                      <p:to>
                                        <p:strVal val="visible"/>
                                      </p:to>
                                    </p:set>
                                    <p:animEffect transition="in" filter="fade">
                                      <p:cBhvr>
                                        <p:cTn id="27" dur="500"/>
                                        <p:tgtEl>
                                          <p:spTgt spid="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xEl>
                                              <p:pRg st="5" end="5"/>
                                            </p:txEl>
                                          </p:spTgt>
                                        </p:tgtEl>
                                        <p:attrNameLst>
                                          <p:attrName>style.visibility</p:attrName>
                                        </p:attrNameLst>
                                      </p:cBhvr>
                                      <p:to>
                                        <p:strVal val="visible"/>
                                      </p:to>
                                    </p:set>
                                    <p:animEffect transition="in" filter="fade">
                                      <p:cBhvr>
                                        <p:cTn id="32" dur="500"/>
                                        <p:tgtEl>
                                          <p:spTgt spid="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807CE82-C7E3-0E43-A716-32364B6F0D65}"/>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3" name="Group 2">
            <a:extLst>
              <a:ext uri="{FF2B5EF4-FFF2-40B4-BE49-F238E27FC236}">
                <a16:creationId xmlns:a16="http://schemas.microsoft.com/office/drawing/2014/main" id="{781A299D-A571-3C4A-B2C2-7B12C96A05C8}"/>
              </a:ext>
            </a:extLst>
          </p:cNvPr>
          <p:cNvGrpSpPr/>
          <p:nvPr/>
        </p:nvGrpSpPr>
        <p:grpSpPr>
          <a:xfrm>
            <a:off x="663643" y="1176091"/>
            <a:ext cx="1557043" cy="988197"/>
            <a:chOff x="663643" y="1568537"/>
            <a:chExt cx="2877844" cy="1826460"/>
          </a:xfrm>
        </p:grpSpPr>
        <p:sp>
          <p:nvSpPr>
            <p:cNvPr id="26" name="Notched Right Arrow 25">
              <a:extLst>
                <a:ext uri="{FF2B5EF4-FFF2-40B4-BE49-F238E27FC236}">
                  <a16:creationId xmlns:a16="http://schemas.microsoft.com/office/drawing/2014/main" id="{8A1E533E-88BB-9B4C-BA4E-2225116C7B85}"/>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28" name="Group 552">
              <a:extLst>
                <a:ext uri="{FF2B5EF4-FFF2-40B4-BE49-F238E27FC236}">
                  <a16:creationId xmlns:a16="http://schemas.microsoft.com/office/drawing/2014/main" id="{594F60DC-D875-2843-B89F-14D7EF61E2CE}"/>
                </a:ext>
              </a:extLst>
            </p:cNvPr>
            <p:cNvGrpSpPr/>
            <p:nvPr/>
          </p:nvGrpSpPr>
          <p:grpSpPr>
            <a:xfrm>
              <a:off x="1549197" y="1702393"/>
              <a:ext cx="1003522" cy="729835"/>
              <a:chOff x="6238876" y="2390775"/>
              <a:chExt cx="576262" cy="419101"/>
            </a:xfrm>
            <a:solidFill>
              <a:schemeClr val="bg1"/>
            </a:solidFill>
          </p:grpSpPr>
          <p:sp>
            <p:nvSpPr>
              <p:cNvPr id="29" name="Rectangle 89">
                <a:extLst>
                  <a:ext uri="{FF2B5EF4-FFF2-40B4-BE49-F238E27FC236}">
                    <a16:creationId xmlns:a16="http://schemas.microsoft.com/office/drawing/2014/main" id="{743C5C4B-FF1D-A146-AF9B-BCC903ED37E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0" name="Rectangle 90">
                <a:extLst>
                  <a:ext uri="{FF2B5EF4-FFF2-40B4-BE49-F238E27FC236}">
                    <a16:creationId xmlns:a16="http://schemas.microsoft.com/office/drawing/2014/main" id="{95F3EA32-0D1B-514B-B38F-489603F59130}"/>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1" name="Freeform 91">
                <a:extLst>
                  <a:ext uri="{FF2B5EF4-FFF2-40B4-BE49-F238E27FC236}">
                    <a16:creationId xmlns:a16="http://schemas.microsoft.com/office/drawing/2014/main" id="{173374FB-2EA0-3143-84ED-D09ED078A0BE}"/>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2" name="Freeform 92">
                <a:extLst>
                  <a:ext uri="{FF2B5EF4-FFF2-40B4-BE49-F238E27FC236}">
                    <a16:creationId xmlns:a16="http://schemas.microsoft.com/office/drawing/2014/main" id="{AC5C7697-AD30-964B-B667-5FBE841948E8}"/>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3" name="Freeform 93">
                <a:extLst>
                  <a:ext uri="{FF2B5EF4-FFF2-40B4-BE49-F238E27FC236}">
                    <a16:creationId xmlns:a16="http://schemas.microsoft.com/office/drawing/2014/main" id="{75D31A08-B5F8-0A48-9812-52A717913E7E}"/>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4" name="Rectangle 94">
                <a:extLst>
                  <a:ext uri="{FF2B5EF4-FFF2-40B4-BE49-F238E27FC236}">
                    <a16:creationId xmlns:a16="http://schemas.microsoft.com/office/drawing/2014/main" id="{DD85D03D-F050-CA4B-9F6A-9EFF74BA90B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5" name="Freeform 95">
                <a:extLst>
                  <a:ext uri="{FF2B5EF4-FFF2-40B4-BE49-F238E27FC236}">
                    <a16:creationId xmlns:a16="http://schemas.microsoft.com/office/drawing/2014/main" id="{9D27FEE4-89D9-7C44-B816-4541EDBC1B22}"/>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6" name="Freeform 96">
                <a:extLst>
                  <a:ext uri="{FF2B5EF4-FFF2-40B4-BE49-F238E27FC236}">
                    <a16:creationId xmlns:a16="http://schemas.microsoft.com/office/drawing/2014/main" id="{BFFAE2AD-F7A0-524D-A1B5-DBEBC51D8D04}"/>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7" name="Rectangle 97">
                <a:extLst>
                  <a:ext uri="{FF2B5EF4-FFF2-40B4-BE49-F238E27FC236}">
                    <a16:creationId xmlns:a16="http://schemas.microsoft.com/office/drawing/2014/main" id="{DAD4A288-EB80-994E-82A0-7466F8EF22E0}"/>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8" name="Freeform 98">
                <a:extLst>
                  <a:ext uri="{FF2B5EF4-FFF2-40B4-BE49-F238E27FC236}">
                    <a16:creationId xmlns:a16="http://schemas.microsoft.com/office/drawing/2014/main" id="{668092FA-A9C3-6843-AB03-24966F6A9383}"/>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9" name="Freeform 99">
                <a:extLst>
                  <a:ext uri="{FF2B5EF4-FFF2-40B4-BE49-F238E27FC236}">
                    <a16:creationId xmlns:a16="http://schemas.microsoft.com/office/drawing/2014/main" id="{D3DEF7E2-2FF9-9E4A-A9B6-1E06CE0FCE43}"/>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0" name="Freeform 100">
                <a:extLst>
                  <a:ext uri="{FF2B5EF4-FFF2-40B4-BE49-F238E27FC236}">
                    <a16:creationId xmlns:a16="http://schemas.microsoft.com/office/drawing/2014/main" id="{5E4B0BFB-33A5-C743-97AA-FF54EFF60E06}"/>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3" name="Freeform 101">
                <a:extLst>
                  <a:ext uri="{FF2B5EF4-FFF2-40B4-BE49-F238E27FC236}">
                    <a16:creationId xmlns:a16="http://schemas.microsoft.com/office/drawing/2014/main" id="{18B52A67-ECC0-B44A-8447-AD8E6CBC2215}"/>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4" name="Freeform 102">
                <a:extLst>
                  <a:ext uri="{FF2B5EF4-FFF2-40B4-BE49-F238E27FC236}">
                    <a16:creationId xmlns:a16="http://schemas.microsoft.com/office/drawing/2014/main" id="{E8D07DDF-5F76-1141-ABFD-1492FF9A0A7C}"/>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5" name="Freeform 103">
                <a:extLst>
                  <a:ext uri="{FF2B5EF4-FFF2-40B4-BE49-F238E27FC236}">
                    <a16:creationId xmlns:a16="http://schemas.microsoft.com/office/drawing/2014/main" id="{51C9D954-EA72-DA40-9427-39A9B275E843}"/>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6" name="Freeform 104">
                <a:extLst>
                  <a:ext uri="{FF2B5EF4-FFF2-40B4-BE49-F238E27FC236}">
                    <a16:creationId xmlns:a16="http://schemas.microsoft.com/office/drawing/2014/main" id="{48D373BE-A3C5-CB4E-90B8-8A3240071333}"/>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7" name="Freeform 105">
                <a:extLst>
                  <a:ext uri="{FF2B5EF4-FFF2-40B4-BE49-F238E27FC236}">
                    <a16:creationId xmlns:a16="http://schemas.microsoft.com/office/drawing/2014/main" id="{AFD26F40-6D75-0343-B346-9ED087CAC057}"/>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58" name="Oval 57">
              <a:extLst>
                <a:ext uri="{FF2B5EF4-FFF2-40B4-BE49-F238E27FC236}">
                  <a16:creationId xmlns:a16="http://schemas.microsoft.com/office/drawing/2014/main" id="{E0FDCEC4-3E0C-C84E-9A84-63AAA75F5A3E}"/>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sp>
        <p:nvSpPr>
          <p:cNvPr id="47" name="Rectangle 46">
            <a:extLst>
              <a:ext uri="{FF2B5EF4-FFF2-40B4-BE49-F238E27FC236}">
                <a16:creationId xmlns:a16="http://schemas.microsoft.com/office/drawing/2014/main" id="{FECDC330-E85C-9949-B4AF-EADC292B08B5}"/>
              </a:ext>
            </a:extLst>
          </p:cNvPr>
          <p:cNvSpPr/>
          <p:nvPr/>
        </p:nvSpPr>
        <p:spPr>
          <a:xfrm>
            <a:off x="444499" y="2489116"/>
            <a:ext cx="10195791" cy="646331"/>
          </a:xfrm>
          <a:prstGeom prst="rect">
            <a:avLst/>
          </a:prstGeom>
          <a:solidFill>
            <a:schemeClr val="accent1"/>
          </a:solidFill>
        </p:spPr>
        <p:txBody>
          <a:bodyPr wrap="square" rtlCol="0">
            <a:spAutoFit/>
          </a:bodyPr>
          <a:lstStyle/>
          <a:p>
            <a:pPr algn="ctr" rtl="0"/>
            <a:r>
              <a:rPr lang="es" sz="3600" b="1" dirty="0">
                <a:solidFill>
                  <a:schemeClr val="bg1"/>
                </a:solidFill>
              </a:rPr>
              <a:t>Principales dificultades relativas a la interpretación</a:t>
            </a:r>
            <a:endParaRPr lang="en-US" sz="4400" b="1" dirty="0">
              <a:solidFill>
                <a:schemeClr val="bg1"/>
              </a:solidFill>
            </a:endParaRPr>
          </a:p>
        </p:txBody>
      </p:sp>
      <p:cxnSp>
        <p:nvCxnSpPr>
          <p:cNvPr id="88" name="Straight Connector 87">
            <a:extLst>
              <a:ext uri="{FF2B5EF4-FFF2-40B4-BE49-F238E27FC236}">
                <a16:creationId xmlns:a16="http://schemas.microsoft.com/office/drawing/2014/main" id="{4B05F10C-3853-5B4A-B56D-785DD0FEAA21}"/>
              </a:ext>
            </a:extLst>
          </p:cNvPr>
          <p:cNvCxnSpPr/>
          <p:nvPr/>
        </p:nvCxnSpPr>
        <p:spPr>
          <a:xfrm>
            <a:off x="17857898" y="3736618"/>
            <a:ext cx="0" cy="283464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02C993A-4130-804C-A75D-600C45D9D3FB}"/>
              </a:ext>
            </a:extLst>
          </p:cNvPr>
          <p:cNvGrpSpPr/>
          <p:nvPr/>
        </p:nvGrpSpPr>
        <p:grpSpPr>
          <a:xfrm>
            <a:off x="8955843" y="3820147"/>
            <a:ext cx="3755305" cy="2622054"/>
            <a:chOff x="8976107" y="4228716"/>
            <a:chExt cx="3755305" cy="2622054"/>
          </a:xfrm>
        </p:grpSpPr>
        <p:sp>
          <p:nvSpPr>
            <p:cNvPr id="91" name="Content Placeholder 2">
              <a:extLst>
                <a:ext uri="{FF2B5EF4-FFF2-40B4-BE49-F238E27FC236}">
                  <a16:creationId xmlns:a16="http://schemas.microsoft.com/office/drawing/2014/main" id="{413FE9D2-9A78-F742-9ACB-DDE6DA06EB1B}"/>
                </a:ext>
              </a:extLst>
            </p:cNvPr>
            <p:cNvSpPr txBox="1">
              <a:spLocks/>
            </p:cNvSpPr>
            <p:nvPr/>
          </p:nvSpPr>
          <p:spPr bwMode="auto">
            <a:xfrm>
              <a:off x="8976107" y="4228716"/>
              <a:ext cx="372230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algn="ctr" defTabSz="914309" rtl="0">
                <a:buNone/>
                <a:defRPr/>
              </a:pPr>
              <a:r>
                <a:rPr lang="es" sz="3000" b="1" kern="0" cap="all" dirty="0">
                  <a:solidFill>
                    <a:schemeClr val="accent3"/>
                  </a:solidFill>
                  <a:latin typeface="Calibri" charset="0"/>
                  <a:ea typeface="MS PGothic" charset="-128"/>
                </a:rPr>
                <a:t>Discriminación</a:t>
              </a:r>
            </a:p>
          </p:txBody>
        </p:sp>
        <p:sp>
          <p:nvSpPr>
            <p:cNvPr id="92" name="Inhaltsplatzhalter 4">
              <a:extLst>
                <a:ext uri="{FF2B5EF4-FFF2-40B4-BE49-F238E27FC236}">
                  <a16:creationId xmlns:a16="http://schemas.microsoft.com/office/drawing/2014/main" id="{F1CFDCD2-EF29-E748-9D95-85CD2FA7C03C}"/>
                </a:ext>
              </a:extLst>
            </p:cNvPr>
            <p:cNvSpPr txBox="1">
              <a:spLocks/>
            </p:cNvSpPr>
            <p:nvPr/>
          </p:nvSpPr>
          <p:spPr>
            <a:xfrm>
              <a:off x="9209232" y="5022577"/>
              <a:ext cx="3522180" cy="1828193"/>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Clr>
                  <a:srgbClr val="AF1D38"/>
                </a:buClr>
                <a:buFont typeface="Arial"/>
                <a:buNone/>
                <a:defRPr/>
              </a:pPr>
              <a:r>
                <a:rPr lang="es" sz="2200" b="1" dirty="0">
                  <a:solidFill>
                    <a:schemeClr val="tx1"/>
                  </a:solidFill>
                  <a:latin typeface="Calibri" charset="0"/>
                  <a:ea typeface="MS PGothic" charset="0"/>
                  <a:cs typeface="Lucida Grande" charset="0"/>
                </a:rPr>
                <a:t>Discriminación o expresiones insultantes </a:t>
              </a:r>
              <a:r>
                <a:rPr lang="es" sz="2200" dirty="0">
                  <a:solidFill>
                    <a:schemeClr val="tx1"/>
                  </a:solidFill>
                  <a:latin typeface="Calibri" charset="0"/>
                  <a:ea typeface="MS PGothic" charset="0"/>
                  <a:cs typeface="Lucida Grande" charset="0"/>
                </a:rPr>
                <a:t>por parte de la persona encargada de la interpretación, especialmente si carece de una formación adecuada.</a:t>
              </a:r>
            </a:p>
          </p:txBody>
        </p:sp>
        <p:cxnSp>
          <p:nvCxnSpPr>
            <p:cNvPr id="97" name="Straight Connector 96">
              <a:extLst>
                <a:ext uri="{FF2B5EF4-FFF2-40B4-BE49-F238E27FC236}">
                  <a16:creationId xmlns:a16="http://schemas.microsoft.com/office/drawing/2014/main" id="{C04AECD7-EEB8-B843-A38C-D608275E35EA}"/>
                </a:ext>
              </a:extLst>
            </p:cNvPr>
            <p:cNvCxnSpPr>
              <a:cxnSpLocks noChangeShapeType="1"/>
            </p:cNvCxnSpPr>
            <p:nvPr/>
          </p:nvCxnSpPr>
          <p:spPr bwMode="auto">
            <a:xfrm>
              <a:off x="9169788" y="4857388"/>
              <a:ext cx="3291840" cy="0"/>
            </a:xfrm>
            <a:prstGeom prst="line">
              <a:avLst/>
            </a:prstGeom>
            <a:noFill/>
            <a:ln w="34925">
              <a:solidFill>
                <a:schemeClr val="accent3"/>
              </a:solidFill>
              <a:prstDash val="solid"/>
              <a:miter lim="800000"/>
              <a:headEnd/>
              <a:tailEnd type="oval" w="lg" len="lg"/>
            </a:ln>
            <a:extLst>
              <a:ext uri="{909E8E84-426E-40DD-AFC4-6F175D3DCCD1}">
                <a14:hiddenFill xmlns:a14="http://schemas.microsoft.com/office/drawing/2010/main">
                  <a:noFill/>
                </a14:hiddenFill>
              </a:ext>
            </a:extLst>
          </p:spPr>
        </p:cxnSp>
      </p:grpSp>
      <p:grpSp>
        <p:nvGrpSpPr>
          <p:cNvPr id="70" name="Group 69">
            <a:extLst>
              <a:ext uri="{FF2B5EF4-FFF2-40B4-BE49-F238E27FC236}">
                <a16:creationId xmlns:a16="http://schemas.microsoft.com/office/drawing/2014/main" id="{42647C85-8770-C14F-BBDC-427E44A169BE}"/>
              </a:ext>
            </a:extLst>
          </p:cNvPr>
          <p:cNvGrpSpPr/>
          <p:nvPr/>
        </p:nvGrpSpPr>
        <p:grpSpPr>
          <a:xfrm>
            <a:off x="774192" y="6774972"/>
            <a:ext cx="5577812" cy="1541551"/>
            <a:chOff x="774192" y="6927372"/>
            <a:chExt cx="5577812" cy="1541551"/>
          </a:xfrm>
        </p:grpSpPr>
        <p:cxnSp>
          <p:nvCxnSpPr>
            <p:cNvPr id="85" name="Straight Connector 84">
              <a:extLst>
                <a:ext uri="{FF2B5EF4-FFF2-40B4-BE49-F238E27FC236}">
                  <a16:creationId xmlns:a16="http://schemas.microsoft.com/office/drawing/2014/main" id="{079E1842-5893-4A4D-BF86-9170F6996B35}"/>
                </a:ext>
              </a:extLst>
            </p:cNvPr>
            <p:cNvCxnSpPr>
              <a:cxnSpLocks/>
            </p:cNvCxnSpPr>
            <p:nvPr/>
          </p:nvCxnSpPr>
          <p:spPr>
            <a:xfrm>
              <a:off x="5974052" y="6927372"/>
              <a:ext cx="0" cy="133417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3" name="Content Placeholder 2">
              <a:extLst>
                <a:ext uri="{FF2B5EF4-FFF2-40B4-BE49-F238E27FC236}">
                  <a16:creationId xmlns:a16="http://schemas.microsoft.com/office/drawing/2014/main" id="{744DE91F-5BAC-A54F-B873-5826C4397F6D}"/>
                </a:ext>
              </a:extLst>
            </p:cNvPr>
            <p:cNvSpPr txBox="1">
              <a:spLocks/>
            </p:cNvSpPr>
            <p:nvPr/>
          </p:nvSpPr>
          <p:spPr bwMode="auto">
            <a:xfrm>
              <a:off x="774192" y="7089863"/>
              <a:ext cx="489102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es" sz="3000" b="1" kern="0" cap="all" dirty="0">
                  <a:solidFill>
                    <a:schemeClr val="accent4"/>
                  </a:solidFill>
                  <a:latin typeface="Calibri" charset="0"/>
                  <a:ea typeface="MS PGothic" charset="-128"/>
                </a:rPr>
                <a:t>Malentendidos</a:t>
              </a:r>
            </a:p>
          </p:txBody>
        </p:sp>
        <p:sp>
          <p:nvSpPr>
            <p:cNvPr id="94" name="Inhaltsplatzhalter 4">
              <a:extLst>
                <a:ext uri="{FF2B5EF4-FFF2-40B4-BE49-F238E27FC236}">
                  <a16:creationId xmlns:a16="http://schemas.microsoft.com/office/drawing/2014/main" id="{38D90E8F-1A41-1F4E-8690-2DD36F9163FA}"/>
                </a:ext>
              </a:extLst>
            </p:cNvPr>
            <p:cNvSpPr txBox="1">
              <a:spLocks/>
            </p:cNvSpPr>
            <p:nvPr/>
          </p:nvSpPr>
          <p:spPr>
            <a:xfrm>
              <a:off x="877796" y="7791815"/>
              <a:ext cx="5474208" cy="677108"/>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rtl="0" eaLnBrk="0" fontAlgn="base" hangingPunct="0">
                <a:lnSpc>
                  <a:spcPct val="100000"/>
                </a:lnSpc>
                <a:spcBef>
                  <a:spcPct val="0"/>
                </a:spcBef>
                <a:spcAft>
                  <a:spcPct val="0"/>
                </a:spcAft>
                <a:buClr>
                  <a:srgbClr val="AF1D38"/>
                </a:buClr>
                <a:buNone/>
                <a:defRPr/>
              </a:pPr>
              <a:r>
                <a:rPr lang="es" sz="2200" kern="0" dirty="0">
                  <a:solidFill>
                    <a:schemeClr val="tx1"/>
                  </a:solidFill>
                  <a:latin typeface="Calibri" charset="0"/>
                  <a:ea typeface="MS PGothic" charset="-128"/>
                  <a:cs typeface="Calibri" charset="0"/>
                  <a:sym typeface="Gill Sans" charset="0"/>
                </a:rPr>
                <a:t>Malentendidos o uso de un </a:t>
              </a:r>
              <a:r>
                <a:rPr lang="es" sz="2200" b="1" kern="0" dirty="0">
                  <a:solidFill>
                    <a:schemeClr val="tx1"/>
                  </a:solidFill>
                  <a:latin typeface="Calibri" charset="0"/>
                  <a:ea typeface="MS PGothic" charset="-128"/>
                  <a:cs typeface="Calibri" charset="0"/>
                  <a:sym typeface="Gill Sans" charset="0"/>
                </a:rPr>
                <a:t>lenguaje </a:t>
              </a:r>
              <a:r>
                <a:rPr lang="es" sz="2200" kern="0" dirty="0">
                  <a:solidFill>
                    <a:schemeClr val="tx1"/>
                  </a:solidFill>
                  <a:latin typeface="Calibri" charset="0"/>
                  <a:ea typeface="MS PGothic" charset="-128"/>
                  <a:cs typeface="Calibri" charset="0"/>
                  <a:sym typeface="Gill Sans" charset="0"/>
                </a:rPr>
                <a:t>inapropiado.</a:t>
              </a:r>
            </a:p>
          </p:txBody>
        </p:sp>
        <p:cxnSp>
          <p:nvCxnSpPr>
            <p:cNvPr id="98" name="Straight Connector 97">
              <a:extLst>
                <a:ext uri="{FF2B5EF4-FFF2-40B4-BE49-F238E27FC236}">
                  <a16:creationId xmlns:a16="http://schemas.microsoft.com/office/drawing/2014/main" id="{1E87DE74-F9CA-7145-8D98-D89A019DAF6A}"/>
                </a:ext>
              </a:extLst>
            </p:cNvPr>
            <p:cNvCxnSpPr>
              <a:cxnSpLocks noChangeShapeType="1"/>
            </p:cNvCxnSpPr>
            <p:nvPr/>
          </p:nvCxnSpPr>
          <p:spPr bwMode="auto">
            <a:xfrm>
              <a:off x="850392" y="7664815"/>
              <a:ext cx="4192255" cy="0"/>
            </a:xfrm>
            <a:prstGeom prst="line">
              <a:avLst/>
            </a:prstGeom>
            <a:noFill/>
            <a:ln w="34925">
              <a:solidFill>
                <a:schemeClr val="accent4"/>
              </a:solidFill>
              <a:prstDash val="solid"/>
              <a:miter lim="800000"/>
              <a:headEnd/>
              <a:tailEnd type="oval" w="lg" len="lg"/>
            </a:ln>
            <a:extLst>
              <a:ext uri="{909E8E84-426E-40DD-AFC4-6F175D3DCCD1}">
                <a14:hiddenFill xmlns:a14="http://schemas.microsoft.com/office/drawing/2010/main">
                  <a:noFill/>
                </a14:hiddenFill>
              </a:ext>
            </a:extLst>
          </p:spPr>
        </p:cxnSp>
      </p:grpSp>
      <p:grpSp>
        <p:nvGrpSpPr>
          <p:cNvPr id="103" name="Group 102">
            <a:extLst>
              <a:ext uri="{FF2B5EF4-FFF2-40B4-BE49-F238E27FC236}">
                <a16:creationId xmlns:a16="http://schemas.microsoft.com/office/drawing/2014/main" id="{E77DA20B-1F2D-6546-AECB-235B6D3DEC09}"/>
              </a:ext>
            </a:extLst>
          </p:cNvPr>
          <p:cNvGrpSpPr/>
          <p:nvPr/>
        </p:nvGrpSpPr>
        <p:grpSpPr>
          <a:xfrm>
            <a:off x="6574697" y="6952772"/>
            <a:ext cx="6147833" cy="1359478"/>
            <a:chOff x="6721001" y="7105172"/>
            <a:chExt cx="6147833" cy="1359478"/>
          </a:xfrm>
        </p:grpSpPr>
        <p:sp>
          <p:nvSpPr>
            <p:cNvPr id="95" name="Content Placeholder 2">
              <a:extLst>
                <a:ext uri="{FF2B5EF4-FFF2-40B4-BE49-F238E27FC236}">
                  <a16:creationId xmlns:a16="http://schemas.microsoft.com/office/drawing/2014/main" id="{BC2D111F-1BA5-F44C-B6AD-D44CA2B044CC}"/>
                </a:ext>
              </a:extLst>
            </p:cNvPr>
            <p:cNvSpPr txBox="1">
              <a:spLocks/>
            </p:cNvSpPr>
            <p:nvPr/>
          </p:nvSpPr>
          <p:spPr bwMode="auto">
            <a:xfrm>
              <a:off x="6721001" y="7105172"/>
              <a:ext cx="6147833"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algn="ctr" rtl="0">
                <a:buNone/>
                <a:defRPr/>
              </a:pPr>
              <a:r>
                <a:rPr lang="es" sz="3000" b="1" kern="0" cap="all" dirty="0">
                  <a:solidFill>
                    <a:schemeClr val="accent5"/>
                  </a:solidFill>
                  <a:latin typeface="Calibri" charset="0"/>
                  <a:ea typeface="MS PGothic" charset="-128"/>
                </a:rPr>
                <a:t>Violaciones de confidencialidad</a:t>
              </a:r>
            </a:p>
          </p:txBody>
        </p:sp>
        <p:sp>
          <p:nvSpPr>
            <p:cNvPr id="96" name="Inhaltsplatzhalter 4">
              <a:extLst>
                <a:ext uri="{FF2B5EF4-FFF2-40B4-BE49-F238E27FC236}">
                  <a16:creationId xmlns:a16="http://schemas.microsoft.com/office/drawing/2014/main" id="{42B0F134-BB33-CB4C-ACE1-7C65A4CE1EC7}"/>
                </a:ext>
              </a:extLst>
            </p:cNvPr>
            <p:cNvSpPr txBox="1">
              <a:spLocks/>
            </p:cNvSpPr>
            <p:nvPr/>
          </p:nvSpPr>
          <p:spPr>
            <a:xfrm>
              <a:off x="6913254" y="7855252"/>
              <a:ext cx="5294248" cy="609398"/>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Clr>
                  <a:srgbClr val="AF1D38"/>
                </a:buClr>
                <a:buFont typeface="Arial"/>
                <a:buNone/>
                <a:defRPr/>
              </a:pPr>
              <a:r>
                <a:rPr lang="es" sz="2200" b="1" dirty="0">
                  <a:solidFill>
                    <a:schemeClr val="tx1"/>
                  </a:solidFill>
                  <a:latin typeface="Calibri" charset="0"/>
                  <a:ea typeface="MS PGothic" charset="0"/>
                  <a:cs typeface="Lucida Grande" charset="0"/>
                </a:rPr>
                <a:t>Violaciones de confidencialidad </a:t>
              </a:r>
              <a:r>
                <a:rPr lang="es" sz="2200" dirty="0">
                  <a:solidFill>
                    <a:schemeClr val="tx1"/>
                  </a:solidFill>
                  <a:latin typeface="Calibri" charset="0"/>
                  <a:ea typeface="MS PGothic" charset="0"/>
                  <a:cs typeface="Lucida Grande" charset="0"/>
                </a:rPr>
                <a:t>por parte </a:t>
              </a:r>
              <a:br>
                <a:rPr lang="es" sz="2200" dirty="0">
                  <a:solidFill>
                    <a:schemeClr val="tx1"/>
                  </a:solidFill>
                  <a:latin typeface="Calibri" charset="0"/>
                  <a:ea typeface="MS PGothic" charset="0"/>
                  <a:cs typeface="Lucida Grande" charset="0"/>
                </a:rPr>
              </a:br>
              <a:r>
                <a:rPr lang="es" sz="2200" dirty="0">
                  <a:solidFill>
                    <a:schemeClr val="tx1"/>
                  </a:solidFill>
                  <a:latin typeface="Calibri" charset="0"/>
                  <a:ea typeface="MS PGothic" charset="0"/>
                  <a:cs typeface="Lucida Grande" charset="0"/>
                </a:rPr>
                <a:t>de la persona encargada de la interpretación.</a:t>
              </a:r>
            </a:p>
          </p:txBody>
        </p:sp>
        <p:cxnSp>
          <p:nvCxnSpPr>
            <p:cNvPr id="100" name="Straight Connector 99">
              <a:extLst>
                <a:ext uri="{FF2B5EF4-FFF2-40B4-BE49-F238E27FC236}">
                  <a16:creationId xmlns:a16="http://schemas.microsoft.com/office/drawing/2014/main" id="{C8CAFF78-79E9-8C4B-A2F1-F0F6E1343747}"/>
                </a:ext>
              </a:extLst>
            </p:cNvPr>
            <p:cNvCxnSpPr>
              <a:cxnSpLocks noChangeShapeType="1"/>
            </p:cNvCxnSpPr>
            <p:nvPr/>
          </p:nvCxnSpPr>
          <p:spPr bwMode="auto">
            <a:xfrm>
              <a:off x="6813171" y="7664815"/>
              <a:ext cx="5864977" cy="0"/>
            </a:xfrm>
            <a:prstGeom prst="line">
              <a:avLst/>
            </a:prstGeom>
            <a:noFill/>
            <a:ln w="34925">
              <a:solidFill>
                <a:schemeClr val="accent5"/>
              </a:solidFill>
              <a:prstDash val="solid"/>
              <a:miter lim="800000"/>
              <a:headEnd/>
              <a:tailEnd type="oval" w="lg" len="lg"/>
            </a:ln>
            <a:extLst>
              <a:ext uri="{909E8E84-426E-40DD-AFC4-6F175D3DCCD1}">
                <a14:hiddenFill xmlns:a14="http://schemas.microsoft.com/office/drawing/2010/main">
                  <a:noFill/>
                </a14:hiddenFill>
              </a:ext>
            </a:extLst>
          </p:spPr>
        </p:cxnSp>
      </p:grpSp>
      <p:grpSp>
        <p:nvGrpSpPr>
          <p:cNvPr id="24" name="Group 23">
            <a:extLst>
              <a:ext uri="{FF2B5EF4-FFF2-40B4-BE49-F238E27FC236}">
                <a16:creationId xmlns:a16="http://schemas.microsoft.com/office/drawing/2014/main" id="{EF62715A-810B-E648-8D88-5E524F801D0F}"/>
              </a:ext>
            </a:extLst>
          </p:cNvPr>
          <p:cNvGrpSpPr/>
          <p:nvPr/>
        </p:nvGrpSpPr>
        <p:grpSpPr>
          <a:xfrm>
            <a:off x="3977874" y="3623147"/>
            <a:ext cx="4914833" cy="2948111"/>
            <a:chOff x="3947309" y="4034419"/>
            <a:chExt cx="4914833" cy="2948111"/>
          </a:xfrm>
        </p:grpSpPr>
        <p:sp>
          <p:nvSpPr>
            <p:cNvPr id="89" name="Content Placeholder 2">
              <a:extLst>
                <a:ext uri="{FF2B5EF4-FFF2-40B4-BE49-F238E27FC236}">
                  <a16:creationId xmlns:a16="http://schemas.microsoft.com/office/drawing/2014/main" id="{7B202993-CF91-CC46-870D-07B1714E3FBC}"/>
                </a:ext>
              </a:extLst>
            </p:cNvPr>
            <p:cNvSpPr txBox="1">
              <a:spLocks/>
            </p:cNvSpPr>
            <p:nvPr/>
          </p:nvSpPr>
          <p:spPr bwMode="auto">
            <a:xfrm>
              <a:off x="3947309" y="4231419"/>
              <a:ext cx="283529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algn="ctr" defTabSz="914309" rtl="0">
                <a:buNone/>
                <a:defRPr/>
              </a:pPr>
              <a:r>
                <a:rPr lang="es" sz="3000" b="1" kern="0" cap="all" dirty="0">
                  <a:solidFill>
                    <a:schemeClr val="accent2"/>
                  </a:solidFill>
                  <a:latin typeface="Calibri" charset="0"/>
                  <a:ea typeface="MS PGothic" charset="-128"/>
                </a:rPr>
                <a:t>Reticencia</a:t>
              </a:r>
              <a:endParaRPr lang="en-US" altLang="en-US" sz="3000" b="1" kern="0" dirty="0">
                <a:solidFill>
                  <a:schemeClr val="accent2"/>
                </a:solidFill>
                <a:latin typeface="+mn-lt"/>
                <a:ea typeface="MS PGothic" charset="-128"/>
              </a:endParaRPr>
            </a:p>
          </p:txBody>
        </p:sp>
        <p:sp>
          <p:nvSpPr>
            <p:cNvPr id="90" name="Inhaltsplatzhalter 4">
              <a:extLst>
                <a:ext uri="{FF2B5EF4-FFF2-40B4-BE49-F238E27FC236}">
                  <a16:creationId xmlns:a16="http://schemas.microsoft.com/office/drawing/2014/main" id="{DF9AB878-42C6-5F4D-9C8C-2A916E2B325F}"/>
                </a:ext>
              </a:extLst>
            </p:cNvPr>
            <p:cNvSpPr txBox="1">
              <a:spLocks/>
            </p:cNvSpPr>
            <p:nvPr/>
          </p:nvSpPr>
          <p:spPr>
            <a:xfrm>
              <a:off x="4168374" y="4989078"/>
              <a:ext cx="4630633" cy="1354217"/>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rtl="0" eaLnBrk="0" fontAlgn="base" hangingPunct="0">
                <a:lnSpc>
                  <a:spcPct val="100000"/>
                </a:lnSpc>
                <a:spcBef>
                  <a:spcPct val="0"/>
                </a:spcBef>
                <a:spcAft>
                  <a:spcPct val="0"/>
                </a:spcAft>
                <a:buClr>
                  <a:srgbClr val="AF1D38"/>
                </a:buClr>
                <a:buNone/>
                <a:defRPr/>
              </a:pPr>
              <a:r>
                <a:rPr lang="es" sz="2200" b="1" kern="0">
                  <a:solidFill>
                    <a:schemeClr val="tx1"/>
                  </a:solidFill>
                  <a:latin typeface="Calibri" charset="0"/>
                  <a:ea typeface="MS PGothic" charset="-128"/>
                  <a:cs typeface="Calibri" charset="0"/>
                  <a:sym typeface="Gill Sans" charset="0"/>
                </a:rPr>
                <a:t>Reticencia</a:t>
              </a:r>
              <a:r>
                <a:rPr lang="es" sz="2200" kern="0">
                  <a:solidFill>
                    <a:schemeClr val="tx1"/>
                  </a:solidFill>
                  <a:latin typeface="Calibri" charset="0"/>
                  <a:ea typeface="MS PGothic" charset="-128"/>
                  <a:cs typeface="Calibri" charset="0"/>
                  <a:sym typeface="Gill Sans" charset="0"/>
                </a:rPr>
                <a:t> de una persona a </a:t>
              </a:r>
              <a:r>
                <a:rPr lang="es" sz="2200" b="1" kern="0">
                  <a:solidFill>
                    <a:schemeClr val="tx1"/>
                  </a:solidFill>
                  <a:latin typeface="Calibri" charset="0"/>
                  <a:ea typeface="MS PGothic" charset="-128"/>
                  <a:cs typeface="Calibri" charset="0"/>
                  <a:sym typeface="Gill Sans" charset="0"/>
                </a:rPr>
                <a:t>revelar información</a:t>
              </a:r>
              <a:r>
                <a:rPr lang="es" sz="2200" kern="0">
                  <a:solidFill>
                    <a:schemeClr val="tx1"/>
                  </a:solidFill>
                  <a:latin typeface="Calibri" charset="0"/>
                  <a:ea typeface="MS PGothic" charset="-128"/>
                  <a:cs typeface="Calibri" charset="0"/>
                  <a:sym typeface="Gill Sans" charset="0"/>
                </a:rPr>
                <a:t> debido a su género, nacionalidad, la actitud de la persona encargada de la interpretación </a:t>
              </a:r>
              <a:br>
                <a:rPr lang="en-US" altLang="en-US" sz="2200" kern="0" dirty="0">
                  <a:solidFill>
                    <a:schemeClr val="tx1"/>
                  </a:solidFill>
                  <a:latin typeface="Calibri" charset="0"/>
                  <a:ea typeface="MS PGothic" charset="-128"/>
                  <a:cs typeface="Calibri" charset="0"/>
                  <a:sym typeface="Gill Sans" charset="0"/>
                </a:rPr>
              </a:br>
              <a:r>
                <a:rPr lang="es" sz="2200" kern="0">
                  <a:solidFill>
                    <a:schemeClr val="tx1"/>
                  </a:solidFill>
                  <a:latin typeface="Calibri" charset="0"/>
                  <a:ea typeface="MS PGothic" charset="-128"/>
                  <a:cs typeface="Calibri" charset="0"/>
                  <a:sym typeface="Gill Sans" charset="0"/>
                </a:rPr>
                <a:t>o por haberse formado una idea preconcebida sobre ella.</a:t>
              </a:r>
            </a:p>
          </p:txBody>
        </p:sp>
        <p:cxnSp>
          <p:nvCxnSpPr>
            <p:cNvPr id="80" name="Straight Connector 79">
              <a:extLst>
                <a:ext uri="{FF2B5EF4-FFF2-40B4-BE49-F238E27FC236}">
                  <a16:creationId xmlns:a16="http://schemas.microsoft.com/office/drawing/2014/main" id="{65220366-99A0-9A48-9D19-E0F4B5D9EB1E}"/>
                </a:ext>
              </a:extLst>
            </p:cNvPr>
            <p:cNvCxnSpPr>
              <a:cxnSpLocks noChangeShapeType="1"/>
            </p:cNvCxnSpPr>
            <p:nvPr/>
          </p:nvCxnSpPr>
          <p:spPr bwMode="auto">
            <a:xfrm>
              <a:off x="4089788" y="4884282"/>
              <a:ext cx="4243718" cy="0"/>
            </a:xfrm>
            <a:prstGeom prst="line">
              <a:avLst/>
            </a:prstGeom>
            <a:noFill/>
            <a:ln w="34925">
              <a:solidFill>
                <a:schemeClr val="accent2"/>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101" name="Straight Connector 100">
              <a:extLst>
                <a:ext uri="{FF2B5EF4-FFF2-40B4-BE49-F238E27FC236}">
                  <a16:creationId xmlns:a16="http://schemas.microsoft.com/office/drawing/2014/main" id="{2F4081DE-DCFA-0842-B095-F995AACB3DE8}"/>
                </a:ext>
              </a:extLst>
            </p:cNvPr>
            <p:cNvCxnSpPr>
              <a:cxnSpLocks/>
            </p:cNvCxnSpPr>
            <p:nvPr/>
          </p:nvCxnSpPr>
          <p:spPr>
            <a:xfrm>
              <a:off x="8862142" y="4034419"/>
              <a:ext cx="0" cy="294811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6DF76AD-4EFB-D943-98F3-1AEFCDF5F7D6}"/>
              </a:ext>
            </a:extLst>
          </p:cNvPr>
          <p:cNvGrpSpPr/>
          <p:nvPr/>
        </p:nvGrpSpPr>
        <p:grpSpPr>
          <a:xfrm>
            <a:off x="378846" y="3651958"/>
            <a:ext cx="3440766" cy="2919300"/>
            <a:chOff x="341376" y="4034419"/>
            <a:chExt cx="3440766" cy="2919300"/>
          </a:xfrm>
        </p:grpSpPr>
        <p:sp>
          <p:nvSpPr>
            <p:cNvPr id="42" name="Content Placeholder 2">
              <a:extLst>
                <a:ext uri="{FF2B5EF4-FFF2-40B4-BE49-F238E27FC236}">
                  <a16:creationId xmlns:a16="http://schemas.microsoft.com/office/drawing/2014/main" id="{4290BD05-728C-7A47-9A0A-8723DC835F1B}"/>
                </a:ext>
              </a:extLst>
            </p:cNvPr>
            <p:cNvSpPr txBox="1">
              <a:spLocks/>
            </p:cNvSpPr>
            <p:nvPr/>
          </p:nvSpPr>
          <p:spPr bwMode="auto">
            <a:xfrm>
              <a:off x="341376" y="4228716"/>
              <a:ext cx="283529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algn="ctr" defTabSz="914309" rtl="0">
                <a:buNone/>
                <a:defRPr/>
              </a:pPr>
              <a:r>
                <a:rPr lang="es" sz="3000" b="1" kern="0" cap="all" dirty="0">
                  <a:solidFill>
                    <a:schemeClr val="accent1"/>
                  </a:solidFill>
                  <a:latin typeface="Calibri" charset="0"/>
                  <a:ea typeface="MS PGothic" charset="-128"/>
                </a:rPr>
                <a:t>Incomodidad</a:t>
              </a:r>
              <a:endParaRPr lang="en-US" altLang="en-US" sz="3000" b="1" kern="0" dirty="0">
                <a:solidFill>
                  <a:schemeClr val="accent1"/>
                </a:solidFill>
                <a:latin typeface="+mn-lt"/>
                <a:ea typeface="MS PGothic" charset="-128"/>
              </a:endParaRPr>
            </a:p>
          </p:txBody>
        </p:sp>
        <p:sp>
          <p:nvSpPr>
            <p:cNvPr id="59" name="Inhaltsplatzhalter 4">
              <a:extLst>
                <a:ext uri="{FF2B5EF4-FFF2-40B4-BE49-F238E27FC236}">
                  <a16:creationId xmlns:a16="http://schemas.microsoft.com/office/drawing/2014/main" id="{59F17860-B2B1-9049-BA4E-40081DB9A8BA}"/>
                </a:ext>
              </a:extLst>
            </p:cNvPr>
            <p:cNvSpPr txBox="1">
              <a:spLocks/>
            </p:cNvSpPr>
            <p:nvPr/>
          </p:nvSpPr>
          <p:spPr>
            <a:xfrm>
              <a:off x="471396" y="5034393"/>
              <a:ext cx="3058713" cy="609398"/>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Clr>
                  <a:srgbClr val="AF1D38"/>
                </a:buClr>
                <a:buFont typeface="Arial"/>
                <a:buNone/>
                <a:defRPr/>
              </a:pPr>
              <a:r>
                <a:rPr lang="es" sz="2200">
                  <a:solidFill>
                    <a:schemeClr val="tx1"/>
                  </a:solidFill>
                  <a:latin typeface="Calibri" charset="0"/>
                  <a:ea typeface="MS PGothic" charset="0"/>
                  <a:cs typeface="Lucida Grande" charset="0"/>
                </a:rPr>
                <a:t>Incomodidad causada por la </a:t>
              </a:r>
              <a:r>
                <a:rPr lang="es" sz="2200" b="1">
                  <a:solidFill>
                    <a:schemeClr val="tx1"/>
                  </a:solidFill>
                  <a:latin typeface="Calibri" charset="0"/>
                  <a:ea typeface="MS PGothic" charset="0"/>
                  <a:cs typeface="Lucida Grande" charset="0"/>
                </a:rPr>
                <a:t>actitud</a:t>
              </a:r>
              <a:r>
                <a:rPr lang="es" sz="2200">
                  <a:solidFill>
                    <a:schemeClr val="tx1"/>
                  </a:solidFill>
                  <a:latin typeface="Calibri" charset="0"/>
                  <a:ea typeface="MS PGothic" charset="0"/>
                  <a:cs typeface="Lucida Grande" charset="0"/>
                </a:rPr>
                <a:t> de la persona encargada de la interpretación. </a:t>
              </a:r>
              <a:endParaRPr lang="en-US" altLang="en-US" sz="2200" kern="0" dirty="0">
                <a:solidFill>
                  <a:schemeClr val="tx1"/>
                </a:solidFill>
                <a:latin typeface="Calibri" charset="0"/>
                <a:ea typeface="MS PGothic" charset="-128"/>
                <a:cs typeface="Calibri" charset="0"/>
              </a:endParaRPr>
            </a:p>
          </p:txBody>
        </p:sp>
        <p:cxnSp>
          <p:nvCxnSpPr>
            <p:cNvPr id="77" name="Straight Connector 76">
              <a:extLst>
                <a:ext uri="{FF2B5EF4-FFF2-40B4-BE49-F238E27FC236}">
                  <a16:creationId xmlns:a16="http://schemas.microsoft.com/office/drawing/2014/main" id="{628BFB07-F11C-5643-BEB7-E97BE459E563}"/>
                </a:ext>
              </a:extLst>
            </p:cNvPr>
            <p:cNvCxnSpPr>
              <a:cxnSpLocks noChangeShapeType="1"/>
            </p:cNvCxnSpPr>
            <p:nvPr/>
          </p:nvCxnSpPr>
          <p:spPr bwMode="auto">
            <a:xfrm>
              <a:off x="418592" y="4857388"/>
              <a:ext cx="2953813" cy="0"/>
            </a:xfrm>
            <a:prstGeom prst="line">
              <a:avLst/>
            </a:prstGeom>
            <a:noFill/>
            <a:ln w="34925">
              <a:solidFill>
                <a:schemeClr val="accent1"/>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102" name="Straight Connector 101">
              <a:extLst>
                <a:ext uri="{FF2B5EF4-FFF2-40B4-BE49-F238E27FC236}">
                  <a16:creationId xmlns:a16="http://schemas.microsoft.com/office/drawing/2014/main" id="{3D1CD2A9-71E2-724E-98D7-76F02A1B582C}"/>
                </a:ext>
              </a:extLst>
            </p:cNvPr>
            <p:cNvCxnSpPr>
              <a:cxnSpLocks/>
            </p:cNvCxnSpPr>
            <p:nvPr/>
          </p:nvCxnSpPr>
          <p:spPr>
            <a:xfrm>
              <a:off x="3782142" y="4034419"/>
              <a:ext cx="0" cy="291930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7" name="Shape 636">
            <a:extLst>
              <a:ext uri="{FF2B5EF4-FFF2-40B4-BE49-F238E27FC236}">
                <a16:creationId xmlns:a16="http://schemas.microsoft.com/office/drawing/2014/main" id="{991D6A16-BD91-8244-8E3C-8ACAABFCCD65}"/>
              </a:ext>
            </a:extLst>
          </p:cNvPr>
          <p:cNvSpPr>
            <a:spLocks noGrp="1"/>
          </p:cNvSpPr>
          <p:nvPr>
            <p:ph type="title"/>
          </p:nvPr>
        </p:nvSpPr>
        <p:spPr>
          <a:xfrm>
            <a:off x="596827" y="322247"/>
            <a:ext cx="12406386" cy="854455"/>
          </a:xfrm>
        </p:spPr>
        <p:txBody>
          <a:bodyPr rtlCol="0"/>
          <a:lstStyle/>
          <a:p>
            <a:pPr lvl="0" algn="l" rtl="0"/>
            <a:r>
              <a:rPr lang="es"/>
              <a:t>Planear y preparar</a:t>
            </a:r>
          </a:p>
        </p:txBody>
      </p:sp>
      <p:sp>
        <p:nvSpPr>
          <p:cNvPr id="108" name="Slide Number Placeholder 5">
            <a:extLst>
              <a:ext uri="{FF2B5EF4-FFF2-40B4-BE49-F238E27FC236}">
                <a16:creationId xmlns:a16="http://schemas.microsoft.com/office/drawing/2014/main" id="{4E33E4BA-3B98-4248-AC40-10FD7E19B6C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13</a:t>
            </a:fld>
            <a:endParaRPr lang="en-US" altLang="en-US" sz="1200" dirty="0">
              <a:solidFill>
                <a:schemeClr val="bg1"/>
              </a:solidFill>
            </a:endParaRPr>
          </a:p>
        </p:txBody>
      </p:sp>
    </p:spTree>
    <p:extLst>
      <p:ext uri="{BB962C8B-B14F-4D97-AF65-F5344CB8AC3E}">
        <p14:creationId xmlns:p14="http://schemas.microsoft.com/office/powerpoint/2010/main" val="38626883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fade">
                                      <p:cBhvr>
                                        <p:cTn id="2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807CE82-C7E3-0E43-A716-32364B6F0D65}"/>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3" name="Group 2">
            <a:extLst>
              <a:ext uri="{FF2B5EF4-FFF2-40B4-BE49-F238E27FC236}">
                <a16:creationId xmlns:a16="http://schemas.microsoft.com/office/drawing/2014/main" id="{781A299D-A571-3C4A-B2C2-7B12C96A05C8}"/>
              </a:ext>
            </a:extLst>
          </p:cNvPr>
          <p:cNvGrpSpPr/>
          <p:nvPr/>
        </p:nvGrpSpPr>
        <p:grpSpPr>
          <a:xfrm>
            <a:off x="663643" y="1176091"/>
            <a:ext cx="1557043" cy="988197"/>
            <a:chOff x="663643" y="1568537"/>
            <a:chExt cx="2877844" cy="1826460"/>
          </a:xfrm>
        </p:grpSpPr>
        <p:sp>
          <p:nvSpPr>
            <p:cNvPr id="26" name="Notched Right Arrow 25">
              <a:extLst>
                <a:ext uri="{FF2B5EF4-FFF2-40B4-BE49-F238E27FC236}">
                  <a16:creationId xmlns:a16="http://schemas.microsoft.com/office/drawing/2014/main" id="{8A1E533E-88BB-9B4C-BA4E-2225116C7B85}"/>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28" name="Group 552">
              <a:extLst>
                <a:ext uri="{FF2B5EF4-FFF2-40B4-BE49-F238E27FC236}">
                  <a16:creationId xmlns:a16="http://schemas.microsoft.com/office/drawing/2014/main" id="{594F60DC-D875-2843-B89F-14D7EF61E2CE}"/>
                </a:ext>
              </a:extLst>
            </p:cNvPr>
            <p:cNvGrpSpPr/>
            <p:nvPr/>
          </p:nvGrpSpPr>
          <p:grpSpPr>
            <a:xfrm>
              <a:off x="1549197" y="1702393"/>
              <a:ext cx="1003522" cy="729835"/>
              <a:chOff x="6238876" y="2390775"/>
              <a:chExt cx="576262" cy="419101"/>
            </a:xfrm>
            <a:solidFill>
              <a:schemeClr val="bg1"/>
            </a:solidFill>
          </p:grpSpPr>
          <p:sp>
            <p:nvSpPr>
              <p:cNvPr id="29" name="Rectangle 89">
                <a:extLst>
                  <a:ext uri="{FF2B5EF4-FFF2-40B4-BE49-F238E27FC236}">
                    <a16:creationId xmlns:a16="http://schemas.microsoft.com/office/drawing/2014/main" id="{743C5C4B-FF1D-A146-AF9B-BCC903ED37E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0" name="Rectangle 90">
                <a:extLst>
                  <a:ext uri="{FF2B5EF4-FFF2-40B4-BE49-F238E27FC236}">
                    <a16:creationId xmlns:a16="http://schemas.microsoft.com/office/drawing/2014/main" id="{95F3EA32-0D1B-514B-B38F-489603F59130}"/>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1" name="Freeform 91">
                <a:extLst>
                  <a:ext uri="{FF2B5EF4-FFF2-40B4-BE49-F238E27FC236}">
                    <a16:creationId xmlns:a16="http://schemas.microsoft.com/office/drawing/2014/main" id="{173374FB-2EA0-3143-84ED-D09ED078A0BE}"/>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2" name="Freeform 92">
                <a:extLst>
                  <a:ext uri="{FF2B5EF4-FFF2-40B4-BE49-F238E27FC236}">
                    <a16:creationId xmlns:a16="http://schemas.microsoft.com/office/drawing/2014/main" id="{AC5C7697-AD30-964B-B667-5FBE841948E8}"/>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3" name="Freeform 93">
                <a:extLst>
                  <a:ext uri="{FF2B5EF4-FFF2-40B4-BE49-F238E27FC236}">
                    <a16:creationId xmlns:a16="http://schemas.microsoft.com/office/drawing/2014/main" id="{75D31A08-B5F8-0A48-9812-52A717913E7E}"/>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4" name="Rectangle 94">
                <a:extLst>
                  <a:ext uri="{FF2B5EF4-FFF2-40B4-BE49-F238E27FC236}">
                    <a16:creationId xmlns:a16="http://schemas.microsoft.com/office/drawing/2014/main" id="{DD85D03D-F050-CA4B-9F6A-9EFF74BA90B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5" name="Freeform 95">
                <a:extLst>
                  <a:ext uri="{FF2B5EF4-FFF2-40B4-BE49-F238E27FC236}">
                    <a16:creationId xmlns:a16="http://schemas.microsoft.com/office/drawing/2014/main" id="{9D27FEE4-89D9-7C44-B816-4541EDBC1B22}"/>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6" name="Freeform 96">
                <a:extLst>
                  <a:ext uri="{FF2B5EF4-FFF2-40B4-BE49-F238E27FC236}">
                    <a16:creationId xmlns:a16="http://schemas.microsoft.com/office/drawing/2014/main" id="{BFFAE2AD-F7A0-524D-A1B5-DBEBC51D8D04}"/>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7" name="Rectangle 97">
                <a:extLst>
                  <a:ext uri="{FF2B5EF4-FFF2-40B4-BE49-F238E27FC236}">
                    <a16:creationId xmlns:a16="http://schemas.microsoft.com/office/drawing/2014/main" id="{DAD4A288-EB80-994E-82A0-7466F8EF22E0}"/>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8" name="Freeform 98">
                <a:extLst>
                  <a:ext uri="{FF2B5EF4-FFF2-40B4-BE49-F238E27FC236}">
                    <a16:creationId xmlns:a16="http://schemas.microsoft.com/office/drawing/2014/main" id="{668092FA-A9C3-6843-AB03-24966F6A9383}"/>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9" name="Freeform 99">
                <a:extLst>
                  <a:ext uri="{FF2B5EF4-FFF2-40B4-BE49-F238E27FC236}">
                    <a16:creationId xmlns:a16="http://schemas.microsoft.com/office/drawing/2014/main" id="{D3DEF7E2-2FF9-9E4A-A9B6-1E06CE0FCE43}"/>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0" name="Freeform 100">
                <a:extLst>
                  <a:ext uri="{FF2B5EF4-FFF2-40B4-BE49-F238E27FC236}">
                    <a16:creationId xmlns:a16="http://schemas.microsoft.com/office/drawing/2014/main" id="{5E4B0BFB-33A5-C743-97AA-FF54EFF60E06}"/>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3" name="Freeform 101">
                <a:extLst>
                  <a:ext uri="{FF2B5EF4-FFF2-40B4-BE49-F238E27FC236}">
                    <a16:creationId xmlns:a16="http://schemas.microsoft.com/office/drawing/2014/main" id="{18B52A67-ECC0-B44A-8447-AD8E6CBC2215}"/>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4" name="Freeform 102">
                <a:extLst>
                  <a:ext uri="{FF2B5EF4-FFF2-40B4-BE49-F238E27FC236}">
                    <a16:creationId xmlns:a16="http://schemas.microsoft.com/office/drawing/2014/main" id="{E8D07DDF-5F76-1141-ABFD-1492FF9A0A7C}"/>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5" name="Freeform 103">
                <a:extLst>
                  <a:ext uri="{FF2B5EF4-FFF2-40B4-BE49-F238E27FC236}">
                    <a16:creationId xmlns:a16="http://schemas.microsoft.com/office/drawing/2014/main" id="{51C9D954-EA72-DA40-9427-39A9B275E843}"/>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6" name="Freeform 104">
                <a:extLst>
                  <a:ext uri="{FF2B5EF4-FFF2-40B4-BE49-F238E27FC236}">
                    <a16:creationId xmlns:a16="http://schemas.microsoft.com/office/drawing/2014/main" id="{48D373BE-A3C5-CB4E-90B8-8A3240071333}"/>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7" name="Freeform 105">
                <a:extLst>
                  <a:ext uri="{FF2B5EF4-FFF2-40B4-BE49-F238E27FC236}">
                    <a16:creationId xmlns:a16="http://schemas.microsoft.com/office/drawing/2014/main" id="{AFD26F40-6D75-0343-B346-9ED087CAC057}"/>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58" name="Oval 57">
              <a:extLst>
                <a:ext uri="{FF2B5EF4-FFF2-40B4-BE49-F238E27FC236}">
                  <a16:creationId xmlns:a16="http://schemas.microsoft.com/office/drawing/2014/main" id="{E0FDCEC4-3E0C-C84E-9A84-63AAA75F5A3E}"/>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sp>
        <p:nvSpPr>
          <p:cNvPr id="47" name="Rectangle 46">
            <a:extLst>
              <a:ext uri="{FF2B5EF4-FFF2-40B4-BE49-F238E27FC236}">
                <a16:creationId xmlns:a16="http://schemas.microsoft.com/office/drawing/2014/main" id="{FECDC330-E85C-9949-B4AF-EADC292B08B5}"/>
              </a:ext>
            </a:extLst>
          </p:cNvPr>
          <p:cNvSpPr/>
          <p:nvPr/>
        </p:nvSpPr>
        <p:spPr>
          <a:xfrm>
            <a:off x="444500" y="2489116"/>
            <a:ext cx="10043042" cy="646331"/>
          </a:xfrm>
          <a:prstGeom prst="rect">
            <a:avLst/>
          </a:prstGeom>
          <a:solidFill>
            <a:schemeClr val="accent1"/>
          </a:solidFill>
        </p:spPr>
        <p:txBody>
          <a:bodyPr wrap="square" rtlCol="0">
            <a:spAutoFit/>
          </a:bodyPr>
          <a:lstStyle/>
          <a:p>
            <a:pPr algn="ctr" rtl="0"/>
            <a:r>
              <a:rPr lang="es" sz="3600" b="1" dirty="0">
                <a:solidFill>
                  <a:schemeClr val="bg1"/>
                </a:solidFill>
              </a:rPr>
              <a:t>Obstáculos operativos relativos a la interpretación</a:t>
            </a:r>
            <a:endParaRPr lang="en-US" sz="4400" b="1" dirty="0">
              <a:solidFill>
                <a:schemeClr val="bg1"/>
              </a:solidFill>
            </a:endParaRPr>
          </a:p>
        </p:txBody>
      </p:sp>
      <p:sp>
        <p:nvSpPr>
          <p:cNvPr id="42" name="Content Placeholder 2">
            <a:extLst>
              <a:ext uri="{FF2B5EF4-FFF2-40B4-BE49-F238E27FC236}">
                <a16:creationId xmlns:a16="http://schemas.microsoft.com/office/drawing/2014/main" id="{4290BD05-728C-7A47-9A0A-8723DC835F1B}"/>
              </a:ext>
            </a:extLst>
          </p:cNvPr>
          <p:cNvSpPr txBox="1">
            <a:spLocks/>
          </p:cNvSpPr>
          <p:nvPr/>
        </p:nvSpPr>
        <p:spPr bwMode="auto">
          <a:xfrm>
            <a:off x="1052993" y="4000116"/>
            <a:ext cx="283529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algn="ctr" defTabSz="914309" rtl="0">
              <a:buNone/>
              <a:defRPr/>
            </a:pPr>
            <a:r>
              <a:rPr lang="es" sz="3600" b="1" kern="0" cap="all">
                <a:solidFill>
                  <a:schemeClr val="accent1"/>
                </a:solidFill>
                <a:latin typeface="Calibri" charset="0"/>
                <a:ea typeface="MS PGothic" charset="-128"/>
              </a:rPr>
              <a:t>COMUNIDAD</a:t>
            </a:r>
          </a:p>
        </p:txBody>
      </p:sp>
      <p:sp>
        <p:nvSpPr>
          <p:cNvPr id="59" name="Inhaltsplatzhalter 4">
            <a:extLst>
              <a:ext uri="{FF2B5EF4-FFF2-40B4-BE49-F238E27FC236}">
                <a16:creationId xmlns:a16="http://schemas.microsoft.com/office/drawing/2014/main" id="{59F17860-B2B1-9049-BA4E-40081DB9A8BA}"/>
              </a:ext>
            </a:extLst>
          </p:cNvPr>
          <p:cNvSpPr txBox="1">
            <a:spLocks/>
          </p:cNvSpPr>
          <p:nvPr/>
        </p:nvSpPr>
        <p:spPr>
          <a:xfrm>
            <a:off x="1233813" y="4805792"/>
            <a:ext cx="4339439" cy="914096"/>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Clr>
                <a:srgbClr val="AF1D38"/>
              </a:buClr>
              <a:buFont typeface="Arial"/>
              <a:buNone/>
              <a:defRPr/>
            </a:pPr>
            <a:r>
              <a:rPr lang="es" sz="2200" dirty="0">
                <a:solidFill>
                  <a:schemeClr val="tx1"/>
                </a:solidFill>
                <a:latin typeface="Calibri" charset="0"/>
                <a:ea typeface="MS PGothic" charset="0"/>
                <a:cs typeface="Lucida Grande" charset="0"/>
              </a:rPr>
              <a:t>Es posible que solo haya intérpretes disponibles que sean </a:t>
            </a:r>
            <a:r>
              <a:rPr lang="es" sz="2200" b="1" dirty="0">
                <a:solidFill>
                  <a:schemeClr val="tx1"/>
                </a:solidFill>
                <a:latin typeface="Calibri" charset="0"/>
                <a:ea typeface="MS PGothic" charset="0"/>
                <a:cs typeface="Lucida Grande" charset="0"/>
              </a:rPr>
              <a:t>miembros de la comunidad</a:t>
            </a:r>
            <a:r>
              <a:rPr lang="es" sz="2200" dirty="0">
                <a:solidFill>
                  <a:schemeClr val="tx1"/>
                </a:solidFill>
                <a:latin typeface="Calibri" charset="0"/>
                <a:ea typeface="MS PGothic" charset="0"/>
                <a:cs typeface="Lucida Grande" charset="0"/>
              </a:rPr>
              <a:t>. </a:t>
            </a:r>
          </a:p>
        </p:txBody>
      </p:sp>
      <p:cxnSp>
        <p:nvCxnSpPr>
          <p:cNvPr id="88" name="Straight Connector 87">
            <a:extLst>
              <a:ext uri="{FF2B5EF4-FFF2-40B4-BE49-F238E27FC236}">
                <a16:creationId xmlns:a16="http://schemas.microsoft.com/office/drawing/2014/main" id="{4B05F10C-3853-5B4A-B56D-785DD0FEAA21}"/>
              </a:ext>
            </a:extLst>
          </p:cNvPr>
          <p:cNvCxnSpPr/>
          <p:nvPr/>
        </p:nvCxnSpPr>
        <p:spPr>
          <a:xfrm>
            <a:off x="17857898" y="3736618"/>
            <a:ext cx="0" cy="283464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9" name="Content Placeholder 2">
            <a:extLst>
              <a:ext uri="{FF2B5EF4-FFF2-40B4-BE49-F238E27FC236}">
                <a16:creationId xmlns:a16="http://schemas.microsoft.com/office/drawing/2014/main" id="{7B202993-CF91-CC46-870D-07B1714E3FBC}"/>
              </a:ext>
            </a:extLst>
          </p:cNvPr>
          <p:cNvSpPr txBox="1">
            <a:spLocks/>
          </p:cNvSpPr>
          <p:nvPr/>
        </p:nvSpPr>
        <p:spPr bwMode="auto">
          <a:xfrm>
            <a:off x="7216513" y="4002819"/>
            <a:ext cx="4591036"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es" sz="3600" b="1" kern="0" cap="all" dirty="0">
                <a:solidFill>
                  <a:schemeClr val="accent2"/>
                </a:solidFill>
                <a:latin typeface="Calibri" charset="0"/>
                <a:ea typeface="MS PGothic" charset="-128"/>
              </a:rPr>
              <a:t>CAMBIO DE PERSONAL</a:t>
            </a:r>
          </a:p>
        </p:txBody>
      </p:sp>
      <p:sp>
        <p:nvSpPr>
          <p:cNvPr id="90" name="Inhaltsplatzhalter 4">
            <a:extLst>
              <a:ext uri="{FF2B5EF4-FFF2-40B4-BE49-F238E27FC236}">
                <a16:creationId xmlns:a16="http://schemas.microsoft.com/office/drawing/2014/main" id="{DF9AB878-42C6-5F4D-9C8C-2A916E2B325F}"/>
              </a:ext>
            </a:extLst>
          </p:cNvPr>
          <p:cNvSpPr txBox="1">
            <a:spLocks/>
          </p:cNvSpPr>
          <p:nvPr/>
        </p:nvSpPr>
        <p:spPr>
          <a:xfrm>
            <a:off x="7335978" y="4760478"/>
            <a:ext cx="4148885" cy="1015663"/>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rtl="0" eaLnBrk="0" fontAlgn="base" hangingPunct="0">
              <a:lnSpc>
                <a:spcPct val="100000"/>
              </a:lnSpc>
              <a:spcBef>
                <a:spcPct val="0"/>
              </a:spcBef>
              <a:spcAft>
                <a:spcPct val="0"/>
              </a:spcAft>
              <a:buClr>
                <a:srgbClr val="AF1D38"/>
              </a:buClr>
              <a:buNone/>
              <a:defRPr/>
            </a:pPr>
            <a:r>
              <a:rPr lang="es" sz="2200" kern="0" dirty="0">
                <a:solidFill>
                  <a:schemeClr val="tx1"/>
                </a:solidFill>
                <a:latin typeface="Calibri" charset="0"/>
                <a:ea typeface="MS PGothic" charset="-128"/>
                <a:cs typeface="Calibri" charset="0"/>
                <a:sym typeface="Gill Sans" charset="0"/>
              </a:rPr>
              <a:t>Los/as intérpretes </a:t>
            </a:r>
            <a:r>
              <a:rPr lang="es" sz="2200" b="1" kern="0" dirty="0">
                <a:solidFill>
                  <a:schemeClr val="tx1"/>
                </a:solidFill>
                <a:latin typeface="Calibri" charset="0"/>
                <a:ea typeface="MS PGothic" charset="-128"/>
                <a:cs typeface="Calibri" charset="0"/>
                <a:sym typeface="Gill Sans" charset="0"/>
              </a:rPr>
              <a:t>pueden cambiar </a:t>
            </a:r>
            <a:r>
              <a:rPr lang="es" sz="2200" kern="0" dirty="0">
                <a:solidFill>
                  <a:schemeClr val="tx1"/>
                </a:solidFill>
                <a:latin typeface="Calibri" charset="0"/>
                <a:ea typeface="MS PGothic" charset="-128"/>
                <a:cs typeface="Calibri" charset="0"/>
                <a:sym typeface="Gill Sans" charset="0"/>
              </a:rPr>
              <a:t>a menudo, lo que dificulta la capacitación.</a:t>
            </a:r>
          </a:p>
        </p:txBody>
      </p:sp>
      <p:sp>
        <p:nvSpPr>
          <p:cNvPr id="91" name="Content Placeholder 2">
            <a:extLst>
              <a:ext uri="{FF2B5EF4-FFF2-40B4-BE49-F238E27FC236}">
                <a16:creationId xmlns:a16="http://schemas.microsoft.com/office/drawing/2014/main" id="{413FE9D2-9A78-F742-9ACB-DDE6DA06EB1B}"/>
              </a:ext>
            </a:extLst>
          </p:cNvPr>
          <p:cNvSpPr txBox="1">
            <a:spLocks/>
          </p:cNvSpPr>
          <p:nvPr/>
        </p:nvSpPr>
        <p:spPr bwMode="auto">
          <a:xfrm>
            <a:off x="1198982" y="6098438"/>
            <a:ext cx="449031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es" sz="3600" b="1" kern="0" cap="all" dirty="0">
                <a:solidFill>
                  <a:schemeClr val="accent3"/>
                </a:solidFill>
                <a:latin typeface="Calibri" charset="0"/>
                <a:ea typeface="MS PGothic" charset="-128"/>
              </a:rPr>
              <a:t>PERSONAL EXTERNO</a:t>
            </a:r>
          </a:p>
        </p:txBody>
      </p:sp>
      <p:sp>
        <p:nvSpPr>
          <p:cNvPr id="92" name="Inhaltsplatzhalter 4">
            <a:extLst>
              <a:ext uri="{FF2B5EF4-FFF2-40B4-BE49-F238E27FC236}">
                <a16:creationId xmlns:a16="http://schemas.microsoft.com/office/drawing/2014/main" id="{F1CFDCD2-EF29-E748-9D95-85CD2FA7C03C}"/>
              </a:ext>
            </a:extLst>
          </p:cNvPr>
          <p:cNvSpPr txBox="1">
            <a:spLocks/>
          </p:cNvSpPr>
          <p:nvPr/>
        </p:nvSpPr>
        <p:spPr>
          <a:xfrm>
            <a:off x="1305106" y="6892299"/>
            <a:ext cx="4587693" cy="1354217"/>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rtl="0" eaLnBrk="0" fontAlgn="base" hangingPunct="0">
              <a:lnSpc>
                <a:spcPct val="100000"/>
              </a:lnSpc>
              <a:spcBef>
                <a:spcPct val="0"/>
              </a:spcBef>
              <a:spcAft>
                <a:spcPct val="0"/>
              </a:spcAft>
              <a:buClr>
                <a:srgbClr val="AF1D38"/>
              </a:buClr>
              <a:buNone/>
              <a:defRPr/>
            </a:pPr>
            <a:r>
              <a:rPr lang="es" sz="2200" kern="0" dirty="0">
                <a:solidFill>
                  <a:schemeClr val="tx1"/>
                </a:solidFill>
                <a:latin typeface="Calibri" charset="0"/>
                <a:ea typeface="MS PGothic" charset="-128"/>
                <a:cs typeface="Calibri" charset="0"/>
                <a:sym typeface="Gill Sans" charset="0"/>
              </a:rPr>
              <a:t>Puede que los/as intérpretes no formen parte del</a:t>
            </a:r>
            <a:r>
              <a:rPr lang="es" sz="2200" b="1" kern="0" dirty="0">
                <a:solidFill>
                  <a:schemeClr val="tx1"/>
                </a:solidFill>
                <a:latin typeface="Calibri" charset="0"/>
                <a:ea typeface="MS PGothic" charset="-128"/>
                <a:cs typeface="Calibri" charset="0"/>
                <a:sym typeface="Gill Sans" charset="0"/>
              </a:rPr>
              <a:t> personal</a:t>
            </a:r>
            <a:r>
              <a:rPr lang="es" sz="2200" kern="0" dirty="0">
                <a:solidFill>
                  <a:schemeClr val="tx1"/>
                </a:solidFill>
                <a:latin typeface="Calibri" charset="0"/>
                <a:ea typeface="MS PGothic" charset="-128"/>
                <a:cs typeface="Calibri" charset="0"/>
                <a:sym typeface="Gill Sans" charset="0"/>
              </a:rPr>
              <a:t>, por lo que no siempre deben regirse por las mismas normas de conducta.</a:t>
            </a:r>
          </a:p>
        </p:txBody>
      </p:sp>
      <p:sp>
        <p:nvSpPr>
          <p:cNvPr id="93" name="Content Placeholder 2">
            <a:extLst>
              <a:ext uri="{FF2B5EF4-FFF2-40B4-BE49-F238E27FC236}">
                <a16:creationId xmlns:a16="http://schemas.microsoft.com/office/drawing/2014/main" id="{744DE91F-5BAC-A54F-B873-5826C4397F6D}"/>
              </a:ext>
            </a:extLst>
          </p:cNvPr>
          <p:cNvSpPr txBox="1">
            <a:spLocks/>
          </p:cNvSpPr>
          <p:nvPr/>
        </p:nvSpPr>
        <p:spPr bwMode="auto">
          <a:xfrm>
            <a:off x="7196941" y="6134730"/>
            <a:ext cx="489102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es" sz="3600" b="1" kern="0" cap="all">
                <a:solidFill>
                  <a:schemeClr val="accent5"/>
                </a:solidFill>
                <a:latin typeface="Calibri" charset="0"/>
                <a:ea typeface="MS PGothic" charset="-128"/>
              </a:rPr>
              <a:t>CIRCUNSTANCIAS</a:t>
            </a:r>
          </a:p>
        </p:txBody>
      </p:sp>
      <p:sp>
        <p:nvSpPr>
          <p:cNvPr id="94" name="Inhaltsplatzhalter 4">
            <a:extLst>
              <a:ext uri="{FF2B5EF4-FFF2-40B4-BE49-F238E27FC236}">
                <a16:creationId xmlns:a16="http://schemas.microsoft.com/office/drawing/2014/main" id="{38D90E8F-1A41-1F4E-8690-2DD36F9163FA}"/>
              </a:ext>
            </a:extLst>
          </p:cNvPr>
          <p:cNvSpPr txBox="1">
            <a:spLocks/>
          </p:cNvSpPr>
          <p:nvPr/>
        </p:nvSpPr>
        <p:spPr>
          <a:xfrm>
            <a:off x="7300545" y="6836682"/>
            <a:ext cx="4967655" cy="677108"/>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rtl="0" eaLnBrk="0" fontAlgn="base" hangingPunct="0">
              <a:lnSpc>
                <a:spcPct val="100000"/>
              </a:lnSpc>
              <a:spcBef>
                <a:spcPct val="0"/>
              </a:spcBef>
              <a:spcAft>
                <a:spcPct val="0"/>
              </a:spcAft>
              <a:buClr>
                <a:srgbClr val="AF1D38"/>
              </a:buClr>
              <a:buNone/>
              <a:defRPr/>
            </a:pPr>
            <a:r>
              <a:rPr lang="es" sz="2200" kern="0" dirty="0">
                <a:solidFill>
                  <a:schemeClr val="tx1"/>
                </a:solidFill>
                <a:latin typeface="Calibri" charset="0"/>
                <a:ea typeface="MS PGothic" charset="-128"/>
                <a:cs typeface="Calibri" charset="0"/>
                <a:sym typeface="Gill Sans" charset="0"/>
              </a:rPr>
              <a:t>En circunstancias excepcionales, es posible que un </a:t>
            </a:r>
            <a:r>
              <a:rPr lang="es" sz="2200" b="1" kern="0" dirty="0">
                <a:solidFill>
                  <a:schemeClr val="tx1"/>
                </a:solidFill>
                <a:latin typeface="Calibri" charset="0"/>
                <a:ea typeface="MS PGothic" charset="-128"/>
                <a:cs typeface="Calibri" charset="0"/>
                <a:sym typeface="Gill Sans" charset="0"/>
              </a:rPr>
              <a:t>familiar</a:t>
            </a:r>
            <a:r>
              <a:rPr lang="es" sz="2200" kern="0" dirty="0">
                <a:solidFill>
                  <a:schemeClr val="tx1"/>
                </a:solidFill>
                <a:latin typeface="Calibri" charset="0"/>
                <a:ea typeface="MS PGothic" charset="-128"/>
                <a:cs typeface="Calibri" charset="0"/>
                <a:sym typeface="Gill Sans" charset="0"/>
              </a:rPr>
              <a:t> tenga que prestar servicios de interpretación.</a:t>
            </a:r>
          </a:p>
        </p:txBody>
      </p:sp>
      <p:cxnSp>
        <p:nvCxnSpPr>
          <p:cNvPr id="77" name="Straight Connector 76">
            <a:extLst>
              <a:ext uri="{FF2B5EF4-FFF2-40B4-BE49-F238E27FC236}">
                <a16:creationId xmlns:a16="http://schemas.microsoft.com/office/drawing/2014/main" id="{628BFB07-F11C-5643-BEB7-E97BE459E563}"/>
              </a:ext>
            </a:extLst>
          </p:cNvPr>
          <p:cNvCxnSpPr>
            <a:cxnSpLocks noChangeShapeType="1"/>
          </p:cNvCxnSpPr>
          <p:nvPr/>
        </p:nvCxnSpPr>
        <p:spPr bwMode="auto">
          <a:xfrm>
            <a:off x="1181009" y="4628788"/>
            <a:ext cx="4392243" cy="0"/>
          </a:xfrm>
          <a:prstGeom prst="line">
            <a:avLst/>
          </a:prstGeom>
          <a:noFill/>
          <a:ln w="34925">
            <a:solidFill>
              <a:schemeClr val="accent1"/>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80" name="Straight Connector 79">
            <a:extLst>
              <a:ext uri="{FF2B5EF4-FFF2-40B4-BE49-F238E27FC236}">
                <a16:creationId xmlns:a16="http://schemas.microsoft.com/office/drawing/2014/main" id="{65220366-99A0-9A48-9D19-E0F4B5D9EB1E}"/>
              </a:ext>
            </a:extLst>
          </p:cNvPr>
          <p:cNvCxnSpPr>
            <a:cxnSpLocks noChangeShapeType="1"/>
          </p:cNvCxnSpPr>
          <p:nvPr/>
        </p:nvCxnSpPr>
        <p:spPr bwMode="auto">
          <a:xfrm>
            <a:off x="7282792" y="4628788"/>
            <a:ext cx="4330088" cy="0"/>
          </a:xfrm>
          <a:prstGeom prst="line">
            <a:avLst/>
          </a:prstGeom>
          <a:noFill/>
          <a:ln w="34925">
            <a:solidFill>
              <a:schemeClr val="accent2"/>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86" name="Straight Connector 85">
            <a:extLst>
              <a:ext uri="{FF2B5EF4-FFF2-40B4-BE49-F238E27FC236}">
                <a16:creationId xmlns:a16="http://schemas.microsoft.com/office/drawing/2014/main" id="{50D0CC3D-FA48-D74F-830A-3B8F4EE9381E}"/>
              </a:ext>
            </a:extLst>
          </p:cNvPr>
          <p:cNvCxnSpPr>
            <a:cxnSpLocks/>
          </p:cNvCxnSpPr>
          <p:nvPr/>
        </p:nvCxnSpPr>
        <p:spPr>
          <a:xfrm>
            <a:off x="6512635" y="3650021"/>
            <a:ext cx="0" cy="478277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04AECD7-EEB8-B843-A38C-D608275E35EA}"/>
              </a:ext>
            </a:extLst>
          </p:cNvPr>
          <p:cNvCxnSpPr>
            <a:cxnSpLocks noChangeShapeType="1"/>
          </p:cNvCxnSpPr>
          <p:nvPr/>
        </p:nvCxnSpPr>
        <p:spPr bwMode="auto">
          <a:xfrm>
            <a:off x="1265663" y="6727110"/>
            <a:ext cx="4307589" cy="0"/>
          </a:xfrm>
          <a:prstGeom prst="line">
            <a:avLst/>
          </a:prstGeom>
          <a:noFill/>
          <a:ln w="34925">
            <a:solidFill>
              <a:schemeClr val="accent3"/>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98" name="Straight Connector 97">
            <a:extLst>
              <a:ext uri="{FF2B5EF4-FFF2-40B4-BE49-F238E27FC236}">
                <a16:creationId xmlns:a16="http://schemas.microsoft.com/office/drawing/2014/main" id="{1E87DE74-F9CA-7145-8D98-D89A019DAF6A}"/>
              </a:ext>
            </a:extLst>
          </p:cNvPr>
          <p:cNvCxnSpPr>
            <a:cxnSpLocks noChangeShapeType="1"/>
          </p:cNvCxnSpPr>
          <p:nvPr/>
        </p:nvCxnSpPr>
        <p:spPr bwMode="auto">
          <a:xfrm>
            <a:off x="7273141" y="6709682"/>
            <a:ext cx="4814825" cy="0"/>
          </a:xfrm>
          <a:prstGeom prst="line">
            <a:avLst/>
          </a:prstGeom>
          <a:noFill/>
          <a:ln w="34925">
            <a:solidFill>
              <a:schemeClr val="accent5"/>
            </a:solidFill>
            <a:prstDash val="solid"/>
            <a:miter lim="800000"/>
            <a:headEnd/>
            <a:tailEnd type="oval" w="lg" len="lg"/>
          </a:ln>
          <a:extLst>
            <a:ext uri="{909E8E84-426E-40DD-AFC4-6F175D3DCCD1}">
              <a14:hiddenFill xmlns:a14="http://schemas.microsoft.com/office/drawing/2010/main">
                <a:noFill/>
              </a14:hiddenFill>
            </a:ext>
          </a:extLst>
        </p:spPr>
      </p:cxnSp>
      <p:sp>
        <p:nvSpPr>
          <p:cNvPr id="99" name="Shape 636">
            <a:extLst>
              <a:ext uri="{FF2B5EF4-FFF2-40B4-BE49-F238E27FC236}">
                <a16:creationId xmlns:a16="http://schemas.microsoft.com/office/drawing/2014/main" id="{F71A3CA3-7BCD-4340-AE80-7B1F72950218}"/>
              </a:ext>
            </a:extLst>
          </p:cNvPr>
          <p:cNvSpPr>
            <a:spLocks noGrp="1"/>
          </p:cNvSpPr>
          <p:nvPr>
            <p:ph type="title"/>
          </p:nvPr>
        </p:nvSpPr>
        <p:spPr>
          <a:xfrm>
            <a:off x="596827" y="322247"/>
            <a:ext cx="12406386" cy="854455"/>
          </a:xfrm>
        </p:spPr>
        <p:txBody>
          <a:bodyPr rtlCol="0"/>
          <a:lstStyle/>
          <a:p>
            <a:pPr lvl="0" algn="l" rtl="0"/>
            <a:r>
              <a:rPr lang="es"/>
              <a:t>Planear y preparar</a:t>
            </a:r>
          </a:p>
        </p:txBody>
      </p:sp>
      <p:sp>
        <p:nvSpPr>
          <p:cNvPr id="102" name="Slide Number Placeholder 5">
            <a:extLst>
              <a:ext uri="{FF2B5EF4-FFF2-40B4-BE49-F238E27FC236}">
                <a16:creationId xmlns:a16="http://schemas.microsoft.com/office/drawing/2014/main" id="{D2EDD499-4BE7-2B4E-B0B0-15E270AFC1C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14</a:t>
            </a:fld>
            <a:endParaRPr lang="en-US" altLang="en-US" sz="1200" dirty="0">
              <a:solidFill>
                <a:schemeClr val="bg1"/>
              </a:solidFill>
            </a:endParaRPr>
          </a:p>
        </p:txBody>
      </p:sp>
    </p:spTree>
    <p:custDataLst>
      <p:tags r:id="rId1"/>
    </p:custDataLst>
    <p:extLst>
      <p:ext uri="{BB962C8B-B14F-4D97-AF65-F5344CB8AC3E}">
        <p14:creationId xmlns:p14="http://schemas.microsoft.com/office/powerpoint/2010/main" val="750135668"/>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Placeholder 3">
            <a:extLst>
              <a:ext uri="{FF2B5EF4-FFF2-40B4-BE49-F238E27FC236}">
                <a16:creationId xmlns:a16="http://schemas.microsoft.com/office/drawing/2014/main" id="{5F0AD40E-FCD4-1440-917A-68CCB90D0070}"/>
              </a:ext>
            </a:extLst>
          </p:cNvPr>
          <p:cNvSpPr txBox="1">
            <a:spLocks/>
          </p:cNvSpPr>
          <p:nvPr/>
        </p:nvSpPr>
        <p:spPr>
          <a:xfrm>
            <a:off x="1437989" y="3382151"/>
            <a:ext cx="11273159" cy="1550512"/>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558800" indent="-558800" rtl="0">
              <a:spcBef>
                <a:spcPts val="1200"/>
              </a:spcBef>
              <a:buClr>
                <a:schemeClr val="accent1"/>
              </a:buClr>
            </a:pPr>
            <a:r>
              <a:rPr lang="es" sz="2100" b="1" dirty="0">
                <a:solidFill>
                  <a:schemeClr val="accent1"/>
                </a:solidFill>
                <a:cs typeface="MS PGothic" charset="0"/>
              </a:rPr>
              <a:t>P1</a:t>
            </a:r>
            <a:r>
              <a:rPr lang="es" sz="2100" dirty="0">
                <a:solidFill>
                  <a:schemeClr val="tx1"/>
                </a:solidFill>
                <a:cs typeface="MS PGothic" charset="0"/>
              </a:rPr>
              <a:t> ¿Qué efecto puede tener el género, la nacionalidad, el grupo étnico o el grupo lingüístico de la persona que hace de intérprete en una entrevista?</a:t>
            </a:r>
          </a:p>
          <a:p>
            <a:pPr marL="558800" indent="-558800" rtl="0">
              <a:spcBef>
                <a:spcPts val="1200"/>
              </a:spcBef>
              <a:buClr>
                <a:schemeClr val="accent1"/>
              </a:buClr>
            </a:pPr>
            <a:r>
              <a:rPr lang="es" sz="2100" b="1" dirty="0">
                <a:solidFill>
                  <a:schemeClr val="accent1"/>
                </a:solidFill>
                <a:cs typeface="MS PGothic" charset="0"/>
              </a:rPr>
              <a:t>P2</a:t>
            </a:r>
            <a:r>
              <a:rPr lang="es" sz="2100" dirty="0">
                <a:solidFill>
                  <a:schemeClr val="tx1"/>
                </a:solidFill>
                <a:cs typeface="MS PGothic" charset="0"/>
              </a:rPr>
              <a:t> ¿Cómo podemos confirmar que los/as intérpretes se sienten cómodos/as interpretando para personas LGBTI? ¿Cómo podemos proporcionar una capacitación adecuada?</a:t>
            </a:r>
          </a:p>
          <a:p>
            <a:pPr marL="415925" indent="-398463">
              <a:spcBef>
                <a:spcPts val="1200"/>
              </a:spcBef>
              <a:buClr>
                <a:schemeClr val="accent1"/>
              </a:buClr>
            </a:pPr>
            <a:r>
              <a:rPr lang="es" sz="2100" b="1" dirty="0">
                <a:solidFill>
                  <a:schemeClr val="accent1"/>
                </a:solidFill>
                <a:cs typeface="MS PGothic" charset="0"/>
              </a:rPr>
              <a:t>P3 </a:t>
            </a:r>
            <a:r>
              <a:rPr lang="es" sz="2100" dirty="0">
                <a:solidFill>
                  <a:schemeClr val="tx1"/>
                </a:solidFill>
                <a:cs typeface="MS PGothic" charset="0"/>
              </a:rPr>
              <a:t>¿Debería permitirse a los y las intérpretes “optar por no interpretar” entrevistas con </a:t>
            </a:r>
            <a:br>
              <a:rPr lang="es" sz="2100" dirty="0">
                <a:solidFill>
                  <a:schemeClr val="tx1"/>
                </a:solidFill>
                <a:cs typeface="MS PGothic" charset="0"/>
              </a:rPr>
            </a:br>
            <a:r>
              <a:rPr lang="es" sz="2100" dirty="0">
                <a:solidFill>
                  <a:schemeClr val="tx1"/>
                </a:solidFill>
                <a:cs typeface="MS PGothic" charset="0"/>
              </a:rPr>
              <a:t>personas LGBTI?</a:t>
            </a:r>
          </a:p>
          <a:p>
            <a:pPr marL="508000" indent="-508000" rtl="0">
              <a:spcBef>
                <a:spcPts val="1200"/>
              </a:spcBef>
              <a:buClr>
                <a:schemeClr val="accent1"/>
              </a:buClr>
            </a:pPr>
            <a:r>
              <a:rPr lang="es" sz="2100" b="1" dirty="0">
                <a:solidFill>
                  <a:schemeClr val="accent1"/>
                </a:solidFill>
                <a:cs typeface="MS PGothic" charset="0"/>
              </a:rPr>
              <a:t>P4</a:t>
            </a:r>
            <a:r>
              <a:rPr lang="es" sz="2100" dirty="0">
                <a:solidFill>
                  <a:schemeClr val="tx1"/>
                </a:solidFill>
                <a:cs typeface="MS PGothic" charset="0"/>
              </a:rPr>
              <a:t> ¿De qué alternativas se dispone si una persona no quiere realizar una entrevista con un/a intérprete de su comunidad?</a:t>
            </a:r>
          </a:p>
          <a:p>
            <a:pPr marL="508000" indent="-508000" rtl="0">
              <a:spcBef>
                <a:spcPts val="1200"/>
              </a:spcBef>
              <a:buClr>
                <a:schemeClr val="accent1"/>
              </a:buClr>
            </a:pPr>
            <a:r>
              <a:rPr lang="es" sz="2100" b="1" dirty="0">
                <a:solidFill>
                  <a:schemeClr val="accent1"/>
                </a:solidFill>
                <a:cs typeface="MS PGothic" charset="0"/>
              </a:rPr>
              <a:t>P5</a:t>
            </a:r>
            <a:r>
              <a:rPr lang="es" sz="2100" dirty="0">
                <a:solidFill>
                  <a:schemeClr val="tx1"/>
                </a:solidFill>
                <a:cs typeface="MS PGothic" charset="0"/>
              </a:rPr>
              <a:t> ¿Qué dificultades ha tenido que afrontar con el uso de intérpretes y cuáles son las mejores prácticas que ha empleado para resolverlos?</a:t>
            </a:r>
          </a:p>
        </p:txBody>
      </p:sp>
      <p:sp>
        <p:nvSpPr>
          <p:cNvPr id="47" name="Rectangle 46">
            <a:extLst>
              <a:ext uri="{FF2B5EF4-FFF2-40B4-BE49-F238E27FC236}">
                <a16:creationId xmlns:a16="http://schemas.microsoft.com/office/drawing/2014/main" id="{FECDC330-E85C-9949-B4AF-EADC292B08B5}"/>
              </a:ext>
            </a:extLst>
          </p:cNvPr>
          <p:cNvSpPr/>
          <p:nvPr/>
        </p:nvSpPr>
        <p:spPr>
          <a:xfrm>
            <a:off x="1243930" y="2539916"/>
            <a:ext cx="10917590" cy="646331"/>
          </a:xfrm>
          <a:prstGeom prst="rect">
            <a:avLst/>
          </a:prstGeom>
          <a:solidFill>
            <a:schemeClr val="accent1"/>
          </a:solidFill>
        </p:spPr>
        <p:txBody>
          <a:bodyPr wrap="square" rtlCol="0">
            <a:spAutoFit/>
          </a:bodyPr>
          <a:lstStyle/>
          <a:p>
            <a:pPr algn="ctr" rtl="0"/>
            <a:r>
              <a:rPr lang="es" sz="3600" b="1" dirty="0">
                <a:solidFill>
                  <a:schemeClr val="bg1"/>
                </a:solidFill>
              </a:rPr>
              <a:t>DEBATE EN GRUPO SOBRE INTERPRETACIÓN</a:t>
            </a:r>
            <a:endParaRPr lang="en-US" sz="4400" b="1" dirty="0">
              <a:solidFill>
                <a:schemeClr val="bg1"/>
              </a:solidFill>
            </a:endParaRPr>
          </a:p>
        </p:txBody>
      </p:sp>
      <p:grpSp>
        <p:nvGrpSpPr>
          <p:cNvPr id="43" name="Group 42">
            <a:extLst>
              <a:ext uri="{FF2B5EF4-FFF2-40B4-BE49-F238E27FC236}">
                <a16:creationId xmlns:a16="http://schemas.microsoft.com/office/drawing/2014/main" id="{C32DB02C-5A74-E247-98BB-106A2084611A}"/>
              </a:ext>
            </a:extLst>
          </p:cNvPr>
          <p:cNvGrpSpPr/>
          <p:nvPr/>
        </p:nvGrpSpPr>
        <p:grpSpPr>
          <a:xfrm>
            <a:off x="666853" y="2477849"/>
            <a:ext cx="783868" cy="783867"/>
            <a:chOff x="6074504" y="5568057"/>
            <a:chExt cx="933399" cy="933398"/>
          </a:xfrm>
        </p:grpSpPr>
        <p:sp>
          <p:nvSpPr>
            <p:cNvPr id="44" name="Shape 7274">
              <a:extLst>
                <a:ext uri="{FF2B5EF4-FFF2-40B4-BE49-F238E27FC236}">
                  <a16:creationId xmlns:a16="http://schemas.microsoft.com/office/drawing/2014/main" id="{CF882CC0-615B-534A-8CEC-409CABE5500D}"/>
                </a:ext>
              </a:extLst>
            </p:cNvPr>
            <p:cNvSpPr/>
            <p:nvPr/>
          </p:nvSpPr>
          <p:spPr>
            <a:xfrm>
              <a:off x="6074504" y="5568057"/>
              <a:ext cx="933399" cy="933398"/>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pic>
          <p:nvPicPr>
            <p:cNvPr id="45" name="Picture 44">
              <a:extLst>
                <a:ext uri="{FF2B5EF4-FFF2-40B4-BE49-F238E27FC236}">
                  <a16:creationId xmlns:a16="http://schemas.microsoft.com/office/drawing/2014/main" id="{8F5BB061-52ED-6A4C-A06D-664EAA288E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cxnSp>
        <p:nvCxnSpPr>
          <p:cNvPr id="60" name="Straight Connector 59">
            <a:extLst>
              <a:ext uri="{FF2B5EF4-FFF2-40B4-BE49-F238E27FC236}">
                <a16:creationId xmlns:a16="http://schemas.microsoft.com/office/drawing/2014/main" id="{91DB1723-8CDA-C442-862E-DB8A9E17E72B}"/>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61" name="Group 60">
            <a:extLst>
              <a:ext uri="{FF2B5EF4-FFF2-40B4-BE49-F238E27FC236}">
                <a16:creationId xmlns:a16="http://schemas.microsoft.com/office/drawing/2014/main" id="{32805D2A-CB6F-084D-BDF9-DEBCFBFF1851}"/>
              </a:ext>
            </a:extLst>
          </p:cNvPr>
          <p:cNvGrpSpPr/>
          <p:nvPr/>
        </p:nvGrpSpPr>
        <p:grpSpPr>
          <a:xfrm>
            <a:off x="663643" y="1176091"/>
            <a:ext cx="1557043" cy="988197"/>
            <a:chOff x="663643" y="1568537"/>
            <a:chExt cx="2877844" cy="1826460"/>
          </a:xfrm>
        </p:grpSpPr>
        <p:sp>
          <p:nvSpPr>
            <p:cNvPr id="64" name="Notched Right Arrow 63">
              <a:extLst>
                <a:ext uri="{FF2B5EF4-FFF2-40B4-BE49-F238E27FC236}">
                  <a16:creationId xmlns:a16="http://schemas.microsoft.com/office/drawing/2014/main" id="{9BB22E84-488C-6740-86BB-5D635AAE56C0}"/>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5" name="Group 552">
              <a:extLst>
                <a:ext uri="{FF2B5EF4-FFF2-40B4-BE49-F238E27FC236}">
                  <a16:creationId xmlns:a16="http://schemas.microsoft.com/office/drawing/2014/main" id="{87085792-31E7-8F41-9D69-5684B9352C5A}"/>
                </a:ext>
              </a:extLst>
            </p:cNvPr>
            <p:cNvGrpSpPr/>
            <p:nvPr/>
          </p:nvGrpSpPr>
          <p:grpSpPr>
            <a:xfrm>
              <a:off x="1549197" y="1702393"/>
              <a:ext cx="1003522" cy="729835"/>
              <a:chOff x="6238876" y="2390775"/>
              <a:chExt cx="576262" cy="419101"/>
            </a:xfrm>
            <a:solidFill>
              <a:schemeClr val="bg1"/>
            </a:solidFill>
          </p:grpSpPr>
          <p:sp>
            <p:nvSpPr>
              <p:cNvPr id="67" name="Rectangle 89">
                <a:extLst>
                  <a:ext uri="{FF2B5EF4-FFF2-40B4-BE49-F238E27FC236}">
                    <a16:creationId xmlns:a16="http://schemas.microsoft.com/office/drawing/2014/main" id="{43F9A730-ECCD-F344-A8EC-157D185BA127}"/>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8" name="Rectangle 90">
                <a:extLst>
                  <a:ext uri="{FF2B5EF4-FFF2-40B4-BE49-F238E27FC236}">
                    <a16:creationId xmlns:a16="http://schemas.microsoft.com/office/drawing/2014/main" id="{59854E0F-CF7A-E74C-AD56-36C4B4CF69B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9" name="Freeform 91">
                <a:extLst>
                  <a:ext uri="{FF2B5EF4-FFF2-40B4-BE49-F238E27FC236}">
                    <a16:creationId xmlns:a16="http://schemas.microsoft.com/office/drawing/2014/main" id="{361E085F-C7CA-8A4E-9288-4581DAC6416D}"/>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0" name="Freeform 92">
                <a:extLst>
                  <a:ext uri="{FF2B5EF4-FFF2-40B4-BE49-F238E27FC236}">
                    <a16:creationId xmlns:a16="http://schemas.microsoft.com/office/drawing/2014/main" id="{DE524B38-FAB5-EF49-B0A5-73E6968B9272}"/>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Freeform 93">
                <a:extLst>
                  <a:ext uri="{FF2B5EF4-FFF2-40B4-BE49-F238E27FC236}">
                    <a16:creationId xmlns:a16="http://schemas.microsoft.com/office/drawing/2014/main" id="{EDDEB49E-F1D7-AB43-B067-F42016BAF3E0}"/>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Rectangle 94">
                <a:extLst>
                  <a:ext uri="{FF2B5EF4-FFF2-40B4-BE49-F238E27FC236}">
                    <a16:creationId xmlns:a16="http://schemas.microsoft.com/office/drawing/2014/main" id="{2FF1983C-A8E5-CE47-9F59-01FFD984EDA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5">
                <a:extLst>
                  <a:ext uri="{FF2B5EF4-FFF2-40B4-BE49-F238E27FC236}">
                    <a16:creationId xmlns:a16="http://schemas.microsoft.com/office/drawing/2014/main" id="{D1611034-54FB-8B46-B824-7B91EC2AD300}"/>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6">
                <a:extLst>
                  <a:ext uri="{FF2B5EF4-FFF2-40B4-BE49-F238E27FC236}">
                    <a16:creationId xmlns:a16="http://schemas.microsoft.com/office/drawing/2014/main" id="{55230B0D-E8E7-6640-A582-786BEED55AF3}"/>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7">
                <a:extLst>
                  <a:ext uri="{FF2B5EF4-FFF2-40B4-BE49-F238E27FC236}">
                    <a16:creationId xmlns:a16="http://schemas.microsoft.com/office/drawing/2014/main" id="{1180483F-C0D4-FF49-9E4B-910C4195BB97}"/>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8">
                <a:extLst>
                  <a:ext uri="{FF2B5EF4-FFF2-40B4-BE49-F238E27FC236}">
                    <a16:creationId xmlns:a16="http://schemas.microsoft.com/office/drawing/2014/main" id="{D9A4A101-9062-A840-B028-707089A09721}"/>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9">
                <a:extLst>
                  <a:ext uri="{FF2B5EF4-FFF2-40B4-BE49-F238E27FC236}">
                    <a16:creationId xmlns:a16="http://schemas.microsoft.com/office/drawing/2014/main" id="{F873AA24-2F9C-894F-B101-F45916A34874}"/>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Freeform 100">
                <a:extLst>
                  <a:ext uri="{FF2B5EF4-FFF2-40B4-BE49-F238E27FC236}">
                    <a16:creationId xmlns:a16="http://schemas.microsoft.com/office/drawing/2014/main" id="{8AE1360F-7B86-9F47-AADB-A1C9E5800C8A}"/>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101">
                <a:extLst>
                  <a:ext uri="{FF2B5EF4-FFF2-40B4-BE49-F238E27FC236}">
                    <a16:creationId xmlns:a16="http://schemas.microsoft.com/office/drawing/2014/main" id="{03AED458-DE3A-6D4C-BFD8-DA1D33068038}"/>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102">
                <a:extLst>
                  <a:ext uri="{FF2B5EF4-FFF2-40B4-BE49-F238E27FC236}">
                    <a16:creationId xmlns:a16="http://schemas.microsoft.com/office/drawing/2014/main" id="{A855D090-C928-814E-ACBA-543D2A2820E5}"/>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3">
                <a:extLst>
                  <a:ext uri="{FF2B5EF4-FFF2-40B4-BE49-F238E27FC236}">
                    <a16:creationId xmlns:a16="http://schemas.microsoft.com/office/drawing/2014/main" id="{361CD67B-85DC-3E4B-B0F7-05BD6280EEB9}"/>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4">
                <a:extLst>
                  <a:ext uri="{FF2B5EF4-FFF2-40B4-BE49-F238E27FC236}">
                    <a16:creationId xmlns:a16="http://schemas.microsoft.com/office/drawing/2014/main" id="{3FE6626B-E41A-A349-948D-1C8A42E0F62B}"/>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5">
                <a:extLst>
                  <a:ext uri="{FF2B5EF4-FFF2-40B4-BE49-F238E27FC236}">
                    <a16:creationId xmlns:a16="http://schemas.microsoft.com/office/drawing/2014/main" id="{959D77F8-C61A-5D46-B818-E29E2777A08D}"/>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6" name="Oval 65">
              <a:extLst>
                <a:ext uri="{FF2B5EF4-FFF2-40B4-BE49-F238E27FC236}">
                  <a16:creationId xmlns:a16="http://schemas.microsoft.com/office/drawing/2014/main" id="{AB08B7E0-5D47-0640-9FAB-3327FE0FDFB7}"/>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sp>
        <p:nvSpPr>
          <p:cNvPr id="84" name="Shape 636">
            <a:extLst>
              <a:ext uri="{FF2B5EF4-FFF2-40B4-BE49-F238E27FC236}">
                <a16:creationId xmlns:a16="http://schemas.microsoft.com/office/drawing/2014/main" id="{F10BFEFD-2C1B-0545-B4C5-5525866FFF7B}"/>
              </a:ext>
            </a:extLst>
          </p:cNvPr>
          <p:cNvSpPr>
            <a:spLocks noGrp="1"/>
          </p:cNvSpPr>
          <p:nvPr>
            <p:ph type="title"/>
          </p:nvPr>
        </p:nvSpPr>
        <p:spPr>
          <a:xfrm>
            <a:off x="596827" y="322247"/>
            <a:ext cx="12406386" cy="854455"/>
          </a:xfrm>
        </p:spPr>
        <p:txBody>
          <a:bodyPr rtlCol="0"/>
          <a:lstStyle/>
          <a:p>
            <a:pPr lvl="0" algn="l" rtl="0"/>
            <a:r>
              <a:rPr lang="es"/>
              <a:t>Planear y preparar</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15</a:t>
            </a:fld>
            <a:endParaRPr lang="en-US" altLang="en-US" sz="1200" dirty="0">
              <a:solidFill>
                <a:schemeClr val="bg1"/>
              </a:solidFill>
            </a:endParaRPr>
          </a:p>
        </p:txBody>
      </p:sp>
      <p:pic>
        <p:nvPicPr>
          <p:cNvPr id="35" name="Picture 8">
            <a:extLst>
              <a:ext uri="{FF2B5EF4-FFF2-40B4-BE49-F238E27FC236}">
                <a16:creationId xmlns:a16="http://schemas.microsoft.com/office/drawing/2014/main" id="{BEDE69C4-4AA6-6248-9B61-3143E4606303}"/>
              </a:ext>
            </a:extLst>
          </p:cNvPr>
          <p:cNvPicPr>
            <a:picLocks noChangeAspect="1"/>
          </p:cNvPicPr>
          <p:nvPr/>
        </p:nvPicPr>
        <p:blipFill rotWithShape="1">
          <a:blip r:embed="rId4"/>
          <a:srcRect l="20653" r="43197" b="39823"/>
          <a:stretch/>
        </p:blipFill>
        <p:spPr>
          <a:xfrm>
            <a:off x="9259278" y="6501455"/>
            <a:ext cx="1993264" cy="3318171"/>
          </a:xfrm>
          <a:prstGeom prst="rect">
            <a:avLst/>
          </a:prstGeom>
        </p:spPr>
      </p:pic>
      <p:pic>
        <p:nvPicPr>
          <p:cNvPr id="36" name="Picture 8">
            <a:extLst>
              <a:ext uri="{FF2B5EF4-FFF2-40B4-BE49-F238E27FC236}">
                <a16:creationId xmlns:a16="http://schemas.microsoft.com/office/drawing/2014/main" id="{4C3F1E18-EA4B-4047-9FDF-C157FF45244D}"/>
              </a:ext>
            </a:extLst>
          </p:cNvPr>
          <p:cNvPicPr>
            <a:picLocks noChangeAspect="1"/>
          </p:cNvPicPr>
          <p:nvPr/>
        </p:nvPicPr>
        <p:blipFill>
          <a:blip r:embed="rId5"/>
          <a:stretch>
            <a:fillRect/>
          </a:stretch>
        </p:blipFill>
        <p:spPr>
          <a:xfrm>
            <a:off x="2588067" y="6613127"/>
            <a:ext cx="7064017" cy="3532009"/>
          </a:xfrm>
          <a:prstGeom prst="rect">
            <a:avLst/>
          </a:prstGeom>
        </p:spPr>
      </p:pic>
      <p:pic>
        <p:nvPicPr>
          <p:cNvPr id="37" name="Picture 36">
            <a:extLst>
              <a:ext uri="{FF2B5EF4-FFF2-40B4-BE49-F238E27FC236}">
                <a16:creationId xmlns:a16="http://schemas.microsoft.com/office/drawing/2014/main" id="{A5CB7EF5-C100-8A4A-8B40-037148282E9D}"/>
              </a:ext>
            </a:extLst>
          </p:cNvPr>
          <p:cNvPicPr>
            <a:picLocks noChangeAspect="1"/>
          </p:cNvPicPr>
          <p:nvPr/>
        </p:nvPicPr>
        <p:blipFill rotWithShape="1">
          <a:blip r:embed="rId6"/>
          <a:srcRect l="11926" t="9816" r="56636" b="48055"/>
          <a:stretch/>
        </p:blipFill>
        <p:spPr>
          <a:xfrm>
            <a:off x="1312054" y="6781898"/>
            <a:ext cx="2219999" cy="2974878"/>
          </a:xfrm>
          <a:prstGeom prst="rect">
            <a:avLst/>
          </a:prstGeom>
        </p:spPr>
      </p:pic>
    </p:spTree>
    <p:extLst>
      <p:ext uri="{BB962C8B-B14F-4D97-AF65-F5344CB8AC3E}">
        <p14:creationId xmlns:p14="http://schemas.microsoft.com/office/powerpoint/2010/main" val="313120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fade">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fade">
                                      <p:cBhvr>
                                        <p:cTn id="17" dur="500"/>
                                        <p:tgtEl>
                                          <p:spTgt spid="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xEl>
                                              <p:pRg st="3" end="3"/>
                                            </p:txEl>
                                          </p:spTgt>
                                        </p:tgtEl>
                                        <p:attrNameLst>
                                          <p:attrName>style.visibility</p:attrName>
                                        </p:attrNameLst>
                                      </p:cBhvr>
                                      <p:to>
                                        <p:strVal val="visible"/>
                                      </p:to>
                                    </p:set>
                                    <p:animEffect transition="in" filter="fade">
                                      <p:cBhvr>
                                        <p:cTn id="22" dur="500"/>
                                        <p:tgtEl>
                                          <p:spTgt spid="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xEl>
                                              <p:pRg st="4" end="4"/>
                                            </p:txEl>
                                          </p:spTgt>
                                        </p:tgtEl>
                                        <p:attrNameLst>
                                          <p:attrName>style.visibility</p:attrName>
                                        </p:attrNameLst>
                                      </p:cBhvr>
                                      <p:to>
                                        <p:strVal val="visible"/>
                                      </p:to>
                                    </p:set>
                                    <p:animEffect transition="in" filter="fade">
                                      <p:cBhvr>
                                        <p:cTn id="27" dur="500"/>
                                        <p:tgtEl>
                                          <p:spTgt spid="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Involucrar y explicar</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sp>
        <p:nvSpPr>
          <p:cNvPr id="98" name="Shape 605">
            <a:extLst>
              <a:ext uri="{FF2B5EF4-FFF2-40B4-BE49-F238E27FC236}">
                <a16:creationId xmlns:a16="http://schemas.microsoft.com/office/drawing/2014/main" id="{B4378178-8AA9-5443-90B1-168DBC2B51AD}"/>
              </a:ext>
            </a:extLst>
          </p:cNvPr>
          <p:cNvSpPr/>
          <p:nvPr/>
        </p:nvSpPr>
        <p:spPr>
          <a:xfrm>
            <a:off x="-111176" y="4779134"/>
            <a:ext cx="13003212"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99" name="Shape 617">
            <a:extLst>
              <a:ext uri="{FF2B5EF4-FFF2-40B4-BE49-F238E27FC236}">
                <a16:creationId xmlns:a16="http://schemas.microsoft.com/office/drawing/2014/main" id="{BEAE73E5-DBFB-0440-B305-7287A4688111}"/>
              </a:ext>
            </a:extLst>
          </p:cNvPr>
          <p:cNvSpPr/>
          <p:nvPr/>
        </p:nvSpPr>
        <p:spPr>
          <a:xfrm>
            <a:off x="3030267" y="2910112"/>
            <a:ext cx="9177197" cy="1901015"/>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lvl="0" rtl="0"/>
            <a:r>
              <a:rPr lang="es" sz="3600" b="1" dirty="0">
                <a:solidFill>
                  <a:schemeClr val="accent2"/>
                </a:solidFill>
              </a:rPr>
              <a:t>INVOLUCRAR</a:t>
            </a:r>
            <a:r>
              <a:rPr lang="es" sz="4000" b="1" dirty="0">
                <a:solidFill>
                  <a:schemeClr val="accent2"/>
                </a:solidFill>
              </a:rPr>
              <a:t> </a:t>
            </a:r>
            <a:br>
              <a:rPr lang="en-US" sz="2800" b="1" dirty="0"/>
            </a:br>
            <a:r>
              <a:rPr lang="es" sz="2500" dirty="0"/>
              <a:t>Esta etapa tiene por objeto establecer una relación de confianza con la persona entrevistada y conseguir que participe activamente en la conversación (debe mantenerse durante todo el proceso). </a:t>
            </a:r>
          </a:p>
        </p:txBody>
      </p:sp>
      <p:sp>
        <p:nvSpPr>
          <p:cNvPr id="100" name="Pentagon 99">
            <a:extLst>
              <a:ext uri="{FF2B5EF4-FFF2-40B4-BE49-F238E27FC236}">
                <a16:creationId xmlns:a16="http://schemas.microsoft.com/office/drawing/2014/main" id="{3C347B06-0FF9-2341-892A-670B82BAB78F}"/>
              </a:ext>
            </a:extLst>
          </p:cNvPr>
          <p:cNvSpPr/>
          <p:nvPr/>
        </p:nvSpPr>
        <p:spPr>
          <a:xfrm>
            <a:off x="715206" y="3082525"/>
            <a:ext cx="2049258" cy="66468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8638" indent="-296863" algn="ctr" rtl="0"/>
            <a:r>
              <a:rPr lang="es" sz="2500" b="1" dirty="0"/>
              <a:t>Paso 1</a:t>
            </a:r>
            <a:endParaRPr lang="en-US" sz="2500" dirty="0"/>
          </a:p>
        </p:txBody>
      </p:sp>
      <p:sp>
        <p:nvSpPr>
          <p:cNvPr id="101" name="Oval 16">
            <a:extLst>
              <a:ext uri="{FF2B5EF4-FFF2-40B4-BE49-F238E27FC236}">
                <a16:creationId xmlns:a16="http://schemas.microsoft.com/office/drawing/2014/main" id="{CBBC8899-7A07-A842-AB60-99F3106BBE3D}"/>
              </a:ext>
            </a:extLst>
          </p:cNvPr>
          <p:cNvSpPr>
            <a:spLocks noChangeArrowheads="1"/>
          </p:cNvSpPr>
          <p:nvPr/>
        </p:nvSpPr>
        <p:spPr bwMode="auto">
          <a:xfrm>
            <a:off x="228095" y="3036786"/>
            <a:ext cx="819640" cy="816537"/>
          </a:xfrm>
          <a:prstGeom prst="ellipse">
            <a:avLst/>
          </a:prstGeom>
          <a:solidFill>
            <a:schemeClr val="bg1"/>
          </a:solidFill>
          <a:ln w="38100">
            <a:solidFill>
              <a:schemeClr val="bg1">
                <a:lumMod val="95000"/>
              </a:schemeClr>
            </a:solidFill>
            <a:round/>
            <a:headEnd/>
            <a:tailEnd/>
          </a:ln>
          <a:effectLst>
            <a:outerShdw blurRad="50800" dist="38100" dir="16200000" rotWithShape="0">
              <a:prstClr val="black">
                <a:alpha val="40000"/>
              </a:prstClr>
            </a:outerShdw>
          </a:effectLst>
        </p:spPr>
        <p:txBody>
          <a:bodyPr vert="horz" wrap="square" lIns="0" tIns="0" rIns="0" bIns="0" numCol="1" rtlCol="0" anchor="ctr" anchorCtr="0" compatLnSpc="1">
            <a:prstTxWarp prst="textNoShape">
              <a:avLst/>
            </a:prstTxWarp>
          </a:bodyPr>
          <a:lstStyle/>
          <a:p>
            <a:pPr algn="ctr" rtl="0"/>
            <a:r>
              <a:rPr lang="es" sz="3200" b="1">
                <a:solidFill>
                  <a:schemeClr val="accent2"/>
                </a:solidFill>
              </a:rPr>
              <a:t>1</a:t>
            </a:r>
          </a:p>
        </p:txBody>
      </p:sp>
      <p:sp>
        <p:nvSpPr>
          <p:cNvPr id="102" name="Shape 605">
            <a:extLst>
              <a:ext uri="{FF2B5EF4-FFF2-40B4-BE49-F238E27FC236}">
                <a16:creationId xmlns:a16="http://schemas.microsoft.com/office/drawing/2014/main" id="{27213A82-7121-D54D-B699-3146624D1509}"/>
              </a:ext>
            </a:extLst>
          </p:cNvPr>
          <p:cNvSpPr/>
          <p:nvPr/>
        </p:nvSpPr>
        <p:spPr>
          <a:xfrm>
            <a:off x="-46161" y="6399361"/>
            <a:ext cx="13003212"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103" name="Shape 617">
            <a:extLst>
              <a:ext uri="{FF2B5EF4-FFF2-40B4-BE49-F238E27FC236}">
                <a16:creationId xmlns:a16="http://schemas.microsoft.com/office/drawing/2014/main" id="{A6F24961-726A-E74A-A780-FAF612B67A41}"/>
              </a:ext>
            </a:extLst>
          </p:cNvPr>
          <p:cNvSpPr/>
          <p:nvPr/>
        </p:nvSpPr>
        <p:spPr>
          <a:xfrm>
            <a:off x="3030267" y="4883067"/>
            <a:ext cx="8326581" cy="1516294"/>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lvl="0" rtl="0"/>
            <a:r>
              <a:rPr lang="es" sz="3600" b="1" dirty="0">
                <a:solidFill>
                  <a:schemeClr val="accent1"/>
                </a:solidFill>
              </a:rPr>
              <a:t>EXPLICAR</a:t>
            </a:r>
            <a:r>
              <a:rPr lang="es" sz="4000" b="1" dirty="0"/>
              <a:t> </a:t>
            </a:r>
            <a:br>
              <a:rPr lang="en-US" sz="2800" b="1" dirty="0"/>
            </a:br>
            <a:r>
              <a:rPr lang="es" sz="2500" dirty="0"/>
              <a:t>Esta etapa busca explicar el propósito de la entrevista y cómo se desarrollará.</a:t>
            </a:r>
          </a:p>
        </p:txBody>
      </p:sp>
      <p:sp>
        <p:nvSpPr>
          <p:cNvPr id="104" name="Pentagon 103">
            <a:extLst>
              <a:ext uri="{FF2B5EF4-FFF2-40B4-BE49-F238E27FC236}">
                <a16:creationId xmlns:a16="http://schemas.microsoft.com/office/drawing/2014/main" id="{132D9596-B45F-2F48-B6A7-1A2514ACAD2C}"/>
              </a:ext>
            </a:extLst>
          </p:cNvPr>
          <p:cNvSpPr/>
          <p:nvPr/>
        </p:nvSpPr>
        <p:spPr>
          <a:xfrm>
            <a:off x="545085" y="5111283"/>
            <a:ext cx="2219379" cy="66468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8638" lvl="0" indent="-169863" algn="ctr" rtl="0"/>
            <a:r>
              <a:rPr lang="es" sz="2500" b="1" dirty="0">
                <a:solidFill>
                  <a:srgbClr val="FFFFFF"/>
                </a:solidFill>
              </a:rPr>
              <a:t>Paso 2</a:t>
            </a:r>
            <a:endParaRPr lang="en-US" sz="2500" dirty="0">
              <a:solidFill>
                <a:srgbClr val="FFFFFF"/>
              </a:solidFill>
            </a:endParaRPr>
          </a:p>
        </p:txBody>
      </p:sp>
      <p:sp>
        <p:nvSpPr>
          <p:cNvPr id="105" name="Oval 16">
            <a:extLst>
              <a:ext uri="{FF2B5EF4-FFF2-40B4-BE49-F238E27FC236}">
                <a16:creationId xmlns:a16="http://schemas.microsoft.com/office/drawing/2014/main" id="{7690BF7C-1031-FC47-98F8-6DD396A4751A}"/>
              </a:ext>
            </a:extLst>
          </p:cNvPr>
          <p:cNvSpPr>
            <a:spLocks noChangeArrowheads="1"/>
          </p:cNvSpPr>
          <p:nvPr/>
        </p:nvSpPr>
        <p:spPr bwMode="auto">
          <a:xfrm>
            <a:off x="228095" y="5065544"/>
            <a:ext cx="819640" cy="816537"/>
          </a:xfrm>
          <a:prstGeom prst="ellipse">
            <a:avLst/>
          </a:prstGeom>
          <a:solidFill>
            <a:schemeClr val="bg1"/>
          </a:solidFill>
          <a:ln w="38100">
            <a:solidFill>
              <a:schemeClr val="bg1">
                <a:lumMod val="95000"/>
              </a:schemeClr>
            </a:solidFill>
            <a:round/>
            <a:headEnd/>
            <a:tailEnd/>
          </a:ln>
          <a:effectLst>
            <a:outerShdw blurRad="50800" dist="38100" dir="16200000" rotWithShape="0">
              <a:prstClr val="black">
                <a:alpha val="40000"/>
              </a:prstClr>
            </a:outerShdw>
          </a:effectLst>
        </p:spPr>
        <p:txBody>
          <a:bodyPr vert="horz" wrap="square" lIns="0" tIns="0" rIns="0" bIns="0" numCol="1" rtlCol="0" anchor="ctr" anchorCtr="0" compatLnSpc="1">
            <a:prstTxWarp prst="textNoShape">
              <a:avLst/>
            </a:prstTxWarp>
          </a:bodyPr>
          <a:lstStyle/>
          <a:p>
            <a:pPr algn="ctr" rtl="0"/>
            <a:r>
              <a:rPr lang="es" sz="3200" b="1">
                <a:solidFill>
                  <a:schemeClr val="accent1"/>
                </a:solidFill>
              </a:rPr>
              <a:t>2</a:t>
            </a:r>
          </a:p>
        </p:txBody>
      </p:sp>
      <p:cxnSp>
        <p:nvCxnSpPr>
          <p:cNvPr id="106" name="Straight Connector 105">
            <a:extLst>
              <a:ext uri="{FF2B5EF4-FFF2-40B4-BE49-F238E27FC236}">
                <a16:creationId xmlns:a16="http://schemas.microsoft.com/office/drawing/2014/main" id="{F5444E17-1598-3547-BAE5-2997CEAF93EA}"/>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2" name="Group 1">
            <a:extLst>
              <a:ext uri="{FF2B5EF4-FFF2-40B4-BE49-F238E27FC236}">
                <a16:creationId xmlns:a16="http://schemas.microsoft.com/office/drawing/2014/main" id="{8152EE98-2401-2648-BEA4-3BBB51D85022}"/>
              </a:ext>
            </a:extLst>
          </p:cNvPr>
          <p:cNvGrpSpPr/>
          <p:nvPr/>
        </p:nvGrpSpPr>
        <p:grpSpPr>
          <a:xfrm>
            <a:off x="1010857" y="6909455"/>
            <a:ext cx="11253099" cy="1703265"/>
            <a:chOff x="1010857" y="7055759"/>
            <a:chExt cx="11253099" cy="1703265"/>
          </a:xfrm>
        </p:grpSpPr>
        <p:sp>
          <p:nvSpPr>
            <p:cNvPr id="59" name="Text Placeholder 3">
              <a:extLst>
                <a:ext uri="{FF2B5EF4-FFF2-40B4-BE49-F238E27FC236}">
                  <a16:creationId xmlns:a16="http://schemas.microsoft.com/office/drawing/2014/main" id="{5F0AD40E-FCD4-1440-917A-68CCB90D0070}"/>
                </a:ext>
              </a:extLst>
            </p:cNvPr>
            <p:cNvSpPr txBox="1">
              <a:spLocks/>
            </p:cNvSpPr>
            <p:nvPr/>
          </p:nvSpPr>
          <p:spPr>
            <a:xfrm>
              <a:off x="2764464" y="7155873"/>
              <a:ext cx="9499492" cy="1550512"/>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rtl="0"/>
              <a:r>
                <a:rPr lang="es" sz="2400" i="1" dirty="0">
                  <a:solidFill>
                    <a:schemeClr val="bg1"/>
                  </a:solidFill>
                  <a:ea typeface="MS PGothic" charset="-128"/>
                </a:rPr>
                <a:t> </a:t>
              </a:r>
              <a:r>
                <a:rPr lang="es" sz="2800" i="1" dirty="0">
                  <a:solidFill>
                    <a:schemeClr val="tx1"/>
                  </a:solidFill>
                  <a:ea typeface="MS PGothic" charset="-128"/>
                </a:rPr>
                <a:t>Las personas con SOGIESC diversa pueden requerir </a:t>
              </a:r>
              <a:r>
                <a:rPr lang="es" sz="2800" b="1" i="1" dirty="0">
                  <a:solidFill>
                    <a:schemeClr val="tx1"/>
                  </a:solidFill>
                  <a:ea typeface="MS PGothic" charset="-128"/>
                </a:rPr>
                <a:t>un entorno de mayor apoyo</a:t>
              </a:r>
              <a:r>
                <a:rPr lang="es" sz="2800" i="1" dirty="0">
                  <a:solidFill>
                    <a:schemeClr val="tx1"/>
                  </a:solidFill>
                  <a:ea typeface="MS PGothic" charset="-128"/>
                </a:rPr>
                <a:t> y tener más dificultad para articular información, por lo que es fundamentar generar </a:t>
              </a:r>
              <a:r>
                <a:rPr lang="es" sz="2800" b="1" i="1" dirty="0">
                  <a:solidFill>
                    <a:schemeClr val="tx1"/>
                  </a:solidFill>
                  <a:ea typeface="MS PGothic" charset="-128"/>
                </a:rPr>
                <a:t>confianza </a:t>
              </a:r>
              <a:r>
                <a:rPr lang="es" sz="2800" i="1" dirty="0">
                  <a:solidFill>
                    <a:schemeClr val="tx1"/>
                  </a:solidFill>
                  <a:ea typeface="MS PGothic" charset="-128"/>
                </a:rPr>
                <a:t>y garantizar la </a:t>
              </a:r>
              <a:r>
                <a:rPr lang="es" sz="2800" b="1" i="1" dirty="0">
                  <a:solidFill>
                    <a:schemeClr val="tx1"/>
                  </a:solidFill>
                  <a:ea typeface="MS PGothic" charset="-128"/>
                </a:rPr>
                <a:t>confidencialidad</a:t>
              </a:r>
              <a:r>
                <a:rPr lang="es" sz="2800" i="1" dirty="0">
                  <a:solidFill>
                    <a:schemeClr val="tx1"/>
                  </a:solidFill>
                  <a:ea typeface="MS PGothic" charset="-128"/>
                </a:rPr>
                <a:t>. </a:t>
              </a:r>
              <a:endParaRPr lang="en-US" sz="2800" dirty="0">
                <a:solidFill>
                  <a:schemeClr val="tx1"/>
                </a:solidFill>
                <a:latin typeface="Calibri" charset="0"/>
                <a:ea typeface="Calibri" charset="0"/>
                <a:cs typeface="Calibri" charset="0"/>
              </a:endParaRPr>
            </a:p>
          </p:txBody>
        </p:sp>
        <p:cxnSp>
          <p:nvCxnSpPr>
            <p:cNvPr id="7" name="Straight Connector 6">
              <a:extLst>
                <a:ext uri="{FF2B5EF4-FFF2-40B4-BE49-F238E27FC236}">
                  <a16:creationId xmlns:a16="http://schemas.microsoft.com/office/drawing/2014/main" id="{3DF5B41B-2F45-0F45-89B8-4E63B568F519}"/>
                </a:ext>
              </a:extLst>
            </p:cNvPr>
            <p:cNvCxnSpPr>
              <a:cxnSpLocks/>
            </p:cNvCxnSpPr>
            <p:nvPr/>
          </p:nvCxnSpPr>
          <p:spPr bwMode="auto">
            <a:xfrm>
              <a:off x="2554111" y="7055759"/>
              <a:ext cx="0" cy="1703265"/>
            </a:xfrm>
            <a:prstGeom prst="line">
              <a:avLst/>
            </a:prstGeom>
            <a:blipFill dpi="0" rotWithShape="0">
              <a:blip r:embed="rId3"/>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07" name="Group 106">
              <a:extLst>
                <a:ext uri="{FF2B5EF4-FFF2-40B4-BE49-F238E27FC236}">
                  <a16:creationId xmlns:a16="http://schemas.microsoft.com/office/drawing/2014/main" id="{F0813CE1-DDB0-B64E-9C5E-A5BB97874AC6}"/>
                </a:ext>
              </a:extLst>
            </p:cNvPr>
            <p:cNvGrpSpPr/>
            <p:nvPr/>
          </p:nvGrpSpPr>
          <p:grpSpPr>
            <a:xfrm>
              <a:off x="1010857" y="7084656"/>
              <a:ext cx="1253997" cy="1356406"/>
              <a:chOff x="9340719" y="1867525"/>
              <a:chExt cx="4857753" cy="5254467"/>
            </a:xfrm>
            <a:solidFill>
              <a:schemeClr val="accent2"/>
            </a:solidFill>
          </p:grpSpPr>
          <p:sp>
            <p:nvSpPr>
              <p:cNvPr id="108" name="Shape">
                <a:extLst>
                  <a:ext uri="{FF2B5EF4-FFF2-40B4-BE49-F238E27FC236}">
                    <a16:creationId xmlns:a16="http://schemas.microsoft.com/office/drawing/2014/main" id="{83648D17-9B9D-154E-8DED-9BB282AA897F}"/>
                  </a:ext>
                </a:extLst>
              </p:cNvPr>
              <p:cNvSpPr/>
              <p:nvPr/>
            </p:nvSpPr>
            <p:spPr>
              <a:xfrm>
                <a:off x="10120788" y="2649008"/>
                <a:ext cx="3300148" cy="4472984"/>
              </a:xfrm>
              <a:custGeom>
                <a:avLst/>
                <a:gdLst/>
                <a:ahLst/>
                <a:cxnLst>
                  <a:cxn ang="0">
                    <a:pos x="wd2" y="hd2"/>
                  </a:cxn>
                  <a:cxn ang="5400000">
                    <a:pos x="wd2" y="hd2"/>
                  </a:cxn>
                  <a:cxn ang="10800000">
                    <a:pos x="wd2" y="hd2"/>
                  </a:cxn>
                  <a:cxn ang="16200000">
                    <a:pos x="wd2" y="hd2"/>
                  </a:cxn>
                </a:cxnLst>
                <a:rect l="0" t="0" r="r" b="b"/>
                <a:pathLst>
                  <a:path w="21600" h="21600" extrusionOk="0">
                    <a:moveTo>
                      <a:pt x="13778" y="14670"/>
                    </a:moveTo>
                    <a:cubicBezTo>
                      <a:pt x="13517" y="14734"/>
                      <a:pt x="13341" y="14914"/>
                      <a:pt x="13341" y="15116"/>
                    </a:cubicBezTo>
                    <a:lnTo>
                      <a:pt x="13341" y="15965"/>
                    </a:lnTo>
                    <a:lnTo>
                      <a:pt x="8259" y="15965"/>
                    </a:lnTo>
                    <a:lnTo>
                      <a:pt x="8259" y="15116"/>
                    </a:lnTo>
                    <a:cubicBezTo>
                      <a:pt x="8259" y="14913"/>
                      <a:pt x="8083" y="14734"/>
                      <a:pt x="7822" y="14670"/>
                    </a:cubicBezTo>
                    <a:cubicBezTo>
                      <a:pt x="3904" y="13718"/>
                      <a:pt x="1271" y="11030"/>
                      <a:pt x="1271" y="7983"/>
                    </a:cubicBezTo>
                    <a:cubicBezTo>
                      <a:pt x="1271" y="4099"/>
                      <a:pt x="5546" y="939"/>
                      <a:pt x="10800" y="939"/>
                    </a:cubicBezTo>
                    <a:cubicBezTo>
                      <a:pt x="16054" y="939"/>
                      <a:pt x="20329" y="4099"/>
                      <a:pt x="20329" y="7983"/>
                    </a:cubicBezTo>
                    <a:cubicBezTo>
                      <a:pt x="20329" y="11030"/>
                      <a:pt x="17696" y="13718"/>
                      <a:pt x="13778" y="14670"/>
                    </a:cubicBezTo>
                    <a:close/>
                    <a:moveTo>
                      <a:pt x="12706" y="19252"/>
                    </a:moveTo>
                    <a:cubicBezTo>
                      <a:pt x="12355" y="19252"/>
                      <a:pt x="12071" y="19462"/>
                      <a:pt x="12071" y="19722"/>
                    </a:cubicBezTo>
                    <a:lnTo>
                      <a:pt x="12071" y="20661"/>
                    </a:lnTo>
                    <a:lnTo>
                      <a:pt x="9529" y="20661"/>
                    </a:lnTo>
                    <a:lnTo>
                      <a:pt x="9529" y="19722"/>
                    </a:lnTo>
                    <a:cubicBezTo>
                      <a:pt x="9529" y="19462"/>
                      <a:pt x="9245" y="19252"/>
                      <a:pt x="8894" y="19252"/>
                    </a:cubicBezTo>
                    <a:lnTo>
                      <a:pt x="8259" y="19252"/>
                    </a:lnTo>
                    <a:lnTo>
                      <a:pt x="8259" y="16904"/>
                    </a:lnTo>
                    <a:lnTo>
                      <a:pt x="13341" y="16904"/>
                    </a:lnTo>
                    <a:lnTo>
                      <a:pt x="13341" y="19252"/>
                    </a:lnTo>
                    <a:cubicBezTo>
                      <a:pt x="13341" y="19252"/>
                      <a:pt x="12706" y="19252"/>
                      <a:pt x="12706" y="19252"/>
                    </a:cubicBezTo>
                    <a:close/>
                    <a:moveTo>
                      <a:pt x="10800" y="0"/>
                    </a:moveTo>
                    <a:cubicBezTo>
                      <a:pt x="4845" y="0"/>
                      <a:pt x="0" y="3581"/>
                      <a:pt x="0" y="7983"/>
                    </a:cubicBezTo>
                    <a:cubicBezTo>
                      <a:pt x="0" y="11322"/>
                      <a:pt x="2790" y="14280"/>
                      <a:pt x="6988" y="15449"/>
                    </a:cubicBezTo>
                    <a:lnTo>
                      <a:pt x="6988" y="19722"/>
                    </a:lnTo>
                    <a:cubicBezTo>
                      <a:pt x="6988" y="19981"/>
                      <a:pt x="7272" y="20191"/>
                      <a:pt x="7624" y="20191"/>
                    </a:cubicBezTo>
                    <a:lnTo>
                      <a:pt x="8259" y="20191"/>
                    </a:lnTo>
                    <a:lnTo>
                      <a:pt x="8259" y="21130"/>
                    </a:lnTo>
                    <a:cubicBezTo>
                      <a:pt x="8259" y="21390"/>
                      <a:pt x="8543" y="21600"/>
                      <a:pt x="8894" y="21600"/>
                    </a:cubicBezTo>
                    <a:lnTo>
                      <a:pt x="12706" y="21600"/>
                    </a:lnTo>
                    <a:cubicBezTo>
                      <a:pt x="13057" y="21600"/>
                      <a:pt x="13341" y="21390"/>
                      <a:pt x="13341" y="21130"/>
                    </a:cubicBezTo>
                    <a:lnTo>
                      <a:pt x="13341" y="20191"/>
                    </a:lnTo>
                    <a:lnTo>
                      <a:pt x="13976" y="20191"/>
                    </a:lnTo>
                    <a:cubicBezTo>
                      <a:pt x="14328" y="20191"/>
                      <a:pt x="14612" y="19981"/>
                      <a:pt x="14612" y="19722"/>
                    </a:cubicBezTo>
                    <a:lnTo>
                      <a:pt x="14612" y="15449"/>
                    </a:lnTo>
                    <a:cubicBezTo>
                      <a:pt x="18810" y="14280"/>
                      <a:pt x="21600" y="11322"/>
                      <a:pt x="21600" y="7983"/>
                    </a:cubicBezTo>
                    <a:cubicBezTo>
                      <a:pt x="21600" y="3581"/>
                      <a:pt x="16755" y="0"/>
                      <a:pt x="10800" y="0"/>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09" name="Shape">
                <a:extLst>
                  <a:ext uri="{FF2B5EF4-FFF2-40B4-BE49-F238E27FC236}">
                    <a16:creationId xmlns:a16="http://schemas.microsoft.com/office/drawing/2014/main" id="{93CAB452-E17E-144F-B0E3-73DF93B6228F}"/>
                  </a:ext>
                </a:extLst>
              </p:cNvPr>
              <p:cNvSpPr/>
              <p:nvPr/>
            </p:nvSpPr>
            <p:spPr>
              <a:xfrm>
                <a:off x="11680927" y="1867525"/>
                <a:ext cx="194132" cy="58343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2" y="21600"/>
                      <a:pt x="21600" y="19991"/>
                      <a:pt x="21600" y="18000"/>
                    </a:cubicBezTo>
                    <a:lnTo>
                      <a:pt x="21600" y="3600"/>
                    </a:lnTo>
                    <a:cubicBezTo>
                      <a:pt x="21600" y="1609"/>
                      <a:pt x="16772" y="0"/>
                      <a:pt x="10800" y="0"/>
                    </a:cubicBezTo>
                    <a:cubicBezTo>
                      <a:pt x="4827" y="0"/>
                      <a:pt x="0" y="1609"/>
                      <a:pt x="0" y="3600"/>
                    </a:cubicBezTo>
                    <a:lnTo>
                      <a:pt x="0" y="18000"/>
                    </a:lnTo>
                    <a:cubicBezTo>
                      <a:pt x="0" y="19991"/>
                      <a:pt x="4827" y="21600"/>
                      <a:pt x="10800" y="21600"/>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0" name="Shape">
                <a:extLst>
                  <a:ext uri="{FF2B5EF4-FFF2-40B4-BE49-F238E27FC236}">
                    <a16:creationId xmlns:a16="http://schemas.microsoft.com/office/drawing/2014/main" id="{342E9006-C2E2-634F-ABBE-9B870A1FC868}"/>
                  </a:ext>
                </a:extLst>
              </p:cNvPr>
              <p:cNvSpPr/>
              <p:nvPr/>
            </p:nvSpPr>
            <p:spPr>
              <a:xfrm>
                <a:off x="13616100" y="4211975"/>
                <a:ext cx="582372"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1" name="Shape">
                <a:extLst>
                  <a:ext uri="{FF2B5EF4-FFF2-40B4-BE49-F238E27FC236}">
                    <a16:creationId xmlns:a16="http://schemas.microsoft.com/office/drawing/2014/main" id="{166C9350-AA61-B141-9A0B-641F6878567C}"/>
                  </a:ext>
                </a:extLst>
              </p:cNvPr>
              <p:cNvSpPr/>
              <p:nvPr/>
            </p:nvSpPr>
            <p:spPr>
              <a:xfrm>
                <a:off x="9340719" y="4211975"/>
                <a:ext cx="582379"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2" name="Shape">
                <a:extLst>
                  <a:ext uri="{FF2B5EF4-FFF2-40B4-BE49-F238E27FC236}">
                    <a16:creationId xmlns:a16="http://schemas.microsoft.com/office/drawing/2014/main" id="{D1D4744B-D859-034A-B4DE-7F808D0C33F5}"/>
                  </a:ext>
                </a:extLst>
              </p:cNvPr>
              <p:cNvSpPr/>
              <p:nvPr/>
            </p:nvSpPr>
            <p:spPr>
              <a:xfrm>
                <a:off x="13046048" y="2558837"/>
                <a:ext cx="468672" cy="469458"/>
              </a:xfrm>
              <a:custGeom>
                <a:avLst/>
                <a:gdLst/>
                <a:ahLst/>
                <a:cxnLst>
                  <a:cxn ang="0">
                    <a:pos x="wd2" y="hd2"/>
                  </a:cxn>
                  <a:cxn ang="5400000">
                    <a:pos x="wd2" y="hd2"/>
                  </a:cxn>
                  <a:cxn ang="10800000">
                    <a:pos x="wd2" y="hd2"/>
                  </a:cxn>
                  <a:cxn ang="16200000">
                    <a:pos x="wd2" y="hd2"/>
                  </a:cxn>
                </a:cxnLst>
                <a:rect l="0" t="0" r="r" b="b"/>
                <a:pathLst>
                  <a:path w="20760" h="21170" extrusionOk="0">
                    <a:moveTo>
                      <a:pt x="13419" y="1284"/>
                    </a:moveTo>
                    <a:lnTo>
                      <a:pt x="1261" y="13685"/>
                    </a:lnTo>
                    <a:cubicBezTo>
                      <a:pt x="-420" y="15399"/>
                      <a:pt x="-420" y="18171"/>
                      <a:pt x="1261" y="19885"/>
                    </a:cubicBezTo>
                    <a:cubicBezTo>
                      <a:pt x="2099" y="20740"/>
                      <a:pt x="3200" y="21170"/>
                      <a:pt x="4301" y="21170"/>
                    </a:cubicBezTo>
                    <a:cubicBezTo>
                      <a:pt x="5401" y="21170"/>
                      <a:pt x="6502" y="20740"/>
                      <a:pt x="7340" y="19885"/>
                    </a:cubicBezTo>
                    <a:lnTo>
                      <a:pt x="19499" y="7485"/>
                    </a:lnTo>
                    <a:cubicBezTo>
                      <a:pt x="21180" y="5770"/>
                      <a:pt x="21180" y="2999"/>
                      <a:pt x="19499" y="1284"/>
                    </a:cubicBezTo>
                    <a:cubicBezTo>
                      <a:pt x="17817" y="-430"/>
                      <a:pt x="15096" y="-426"/>
                      <a:pt x="13419" y="1284"/>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3" name="Shape">
                <a:extLst>
                  <a:ext uri="{FF2B5EF4-FFF2-40B4-BE49-F238E27FC236}">
                    <a16:creationId xmlns:a16="http://schemas.microsoft.com/office/drawing/2014/main" id="{312460EE-1487-F248-BF48-5785B65CD316}"/>
                  </a:ext>
                </a:extLst>
              </p:cNvPr>
              <p:cNvSpPr/>
              <p:nvPr/>
            </p:nvSpPr>
            <p:spPr>
              <a:xfrm>
                <a:off x="10030781" y="5579572"/>
                <a:ext cx="468666" cy="469489"/>
              </a:xfrm>
              <a:custGeom>
                <a:avLst/>
                <a:gdLst/>
                <a:ahLst/>
                <a:cxnLst>
                  <a:cxn ang="0">
                    <a:pos x="wd2" y="hd2"/>
                  </a:cxn>
                  <a:cxn ang="5400000">
                    <a:pos x="wd2" y="hd2"/>
                  </a:cxn>
                  <a:cxn ang="10800000">
                    <a:pos x="wd2" y="hd2"/>
                  </a:cxn>
                  <a:cxn ang="16200000">
                    <a:pos x="wd2" y="hd2"/>
                  </a:cxn>
                </a:cxnLst>
                <a:rect l="0" t="0" r="r" b="b"/>
                <a:pathLst>
                  <a:path w="20760" h="21171" extrusionOk="0">
                    <a:moveTo>
                      <a:pt x="13420" y="1285"/>
                    </a:moveTo>
                    <a:lnTo>
                      <a:pt x="1261" y="13686"/>
                    </a:lnTo>
                    <a:cubicBezTo>
                      <a:pt x="-420" y="15401"/>
                      <a:pt x="-420" y="18172"/>
                      <a:pt x="1261" y="19886"/>
                    </a:cubicBezTo>
                    <a:cubicBezTo>
                      <a:pt x="2099" y="20741"/>
                      <a:pt x="3200" y="21171"/>
                      <a:pt x="4301" y="21171"/>
                    </a:cubicBezTo>
                    <a:cubicBezTo>
                      <a:pt x="5401" y="21171"/>
                      <a:pt x="6502" y="20741"/>
                      <a:pt x="7340" y="19886"/>
                    </a:cubicBezTo>
                    <a:lnTo>
                      <a:pt x="19499" y="7486"/>
                    </a:lnTo>
                    <a:cubicBezTo>
                      <a:pt x="21180" y="5771"/>
                      <a:pt x="21180" y="3000"/>
                      <a:pt x="19499" y="1285"/>
                    </a:cubicBezTo>
                    <a:cubicBezTo>
                      <a:pt x="17818" y="-429"/>
                      <a:pt x="15101" y="-429"/>
                      <a:pt x="13420" y="1285"/>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4" name="Shape">
                <a:extLst>
                  <a:ext uri="{FF2B5EF4-FFF2-40B4-BE49-F238E27FC236}">
                    <a16:creationId xmlns:a16="http://schemas.microsoft.com/office/drawing/2014/main" id="{903421B0-3FD9-304F-9843-4B9C2F486650}"/>
                  </a:ext>
                </a:extLst>
              </p:cNvPr>
              <p:cNvSpPr/>
              <p:nvPr/>
            </p:nvSpPr>
            <p:spPr>
              <a:xfrm>
                <a:off x="13046048" y="5579572"/>
                <a:ext cx="468672" cy="469489"/>
              </a:xfrm>
              <a:custGeom>
                <a:avLst/>
                <a:gdLst/>
                <a:ahLst/>
                <a:cxnLst>
                  <a:cxn ang="0">
                    <a:pos x="wd2" y="hd2"/>
                  </a:cxn>
                  <a:cxn ang="5400000">
                    <a:pos x="wd2" y="hd2"/>
                  </a:cxn>
                  <a:cxn ang="10800000">
                    <a:pos x="wd2" y="hd2"/>
                  </a:cxn>
                  <a:cxn ang="16200000">
                    <a:pos x="wd2" y="hd2"/>
                  </a:cxn>
                </a:cxnLst>
                <a:rect l="0" t="0" r="r" b="b"/>
                <a:pathLst>
                  <a:path w="20760" h="21171" extrusionOk="0">
                    <a:moveTo>
                      <a:pt x="7340" y="1285"/>
                    </a:moveTo>
                    <a:cubicBezTo>
                      <a:pt x="5659" y="-429"/>
                      <a:pt x="2942" y="-429"/>
                      <a:pt x="1261" y="1285"/>
                    </a:cubicBezTo>
                    <a:cubicBezTo>
                      <a:pt x="-420" y="3000"/>
                      <a:pt x="-420" y="5771"/>
                      <a:pt x="1261" y="7486"/>
                    </a:cubicBezTo>
                    <a:lnTo>
                      <a:pt x="13419" y="19886"/>
                    </a:lnTo>
                    <a:cubicBezTo>
                      <a:pt x="14258" y="20741"/>
                      <a:pt x="15358" y="21171"/>
                      <a:pt x="16459" y="21171"/>
                    </a:cubicBezTo>
                    <a:cubicBezTo>
                      <a:pt x="17560" y="21171"/>
                      <a:pt x="18660" y="20741"/>
                      <a:pt x="19499" y="19886"/>
                    </a:cubicBezTo>
                    <a:cubicBezTo>
                      <a:pt x="21180" y="18172"/>
                      <a:pt x="21180" y="15401"/>
                      <a:pt x="19499" y="13686"/>
                    </a:cubicBezTo>
                    <a:cubicBezTo>
                      <a:pt x="19499" y="13686"/>
                      <a:pt x="7340" y="1285"/>
                      <a:pt x="7340" y="1285"/>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5" name="Shape">
                <a:extLst>
                  <a:ext uri="{FF2B5EF4-FFF2-40B4-BE49-F238E27FC236}">
                    <a16:creationId xmlns:a16="http://schemas.microsoft.com/office/drawing/2014/main" id="{58DD993D-AB2B-B54E-AD41-3F17D40DA085}"/>
                  </a:ext>
                </a:extLst>
              </p:cNvPr>
              <p:cNvSpPr/>
              <p:nvPr/>
            </p:nvSpPr>
            <p:spPr>
              <a:xfrm>
                <a:off x="10030781" y="2558837"/>
                <a:ext cx="468666" cy="469494"/>
              </a:xfrm>
              <a:custGeom>
                <a:avLst/>
                <a:gdLst/>
                <a:ahLst/>
                <a:cxnLst>
                  <a:cxn ang="0">
                    <a:pos x="wd2" y="hd2"/>
                  </a:cxn>
                  <a:cxn ang="5400000">
                    <a:pos x="wd2" y="hd2"/>
                  </a:cxn>
                  <a:cxn ang="10800000">
                    <a:pos x="wd2" y="hd2"/>
                  </a:cxn>
                  <a:cxn ang="16200000">
                    <a:pos x="wd2" y="hd2"/>
                  </a:cxn>
                </a:cxnLst>
                <a:rect l="0" t="0" r="r" b="b"/>
                <a:pathLst>
                  <a:path w="20760" h="21171" extrusionOk="0">
                    <a:moveTo>
                      <a:pt x="13420" y="19886"/>
                    </a:moveTo>
                    <a:cubicBezTo>
                      <a:pt x="14258" y="20741"/>
                      <a:pt x="15359" y="21171"/>
                      <a:pt x="16459" y="21171"/>
                    </a:cubicBezTo>
                    <a:cubicBezTo>
                      <a:pt x="17560" y="21171"/>
                      <a:pt x="18661" y="20741"/>
                      <a:pt x="19499" y="19886"/>
                    </a:cubicBezTo>
                    <a:cubicBezTo>
                      <a:pt x="21180" y="18172"/>
                      <a:pt x="21180" y="15400"/>
                      <a:pt x="19499" y="13686"/>
                    </a:cubicBezTo>
                    <a:lnTo>
                      <a:pt x="7340" y="1285"/>
                    </a:lnTo>
                    <a:cubicBezTo>
                      <a:pt x="5659" y="-429"/>
                      <a:pt x="2942" y="-429"/>
                      <a:pt x="1261" y="1285"/>
                    </a:cubicBezTo>
                    <a:cubicBezTo>
                      <a:pt x="-420" y="3000"/>
                      <a:pt x="-420" y="5771"/>
                      <a:pt x="1261" y="7486"/>
                    </a:cubicBezTo>
                    <a:cubicBezTo>
                      <a:pt x="1261" y="7486"/>
                      <a:pt x="13420" y="19886"/>
                      <a:pt x="13420" y="19886"/>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6" name="Shape">
                <a:extLst>
                  <a:ext uri="{FF2B5EF4-FFF2-40B4-BE49-F238E27FC236}">
                    <a16:creationId xmlns:a16="http://schemas.microsoft.com/office/drawing/2014/main" id="{0A4EB1C0-28CE-7E44-84CC-5A9FD0E42F63}"/>
                  </a:ext>
                </a:extLst>
              </p:cNvPr>
              <p:cNvSpPr/>
              <p:nvPr/>
            </p:nvSpPr>
            <p:spPr>
              <a:xfrm>
                <a:off x="10600832" y="3129921"/>
                <a:ext cx="1261828" cy="1264107"/>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4" y="0"/>
                      <a:pt x="0" y="8944"/>
                      <a:pt x="0" y="19938"/>
                    </a:cubicBezTo>
                    <a:cubicBezTo>
                      <a:pt x="0" y="20857"/>
                      <a:pt x="743" y="21600"/>
                      <a:pt x="1662" y="21600"/>
                    </a:cubicBezTo>
                    <a:cubicBezTo>
                      <a:pt x="2580" y="21600"/>
                      <a:pt x="3323" y="20857"/>
                      <a:pt x="3323" y="19938"/>
                    </a:cubicBezTo>
                    <a:cubicBezTo>
                      <a:pt x="3323" y="10777"/>
                      <a:pt x="10777" y="3323"/>
                      <a:pt x="19938" y="3323"/>
                    </a:cubicBezTo>
                    <a:cubicBezTo>
                      <a:pt x="20857" y="3323"/>
                      <a:pt x="21600" y="2580"/>
                      <a:pt x="21600" y="1662"/>
                    </a:cubicBezTo>
                    <a:cubicBezTo>
                      <a:pt x="21600" y="743"/>
                      <a:pt x="20857" y="0"/>
                      <a:pt x="19938" y="0"/>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nvGrpSpPr>
              <p:cNvPr id="117" name="Group">
                <a:extLst>
                  <a:ext uri="{FF2B5EF4-FFF2-40B4-BE49-F238E27FC236}">
                    <a16:creationId xmlns:a16="http://schemas.microsoft.com/office/drawing/2014/main" id="{2C62BF36-FB92-BD46-9304-2702088DF133}"/>
                  </a:ext>
                </a:extLst>
              </p:cNvPr>
              <p:cNvGrpSpPr/>
              <p:nvPr/>
            </p:nvGrpSpPr>
            <p:grpSpPr>
              <a:xfrm>
                <a:off x="11225507" y="4083799"/>
                <a:ext cx="1076802" cy="1619251"/>
                <a:chOff x="0" y="0"/>
                <a:chExt cx="1689099" cy="2540000"/>
              </a:xfrm>
              <a:grpFill/>
            </p:grpSpPr>
            <p:sp>
              <p:nvSpPr>
                <p:cNvPr id="118" name="Shape">
                  <a:extLst>
                    <a:ext uri="{FF2B5EF4-FFF2-40B4-BE49-F238E27FC236}">
                      <a16:creationId xmlns:a16="http://schemas.microsoft.com/office/drawing/2014/main" id="{A0B54AE4-C09F-9847-88D3-769AD0A8ACB3}"/>
                    </a:ext>
                  </a:extLst>
                </p:cNvPr>
                <p:cNvSpPr/>
                <p:nvPr/>
              </p:nvSpPr>
              <p:spPr>
                <a:xfrm>
                  <a:off x="-1" y="9473"/>
                  <a:ext cx="732741" cy="2530375"/>
                </a:xfrm>
                <a:custGeom>
                  <a:avLst/>
                  <a:gdLst/>
                  <a:ahLst/>
                  <a:cxnLst>
                    <a:cxn ang="0">
                      <a:pos x="wd2" y="hd2"/>
                    </a:cxn>
                    <a:cxn ang="5400000">
                      <a:pos x="wd2" y="hd2"/>
                    </a:cxn>
                    <a:cxn ang="10800000">
                      <a:pos x="wd2" y="hd2"/>
                    </a:cxn>
                    <a:cxn ang="16200000">
                      <a:pos x="wd2" y="hd2"/>
                    </a:cxn>
                  </a:cxnLst>
                  <a:rect l="0" t="0" r="r" b="b"/>
                  <a:pathLst>
                    <a:path w="21123" h="21459" extrusionOk="0">
                      <a:moveTo>
                        <a:pt x="21123" y="20469"/>
                      </a:moveTo>
                      <a:cubicBezTo>
                        <a:pt x="21123" y="21016"/>
                        <a:pt x="19617" y="21459"/>
                        <a:pt x="17760" y="21459"/>
                      </a:cubicBezTo>
                      <a:cubicBezTo>
                        <a:pt x="15903" y="21459"/>
                        <a:pt x="14397" y="21016"/>
                        <a:pt x="14397" y="20469"/>
                      </a:cubicBezTo>
                      <a:cubicBezTo>
                        <a:pt x="14383" y="16283"/>
                        <a:pt x="13975" y="13155"/>
                        <a:pt x="12012" y="10259"/>
                      </a:cubicBezTo>
                      <a:cubicBezTo>
                        <a:pt x="10070" y="7397"/>
                        <a:pt x="6594" y="4743"/>
                        <a:pt x="424" y="1471"/>
                      </a:cubicBezTo>
                      <a:cubicBezTo>
                        <a:pt x="-477" y="992"/>
                        <a:pt x="107" y="389"/>
                        <a:pt x="1725" y="124"/>
                      </a:cubicBezTo>
                      <a:cubicBezTo>
                        <a:pt x="3351" y="-141"/>
                        <a:pt x="5398" y="31"/>
                        <a:pt x="6306" y="507"/>
                      </a:cubicBezTo>
                      <a:cubicBezTo>
                        <a:pt x="12856" y="3983"/>
                        <a:pt x="16564" y="6813"/>
                        <a:pt x="18633" y="9872"/>
                      </a:cubicBezTo>
                      <a:cubicBezTo>
                        <a:pt x="20680" y="12892"/>
                        <a:pt x="21109" y="16136"/>
                        <a:pt x="21123" y="20469"/>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9" name="Shape">
                  <a:extLst>
                    <a:ext uri="{FF2B5EF4-FFF2-40B4-BE49-F238E27FC236}">
                      <a16:creationId xmlns:a16="http://schemas.microsoft.com/office/drawing/2014/main" id="{2B2B76DF-9907-6743-B2B7-F4FB5AACC9C2}"/>
                    </a:ext>
                  </a:extLst>
                </p:cNvPr>
                <p:cNvSpPr/>
                <p:nvPr/>
              </p:nvSpPr>
              <p:spPr>
                <a:xfrm>
                  <a:off x="956184" y="9473"/>
                  <a:ext cx="732566" cy="2530528"/>
                </a:xfrm>
                <a:custGeom>
                  <a:avLst/>
                  <a:gdLst/>
                  <a:ahLst/>
                  <a:cxnLst>
                    <a:cxn ang="0">
                      <a:pos x="wd2" y="hd2"/>
                    </a:cxn>
                    <a:cxn ang="5400000">
                      <a:pos x="wd2" y="hd2"/>
                    </a:cxn>
                    <a:cxn ang="10800000">
                      <a:pos x="wd2" y="hd2"/>
                    </a:cxn>
                    <a:cxn ang="16200000">
                      <a:pos x="wd2" y="hd2"/>
                    </a:cxn>
                  </a:cxnLst>
                  <a:rect l="0" t="0" r="r" b="b"/>
                  <a:pathLst>
                    <a:path w="21124" h="21459" extrusionOk="0">
                      <a:moveTo>
                        <a:pt x="6728" y="20469"/>
                      </a:moveTo>
                      <a:cubicBezTo>
                        <a:pt x="6728" y="21016"/>
                        <a:pt x="5222" y="21459"/>
                        <a:pt x="3364" y="21459"/>
                      </a:cubicBezTo>
                      <a:cubicBezTo>
                        <a:pt x="1506" y="21459"/>
                        <a:pt x="0" y="21016"/>
                        <a:pt x="0" y="20469"/>
                      </a:cubicBezTo>
                      <a:cubicBezTo>
                        <a:pt x="14" y="16136"/>
                        <a:pt x="443" y="12895"/>
                        <a:pt x="2491" y="9873"/>
                      </a:cubicBezTo>
                      <a:cubicBezTo>
                        <a:pt x="4561" y="6814"/>
                        <a:pt x="8270" y="3985"/>
                        <a:pt x="14822" y="509"/>
                      </a:cubicBezTo>
                      <a:cubicBezTo>
                        <a:pt x="15723" y="31"/>
                        <a:pt x="17778" y="-141"/>
                        <a:pt x="19397" y="126"/>
                      </a:cubicBezTo>
                      <a:cubicBezTo>
                        <a:pt x="21023" y="391"/>
                        <a:pt x="21600" y="996"/>
                        <a:pt x="20700" y="1472"/>
                      </a:cubicBezTo>
                      <a:cubicBezTo>
                        <a:pt x="14527" y="4745"/>
                        <a:pt x="11050" y="7400"/>
                        <a:pt x="9108" y="10260"/>
                      </a:cubicBezTo>
                      <a:cubicBezTo>
                        <a:pt x="7151" y="13156"/>
                        <a:pt x="6736" y="16283"/>
                        <a:pt x="6728" y="20469"/>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20" name="Shape">
                  <a:extLst>
                    <a:ext uri="{FF2B5EF4-FFF2-40B4-BE49-F238E27FC236}">
                      <a16:creationId xmlns:a16="http://schemas.microsoft.com/office/drawing/2014/main" id="{B1BF03DB-4CE1-2142-88B7-228BBB4014BF}"/>
                    </a:ext>
                  </a:extLst>
                </p:cNvPr>
                <p:cNvSpPr/>
                <p:nvPr/>
              </p:nvSpPr>
              <p:spPr>
                <a:xfrm>
                  <a:off x="-1" y="9473"/>
                  <a:ext cx="959806" cy="408945"/>
                </a:xfrm>
                <a:custGeom>
                  <a:avLst/>
                  <a:gdLst/>
                  <a:ahLst/>
                  <a:cxnLst>
                    <a:cxn ang="0">
                      <a:pos x="wd2" y="hd2"/>
                    </a:cxn>
                    <a:cxn ang="5400000">
                      <a:pos x="wd2" y="hd2"/>
                    </a:cxn>
                    <a:cxn ang="10800000">
                      <a:pos x="wd2" y="hd2"/>
                    </a:cxn>
                    <a:cxn ang="16200000">
                      <a:pos x="wd2" y="hd2"/>
                    </a:cxn>
                  </a:cxnLst>
                  <a:rect l="0" t="0" r="r" b="b"/>
                  <a:pathLst>
                    <a:path w="20978" h="18192" extrusionOk="0">
                      <a:moveTo>
                        <a:pt x="1775" y="10157"/>
                      </a:moveTo>
                      <a:cubicBezTo>
                        <a:pt x="430" y="9287"/>
                        <a:pt x="-306" y="6354"/>
                        <a:pt x="121" y="3615"/>
                      </a:cubicBezTo>
                      <a:cubicBezTo>
                        <a:pt x="553" y="877"/>
                        <a:pt x="1988" y="-622"/>
                        <a:pt x="3332" y="247"/>
                      </a:cubicBezTo>
                      <a:cubicBezTo>
                        <a:pt x="5114" y="1421"/>
                        <a:pt x="6656" y="2996"/>
                        <a:pt x="8080" y="4453"/>
                      </a:cubicBezTo>
                      <a:lnTo>
                        <a:pt x="8219" y="4604"/>
                      </a:lnTo>
                      <a:cubicBezTo>
                        <a:pt x="10443" y="6886"/>
                        <a:pt x="12295" y="8668"/>
                        <a:pt x="13671" y="6386"/>
                      </a:cubicBezTo>
                      <a:lnTo>
                        <a:pt x="16818" y="1160"/>
                      </a:lnTo>
                      <a:cubicBezTo>
                        <a:pt x="17912" y="-643"/>
                        <a:pt x="19523" y="-306"/>
                        <a:pt x="20408" y="1921"/>
                      </a:cubicBezTo>
                      <a:cubicBezTo>
                        <a:pt x="21294" y="4148"/>
                        <a:pt x="21128" y="7429"/>
                        <a:pt x="20035" y="9233"/>
                      </a:cubicBezTo>
                      <a:lnTo>
                        <a:pt x="16887" y="14460"/>
                      </a:lnTo>
                      <a:cubicBezTo>
                        <a:pt x="12967" y="20957"/>
                        <a:pt x="9760" y="17795"/>
                        <a:pt x="5898" y="13851"/>
                      </a:cubicBezTo>
                      <a:lnTo>
                        <a:pt x="5781" y="13742"/>
                      </a:lnTo>
                      <a:cubicBezTo>
                        <a:pt x="4533" y="12460"/>
                        <a:pt x="3177" y="11080"/>
                        <a:pt x="1775" y="10157"/>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21" name="Shape">
                  <a:extLst>
                    <a:ext uri="{FF2B5EF4-FFF2-40B4-BE49-F238E27FC236}">
                      <a16:creationId xmlns:a16="http://schemas.microsoft.com/office/drawing/2014/main" id="{C93FF21C-1EAE-9142-B41E-7D24D1D8B90B}"/>
                    </a:ext>
                  </a:extLst>
                </p:cNvPr>
                <p:cNvSpPr/>
                <p:nvPr/>
              </p:nvSpPr>
              <p:spPr>
                <a:xfrm>
                  <a:off x="728972" y="0"/>
                  <a:ext cx="960128" cy="409378"/>
                </a:xfrm>
                <a:custGeom>
                  <a:avLst/>
                  <a:gdLst/>
                  <a:ahLst/>
                  <a:cxnLst>
                    <a:cxn ang="0">
                      <a:pos x="wd2" y="hd2"/>
                    </a:cxn>
                    <a:cxn ang="5400000">
                      <a:pos x="wd2" y="hd2"/>
                    </a:cxn>
                    <a:cxn ang="10800000">
                      <a:pos x="wd2" y="hd2"/>
                    </a:cxn>
                    <a:cxn ang="16200000">
                      <a:pos x="wd2" y="hd2"/>
                    </a:cxn>
                  </a:cxnLst>
                  <a:rect l="0" t="0" r="r" b="b"/>
                  <a:pathLst>
                    <a:path w="20975" h="18202" extrusionOk="0">
                      <a:moveTo>
                        <a:pt x="17642" y="250"/>
                      </a:moveTo>
                      <a:cubicBezTo>
                        <a:pt x="18986" y="-629"/>
                        <a:pt x="20425" y="881"/>
                        <a:pt x="20852" y="3617"/>
                      </a:cubicBezTo>
                      <a:cubicBezTo>
                        <a:pt x="21284" y="6354"/>
                        <a:pt x="20543" y="9286"/>
                        <a:pt x="19199" y="10155"/>
                      </a:cubicBezTo>
                      <a:cubicBezTo>
                        <a:pt x="17797" y="11077"/>
                        <a:pt x="16443" y="12467"/>
                        <a:pt x="15189" y="13749"/>
                      </a:cubicBezTo>
                      <a:lnTo>
                        <a:pt x="15072" y="13858"/>
                      </a:lnTo>
                      <a:cubicBezTo>
                        <a:pt x="11217" y="17800"/>
                        <a:pt x="8007" y="20971"/>
                        <a:pt x="4088" y="14466"/>
                      </a:cubicBezTo>
                      <a:lnTo>
                        <a:pt x="942" y="9243"/>
                      </a:lnTo>
                      <a:cubicBezTo>
                        <a:pt x="-151" y="7440"/>
                        <a:pt x="-316" y="4160"/>
                        <a:pt x="569" y="1934"/>
                      </a:cubicBezTo>
                      <a:cubicBezTo>
                        <a:pt x="1454" y="-292"/>
                        <a:pt x="3065" y="-629"/>
                        <a:pt x="4158" y="1174"/>
                      </a:cubicBezTo>
                      <a:lnTo>
                        <a:pt x="7304" y="6398"/>
                      </a:lnTo>
                      <a:cubicBezTo>
                        <a:pt x="8679" y="8678"/>
                        <a:pt x="10524" y="6886"/>
                        <a:pt x="12753" y="4616"/>
                      </a:cubicBezTo>
                      <a:lnTo>
                        <a:pt x="12892" y="4465"/>
                      </a:lnTo>
                      <a:cubicBezTo>
                        <a:pt x="14320" y="2998"/>
                        <a:pt x="15861" y="1424"/>
                        <a:pt x="17642" y="250"/>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grpSp>
      </p:grpSp>
      <p:sp>
        <p:nvSpPr>
          <p:cNvPr id="3" name="TextBox 2">
            <a:extLst>
              <a:ext uri="{FF2B5EF4-FFF2-40B4-BE49-F238E27FC236}">
                <a16:creationId xmlns:a16="http://schemas.microsoft.com/office/drawing/2014/main" id="{C08B6B4C-9EE8-424C-A23A-4342958027F8}"/>
              </a:ext>
            </a:extLst>
          </p:cNvPr>
          <p:cNvSpPr txBox="1"/>
          <p:nvPr/>
        </p:nvSpPr>
        <p:spPr>
          <a:xfrm>
            <a:off x="-2286000" y="4572000"/>
            <a:ext cx="0" cy="0"/>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122" name="Slide Number Placeholder 5">
            <a:extLst>
              <a:ext uri="{FF2B5EF4-FFF2-40B4-BE49-F238E27FC236}">
                <a16:creationId xmlns:a16="http://schemas.microsoft.com/office/drawing/2014/main" id="{6BF920E7-0173-1E46-8DEF-E05A279C8401}"/>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16</a:t>
            </a:fld>
            <a:endParaRPr lang="en-US" altLang="en-US" sz="1200" dirty="0">
              <a:solidFill>
                <a:schemeClr val="bg1"/>
              </a:solidFill>
            </a:endParaRPr>
          </a:p>
        </p:txBody>
      </p:sp>
    </p:spTree>
    <p:extLst>
      <p:ext uri="{BB962C8B-B14F-4D97-AF65-F5344CB8AC3E}">
        <p14:creationId xmlns:p14="http://schemas.microsoft.com/office/powerpoint/2010/main" val="325058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20000" decel="80000" fill="hold" grpId="0" nodeType="after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additive="base">
                                        <p:cTn id="12" dur="500" fill="hold"/>
                                        <p:tgtEl>
                                          <p:spTgt spid="100"/>
                                        </p:tgtEl>
                                        <p:attrNameLst>
                                          <p:attrName>ppt_x</p:attrName>
                                        </p:attrNameLst>
                                      </p:cBhvr>
                                      <p:tavLst>
                                        <p:tav tm="0">
                                          <p:val>
                                            <p:strVal val="0-#ppt_w/2"/>
                                          </p:val>
                                        </p:tav>
                                        <p:tav tm="100000">
                                          <p:val>
                                            <p:strVal val="#ppt_x"/>
                                          </p:val>
                                        </p:tav>
                                      </p:tavLst>
                                    </p:anim>
                                    <p:anim calcmode="lin" valueType="num">
                                      <p:cBhvr additive="base">
                                        <p:cTn id="13" dur="500" fill="hold"/>
                                        <p:tgtEl>
                                          <p:spTgt spid="100"/>
                                        </p:tgtEl>
                                        <p:attrNameLst>
                                          <p:attrName>ppt_y</p:attrName>
                                        </p:attrNameLst>
                                      </p:cBhvr>
                                      <p:tavLst>
                                        <p:tav tm="0">
                                          <p:val>
                                            <p:strVal val="#ppt_y"/>
                                          </p:val>
                                        </p:tav>
                                        <p:tav tm="100000">
                                          <p:val>
                                            <p:strVal val="#ppt_y"/>
                                          </p:val>
                                        </p:tav>
                                      </p:tavLst>
                                    </p:anim>
                                  </p:childTnLst>
                                </p:cTn>
                              </p:par>
                              <p:par>
                                <p:cTn id="14" presetID="53" presetClass="entr" presetSubtype="528" fill="hold" grpId="0" nodeType="withEffect">
                                  <p:stCondLst>
                                    <p:cond delay="0"/>
                                  </p:stCondLst>
                                  <p:childTnLst>
                                    <p:set>
                                      <p:cBhvr>
                                        <p:cTn id="15" dur="1" fill="hold">
                                          <p:stCondLst>
                                            <p:cond delay="0"/>
                                          </p:stCondLst>
                                        </p:cTn>
                                        <p:tgtEl>
                                          <p:spTgt spid="101"/>
                                        </p:tgtEl>
                                        <p:attrNameLst>
                                          <p:attrName>style.visibility</p:attrName>
                                        </p:attrNameLst>
                                      </p:cBhvr>
                                      <p:to>
                                        <p:strVal val="visible"/>
                                      </p:to>
                                    </p:set>
                                    <p:anim calcmode="lin" valueType="num">
                                      <p:cBhvr>
                                        <p:cTn id="16" dur="500" fill="hold"/>
                                        <p:tgtEl>
                                          <p:spTgt spid="101"/>
                                        </p:tgtEl>
                                        <p:attrNameLst>
                                          <p:attrName>ppt_w</p:attrName>
                                        </p:attrNameLst>
                                      </p:cBhvr>
                                      <p:tavLst>
                                        <p:tav tm="0">
                                          <p:val>
                                            <p:fltVal val="0"/>
                                          </p:val>
                                        </p:tav>
                                        <p:tav tm="100000">
                                          <p:val>
                                            <p:strVal val="#ppt_w"/>
                                          </p:val>
                                        </p:tav>
                                      </p:tavLst>
                                    </p:anim>
                                    <p:anim calcmode="lin" valueType="num">
                                      <p:cBhvr>
                                        <p:cTn id="17" dur="500" fill="hold"/>
                                        <p:tgtEl>
                                          <p:spTgt spid="101"/>
                                        </p:tgtEl>
                                        <p:attrNameLst>
                                          <p:attrName>ppt_h</p:attrName>
                                        </p:attrNameLst>
                                      </p:cBhvr>
                                      <p:tavLst>
                                        <p:tav tm="0">
                                          <p:val>
                                            <p:fltVal val="0"/>
                                          </p:val>
                                        </p:tav>
                                        <p:tav tm="100000">
                                          <p:val>
                                            <p:strVal val="#ppt_h"/>
                                          </p:val>
                                        </p:tav>
                                      </p:tavLst>
                                    </p:anim>
                                    <p:animEffect transition="in" filter="fade">
                                      <p:cBhvr>
                                        <p:cTn id="18" dur="500"/>
                                        <p:tgtEl>
                                          <p:spTgt spid="101"/>
                                        </p:tgtEl>
                                      </p:cBhvr>
                                    </p:animEffect>
                                    <p:anim calcmode="lin" valueType="num">
                                      <p:cBhvr>
                                        <p:cTn id="19" dur="500" fill="hold"/>
                                        <p:tgtEl>
                                          <p:spTgt spid="101"/>
                                        </p:tgtEl>
                                        <p:attrNameLst>
                                          <p:attrName>ppt_x</p:attrName>
                                        </p:attrNameLst>
                                      </p:cBhvr>
                                      <p:tavLst>
                                        <p:tav tm="0">
                                          <p:val>
                                            <p:fltVal val="0.5"/>
                                          </p:val>
                                        </p:tav>
                                        <p:tav tm="100000">
                                          <p:val>
                                            <p:strVal val="#ppt_x"/>
                                          </p:val>
                                        </p:tav>
                                      </p:tavLst>
                                    </p:anim>
                                    <p:anim calcmode="lin" valueType="num">
                                      <p:cBhvr>
                                        <p:cTn id="20" dur="500" fill="hold"/>
                                        <p:tgtEl>
                                          <p:spTgt spid="101"/>
                                        </p:tgtEl>
                                        <p:attrNameLst>
                                          <p:attrName>ppt_y</p:attrName>
                                        </p:attrNameLst>
                                      </p:cBhvr>
                                      <p:tavLst>
                                        <p:tav tm="0">
                                          <p:val>
                                            <p:fltVal val="0.5"/>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50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iterate>
                                    <p:tmAbs val="0"/>
                                  </p:iterate>
                                  <p:childTnLst>
                                    <p:set>
                                      <p:cBhvr>
                                        <p:cTn id="28" fill="hold"/>
                                        <p:tgtEl>
                                          <p:spTgt spid="98"/>
                                        </p:tgtEl>
                                        <p:attrNameLst>
                                          <p:attrName>style.visibility</p:attrName>
                                        </p:attrNameLst>
                                      </p:cBhvr>
                                      <p:to>
                                        <p:strVal val="visible"/>
                                      </p:to>
                                    </p:set>
                                    <p:animEffect transition="in" filter="wipe(down)">
                                      <p:cBhvr>
                                        <p:cTn id="29" dur="500"/>
                                        <p:tgtEl>
                                          <p:spTgt spid="98"/>
                                        </p:tgtEl>
                                      </p:cBhvr>
                                    </p:animEffect>
                                  </p:childTnLst>
                                </p:cTn>
                              </p:par>
                            </p:childTnLst>
                          </p:cTn>
                        </p:par>
                        <p:par>
                          <p:cTn id="30" fill="hold">
                            <p:stCondLst>
                              <p:cond delay="500"/>
                            </p:stCondLst>
                            <p:childTnLst>
                              <p:par>
                                <p:cTn id="31" presetID="2" presetClass="entr" presetSubtype="8" accel="20000" decel="80000" fill="hold" grpId="0" nodeType="afterEffect">
                                  <p:stCondLst>
                                    <p:cond delay="0"/>
                                  </p:stCondLst>
                                  <p:childTnLst>
                                    <p:set>
                                      <p:cBhvr>
                                        <p:cTn id="32" dur="1" fill="hold">
                                          <p:stCondLst>
                                            <p:cond delay="0"/>
                                          </p:stCondLst>
                                        </p:cTn>
                                        <p:tgtEl>
                                          <p:spTgt spid="104"/>
                                        </p:tgtEl>
                                        <p:attrNameLst>
                                          <p:attrName>style.visibility</p:attrName>
                                        </p:attrNameLst>
                                      </p:cBhvr>
                                      <p:to>
                                        <p:strVal val="visible"/>
                                      </p:to>
                                    </p:set>
                                    <p:anim calcmode="lin" valueType="num">
                                      <p:cBhvr additive="base">
                                        <p:cTn id="33" dur="500" fill="hold"/>
                                        <p:tgtEl>
                                          <p:spTgt spid="104"/>
                                        </p:tgtEl>
                                        <p:attrNameLst>
                                          <p:attrName>ppt_x</p:attrName>
                                        </p:attrNameLst>
                                      </p:cBhvr>
                                      <p:tavLst>
                                        <p:tav tm="0">
                                          <p:val>
                                            <p:strVal val="0-#ppt_w/2"/>
                                          </p:val>
                                        </p:tav>
                                        <p:tav tm="100000">
                                          <p:val>
                                            <p:strVal val="#ppt_x"/>
                                          </p:val>
                                        </p:tav>
                                      </p:tavLst>
                                    </p:anim>
                                    <p:anim calcmode="lin" valueType="num">
                                      <p:cBhvr additive="base">
                                        <p:cTn id="34" dur="500" fill="hold"/>
                                        <p:tgtEl>
                                          <p:spTgt spid="104"/>
                                        </p:tgtEl>
                                        <p:attrNameLst>
                                          <p:attrName>ppt_y</p:attrName>
                                        </p:attrNameLst>
                                      </p:cBhvr>
                                      <p:tavLst>
                                        <p:tav tm="0">
                                          <p:val>
                                            <p:strVal val="#ppt_y"/>
                                          </p:val>
                                        </p:tav>
                                        <p:tav tm="100000">
                                          <p:val>
                                            <p:strVal val="#ppt_y"/>
                                          </p:val>
                                        </p:tav>
                                      </p:tavLst>
                                    </p:anim>
                                  </p:childTnLst>
                                </p:cTn>
                              </p:par>
                              <p:par>
                                <p:cTn id="35" presetID="53" presetClass="entr" presetSubtype="528" fill="hold" grpId="0" nodeType="withEffect">
                                  <p:stCondLst>
                                    <p:cond delay="0"/>
                                  </p:stCondLst>
                                  <p:childTnLst>
                                    <p:set>
                                      <p:cBhvr>
                                        <p:cTn id="36" dur="1" fill="hold">
                                          <p:stCondLst>
                                            <p:cond delay="0"/>
                                          </p:stCondLst>
                                        </p:cTn>
                                        <p:tgtEl>
                                          <p:spTgt spid="105"/>
                                        </p:tgtEl>
                                        <p:attrNameLst>
                                          <p:attrName>style.visibility</p:attrName>
                                        </p:attrNameLst>
                                      </p:cBhvr>
                                      <p:to>
                                        <p:strVal val="visible"/>
                                      </p:to>
                                    </p:set>
                                    <p:anim calcmode="lin" valueType="num">
                                      <p:cBhvr>
                                        <p:cTn id="37" dur="500" fill="hold"/>
                                        <p:tgtEl>
                                          <p:spTgt spid="105"/>
                                        </p:tgtEl>
                                        <p:attrNameLst>
                                          <p:attrName>ppt_w</p:attrName>
                                        </p:attrNameLst>
                                      </p:cBhvr>
                                      <p:tavLst>
                                        <p:tav tm="0">
                                          <p:val>
                                            <p:fltVal val="0"/>
                                          </p:val>
                                        </p:tav>
                                        <p:tav tm="100000">
                                          <p:val>
                                            <p:strVal val="#ppt_w"/>
                                          </p:val>
                                        </p:tav>
                                      </p:tavLst>
                                    </p:anim>
                                    <p:anim calcmode="lin" valueType="num">
                                      <p:cBhvr>
                                        <p:cTn id="38" dur="500" fill="hold"/>
                                        <p:tgtEl>
                                          <p:spTgt spid="105"/>
                                        </p:tgtEl>
                                        <p:attrNameLst>
                                          <p:attrName>ppt_h</p:attrName>
                                        </p:attrNameLst>
                                      </p:cBhvr>
                                      <p:tavLst>
                                        <p:tav tm="0">
                                          <p:val>
                                            <p:fltVal val="0"/>
                                          </p:val>
                                        </p:tav>
                                        <p:tav tm="100000">
                                          <p:val>
                                            <p:strVal val="#ppt_h"/>
                                          </p:val>
                                        </p:tav>
                                      </p:tavLst>
                                    </p:anim>
                                    <p:animEffect transition="in" filter="fade">
                                      <p:cBhvr>
                                        <p:cTn id="39" dur="500"/>
                                        <p:tgtEl>
                                          <p:spTgt spid="105"/>
                                        </p:tgtEl>
                                      </p:cBhvr>
                                    </p:animEffect>
                                    <p:anim calcmode="lin" valueType="num">
                                      <p:cBhvr>
                                        <p:cTn id="40" dur="500" fill="hold"/>
                                        <p:tgtEl>
                                          <p:spTgt spid="105"/>
                                        </p:tgtEl>
                                        <p:attrNameLst>
                                          <p:attrName>ppt_x</p:attrName>
                                        </p:attrNameLst>
                                      </p:cBhvr>
                                      <p:tavLst>
                                        <p:tav tm="0">
                                          <p:val>
                                            <p:fltVal val="0.5"/>
                                          </p:val>
                                        </p:tav>
                                        <p:tav tm="100000">
                                          <p:val>
                                            <p:strVal val="#ppt_x"/>
                                          </p:val>
                                        </p:tav>
                                      </p:tavLst>
                                    </p:anim>
                                    <p:anim calcmode="lin" valueType="num">
                                      <p:cBhvr>
                                        <p:cTn id="41" dur="500" fill="hold"/>
                                        <p:tgtEl>
                                          <p:spTgt spid="105"/>
                                        </p:tgtEl>
                                        <p:attrNameLst>
                                          <p:attrName>ppt_y</p:attrName>
                                        </p:attrNameLst>
                                      </p:cBhvr>
                                      <p:tavLst>
                                        <p:tav tm="0">
                                          <p:val>
                                            <p:fltVal val="0.5"/>
                                          </p:val>
                                        </p:tav>
                                        <p:tav tm="100000">
                                          <p:val>
                                            <p:strVal val="#ppt_y"/>
                                          </p:val>
                                        </p:tav>
                                      </p:tavLst>
                                    </p:anim>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fade">
                                      <p:cBhvr>
                                        <p:cTn id="45" dur="500"/>
                                        <p:tgtEl>
                                          <p:spTgt spid="10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iterate>
                                    <p:tmAbs val="0"/>
                                  </p:iterate>
                                  <p:childTnLst>
                                    <p:set>
                                      <p:cBhvr>
                                        <p:cTn id="49" fill="hold"/>
                                        <p:tgtEl>
                                          <p:spTgt spid="102"/>
                                        </p:tgtEl>
                                        <p:attrNameLst>
                                          <p:attrName>style.visibility</p:attrName>
                                        </p:attrNameLst>
                                      </p:cBhvr>
                                      <p:to>
                                        <p:strVal val="visible"/>
                                      </p:to>
                                    </p:set>
                                    <p:animEffect transition="in" filter="wipe(down)">
                                      <p:cBhvr>
                                        <p:cTn id="50" dur="500"/>
                                        <p:tgtEl>
                                          <p:spTgt spid="102"/>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advAuto="0"/>
      <p:bldP spid="99" grpId="0" animBg="1" advAuto="0"/>
      <p:bldP spid="100" grpId="0" animBg="1"/>
      <p:bldP spid="101" grpId="0" animBg="1"/>
      <p:bldP spid="102" grpId="0" animBg="1" advAuto="0"/>
      <p:bldP spid="103" grpId="0" animBg="1" advAuto="0"/>
      <p:bldP spid="104" grpId="0" animBg="1"/>
      <p:bldP spid="10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Involucrar y explicar</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sp>
        <p:nvSpPr>
          <p:cNvPr id="62" name="Rectangle 61">
            <a:extLst>
              <a:ext uri="{FF2B5EF4-FFF2-40B4-BE49-F238E27FC236}">
                <a16:creationId xmlns:a16="http://schemas.microsoft.com/office/drawing/2014/main" id="{D1EDF1E4-F4F1-8A4A-B13A-6019363D08C0}"/>
              </a:ext>
            </a:extLst>
          </p:cNvPr>
          <p:cNvSpPr/>
          <p:nvPr/>
        </p:nvSpPr>
        <p:spPr>
          <a:xfrm>
            <a:off x="666497" y="2489116"/>
            <a:ext cx="1899193" cy="646331"/>
          </a:xfrm>
          <a:prstGeom prst="rect">
            <a:avLst/>
          </a:prstGeom>
          <a:solidFill>
            <a:schemeClr val="accent2"/>
          </a:solidFill>
        </p:spPr>
        <p:txBody>
          <a:bodyPr wrap="square" rtlCol="0">
            <a:spAutoFit/>
          </a:bodyPr>
          <a:lstStyle/>
          <a:p>
            <a:pPr algn="ctr" rtl="0"/>
            <a:r>
              <a:rPr lang="es" sz="3600" b="1">
                <a:solidFill>
                  <a:schemeClr val="bg1"/>
                </a:solidFill>
              </a:rPr>
              <a:t>Explicar</a:t>
            </a:r>
            <a:endParaRPr lang="en-US" sz="4400" b="1" dirty="0">
              <a:solidFill>
                <a:schemeClr val="bg1"/>
              </a:solidFill>
            </a:endParaRPr>
          </a:p>
        </p:txBody>
      </p:sp>
      <p:cxnSp>
        <p:nvCxnSpPr>
          <p:cNvPr id="63" name="Straight Connector 62">
            <a:extLst>
              <a:ext uri="{FF2B5EF4-FFF2-40B4-BE49-F238E27FC236}">
                <a16:creationId xmlns:a16="http://schemas.microsoft.com/office/drawing/2014/main" id="{DD47DB85-F7FF-7D43-8AEA-2C46B91C89B7}"/>
              </a:ext>
            </a:extLst>
          </p:cNvPr>
          <p:cNvCxnSpPr>
            <a:cxnSpLocks/>
          </p:cNvCxnSpPr>
          <p:nvPr/>
        </p:nvCxnSpPr>
        <p:spPr>
          <a:xfrm>
            <a:off x="2565690" y="8539943"/>
            <a:ext cx="10456400"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3771E8D-7925-0847-85E6-F6D39A2A38A3}"/>
              </a:ext>
            </a:extLst>
          </p:cNvPr>
          <p:cNvCxnSpPr>
            <a:cxnSpLocks/>
          </p:cNvCxnSpPr>
          <p:nvPr/>
        </p:nvCxnSpPr>
        <p:spPr>
          <a:xfrm>
            <a:off x="3730611" y="6139856"/>
            <a:ext cx="9291479"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CD04D49-793C-AB47-858F-C91A1BDF49CB}"/>
              </a:ext>
            </a:extLst>
          </p:cNvPr>
          <p:cNvCxnSpPr>
            <a:cxnSpLocks/>
          </p:cNvCxnSpPr>
          <p:nvPr/>
        </p:nvCxnSpPr>
        <p:spPr>
          <a:xfrm>
            <a:off x="3633748" y="4651120"/>
            <a:ext cx="9388342"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E9E3B17-593F-BA42-84D0-654787DBB8F5}"/>
              </a:ext>
            </a:extLst>
          </p:cNvPr>
          <p:cNvCxnSpPr>
            <a:cxnSpLocks/>
          </p:cNvCxnSpPr>
          <p:nvPr/>
        </p:nvCxnSpPr>
        <p:spPr>
          <a:xfrm>
            <a:off x="4416270" y="5400337"/>
            <a:ext cx="8605820"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DA80242-46B2-6C46-B0D8-A591205D3F22}"/>
              </a:ext>
            </a:extLst>
          </p:cNvPr>
          <p:cNvCxnSpPr>
            <a:cxnSpLocks/>
          </p:cNvCxnSpPr>
          <p:nvPr/>
        </p:nvCxnSpPr>
        <p:spPr>
          <a:xfrm>
            <a:off x="2987001" y="7529371"/>
            <a:ext cx="10016212"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C1DFA9-4BCA-9942-A37B-21CC07CDF38C}"/>
              </a:ext>
            </a:extLst>
          </p:cNvPr>
          <p:cNvCxnSpPr>
            <a:cxnSpLocks/>
          </p:cNvCxnSpPr>
          <p:nvPr/>
        </p:nvCxnSpPr>
        <p:spPr>
          <a:xfrm>
            <a:off x="2620124" y="3924821"/>
            <a:ext cx="10383089"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FAB836C3-E5FA-9149-94FE-3F088E99E864}"/>
              </a:ext>
            </a:extLst>
          </p:cNvPr>
          <p:cNvSpPr/>
          <p:nvPr/>
        </p:nvSpPr>
        <p:spPr>
          <a:xfrm>
            <a:off x="4599996" y="4042639"/>
            <a:ext cx="9300929" cy="400110"/>
          </a:xfrm>
          <a:prstGeom prst="rect">
            <a:avLst/>
          </a:prstGeom>
        </p:spPr>
        <p:txBody>
          <a:bodyPr wrap="square" rtlCol="0">
            <a:spAutoFit/>
          </a:bodyPr>
          <a:lstStyle/>
          <a:p>
            <a:pPr lvl="0" rtl="0"/>
            <a:r>
              <a:rPr lang="es" sz="2000" dirty="0"/>
              <a:t>El propósito de la entrevista y cómo se desarrollará </a:t>
            </a:r>
          </a:p>
        </p:txBody>
      </p:sp>
      <p:sp>
        <p:nvSpPr>
          <p:cNvPr id="91" name="Rectangle 90">
            <a:extLst>
              <a:ext uri="{FF2B5EF4-FFF2-40B4-BE49-F238E27FC236}">
                <a16:creationId xmlns:a16="http://schemas.microsoft.com/office/drawing/2014/main" id="{E5AFFFFC-FCDF-EB48-ADF7-148770C82C61}"/>
              </a:ext>
            </a:extLst>
          </p:cNvPr>
          <p:cNvSpPr/>
          <p:nvPr/>
        </p:nvSpPr>
        <p:spPr>
          <a:xfrm>
            <a:off x="5263412" y="4764070"/>
            <a:ext cx="10612856" cy="400110"/>
          </a:xfrm>
          <a:prstGeom prst="rect">
            <a:avLst/>
          </a:prstGeom>
        </p:spPr>
        <p:txBody>
          <a:bodyPr wrap="square" rtlCol="0">
            <a:spAutoFit/>
          </a:bodyPr>
          <a:lstStyle/>
          <a:p>
            <a:pPr lvl="0" rtl="0"/>
            <a:r>
              <a:rPr lang="es" sz="2000" dirty="0"/>
              <a:t>La función de la persona que hace de intérprete</a:t>
            </a:r>
          </a:p>
        </p:txBody>
      </p:sp>
      <p:sp>
        <p:nvSpPr>
          <p:cNvPr id="92" name="Rectangle 91">
            <a:extLst>
              <a:ext uri="{FF2B5EF4-FFF2-40B4-BE49-F238E27FC236}">
                <a16:creationId xmlns:a16="http://schemas.microsoft.com/office/drawing/2014/main" id="{AE82CC4D-EC9D-3E4F-9522-7A34ADBDC1F8}"/>
              </a:ext>
            </a:extLst>
          </p:cNvPr>
          <p:cNvSpPr/>
          <p:nvPr/>
        </p:nvSpPr>
        <p:spPr>
          <a:xfrm>
            <a:off x="5413890" y="5510230"/>
            <a:ext cx="10146525" cy="400110"/>
          </a:xfrm>
          <a:prstGeom prst="rect">
            <a:avLst/>
          </a:prstGeom>
        </p:spPr>
        <p:txBody>
          <a:bodyPr wrap="square" rtlCol="0">
            <a:spAutoFit/>
          </a:bodyPr>
          <a:lstStyle/>
          <a:p>
            <a:pPr lvl="0" rtl="0"/>
            <a:r>
              <a:rPr lang="es" sz="2000" dirty="0"/>
              <a:t>El principio de confidencialidad y el concepto de espacio seguro </a:t>
            </a:r>
          </a:p>
        </p:txBody>
      </p:sp>
      <p:sp>
        <p:nvSpPr>
          <p:cNvPr id="93" name="Rectangle 92">
            <a:extLst>
              <a:ext uri="{FF2B5EF4-FFF2-40B4-BE49-F238E27FC236}">
                <a16:creationId xmlns:a16="http://schemas.microsoft.com/office/drawing/2014/main" id="{4B949BBA-E646-BB4F-A7C6-A085B2DD925B}"/>
              </a:ext>
            </a:extLst>
          </p:cNvPr>
          <p:cNvSpPr/>
          <p:nvPr/>
        </p:nvSpPr>
        <p:spPr>
          <a:xfrm>
            <a:off x="5413889" y="6159872"/>
            <a:ext cx="7297259" cy="1323439"/>
          </a:xfrm>
          <a:prstGeom prst="rect">
            <a:avLst/>
          </a:prstGeom>
        </p:spPr>
        <p:txBody>
          <a:bodyPr wrap="square" rtlCol="0">
            <a:spAutoFit/>
          </a:bodyPr>
          <a:lstStyle/>
          <a:p>
            <a:pPr lvl="0" rtl="0"/>
            <a:r>
              <a:rPr lang="es" sz="2000" dirty="0"/>
              <a:t>Que la persona entrevistada puede detener la entrevista en cualquier momento; recuerden acordar una señal con la que les pueda indicar que desea detenerse a fin de garantizar que mantenga el control de la entrevista</a:t>
            </a:r>
          </a:p>
        </p:txBody>
      </p:sp>
      <p:sp>
        <p:nvSpPr>
          <p:cNvPr id="94" name="Rectangle 93">
            <a:extLst>
              <a:ext uri="{FF2B5EF4-FFF2-40B4-BE49-F238E27FC236}">
                <a16:creationId xmlns:a16="http://schemas.microsoft.com/office/drawing/2014/main" id="{3499EDAC-5038-AC48-AEAF-821AA4342556}"/>
              </a:ext>
            </a:extLst>
          </p:cNvPr>
          <p:cNvSpPr/>
          <p:nvPr/>
        </p:nvSpPr>
        <p:spPr>
          <a:xfrm>
            <a:off x="4720901" y="7634649"/>
            <a:ext cx="8174189" cy="707886"/>
          </a:xfrm>
          <a:prstGeom prst="rect">
            <a:avLst/>
          </a:prstGeom>
        </p:spPr>
        <p:txBody>
          <a:bodyPr wrap="square" rtlCol="0">
            <a:spAutoFit/>
          </a:bodyPr>
          <a:lstStyle/>
          <a:p>
            <a:pPr lvl="0" rtl="0"/>
            <a:r>
              <a:rPr lang="es" sz="2000" dirty="0"/>
              <a:t>Que son conscientes de que puede resultar difícil responder a algunas preguntas e indicar a la persona entrevistada que se lo haga saber de ser así</a:t>
            </a:r>
          </a:p>
        </p:txBody>
      </p:sp>
      <p:sp>
        <p:nvSpPr>
          <p:cNvPr id="95" name="Shape 13354">
            <a:extLst>
              <a:ext uri="{FF2B5EF4-FFF2-40B4-BE49-F238E27FC236}">
                <a16:creationId xmlns:a16="http://schemas.microsoft.com/office/drawing/2014/main" id="{CB5FF949-10F6-8F43-B627-AB857AF4D415}"/>
              </a:ext>
            </a:extLst>
          </p:cNvPr>
          <p:cNvSpPr/>
          <p:nvPr/>
        </p:nvSpPr>
        <p:spPr>
          <a:xfrm>
            <a:off x="4698902" y="4888083"/>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600" dirty="0"/>
          </a:p>
        </p:txBody>
      </p:sp>
      <p:sp>
        <p:nvSpPr>
          <p:cNvPr id="96" name="Oval 95">
            <a:extLst>
              <a:ext uri="{FF2B5EF4-FFF2-40B4-BE49-F238E27FC236}">
                <a16:creationId xmlns:a16="http://schemas.microsoft.com/office/drawing/2014/main" id="{23B17273-0F4D-E745-ADE7-ED5CD0CA1C69}"/>
              </a:ext>
            </a:extLst>
          </p:cNvPr>
          <p:cNvSpPr/>
          <p:nvPr/>
        </p:nvSpPr>
        <p:spPr>
          <a:xfrm>
            <a:off x="-1626" y="3876609"/>
            <a:ext cx="4697200" cy="46972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97" name="Shape 13354">
            <a:extLst>
              <a:ext uri="{FF2B5EF4-FFF2-40B4-BE49-F238E27FC236}">
                <a16:creationId xmlns:a16="http://schemas.microsoft.com/office/drawing/2014/main" id="{329AB2FB-8C99-6346-8CCF-1FEC3AB36AC1}"/>
              </a:ext>
            </a:extLst>
          </p:cNvPr>
          <p:cNvSpPr/>
          <p:nvPr/>
        </p:nvSpPr>
        <p:spPr>
          <a:xfrm>
            <a:off x="4098738" y="4180591"/>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600" dirty="0"/>
          </a:p>
        </p:txBody>
      </p:sp>
      <p:sp>
        <p:nvSpPr>
          <p:cNvPr id="122" name="Shape 13354">
            <a:extLst>
              <a:ext uri="{FF2B5EF4-FFF2-40B4-BE49-F238E27FC236}">
                <a16:creationId xmlns:a16="http://schemas.microsoft.com/office/drawing/2014/main" id="{576C6F53-7F6D-0844-BEAB-A63B3E6CB58C}"/>
              </a:ext>
            </a:extLst>
          </p:cNvPr>
          <p:cNvSpPr/>
          <p:nvPr/>
        </p:nvSpPr>
        <p:spPr>
          <a:xfrm>
            <a:off x="4894117" y="5649402"/>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600" dirty="0"/>
          </a:p>
        </p:txBody>
      </p:sp>
      <p:sp>
        <p:nvSpPr>
          <p:cNvPr id="123" name="Shape 13354">
            <a:extLst>
              <a:ext uri="{FF2B5EF4-FFF2-40B4-BE49-F238E27FC236}">
                <a16:creationId xmlns:a16="http://schemas.microsoft.com/office/drawing/2014/main" id="{B72C1400-B4AC-C549-8734-70100B6CC165}"/>
              </a:ext>
            </a:extLst>
          </p:cNvPr>
          <p:cNvSpPr/>
          <p:nvPr/>
        </p:nvSpPr>
        <p:spPr>
          <a:xfrm>
            <a:off x="4949099" y="6596054"/>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600" dirty="0"/>
          </a:p>
        </p:txBody>
      </p:sp>
      <p:sp>
        <p:nvSpPr>
          <p:cNvPr id="124" name="Shape 13354">
            <a:extLst>
              <a:ext uri="{FF2B5EF4-FFF2-40B4-BE49-F238E27FC236}">
                <a16:creationId xmlns:a16="http://schemas.microsoft.com/office/drawing/2014/main" id="{4F374A36-93C0-6245-A44F-5F40E768A7C0}"/>
              </a:ext>
            </a:extLst>
          </p:cNvPr>
          <p:cNvSpPr/>
          <p:nvPr/>
        </p:nvSpPr>
        <p:spPr>
          <a:xfrm>
            <a:off x="4254186" y="7922241"/>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600" dirty="0"/>
          </a:p>
        </p:txBody>
      </p:sp>
      <p:pic>
        <p:nvPicPr>
          <p:cNvPr id="125" name="Picture Placeholder 10">
            <a:extLst>
              <a:ext uri="{FF2B5EF4-FFF2-40B4-BE49-F238E27FC236}">
                <a16:creationId xmlns:a16="http://schemas.microsoft.com/office/drawing/2014/main" id="{0997202E-FDBF-8248-9C95-A43982956DC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2261" t="-327" r="12176" b="327"/>
          <a:stretch/>
        </p:blipFill>
        <p:spPr>
          <a:xfrm>
            <a:off x="159200" y="4019472"/>
            <a:ext cx="4378916" cy="4431358"/>
          </a:xfrm>
          <a:custGeom>
            <a:avLst/>
            <a:gdLst>
              <a:gd name="connsiteX0" fmla="*/ 1703406 w 3406812"/>
              <a:gd name="connsiteY0" fmla="*/ 0 h 3406812"/>
              <a:gd name="connsiteX1" fmla="*/ 3406812 w 3406812"/>
              <a:gd name="connsiteY1" fmla="*/ 1703406 h 3406812"/>
              <a:gd name="connsiteX2" fmla="*/ 1703406 w 3406812"/>
              <a:gd name="connsiteY2" fmla="*/ 3406812 h 3406812"/>
              <a:gd name="connsiteX3" fmla="*/ 0 w 3406812"/>
              <a:gd name="connsiteY3" fmla="*/ 1703406 h 3406812"/>
              <a:gd name="connsiteX4" fmla="*/ 1703406 w 3406812"/>
              <a:gd name="connsiteY4" fmla="*/ 0 h 340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812" h="3406812">
                <a:moveTo>
                  <a:pt x="1703406" y="0"/>
                </a:moveTo>
                <a:cubicBezTo>
                  <a:pt x="2644171" y="0"/>
                  <a:pt x="3406812" y="762641"/>
                  <a:pt x="3406812" y="1703406"/>
                </a:cubicBezTo>
                <a:cubicBezTo>
                  <a:pt x="3406812" y="2644171"/>
                  <a:pt x="2644171" y="3406812"/>
                  <a:pt x="1703406" y="3406812"/>
                </a:cubicBezTo>
                <a:cubicBezTo>
                  <a:pt x="762641" y="3406812"/>
                  <a:pt x="0" y="2644171"/>
                  <a:pt x="0" y="1703406"/>
                </a:cubicBezTo>
                <a:cubicBezTo>
                  <a:pt x="0" y="762641"/>
                  <a:pt x="762641" y="0"/>
                  <a:pt x="1703406" y="0"/>
                </a:cubicBezTo>
                <a:close/>
              </a:path>
            </a:pathLst>
          </a:custGeom>
        </p:spPr>
      </p:pic>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127" name="Slide Number Placeholder 5">
            <a:extLst>
              <a:ext uri="{FF2B5EF4-FFF2-40B4-BE49-F238E27FC236}">
                <a16:creationId xmlns:a16="http://schemas.microsoft.com/office/drawing/2014/main" id="{8206B34B-6191-0D48-A9C6-C2B9F125912C}"/>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17</a:t>
            </a:fld>
            <a:endParaRPr lang="en-US" altLang="en-US" sz="1200" dirty="0">
              <a:solidFill>
                <a:schemeClr val="bg1"/>
              </a:solidFill>
            </a:endParaRPr>
          </a:p>
        </p:txBody>
      </p:sp>
    </p:spTree>
    <p:extLst>
      <p:ext uri="{BB962C8B-B14F-4D97-AF65-F5344CB8AC3E}">
        <p14:creationId xmlns:p14="http://schemas.microsoft.com/office/powerpoint/2010/main" val="74684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500"/>
                                        <p:tgtEl>
                                          <p:spTgt spid="9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500"/>
                                        <p:tgtEl>
                                          <p:spTgt spid="91"/>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wipe(left)">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fade">
                                      <p:cBhvr>
                                        <p:cTn id="37" dur="500"/>
                                        <p:tgtEl>
                                          <p:spTgt spid="122"/>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fade">
                                      <p:cBhvr>
                                        <p:cTn id="41" dur="500"/>
                                        <p:tgtEl>
                                          <p:spTgt spid="92"/>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left)">
                                      <p:cBhvr>
                                        <p:cTn id="45" dur="5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3"/>
                                        </p:tgtEl>
                                        <p:attrNameLst>
                                          <p:attrName>style.visibility</p:attrName>
                                        </p:attrNameLst>
                                      </p:cBhvr>
                                      <p:to>
                                        <p:strVal val="visible"/>
                                      </p:to>
                                    </p:set>
                                    <p:animEffect transition="in" filter="fade">
                                      <p:cBhvr>
                                        <p:cTn id="50" dur="500"/>
                                        <p:tgtEl>
                                          <p:spTgt spid="123"/>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fade">
                                      <p:cBhvr>
                                        <p:cTn id="54" dur="500"/>
                                        <p:tgtEl>
                                          <p:spTgt spid="93"/>
                                        </p:tgtEl>
                                      </p:cBhvr>
                                    </p:animEffec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wipe(left)">
                                      <p:cBhvr>
                                        <p:cTn id="58" dur="500"/>
                                        <p:tgtEl>
                                          <p:spTgt spid="8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4"/>
                                        </p:tgtEl>
                                        <p:attrNameLst>
                                          <p:attrName>style.visibility</p:attrName>
                                        </p:attrNameLst>
                                      </p:cBhvr>
                                      <p:to>
                                        <p:strVal val="visible"/>
                                      </p:to>
                                    </p:set>
                                    <p:animEffect transition="in" filter="fade">
                                      <p:cBhvr>
                                        <p:cTn id="63" dur="500"/>
                                        <p:tgtEl>
                                          <p:spTgt spid="124"/>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wipe(left)">
                                      <p:cBhvr>
                                        <p:cTn id="7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4" grpId="0"/>
      <p:bldP spid="95" grpId="0" animBg="1" advAuto="0"/>
      <p:bldP spid="97" grpId="0" animBg="1" advAuto="0"/>
      <p:bldP spid="122" grpId="0" animBg="1" advAuto="0"/>
      <p:bldP spid="123" grpId="0" animBg="1" advAuto="0"/>
      <p:bldP spid="124"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D801C940-5AAD-4D4F-9E85-5AB7F2935841}"/>
              </a:ext>
            </a:extLst>
          </p:cNvPr>
          <p:cNvCxnSpPr>
            <a:cxnSpLocks/>
          </p:cNvCxnSpPr>
          <p:nvPr/>
        </p:nvCxnSpPr>
        <p:spPr>
          <a:xfrm>
            <a:off x="2565690" y="8420009"/>
            <a:ext cx="10437523"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636" name="Shape 636"/>
          <p:cNvSpPr>
            <a:spLocks noGrp="1"/>
          </p:cNvSpPr>
          <p:nvPr>
            <p:ph type="title"/>
          </p:nvPr>
        </p:nvSpPr>
        <p:spPr>
          <a:xfrm>
            <a:off x="596900" y="322247"/>
            <a:ext cx="12558713" cy="854455"/>
          </a:xfrm>
        </p:spPr>
        <p:txBody>
          <a:bodyPr rtlCol="0">
            <a:normAutofit/>
          </a:bodyPr>
          <a:lstStyle/>
          <a:p>
            <a:pPr lvl="0" algn="l" rtl="0"/>
            <a:r>
              <a:rPr lang="es"/>
              <a:t>Involucrar y explicar</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sp>
        <p:nvSpPr>
          <p:cNvPr id="62" name="Rectangle 61">
            <a:extLst>
              <a:ext uri="{FF2B5EF4-FFF2-40B4-BE49-F238E27FC236}">
                <a16:creationId xmlns:a16="http://schemas.microsoft.com/office/drawing/2014/main" id="{D1EDF1E4-F4F1-8A4A-B13A-6019363D08C0}"/>
              </a:ext>
            </a:extLst>
          </p:cNvPr>
          <p:cNvSpPr/>
          <p:nvPr/>
        </p:nvSpPr>
        <p:spPr>
          <a:xfrm>
            <a:off x="666497" y="2489116"/>
            <a:ext cx="2213181" cy="646331"/>
          </a:xfrm>
          <a:prstGeom prst="rect">
            <a:avLst/>
          </a:prstGeom>
          <a:solidFill>
            <a:schemeClr val="accent2"/>
          </a:solidFill>
        </p:spPr>
        <p:txBody>
          <a:bodyPr wrap="square" rtlCol="0">
            <a:spAutoFit/>
          </a:bodyPr>
          <a:lstStyle/>
          <a:p>
            <a:pPr algn="ctr" rtl="0"/>
            <a:r>
              <a:rPr lang="es" sz="3600" b="1" dirty="0">
                <a:solidFill>
                  <a:schemeClr val="bg1"/>
                </a:solidFill>
              </a:rPr>
              <a:t>Involucrar</a:t>
            </a:r>
            <a:endParaRPr lang="en-US" sz="4400" b="1" dirty="0">
              <a:solidFill>
                <a:schemeClr val="bg1"/>
              </a:solidFill>
            </a:endParaRPr>
          </a:p>
        </p:txBody>
      </p:sp>
      <p:cxnSp>
        <p:nvCxnSpPr>
          <p:cNvPr id="63" name="Straight Connector 62">
            <a:extLst>
              <a:ext uri="{FF2B5EF4-FFF2-40B4-BE49-F238E27FC236}">
                <a16:creationId xmlns:a16="http://schemas.microsoft.com/office/drawing/2014/main" id="{DD47DB85-F7FF-7D43-8AEA-2C46B91C89B7}"/>
              </a:ext>
            </a:extLst>
          </p:cNvPr>
          <p:cNvCxnSpPr>
            <a:cxnSpLocks/>
          </p:cNvCxnSpPr>
          <p:nvPr/>
        </p:nvCxnSpPr>
        <p:spPr>
          <a:xfrm>
            <a:off x="2565690" y="7746366"/>
            <a:ext cx="10437523"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3771E8D-7925-0847-85E6-F6D39A2A38A3}"/>
              </a:ext>
            </a:extLst>
          </p:cNvPr>
          <p:cNvCxnSpPr>
            <a:cxnSpLocks/>
          </p:cNvCxnSpPr>
          <p:nvPr/>
        </p:nvCxnSpPr>
        <p:spPr>
          <a:xfrm>
            <a:off x="3748895" y="6081984"/>
            <a:ext cx="9254318"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CD04D49-793C-AB47-858F-C91A1BDF49CB}"/>
              </a:ext>
            </a:extLst>
          </p:cNvPr>
          <p:cNvCxnSpPr>
            <a:cxnSpLocks/>
          </p:cNvCxnSpPr>
          <p:nvPr/>
        </p:nvCxnSpPr>
        <p:spPr>
          <a:xfrm>
            <a:off x="3633748" y="4523795"/>
            <a:ext cx="9369465"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E9E3B17-593F-BA42-84D0-654787DBB8F5}"/>
              </a:ext>
            </a:extLst>
          </p:cNvPr>
          <p:cNvCxnSpPr>
            <a:cxnSpLocks/>
          </p:cNvCxnSpPr>
          <p:nvPr/>
        </p:nvCxnSpPr>
        <p:spPr>
          <a:xfrm>
            <a:off x="4416270" y="5388762"/>
            <a:ext cx="8586943"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DA80242-46B2-6C46-B0D8-A591205D3F22}"/>
              </a:ext>
            </a:extLst>
          </p:cNvPr>
          <p:cNvCxnSpPr>
            <a:cxnSpLocks/>
          </p:cNvCxnSpPr>
          <p:nvPr/>
        </p:nvCxnSpPr>
        <p:spPr>
          <a:xfrm>
            <a:off x="3063914" y="6739238"/>
            <a:ext cx="9939299"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C1DFA9-4BCA-9942-A37B-21CC07CDF38C}"/>
              </a:ext>
            </a:extLst>
          </p:cNvPr>
          <p:cNvCxnSpPr>
            <a:cxnSpLocks/>
          </p:cNvCxnSpPr>
          <p:nvPr/>
        </p:nvCxnSpPr>
        <p:spPr>
          <a:xfrm>
            <a:off x="2620124" y="3924821"/>
            <a:ext cx="10383089"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FAB836C3-E5FA-9149-94FE-3F088E99E864}"/>
              </a:ext>
            </a:extLst>
          </p:cNvPr>
          <p:cNvSpPr/>
          <p:nvPr/>
        </p:nvSpPr>
        <p:spPr>
          <a:xfrm>
            <a:off x="4599996" y="4084203"/>
            <a:ext cx="9300929" cy="400110"/>
          </a:xfrm>
          <a:prstGeom prst="rect">
            <a:avLst/>
          </a:prstGeom>
        </p:spPr>
        <p:txBody>
          <a:bodyPr wrap="square" rtlCol="0">
            <a:spAutoFit/>
          </a:bodyPr>
          <a:lstStyle/>
          <a:p>
            <a:pPr lvl="0" rtl="0"/>
            <a:r>
              <a:rPr lang="es" sz="2000" dirty="0">
                <a:latin typeface="Calibri" charset="0"/>
                <a:ea typeface="MS PGothic" charset="-128"/>
                <a:cs typeface="Calibri" charset="0"/>
              </a:rPr>
              <a:t>Creando un entorno acogedor y propicio </a:t>
            </a:r>
            <a:endParaRPr lang="en-US" sz="2000" dirty="0"/>
          </a:p>
        </p:txBody>
      </p:sp>
      <p:sp>
        <p:nvSpPr>
          <p:cNvPr id="91" name="Rectangle 90">
            <a:extLst>
              <a:ext uri="{FF2B5EF4-FFF2-40B4-BE49-F238E27FC236}">
                <a16:creationId xmlns:a16="http://schemas.microsoft.com/office/drawing/2014/main" id="{E5AFFFFC-FCDF-EB48-ADF7-148770C82C61}"/>
              </a:ext>
            </a:extLst>
          </p:cNvPr>
          <p:cNvSpPr/>
          <p:nvPr/>
        </p:nvSpPr>
        <p:spPr>
          <a:xfrm>
            <a:off x="5155929" y="4627874"/>
            <a:ext cx="6913155" cy="707886"/>
          </a:xfrm>
          <a:prstGeom prst="rect">
            <a:avLst/>
          </a:prstGeom>
        </p:spPr>
        <p:txBody>
          <a:bodyPr wrap="square" rtlCol="0">
            <a:spAutoFit/>
          </a:bodyPr>
          <a:lstStyle/>
          <a:p>
            <a:pPr lvl="0" rtl="0"/>
            <a:r>
              <a:rPr lang="es" sz="2000" dirty="0"/>
              <a:t>Utilizando comunicación verbal y no verbal para transmitir a la persona entrevistada una sensación de aceptación y seguridad </a:t>
            </a:r>
          </a:p>
        </p:txBody>
      </p:sp>
      <p:sp>
        <p:nvSpPr>
          <p:cNvPr id="92" name="Rectangle 91">
            <a:extLst>
              <a:ext uri="{FF2B5EF4-FFF2-40B4-BE49-F238E27FC236}">
                <a16:creationId xmlns:a16="http://schemas.microsoft.com/office/drawing/2014/main" id="{AE82CC4D-EC9D-3E4F-9522-7A34ADBDC1F8}"/>
              </a:ext>
            </a:extLst>
          </p:cNvPr>
          <p:cNvSpPr/>
          <p:nvPr/>
        </p:nvSpPr>
        <p:spPr>
          <a:xfrm>
            <a:off x="5362759" y="5400041"/>
            <a:ext cx="6706325" cy="707886"/>
          </a:xfrm>
          <a:prstGeom prst="rect">
            <a:avLst/>
          </a:prstGeom>
        </p:spPr>
        <p:txBody>
          <a:bodyPr wrap="square" rtlCol="0">
            <a:spAutoFit/>
          </a:bodyPr>
          <a:lstStyle/>
          <a:p>
            <a:pPr lvl="0" defTabSz="914400" eaLnBrk="0" fontAlgn="base" hangingPunct="0">
              <a:spcAft>
                <a:spcPct val="0"/>
              </a:spcAft>
              <a:defRPr/>
            </a:pPr>
            <a:r>
              <a:rPr lang="es" sz="2000" dirty="0">
                <a:solidFill>
                  <a:prstClr val="black"/>
                </a:solidFill>
                <a:ea typeface="MS PGothic" pitchFamily="34" charset="-128"/>
                <a:cs typeface="MS PGothic" charset="0"/>
              </a:rPr>
              <a:t>Manteniendo una actitud libre de juicios de valor</a:t>
            </a:r>
            <a:br>
              <a:rPr lang="es" sz="2000" dirty="0">
                <a:solidFill>
                  <a:prstClr val="black"/>
                </a:solidFill>
                <a:ea typeface="MS PGothic" pitchFamily="34" charset="-128"/>
                <a:cs typeface="MS PGothic" charset="0"/>
              </a:rPr>
            </a:br>
            <a:r>
              <a:rPr lang="es" sz="2000" dirty="0">
                <a:solidFill>
                  <a:prstClr val="black"/>
                </a:solidFill>
                <a:ea typeface="MS PGothic" pitchFamily="34" charset="-128"/>
                <a:cs typeface="MS PGothic" charset="0"/>
              </a:rPr>
              <a:t>con respecto </a:t>
            </a:r>
            <a:r>
              <a:rPr lang="es" sz="2000" dirty="0">
                <a:solidFill>
                  <a:prstClr val="black"/>
                </a:solidFill>
                <a:ea typeface="MS PGothic" pitchFamily="34" charset="-128"/>
              </a:rPr>
              <a:t>a</a:t>
            </a:r>
            <a:r>
              <a:rPr lang="es" sz="2000" dirty="0">
                <a:solidFill>
                  <a:prstClr val="black"/>
                </a:solidFill>
                <a:ea typeface="MS PGothic" pitchFamily="34" charset="-128"/>
                <a:cs typeface="MS PGothic" charset="0"/>
              </a:rPr>
              <a:t> las personas</a:t>
            </a:r>
          </a:p>
        </p:txBody>
      </p:sp>
      <p:sp>
        <p:nvSpPr>
          <p:cNvPr id="93" name="Rectangle 92">
            <a:extLst>
              <a:ext uri="{FF2B5EF4-FFF2-40B4-BE49-F238E27FC236}">
                <a16:creationId xmlns:a16="http://schemas.microsoft.com/office/drawing/2014/main" id="{4B949BBA-E646-BB4F-A7C6-A085B2DD925B}"/>
              </a:ext>
            </a:extLst>
          </p:cNvPr>
          <p:cNvSpPr/>
          <p:nvPr/>
        </p:nvSpPr>
        <p:spPr>
          <a:xfrm>
            <a:off x="5326246" y="6051161"/>
            <a:ext cx="7676967" cy="707886"/>
          </a:xfrm>
          <a:prstGeom prst="rect">
            <a:avLst/>
          </a:prstGeom>
        </p:spPr>
        <p:txBody>
          <a:bodyPr wrap="square" rtlCol="0">
            <a:spAutoFit/>
          </a:bodyPr>
          <a:lstStyle/>
          <a:p>
            <a:pPr lvl="0" rtl="0"/>
            <a:r>
              <a:rPr lang="es" sz="2000" dirty="0"/>
              <a:t>Preguntando a la persona entrevistada si está cómoda con el/la intérprete que se le ha proporcionado</a:t>
            </a:r>
          </a:p>
        </p:txBody>
      </p:sp>
      <p:sp>
        <p:nvSpPr>
          <p:cNvPr id="94" name="Rectangle 93">
            <a:extLst>
              <a:ext uri="{FF2B5EF4-FFF2-40B4-BE49-F238E27FC236}">
                <a16:creationId xmlns:a16="http://schemas.microsoft.com/office/drawing/2014/main" id="{3499EDAC-5038-AC48-AEAF-821AA4342556}"/>
              </a:ext>
            </a:extLst>
          </p:cNvPr>
          <p:cNvSpPr/>
          <p:nvPr/>
        </p:nvSpPr>
        <p:spPr>
          <a:xfrm>
            <a:off x="5113290" y="6754489"/>
            <a:ext cx="8174189" cy="1015663"/>
          </a:xfrm>
          <a:prstGeom prst="rect">
            <a:avLst/>
          </a:prstGeom>
        </p:spPr>
        <p:txBody>
          <a:bodyPr wrap="square" rtlCol="0">
            <a:spAutoFit/>
          </a:bodyPr>
          <a:lstStyle/>
          <a:p>
            <a:pPr lvl="0" rtl="0"/>
            <a:r>
              <a:rPr lang="es" sz="2000" dirty="0">
                <a:latin typeface="Calibri" charset="0"/>
                <a:ea typeface="MS PGothic" charset="-128"/>
                <a:cs typeface="Calibri" charset="0"/>
              </a:rPr>
              <a:t>Cuando trabajemos con personas con identidades de género diversas, preguntando o confirmando los nombres y pronombres que debemos usar para dirigirnos a ellas</a:t>
            </a:r>
            <a:endParaRPr lang="en-US" sz="2000" dirty="0"/>
          </a:p>
        </p:txBody>
      </p:sp>
      <p:sp>
        <p:nvSpPr>
          <p:cNvPr id="95" name="Shape 13354">
            <a:extLst>
              <a:ext uri="{FF2B5EF4-FFF2-40B4-BE49-F238E27FC236}">
                <a16:creationId xmlns:a16="http://schemas.microsoft.com/office/drawing/2014/main" id="{CB5FF949-10F6-8F43-B627-AB857AF4D415}"/>
              </a:ext>
            </a:extLst>
          </p:cNvPr>
          <p:cNvSpPr/>
          <p:nvPr/>
        </p:nvSpPr>
        <p:spPr>
          <a:xfrm>
            <a:off x="4629651" y="4844107"/>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600" dirty="0"/>
          </a:p>
        </p:txBody>
      </p:sp>
      <p:sp>
        <p:nvSpPr>
          <p:cNvPr id="96" name="Oval 95">
            <a:extLst>
              <a:ext uri="{FF2B5EF4-FFF2-40B4-BE49-F238E27FC236}">
                <a16:creationId xmlns:a16="http://schemas.microsoft.com/office/drawing/2014/main" id="{23B17273-0F4D-E745-ADE7-ED5CD0CA1C69}"/>
              </a:ext>
            </a:extLst>
          </p:cNvPr>
          <p:cNvSpPr/>
          <p:nvPr/>
        </p:nvSpPr>
        <p:spPr>
          <a:xfrm>
            <a:off x="-1626" y="3876609"/>
            <a:ext cx="4697200" cy="46972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97" name="Shape 13354">
            <a:extLst>
              <a:ext uri="{FF2B5EF4-FFF2-40B4-BE49-F238E27FC236}">
                <a16:creationId xmlns:a16="http://schemas.microsoft.com/office/drawing/2014/main" id="{329AB2FB-8C99-6346-8CCF-1FEC3AB36AC1}"/>
              </a:ext>
            </a:extLst>
          </p:cNvPr>
          <p:cNvSpPr/>
          <p:nvPr/>
        </p:nvSpPr>
        <p:spPr>
          <a:xfrm>
            <a:off x="4098738" y="4180591"/>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600" dirty="0"/>
          </a:p>
        </p:txBody>
      </p:sp>
      <p:sp>
        <p:nvSpPr>
          <p:cNvPr id="122" name="Shape 13354">
            <a:extLst>
              <a:ext uri="{FF2B5EF4-FFF2-40B4-BE49-F238E27FC236}">
                <a16:creationId xmlns:a16="http://schemas.microsoft.com/office/drawing/2014/main" id="{576C6F53-7F6D-0844-BEAB-A63B3E6CB58C}"/>
              </a:ext>
            </a:extLst>
          </p:cNvPr>
          <p:cNvSpPr/>
          <p:nvPr/>
        </p:nvSpPr>
        <p:spPr>
          <a:xfrm>
            <a:off x="4822336" y="5603720"/>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600" dirty="0"/>
          </a:p>
        </p:txBody>
      </p:sp>
      <p:sp>
        <p:nvSpPr>
          <p:cNvPr id="123" name="Shape 13354">
            <a:extLst>
              <a:ext uri="{FF2B5EF4-FFF2-40B4-BE49-F238E27FC236}">
                <a16:creationId xmlns:a16="http://schemas.microsoft.com/office/drawing/2014/main" id="{B72C1400-B4AC-C549-8734-70100B6CC165}"/>
              </a:ext>
            </a:extLst>
          </p:cNvPr>
          <p:cNvSpPr/>
          <p:nvPr/>
        </p:nvSpPr>
        <p:spPr>
          <a:xfrm>
            <a:off x="4850578" y="6299160"/>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600" dirty="0"/>
          </a:p>
        </p:txBody>
      </p:sp>
      <p:sp>
        <p:nvSpPr>
          <p:cNvPr id="124" name="Shape 13354">
            <a:extLst>
              <a:ext uri="{FF2B5EF4-FFF2-40B4-BE49-F238E27FC236}">
                <a16:creationId xmlns:a16="http://schemas.microsoft.com/office/drawing/2014/main" id="{4F374A36-93C0-6245-A44F-5F40E768A7C0}"/>
              </a:ext>
            </a:extLst>
          </p:cNvPr>
          <p:cNvSpPr/>
          <p:nvPr/>
        </p:nvSpPr>
        <p:spPr>
          <a:xfrm>
            <a:off x="4643748" y="7087179"/>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600" dirty="0"/>
          </a:p>
        </p:txBody>
      </p:sp>
      <p:pic>
        <p:nvPicPr>
          <p:cNvPr id="125" name="Picture Placeholder 10">
            <a:extLst>
              <a:ext uri="{FF2B5EF4-FFF2-40B4-BE49-F238E27FC236}">
                <a16:creationId xmlns:a16="http://schemas.microsoft.com/office/drawing/2014/main" id="{0997202E-FDBF-8248-9C95-A43982956DC9}"/>
              </a:ext>
            </a:extLst>
          </p:cNvPr>
          <p:cNvPicPr>
            <a:picLocks noChangeAspect="1"/>
          </p:cNvPicPr>
          <p:nvPr/>
        </p:nvPicPr>
        <p:blipFill rotWithShape="1">
          <a:blip r:embed="rId3"/>
          <a:srcRect l="5999" t="-53" r="12510" b="53"/>
          <a:stretch/>
        </p:blipFill>
        <p:spPr>
          <a:xfrm>
            <a:off x="159200" y="4007759"/>
            <a:ext cx="4378916" cy="4430186"/>
          </a:xfrm>
          <a:custGeom>
            <a:avLst/>
            <a:gdLst>
              <a:gd name="connsiteX0" fmla="*/ 1703406 w 3406812"/>
              <a:gd name="connsiteY0" fmla="*/ 0 h 3406812"/>
              <a:gd name="connsiteX1" fmla="*/ 3406812 w 3406812"/>
              <a:gd name="connsiteY1" fmla="*/ 1703406 h 3406812"/>
              <a:gd name="connsiteX2" fmla="*/ 1703406 w 3406812"/>
              <a:gd name="connsiteY2" fmla="*/ 3406812 h 3406812"/>
              <a:gd name="connsiteX3" fmla="*/ 0 w 3406812"/>
              <a:gd name="connsiteY3" fmla="*/ 1703406 h 3406812"/>
              <a:gd name="connsiteX4" fmla="*/ 1703406 w 3406812"/>
              <a:gd name="connsiteY4" fmla="*/ 0 h 340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812" h="3406812">
                <a:moveTo>
                  <a:pt x="1703406" y="0"/>
                </a:moveTo>
                <a:cubicBezTo>
                  <a:pt x="2644171" y="0"/>
                  <a:pt x="3406812" y="762641"/>
                  <a:pt x="3406812" y="1703406"/>
                </a:cubicBezTo>
                <a:cubicBezTo>
                  <a:pt x="3406812" y="2644171"/>
                  <a:pt x="2644171" y="3406812"/>
                  <a:pt x="1703406" y="3406812"/>
                </a:cubicBezTo>
                <a:cubicBezTo>
                  <a:pt x="762641" y="3406812"/>
                  <a:pt x="0" y="2644171"/>
                  <a:pt x="0" y="1703406"/>
                </a:cubicBezTo>
                <a:cubicBezTo>
                  <a:pt x="0" y="762641"/>
                  <a:pt x="762641" y="0"/>
                  <a:pt x="1703406" y="0"/>
                </a:cubicBezTo>
                <a:close/>
              </a:path>
            </a:pathLst>
          </a:custGeom>
        </p:spPr>
      </p:pic>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51" name="Rectangle 50">
            <a:extLst>
              <a:ext uri="{FF2B5EF4-FFF2-40B4-BE49-F238E27FC236}">
                <a16:creationId xmlns:a16="http://schemas.microsoft.com/office/drawing/2014/main" id="{6E44BD4C-CFDD-0442-B244-52C7ED45696F}"/>
              </a:ext>
            </a:extLst>
          </p:cNvPr>
          <p:cNvSpPr/>
          <p:nvPr/>
        </p:nvSpPr>
        <p:spPr>
          <a:xfrm>
            <a:off x="4695574" y="7883652"/>
            <a:ext cx="8174189" cy="400110"/>
          </a:xfrm>
          <a:prstGeom prst="rect">
            <a:avLst/>
          </a:prstGeom>
        </p:spPr>
        <p:txBody>
          <a:bodyPr wrap="square" rtlCol="0">
            <a:spAutoFit/>
          </a:bodyPr>
          <a:lstStyle/>
          <a:p>
            <a:pPr lvl="0" rtl="0"/>
            <a:r>
              <a:rPr lang="es" sz="2000" dirty="0"/>
              <a:t>Evitando los temas complejos o sensibles al principio de la entrevista</a:t>
            </a:r>
          </a:p>
        </p:txBody>
      </p:sp>
      <p:sp>
        <p:nvSpPr>
          <p:cNvPr id="54" name="Shape 13354">
            <a:extLst>
              <a:ext uri="{FF2B5EF4-FFF2-40B4-BE49-F238E27FC236}">
                <a16:creationId xmlns:a16="http://schemas.microsoft.com/office/drawing/2014/main" id="{138B4E53-BD49-0948-B0FE-5D434168698F}"/>
              </a:ext>
            </a:extLst>
          </p:cNvPr>
          <p:cNvSpPr/>
          <p:nvPr/>
        </p:nvSpPr>
        <p:spPr>
          <a:xfrm>
            <a:off x="4232018" y="7942357"/>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600" dirty="0"/>
          </a:p>
        </p:txBody>
      </p:sp>
      <p:sp>
        <p:nvSpPr>
          <p:cNvPr id="2" name="Rectangle 1">
            <a:extLst>
              <a:ext uri="{FF2B5EF4-FFF2-40B4-BE49-F238E27FC236}">
                <a16:creationId xmlns:a16="http://schemas.microsoft.com/office/drawing/2014/main" id="{D9865D34-DF4A-8C47-A136-47C4D84E1BC1}"/>
              </a:ext>
            </a:extLst>
          </p:cNvPr>
          <p:cNvSpPr/>
          <p:nvPr/>
        </p:nvSpPr>
        <p:spPr>
          <a:xfrm>
            <a:off x="2879678" y="2570800"/>
            <a:ext cx="9831470" cy="584775"/>
          </a:xfrm>
          <a:prstGeom prst="rect">
            <a:avLst/>
          </a:prstGeom>
        </p:spPr>
        <p:txBody>
          <a:bodyPr wrap="square" rtlCol="0">
            <a:spAutoFit/>
          </a:bodyPr>
          <a:lstStyle/>
          <a:p>
            <a:pPr algn="ctr" rtl="0"/>
            <a:r>
              <a:rPr lang="es" sz="3200" dirty="0"/>
              <a:t>¿Cómo podemos establecer una relación de confianza?</a:t>
            </a:r>
          </a:p>
        </p:txBody>
      </p:sp>
      <p:cxnSp>
        <p:nvCxnSpPr>
          <p:cNvPr id="55" name="Straight Connector 54">
            <a:extLst>
              <a:ext uri="{FF2B5EF4-FFF2-40B4-BE49-F238E27FC236}">
                <a16:creationId xmlns:a16="http://schemas.microsoft.com/office/drawing/2014/main" id="{8B31C7F8-729D-024C-8D6D-90A22F8B75D2}"/>
              </a:ext>
            </a:extLst>
          </p:cNvPr>
          <p:cNvCxnSpPr>
            <a:cxnSpLocks/>
          </p:cNvCxnSpPr>
          <p:nvPr/>
        </p:nvCxnSpPr>
        <p:spPr bwMode="auto">
          <a:xfrm>
            <a:off x="3089579" y="2489116"/>
            <a:ext cx="0" cy="707886"/>
          </a:xfrm>
          <a:prstGeom prst="line">
            <a:avLst/>
          </a:prstGeom>
          <a:blipFill dpi="0" rotWithShape="0">
            <a:blip r:embed="rId4"/>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 name="Slide Number Placeholder 5">
            <a:extLst>
              <a:ext uri="{FF2B5EF4-FFF2-40B4-BE49-F238E27FC236}">
                <a16:creationId xmlns:a16="http://schemas.microsoft.com/office/drawing/2014/main" id="{FA8C9D26-EE43-DA47-8540-B3B0D2A25D3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18</a:t>
            </a:fld>
            <a:endParaRPr lang="en-US" altLang="en-US" sz="1200" dirty="0">
              <a:solidFill>
                <a:schemeClr val="bg1"/>
              </a:solidFill>
            </a:endParaRPr>
          </a:p>
        </p:txBody>
      </p:sp>
    </p:spTree>
    <p:extLst>
      <p:ext uri="{BB962C8B-B14F-4D97-AF65-F5344CB8AC3E}">
        <p14:creationId xmlns:p14="http://schemas.microsoft.com/office/powerpoint/2010/main" val="60008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500"/>
                                        <p:tgtEl>
                                          <p:spTgt spid="9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500"/>
                                        <p:tgtEl>
                                          <p:spTgt spid="91"/>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wipe(left)">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fade">
                                      <p:cBhvr>
                                        <p:cTn id="37" dur="500"/>
                                        <p:tgtEl>
                                          <p:spTgt spid="122"/>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fade">
                                      <p:cBhvr>
                                        <p:cTn id="41" dur="500"/>
                                        <p:tgtEl>
                                          <p:spTgt spid="92"/>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left)">
                                      <p:cBhvr>
                                        <p:cTn id="45" dur="5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3"/>
                                        </p:tgtEl>
                                        <p:attrNameLst>
                                          <p:attrName>style.visibility</p:attrName>
                                        </p:attrNameLst>
                                      </p:cBhvr>
                                      <p:to>
                                        <p:strVal val="visible"/>
                                      </p:to>
                                    </p:set>
                                    <p:animEffect transition="in" filter="fade">
                                      <p:cBhvr>
                                        <p:cTn id="50" dur="500"/>
                                        <p:tgtEl>
                                          <p:spTgt spid="123"/>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fade">
                                      <p:cBhvr>
                                        <p:cTn id="54" dur="500"/>
                                        <p:tgtEl>
                                          <p:spTgt spid="93"/>
                                        </p:tgtEl>
                                      </p:cBhvr>
                                    </p:animEffec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wipe(left)">
                                      <p:cBhvr>
                                        <p:cTn id="58" dur="500"/>
                                        <p:tgtEl>
                                          <p:spTgt spid="8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4"/>
                                        </p:tgtEl>
                                        <p:attrNameLst>
                                          <p:attrName>style.visibility</p:attrName>
                                        </p:attrNameLst>
                                      </p:cBhvr>
                                      <p:to>
                                        <p:strVal val="visible"/>
                                      </p:to>
                                    </p:set>
                                    <p:animEffect transition="in" filter="fade">
                                      <p:cBhvr>
                                        <p:cTn id="63" dur="500"/>
                                        <p:tgtEl>
                                          <p:spTgt spid="124"/>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wipe(left)">
                                      <p:cBhvr>
                                        <p:cTn id="71" dur="500"/>
                                        <p:tgtEl>
                                          <p:spTgt spid="6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4" grpId="0"/>
      <p:bldP spid="95" grpId="0" animBg="1" advAuto="0"/>
      <p:bldP spid="97" grpId="0" animBg="1" advAuto="0"/>
      <p:bldP spid="122" grpId="0" animBg="1" advAuto="0"/>
      <p:bldP spid="123" grpId="0" animBg="1" advAuto="0"/>
      <p:bldP spid="124" grpId="0" animBg="1" advAuto="0"/>
      <p:bldP spid="51" grpId="0"/>
      <p:bldP spid="54"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Involucrar y explicar</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2" name="Rectangle 1">
            <a:extLst>
              <a:ext uri="{FF2B5EF4-FFF2-40B4-BE49-F238E27FC236}">
                <a16:creationId xmlns:a16="http://schemas.microsoft.com/office/drawing/2014/main" id="{D9865D34-DF4A-8C47-A136-47C4D84E1BC1}"/>
              </a:ext>
            </a:extLst>
          </p:cNvPr>
          <p:cNvSpPr/>
          <p:nvPr/>
        </p:nvSpPr>
        <p:spPr>
          <a:xfrm>
            <a:off x="725329" y="2441320"/>
            <a:ext cx="11390736" cy="1077218"/>
          </a:xfrm>
          <a:prstGeom prst="rect">
            <a:avLst/>
          </a:prstGeom>
        </p:spPr>
        <p:txBody>
          <a:bodyPr wrap="square" rtlCol="0">
            <a:spAutoFit/>
          </a:bodyPr>
          <a:lstStyle/>
          <a:p>
            <a:pPr rtl="0"/>
            <a:r>
              <a:rPr lang="es" sz="3200" dirty="0"/>
              <a:t>Sugerencias de preguntas con las que comenzar una entrevista con una persona con SOGIESC diversa, </a:t>
            </a:r>
            <a:r>
              <a:rPr lang="es" sz="3200" dirty="0">
                <a:latin typeface="Calibri" charset="0"/>
                <a:ea typeface="Calibri" charset="0"/>
                <a:cs typeface="Calibri" charset="0"/>
              </a:rPr>
              <a:t>cuando corresponda</a:t>
            </a:r>
            <a:endParaRPr lang="en-US" sz="3200" dirty="0"/>
          </a:p>
        </p:txBody>
      </p:sp>
      <p:cxnSp>
        <p:nvCxnSpPr>
          <p:cNvPr id="55" name="Straight Connector 54">
            <a:extLst>
              <a:ext uri="{FF2B5EF4-FFF2-40B4-BE49-F238E27FC236}">
                <a16:creationId xmlns:a16="http://schemas.microsoft.com/office/drawing/2014/main" id="{8B31C7F8-729D-024C-8D6D-90A22F8B75D2}"/>
              </a:ext>
            </a:extLst>
          </p:cNvPr>
          <p:cNvCxnSpPr>
            <a:cxnSpLocks/>
          </p:cNvCxnSpPr>
          <p:nvPr/>
        </p:nvCxnSpPr>
        <p:spPr bwMode="auto">
          <a:xfrm>
            <a:off x="663643" y="2489116"/>
            <a:ext cx="0" cy="958622"/>
          </a:xfrm>
          <a:prstGeom prst="line">
            <a:avLst/>
          </a:prstGeom>
          <a:blipFill dpi="0" rotWithShape="0">
            <a:blip r:embed="rId3"/>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9" name="Shape 602">
            <a:extLst>
              <a:ext uri="{FF2B5EF4-FFF2-40B4-BE49-F238E27FC236}">
                <a16:creationId xmlns:a16="http://schemas.microsoft.com/office/drawing/2014/main" id="{B36FD372-F156-5848-B244-52B6C1D432F9}"/>
              </a:ext>
            </a:extLst>
          </p:cNvPr>
          <p:cNvSpPr/>
          <p:nvPr/>
        </p:nvSpPr>
        <p:spPr>
          <a:xfrm>
            <a:off x="6037" y="6793061"/>
            <a:ext cx="13003213"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110" name="Shape 599">
            <a:extLst>
              <a:ext uri="{FF2B5EF4-FFF2-40B4-BE49-F238E27FC236}">
                <a16:creationId xmlns:a16="http://schemas.microsoft.com/office/drawing/2014/main" id="{BEBFCDF2-930C-8041-92F9-F5C76E0C0F05}"/>
              </a:ext>
            </a:extLst>
          </p:cNvPr>
          <p:cNvSpPr/>
          <p:nvPr/>
        </p:nvSpPr>
        <p:spPr>
          <a:xfrm>
            <a:off x="6038" y="3862523"/>
            <a:ext cx="1411705" cy="686907"/>
          </a:xfrm>
          <a:prstGeom prst="homePlate">
            <a:avLst/>
          </a:prstGeom>
          <a:solidFill>
            <a:schemeClr val="accent1"/>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endParaRPr sz="1200" dirty="0">
              <a:latin typeface="Calibri Regular"/>
            </a:endParaRPr>
          </a:p>
        </p:txBody>
      </p:sp>
      <p:sp>
        <p:nvSpPr>
          <p:cNvPr id="111" name="Shape 603">
            <a:extLst>
              <a:ext uri="{FF2B5EF4-FFF2-40B4-BE49-F238E27FC236}">
                <a16:creationId xmlns:a16="http://schemas.microsoft.com/office/drawing/2014/main" id="{E1A1C3EA-BD42-114E-80FD-F59B0463ACBF}"/>
              </a:ext>
            </a:extLst>
          </p:cNvPr>
          <p:cNvSpPr/>
          <p:nvPr/>
        </p:nvSpPr>
        <p:spPr>
          <a:xfrm>
            <a:off x="6037" y="5758373"/>
            <a:ext cx="13003213"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112" name="Shape 605">
            <a:extLst>
              <a:ext uri="{FF2B5EF4-FFF2-40B4-BE49-F238E27FC236}">
                <a16:creationId xmlns:a16="http://schemas.microsoft.com/office/drawing/2014/main" id="{F74D937C-7905-664D-BCA0-4F23E5589F11}"/>
              </a:ext>
            </a:extLst>
          </p:cNvPr>
          <p:cNvSpPr/>
          <p:nvPr/>
        </p:nvSpPr>
        <p:spPr>
          <a:xfrm>
            <a:off x="6038" y="4712148"/>
            <a:ext cx="13003212"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113" name="Shape 617">
            <a:extLst>
              <a:ext uri="{FF2B5EF4-FFF2-40B4-BE49-F238E27FC236}">
                <a16:creationId xmlns:a16="http://schemas.microsoft.com/office/drawing/2014/main" id="{1ACA04F5-C147-3340-8843-0CD899664965}"/>
              </a:ext>
            </a:extLst>
          </p:cNvPr>
          <p:cNvSpPr/>
          <p:nvPr/>
        </p:nvSpPr>
        <p:spPr>
          <a:xfrm>
            <a:off x="1584010" y="3782516"/>
            <a:ext cx="10333408" cy="808408"/>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rtl="0">
              <a:spcBef>
                <a:spcPts val="300"/>
              </a:spcBef>
            </a:pPr>
            <a:r>
              <a:rPr lang="es" sz="2200" dirty="0">
                <a:cs typeface="MS PGothic" charset="0"/>
              </a:rPr>
              <a:t>¿Puedo registrar información sobre su [orientación sexual, identidad de género, expresión de género o características sexuales] en [el expediente, la base de datos, etc.]?</a:t>
            </a:r>
          </a:p>
        </p:txBody>
      </p:sp>
      <p:sp>
        <p:nvSpPr>
          <p:cNvPr id="114" name="Shape 618">
            <a:extLst>
              <a:ext uri="{FF2B5EF4-FFF2-40B4-BE49-F238E27FC236}">
                <a16:creationId xmlns:a16="http://schemas.microsoft.com/office/drawing/2014/main" id="{87D31EEB-8B31-3F43-8F6F-FD830B28967F}"/>
              </a:ext>
            </a:extLst>
          </p:cNvPr>
          <p:cNvSpPr/>
          <p:nvPr/>
        </p:nvSpPr>
        <p:spPr>
          <a:xfrm>
            <a:off x="1595370" y="4784275"/>
            <a:ext cx="10935891" cy="808408"/>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defTabSz="914400" rtl="0">
              <a:lnSpc>
                <a:spcPct val="100000"/>
              </a:lnSpc>
              <a:spcBef>
                <a:spcPts val="300"/>
              </a:spcBef>
              <a:defRPr/>
            </a:pPr>
            <a:r>
              <a:rPr lang="es" sz="2200" kern="0" dirty="0">
                <a:cs typeface="MS PGothic" charset="0"/>
              </a:rPr>
              <a:t>¿Puedo revelar información sobre su [orientación sexual, identidad de género, expresión de género o características sexuales] a [persona, entidad, etc.]? </a:t>
            </a:r>
          </a:p>
        </p:txBody>
      </p:sp>
      <p:sp>
        <p:nvSpPr>
          <p:cNvPr id="115" name="Shape 619">
            <a:extLst>
              <a:ext uri="{FF2B5EF4-FFF2-40B4-BE49-F238E27FC236}">
                <a16:creationId xmlns:a16="http://schemas.microsoft.com/office/drawing/2014/main" id="{3F9006F2-3EFF-0B42-A557-6B772E3933E6}"/>
              </a:ext>
            </a:extLst>
          </p:cNvPr>
          <p:cNvSpPr/>
          <p:nvPr/>
        </p:nvSpPr>
        <p:spPr>
          <a:xfrm>
            <a:off x="1603886" y="5851839"/>
            <a:ext cx="11107262" cy="808408"/>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defTabSz="914400" rtl="0">
              <a:lnSpc>
                <a:spcPct val="100000"/>
              </a:lnSpc>
              <a:spcBef>
                <a:spcPts val="300"/>
              </a:spcBef>
              <a:defRPr/>
            </a:pPr>
            <a:r>
              <a:rPr lang="es" sz="2200" kern="0" dirty="0">
                <a:cs typeface="MS PGothic" charset="0"/>
              </a:rPr>
              <a:t>¿Sus familiares están al corriente de su [orientación sexual, identidad de género, expresión de género o características sexuales]? De ser así, ¿podemos hablar de este tema en su presencia?</a:t>
            </a:r>
          </a:p>
        </p:txBody>
      </p:sp>
      <p:sp>
        <p:nvSpPr>
          <p:cNvPr id="116" name="Shape 599">
            <a:extLst>
              <a:ext uri="{FF2B5EF4-FFF2-40B4-BE49-F238E27FC236}">
                <a16:creationId xmlns:a16="http://schemas.microsoft.com/office/drawing/2014/main" id="{BC7AE021-33E3-7E46-B0EA-9C996D04311B}"/>
              </a:ext>
            </a:extLst>
          </p:cNvPr>
          <p:cNvSpPr/>
          <p:nvPr/>
        </p:nvSpPr>
        <p:spPr>
          <a:xfrm>
            <a:off x="6038" y="4884925"/>
            <a:ext cx="1411705" cy="686907"/>
          </a:xfrm>
          <a:prstGeom prst="homePlate">
            <a:avLst/>
          </a:prstGeom>
          <a:solidFill>
            <a:schemeClr val="accent2"/>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endParaRPr sz="1200" dirty="0">
              <a:latin typeface="Calibri Regular"/>
            </a:endParaRPr>
          </a:p>
        </p:txBody>
      </p:sp>
      <p:sp>
        <p:nvSpPr>
          <p:cNvPr id="117" name="Shape 599">
            <a:extLst>
              <a:ext uri="{FF2B5EF4-FFF2-40B4-BE49-F238E27FC236}">
                <a16:creationId xmlns:a16="http://schemas.microsoft.com/office/drawing/2014/main" id="{47E37CF0-62CE-7843-ACEF-5F77AB797156}"/>
              </a:ext>
            </a:extLst>
          </p:cNvPr>
          <p:cNvSpPr/>
          <p:nvPr/>
        </p:nvSpPr>
        <p:spPr>
          <a:xfrm>
            <a:off x="6038" y="5943408"/>
            <a:ext cx="1411705" cy="686907"/>
          </a:xfrm>
          <a:prstGeom prst="homePlate">
            <a:avLst/>
          </a:prstGeom>
          <a:solidFill>
            <a:schemeClr val="accent5"/>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endParaRPr sz="1200" dirty="0">
              <a:latin typeface="Calibri Regular"/>
            </a:endParaRPr>
          </a:p>
        </p:txBody>
      </p:sp>
      <p:sp>
        <p:nvSpPr>
          <p:cNvPr id="118" name="Shape 602">
            <a:extLst>
              <a:ext uri="{FF2B5EF4-FFF2-40B4-BE49-F238E27FC236}">
                <a16:creationId xmlns:a16="http://schemas.microsoft.com/office/drawing/2014/main" id="{53AD5B94-64AB-954B-88C1-506BD73C7297}"/>
              </a:ext>
            </a:extLst>
          </p:cNvPr>
          <p:cNvSpPr/>
          <p:nvPr/>
        </p:nvSpPr>
        <p:spPr>
          <a:xfrm>
            <a:off x="6037" y="7863530"/>
            <a:ext cx="13003213"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119" name="Shape 619">
            <a:extLst>
              <a:ext uri="{FF2B5EF4-FFF2-40B4-BE49-F238E27FC236}">
                <a16:creationId xmlns:a16="http://schemas.microsoft.com/office/drawing/2014/main" id="{93171EE6-FDF1-2742-8CBF-AA6131C844A2}"/>
              </a:ext>
            </a:extLst>
          </p:cNvPr>
          <p:cNvSpPr/>
          <p:nvPr/>
        </p:nvSpPr>
        <p:spPr>
          <a:xfrm>
            <a:off x="1603886" y="7077980"/>
            <a:ext cx="10802701" cy="469854"/>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defTabSz="914400" rtl="0">
              <a:lnSpc>
                <a:spcPct val="100000"/>
              </a:lnSpc>
              <a:spcBef>
                <a:spcPts val="300"/>
              </a:spcBef>
              <a:defRPr/>
            </a:pPr>
            <a:r>
              <a:rPr lang="es" sz="2200" dirty="0">
                <a:latin typeface="Calibri" charset="0"/>
                <a:ea typeface="MS PGothic" charset="-128"/>
                <a:cs typeface="Calibri" charset="0"/>
              </a:rPr>
              <a:t>¿Tiene usted una pareja o cónyuge que también necesite ayuda?</a:t>
            </a:r>
          </a:p>
        </p:txBody>
      </p:sp>
      <p:sp>
        <p:nvSpPr>
          <p:cNvPr id="120" name="Shape 599">
            <a:extLst>
              <a:ext uri="{FF2B5EF4-FFF2-40B4-BE49-F238E27FC236}">
                <a16:creationId xmlns:a16="http://schemas.microsoft.com/office/drawing/2014/main" id="{0BF5049C-A981-A149-A066-0F1A9E6260AD}"/>
              </a:ext>
            </a:extLst>
          </p:cNvPr>
          <p:cNvSpPr/>
          <p:nvPr/>
        </p:nvSpPr>
        <p:spPr>
          <a:xfrm>
            <a:off x="6038" y="7001509"/>
            <a:ext cx="1411705" cy="686907"/>
          </a:xfrm>
          <a:prstGeom prst="homePlate">
            <a:avLst/>
          </a:prstGeom>
          <a:solidFill>
            <a:schemeClr val="accent3"/>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endParaRPr sz="1200" dirty="0">
              <a:latin typeface="Calibri Regular"/>
            </a:endParaRPr>
          </a:p>
        </p:txBody>
      </p:sp>
      <p:sp>
        <p:nvSpPr>
          <p:cNvPr id="121" name="TextBox 120">
            <a:extLst>
              <a:ext uri="{FF2B5EF4-FFF2-40B4-BE49-F238E27FC236}">
                <a16:creationId xmlns:a16="http://schemas.microsoft.com/office/drawing/2014/main" id="{FBBCD1E3-BBAE-0546-9D16-FD05A7BFA502}"/>
              </a:ext>
            </a:extLst>
          </p:cNvPr>
          <p:cNvSpPr txBox="1"/>
          <p:nvPr/>
        </p:nvSpPr>
        <p:spPr>
          <a:xfrm>
            <a:off x="8861280" y="3240861"/>
            <a:ext cx="0" cy="0"/>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127" name="Shape 619">
            <a:extLst>
              <a:ext uri="{FF2B5EF4-FFF2-40B4-BE49-F238E27FC236}">
                <a16:creationId xmlns:a16="http://schemas.microsoft.com/office/drawing/2014/main" id="{311E122C-FB3E-5B4D-B819-63AE9C2AD44E}"/>
              </a:ext>
            </a:extLst>
          </p:cNvPr>
          <p:cNvSpPr/>
          <p:nvPr/>
        </p:nvSpPr>
        <p:spPr>
          <a:xfrm>
            <a:off x="1603886" y="7979455"/>
            <a:ext cx="11232166" cy="740697"/>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rtl="0">
              <a:lnSpc>
                <a:spcPct val="90000"/>
              </a:lnSpc>
              <a:spcBef>
                <a:spcPts val="300"/>
              </a:spcBef>
              <a:buClr>
                <a:srgbClr val="AF1D38"/>
              </a:buClr>
            </a:pPr>
            <a:r>
              <a:rPr lang="es" sz="2200" dirty="0">
                <a:latin typeface="Calibri" charset="0"/>
                <a:ea typeface="MS PGothic" charset="-128"/>
                <a:cs typeface="Calibri" charset="0"/>
              </a:rPr>
              <a:t>[Solo para personas que nos hayan revelado su identidad de género diversa] ¿Qué género, nombre, pronombre y tratamiento quiere que utilicemos? </a:t>
            </a:r>
          </a:p>
        </p:txBody>
      </p:sp>
      <p:sp>
        <p:nvSpPr>
          <p:cNvPr id="128" name="Shape 599">
            <a:extLst>
              <a:ext uri="{FF2B5EF4-FFF2-40B4-BE49-F238E27FC236}">
                <a16:creationId xmlns:a16="http://schemas.microsoft.com/office/drawing/2014/main" id="{114E6F6B-64AA-3046-8C0E-E3857FBCCB8B}"/>
              </a:ext>
            </a:extLst>
          </p:cNvPr>
          <p:cNvSpPr/>
          <p:nvPr/>
        </p:nvSpPr>
        <p:spPr>
          <a:xfrm>
            <a:off x="6038" y="7999701"/>
            <a:ext cx="1411705" cy="686907"/>
          </a:xfrm>
          <a:prstGeom prst="homePlate">
            <a:avLst/>
          </a:prstGeom>
          <a:solidFill>
            <a:schemeClr val="accent4"/>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endParaRPr sz="1200" dirty="0">
              <a:solidFill>
                <a:schemeClr val="accent4"/>
              </a:solidFill>
              <a:latin typeface="Calibri Regular"/>
            </a:endParaRPr>
          </a:p>
        </p:txBody>
      </p:sp>
      <p:sp>
        <p:nvSpPr>
          <p:cNvPr id="129" name="Shape 602">
            <a:extLst>
              <a:ext uri="{FF2B5EF4-FFF2-40B4-BE49-F238E27FC236}">
                <a16:creationId xmlns:a16="http://schemas.microsoft.com/office/drawing/2014/main" id="{66D59F65-D5DF-614A-A966-72EEB8495E74}"/>
              </a:ext>
            </a:extLst>
          </p:cNvPr>
          <p:cNvSpPr/>
          <p:nvPr/>
        </p:nvSpPr>
        <p:spPr>
          <a:xfrm>
            <a:off x="6037" y="8781068"/>
            <a:ext cx="13003213"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130" name="Slide Number Placeholder 5">
            <a:extLst>
              <a:ext uri="{FF2B5EF4-FFF2-40B4-BE49-F238E27FC236}">
                <a16:creationId xmlns:a16="http://schemas.microsoft.com/office/drawing/2014/main" id="{F2908B46-C7B3-BB45-8593-6EF3B779B6E0}"/>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19</a:t>
            </a:fld>
            <a:endParaRPr lang="en-US" altLang="en-US" sz="1200" dirty="0">
              <a:solidFill>
                <a:schemeClr val="bg1"/>
              </a:solidFill>
            </a:endParaRPr>
          </a:p>
        </p:txBody>
      </p:sp>
    </p:spTree>
    <p:extLst>
      <p:ext uri="{BB962C8B-B14F-4D97-AF65-F5344CB8AC3E}">
        <p14:creationId xmlns:p14="http://schemas.microsoft.com/office/powerpoint/2010/main" val="405016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500"/>
                                        <p:tgtEl>
                                          <p:spTgt spid="1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childTnLst>
                          </p:cTn>
                        </p:par>
                        <p:par>
                          <p:cTn id="12" fill="hold">
                            <p:stCondLst>
                              <p:cond delay="1000"/>
                            </p:stCondLst>
                            <p:childTnLst>
                              <p:par>
                                <p:cTn id="13" presetID="22" presetClass="entr" presetSubtype="4" fill="hold" grpId="0" nodeType="afterEffect">
                                  <p:stCondLst>
                                    <p:cond delay="0"/>
                                  </p:stCondLst>
                                  <p:iterate>
                                    <p:tmAbs val="0"/>
                                  </p:iterate>
                                  <p:childTnLst>
                                    <p:set>
                                      <p:cBhvr>
                                        <p:cTn id="14" fill="hold"/>
                                        <p:tgtEl>
                                          <p:spTgt spid="112"/>
                                        </p:tgtEl>
                                        <p:attrNameLst>
                                          <p:attrName>style.visibility</p:attrName>
                                        </p:attrNameLst>
                                      </p:cBhvr>
                                      <p:to>
                                        <p:strVal val="visible"/>
                                      </p:to>
                                    </p:set>
                                    <p:animEffect transition="in" filter="wipe(down)">
                                      <p:cBhvr>
                                        <p:cTn id="15" dur="500"/>
                                        <p:tgtEl>
                                          <p:spTgt spid="1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wipe(left)">
                                      <p:cBhvr>
                                        <p:cTn id="20" dur="500"/>
                                        <p:tgtEl>
                                          <p:spTgt spid="11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fade">
                                      <p:cBhvr>
                                        <p:cTn id="24" dur="500"/>
                                        <p:tgtEl>
                                          <p:spTgt spid="114"/>
                                        </p:tgtEl>
                                      </p:cBhvr>
                                    </p:animEffect>
                                  </p:childTnLst>
                                </p:cTn>
                              </p:par>
                            </p:childTnLst>
                          </p:cTn>
                        </p:par>
                        <p:par>
                          <p:cTn id="25" fill="hold">
                            <p:stCondLst>
                              <p:cond delay="1000"/>
                            </p:stCondLst>
                            <p:childTnLst>
                              <p:par>
                                <p:cTn id="26" presetID="22" presetClass="entr" presetSubtype="4" fill="hold" grpId="0" nodeType="afterEffect">
                                  <p:stCondLst>
                                    <p:cond delay="0"/>
                                  </p:stCondLst>
                                  <p:iterate>
                                    <p:tmAbs val="0"/>
                                  </p:iterate>
                                  <p:childTnLst>
                                    <p:set>
                                      <p:cBhvr>
                                        <p:cTn id="27" fill="hold"/>
                                        <p:tgtEl>
                                          <p:spTgt spid="111"/>
                                        </p:tgtEl>
                                        <p:attrNameLst>
                                          <p:attrName>style.visibility</p:attrName>
                                        </p:attrNameLst>
                                      </p:cBhvr>
                                      <p:to>
                                        <p:strVal val="visible"/>
                                      </p:to>
                                    </p:set>
                                    <p:animEffect transition="in" filter="wipe(down)">
                                      <p:cBhvr>
                                        <p:cTn id="28" dur="500"/>
                                        <p:tgtEl>
                                          <p:spTgt spid="1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7"/>
                                        </p:tgtEl>
                                        <p:attrNameLst>
                                          <p:attrName>style.visibility</p:attrName>
                                        </p:attrNameLst>
                                      </p:cBhvr>
                                      <p:to>
                                        <p:strVal val="visible"/>
                                      </p:to>
                                    </p:set>
                                    <p:animEffect transition="in" filter="wipe(left)">
                                      <p:cBhvr>
                                        <p:cTn id="33" dur="500"/>
                                        <p:tgtEl>
                                          <p:spTgt spid="117"/>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childTnLst>
                                </p:cTn>
                              </p:par>
                            </p:childTnLst>
                          </p:cTn>
                        </p:par>
                        <p:par>
                          <p:cTn id="38" fill="hold">
                            <p:stCondLst>
                              <p:cond delay="1000"/>
                            </p:stCondLst>
                            <p:childTnLst>
                              <p:par>
                                <p:cTn id="39" presetID="22" presetClass="entr" presetSubtype="4" fill="hold" grpId="0" nodeType="afterEffect">
                                  <p:stCondLst>
                                    <p:cond delay="0"/>
                                  </p:stCondLst>
                                  <p:iterate>
                                    <p:tmAbs val="0"/>
                                  </p:iterate>
                                  <p:childTnLst>
                                    <p:set>
                                      <p:cBhvr>
                                        <p:cTn id="40" fill="hold"/>
                                        <p:tgtEl>
                                          <p:spTgt spid="109"/>
                                        </p:tgtEl>
                                        <p:attrNameLst>
                                          <p:attrName>style.visibility</p:attrName>
                                        </p:attrNameLst>
                                      </p:cBhvr>
                                      <p:to>
                                        <p:strVal val="visible"/>
                                      </p:to>
                                    </p:set>
                                    <p:animEffect transition="in" filter="wipe(down)">
                                      <p:cBhvr>
                                        <p:cTn id="41" dur="500"/>
                                        <p:tgtEl>
                                          <p:spTgt spid="10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0"/>
                                        </p:tgtEl>
                                        <p:attrNameLst>
                                          <p:attrName>style.visibility</p:attrName>
                                        </p:attrNameLst>
                                      </p:cBhvr>
                                      <p:to>
                                        <p:strVal val="visible"/>
                                      </p:to>
                                    </p:set>
                                    <p:animEffect transition="in" filter="wipe(left)">
                                      <p:cBhvr>
                                        <p:cTn id="46" dur="500"/>
                                        <p:tgtEl>
                                          <p:spTgt spid="120"/>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19"/>
                                        </p:tgtEl>
                                        <p:attrNameLst>
                                          <p:attrName>style.visibility</p:attrName>
                                        </p:attrNameLst>
                                      </p:cBhvr>
                                      <p:to>
                                        <p:strVal val="visible"/>
                                      </p:to>
                                    </p:set>
                                    <p:animEffect transition="in" filter="fade">
                                      <p:cBhvr>
                                        <p:cTn id="50" dur="500"/>
                                        <p:tgtEl>
                                          <p:spTgt spid="119"/>
                                        </p:tgtEl>
                                      </p:cBhvr>
                                    </p:animEffect>
                                  </p:childTnLst>
                                </p:cTn>
                              </p:par>
                            </p:childTnLst>
                          </p:cTn>
                        </p:par>
                        <p:par>
                          <p:cTn id="51" fill="hold">
                            <p:stCondLst>
                              <p:cond delay="1000"/>
                            </p:stCondLst>
                            <p:childTnLst>
                              <p:par>
                                <p:cTn id="52" presetID="22" presetClass="entr" presetSubtype="4" fill="hold" grpId="0" nodeType="afterEffect">
                                  <p:stCondLst>
                                    <p:cond delay="0"/>
                                  </p:stCondLst>
                                  <p:iterate>
                                    <p:tmAbs val="0"/>
                                  </p:iterate>
                                  <p:childTnLst>
                                    <p:set>
                                      <p:cBhvr>
                                        <p:cTn id="53" fill="hold"/>
                                        <p:tgtEl>
                                          <p:spTgt spid="118"/>
                                        </p:tgtEl>
                                        <p:attrNameLst>
                                          <p:attrName>style.visibility</p:attrName>
                                        </p:attrNameLst>
                                      </p:cBhvr>
                                      <p:to>
                                        <p:strVal val="visible"/>
                                      </p:to>
                                    </p:set>
                                    <p:animEffect transition="in" filter="wipe(down)">
                                      <p:cBhvr>
                                        <p:cTn id="54" dur="500"/>
                                        <p:tgtEl>
                                          <p:spTgt spid="1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8"/>
                                        </p:tgtEl>
                                        <p:attrNameLst>
                                          <p:attrName>style.visibility</p:attrName>
                                        </p:attrNameLst>
                                      </p:cBhvr>
                                      <p:to>
                                        <p:strVal val="visible"/>
                                      </p:to>
                                    </p:set>
                                    <p:animEffect transition="in" filter="wipe(left)">
                                      <p:cBhvr>
                                        <p:cTn id="59" dur="500"/>
                                        <p:tgtEl>
                                          <p:spTgt spid="128"/>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27"/>
                                        </p:tgtEl>
                                        <p:attrNameLst>
                                          <p:attrName>style.visibility</p:attrName>
                                        </p:attrNameLst>
                                      </p:cBhvr>
                                      <p:to>
                                        <p:strVal val="visible"/>
                                      </p:to>
                                    </p:set>
                                    <p:animEffect transition="in" filter="fade">
                                      <p:cBhvr>
                                        <p:cTn id="63" dur="500"/>
                                        <p:tgtEl>
                                          <p:spTgt spid="127"/>
                                        </p:tgtEl>
                                      </p:cBhvr>
                                    </p:animEffect>
                                  </p:childTnLst>
                                </p:cTn>
                              </p:par>
                            </p:childTnLst>
                          </p:cTn>
                        </p:par>
                        <p:par>
                          <p:cTn id="64" fill="hold">
                            <p:stCondLst>
                              <p:cond delay="1000"/>
                            </p:stCondLst>
                            <p:childTnLst>
                              <p:par>
                                <p:cTn id="65" presetID="22" presetClass="entr" presetSubtype="4" fill="hold" grpId="0" nodeType="afterEffect">
                                  <p:stCondLst>
                                    <p:cond delay="0"/>
                                  </p:stCondLst>
                                  <p:iterate>
                                    <p:tmAbs val="0"/>
                                  </p:iterate>
                                  <p:childTnLst>
                                    <p:set>
                                      <p:cBhvr>
                                        <p:cTn id="66" fill="hold"/>
                                        <p:tgtEl>
                                          <p:spTgt spid="129"/>
                                        </p:tgtEl>
                                        <p:attrNameLst>
                                          <p:attrName>style.visibility</p:attrName>
                                        </p:attrNameLst>
                                      </p:cBhvr>
                                      <p:to>
                                        <p:strVal val="visible"/>
                                      </p:to>
                                    </p:set>
                                    <p:animEffect transition="in" filter="wipe(down)">
                                      <p:cBhvr>
                                        <p:cTn id="6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advAuto="0"/>
      <p:bldP spid="110" grpId="0" animBg="1"/>
      <p:bldP spid="111" grpId="0" animBg="1" advAuto="0"/>
      <p:bldP spid="112" grpId="0" animBg="1" advAuto="0"/>
      <p:bldP spid="113" grpId="0" animBg="1" advAuto="0"/>
      <p:bldP spid="114" grpId="0" animBg="1" advAuto="0"/>
      <p:bldP spid="115" grpId="0" animBg="1" advAuto="0"/>
      <p:bldP spid="116" grpId="0" animBg="1"/>
      <p:bldP spid="117" grpId="0" animBg="1"/>
      <p:bldP spid="118" grpId="0" animBg="1" advAuto="0"/>
      <p:bldP spid="119" grpId="0" animBg="1" advAuto="0"/>
      <p:bldP spid="120" grpId="0" animBg="1"/>
      <p:bldP spid="127" grpId="0" animBg="1" advAuto="0"/>
      <p:bldP spid="128" grpId="0" animBg="1"/>
      <p:bldP spid="129"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414;p2" descr="A person sitting in a chair&#10;&#10;Description automatically generated">
            <a:extLst>
              <a:ext uri="{FF2B5EF4-FFF2-40B4-BE49-F238E27FC236}">
                <a16:creationId xmlns:a16="http://schemas.microsoft.com/office/drawing/2014/main" id="{7760F440-C6FC-7842-8BE7-4310C2E4C741}"/>
              </a:ext>
            </a:extLst>
          </p:cNvPr>
          <p:cNvPicPr preferRelativeResize="0"/>
          <p:nvPr/>
        </p:nvPicPr>
        <p:blipFill rotWithShape="1">
          <a:blip r:embed="rId3">
            <a:alphaModFix/>
            <a:extLst>
              <a:ext uri="{BEBA8EAE-BF5A-486C-A8C5-ECC9F3942E4B}">
                <a14:imgProps xmlns:a14="http://schemas.microsoft.com/office/drawing/2010/main">
                  <a14:imgLayer>
                    <a14:imgEffect>
                      <a14:brightnessContrast bright="-20000" contrast="-20000"/>
                    </a14:imgEffect>
                  </a14:imgLayer>
                </a14:imgProps>
              </a:ext>
            </a:extLst>
          </a:blip>
          <a:srcRect r="11151"/>
          <a:stretch/>
        </p:blipFill>
        <p:spPr>
          <a:xfrm>
            <a:off x="0" y="-1"/>
            <a:ext cx="13003213" cy="9756775"/>
          </a:xfrm>
          <a:prstGeom prst="rect">
            <a:avLst/>
          </a:prstGeom>
          <a:noFill/>
          <a:ln>
            <a:noFill/>
          </a:ln>
        </p:spPr>
      </p:pic>
      <p:sp>
        <p:nvSpPr>
          <p:cNvPr id="14" name="Title 20">
            <a:extLst>
              <a:ext uri="{FF2B5EF4-FFF2-40B4-BE49-F238E27FC236}">
                <a16:creationId xmlns:a16="http://schemas.microsoft.com/office/drawing/2014/main" id="{DDFCE260-D5DC-2C47-B131-6E5FDDE64270}"/>
              </a:ext>
            </a:extLst>
          </p:cNvPr>
          <p:cNvSpPr txBox="1">
            <a:spLocks/>
          </p:cNvSpPr>
          <p:nvPr/>
        </p:nvSpPr>
        <p:spPr>
          <a:xfrm>
            <a:off x="1133061" y="6293665"/>
            <a:ext cx="10902994" cy="1477328"/>
          </a:xfrm>
          <a:prstGeom prst="rect">
            <a:avLst/>
          </a:prstGeom>
        </p:spPr>
        <p:txBody>
          <a:bodyPr vert="horz" wrap="square" lIns="182910" tIns="0" rIns="18291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rtl="0"/>
            <a:r>
              <a:rPr lang="es" sz="3200" cap="all" dirty="0">
                <a:solidFill>
                  <a:schemeClr val="bg1"/>
                </a:solidFill>
                <a:latin typeface="+mn-lt"/>
                <a:ea typeface="Montserrat" charset="0"/>
                <a:cs typeface="Montserrat" charset="0"/>
              </a:rPr>
              <a:t>Orientación sexual, identidad de género, expresión de género y características sexuales (SOGIESC) </a:t>
            </a:r>
            <a:br>
              <a:rPr lang="en-US" sz="4000" cap="all" dirty="0">
                <a:solidFill>
                  <a:schemeClr val="bg1"/>
                </a:solidFill>
                <a:latin typeface="+mn-lt"/>
                <a:ea typeface="Montserrat" charset="0"/>
                <a:cs typeface="Montserrat" charset="0"/>
              </a:rPr>
            </a:br>
            <a:r>
              <a:rPr lang="es" sz="3200" b="1" cap="all" dirty="0">
                <a:solidFill>
                  <a:schemeClr val="bg1"/>
                </a:solidFill>
                <a:latin typeface="+mn-lt"/>
                <a:ea typeface="Montserrat" charset="0"/>
                <a:cs typeface="Montserrat" charset="0"/>
              </a:rPr>
              <a:t>durante el desplazamiento forzado y la migración</a:t>
            </a:r>
            <a:endParaRPr lang="en-US" sz="3600" b="1" cap="all" dirty="0">
              <a:solidFill>
                <a:schemeClr val="bg1"/>
              </a:solidFill>
              <a:latin typeface="+mn-lt"/>
              <a:ea typeface="Montserrat" charset="0"/>
              <a:cs typeface="Montserrat" charset="0"/>
            </a:endParaRPr>
          </a:p>
        </p:txBody>
      </p:sp>
      <p:sp>
        <p:nvSpPr>
          <p:cNvPr id="22" name="Rectangle">
            <a:extLst>
              <a:ext uri="{FF2B5EF4-FFF2-40B4-BE49-F238E27FC236}">
                <a16:creationId xmlns:a16="http://schemas.microsoft.com/office/drawing/2014/main" id="{5BAA0E40-997B-1441-A91A-35FBE35AB0A6}"/>
              </a:ext>
            </a:extLst>
          </p:cNvPr>
          <p:cNvSpPr/>
          <p:nvPr/>
        </p:nvSpPr>
        <p:spPr>
          <a:xfrm>
            <a:off x="1048000" y="5593006"/>
            <a:ext cx="10988055" cy="2632373"/>
          </a:xfrm>
          <a:prstGeom prst="rect">
            <a:avLst/>
          </a:prstGeom>
          <a:ln w="63500">
            <a:solidFill>
              <a:schemeClr val="bg1"/>
            </a:solidFill>
            <a:miter lim="400000"/>
          </a:ln>
        </p:spPr>
        <p:txBody>
          <a:bodyPr lIns="32381" tIns="32381" rIns="32381" bIns="32381" rtlCol="0" anchor="ctr"/>
          <a:lstStyle/>
          <a:p>
            <a:pPr defTabSz="372391" rtl="0">
              <a:defRPr sz="4000">
                <a:solidFill>
                  <a:srgbClr val="FFFFFF"/>
                </a:solidFill>
                <a:effectLst>
                  <a:outerShdw blurRad="38100" dist="12700" dir="5400000" rotWithShape="0">
                    <a:srgbClr val="000000">
                      <a:alpha val="50000"/>
                    </a:srgbClr>
                  </a:outerShdw>
                </a:effectLst>
              </a:defRPr>
            </a:pPr>
            <a:endParaRPr sz="2550" spc="10" dirty="0">
              <a:latin typeface="Arial"/>
              <a:ea typeface="Arial"/>
              <a:cs typeface="Arial"/>
            </a:endParaRPr>
          </a:p>
        </p:txBody>
      </p:sp>
      <p:pic>
        <p:nvPicPr>
          <p:cNvPr id="24" name="Picture 23">
            <a:extLst>
              <a:ext uri="{FF2B5EF4-FFF2-40B4-BE49-F238E27FC236}">
                <a16:creationId xmlns:a16="http://schemas.microsoft.com/office/drawing/2014/main" id="{4E4B01D0-2490-9043-BE3B-44E2BFB9FFBC}"/>
              </a:ext>
            </a:extLst>
          </p:cNvPr>
          <p:cNvPicPr>
            <a:picLocks noChangeAspect="1"/>
          </p:cNvPicPr>
          <p:nvPr/>
        </p:nvPicPr>
        <p:blipFill>
          <a:blip r:embed="rId4"/>
          <a:stretch>
            <a:fillRect/>
          </a:stretch>
        </p:blipFill>
        <p:spPr>
          <a:xfrm>
            <a:off x="3813785" y="4958842"/>
            <a:ext cx="5367131" cy="977656"/>
          </a:xfrm>
          <a:prstGeom prst="rect">
            <a:avLst/>
          </a:prstGeom>
        </p:spPr>
      </p:pic>
      <p:sp>
        <p:nvSpPr>
          <p:cNvPr id="25" name="Title 20">
            <a:extLst>
              <a:ext uri="{FF2B5EF4-FFF2-40B4-BE49-F238E27FC236}">
                <a16:creationId xmlns:a16="http://schemas.microsoft.com/office/drawing/2014/main" id="{A517EAA6-AD67-5547-A02D-9BE854A26680}"/>
              </a:ext>
            </a:extLst>
          </p:cNvPr>
          <p:cNvSpPr txBox="1">
            <a:spLocks/>
          </p:cNvSpPr>
          <p:nvPr/>
        </p:nvSpPr>
        <p:spPr>
          <a:xfrm>
            <a:off x="238535" y="8145823"/>
            <a:ext cx="12503427" cy="552489"/>
          </a:xfrm>
          <a:prstGeom prst="rect">
            <a:avLst/>
          </a:prstGeom>
        </p:spPr>
        <p:txBody>
          <a:bodyPr vert="horz" wrap="square" lIns="182910" tIns="91455" rIns="182910" bIns="91455"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rtl="0">
              <a:lnSpc>
                <a:spcPct val="130000"/>
              </a:lnSpc>
            </a:pPr>
            <a:r>
              <a:rPr lang="es" sz="2000" cap="all" dirty="0">
                <a:solidFill>
                  <a:schemeClr val="bg1"/>
                </a:solidFill>
                <a:latin typeface="+mj-lt"/>
                <a:ea typeface="Montserrat" charset="0"/>
                <a:cs typeface="Montserrat" charset="0"/>
              </a:rPr>
              <a:t>FECHA   /    HORA   /   OTRAS NOTAS</a:t>
            </a:r>
          </a:p>
        </p:txBody>
      </p:sp>
      <p:grpSp>
        <p:nvGrpSpPr>
          <p:cNvPr id="11" name="Group 10">
            <a:extLst>
              <a:ext uri="{FF2B5EF4-FFF2-40B4-BE49-F238E27FC236}">
                <a16:creationId xmlns:a16="http://schemas.microsoft.com/office/drawing/2014/main" id="{B4859875-97C0-0242-81EF-FDC952F35446}"/>
              </a:ext>
            </a:extLst>
          </p:cNvPr>
          <p:cNvGrpSpPr/>
          <p:nvPr/>
        </p:nvGrpSpPr>
        <p:grpSpPr>
          <a:xfrm>
            <a:off x="4838228" y="8719411"/>
            <a:ext cx="3325170" cy="770464"/>
            <a:chOff x="5582387" y="8894626"/>
            <a:chExt cx="2041918" cy="473126"/>
          </a:xfrm>
        </p:grpSpPr>
        <p:pic>
          <p:nvPicPr>
            <p:cNvPr id="12" name="Picture 11">
              <a:extLst>
                <a:ext uri="{FF2B5EF4-FFF2-40B4-BE49-F238E27FC236}">
                  <a16:creationId xmlns:a16="http://schemas.microsoft.com/office/drawing/2014/main" id="{1FDA2140-4350-7948-89B5-4FBE07EE5E54}"/>
                </a:ext>
              </a:extLst>
            </p:cNvPr>
            <p:cNvPicPr>
              <a:picLocks noChangeAspect="1"/>
            </p:cNvPicPr>
            <p:nvPr/>
          </p:nvPicPr>
          <p:blipFill rotWithShape="1">
            <a:blip r:embed="rId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3" name="Straight Connector 12">
              <a:extLst>
                <a:ext uri="{FF2B5EF4-FFF2-40B4-BE49-F238E27FC236}">
                  <a16:creationId xmlns:a16="http://schemas.microsoft.com/office/drawing/2014/main" id="{274CF45F-2D81-814E-AE49-5CB44F9C53D2}"/>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2F0CBB0-34F4-504B-88F5-D4AA4B53440C}"/>
                </a:ext>
              </a:extLst>
            </p:cNvPr>
            <p:cNvPicPr>
              <a:picLocks noChangeAspect="1"/>
            </p:cNvPicPr>
            <p:nvPr/>
          </p:nvPicPr>
          <p:blipFill>
            <a:blip r:embed="rId6">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1802671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RELATO</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48" name="Group 47">
            <a:extLst>
              <a:ext uri="{FF2B5EF4-FFF2-40B4-BE49-F238E27FC236}">
                <a16:creationId xmlns:a16="http://schemas.microsoft.com/office/drawing/2014/main" id="{05109130-836B-F64A-96A4-B28378A35D58}"/>
              </a:ext>
            </a:extLst>
          </p:cNvPr>
          <p:cNvGrpSpPr/>
          <p:nvPr/>
        </p:nvGrpSpPr>
        <p:grpSpPr>
          <a:xfrm>
            <a:off x="663643" y="3740941"/>
            <a:ext cx="3768707" cy="879621"/>
            <a:chOff x="878781" y="3817931"/>
            <a:chExt cx="2608645" cy="608861"/>
          </a:xfrm>
        </p:grpSpPr>
        <p:sp>
          <p:nvSpPr>
            <p:cNvPr id="49" name="Freeform: Shape 84">
              <a:extLst>
                <a:ext uri="{FF2B5EF4-FFF2-40B4-BE49-F238E27FC236}">
                  <a16:creationId xmlns:a16="http://schemas.microsoft.com/office/drawing/2014/main" id="{4537A155-1237-2747-8A29-38F81E65A000}"/>
                </a:ext>
              </a:extLst>
            </p:cNvPr>
            <p:cNvSpPr/>
            <p:nvPr/>
          </p:nvSpPr>
          <p:spPr>
            <a:xfrm>
              <a:off x="878781" y="3817931"/>
              <a:ext cx="2608645" cy="608861"/>
            </a:xfrm>
            <a:custGeom>
              <a:avLst/>
              <a:gdLst>
                <a:gd name="connsiteX0" fmla="*/ 0 w 2730707"/>
                <a:gd name="connsiteY0" fmla="*/ 0 h 554182"/>
                <a:gd name="connsiteX1" fmla="*/ 292307 w 2730707"/>
                <a:gd name="connsiteY1" fmla="*/ 0 h 554182"/>
                <a:gd name="connsiteX2" fmla="*/ 307523 w 2730707"/>
                <a:gd name="connsiteY2" fmla="*/ 0 h 554182"/>
                <a:gd name="connsiteX3" fmla="*/ 2453616 w 2730707"/>
                <a:gd name="connsiteY3" fmla="*/ 0 h 554182"/>
                <a:gd name="connsiteX4" fmla="*/ 2730707 w 2730707"/>
                <a:gd name="connsiteY4" fmla="*/ 277091 h 554182"/>
                <a:gd name="connsiteX5" fmla="*/ 2453616 w 2730707"/>
                <a:gd name="connsiteY5" fmla="*/ 554182 h 554182"/>
                <a:gd name="connsiteX6" fmla="*/ 307523 w 2730707"/>
                <a:gd name="connsiteY6" fmla="*/ 554182 h 554182"/>
                <a:gd name="connsiteX7" fmla="*/ 292307 w 2730707"/>
                <a:gd name="connsiteY7" fmla="*/ 554182 h 554182"/>
                <a:gd name="connsiteX8" fmla="*/ 0 w 2730707"/>
                <a:gd name="connsiteY8" fmla="*/ 554182 h 554182"/>
                <a:gd name="connsiteX9" fmla="*/ 277091 w 2730707"/>
                <a:gd name="connsiteY9" fmla="*/ 277091 h 5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0707" h="554182">
                  <a:moveTo>
                    <a:pt x="0" y="0"/>
                  </a:moveTo>
                  <a:lnTo>
                    <a:pt x="292307" y="0"/>
                  </a:lnTo>
                  <a:lnTo>
                    <a:pt x="307523" y="0"/>
                  </a:lnTo>
                  <a:lnTo>
                    <a:pt x="2453616" y="0"/>
                  </a:lnTo>
                  <a:lnTo>
                    <a:pt x="2730707" y="277091"/>
                  </a:lnTo>
                  <a:lnTo>
                    <a:pt x="2453616" y="554182"/>
                  </a:lnTo>
                  <a:lnTo>
                    <a:pt x="307523" y="554182"/>
                  </a:lnTo>
                  <a:lnTo>
                    <a:pt x="292307" y="554182"/>
                  </a:lnTo>
                  <a:lnTo>
                    <a:pt x="0" y="554182"/>
                  </a:lnTo>
                  <a:lnTo>
                    <a:pt x="277091" y="27709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50" name="Inhaltsplatzhalter 4">
              <a:extLst>
                <a:ext uri="{FF2B5EF4-FFF2-40B4-BE49-F238E27FC236}">
                  <a16:creationId xmlns:a16="http://schemas.microsoft.com/office/drawing/2014/main" id="{7E051FE4-2FE7-504C-977F-CE2668895210}"/>
                </a:ext>
              </a:extLst>
            </p:cNvPr>
            <p:cNvSpPr txBox="1">
              <a:spLocks/>
            </p:cNvSpPr>
            <p:nvPr/>
          </p:nvSpPr>
          <p:spPr>
            <a:xfrm>
              <a:off x="1040815" y="3911702"/>
              <a:ext cx="2337420" cy="426077"/>
            </a:xfrm>
            <a:prstGeom prst="rect">
              <a:avLst/>
            </a:prstGeom>
          </p:spPr>
          <p:txBody>
            <a:bodyPr wrap="square" lIns="0" tIns="0" rIns="0" bIns="0" rtlCol="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00000"/>
                </a:lnSpc>
                <a:spcAft>
                  <a:spcPts val="900"/>
                </a:spcAft>
                <a:buNone/>
              </a:pPr>
              <a:r>
                <a:rPr lang="es" sz="4000" b="1" cap="all" dirty="0">
                  <a:latin typeface="+mn-lt"/>
                </a:rPr>
                <a:t>OBTENER</a:t>
              </a:r>
              <a:endParaRPr lang="en-US" sz="2800" cap="all" dirty="0">
                <a:latin typeface="+mn-lt"/>
              </a:endParaRPr>
            </a:p>
          </p:txBody>
        </p:sp>
      </p:grpSp>
      <p:grpSp>
        <p:nvGrpSpPr>
          <p:cNvPr id="58" name="Group 57">
            <a:extLst>
              <a:ext uri="{FF2B5EF4-FFF2-40B4-BE49-F238E27FC236}">
                <a16:creationId xmlns:a16="http://schemas.microsoft.com/office/drawing/2014/main" id="{B6E2D64F-C258-7245-8AC2-5BB56A27481B}"/>
              </a:ext>
            </a:extLst>
          </p:cNvPr>
          <p:cNvGrpSpPr/>
          <p:nvPr/>
        </p:nvGrpSpPr>
        <p:grpSpPr>
          <a:xfrm>
            <a:off x="4642120" y="3766112"/>
            <a:ext cx="3768706" cy="879621"/>
            <a:chOff x="3292086" y="3817931"/>
            <a:chExt cx="2608645" cy="608861"/>
          </a:xfrm>
        </p:grpSpPr>
        <p:sp>
          <p:nvSpPr>
            <p:cNvPr id="59" name="Freeform: Shape 84">
              <a:extLst>
                <a:ext uri="{FF2B5EF4-FFF2-40B4-BE49-F238E27FC236}">
                  <a16:creationId xmlns:a16="http://schemas.microsoft.com/office/drawing/2014/main" id="{8C272F3C-C5EF-854F-8479-997344EEF513}"/>
                </a:ext>
              </a:extLst>
            </p:cNvPr>
            <p:cNvSpPr/>
            <p:nvPr/>
          </p:nvSpPr>
          <p:spPr>
            <a:xfrm>
              <a:off x="3292086" y="3817931"/>
              <a:ext cx="2608645" cy="608861"/>
            </a:xfrm>
            <a:custGeom>
              <a:avLst/>
              <a:gdLst>
                <a:gd name="connsiteX0" fmla="*/ 0 w 2730707"/>
                <a:gd name="connsiteY0" fmla="*/ 0 h 554182"/>
                <a:gd name="connsiteX1" fmla="*/ 292307 w 2730707"/>
                <a:gd name="connsiteY1" fmla="*/ 0 h 554182"/>
                <a:gd name="connsiteX2" fmla="*/ 307523 w 2730707"/>
                <a:gd name="connsiteY2" fmla="*/ 0 h 554182"/>
                <a:gd name="connsiteX3" fmla="*/ 2453616 w 2730707"/>
                <a:gd name="connsiteY3" fmla="*/ 0 h 554182"/>
                <a:gd name="connsiteX4" fmla="*/ 2730707 w 2730707"/>
                <a:gd name="connsiteY4" fmla="*/ 277091 h 554182"/>
                <a:gd name="connsiteX5" fmla="*/ 2453616 w 2730707"/>
                <a:gd name="connsiteY5" fmla="*/ 554182 h 554182"/>
                <a:gd name="connsiteX6" fmla="*/ 307523 w 2730707"/>
                <a:gd name="connsiteY6" fmla="*/ 554182 h 554182"/>
                <a:gd name="connsiteX7" fmla="*/ 292307 w 2730707"/>
                <a:gd name="connsiteY7" fmla="*/ 554182 h 554182"/>
                <a:gd name="connsiteX8" fmla="*/ 0 w 2730707"/>
                <a:gd name="connsiteY8" fmla="*/ 554182 h 554182"/>
                <a:gd name="connsiteX9" fmla="*/ 277091 w 2730707"/>
                <a:gd name="connsiteY9" fmla="*/ 277091 h 5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0707" h="554182">
                  <a:moveTo>
                    <a:pt x="0" y="0"/>
                  </a:moveTo>
                  <a:lnTo>
                    <a:pt x="292307" y="0"/>
                  </a:lnTo>
                  <a:lnTo>
                    <a:pt x="307523" y="0"/>
                  </a:lnTo>
                  <a:lnTo>
                    <a:pt x="2453616" y="0"/>
                  </a:lnTo>
                  <a:lnTo>
                    <a:pt x="2730707" y="277091"/>
                  </a:lnTo>
                  <a:lnTo>
                    <a:pt x="2453616" y="554182"/>
                  </a:lnTo>
                  <a:lnTo>
                    <a:pt x="307523" y="554182"/>
                  </a:lnTo>
                  <a:lnTo>
                    <a:pt x="292307" y="554182"/>
                  </a:lnTo>
                  <a:lnTo>
                    <a:pt x="0" y="554182"/>
                  </a:lnTo>
                  <a:lnTo>
                    <a:pt x="277091" y="27709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60" name="Inhaltsplatzhalter 4">
              <a:extLst>
                <a:ext uri="{FF2B5EF4-FFF2-40B4-BE49-F238E27FC236}">
                  <a16:creationId xmlns:a16="http://schemas.microsoft.com/office/drawing/2014/main" id="{D957C343-85D7-BB4B-B3FB-EFBA7DE43C83}"/>
                </a:ext>
              </a:extLst>
            </p:cNvPr>
            <p:cNvSpPr txBox="1">
              <a:spLocks/>
            </p:cNvSpPr>
            <p:nvPr/>
          </p:nvSpPr>
          <p:spPr>
            <a:xfrm>
              <a:off x="3549177" y="3907906"/>
              <a:ext cx="2105097" cy="426077"/>
            </a:xfrm>
            <a:prstGeom prst="rect">
              <a:avLst/>
            </a:prstGeom>
          </p:spPr>
          <p:txBody>
            <a:bodyPr wrap="square" lIns="0" tIns="0" rIns="0" bIns="0" rtlCol="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defTabSz="1092434" rtl="0">
                <a:lnSpc>
                  <a:spcPct val="100000"/>
                </a:lnSpc>
                <a:spcAft>
                  <a:spcPts val="900"/>
                </a:spcAft>
                <a:buNone/>
              </a:pPr>
              <a:r>
                <a:rPr lang="es" sz="4000" b="1" cap="all" dirty="0">
                  <a:latin typeface="+mn-lt"/>
                </a:rPr>
                <a:t>ANALIZAR</a:t>
              </a:r>
              <a:endParaRPr lang="en-US" sz="1800" cap="all" dirty="0">
                <a:latin typeface="+mn-lt"/>
              </a:endParaRPr>
            </a:p>
          </p:txBody>
        </p:sp>
      </p:grpSp>
      <p:grpSp>
        <p:nvGrpSpPr>
          <p:cNvPr id="92" name="Group 91">
            <a:extLst>
              <a:ext uri="{FF2B5EF4-FFF2-40B4-BE49-F238E27FC236}">
                <a16:creationId xmlns:a16="http://schemas.microsoft.com/office/drawing/2014/main" id="{E3267344-8EC4-7C48-B2C7-3D71AF5F2446}"/>
              </a:ext>
            </a:extLst>
          </p:cNvPr>
          <p:cNvGrpSpPr/>
          <p:nvPr/>
        </p:nvGrpSpPr>
        <p:grpSpPr>
          <a:xfrm>
            <a:off x="8620596" y="3764064"/>
            <a:ext cx="3662957" cy="879621"/>
            <a:chOff x="5706362" y="3817931"/>
            <a:chExt cx="2535447" cy="608861"/>
          </a:xfrm>
        </p:grpSpPr>
        <p:sp>
          <p:nvSpPr>
            <p:cNvPr id="93" name="Freeform: Shape 84">
              <a:extLst>
                <a:ext uri="{FF2B5EF4-FFF2-40B4-BE49-F238E27FC236}">
                  <a16:creationId xmlns:a16="http://schemas.microsoft.com/office/drawing/2014/main" id="{AE36FF29-6BF8-7147-94E4-ED0B27D596EC}"/>
                </a:ext>
              </a:extLst>
            </p:cNvPr>
            <p:cNvSpPr/>
            <p:nvPr/>
          </p:nvSpPr>
          <p:spPr>
            <a:xfrm>
              <a:off x="5706362" y="3817931"/>
              <a:ext cx="2535447" cy="608861"/>
            </a:xfrm>
            <a:custGeom>
              <a:avLst/>
              <a:gdLst>
                <a:gd name="connsiteX0" fmla="*/ 0 w 2730707"/>
                <a:gd name="connsiteY0" fmla="*/ 0 h 554182"/>
                <a:gd name="connsiteX1" fmla="*/ 292307 w 2730707"/>
                <a:gd name="connsiteY1" fmla="*/ 0 h 554182"/>
                <a:gd name="connsiteX2" fmla="*/ 307523 w 2730707"/>
                <a:gd name="connsiteY2" fmla="*/ 0 h 554182"/>
                <a:gd name="connsiteX3" fmla="*/ 2453616 w 2730707"/>
                <a:gd name="connsiteY3" fmla="*/ 0 h 554182"/>
                <a:gd name="connsiteX4" fmla="*/ 2730707 w 2730707"/>
                <a:gd name="connsiteY4" fmla="*/ 277091 h 554182"/>
                <a:gd name="connsiteX5" fmla="*/ 2453616 w 2730707"/>
                <a:gd name="connsiteY5" fmla="*/ 554182 h 554182"/>
                <a:gd name="connsiteX6" fmla="*/ 307523 w 2730707"/>
                <a:gd name="connsiteY6" fmla="*/ 554182 h 554182"/>
                <a:gd name="connsiteX7" fmla="*/ 292307 w 2730707"/>
                <a:gd name="connsiteY7" fmla="*/ 554182 h 554182"/>
                <a:gd name="connsiteX8" fmla="*/ 0 w 2730707"/>
                <a:gd name="connsiteY8" fmla="*/ 554182 h 554182"/>
                <a:gd name="connsiteX9" fmla="*/ 277091 w 2730707"/>
                <a:gd name="connsiteY9" fmla="*/ 277091 h 5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0707" h="554182">
                  <a:moveTo>
                    <a:pt x="0" y="0"/>
                  </a:moveTo>
                  <a:lnTo>
                    <a:pt x="292307" y="0"/>
                  </a:lnTo>
                  <a:lnTo>
                    <a:pt x="307523" y="0"/>
                  </a:lnTo>
                  <a:lnTo>
                    <a:pt x="2453616" y="0"/>
                  </a:lnTo>
                  <a:lnTo>
                    <a:pt x="2730707" y="277091"/>
                  </a:lnTo>
                  <a:lnTo>
                    <a:pt x="2453616" y="554182"/>
                  </a:lnTo>
                  <a:lnTo>
                    <a:pt x="307523" y="554182"/>
                  </a:lnTo>
                  <a:lnTo>
                    <a:pt x="292307" y="554182"/>
                  </a:lnTo>
                  <a:lnTo>
                    <a:pt x="0" y="554182"/>
                  </a:lnTo>
                  <a:lnTo>
                    <a:pt x="277091" y="27709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94" name="Inhaltsplatzhalter 4">
              <a:extLst>
                <a:ext uri="{FF2B5EF4-FFF2-40B4-BE49-F238E27FC236}">
                  <a16:creationId xmlns:a16="http://schemas.microsoft.com/office/drawing/2014/main" id="{9D21F889-F317-3248-BB62-642661CE841C}"/>
                </a:ext>
              </a:extLst>
            </p:cNvPr>
            <p:cNvSpPr txBox="1">
              <a:spLocks/>
            </p:cNvSpPr>
            <p:nvPr/>
          </p:nvSpPr>
          <p:spPr>
            <a:xfrm>
              <a:off x="5948936" y="3926747"/>
              <a:ext cx="2105097" cy="426077"/>
            </a:xfrm>
            <a:prstGeom prst="rect">
              <a:avLst/>
            </a:prstGeom>
          </p:spPr>
          <p:txBody>
            <a:bodyPr wrap="square" lIns="0" tIns="0" rIns="0" bIns="0" rtlCol="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00000"/>
                </a:lnSpc>
                <a:spcAft>
                  <a:spcPts val="900"/>
                </a:spcAft>
                <a:buNone/>
              </a:pPr>
              <a:r>
                <a:rPr lang="es" sz="4000" b="1" cap="all" dirty="0">
                  <a:latin typeface="+mn-lt"/>
                </a:rPr>
                <a:t>ACLARAR</a:t>
              </a:r>
              <a:endParaRPr lang="en-US" sz="2800" cap="all" dirty="0">
                <a:latin typeface="+mn-lt"/>
              </a:endParaRPr>
            </a:p>
          </p:txBody>
        </p:sp>
      </p:grpSp>
      <p:sp>
        <p:nvSpPr>
          <p:cNvPr id="96" name="Freeform 15">
            <a:extLst>
              <a:ext uri="{FF2B5EF4-FFF2-40B4-BE49-F238E27FC236}">
                <a16:creationId xmlns:a16="http://schemas.microsoft.com/office/drawing/2014/main" id="{F1F241A7-070B-1F43-8C4F-B830C1122CA6}"/>
              </a:ext>
            </a:extLst>
          </p:cNvPr>
          <p:cNvSpPr>
            <a:spLocks/>
          </p:cNvSpPr>
          <p:nvPr/>
        </p:nvSpPr>
        <p:spPr bwMode="auto">
          <a:xfrm>
            <a:off x="2025448" y="5216022"/>
            <a:ext cx="8940809" cy="1377703"/>
          </a:xfrm>
          <a:custGeom>
            <a:avLst/>
            <a:gdLst>
              <a:gd name="T0" fmla="*/ 2837 w 2837"/>
              <a:gd name="T1" fmla="*/ 419 h 469"/>
              <a:gd name="T2" fmla="*/ 2788 w 2837"/>
              <a:gd name="T3" fmla="*/ 469 h 469"/>
              <a:gd name="T4" fmla="*/ 2739 w 2837"/>
              <a:gd name="T5" fmla="*/ 419 h 469"/>
              <a:gd name="T6" fmla="*/ 2751 w 2837"/>
              <a:gd name="T7" fmla="*/ 397 h 469"/>
              <a:gd name="T8" fmla="*/ 2776 w 2837"/>
              <a:gd name="T9" fmla="*/ 422 h 469"/>
              <a:gd name="T10" fmla="*/ 2353 w 2837"/>
              <a:gd name="T11" fmla="*/ 23 h 469"/>
              <a:gd name="T12" fmla="*/ 445 w 2837"/>
              <a:gd name="T13" fmla="*/ 23 h 469"/>
              <a:gd name="T14" fmla="*/ 23 w 2837"/>
              <a:gd name="T15" fmla="*/ 409 h 469"/>
              <a:gd name="T16" fmla="*/ 10 w 2837"/>
              <a:gd name="T17" fmla="*/ 397 h 469"/>
              <a:gd name="T18" fmla="*/ 0 w 2837"/>
              <a:gd name="T19" fmla="*/ 407 h 469"/>
              <a:gd name="T20" fmla="*/ 445 w 2837"/>
              <a:gd name="T21" fmla="*/ 0 h 469"/>
              <a:gd name="T22" fmla="*/ 2353 w 2837"/>
              <a:gd name="T23" fmla="*/ 0 h 469"/>
              <a:gd name="T24" fmla="*/ 2799 w 2837"/>
              <a:gd name="T25" fmla="*/ 423 h 469"/>
              <a:gd name="T26" fmla="*/ 2825 w 2837"/>
              <a:gd name="T27" fmla="*/ 397 h 469"/>
              <a:gd name="T28" fmla="*/ 2837 w 2837"/>
              <a:gd name="T29" fmla="*/ 41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7" h="469">
                <a:moveTo>
                  <a:pt x="2837" y="419"/>
                </a:moveTo>
                <a:cubicBezTo>
                  <a:pt x="2788" y="469"/>
                  <a:pt x="2788" y="469"/>
                  <a:pt x="2788" y="469"/>
                </a:cubicBezTo>
                <a:cubicBezTo>
                  <a:pt x="2739" y="419"/>
                  <a:pt x="2739" y="419"/>
                  <a:pt x="2739" y="419"/>
                </a:cubicBezTo>
                <a:cubicBezTo>
                  <a:pt x="2751" y="397"/>
                  <a:pt x="2751" y="397"/>
                  <a:pt x="2751" y="397"/>
                </a:cubicBezTo>
                <a:cubicBezTo>
                  <a:pt x="2776" y="422"/>
                  <a:pt x="2776" y="422"/>
                  <a:pt x="2776" y="422"/>
                </a:cubicBezTo>
                <a:cubicBezTo>
                  <a:pt x="2763" y="200"/>
                  <a:pt x="2578" y="23"/>
                  <a:pt x="2353" y="23"/>
                </a:cubicBezTo>
                <a:cubicBezTo>
                  <a:pt x="1717" y="23"/>
                  <a:pt x="1081" y="23"/>
                  <a:pt x="445" y="23"/>
                </a:cubicBezTo>
                <a:cubicBezTo>
                  <a:pt x="224" y="23"/>
                  <a:pt x="42" y="194"/>
                  <a:pt x="23" y="409"/>
                </a:cubicBezTo>
                <a:cubicBezTo>
                  <a:pt x="10" y="397"/>
                  <a:pt x="10" y="397"/>
                  <a:pt x="10" y="397"/>
                </a:cubicBezTo>
                <a:cubicBezTo>
                  <a:pt x="0" y="407"/>
                  <a:pt x="0" y="407"/>
                  <a:pt x="0" y="407"/>
                </a:cubicBezTo>
                <a:cubicBezTo>
                  <a:pt x="21" y="180"/>
                  <a:pt x="213" y="0"/>
                  <a:pt x="445" y="0"/>
                </a:cubicBezTo>
                <a:cubicBezTo>
                  <a:pt x="1081" y="0"/>
                  <a:pt x="1717" y="0"/>
                  <a:pt x="2353" y="0"/>
                </a:cubicBezTo>
                <a:cubicBezTo>
                  <a:pt x="2591" y="0"/>
                  <a:pt x="2786" y="188"/>
                  <a:pt x="2799" y="423"/>
                </a:cubicBezTo>
                <a:cubicBezTo>
                  <a:pt x="2825" y="397"/>
                  <a:pt x="2825" y="397"/>
                  <a:pt x="2825" y="397"/>
                </a:cubicBezTo>
                <a:cubicBezTo>
                  <a:pt x="2837" y="419"/>
                  <a:pt x="2837" y="419"/>
                  <a:pt x="2837" y="419"/>
                </a:cubicBezTo>
                <a:close/>
              </a:path>
            </a:pathLst>
          </a:custGeom>
          <a:solidFill>
            <a:schemeClr val="tx1">
              <a:lumMod val="10000"/>
              <a:lumOff val="90000"/>
            </a:schemeClr>
          </a:solidFill>
          <a:ln>
            <a:noFill/>
          </a:ln>
        </p:spPr>
        <p:txBody>
          <a:bodyPr vert="horz" wrap="square" lIns="68580" tIns="34290" rIns="68580" bIns="34290" numCol="1" rtlCol="0" anchor="t" anchorCtr="0" compatLnSpc="1">
            <a:prstTxWarp prst="textNoShape">
              <a:avLst/>
            </a:prstTxWarp>
          </a:bodyPr>
          <a:lstStyle/>
          <a:p>
            <a:pPr rtl="0"/>
            <a:endParaRPr lang="en-US" sz="1350" dirty="0"/>
          </a:p>
        </p:txBody>
      </p:sp>
      <p:sp>
        <p:nvSpPr>
          <p:cNvPr id="98" name="Rectangle 97">
            <a:extLst>
              <a:ext uri="{FF2B5EF4-FFF2-40B4-BE49-F238E27FC236}">
                <a16:creationId xmlns:a16="http://schemas.microsoft.com/office/drawing/2014/main" id="{2A608E30-93FD-2742-AE99-6AD1228477E5}"/>
              </a:ext>
            </a:extLst>
          </p:cNvPr>
          <p:cNvSpPr/>
          <p:nvPr/>
        </p:nvSpPr>
        <p:spPr>
          <a:xfrm>
            <a:off x="3014206" y="7158154"/>
            <a:ext cx="1828673" cy="523220"/>
          </a:xfrm>
          <a:prstGeom prst="rect">
            <a:avLst/>
          </a:prstGeom>
          <a:solidFill>
            <a:schemeClr val="bg1"/>
          </a:solidFill>
          <a:ln w="25400">
            <a:solidFill>
              <a:schemeClr val="bg1">
                <a:lumMod val="85000"/>
              </a:schemeClr>
            </a:solidFill>
          </a:ln>
        </p:spPr>
        <p:txBody>
          <a:bodyPr wrap="square" rtlCol="0" anchor="ctr">
            <a:spAutoFit/>
          </a:bodyPr>
          <a:lstStyle/>
          <a:p>
            <a:pPr algn="ctr" rtl="0"/>
            <a:r>
              <a:rPr lang="es" sz="2800" b="1" dirty="0">
                <a:ea typeface="MS PGothic" pitchFamily="34" charset="-128"/>
                <a:cs typeface="MS PGothic" charset="0"/>
              </a:rPr>
              <a:t>Confiable</a:t>
            </a:r>
            <a:endParaRPr lang="en-US" sz="1400" b="1" dirty="0">
              <a:ea typeface="MS PGothic" pitchFamily="34" charset="-128"/>
              <a:cs typeface="MS PGothic" charset="0"/>
            </a:endParaRPr>
          </a:p>
        </p:txBody>
      </p:sp>
      <p:sp>
        <p:nvSpPr>
          <p:cNvPr id="99" name="Rectangle 98">
            <a:extLst>
              <a:ext uri="{FF2B5EF4-FFF2-40B4-BE49-F238E27FC236}">
                <a16:creationId xmlns:a16="http://schemas.microsoft.com/office/drawing/2014/main" id="{A232A53E-CDFB-6745-A80C-8A275E1671EB}"/>
              </a:ext>
            </a:extLst>
          </p:cNvPr>
          <p:cNvSpPr/>
          <p:nvPr/>
        </p:nvSpPr>
        <p:spPr>
          <a:xfrm>
            <a:off x="5590469" y="7158154"/>
            <a:ext cx="1828673" cy="523220"/>
          </a:xfrm>
          <a:prstGeom prst="rect">
            <a:avLst/>
          </a:prstGeom>
          <a:solidFill>
            <a:schemeClr val="bg1"/>
          </a:solidFill>
          <a:ln w="25400">
            <a:solidFill>
              <a:schemeClr val="bg1">
                <a:lumMod val="85000"/>
              </a:schemeClr>
            </a:solidFill>
          </a:ln>
        </p:spPr>
        <p:txBody>
          <a:bodyPr wrap="square" rtlCol="0" anchor="ctr">
            <a:spAutoFit/>
          </a:bodyPr>
          <a:lstStyle/>
          <a:p>
            <a:pPr algn="ctr" rtl="0"/>
            <a:r>
              <a:rPr lang="es" sz="2800" b="1">
                <a:ea typeface="MS PGothic" pitchFamily="34" charset="-128"/>
                <a:cs typeface="MS PGothic" charset="0"/>
              </a:rPr>
              <a:t>Pertinente</a:t>
            </a:r>
          </a:p>
        </p:txBody>
      </p:sp>
      <p:sp>
        <p:nvSpPr>
          <p:cNvPr id="100" name="Rectangle 99">
            <a:extLst>
              <a:ext uri="{FF2B5EF4-FFF2-40B4-BE49-F238E27FC236}">
                <a16:creationId xmlns:a16="http://schemas.microsoft.com/office/drawing/2014/main" id="{69A81E51-1F29-3F46-AD9A-3AB2B16917EC}"/>
              </a:ext>
            </a:extLst>
          </p:cNvPr>
          <p:cNvSpPr/>
          <p:nvPr/>
        </p:nvSpPr>
        <p:spPr>
          <a:xfrm>
            <a:off x="8055129" y="7158154"/>
            <a:ext cx="1828673" cy="523220"/>
          </a:xfrm>
          <a:prstGeom prst="rect">
            <a:avLst/>
          </a:prstGeom>
          <a:solidFill>
            <a:schemeClr val="bg1"/>
          </a:solidFill>
          <a:ln w="25400">
            <a:solidFill>
              <a:schemeClr val="bg1">
                <a:lumMod val="85000"/>
              </a:schemeClr>
            </a:solidFill>
          </a:ln>
        </p:spPr>
        <p:txBody>
          <a:bodyPr wrap="square" rtlCol="0" anchor="ctr">
            <a:spAutoFit/>
          </a:bodyPr>
          <a:lstStyle/>
          <a:p>
            <a:pPr algn="ctr" rtl="0"/>
            <a:r>
              <a:rPr lang="es" sz="2800" b="1">
                <a:ea typeface="MS PGothic" pitchFamily="34" charset="-128"/>
                <a:cs typeface="MS PGothic" charset="0"/>
              </a:rPr>
              <a:t>Detallado</a:t>
            </a:r>
          </a:p>
        </p:txBody>
      </p:sp>
      <p:sp>
        <p:nvSpPr>
          <p:cNvPr id="101" name="Rectangle 100">
            <a:extLst>
              <a:ext uri="{FF2B5EF4-FFF2-40B4-BE49-F238E27FC236}">
                <a16:creationId xmlns:a16="http://schemas.microsoft.com/office/drawing/2014/main" id="{99A49E3A-4AD0-CF41-9FDA-312531CCA7DA}"/>
              </a:ext>
            </a:extLst>
          </p:cNvPr>
          <p:cNvSpPr/>
          <p:nvPr/>
        </p:nvSpPr>
        <p:spPr>
          <a:xfrm>
            <a:off x="4735904" y="5885839"/>
            <a:ext cx="3550716" cy="707886"/>
          </a:xfrm>
          <a:prstGeom prst="rect">
            <a:avLst/>
          </a:prstGeom>
          <a:solidFill>
            <a:schemeClr val="accent5"/>
          </a:solidFill>
          <a:ln w="25400">
            <a:noFill/>
          </a:ln>
        </p:spPr>
        <p:txBody>
          <a:bodyPr wrap="square" rtlCol="0" anchor="ctr">
            <a:spAutoFit/>
          </a:bodyPr>
          <a:lstStyle/>
          <a:p>
            <a:pPr algn="ctr" rtl="0"/>
            <a:r>
              <a:rPr lang="es" sz="4000" b="1">
                <a:solidFill>
                  <a:schemeClr val="bg1"/>
                </a:solidFill>
                <a:ea typeface="MS PGothic" pitchFamily="34" charset="-128"/>
                <a:cs typeface="MS PGothic" charset="0"/>
              </a:rPr>
              <a:t>Relato libre </a:t>
            </a:r>
            <a:endParaRPr lang="en-US" sz="4000" dirty="0">
              <a:solidFill>
                <a:schemeClr val="bg1"/>
              </a:solidFill>
            </a:endParaRPr>
          </a:p>
        </p:txBody>
      </p: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sp>
        <p:nvSpPr>
          <p:cNvPr id="123" name="Slide Number Placeholder 5">
            <a:extLst>
              <a:ext uri="{FF2B5EF4-FFF2-40B4-BE49-F238E27FC236}">
                <a16:creationId xmlns:a16="http://schemas.microsoft.com/office/drawing/2014/main" id="{C8FF839C-4345-904D-929A-7C422B7B81A6}"/>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20</a:t>
            </a:fld>
            <a:endParaRPr lang="en-US" altLang="en-US" sz="1200" dirty="0">
              <a:solidFill>
                <a:schemeClr val="bg1"/>
              </a:solidFill>
            </a:endParaRPr>
          </a:p>
        </p:txBody>
      </p:sp>
    </p:spTree>
    <p:extLst>
      <p:ext uri="{BB962C8B-B14F-4D97-AF65-F5344CB8AC3E}">
        <p14:creationId xmlns:p14="http://schemas.microsoft.com/office/powerpoint/2010/main" val="227785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500" fill="hold"/>
                                        <p:tgtEl>
                                          <p:spTgt spid="102"/>
                                        </p:tgtEl>
                                        <p:attrNameLst>
                                          <p:attrName>ppt_x</p:attrName>
                                        </p:attrNameLst>
                                      </p:cBhvr>
                                      <p:tavLst>
                                        <p:tav tm="0">
                                          <p:val>
                                            <p:strVal val="0-#ppt_w/2"/>
                                          </p:val>
                                        </p:tav>
                                        <p:tav tm="100000">
                                          <p:val>
                                            <p:strVal val="#ppt_x"/>
                                          </p:val>
                                        </p:tav>
                                      </p:tavLst>
                                    </p:anim>
                                    <p:anim calcmode="lin" valueType="num">
                                      <p:cBhvr additive="base">
                                        <p:cTn id="8" dur="500" fill="hold"/>
                                        <p:tgtEl>
                                          <p:spTgt spid="10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left)">
                                      <p:cBhvr>
                                        <p:cTn id="25" dur="500"/>
                                        <p:tgtEl>
                                          <p:spTgt spid="9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fade">
                                      <p:cBhvr>
                                        <p:cTn id="29" dur="500"/>
                                        <p:tgtEl>
                                          <p:spTgt spid="101"/>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fade">
                                      <p:cBhvr>
                                        <p:cTn id="33" dur="500"/>
                                        <p:tgtEl>
                                          <p:spTgt spid="98"/>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fade">
                                      <p:cBhvr>
                                        <p:cTn id="4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8" grpId="0" animBg="1"/>
      <p:bldP spid="99" grpId="0" animBg="1"/>
      <p:bldP spid="100" grpId="0" animBg="1"/>
      <p:bldP spid="10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RELATO</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grpSp>
        <p:nvGrpSpPr>
          <p:cNvPr id="2" name="Group 1">
            <a:extLst>
              <a:ext uri="{FF2B5EF4-FFF2-40B4-BE49-F238E27FC236}">
                <a16:creationId xmlns:a16="http://schemas.microsoft.com/office/drawing/2014/main" id="{47F27EC9-D54E-6945-9D14-8D5FAA517A5E}"/>
              </a:ext>
            </a:extLst>
          </p:cNvPr>
          <p:cNvGrpSpPr/>
          <p:nvPr/>
        </p:nvGrpSpPr>
        <p:grpSpPr>
          <a:xfrm>
            <a:off x="5522462" y="3167995"/>
            <a:ext cx="7086756" cy="5270752"/>
            <a:chOff x="5522462" y="3167995"/>
            <a:chExt cx="7086756" cy="5270752"/>
          </a:xfrm>
        </p:grpSpPr>
        <p:sp>
          <p:nvSpPr>
            <p:cNvPr id="51" name="Freeform 58">
              <a:extLst>
                <a:ext uri="{FF2B5EF4-FFF2-40B4-BE49-F238E27FC236}">
                  <a16:creationId xmlns:a16="http://schemas.microsoft.com/office/drawing/2014/main" id="{FB3F76C8-C957-D944-96E4-EC02ACCCCC50}"/>
                </a:ext>
              </a:extLst>
            </p:cNvPr>
            <p:cNvSpPr>
              <a:spLocks/>
            </p:cNvSpPr>
            <p:nvPr/>
          </p:nvSpPr>
          <p:spPr bwMode="auto">
            <a:xfrm rot="10800000">
              <a:off x="5522463" y="3167995"/>
              <a:ext cx="7086755" cy="5270752"/>
            </a:xfrm>
            <a:custGeom>
              <a:avLst/>
              <a:gdLst>
                <a:gd name="T0" fmla="*/ 1285 w 2572"/>
                <a:gd name="T1" fmla="*/ 0 h 2228"/>
                <a:gd name="T2" fmla="*/ 1928 w 2572"/>
                <a:gd name="T3" fmla="*/ 1114 h 2228"/>
                <a:gd name="T4" fmla="*/ 2572 w 2572"/>
                <a:gd name="T5" fmla="*/ 2228 h 2228"/>
                <a:gd name="T6" fmla="*/ 0 w 2572"/>
                <a:gd name="T7" fmla="*/ 2228 h 2228"/>
                <a:gd name="T8" fmla="*/ 642 w 2572"/>
                <a:gd name="T9" fmla="*/ 1114 h 2228"/>
                <a:gd name="T10" fmla="*/ 1285 w 2572"/>
                <a:gd name="T11" fmla="*/ 0 h 2228"/>
              </a:gdLst>
              <a:ahLst/>
              <a:cxnLst>
                <a:cxn ang="0">
                  <a:pos x="T0" y="T1"/>
                </a:cxn>
                <a:cxn ang="0">
                  <a:pos x="T2" y="T3"/>
                </a:cxn>
                <a:cxn ang="0">
                  <a:pos x="T4" y="T5"/>
                </a:cxn>
                <a:cxn ang="0">
                  <a:pos x="T6" y="T7"/>
                </a:cxn>
                <a:cxn ang="0">
                  <a:pos x="T8" y="T9"/>
                </a:cxn>
                <a:cxn ang="0">
                  <a:pos x="T10" y="T11"/>
                </a:cxn>
              </a:cxnLst>
              <a:rect l="0" t="0" r="r" b="b"/>
              <a:pathLst>
                <a:path w="2572" h="2228">
                  <a:moveTo>
                    <a:pt x="1285" y="0"/>
                  </a:moveTo>
                  <a:lnTo>
                    <a:pt x="1928" y="1114"/>
                  </a:lnTo>
                  <a:lnTo>
                    <a:pt x="2572" y="2228"/>
                  </a:lnTo>
                  <a:lnTo>
                    <a:pt x="0" y="2228"/>
                  </a:lnTo>
                  <a:lnTo>
                    <a:pt x="642" y="1114"/>
                  </a:lnTo>
                  <a:lnTo>
                    <a:pt x="1285" y="0"/>
                  </a:lnTo>
                  <a:close/>
                </a:path>
              </a:pathLst>
            </a:custGeom>
            <a:solidFill>
              <a:schemeClr val="bg1">
                <a:lumMod val="9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400" dirty="0"/>
            </a:p>
          </p:txBody>
        </p:sp>
        <p:grpSp>
          <p:nvGrpSpPr>
            <p:cNvPr id="54" name="Group 53">
              <a:extLst>
                <a:ext uri="{FF2B5EF4-FFF2-40B4-BE49-F238E27FC236}">
                  <a16:creationId xmlns:a16="http://schemas.microsoft.com/office/drawing/2014/main" id="{5CC8C304-0363-254D-BC2A-C2FDC9DCB1D6}"/>
                </a:ext>
              </a:extLst>
            </p:cNvPr>
            <p:cNvGrpSpPr/>
            <p:nvPr/>
          </p:nvGrpSpPr>
          <p:grpSpPr>
            <a:xfrm>
              <a:off x="7384126" y="6543297"/>
              <a:ext cx="3248168" cy="1270388"/>
              <a:chOff x="6126876" y="5734236"/>
              <a:chExt cx="6504536" cy="1402014"/>
            </a:xfrm>
          </p:grpSpPr>
          <p:sp>
            <p:nvSpPr>
              <p:cNvPr id="55" name="Freeform 81">
                <a:extLst>
                  <a:ext uri="{FF2B5EF4-FFF2-40B4-BE49-F238E27FC236}">
                    <a16:creationId xmlns:a16="http://schemas.microsoft.com/office/drawing/2014/main" id="{0BEFFC25-2091-5D46-B179-EA44EF880D98}"/>
                  </a:ext>
                </a:extLst>
              </p:cNvPr>
              <p:cNvSpPr>
                <a:spLocks/>
              </p:cNvSpPr>
              <p:nvPr/>
            </p:nvSpPr>
            <p:spPr bwMode="auto">
              <a:xfrm>
                <a:off x="6710189" y="6838733"/>
                <a:ext cx="1923687" cy="297517"/>
              </a:xfrm>
              <a:custGeom>
                <a:avLst/>
                <a:gdLst>
                  <a:gd name="T0" fmla="*/ 0 w 97"/>
                  <a:gd name="T1" fmla="*/ 0 h 58"/>
                  <a:gd name="T2" fmla="*/ 97 w 97"/>
                  <a:gd name="T3" fmla="*/ 0 h 58"/>
                  <a:gd name="T4" fmla="*/ 63 w 97"/>
                  <a:gd name="T5" fmla="*/ 58 h 58"/>
                  <a:gd name="T6" fmla="*/ 0 w 97"/>
                  <a:gd name="T7" fmla="*/ 0 h 58"/>
                  <a:gd name="connsiteX0" fmla="*/ 0 w 11848"/>
                  <a:gd name="connsiteY0" fmla="*/ 0 h 10000"/>
                  <a:gd name="connsiteX1" fmla="*/ 11848 w 11848"/>
                  <a:gd name="connsiteY1" fmla="*/ 242 h 10000"/>
                  <a:gd name="connsiteX2" fmla="*/ 6495 w 11848"/>
                  <a:gd name="connsiteY2" fmla="*/ 10000 h 10000"/>
                  <a:gd name="connsiteX3" fmla="*/ 0 w 11848"/>
                  <a:gd name="connsiteY3" fmla="*/ 0 h 10000"/>
                  <a:gd name="connsiteX0" fmla="*/ 0 w 14505"/>
                  <a:gd name="connsiteY0" fmla="*/ 0 h 11449"/>
                  <a:gd name="connsiteX1" fmla="*/ 11848 w 14505"/>
                  <a:gd name="connsiteY1" fmla="*/ 242 h 11449"/>
                  <a:gd name="connsiteX2" fmla="*/ 14505 w 14505"/>
                  <a:gd name="connsiteY2" fmla="*/ 11449 h 11449"/>
                  <a:gd name="connsiteX3" fmla="*/ 0 w 14505"/>
                  <a:gd name="connsiteY3" fmla="*/ 0 h 11449"/>
                  <a:gd name="connsiteX0" fmla="*/ 0 w 14241"/>
                  <a:gd name="connsiteY0" fmla="*/ 0 h 10966"/>
                  <a:gd name="connsiteX1" fmla="*/ 11848 w 14241"/>
                  <a:gd name="connsiteY1" fmla="*/ 242 h 10966"/>
                  <a:gd name="connsiteX2" fmla="*/ 14241 w 14241"/>
                  <a:gd name="connsiteY2" fmla="*/ 10966 h 10966"/>
                  <a:gd name="connsiteX3" fmla="*/ 0 w 14241"/>
                  <a:gd name="connsiteY3" fmla="*/ 0 h 10966"/>
                </a:gdLst>
                <a:ahLst/>
                <a:cxnLst>
                  <a:cxn ang="0">
                    <a:pos x="connsiteX0" y="connsiteY0"/>
                  </a:cxn>
                  <a:cxn ang="0">
                    <a:pos x="connsiteX1" y="connsiteY1"/>
                  </a:cxn>
                  <a:cxn ang="0">
                    <a:pos x="connsiteX2" y="connsiteY2"/>
                  </a:cxn>
                  <a:cxn ang="0">
                    <a:pos x="connsiteX3" y="connsiteY3"/>
                  </a:cxn>
                </a:cxnLst>
                <a:rect l="l" t="t" r="r" b="b"/>
                <a:pathLst>
                  <a:path w="14241" h="10966">
                    <a:moveTo>
                      <a:pt x="0" y="0"/>
                    </a:moveTo>
                    <a:lnTo>
                      <a:pt x="11848" y="242"/>
                    </a:lnTo>
                    <a:lnTo>
                      <a:pt x="14241" y="10966"/>
                    </a:lnTo>
                    <a:lnTo>
                      <a:pt x="0" y="0"/>
                    </a:lnTo>
                    <a:close/>
                  </a:path>
                </a:pathLst>
              </a:custGeom>
              <a:solidFill>
                <a:srgbClr val="4F6CA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400" dirty="0"/>
              </a:p>
            </p:txBody>
          </p:sp>
          <p:sp>
            <p:nvSpPr>
              <p:cNvPr id="57" name="Freeform 82">
                <a:extLst>
                  <a:ext uri="{FF2B5EF4-FFF2-40B4-BE49-F238E27FC236}">
                    <a16:creationId xmlns:a16="http://schemas.microsoft.com/office/drawing/2014/main" id="{1D1F371E-CA62-A74E-9D2A-4ADD67D20436}"/>
                  </a:ext>
                </a:extLst>
              </p:cNvPr>
              <p:cNvSpPr>
                <a:spLocks/>
              </p:cNvSpPr>
              <p:nvPr/>
            </p:nvSpPr>
            <p:spPr bwMode="auto">
              <a:xfrm>
                <a:off x="10363167" y="6844079"/>
                <a:ext cx="1720415" cy="275437"/>
              </a:xfrm>
              <a:custGeom>
                <a:avLst/>
                <a:gdLst>
                  <a:gd name="T0" fmla="*/ 0 w 96"/>
                  <a:gd name="T1" fmla="*/ 0 h 61"/>
                  <a:gd name="T2" fmla="*/ 96 w 96"/>
                  <a:gd name="T3" fmla="*/ 0 h 61"/>
                  <a:gd name="T4" fmla="*/ 35 w 96"/>
                  <a:gd name="T5" fmla="*/ 61 h 61"/>
                  <a:gd name="T6" fmla="*/ 0 w 96"/>
                  <a:gd name="T7" fmla="*/ 0 h 61"/>
                  <a:gd name="connsiteX0" fmla="*/ 0 w 11838"/>
                  <a:gd name="connsiteY0" fmla="*/ 0 h 10000"/>
                  <a:gd name="connsiteX1" fmla="*/ 11838 w 11838"/>
                  <a:gd name="connsiteY1" fmla="*/ 0 h 10000"/>
                  <a:gd name="connsiteX2" fmla="*/ 5484 w 11838"/>
                  <a:gd name="connsiteY2" fmla="*/ 10000 h 10000"/>
                  <a:gd name="connsiteX3" fmla="*/ 0 w 11838"/>
                  <a:gd name="connsiteY3" fmla="*/ 0 h 10000"/>
                  <a:gd name="connsiteX0" fmla="*/ 3124 w 14962"/>
                  <a:gd name="connsiteY0" fmla="*/ 0 h 14143"/>
                  <a:gd name="connsiteX1" fmla="*/ 14962 w 14962"/>
                  <a:gd name="connsiteY1" fmla="*/ 0 h 14143"/>
                  <a:gd name="connsiteX2" fmla="*/ 0 w 14962"/>
                  <a:gd name="connsiteY2" fmla="*/ 14143 h 14143"/>
                  <a:gd name="connsiteX3" fmla="*/ 3124 w 14962"/>
                  <a:gd name="connsiteY3" fmla="*/ 0 h 14143"/>
                  <a:gd name="connsiteX0" fmla="*/ 2157 w 13995"/>
                  <a:gd name="connsiteY0" fmla="*/ 0 h 10244"/>
                  <a:gd name="connsiteX1" fmla="*/ 13995 w 13995"/>
                  <a:gd name="connsiteY1" fmla="*/ 0 h 10244"/>
                  <a:gd name="connsiteX2" fmla="*/ 0 w 13995"/>
                  <a:gd name="connsiteY2" fmla="*/ 10244 h 10244"/>
                  <a:gd name="connsiteX3" fmla="*/ 2157 w 13995"/>
                  <a:gd name="connsiteY3" fmla="*/ 0 h 10244"/>
                </a:gdLst>
                <a:ahLst/>
                <a:cxnLst>
                  <a:cxn ang="0">
                    <a:pos x="connsiteX0" y="connsiteY0"/>
                  </a:cxn>
                  <a:cxn ang="0">
                    <a:pos x="connsiteX1" y="connsiteY1"/>
                  </a:cxn>
                  <a:cxn ang="0">
                    <a:pos x="connsiteX2" y="connsiteY2"/>
                  </a:cxn>
                  <a:cxn ang="0">
                    <a:pos x="connsiteX3" y="connsiteY3"/>
                  </a:cxn>
                </a:cxnLst>
                <a:rect l="l" t="t" r="r" b="b"/>
                <a:pathLst>
                  <a:path w="13995" h="10244">
                    <a:moveTo>
                      <a:pt x="2157" y="0"/>
                    </a:moveTo>
                    <a:lnTo>
                      <a:pt x="13995" y="0"/>
                    </a:lnTo>
                    <a:lnTo>
                      <a:pt x="0" y="10244"/>
                    </a:lnTo>
                    <a:lnTo>
                      <a:pt x="2157" y="0"/>
                    </a:lnTo>
                    <a:close/>
                  </a:path>
                </a:pathLst>
              </a:custGeom>
              <a:solidFill>
                <a:srgbClr val="4F6CA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400" dirty="0"/>
              </a:p>
            </p:txBody>
          </p:sp>
          <p:sp>
            <p:nvSpPr>
              <p:cNvPr id="61" name="Rectangle 60">
                <a:extLst>
                  <a:ext uri="{FF2B5EF4-FFF2-40B4-BE49-F238E27FC236}">
                    <a16:creationId xmlns:a16="http://schemas.microsoft.com/office/drawing/2014/main" id="{B49AEBEE-9460-7246-8FE3-CBD0A19E4B05}"/>
                  </a:ext>
                </a:extLst>
              </p:cNvPr>
              <p:cNvSpPr/>
              <p:nvPr/>
            </p:nvSpPr>
            <p:spPr>
              <a:xfrm>
                <a:off x="6710191" y="5734236"/>
                <a:ext cx="5416439" cy="11110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p>
            </p:txBody>
          </p:sp>
          <p:sp>
            <p:nvSpPr>
              <p:cNvPr id="62" name="Rectangle 61">
                <a:extLst>
                  <a:ext uri="{FF2B5EF4-FFF2-40B4-BE49-F238E27FC236}">
                    <a16:creationId xmlns:a16="http://schemas.microsoft.com/office/drawing/2014/main" id="{AD2878CA-D80F-684A-AE60-84399B9F025D}"/>
                  </a:ext>
                </a:extLst>
              </p:cNvPr>
              <p:cNvSpPr/>
              <p:nvPr/>
            </p:nvSpPr>
            <p:spPr>
              <a:xfrm>
                <a:off x="6126876" y="5816348"/>
                <a:ext cx="6504536" cy="849163"/>
              </a:xfrm>
              <a:prstGeom prst="rect">
                <a:avLst/>
              </a:prstGeom>
            </p:spPr>
            <p:txBody>
              <a:bodyPr wrap="square" rtlCol="0">
                <a:spAutoFit/>
              </a:bodyPr>
              <a:lstStyle/>
              <a:p>
                <a:pPr algn="ctr" rtl="0"/>
                <a:r>
                  <a:rPr lang="es" sz="2200" b="1" dirty="0">
                    <a:solidFill>
                      <a:schemeClr val="bg1"/>
                    </a:solidFill>
                  </a:rPr>
                  <a:t>Preguntas cerradas o dirigidas</a:t>
                </a:r>
              </a:p>
            </p:txBody>
          </p:sp>
        </p:grpSp>
        <p:grpSp>
          <p:nvGrpSpPr>
            <p:cNvPr id="63" name="Group 62">
              <a:extLst>
                <a:ext uri="{FF2B5EF4-FFF2-40B4-BE49-F238E27FC236}">
                  <a16:creationId xmlns:a16="http://schemas.microsoft.com/office/drawing/2014/main" id="{3655E8CB-54D7-E347-A789-09E66F9DB361}"/>
                </a:ext>
              </a:extLst>
            </p:cNvPr>
            <p:cNvGrpSpPr/>
            <p:nvPr/>
          </p:nvGrpSpPr>
          <p:grpSpPr>
            <a:xfrm>
              <a:off x="6849536" y="4904167"/>
              <a:ext cx="4274934" cy="1381341"/>
              <a:chOff x="5541171" y="7512293"/>
              <a:chExt cx="8261693" cy="1524460"/>
            </a:xfrm>
          </p:grpSpPr>
          <p:sp>
            <p:nvSpPr>
              <p:cNvPr id="64" name="Freeform 63">
                <a:extLst>
                  <a:ext uri="{FF2B5EF4-FFF2-40B4-BE49-F238E27FC236}">
                    <a16:creationId xmlns:a16="http://schemas.microsoft.com/office/drawing/2014/main" id="{0439AB47-3877-D44E-8929-E8DF7A2954DF}"/>
                  </a:ext>
                </a:extLst>
              </p:cNvPr>
              <p:cNvSpPr>
                <a:spLocks/>
              </p:cNvSpPr>
              <p:nvPr/>
            </p:nvSpPr>
            <p:spPr bwMode="auto">
              <a:xfrm>
                <a:off x="5541171" y="8663200"/>
                <a:ext cx="1372428" cy="292571"/>
              </a:xfrm>
              <a:custGeom>
                <a:avLst/>
                <a:gdLst>
                  <a:gd name="T0" fmla="*/ 98 w 98"/>
                  <a:gd name="T1" fmla="*/ 0 h 59"/>
                  <a:gd name="T2" fmla="*/ 64 w 98"/>
                  <a:gd name="T3" fmla="*/ 59 h 59"/>
                  <a:gd name="T4" fmla="*/ 0 w 98"/>
                  <a:gd name="T5" fmla="*/ 0 h 59"/>
                  <a:gd name="T6" fmla="*/ 98 w 98"/>
                  <a:gd name="T7" fmla="*/ 0 h 59"/>
                  <a:gd name="connsiteX0" fmla="*/ 7583 w 7583"/>
                  <a:gd name="connsiteY0" fmla="*/ 0 h 10300"/>
                  <a:gd name="connsiteX1" fmla="*/ 6531 w 7583"/>
                  <a:gd name="connsiteY1" fmla="*/ 10300 h 10300"/>
                  <a:gd name="connsiteX2" fmla="*/ 0 w 7583"/>
                  <a:gd name="connsiteY2" fmla="*/ 300 h 10300"/>
                  <a:gd name="connsiteX3" fmla="*/ 7583 w 7583"/>
                  <a:gd name="connsiteY3" fmla="*/ 0 h 10300"/>
                  <a:gd name="connsiteX0" fmla="*/ 10000 w 10912"/>
                  <a:gd name="connsiteY0" fmla="*/ 0 h 10582"/>
                  <a:gd name="connsiteX1" fmla="*/ 10834 w 10912"/>
                  <a:gd name="connsiteY1" fmla="*/ 10582 h 10582"/>
                  <a:gd name="connsiteX2" fmla="*/ 0 w 10912"/>
                  <a:gd name="connsiteY2" fmla="*/ 291 h 10582"/>
                  <a:gd name="connsiteX3" fmla="*/ 10000 w 10912"/>
                  <a:gd name="connsiteY3" fmla="*/ 0 h 10582"/>
                  <a:gd name="connsiteX0" fmla="*/ 10000 w 10834"/>
                  <a:gd name="connsiteY0" fmla="*/ 0 h 10582"/>
                  <a:gd name="connsiteX1" fmla="*/ 10834 w 10834"/>
                  <a:gd name="connsiteY1" fmla="*/ 10582 h 10582"/>
                  <a:gd name="connsiteX2" fmla="*/ 0 w 10834"/>
                  <a:gd name="connsiteY2" fmla="*/ 291 h 10582"/>
                  <a:gd name="connsiteX3" fmla="*/ 10000 w 10834"/>
                  <a:gd name="connsiteY3" fmla="*/ 0 h 10582"/>
                  <a:gd name="connsiteX0" fmla="*/ 9421 w 10834"/>
                  <a:gd name="connsiteY0" fmla="*/ 0 h 10291"/>
                  <a:gd name="connsiteX1" fmla="*/ 10834 w 10834"/>
                  <a:gd name="connsiteY1" fmla="*/ 10291 h 10291"/>
                  <a:gd name="connsiteX2" fmla="*/ 0 w 10834"/>
                  <a:gd name="connsiteY2" fmla="*/ 0 h 10291"/>
                  <a:gd name="connsiteX3" fmla="*/ 9421 w 10834"/>
                  <a:gd name="connsiteY3" fmla="*/ 0 h 10291"/>
                  <a:gd name="connsiteX0" fmla="*/ 9421 w 10834"/>
                  <a:gd name="connsiteY0" fmla="*/ 0 h 10291"/>
                  <a:gd name="connsiteX1" fmla="*/ 10834 w 10834"/>
                  <a:gd name="connsiteY1" fmla="*/ 10291 h 10291"/>
                  <a:gd name="connsiteX2" fmla="*/ 0 w 10834"/>
                  <a:gd name="connsiteY2" fmla="*/ 0 h 10291"/>
                  <a:gd name="connsiteX3" fmla="*/ 9421 w 10834"/>
                  <a:gd name="connsiteY3" fmla="*/ 0 h 10291"/>
                  <a:gd name="connsiteX0" fmla="*/ 7738 w 9151"/>
                  <a:gd name="connsiteY0" fmla="*/ 0 h 10291"/>
                  <a:gd name="connsiteX1" fmla="*/ 9151 w 9151"/>
                  <a:gd name="connsiteY1" fmla="*/ 10291 h 10291"/>
                  <a:gd name="connsiteX2" fmla="*/ 0 w 9151"/>
                  <a:gd name="connsiteY2" fmla="*/ 231 h 10291"/>
                  <a:gd name="connsiteX3" fmla="*/ 7738 w 9151"/>
                  <a:gd name="connsiteY3" fmla="*/ 0 h 10291"/>
                </a:gdLst>
                <a:ahLst/>
                <a:cxnLst>
                  <a:cxn ang="0">
                    <a:pos x="connsiteX0" y="connsiteY0"/>
                  </a:cxn>
                  <a:cxn ang="0">
                    <a:pos x="connsiteX1" y="connsiteY1"/>
                  </a:cxn>
                  <a:cxn ang="0">
                    <a:pos x="connsiteX2" y="connsiteY2"/>
                  </a:cxn>
                  <a:cxn ang="0">
                    <a:pos x="connsiteX3" y="connsiteY3"/>
                  </a:cxn>
                </a:cxnLst>
                <a:rect l="l" t="t" r="r" b="b"/>
                <a:pathLst>
                  <a:path w="9151" h="10291">
                    <a:moveTo>
                      <a:pt x="7738" y="0"/>
                    </a:moveTo>
                    <a:cubicBezTo>
                      <a:pt x="8434" y="5661"/>
                      <a:pt x="8358" y="4049"/>
                      <a:pt x="9151" y="10291"/>
                    </a:cubicBezTo>
                    <a:lnTo>
                      <a:pt x="0" y="231"/>
                    </a:lnTo>
                    <a:lnTo>
                      <a:pt x="7738" y="0"/>
                    </a:lnTo>
                    <a:close/>
                  </a:path>
                </a:pathLst>
              </a:custGeom>
              <a:solidFill>
                <a:schemeClr val="accent2">
                  <a:lumMod val="5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400" dirty="0"/>
              </a:p>
            </p:txBody>
          </p:sp>
          <p:sp>
            <p:nvSpPr>
              <p:cNvPr id="65" name="Freeform 64">
                <a:extLst>
                  <a:ext uri="{FF2B5EF4-FFF2-40B4-BE49-F238E27FC236}">
                    <a16:creationId xmlns:a16="http://schemas.microsoft.com/office/drawing/2014/main" id="{CBDCA5BA-606D-8B4F-8FC3-4096AEB8ACA2}"/>
                  </a:ext>
                </a:extLst>
              </p:cNvPr>
              <p:cNvSpPr>
                <a:spLocks/>
              </p:cNvSpPr>
              <p:nvPr/>
            </p:nvSpPr>
            <p:spPr bwMode="auto">
              <a:xfrm>
                <a:off x="12647090" y="8663193"/>
                <a:ext cx="1155772" cy="373560"/>
              </a:xfrm>
              <a:custGeom>
                <a:avLst/>
                <a:gdLst>
                  <a:gd name="T0" fmla="*/ 103 w 103"/>
                  <a:gd name="T1" fmla="*/ 0 h 66"/>
                  <a:gd name="T2" fmla="*/ 38 w 103"/>
                  <a:gd name="T3" fmla="*/ 66 h 66"/>
                  <a:gd name="T4" fmla="*/ 0 w 103"/>
                  <a:gd name="T5" fmla="*/ 0 h 66"/>
                  <a:gd name="T6" fmla="*/ 103 w 103"/>
                  <a:gd name="T7" fmla="*/ 0 h 66"/>
                  <a:gd name="connsiteX0" fmla="*/ 6781 w 6781"/>
                  <a:gd name="connsiteY0" fmla="*/ 0 h 10000"/>
                  <a:gd name="connsiteX1" fmla="*/ 470 w 6781"/>
                  <a:gd name="connsiteY1" fmla="*/ 10000 h 10000"/>
                  <a:gd name="connsiteX2" fmla="*/ 0 w 6781"/>
                  <a:gd name="connsiteY2" fmla="*/ 599 h 10000"/>
                  <a:gd name="connsiteX3" fmla="*/ 6781 w 6781"/>
                  <a:gd name="connsiteY3" fmla="*/ 0 h 10000"/>
                  <a:gd name="connsiteX0" fmla="*/ 12603 w 12603"/>
                  <a:gd name="connsiteY0" fmla="*/ 0 h 10000"/>
                  <a:gd name="connsiteX1" fmla="*/ 3296 w 12603"/>
                  <a:gd name="connsiteY1" fmla="*/ 10000 h 10000"/>
                  <a:gd name="connsiteX2" fmla="*/ 0 w 12603"/>
                  <a:gd name="connsiteY2" fmla="*/ 599 h 10000"/>
                  <a:gd name="connsiteX3" fmla="*/ 12603 w 12603"/>
                  <a:gd name="connsiteY3" fmla="*/ 0 h 10000"/>
                  <a:gd name="connsiteX0" fmla="*/ 12877 w 12877"/>
                  <a:gd name="connsiteY0" fmla="*/ 0 h 13296"/>
                  <a:gd name="connsiteX1" fmla="*/ 48 w 12877"/>
                  <a:gd name="connsiteY1" fmla="*/ 13296 h 13296"/>
                  <a:gd name="connsiteX2" fmla="*/ 274 w 12877"/>
                  <a:gd name="connsiteY2" fmla="*/ 599 h 13296"/>
                  <a:gd name="connsiteX3" fmla="*/ 12877 w 12877"/>
                  <a:gd name="connsiteY3" fmla="*/ 0 h 13296"/>
                  <a:gd name="connsiteX0" fmla="*/ 12844 w 12844"/>
                  <a:gd name="connsiteY0" fmla="*/ 0 h 13296"/>
                  <a:gd name="connsiteX1" fmla="*/ 15 w 12844"/>
                  <a:gd name="connsiteY1" fmla="*/ 13296 h 13296"/>
                  <a:gd name="connsiteX2" fmla="*/ 2231 w 12844"/>
                  <a:gd name="connsiteY2" fmla="*/ 599 h 13296"/>
                  <a:gd name="connsiteX3" fmla="*/ 12844 w 12844"/>
                  <a:gd name="connsiteY3" fmla="*/ 0 h 13296"/>
                  <a:gd name="connsiteX0" fmla="*/ 12236 w 12236"/>
                  <a:gd name="connsiteY0" fmla="*/ 0 h 13296"/>
                  <a:gd name="connsiteX1" fmla="*/ 19 w 12236"/>
                  <a:gd name="connsiteY1" fmla="*/ 13296 h 13296"/>
                  <a:gd name="connsiteX2" fmla="*/ 1623 w 12236"/>
                  <a:gd name="connsiteY2" fmla="*/ 599 h 13296"/>
                  <a:gd name="connsiteX3" fmla="*/ 12236 w 12236"/>
                  <a:gd name="connsiteY3" fmla="*/ 0 h 13296"/>
                  <a:gd name="connsiteX0" fmla="*/ 12239 w 12239"/>
                  <a:gd name="connsiteY0" fmla="*/ 0 h 13296"/>
                  <a:gd name="connsiteX1" fmla="*/ 22 w 12239"/>
                  <a:gd name="connsiteY1" fmla="*/ 13296 h 13296"/>
                  <a:gd name="connsiteX2" fmla="*/ 1167 w 12239"/>
                  <a:gd name="connsiteY2" fmla="*/ 0 h 13296"/>
                  <a:gd name="connsiteX3" fmla="*/ 12239 w 12239"/>
                  <a:gd name="connsiteY3" fmla="*/ 0 h 13296"/>
                  <a:gd name="connsiteX0" fmla="*/ 12232 w 12232"/>
                  <a:gd name="connsiteY0" fmla="*/ 0 h 13296"/>
                  <a:gd name="connsiteX1" fmla="*/ 15 w 12232"/>
                  <a:gd name="connsiteY1" fmla="*/ 13296 h 13296"/>
                  <a:gd name="connsiteX2" fmla="*/ 2252 w 12232"/>
                  <a:gd name="connsiteY2" fmla="*/ 237 h 13296"/>
                  <a:gd name="connsiteX3" fmla="*/ 12232 w 12232"/>
                  <a:gd name="connsiteY3" fmla="*/ 0 h 13296"/>
                  <a:gd name="connsiteX0" fmla="*/ 12238 w 12238"/>
                  <a:gd name="connsiteY0" fmla="*/ 0 h 13296"/>
                  <a:gd name="connsiteX1" fmla="*/ 21 w 12238"/>
                  <a:gd name="connsiteY1" fmla="*/ 13296 h 13296"/>
                  <a:gd name="connsiteX2" fmla="*/ 2258 w 12238"/>
                  <a:gd name="connsiteY2" fmla="*/ 237 h 13296"/>
                  <a:gd name="connsiteX3" fmla="*/ 12238 w 12238"/>
                  <a:gd name="connsiteY3" fmla="*/ 0 h 13296"/>
                  <a:gd name="connsiteX0" fmla="*/ 12217 w 12217"/>
                  <a:gd name="connsiteY0" fmla="*/ 0 h 13296"/>
                  <a:gd name="connsiteX1" fmla="*/ 0 w 12217"/>
                  <a:gd name="connsiteY1" fmla="*/ 13296 h 13296"/>
                  <a:gd name="connsiteX2" fmla="*/ 2237 w 12217"/>
                  <a:gd name="connsiteY2" fmla="*/ 237 h 13296"/>
                  <a:gd name="connsiteX3" fmla="*/ 12217 w 12217"/>
                  <a:gd name="connsiteY3" fmla="*/ 0 h 13296"/>
                  <a:gd name="connsiteX0" fmla="*/ 12217 w 12217"/>
                  <a:gd name="connsiteY0" fmla="*/ 0 h 13296"/>
                  <a:gd name="connsiteX1" fmla="*/ 0 w 12217"/>
                  <a:gd name="connsiteY1" fmla="*/ 13296 h 13296"/>
                  <a:gd name="connsiteX2" fmla="*/ 2237 w 12217"/>
                  <a:gd name="connsiteY2" fmla="*/ 237 h 13296"/>
                  <a:gd name="connsiteX3" fmla="*/ 12217 w 12217"/>
                  <a:gd name="connsiteY3" fmla="*/ 0 h 13296"/>
                  <a:gd name="connsiteX0" fmla="*/ 12217 w 12217"/>
                  <a:gd name="connsiteY0" fmla="*/ 238 h 13534"/>
                  <a:gd name="connsiteX1" fmla="*/ 0 w 12217"/>
                  <a:gd name="connsiteY1" fmla="*/ 13534 h 13534"/>
                  <a:gd name="connsiteX2" fmla="*/ 2843 w 12217"/>
                  <a:gd name="connsiteY2" fmla="*/ 0 h 13534"/>
                  <a:gd name="connsiteX3" fmla="*/ 12217 w 12217"/>
                  <a:gd name="connsiteY3" fmla="*/ 238 h 13534"/>
                  <a:gd name="connsiteX0" fmla="*/ 12217 w 12217"/>
                  <a:gd name="connsiteY0" fmla="*/ 238 h 13534"/>
                  <a:gd name="connsiteX1" fmla="*/ 0 w 12217"/>
                  <a:gd name="connsiteY1" fmla="*/ 13534 h 13534"/>
                  <a:gd name="connsiteX2" fmla="*/ 2843 w 12217"/>
                  <a:gd name="connsiteY2" fmla="*/ 0 h 13534"/>
                  <a:gd name="connsiteX3" fmla="*/ 12217 w 12217"/>
                  <a:gd name="connsiteY3" fmla="*/ 238 h 13534"/>
                  <a:gd name="connsiteX0" fmla="*/ 12217 w 12217"/>
                  <a:gd name="connsiteY0" fmla="*/ 238 h 13534"/>
                  <a:gd name="connsiteX1" fmla="*/ 0 w 12217"/>
                  <a:gd name="connsiteY1" fmla="*/ 13534 h 13534"/>
                  <a:gd name="connsiteX2" fmla="*/ 2843 w 12217"/>
                  <a:gd name="connsiteY2" fmla="*/ 0 h 13534"/>
                  <a:gd name="connsiteX3" fmla="*/ 12217 w 12217"/>
                  <a:gd name="connsiteY3" fmla="*/ 238 h 13534"/>
                  <a:gd name="connsiteX0" fmla="*/ 12217 w 12217"/>
                  <a:gd name="connsiteY0" fmla="*/ 238 h 13534"/>
                  <a:gd name="connsiteX1" fmla="*/ 0 w 12217"/>
                  <a:gd name="connsiteY1" fmla="*/ 13534 h 13534"/>
                  <a:gd name="connsiteX2" fmla="*/ 2843 w 12217"/>
                  <a:gd name="connsiteY2" fmla="*/ 0 h 13534"/>
                  <a:gd name="connsiteX3" fmla="*/ 12217 w 12217"/>
                  <a:gd name="connsiteY3" fmla="*/ 238 h 13534"/>
                </a:gdLst>
                <a:ahLst/>
                <a:cxnLst>
                  <a:cxn ang="0">
                    <a:pos x="connsiteX0" y="connsiteY0"/>
                  </a:cxn>
                  <a:cxn ang="0">
                    <a:pos x="connsiteX1" y="connsiteY1"/>
                  </a:cxn>
                  <a:cxn ang="0">
                    <a:pos x="connsiteX2" y="connsiteY2"/>
                  </a:cxn>
                  <a:cxn ang="0">
                    <a:pos x="connsiteX3" y="connsiteY3"/>
                  </a:cxn>
                </a:cxnLst>
                <a:rect l="l" t="t" r="r" b="b"/>
                <a:pathLst>
                  <a:path w="12217" h="13534">
                    <a:moveTo>
                      <a:pt x="12217" y="238"/>
                    </a:moveTo>
                    <a:lnTo>
                      <a:pt x="0" y="13534"/>
                    </a:lnTo>
                    <a:cubicBezTo>
                      <a:pt x="1588" y="7313"/>
                      <a:pt x="1741" y="7407"/>
                      <a:pt x="2843" y="0"/>
                    </a:cubicBezTo>
                    <a:lnTo>
                      <a:pt x="12217" y="238"/>
                    </a:lnTo>
                    <a:close/>
                  </a:path>
                </a:pathLst>
              </a:custGeom>
              <a:solidFill>
                <a:schemeClr val="accent2">
                  <a:lumMod val="5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400" dirty="0">
                  <a:solidFill>
                    <a:schemeClr val="bg1">
                      <a:lumMod val="65000"/>
                    </a:schemeClr>
                  </a:solidFill>
                </a:endParaRPr>
              </a:p>
            </p:txBody>
          </p:sp>
          <p:sp>
            <p:nvSpPr>
              <p:cNvPr id="87" name="Rectangle 86">
                <a:extLst>
                  <a:ext uri="{FF2B5EF4-FFF2-40B4-BE49-F238E27FC236}">
                    <a16:creationId xmlns:a16="http://schemas.microsoft.com/office/drawing/2014/main" id="{7B1B2451-01B7-C54E-B008-66642F9EE2F8}"/>
                  </a:ext>
                </a:extLst>
              </p:cNvPr>
              <p:cNvSpPr/>
              <p:nvPr/>
            </p:nvSpPr>
            <p:spPr>
              <a:xfrm>
                <a:off x="5541171" y="7558741"/>
                <a:ext cx="8261690" cy="1111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p>
            </p:txBody>
          </p:sp>
          <p:sp>
            <p:nvSpPr>
              <p:cNvPr id="88" name="Rectangle 87">
                <a:extLst>
                  <a:ext uri="{FF2B5EF4-FFF2-40B4-BE49-F238E27FC236}">
                    <a16:creationId xmlns:a16="http://schemas.microsoft.com/office/drawing/2014/main" id="{376F10A8-E0B1-874A-B6CF-DAD15448076E}"/>
                  </a:ext>
                </a:extLst>
              </p:cNvPr>
              <p:cNvSpPr/>
              <p:nvPr/>
            </p:nvSpPr>
            <p:spPr>
              <a:xfrm>
                <a:off x="5541171" y="7512293"/>
                <a:ext cx="8261693" cy="1205811"/>
              </a:xfrm>
              <a:prstGeom prst="rect">
                <a:avLst/>
              </a:prstGeom>
            </p:spPr>
            <p:txBody>
              <a:bodyPr wrap="square" rtlCol="0">
                <a:spAutoFit/>
              </a:bodyPr>
              <a:lstStyle/>
              <a:p>
                <a:pPr algn="ctr" rtl="0"/>
                <a:r>
                  <a:rPr lang="es" sz="2000" b="1" dirty="0">
                    <a:solidFill>
                      <a:schemeClr val="bg1"/>
                    </a:solidFill>
                  </a:rPr>
                  <a:t>Preguntas de sondeo </a:t>
                </a:r>
              </a:p>
              <a:p>
                <a:pPr algn="ctr" rtl="0"/>
                <a:r>
                  <a:rPr lang="es" sz="2000" b="1" dirty="0">
                    <a:solidFill>
                      <a:schemeClr val="bg1"/>
                    </a:solidFill>
                  </a:rPr>
                  <a:t>Quién, qué, dónde, por qué y cuándo (abiertas o cerradas</a:t>
                </a:r>
                <a:r>
                  <a:rPr lang="es" sz="2500" b="1" dirty="0">
                    <a:solidFill>
                      <a:schemeClr val="bg1"/>
                    </a:solidFill>
                  </a:rPr>
                  <a:t>)</a:t>
                </a:r>
              </a:p>
            </p:txBody>
          </p:sp>
        </p:grpSp>
        <p:grpSp>
          <p:nvGrpSpPr>
            <p:cNvPr id="89" name="Group 88">
              <a:extLst>
                <a:ext uri="{FF2B5EF4-FFF2-40B4-BE49-F238E27FC236}">
                  <a16:creationId xmlns:a16="http://schemas.microsoft.com/office/drawing/2014/main" id="{35091F8D-01C9-F349-8472-3B068A2C705F}"/>
                </a:ext>
              </a:extLst>
            </p:cNvPr>
            <p:cNvGrpSpPr/>
            <p:nvPr/>
          </p:nvGrpSpPr>
          <p:grpSpPr>
            <a:xfrm>
              <a:off x="5522462" y="3569046"/>
              <a:ext cx="6995064" cy="1368502"/>
              <a:chOff x="5091236" y="7558741"/>
              <a:chExt cx="9173969" cy="1510291"/>
            </a:xfrm>
          </p:grpSpPr>
          <p:sp>
            <p:nvSpPr>
              <p:cNvPr id="90" name="Freeform 63">
                <a:extLst>
                  <a:ext uri="{FF2B5EF4-FFF2-40B4-BE49-F238E27FC236}">
                    <a16:creationId xmlns:a16="http://schemas.microsoft.com/office/drawing/2014/main" id="{E70C55BB-ECBF-904F-8BEE-69FFAE67F70F}"/>
                  </a:ext>
                </a:extLst>
              </p:cNvPr>
              <p:cNvSpPr>
                <a:spLocks/>
              </p:cNvSpPr>
              <p:nvPr/>
            </p:nvSpPr>
            <p:spPr bwMode="auto">
              <a:xfrm>
                <a:off x="5137659" y="8665238"/>
                <a:ext cx="1450457" cy="320185"/>
              </a:xfrm>
              <a:custGeom>
                <a:avLst/>
                <a:gdLst>
                  <a:gd name="T0" fmla="*/ 98 w 98"/>
                  <a:gd name="T1" fmla="*/ 0 h 59"/>
                  <a:gd name="T2" fmla="*/ 64 w 98"/>
                  <a:gd name="T3" fmla="*/ 59 h 59"/>
                  <a:gd name="T4" fmla="*/ 0 w 98"/>
                  <a:gd name="T5" fmla="*/ 0 h 59"/>
                  <a:gd name="T6" fmla="*/ 98 w 98"/>
                  <a:gd name="T7" fmla="*/ 0 h 59"/>
                  <a:gd name="connsiteX0" fmla="*/ 8608 w 8608"/>
                  <a:gd name="connsiteY0" fmla="*/ 480 h 10000"/>
                  <a:gd name="connsiteX1" fmla="*/ 6531 w 8608"/>
                  <a:gd name="connsiteY1" fmla="*/ 10000 h 10000"/>
                  <a:gd name="connsiteX2" fmla="*/ 0 w 8608"/>
                  <a:gd name="connsiteY2" fmla="*/ 0 h 10000"/>
                  <a:gd name="connsiteX3" fmla="*/ 8608 w 8608"/>
                  <a:gd name="connsiteY3" fmla="*/ 480 h 10000"/>
                  <a:gd name="connsiteX0" fmla="*/ 10000 w 11359"/>
                  <a:gd name="connsiteY0" fmla="*/ 480 h 9281"/>
                  <a:gd name="connsiteX1" fmla="*/ 11359 w 11359"/>
                  <a:gd name="connsiteY1" fmla="*/ 9281 h 9281"/>
                  <a:gd name="connsiteX2" fmla="*/ 0 w 11359"/>
                  <a:gd name="connsiteY2" fmla="*/ 0 h 9281"/>
                  <a:gd name="connsiteX3" fmla="*/ 10000 w 11359"/>
                  <a:gd name="connsiteY3" fmla="*/ 480 h 9281"/>
                  <a:gd name="connsiteX0" fmla="*/ 8465 w 10000"/>
                  <a:gd name="connsiteY0" fmla="*/ 0 h 10000"/>
                  <a:gd name="connsiteX1" fmla="*/ 10000 w 10000"/>
                  <a:gd name="connsiteY1" fmla="*/ 10000 h 10000"/>
                  <a:gd name="connsiteX2" fmla="*/ 0 w 10000"/>
                  <a:gd name="connsiteY2" fmla="*/ 0 h 10000"/>
                  <a:gd name="connsiteX3" fmla="*/ 8465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8465" y="0"/>
                    </a:moveTo>
                    <a:lnTo>
                      <a:pt x="10000" y="10000"/>
                    </a:lnTo>
                    <a:lnTo>
                      <a:pt x="0" y="0"/>
                    </a:lnTo>
                    <a:lnTo>
                      <a:pt x="8465" y="0"/>
                    </a:lnTo>
                    <a:close/>
                  </a:path>
                </a:pathLst>
              </a:custGeom>
              <a:solidFill>
                <a:schemeClr val="accent1">
                  <a:lumMod val="5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400" dirty="0"/>
              </a:p>
            </p:txBody>
          </p:sp>
          <p:sp>
            <p:nvSpPr>
              <p:cNvPr id="91" name="Freeform 64">
                <a:extLst>
                  <a:ext uri="{FF2B5EF4-FFF2-40B4-BE49-F238E27FC236}">
                    <a16:creationId xmlns:a16="http://schemas.microsoft.com/office/drawing/2014/main" id="{6EB75231-FD51-FF4A-A9F6-D19915573322}"/>
                  </a:ext>
                </a:extLst>
              </p:cNvPr>
              <p:cNvSpPr>
                <a:spLocks/>
              </p:cNvSpPr>
              <p:nvPr/>
            </p:nvSpPr>
            <p:spPr bwMode="auto">
              <a:xfrm>
                <a:off x="12806482" y="8635212"/>
                <a:ext cx="1458723" cy="433820"/>
              </a:xfrm>
              <a:custGeom>
                <a:avLst/>
                <a:gdLst>
                  <a:gd name="T0" fmla="*/ 103 w 103"/>
                  <a:gd name="T1" fmla="*/ 0 h 66"/>
                  <a:gd name="T2" fmla="*/ 38 w 103"/>
                  <a:gd name="T3" fmla="*/ 66 h 66"/>
                  <a:gd name="T4" fmla="*/ 0 w 103"/>
                  <a:gd name="T5" fmla="*/ 0 h 66"/>
                  <a:gd name="T6" fmla="*/ 103 w 103"/>
                  <a:gd name="T7" fmla="*/ 0 h 66"/>
                  <a:gd name="connsiteX0" fmla="*/ 9120 w 9120"/>
                  <a:gd name="connsiteY0" fmla="*/ 0 h 10000"/>
                  <a:gd name="connsiteX1" fmla="*/ 2809 w 9120"/>
                  <a:gd name="connsiteY1" fmla="*/ 10000 h 10000"/>
                  <a:gd name="connsiteX2" fmla="*/ 0 w 9120"/>
                  <a:gd name="connsiteY2" fmla="*/ 227 h 10000"/>
                  <a:gd name="connsiteX3" fmla="*/ 9120 w 9120"/>
                  <a:gd name="connsiteY3" fmla="*/ 0 h 10000"/>
                  <a:gd name="connsiteX0" fmla="*/ 10987 w 10987"/>
                  <a:gd name="connsiteY0" fmla="*/ 0 h 10453"/>
                  <a:gd name="connsiteX1" fmla="*/ 0 w 10987"/>
                  <a:gd name="connsiteY1" fmla="*/ 10453 h 10453"/>
                  <a:gd name="connsiteX2" fmla="*/ 987 w 10987"/>
                  <a:gd name="connsiteY2" fmla="*/ 227 h 10453"/>
                  <a:gd name="connsiteX3" fmla="*/ 10987 w 10987"/>
                  <a:gd name="connsiteY3" fmla="*/ 0 h 10453"/>
                  <a:gd name="connsiteX0" fmla="*/ 10987 w 10987"/>
                  <a:gd name="connsiteY0" fmla="*/ 0 h 10453"/>
                  <a:gd name="connsiteX1" fmla="*/ 0 w 10987"/>
                  <a:gd name="connsiteY1" fmla="*/ 10453 h 10453"/>
                  <a:gd name="connsiteX2" fmla="*/ 1676 w 10987"/>
                  <a:gd name="connsiteY2" fmla="*/ 227 h 10453"/>
                  <a:gd name="connsiteX3" fmla="*/ 10987 w 10987"/>
                  <a:gd name="connsiteY3" fmla="*/ 0 h 10453"/>
                  <a:gd name="connsiteX0" fmla="*/ 10062 w 10062"/>
                  <a:gd name="connsiteY0" fmla="*/ 49 h 10226"/>
                  <a:gd name="connsiteX1" fmla="*/ 0 w 10062"/>
                  <a:gd name="connsiteY1" fmla="*/ 10226 h 10226"/>
                  <a:gd name="connsiteX2" fmla="*/ 1676 w 10062"/>
                  <a:gd name="connsiteY2" fmla="*/ 0 h 10226"/>
                  <a:gd name="connsiteX3" fmla="*/ 10062 w 10062"/>
                  <a:gd name="connsiteY3" fmla="*/ 49 h 10226"/>
                  <a:gd name="connsiteX0" fmla="*/ 10230 w 10230"/>
                  <a:gd name="connsiteY0" fmla="*/ 49 h 11885"/>
                  <a:gd name="connsiteX1" fmla="*/ 0 w 10230"/>
                  <a:gd name="connsiteY1" fmla="*/ 11885 h 11885"/>
                  <a:gd name="connsiteX2" fmla="*/ 1844 w 10230"/>
                  <a:gd name="connsiteY2" fmla="*/ 0 h 11885"/>
                  <a:gd name="connsiteX3" fmla="*/ 10230 w 10230"/>
                  <a:gd name="connsiteY3" fmla="*/ 49 h 11885"/>
                </a:gdLst>
                <a:ahLst/>
                <a:cxnLst>
                  <a:cxn ang="0">
                    <a:pos x="connsiteX0" y="connsiteY0"/>
                  </a:cxn>
                  <a:cxn ang="0">
                    <a:pos x="connsiteX1" y="connsiteY1"/>
                  </a:cxn>
                  <a:cxn ang="0">
                    <a:pos x="connsiteX2" y="connsiteY2"/>
                  </a:cxn>
                  <a:cxn ang="0">
                    <a:pos x="connsiteX3" y="connsiteY3"/>
                  </a:cxn>
                </a:cxnLst>
                <a:rect l="l" t="t" r="r" b="b"/>
                <a:pathLst>
                  <a:path w="10230" h="11885">
                    <a:moveTo>
                      <a:pt x="10230" y="49"/>
                    </a:moveTo>
                    <a:lnTo>
                      <a:pt x="0" y="11885"/>
                    </a:lnTo>
                    <a:lnTo>
                      <a:pt x="1844" y="0"/>
                    </a:lnTo>
                    <a:lnTo>
                      <a:pt x="10230" y="49"/>
                    </a:lnTo>
                    <a:close/>
                  </a:path>
                </a:pathLst>
              </a:custGeom>
              <a:solidFill>
                <a:schemeClr val="accent1">
                  <a:lumMod val="5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400" dirty="0">
                  <a:solidFill>
                    <a:schemeClr val="bg1">
                      <a:lumMod val="65000"/>
                    </a:schemeClr>
                  </a:solidFill>
                </a:endParaRPr>
              </a:p>
            </p:txBody>
          </p:sp>
          <p:sp>
            <p:nvSpPr>
              <p:cNvPr id="95" name="Rectangle 94">
                <a:extLst>
                  <a:ext uri="{FF2B5EF4-FFF2-40B4-BE49-F238E27FC236}">
                    <a16:creationId xmlns:a16="http://schemas.microsoft.com/office/drawing/2014/main" id="{811CB33C-8EA8-5845-84D2-55623782600C}"/>
                  </a:ext>
                </a:extLst>
              </p:cNvPr>
              <p:cNvSpPr/>
              <p:nvPr/>
            </p:nvSpPr>
            <p:spPr>
              <a:xfrm>
                <a:off x="5137659" y="7558741"/>
                <a:ext cx="9127545" cy="111107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p>
            </p:txBody>
          </p:sp>
          <p:sp>
            <p:nvSpPr>
              <p:cNvPr id="97" name="Rectangle 96">
                <a:extLst>
                  <a:ext uri="{FF2B5EF4-FFF2-40B4-BE49-F238E27FC236}">
                    <a16:creationId xmlns:a16="http://schemas.microsoft.com/office/drawing/2014/main" id="{F2F171CD-D9D1-1841-B1FB-24D4E75E7C02}"/>
                  </a:ext>
                </a:extLst>
              </p:cNvPr>
              <p:cNvSpPr/>
              <p:nvPr/>
            </p:nvSpPr>
            <p:spPr>
              <a:xfrm>
                <a:off x="5091236" y="7803673"/>
                <a:ext cx="9173968" cy="577430"/>
              </a:xfrm>
              <a:prstGeom prst="rect">
                <a:avLst/>
              </a:prstGeom>
            </p:spPr>
            <p:txBody>
              <a:bodyPr wrap="square" rtlCol="0">
                <a:spAutoFit/>
              </a:bodyPr>
              <a:lstStyle/>
              <a:p>
                <a:pPr algn="ctr" rtl="0"/>
                <a:r>
                  <a:rPr lang="es" sz="2800" b="1">
                    <a:solidFill>
                      <a:schemeClr val="bg1"/>
                    </a:solidFill>
                  </a:rPr>
                  <a:t>Narrar, explicar, describir</a:t>
                </a:r>
              </a:p>
            </p:txBody>
          </p:sp>
        </p:grpSp>
      </p:grpSp>
      <p:sp>
        <p:nvSpPr>
          <p:cNvPr id="104" name="TextBox 103">
            <a:extLst>
              <a:ext uri="{FF2B5EF4-FFF2-40B4-BE49-F238E27FC236}">
                <a16:creationId xmlns:a16="http://schemas.microsoft.com/office/drawing/2014/main" id="{36A42FBE-0CF2-1D45-B264-97676D0A68F6}"/>
              </a:ext>
            </a:extLst>
          </p:cNvPr>
          <p:cNvSpPr txBox="1"/>
          <p:nvPr/>
        </p:nvSpPr>
        <p:spPr>
          <a:xfrm>
            <a:off x="596900" y="2438271"/>
            <a:ext cx="4869266" cy="6771084"/>
          </a:xfrm>
          <a:prstGeom prst="rect">
            <a:avLst/>
          </a:prstGeom>
          <a:noFill/>
        </p:spPr>
        <p:txBody>
          <a:bodyPr wrap="square" rtlCol="0">
            <a:spAutoFit/>
          </a:bodyPr>
          <a:lstStyle/>
          <a:p>
            <a:pPr marL="342900" indent="-342900" rtl="0">
              <a:spcBef>
                <a:spcPts val="1200"/>
              </a:spcBef>
              <a:buClr>
                <a:schemeClr val="accent5"/>
              </a:buClr>
              <a:buFont typeface="Wingdings" panose="05000000000000000000" pitchFamily="2" charset="2"/>
              <a:buChar char="ü"/>
            </a:pPr>
            <a:r>
              <a:rPr lang="es" sz="2400" dirty="0"/>
              <a:t>Durante la fase de explicar e involucrar, prepare a la persona entrevistada para dar un relato libre</a:t>
            </a:r>
          </a:p>
          <a:p>
            <a:pPr marL="342900" indent="-342900" rtl="0">
              <a:spcBef>
                <a:spcPts val="1200"/>
              </a:spcBef>
              <a:buClr>
                <a:schemeClr val="accent5"/>
              </a:buClr>
              <a:buFont typeface="Wingdings" panose="05000000000000000000" pitchFamily="2" charset="2"/>
              <a:buChar char="ü"/>
            </a:pPr>
            <a:r>
              <a:rPr lang="es" sz="2400" dirty="0"/>
              <a:t>Haga ver a la persona entrevistada que es ella quien controla la entrevista</a:t>
            </a:r>
          </a:p>
          <a:p>
            <a:pPr marL="342900" indent="-342900" rtl="0">
              <a:spcBef>
                <a:spcPts val="1200"/>
              </a:spcBef>
              <a:buClr>
                <a:schemeClr val="accent5"/>
              </a:buClr>
              <a:buFont typeface="Wingdings" panose="05000000000000000000" pitchFamily="2" charset="2"/>
              <a:buChar char="ü"/>
            </a:pPr>
            <a:r>
              <a:rPr lang="es" sz="2400" dirty="0"/>
              <a:t>Deje para el final aquellas preguntas que podrían interrumpir el relato o plantear cuestiones delicadas antes de tiempo</a:t>
            </a:r>
          </a:p>
          <a:p>
            <a:pPr marL="342900" indent="-342900" rtl="0">
              <a:spcBef>
                <a:spcPts val="1200"/>
              </a:spcBef>
              <a:buClr>
                <a:schemeClr val="accent5"/>
              </a:buClr>
              <a:buFont typeface="Wingdings" panose="05000000000000000000" pitchFamily="2" charset="2"/>
              <a:buChar char="ü"/>
            </a:pPr>
            <a:r>
              <a:rPr lang="es" sz="2400" dirty="0"/>
              <a:t>Empiece con preguntas abiertas</a:t>
            </a:r>
          </a:p>
          <a:p>
            <a:pPr marL="342900" indent="-342900" rtl="0">
              <a:spcBef>
                <a:spcPts val="1200"/>
              </a:spcBef>
              <a:buClr>
                <a:schemeClr val="accent5"/>
              </a:buClr>
              <a:buFont typeface="Wingdings" panose="05000000000000000000" pitchFamily="2" charset="2"/>
              <a:buChar char="ü"/>
            </a:pPr>
            <a:r>
              <a:rPr lang="es" sz="2400" dirty="0"/>
              <a:t>Deje las preguntas específicas para un momento posterior de la entrevista</a:t>
            </a:r>
          </a:p>
          <a:p>
            <a:pPr rtl="0">
              <a:spcBef>
                <a:spcPts val="1200"/>
              </a:spcBef>
              <a:buClr>
                <a:schemeClr val="accent5"/>
              </a:buClr>
            </a:pPr>
            <a:endParaRPr lang="en-US" sz="2400" dirty="0"/>
          </a:p>
        </p:txBody>
      </p:sp>
      <p:sp>
        <p:nvSpPr>
          <p:cNvPr id="109" name="Slide Number Placeholder 5">
            <a:extLst>
              <a:ext uri="{FF2B5EF4-FFF2-40B4-BE49-F238E27FC236}">
                <a16:creationId xmlns:a16="http://schemas.microsoft.com/office/drawing/2014/main" id="{E86CE25D-3CF7-CA44-AC9C-E196FCA42BEC}"/>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21</a:t>
            </a:fld>
            <a:endParaRPr lang="en-US" altLang="en-US" sz="1200" dirty="0">
              <a:solidFill>
                <a:schemeClr val="bg1"/>
              </a:solidFill>
            </a:endParaRPr>
          </a:p>
        </p:txBody>
      </p:sp>
    </p:spTree>
    <p:extLst>
      <p:ext uri="{BB962C8B-B14F-4D97-AF65-F5344CB8AC3E}">
        <p14:creationId xmlns:p14="http://schemas.microsoft.com/office/powerpoint/2010/main" val="38309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RELATO</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666497" y="2489116"/>
            <a:ext cx="3963154" cy="1015663"/>
          </a:xfrm>
          <a:prstGeom prst="rect">
            <a:avLst/>
          </a:prstGeom>
          <a:solidFill>
            <a:schemeClr val="accent5"/>
          </a:solidFill>
        </p:spPr>
        <p:txBody>
          <a:bodyPr wrap="square" rtlCol="0">
            <a:spAutoFit/>
          </a:bodyPr>
          <a:lstStyle/>
          <a:p>
            <a:pPr algn="ctr" rtl="0"/>
            <a:r>
              <a:rPr lang="es" sz="3000" b="1" dirty="0">
                <a:solidFill>
                  <a:schemeClr val="bg1"/>
                </a:solidFill>
              </a:rPr>
              <a:t>PREGUNTAS QUE INCITEN A</a:t>
            </a:r>
            <a:endParaRPr lang="en-US" sz="3000" b="1" dirty="0">
              <a:solidFill>
                <a:schemeClr val="bg1"/>
              </a:solidFill>
            </a:endParaRPr>
          </a:p>
        </p:txBody>
      </p:sp>
      <p:sp>
        <p:nvSpPr>
          <p:cNvPr id="59" name="Rectangle 58">
            <a:extLst>
              <a:ext uri="{FF2B5EF4-FFF2-40B4-BE49-F238E27FC236}">
                <a16:creationId xmlns:a16="http://schemas.microsoft.com/office/drawing/2014/main" id="{D58F1D49-ED1F-F844-81B7-0E14F0C87559}"/>
              </a:ext>
            </a:extLst>
          </p:cNvPr>
          <p:cNvSpPr/>
          <p:nvPr/>
        </p:nvSpPr>
        <p:spPr>
          <a:xfrm>
            <a:off x="5115053" y="2542729"/>
            <a:ext cx="4598611" cy="584775"/>
          </a:xfrm>
          <a:prstGeom prst="rect">
            <a:avLst/>
          </a:prstGeom>
        </p:spPr>
        <p:txBody>
          <a:bodyPr wrap="square" rtlCol="0">
            <a:spAutoFit/>
          </a:bodyPr>
          <a:lstStyle/>
          <a:p>
            <a:pPr rtl="0"/>
            <a:r>
              <a:rPr lang="es" sz="3200"/>
              <a:t>Narrar, explicar, describir</a:t>
            </a:r>
          </a:p>
        </p:txBody>
      </p:sp>
      <p:cxnSp>
        <p:nvCxnSpPr>
          <p:cNvPr id="60" name="Straight Connector 59">
            <a:extLst>
              <a:ext uri="{FF2B5EF4-FFF2-40B4-BE49-F238E27FC236}">
                <a16:creationId xmlns:a16="http://schemas.microsoft.com/office/drawing/2014/main" id="{64382485-A85E-1446-B300-A026E8379D90}"/>
              </a:ext>
            </a:extLst>
          </p:cNvPr>
          <p:cNvCxnSpPr>
            <a:cxnSpLocks/>
          </p:cNvCxnSpPr>
          <p:nvPr/>
        </p:nvCxnSpPr>
        <p:spPr bwMode="auto">
          <a:xfrm>
            <a:off x="4986741" y="2489116"/>
            <a:ext cx="0" cy="707886"/>
          </a:xfrm>
          <a:prstGeom prst="line">
            <a:avLst/>
          </a:prstGeom>
          <a:blipFill dpi="0" rotWithShape="0">
            <a:blip r:embed="rId3"/>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92" name="Group 91">
            <a:extLst>
              <a:ext uri="{FF2B5EF4-FFF2-40B4-BE49-F238E27FC236}">
                <a16:creationId xmlns:a16="http://schemas.microsoft.com/office/drawing/2014/main" id="{6FDFFF72-8A70-B94F-BC38-A1522AF10EF0}"/>
              </a:ext>
            </a:extLst>
          </p:cNvPr>
          <p:cNvGrpSpPr/>
          <p:nvPr/>
        </p:nvGrpSpPr>
        <p:grpSpPr>
          <a:xfrm>
            <a:off x="24441" y="3562867"/>
            <a:ext cx="3990945" cy="3888038"/>
            <a:chOff x="153944" y="2137490"/>
            <a:chExt cx="2941508" cy="3634813"/>
          </a:xfrm>
        </p:grpSpPr>
        <p:sp>
          <p:nvSpPr>
            <p:cNvPr id="93" name="Freeform 1050">
              <a:extLst>
                <a:ext uri="{FF2B5EF4-FFF2-40B4-BE49-F238E27FC236}">
                  <a16:creationId xmlns:a16="http://schemas.microsoft.com/office/drawing/2014/main" id="{841973BA-5EAB-F443-8B4B-E1BA2084CD27}"/>
                </a:ext>
              </a:extLst>
            </p:cNvPr>
            <p:cNvSpPr>
              <a:spLocks/>
            </p:cNvSpPr>
            <p:nvPr/>
          </p:nvSpPr>
          <p:spPr bwMode="auto">
            <a:xfrm>
              <a:off x="153944" y="2137490"/>
              <a:ext cx="2941508" cy="3634813"/>
            </a:xfrm>
            <a:custGeom>
              <a:avLst/>
              <a:gdLst>
                <a:gd name="T0" fmla="*/ 768 w 1386"/>
                <a:gd name="T1" fmla="*/ 4 h 1872"/>
                <a:gd name="T2" fmla="*/ 912 w 1386"/>
                <a:gd name="T3" fmla="*/ 36 h 1872"/>
                <a:gd name="T4" fmla="*/ 1043 w 1386"/>
                <a:gd name="T5" fmla="*/ 95 h 1872"/>
                <a:gd name="T6" fmla="*/ 1157 w 1386"/>
                <a:gd name="T7" fmla="*/ 178 h 1872"/>
                <a:gd name="T8" fmla="*/ 1252 w 1386"/>
                <a:gd name="T9" fmla="*/ 284 h 1872"/>
                <a:gd name="T10" fmla="*/ 1324 w 1386"/>
                <a:gd name="T11" fmla="*/ 407 h 1872"/>
                <a:gd name="T12" fmla="*/ 1370 w 1386"/>
                <a:gd name="T13" fmla="*/ 545 h 1872"/>
                <a:gd name="T14" fmla="*/ 1386 w 1386"/>
                <a:gd name="T15" fmla="*/ 693 h 1872"/>
                <a:gd name="T16" fmla="*/ 1373 w 1386"/>
                <a:gd name="T17" fmla="*/ 825 h 1872"/>
                <a:gd name="T18" fmla="*/ 1335 w 1386"/>
                <a:gd name="T19" fmla="*/ 951 h 1872"/>
                <a:gd name="T20" fmla="*/ 1275 w 1386"/>
                <a:gd name="T21" fmla="*/ 1066 h 1872"/>
                <a:gd name="T22" fmla="*/ 1195 w 1386"/>
                <a:gd name="T23" fmla="*/ 1169 h 1872"/>
                <a:gd name="T24" fmla="*/ 1095 w 1386"/>
                <a:gd name="T25" fmla="*/ 1256 h 1872"/>
                <a:gd name="T26" fmla="*/ 980 w 1386"/>
                <a:gd name="T27" fmla="*/ 1324 h 1872"/>
                <a:gd name="T28" fmla="*/ 851 w 1386"/>
                <a:gd name="T29" fmla="*/ 1368 h 1872"/>
                <a:gd name="T30" fmla="*/ 843 w 1386"/>
                <a:gd name="T31" fmla="*/ 1406 h 1872"/>
                <a:gd name="T32" fmla="*/ 836 w 1386"/>
                <a:gd name="T33" fmla="*/ 1432 h 1872"/>
                <a:gd name="T34" fmla="*/ 832 w 1386"/>
                <a:gd name="T35" fmla="*/ 1451 h 1872"/>
                <a:gd name="T36" fmla="*/ 830 w 1386"/>
                <a:gd name="T37" fmla="*/ 1466 h 1872"/>
                <a:gd name="T38" fmla="*/ 826 w 1386"/>
                <a:gd name="T39" fmla="*/ 1484 h 1872"/>
                <a:gd name="T40" fmla="*/ 820 w 1386"/>
                <a:gd name="T41" fmla="*/ 1507 h 1872"/>
                <a:gd name="T42" fmla="*/ 813 w 1386"/>
                <a:gd name="T43" fmla="*/ 1540 h 1872"/>
                <a:gd name="T44" fmla="*/ 802 w 1386"/>
                <a:gd name="T45" fmla="*/ 1590 h 1872"/>
                <a:gd name="T46" fmla="*/ 788 w 1386"/>
                <a:gd name="T47" fmla="*/ 1658 h 1872"/>
                <a:gd name="T48" fmla="*/ 768 w 1386"/>
                <a:gd name="T49" fmla="*/ 1751 h 1872"/>
                <a:gd name="T50" fmla="*/ 742 w 1386"/>
                <a:gd name="T51" fmla="*/ 1872 h 1872"/>
                <a:gd name="T52" fmla="*/ 512 w 1386"/>
                <a:gd name="T53" fmla="*/ 1362 h 1872"/>
                <a:gd name="T54" fmla="*/ 382 w 1386"/>
                <a:gd name="T55" fmla="*/ 1312 h 1872"/>
                <a:gd name="T56" fmla="*/ 267 w 1386"/>
                <a:gd name="T57" fmla="*/ 1237 h 1872"/>
                <a:gd name="T58" fmla="*/ 167 w 1386"/>
                <a:gd name="T59" fmla="*/ 1143 h 1872"/>
                <a:gd name="T60" fmla="*/ 89 w 1386"/>
                <a:gd name="T61" fmla="*/ 1031 h 1872"/>
                <a:gd name="T62" fmla="*/ 34 w 1386"/>
                <a:gd name="T63" fmla="*/ 904 h 1872"/>
                <a:gd name="T64" fmla="*/ 4 w 1386"/>
                <a:gd name="T65" fmla="*/ 766 h 1872"/>
                <a:gd name="T66" fmla="*/ 5 w 1386"/>
                <a:gd name="T67" fmla="*/ 618 h 1872"/>
                <a:gd name="T68" fmla="*/ 35 w 1386"/>
                <a:gd name="T69" fmla="*/ 474 h 1872"/>
                <a:gd name="T70" fmla="*/ 95 w 1386"/>
                <a:gd name="T71" fmla="*/ 343 h 1872"/>
                <a:gd name="T72" fmla="*/ 179 w 1386"/>
                <a:gd name="T73" fmla="*/ 229 h 1872"/>
                <a:gd name="T74" fmla="*/ 284 w 1386"/>
                <a:gd name="T75" fmla="*/ 134 h 1872"/>
                <a:gd name="T76" fmla="*/ 407 w 1386"/>
                <a:gd name="T77" fmla="*/ 62 h 1872"/>
                <a:gd name="T78" fmla="*/ 544 w 1386"/>
                <a:gd name="T79" fmla="*/ 16 h 1872"/>
                <a:gd name="T80" fmla="*/ 693 w 1386"/>
                <a:gd name="T81" fmla="*/ 0 h 1872"/>
                <a:gd name="connsiteX0" fmla="*/ 5000 w 10000"/>
                <a:gd name="connsiteY0" fmla="*/ 0 h 9653"/>
                <a:gd name="connsiteX1" fmla="*/ 5541 w 10000"/>
                <a:gd name="connsiteY1" fmla="*/ 21 h 9653"/>
                <a:gd name="connsiteX2" fmla="*/ 6068 w 10000"/>
                <a:gd name="connsiteY2" fmla="*/ 85 h 9653"/>
                <a:gd name="connsiteX3" fmla="*/ 6580 w 10000"/>
                <a:gd name="connsiteY3" fmla="*/ 192 h 9653"/>
                <a:gd name="connsiteX4" fmla="*/ 7063 w 10000"/>
                <a:gd name="connsiteY4" fmla="*/ 331 h 9653"/>
                <a:gd name="connsiteX5" fmla="*/ 7525 w 10000"/>
                <a:gd name="connsiteY5" fmla="*/ 507 h 9653"/>
                <a:gd name="connsiteX6" fmla="*/ 7951 w 10000"/>
                <a:gd name="connsiteY6" fmla="*/ 716 h 9653"/>
                <a:gd name="connsiteX7" fmla="*/ 8348 w 10000"/>
                <a:gd name="connsiteY7" fmla="*/ 951 h 9653"/>
                <a:gd name="connsiteX8" fmla="*/ 8709 w 10000"/>
                <a:gd name="connsiteY8" fmla="*/ 1223 h 9653"/>
                <a:gd name="connsiteX9" fmla="*/ 9033 w 10000"/>
                <a:gd name="connsiteY9" fmla="*/ 1517 h 9653"/>
                <a:gd name="connsiteX10" fmla="*/ 9307 w 10000"/>
                <a:gd name="connsiteY10" fmla="*/ 1832 h 9653"/>
                <a:gd name="connsiteX11" fmla="*/ 9553 w 10000"/>
                <a:gd name="connsiteY11" fmla="*/ 2174 h 9653"/>
                <a:gd name="connsiteX12" fmla="*/ 9747 w 10000"/>
                <a:gd name="connsiteY12" fmla="*/ 2532 h 9653"/>
                <a:gd name="connsiteX13" fmla="*/ 9885 w 10000"/>
                <a:gd name="connsiteY13" fmla="*/ 2911 h 9653"/>
                <a:gd name="connsiteX14" fmla="*/ 9971 w 10000"/>
                <a:gd name="connsiteY14" fmla="*/ 3301 h 9653"/>
                <a:gd name="connsiteX15" fmla="*/ 10000 w 10000"/>
                <a:gd name="connsiteY15" fmla="*/ 3702 h 9653"/>
                <a:gd name="connsiteX16" fmla="*/ 9971 w 10000"/>
                <a:gd name="connsiteY16" fmla="*/ 4060 h 9653"/>
                <a:gd name="connsiteX17" fmla="*/ 9906 w 10000"/>
                <a:gd name="connsiteY17" fmla="*/ 4407 h 9653"/>
                <a:gd name="connsiteX18" fmla="*/ 9791 w 10000"/>
                <a:gd name="connsiteY18" fmla="*/ 4749 h 9653"/>
                <a:gd name="connsiteX19" fmla="*/ 9632 w 10000"/>
                <a:gd name="connsiteY19" fmla="*/ 5080 h 9653"/>
                <a:gd name="connsiteX20" fmla="*/ 9430 w 10000"/>
                <a:gd name="connsiteY20" fmla="*/ 5395 h 9653"/>
                <a:gd name="connsiteX21" fmla="*/ 9199 w 10000"/>
                <a:gd name="connsiteY21" fmla="*/ 5694 h 9653"/>
                <a:gd name="connsiteX22" fmla="*/ 8925 w 10000"/>
                <a:gd name="connsiteY22" fmla="*/ 5983 h 9653"/>
                <a:gd name="connsiteX23" fmla="*/ 8622 w 10000"/>
                <a:gd name="connsiteY23" fmla="*/ 6245 h 9653"/>
                <a:gd name="connsiteX24" fmla="*/ 8283 w 10000"/>
                <a:gd name="connsiteY24" fmla="*/ 6490 h 9653"/>
                <a:gd name="connsiteX25" fmla="*/ 7900 w 10000"/>
                <a:gd name="connsiteY25" fmla="*/ 6709 h 9653"/>
                <a:gd name="connsiteX26" fmla="*/ 7504 w 10000"/>
                <a:gd name="connsiteY26" fmla="*/ 6902 h 9653"/>
                <a:gd name="connsiteX27" fmla="*/ 7071 w 10000"/>
                <a:gd name="connsiteY27" fmla="*/ 7073 h 9653"/>
                <a:gd name="connsiteX28" fmla="*/ 6616 w 10000"/>
                <a:gd name="connsiteY28" fmla="*/ 7206 h 9653"/>
                <a:gd name="connsiteX29" fmla="*/ 6140 w 10000"/>
                <a:gd name="connsiteY29" fmla="*/ 7308 h 9653"/>
                <a:gd name="connsiteX30" fmla="*/ 6097 w 10000"/>
                <a:gd name="connsiteY30" fmla="*/ 7420 h 9653"/>
                <a:gd name="connsiteX31" fmla="*/ 6082 w 10000"/>
                <a:gd name="connsiteY31" fmla="*/ 7511 h 9653"/>
                <a:gd name="connsiteX32" fmla="*/ 6053 w 10000"/>
                <a:gd name="connsiteY32" fmla="*/ 7591 h 9653"/>
                <a:gd name="connsiteX33" fmla="*/ 6032 w 10000"/>
                <a:gd name="connsiteY33" fmla="*/ 7650 h 9653"/>
                <a:gd name="connsiteX34" fmla="*/ 6025 w 10000"/>
                <a:gd name="connsiteY34" fmla="*/ 7703 h 9653"/>
                <a:gd name="connsiteX35" fmla="*/ 6003 w 10000"/>
                <a:gd name="connsiteY35" fmla="*/ 7751 h 9653"/>
                <a:gd name="connsiteX36" fmla="*/ 5996 w 10000"/>
                <a:gd name="connsiteY36" fmla="*/ 7794 h 9653"/>
                <a:gd name="connsiteX37" fmla="*/ 5988 w 10000"/>
                <a:gd name="connsiteY37" fmla="*/ 7831 h 9653"/>
                <a:gd name="connsiteX38" fmla="*/ 5967 w 10000"/>
                <a:gd name="connsiteY38" fmla="*/ 7874 h 9653"/>
                <a:gd name="connsiteX39" fmla="*/ 5960 w 10000"/>
                <a:gd name="connsiteY39" fmla="*/ 7927 h 9653"/>
                <a:gd name="connsiteX40" fmla="*/ 5938 w 10000"/>
                <a:gd name="connsiteY40" fmla="*/ 7981 h 9653"/>
                <a:gd name="connsiteX41" fmla="*/ 5916 w 10000"/>
                <a:gd name="connsiteY41" fmla="*/ 8050 h 9653"/>
                <a:gd name="connsiteX42" fmla="*/ 5895 w 10000"/>
                <a:gd name="connsiteY42" fmla="*/ 8125 h 9653"/>
                <a:gd name="connsiteX43" fmla="*/ 5866 w 10000"/>
                <a:gd name="connsiteY43" fmla="*/ 8226 h 9653"/>
                <a:gd name="connsiteX44" fmla="*/ 5837 w 10000"/>
                <a:gd name="connsiteY44" fmla="*/ 8344 h 9653"/>
                <a:gd name="connsiteX45" fmla="*/ 5786 w 10000"/>
                <a:gd name="connsiteY45" fmla="*/ 8494 h 9653"/>
                <a:gd name="connsiteX46" fmla="*/ 5743 w 10000"/>
                <a:gd name="connsiteY46" fmla="*/ 8659 h 9653"/>
                <a:gd name="connsiteX47" fmla="*/ 5685 w 10000"/>
                <a:gd name="connsiteY47" fmla="*/ 8857 h 9653"/>
                <a:gd name="connsiteX48" fmla="*/ 5620 w 10000"/>
                <a:gd name="connsiteY48" fmla="*/ 9087 h 9653"/>
                <a:gd name="connsiteX49" fmla="*/ 5541 w 10000"/>
                <a:gd name="connsiteY49" fmla="*/ 9354 h 9653"/>
                <a:gd name="connsiteX50" fmla="*/ 5447 w 10000"/>
                <a:gd name="connsiteY50" fmla="*/ 9653 h 9653"/>
                <a:gd name="connsiteX51" fmla="*/ 4185 w 10000"/>
                <a:gd name="connsiteY51" fmla="*/ 7350 h 9653"/>
                <a:gd name="connsiteX52" fmla="*/ 3694 w 10000"/>
                <a:gd name="connsiteY52" fmla="*/ 7276 h 9653"/>
                <a:gd name="connsiteX53" fmla="*/ 3211 w 10000"/>
                <a:gd name="connsiteY53" fmla="*/ 7158 h 9653"/>
                <a:gd name="connsiteX54" fmla="*/ 2756 w 10000"/>
                <a:gd name="connsiteY54" fmla="*/ 7009 h 9653"/>
                <a:gd name="connsiteX55" fmla="*/ 2323 w 10000"/>
                <a:gd name="connsiteY55" fmla="*/ 6827 h 9653"/>
                <a:gd name="connsiteX56" fmla="*/ 1926 w 10000"/>
                <a:gd name="connsiteY56" fmla="*/ 6608 h 9653"/>
                <a:gd name="connsiteX57" fmla="*/ 1544 w 10000"/>
                <a:gd name="connsiteY57" fmla="*/ 6373 h 9653"/>
                <a:gd name="connsiteX58" fmla="*/ 1205 w 10000"/>
                <a:gd name="connsiteY58" fmla="*/ 6106 h 9653"/>
                <a:gd name="connsiteX59" fmla="*/ 902 w 10000"/>
                <a:gd name="connsiteY59" fmla="*/ 5817 h 9653"/>
                <a:gd name="connsiteX60" fmla="*/ 642 w 10000"/>
                <a:gd name="connsiteY60" fmla="*/ 5507 h 9653"/>
                <a:gd name="connsiteX61" fmla="*/ 426 w 10000"/>
                <a:gd name="connsiteY61" fmla="*/ 5176 h 9653"/>
                <a:gd name="connsiteX62" fmla="*/ 245 w 10000"/>
                <a:gd name="connsiteY62" fmla="*/ 4829 h 9653"/>
                <a:gd name="connsiteX63" fmla="*/ 108 w 10000"/>
                <a:gd name="connsiteY63" fmla="*/ 4466 h 9653"/>
                <a:gd name="connsiteX64" fmla="*/ 29 w 10000"/>
                <a:gd name="connsiteY64" fmla="*/ 4092 h 9653"/>
                <a:gd name="connsiteX65" fmla="*/ 0 w 10000"/>
                <a:gd name="connsiteY65" fmla="*/ 3702 h 9653"/>
                <a:gd name="connsiteX66" fmla="*/ 36 w 10000"/>
                <a:gd name="connsiteY66" fmla="*/ 3301 h 9653"/>
                <a:gd name="connsiteX67" fmla="*/ 123 w 10000"/>
                <a:gd name="connsiteY67" fmla="*/ 2911 h 9653"/>
                <a:gd name="connsiteX68" fmla="*/ 253 w 10000"/>
                <a:gd name="connsiteY68" fmla="*/ 2532 h 9653"/>
                <a:gd name="connsiteX69" fmla="*/ 455 w 10000"/>
                <a:gd name="connsiteY69" fmla="*/ 2174 h 9653"/>
                <a:gd name="connsiteX70" fmla="*/ 685 w 10000"/>
                <a:gd name="connsiteY70" fmla="*/ 1832 h 9653"/>
                <a:gd name="connsiteX71" fmla="*/ 974 w 10000"/>
                <a:gd name="connsiteY71" fmla="*/ 1517 h 9653"/>
                <a:gd name="connsiteX72" fmla="*/ 1291 w 10000"/>
                <a:gd name="connsiteY72" fmla="*/ 1223 h 9653"/>
                <a:gd name="connsiteX73" fmla="*/ 1652 w 10000"/>
                <a:gd name="connsiteY73" fmla="*/ 951 h 9653"/>
                <a:gd name="connsiteX74" fmla="*/ 2049 w 10000"/>
                <a:gd name="connsiteY74" fmla="*/ 716 h 9653"/>
                <a:gd name="connsiteX75" fmla="*/ 2482 w 10000"/>
                <a:gd name="connsiteY75" fmla="*/ 507 h 9653"/>
                <a:gd name="connsiteX76" fmla="*/ 2937 w 10000"/>
                <a:gd name="connsiteY76" fmla="*/ 331 h 9653"/>
                <a:gd name="connsiteX77" fmla="*/ 3420 w 10000"/>
                <a:gd name="connsiteY77" fmla="*/ 192 h 9653"/>
                <a:gd name="connsiteX78" fmla="*/ 3925 w 10000"/>
                <a:gd name="connsiteY78" fmla="*/ 85 h 9653"/>
                <a:gd name="connsiteX79" fmla="*/ 4459 w 10000"/>
                <a:gd name="connsiteY79" fmla="*/ 21 h 9653"/>
                <a:gd name="connsiteX80" fmla="*/ 5000 w 10000"/>
                <a:gd name="connsiteY80" fmla="*/ 0 h 9653"/>
                <a:gd name="connsiteX0" fmla="*/ 5000 w 10000"/>
                <a:gd name="connsiteY0" fmla="*/ 0 h 9690"/>
                <a:gd name="connsiteX1" fmla="*/ 5541 w 10000"/>
                <a:gd name="connsiteY1" fmla="*/ 22 h 9690"/>
                <a:gd name="connsiteX2" fmla="*/ 6068 w 10000"/>
                <a:gd name="connsiteY2" fmla="*/ 88 h 9690"/>
                <a:gd name="connsiteX3" fmla="*/ 6580 w 10000"/>
                <a:gd name="connsiteY3" fmla="*/ 199 h 9690"/>
                <a:gd name="connsiteX4" fmla="*/ 7063 w 10000"/>
                <a:gd name="connsiteY4" fmla="*/ 343 h 9690"/>
                <a:gd name="connsiteX5" fmla="*/ 7525 w 10000"/>
                <a:gd name="connsiteY5" fmla="*/ 525 h 9690"/>
                <a:gd name="connsiteX6" fmla="*/ 7951 w 10000"/>
                <a:gd name="connsiteY6" fmla="*/ 742 h 9690"/>
                <a:gd name="connsiteX7" fmla="*/ 8348 w 10000"/>
                <a:gd name="connsiteY7" fmla="*/ 985 h 9690"/>
                <a:gd name="connsiteX8" fmla="*/ 8709 w 10000"/>
                <a:gd name="connsiteY8" fmla="*/ 1267 h 9690"/>
                <a:gd name="connsiteX9" fmla="*/ 9033 w 10000"/>
                <a:gd name="connsiteY9" fmla="*/ 1572 h 9690"/>
                <a:gd name="connsiteX10" fmla="*/ 9307 w 10000"/>
                <a:gd name="connsiteY10" fmla="*/ 1898 h 9690"/>
                <a:gd name="connsiteX11" fmla="*/ 9553 w 10000"/>
                <a:gd name="connsiteY11" fmla="*/ 2252 h 9690"/>
                <a:gd name="connsiteX12" fmla="*/ 9747 w 10000"/>
                <a:gd name="connsiteY12" fmla="*/ 2623 h 9690"/>
                <a:gd name="connsiteX13" fmla="*/ 9885 w 10000"/>
                <a:gd name="connsiteY13" fmla="*/ 3016 h 9690"/>
                <a:gd name="connsiteX14" fmla="*/ 9971 w 10000"/>
                <a:gd name="connsiteY14" fmla="*/ 3420 h 9690"/>
                <a:gd name="connsiteX15" fmla="*/ 10000 w 10000"/>
                <a:gd name="connsiteY15" fmla="*/ 3835 h 9690"/>
                <a:gd name="connsiteX16" fmla="*/ 9971 w 10000"/>
                <a:gd name="connsiteY16" fmla="*/ 4206 h 9690"/>
                <a:gd name="connsiteX17" fmla="*/ 9906 w 10000"/>
                <a:gd name="connsiteY17" fmla="*/ 4565 h 9690"/>
                <a:gd name="connsiteX18" fmla="*/ 9791 w 10000"/>
                <a:gd name="connsiteY18" fmla="*/ 4920 h 9690"/>
                <a:gd name="connsiteX19" fmla="*/ 9632 w 10000"/>
                <a:gd name="connsiteY19" fmla="*/ 5263 h 9690"/>
                <a:gd name="connsiteX20" fmla="*/ 9430 w 10000"/>
                <a:gd name="connsiteY20" fmla="*/ 5589 h 9690"/>
                <a:gd name="connsiteX21" fmla="*/ 9199 w 10000"/>
                <a:gd name="connsiteY21" fmla="*/ 5899 h 9690"/>
                <a:gd name="connsiteX22" fmla="*/ 8925 w 10000"/>
                <a:gd name="connsiteY22" fmla="*/ 6198 h 9690"/>
                <a:gd name="connsiteX23" fmla="*/ 8622 w 10000"/>
                <a:gd name="connsiteY23" fmla="*/ 6469 h 9690"/>
                <a:gd name="connsiteX24" fmla="*/ 8283 w 10000"/>
                <a:gd name="connsiteY24" fmla="*/ 6723 h 9690"/>
                <a:gd name="connsiteX25" fmla="*/ 7900 w 10000"/>
                <a:gd name="connsiteY25" fmla="*/ 6950 h 9690"/>
                <a:gd name="connsiteX26" fmla="*/ 7504 w 10000"/>
                <a:gd name="connsiteY26" fmla="*/ 7150 h 9690"/>
                <a:gd name="connsiteX27" fmla="*/ 7071 w 10000"/>
                <a:gd name="connsiteY27" fmla="*/ 7327 h 9690"/>
                <a:gd name="connsiteX28" fmla="*/ 6616 w 10000"/>
                <a:gd name="connsiteY28" fmla="*/ 7465 h 9690"/>
                <a:gd name="connsiteX29" fmla="*/ 6140 w 10000"/>
                <a:gd name="connsiteY29" fmla="*/ 7571 h 9690"/>
                <a:gd name="connsiteX30" fmla="*/ 6097 w 10000"/>
                <a:gd name="connsiteY30" fmla="*/ 7687 h 9690"/>
                <a:gd name="connsiteX31" fmla="*/ 6082 w 10000"/>
                <a:gd name="connsiteY31" fmla="*/ 7781 h 9690"/>
                <a:gd name="connsiteX32" fmla="*/ 6053 w 10000"/>
                <a:gd name="connsiteY32" fmla="*/ 7864 h 9690"/>
                <a:gd name="connsiteX33" fmla="*/ 6032 w 10000"/>
                <a:gd name="connsiteY33" fmla="*/ 7925 h 9690"/>
                <a:gd name="connsiteX34" fmla="*/ 6025 w 10000"/>
                <a:gd name="connsiteY34" fmla="*/ 7980 h 9690"/>
                <a:gd name="connsiteX35" fmla="*/ 6003 w 10000"/>
                <a:gd name="connsiteY35" fmla="*/ 8030 h 9690"/>
                <a:gd name="connsiteX36" fmla="*/ 5996 w 10000"/>
                <a:gd name="connsiteY36" fmla="*/ 8074 h 9690"/>
                <a:gd name="connsiteX37" fmla="*/ 5988 w 10000"/>
                <a:gd name="connsiteY37" fmla="*/ 8113 h 9690"/>
                <a:gd name="connsiteX38" fmla="*/ 5967 w 10000"/>
                <a:gd name="connsiteY38" fmla="*/ 8157 h 9690"/>
                <a:gd name="connsiteX39" fmla="*/ 5960 w 10000"/>
                <a:gd name="connsiteY39" fmla="*/ 8212 h 9690"/>
                <a:gd name="connsiteX40" fmla="*/ 5938 w 10000"/>
                <a:gd name="connsiteY40" fmla="*/ 8268 h 9690"/>
                <a:gd name="connsiteX41" fmla="*/ 5916 w 10000"/>
                <a:gd name="connsiteY41" fmla="*/ 8339 h 9690"/>
                <a:gd name="connsiteX42" fmla="*/ 5895 w 10000"/>
                <a:gd name="connsiteY42" fmla="*/ 8417 h 9690"/>
                <a:gd name="connsiteX43" fmla="*/ 5866 w 10000"/>
                <a:gd name="connsiteY43" fmla="*/ 8522 h 9690"/>
                <a:gd name="connsiteX44" fmla="*/ 5837 w 10000"/>
                <a:gd name="connsiteY44" fmla="*/ 8644 h 9690"/>
                <a:gd name="connsiteX45" fmla="*/ 5786 w 10000"/>
                <a:gd name="connsiteY45" fmla="*/ 8799 h 9690"/>
                <a:gd name="connsiteX46" fmla="*/ 5743 w 10000"/>
                <a:gd name="connsiteY46" fmla="*/ 8970 h 9690"/>
                <a:gd name="connsiteX47" fmla="*/ 5685 w 10000"/>
                <a:gd name="connsiteY47" fmla="*/ 9175 h 9690"/>
                <a:gd name="connsiteX48" fmla="*/ 5620 w 10000"/>
                <a:gd name="connsiteY48" fmla="*/ 9414 h 9690"/>
                <a:gd name="connsiteX49" fmla="*/ 5541 w 10000"/>
                <a:gd name="connsiteY49" fmla="*/ 9690 h 9690"/>
                <a:gd name="connsiteX50" fmla="*/ 4185 w 10000"/>
                <a:gd name="connsiteY50" fmla="*/ 7614 h 9690"/>
                <a:gd name="connsiteX51" fmla="*/ 3694 w 10000"/>
                <a:gd name="connsiteY51" fmla="*/ 7538 h 9690"/>
                <a:gd name="connsiteX52" fmla="*/ 3211 w 10000"/>
                <a:gd name="connsiteY52" fmla="*/ 7415 h 9690"/>
                <a:gd name="connsiteX53" fmla="*/ 2756 w 10000"/>
                <a:gd name="connsiteY53" fmla="*/ 7261 h 9690"/>
                <a:gd name="connsiteX54" fmla="*/ 2323 w 10000"/>
                <a:gd name="connsiteY54" fmla="*/ 7072 h 9690"/>
                <a:gd name="connsiteX55" fmla="*/ 1926 w 10000"/>
                <a:gd name="connsiteY55" fmla="*/ 6846 h 9690"/>
                <a:gd name="connsiteX56" fmla="*/ 1544 w 10000"/>
                <a:gd name="connsiteY56" fmla="*/ 6602 h 9690"/>
                <a:gd name="connsiteX57" fmla="*/ 1205 w 10000"/>
                <a:gd name="connsiteY57" fmla="*/ 6325 h 9690"/>
                <a:gd name="connsiteX58" fmla="*/ 902 w 10000"/>
                <a:gd name="connsiteY58" fmla="*/ 6026 h 9690"/>
                <a:gd name="connsiteX59" fmla="*/ 642 w 10000"/>
                <a:gd name="connsiteY59" fmla="*/ 5705 h 9690"/>
                <a:gd name="connsiteX60" fmla="*/ 426 w 10000"/>
                <a:gd name="connsiteY60" fmla="*/ 5362 h 9690"/>
                <a:gd name="connsiteX61" fmla="*/ 245 w 10000"/>
                <a:gd name="connsiteY61" fmla="*/ 5003 h 9690"/>
                <a:gd name="connsiteX62" fmla="*/ 108 w 10000"/>
                <a:gd name="connsiteY62" fmla="*/ 4627 h 9690"/>
                <a:gd name="connsiteX63" fmla="*/ 29 w 10000"/>
                <a:gd name="connsiteY63" fmla="*/ 4239 h 9690"/>
                <a:gd name="connsiteX64" fmla="*/ 0 w 10000"/>
                <a:gd name="connsiteY64" fmla="*/ 3835 h 9690"/>
                <a:gd name="connsiteX65" fmla="*/ 36 w 10000"/>
                <a:gd name="connsiteY65" fmla="*/ 3420 h 9690"/>
                <a:gd name="connsiteX66" fmla="*/ 123 w 10000"/>
                <a:gd name="connsiteY66" fmla="*/ 3016 h 9690"/>
                <a:gd name="connsiteX67" fmla="*/ 253 w 10000"/>
                <a:gd name="connsiteY67" fmla="*/ 2623 h 9690"/>
                <a:gd name="connsiteX68" fmla="*/ 455 w 10000"/>
                <a:gd name="connsiteY68" fmla="*/ 2252 h 9690"/>
                <a:gd name="connsiteX69" fmla="*/ 685 w 10000"/>
                <a:gd name="connsiteY69" fmla="*/ 1898 h 9690"/>
                <a:gd name="connsiteX70" fmla="*/ 974 w 10000"/>
                <a:gd name="connsiteY70" fmla="*/ 1572 h 9690"/>
                <a:gd name="connsiteX71" fmla="*/ 1291 w 10000"/>
                <a:gd name="connsiteY71" fmla="*/ 1267 h 9690"/>
                <a:gd name="connsiteX72" fmla="*/ 1652 w 10000"/>
                <a:gd name="connsiteY72" fmla="*/ 985 h 9690"/>
                <a:gd name="connsiteX73" fmla="*/ 2049 w 10000"/>
                <a:gd name="connsiteY73" fmla="*/ 742 h 9690"/>
                <a:gd name="connsiteX74" fmla="*/ 2482 w 10000"/>
                <a:gd name="connsiteY74" fmla="*/ 525 h 9690"/>
                <a:gd name="connsiteX75" fmla="*/ 2937 w 10000"/>
                <a:gd name="connsiteY75" fmla="*/ 343 h 9690"/>
                <a:gd name="connsiteX76" fmla="*/ 3420 w 10000"/>
                <a:gd name="connsiteY76" fmla="*/ 199 h 9690"/>
                <a:gd name="connsiteX77" fmla="*/ 3925 w 10000"/>
                <a:gd name="connsiteY77" fmla="*/ 88 h 9690"/>
                <a:gd name="connsiteX78" fmla="*/ 4459 w 10000"/>
                <a:gd name="connsiteY78" fmla="*/ 22 h 9690"/>
                <a:gd name="connsiteX79" fmla="*/ 5000 w 10000"/>
                <a:gd name="connsiteY79" fmla="*/ 0 h 969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488 w 10000"/>
                <a:gd name="connsiteY48" fmla="*/ 9634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488 w 10000"/>
                <a:gd name="connsiteY47" fmla="*/ 9634 h 10020"/>
                <a:gd name="connsiteX48" fmla="*/ 5343 w 10000"/>
                <a:gd name="connsiteY48" fmla="*/ 10020 h 10020"/>
                <a:gd name="connsiteX49" fmla="*/ 4185 w 10000"/>
                <a:gd name="connsiteY49" fmla="*/ 7858 h 10020"/>
                <a:gd name="connsiteX50" fmla="*/ 3694 w 10000"/>
                <a:gd name="connsiteY50" fmla="*/ 7779 h 10020"/>
                <a:gd name="connsiteX51" fmla="*/ 3211 w 10000"/>
                <a:gd name="connsiteY51" fmla="*/ 7652 h 10020"/>
                <a:gd name="connsiteX52" fmla="*/ 2756 w 10000"/>
                <a:gd name="connsiteY52" fmla="*/ 7493 h 10020"/>
                <a:gd name="connsiteX53" fmla="*/ 2323 w 10000"/>
                <a:gd name="connsiteY53" fmla="*/ 7298 h 10020"/>
                <a:gd name="connsiteX54" fmla="*/ 1926 w 10000"/>
                <a:gd name="connsiteY54" fmla="*/ 7065 h 10020"/>
                <a:gd name="connsiteX55" fmla="*/ 1544 w 10000"/>
                <a:gd name="connsiteY55" fmla="*/ 6813 h 10020"/>
                <a:gd name="connsiteX56" fmla="*/ 1205 w 10000"/>
                <a:gd name="connsiteY56" fmla="*/ 6527 h 10020"/>
                <a:gd name="connsiteX57" fmla="*/ 902 w 10000"/>
                <a:gd name="connsiteY57" fmla="*/ 6219 h 10020"/>
                <a:gd name="connsiteX58" fmla="*/ 642 w 10000"/>
                <a:gd name="connsiteY58" fmla="*/ 5888 h 10020"/>
                <a:gd name="connsiteX59" fmla="*/ 426 w 10000"/>
                <a:gd name="connsiteY59" fmla="*/ 5534 h 10020"/>
                <a:gd name="connsiteX60" fmla="*/ 245 w 10000"/>
                <a:gd name="connsiteY60" fmla="*/ 5163 h 10020"/>
                <a:gd name="connsiteX61" fmla="*/ 108 w 10000"/>
                <a:gd name="connsiteY61" fmla="*/ 4775 h 10020"/>
                <a:gd name="connsiteX62" fmla="*/ 29 w 10000"/>
                <a:gd name="connsiteY62" fmla="*/ 4375 h 10020"/>
                <a:gd name="connsiteX63" fmla="*/ 0 w 10000"/>
                <a:gd name="connsiteY63" fmla="*/ 3958 h 10020"/>
                <a:gd name="connsiteX64" fmla="*/ 36 w 10000"/>
                <a:gd name="connsiteY64" fmla="*/ 3529 h 10020"/>
                <a:gd name="connsiteX65" fmla="*/ 123 w 10000"/>
                <a:gd name="connsiteY65" fmla="*/ 3112 h 10020"/>
                <a:gd name="connsiteX66" fmla="*/ 253 w 10000"/>
                <a:gd name="connsiteY66" fmla="*/ 2707 h 10020"/>
                <a:gd name="connsiteX67" fmla="*/ 455 w 10000"/>
                <a:gd name="connsiteY67" fmla="*/ 2324 h 10020"/>
                <a:gd name="connsiteX68" fmla="*/ 685 w 10000"/>
                <a:gd name="connsiteY68" fmla="*/ 1959 h 10020"/>
                <a:gd name="connsiteX69" fmla="*/ 974 w 10000"/>
                <a:gd name="connsiteY69" fmla="*/ 1622 h 10020"/>
                <a:gd name="connsiteX70" fmla="*/ 1291 w 10000"/>
                <a:gd name="connsiteY70" fmla="*/ 1308 h 10020"/>
                <a:gd name="connsiteX71" fmla="*/ 1652 w 10000"/>
                <a:gd name="connsiteY71" fmla="*/ 1017 h 10020"/>
                <a:gd name="connsiteX72" fmla="*/ 2049 w 10000"/>
                <a:gd name="connsiteY72" fmla="*/ 766 h 10020"/>
                <a:gd name="connsiteX73" fmla="*/ 2482 w 10000"/>
                <a:gd name="connsiteY73" fmla="*/ 542 h 10020"/>
                <a:gd name="connsiteX74" fmla="*/ 2937 w 10000"/>
                <a:gd name="connsiteY74" fmla="*/ 354 h 10020"/>
                <a:gd name="connsiteX75" fmla="*/ 3420 w 10000"/>
                <a:gd name="connsiteY75" fmla="*/ 205 h 10020"/>
                <a:gd name="connsiteX76" fmla="*/ 3925 w 10000"/>
                <a:gd name="connsiteY76" fmla="*/ 91 h 10020"/>
                <a:gd name="connsiteX77" fmla="*/ 4459 w 10000"/>
                <a:gd name="connsiteY77" fmla="*/ 23 h 10020"/>
                <a:gd name="connsiteX78" fmla="*/ 5000 w 10000"/>
                <a:gd name="connsiteY7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488 w 10000"/>
                <a:gd name="connsiteY46" fmla="*/ 9634 h 10020"/>
                <a:gd name="connsiteX47" fmla="*/ 5343 w 10000"/>
                <a:gd name="connsiteY47" fmla="*/ 10020 h 10020"/>
                <a:gd name="connsiteX48" fmla="*/ 4185 w 10000"/>
                <a:gd name="connsiteY48" fmla="*/ 7858 h 10020"/>
                <a:gd name="connsiteX49" fmla="*/ 3694 w 10000"/>
                <a:gd name="connsiteY49" fmla="*/ 7779 h 10020"/>
                <a:gd name="connsiteX50" fmla="*/ 3211 w 10000"/>
                <a:gd name="connsiteY50" fmla="*/ 7652 h 10020"/>
                <a:gd name="connsiteX51" fmla="*/ 2756 w 10000"/>
                <a:gd name="connsiteY51" fmla="*/ 7493 h 10020"/>
                <a:gd name="connsiteX52" fmla="*/ 2323 w 10000"/>
                <a:gd name="connsiteY52" fmla="*/ 7298 h 10020"/>
                <a:gd name="connsiteX53" fmla="*/ 1926 w 10000"/>
                <a:gd name="connsiteY53" fmla="*/ 7065 h 10020"/>
                <a:gd name="connsiteX54" fmla="*/ 1544 w 10000"/>
                <a:gd name="connsiteY54" fmla="*/ 6813 h 10020"/>
                <a:gd name="connsiteX55" fmla="*/ 1205 w 10000"/>
                <a:gd name="connsiteY55" fmla="*/ 6527 h 10020"/>
                <a:gd name="connsiteX56" fmla="*/ 902 w 10000"/>
                <a:gd name="connsiteY56" fmla="*/ 6219 h 10020"/>
                <a:gd name="connsiteX57" fmla="*/ 642 w 10000"/>
                <a:gd name="connsiteY57" fmla="*/ 5888 h 10020"/>
                <a:gd name="connsiteX58" fmla="*/ 426 w 10000"/>
                <a:gd name="connsiteY58" fmla="*/ 5534 h 10020"/>
                <a:gd name="connsiteX59" fmla="*/ 245 w 10000"/>
                <a:gd name="connsiteY59" fmla="*/ 5163 h 10020"/>
                <a:gd name="connsiteX60" fmla="*/ 108 w 10000"/>
                <a:gd name="connsiteY60" fmla="*/ 4775 h 10020"/>
                <a:gd name="connsiteX61" fmla="*/ 29 w 10000"/>
                <a:gd name="connsiteY61" fmla="*/ 4375 h 10020"/>
                <a:gd name="connsiteX62" fmla="*/ 0 w 10000"/>
                <a:gd name="connsiteY62" fmla="*/ 3958 h 10020"/>
                <a:gd name="connsiteX63" fmla="*/ 36 w 10000"/>
                <a:gd name="connsiteY63" fmla="*/ 3529 h 10020"/>
                <a:gd name="connsiteX64" fmla="*/ 123 w 10000"/>
                <a:gd name="connsiteY64" fmla="*/ 3112 h 10020"/>
                <a:gd name="connsiteX65" fmla="*/ 253 w 10000"/>
                <a:gd name="connsiteY65" fmla="*/ 2707 h 10020"/>
                <a:gd name="connsiteX66" fmla="*/ 455 w 10000"/>
                <a:gd name="connsiteY66" fmla="*/ 2324 h 10020"/>
                <a:gd name="connsiteX67" fmla="*/ 685 w 10000"/>
                <a:gd name="connsiteY67" fmla="*/ 1959 h 10020"/>
                <a:gd name="connsiteX68" fmla="*/ 974 w 10000"/>
                <a:gd name="connsiteY68" fmla="*/ 1622 h 10020"/>
                <a:gd name="connsiteX69" fmla="*/ 1291 w 10000"/>
                <a:gd name="connsiteY69" fmla="*/ 1308 h 10020"/>
                <a:gd name="connsiteX70" fmla="*/ 1652 w 10000"/>
                <a:gd name="connsiteY70" fmla="*/ 1017 h 10020"/>
                <a:gd name="connsiteX71" fmla="*/ 2049 w 10000"/>
                <a:gd name="connsiteY71" fmla="*/ 766 h 10020"/>
                <a:gd name="connsiteX72" fmla="*/ 2482 w 10000"/>
                <a:gd name="connsiteY72" fmla="*/ 542 h 10020"/>
                <a:gd name="connsiteX73" fmla="*/ 2937 w 10000"/>
                <a:gd name="connsiteY73" fmla="*/ 354 h 10020"/>
                <a:gd name="connsiteX74" fmla="*/ 3420 w 10000"/>
                <a:gd name="connsiteY74" fmla="*/ 205 h 10020"/>
                <a:gd name="connsiteX75" fmla="*/ 3925 w 10000"/>
                <a:gd name="connsiteY75" fmla="*/ 91 h 10020"/>
                <a:gd name="connsiteX76" fmla="*/ 4459 w 10000"/>
                <a:gd name="connsiteY76" fmla="*/ 23 h 10020"/>
                <a:gd name="connsiteX77" fmla="*/ 5000 w 10000"/>
                <a:gd name="connsiteY7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488 w 10000"/>
                <a:gd name="connsiteY45" fmla="*/ 9634 h 10020"/>
                <a:gd name="connsiteX46" fmla="*/ 5343 w 10000"/>
                <a:gd name="connsiteY46" fmla="*/ 10020 h 10020"/>
                <a:gd name="connsiteX47" fmla="*/ 4185 w 10000"/>
                <a:gd name="connsiteY47" fmla="*/ 7858 h 10020"/>
                <a:gd name="connsiteX48" fmla="*/ 3694 w 10000"/>
                <a:gd name="connsiteY48" fmla="*/ 7779 h 10020"/>
                <a:gd name="connsiteX49" fmla="*/ 3211 w 10000"/>
                <a:gd name="connsiteY49" fmla="*/ 7652 h 10020"/>
                <a:gd name="connsiteX50" fmla="*/ 2756 w 10000"/>
                <a:gd name="connsiteY50" fmla="*/ 7493 h 10020"/>
                <a:gd name="connsiteX51" fmla="*/ 2323 w 10000"/>
                <a:gd name="connsiteY51" fmla="*/ 7298 h 10020"/>
                <a:gd name="connsiteX52" fmla="*/ 1926 w 10000"/>
                <a:gd name="connsiteY52" fmla="*/ 7065 h 10020"/>
                <a:gd name="connsiteX53" fmla="*/ 1544 w 10000"/>
                <a:gd name="connsiteY53" fmla="*/ 6813 h 10020"/>
                <a:gd name="connsiteX54" fmla="*/ 1205 w 10000"/>
                <a:gd name="connsiteY54" fmla="*/ 6527 h 10020"/>
                <a:gd name="connsiteX55" fmla="*/ 902 w 10000"/>
                <a:gd name="connsiteY55" fmla="*/ 6219 h 10020"/>
                <a:gd name="connsiteX56" fmla="*/ 642 w 10000"/>
                <a:gd name="connsiteY56" fmla="*/ 5888 h 10020"/>
                <a:gd name="connsiteX57" fmla="*/ 426 w 10000"/>
                <a:gd name="connsiteY57" fmla="*/ 5534 h 10020"/>
                <a:gd name="connsiteX58" fmla="*/ 245 w 10000"/>
                <a:gd name="connsiteY58" fmla="*/ 5163 h 10020"/>
                <a:gd name="connsiteX59" fmla="*/ 108 w 10000"/>
                <a:gd name="connsiteY59" fmla="*/ 4775 h 10020"/>
                <a:gd name="connsiteX60" fmla="*/ 29 w 10000"/>
                <a:gd name="connsiteY60" fmla="*/ 4375 h 10020"/>
                <a:gd name="connsiteX61" fmla="*/ 0 w 10000"/>
                <a:gd name="connsiteY61" fmla="*/ 3958 h 10020"/>
                <a:gd name="connsiteX62" fmla="*/ 36 w 10000"/>
                <a:gd name="connsiteY62" fmla="*/ 3529 h 10020"/>
                <a:gd name="connsiteX63" fmla="*/ 123 w 10000"/>
                <a:gd name="connsiteY63" fmla="*/ 3112 h 10020"/>
                <a:gd name="connsiteX64" fmla="*/ 253 w 10000"/>
                <a:gd name="connsiteY64" fmla="*/ 2707 h 10020"/>
                <a:gd name="connsiteX65" fmla="*/ 455 w 10000"/>
                <a:gd name="connsiteY65" fmla="*/ 2324 h 10020"/>
                <a:gd name="connsiteX66" fmla="*/ 685 w 10000"/>
                <a:gd name="connsiteY66" fmla="*/ 1959 h 10020"/>
                <a:gd name="connsiteX67" fmla="*/ 974 w 10000"/>
                <a:gd name="connsiteY67" fmla="*/ 1622 h 10020"/>
                <a:gd name="connsiteX68" fmla="*/ 1291 w 10000"/>
                <a:gd name="connsiteY68" fmla="*/ 1308 h 10020"/>
                <a:gd name="connsiteX69" fmla="*/ 1652 w 10000"/>
                <a:gd name="connsiteY69" fmla="*/ 1017 h 10020"/>
                <a:gd name="connsiteX70" fmla="*/ 2049 w 10000"/>
                <a:gd name="connsiteY70" fmla="*/ 766 h 10020"/>
                <a:gd name="connsiteX71" fmla="*/ 2482 w 10000"/>
                <a:gd name="connsiteY71" fmla="*/ 542 h 10020"/>
                <a:gd name="connsiteX72" fmla="*/ 2937 w 10000"/>
                <a:gd name="connsiteY72" fmla="*/ 354 h 10020"/>
                <a:gd name="connsiteX73" fmla="*/ 3420 w 10000"/>
                <a:gd name="connsiteY73" fmla="*/ 205 h 10020"/>
                <a:gd name="connsiteX74" fmla="*/ 3925 w 10000"/>
                <a:gd name="connsiteY74" fmla="*/ 91 h 10020"/>
                <a:gd name="connsiteX75" fmla="*/ 4459 w 10000"/>
                <a:gd name="connsiteY75" fmla="*/ 23 h 10020"/>
                <a:gd name="connsiteX76" fmla="*/ 5000 w 10000"/>
                <a:gd name="connsiteY7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488 w 10000"/>
                <a:gd name="connsiteY44" fmla="*/ 9634 h 10020"/>
                <a:gd name="connsiteX45" fmla="*/ 5343 w 10000"/>
                <a:gd name="connsiteY45" fmla="*/ 10020 h 10020"/>
                <a:gd name="connsiteX46" fmla="*/ 4185 w 10000"/>
                <a:gd name="connsiteY46" fmla="*/ 7858 h 10020"/>
                <a:gd name="connsiteX47" fmla="*/ 3694 w 10000"/>
                <a:gd name="connsiteY47" fmla="*/ 7779 h 10020"/>
                <a:gd name="connsiteX48" fmla="*/ 3211 w 10000"/>
                <a:gd name="connsiteY48" fmla="*/ 7652 h 10020"/>
                <a:gd name="connsiteX49" fmla="*/ 2756 w 10000"/>
                <a:gd name="connsiteY49" fmla="*/ 7493 h 10020"/>
                <a:gd name="connsiteX50" fmla="*/ 2323 w 10000"/>
                <a:gd name="connsiteY50" fmla="*/ 7298 h 10020"/>
                <a:gd name="connsiteX51" fmla="*/ 1926 w 10000"/>
                <a:gd name="connsiteY51" fmla="*/ 7065 h 10020"/>
                <a:gd name="connsiteX52" fmla="*/ 1544 w 10000"/>
                <a:gd name="connsiteY52" fmla="*/ 6813 h 10020"/>
                <a:gd name="connsiteX53" fmla="*/ 1205 w 10000"/>
                <a:gd name="connsiteY53" fmla="*/ 6527 h 10020"/>
                <a:gd name="connsiteX54" fmla="*/ 902 w 10000"/>
                <a:gd name="connsiteY54" fmla="*/ 6219 h 10020"/>
                <a:gd name="connsiteX55" fmla="*/ 642 w 10000"/>
                <a:gd name="connsiteY55" fmla="*/ 5888 h 10020"/>
                <a:gd name="connsiteX56" fmla="*/ 426 w 10000"/>
                <a:gd name="connsiteY56" fmla="*/ 5534 h 10020"/>
                <a:gd name="connsiteX57" fmla="*/ 245 w 10000"/>
                <a:gd name="connsiteY57" fmla="*/ 5163 h 10020"/>
                <a:gd name="connsiteX58" fmla="*/ 108 w 10000"/>
                <a:gd name="connsiteY58" fmla="*/ 4775 h 10020"/>
                <a:gd name="connsiteX59" fmla="*/ 29 w 10000"/>
                <a:gd name="connsiteY59" fmla="*/ 4375 h 10020"/>
                <a:gd name="connsiteX60" fmla="*/ 0 w 10000"/>
                <a:gd name="connsiteY60" fmla="*/ 3958 h 10020"/>
                <a:gd name="connsiteX61" fmla="*/ 36 w 10000"/>
                <a:gd name="connsiteY61" fmla="*/ 3529 h 10020"/>
                <a:gd name="connsiteX62" fmla="*/ 123 w 10000"/>
                <a:gd name="connsiteY62" fmla="*/ 3112 h 10020"/>
                <a:gd name="connsiteX63" fmla="*/ 253 w 10000"/>
                <a:gd name="connsiteY63" fmla="*/ 2707 h 10020"/>
                <a:gd name="connsiteX64" fmla="*/ 455 w 10000"/>
                <a:gd name="connsiteY64" fmla="*/ 2324 h 10020"/>
                <a:gd name="connsiteX65" fmla="*/ 685 w 10000"/>
                <a:gd name="connsiteY65" fmla="*/ 1959 h 10020"/>
                <a:gd name="connsiteX66" fmla="*/ 974 w 10000"/>
                <a:gd name="connsiteY66" fmla="*/ 1622 h 10020"/>
                <a:gd name="connsiteX67" fmla="*/ 1291 w 10000"/>
                <a:gd name="connsiteY67" fmla="*/ 1308 h 10020"/>
                <a:gd name="connsiteX68" fmla="*/ 1652 w 10000"/>
                <a:gd name="connsiteY68" fmla="*/ 1017 h 10020"/>
                <a:gd name="connsiteX69" fmla="*/ 2049 w 10000"/>
                <a:gd name="connsiteY69" fmla="*/ 766 h 10020"/>
                <a:gd name="connsiteX70" fmla="*/ 2482 w 10000"/>
                <a:gd name="connsiteY70" fmla="*/ 542 h 10020"/>
                <a:gd name="connsiteX71" fmla="*/ 2937 w 10000"/>
                <a:gd name="connsiteY71" fmla="*/ 354 h 10020"/>
                <a:gd name="connsiteX72" fmla="*/ 3420 w 10000"/>
                <a:gd name="connsiteY72" fmla="*/ 205 h 10020"/>
                <a:gd name="connsiteX73" fmla="*/ 3925 w 10000"/>
                <a:gd name="connsiteY73" fmla="*/ 91 h 10020"/>
                <a:gd name="connsiteX74" fmla="*/ 4459 w 10000"/>
                <a:gd name="connsiteY74" fmla="*/ 23 h 10020"/>
                <a:gd name="connsiteX75" fmla="*/ 5000 w 10000"/>
                <a:gd name="connsiteY7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488 w 10000"/>
                <a:gd name="connsiteY43" fmla="*/ 9634 h 10020"/>
                <a:gd name="connsiteX44" fmla="*/ 5343 w 10000"/>
                <a:gd name="connsiteY44" fmla="*/ 10020 h 10020"/>
                <a:gd name="connsiteX45" fmla="*/ 4185 w 10000"/>
                <a:gd name="connsiteY45" fmla="*/ 7858 h 10020"/>
                <a:gd name="connsiteX46" fmla="*/ 3694 w 10000"/>
                <a:gd name="connsiteY46" fmla="*/ 7779 h 10020"/>
                <a:gd name="connsiteX47" fmla="*/ 3211 w 10000"/>
                <a:gd name="connsiteY47" fmla="*/ 7652 h 10020"/>
                <a:gd name="connsiteX48" fmla="*/ 2756 w 10000"/>
                <a:gd name="connsiteY48" fmla="*/ 7493 h 10020"/>
                <a:gd name="connsiteX49" fmla="*/ 2323 w 10000"/>
                <a:gd name="connsiteY49" fmla="*/ 7298 h 10020"/>
                <a:gd name="connsiteX50" fmla="*/ 1926 w 10000"/>
                <a:gd name="connsiteY50" fmla="*/ 7065 h 10020"/>
                <a:gd name="connsiteX51" fmla="*/ 1544 w 10000"/>
                <a:gd name="connsiteY51" fmla="*/ 6813 h 10020"/>
                <a:gd name="connsiteX52" fmla="*/ 1205 w 10000"/>
                <a:gd name="connsiteY52" fmla="*/ 6527 h 10020"/>
                <a:gd name="connsiteX53" fmla="*/ 902 w 10000"/>
                <a:gd name="connsiteY53" fmla="*/ 6219 h 10020"/>
                <a:gd name="connsiteX54" fmla="*/ 642 w 10000"/>
                <a:gd name="connsiteY54" fmla="*/ 5888 h 10020"/>
                <a:gd name="connsiteX55" fmla="*/ 426 w 10000"/>
                <a:gd name="connsiteY55" fmla="*/ 5534 h 10020"/>
                <a:gd name="connsiteX56" fmla="*/ 245 w 10000"/>
                <a:gd name="connsiteY56" fmla="*/ 5163 h 10020"/>
                <a:gd name="connsiteX57" fmla="*/ 108 w 10000"/>
                <a:gd name="connsiteY57" fmla="*/ 4775 h 10020"/>
                <a:gd name="connsiteX58" fmla="*/ 29 w 10000"/>
                <a:gd name="connsiteY58" fmla="*/ 4375 h 10020"/>
                <a:gd name="connsiteX59" fmla="*/ 0 w 10000"/>
                <a:gd name="connsiteY59" fmla="*/ 3958 h 10020"/>
                <a:gd name="connsiteX60" fmla="*/ 36 w 10000"/>
                <a:gd name="connsiteY60" fmla="*/ 3529 h 10020"/>
                <a:gd name="connsiteX61" fmla="*/ 123 w 10000"/>
                <a:gd name="connsiteY61" fmla="*/ 3112 h 10020"/>
                <a:gd name="connsiteX62" fmla="*/ 253 w 10000"/>
                <a:gd name="connsiteY62" fmla="*/ 2707 h 10020"/>
                <a:gd name="connsiteX63" fmla="*/ 455 w 10000"/>
                <a:gd name="connsiteY63" fmla="*/ 2324 h 10020"/>
                <a:gd name="connsiteX64" fmla="*/ 685 w 10000"/>
                <a:gd name="connsiteY64" fmla="*/ 1959 h 10020"/>
                <a:gd name="connsiteX65" fmla="*/ 974 w 10000"/>
                <a:gd name="connsiteY65" fmla="*/ 1622 h 10020"/>
                <a:gd name="connsiteX66" fmla="*/ 1291 w 10000"/>
                <a:gd name="connsiteY66" fmla="*/ 1308 h 10020"/>
                <a:gd name="connsiteX67" fmla="*/ 1652 w 10000"/>
                <a:gd name="connsiteY67" fmla="*/ 1017 h 10020"/>
                <a:gd name="connsiteX68" fmla="*/ 2049 w 10000"/>
                <a:gd name="connsiteY68" fmla="*/ 766 h 10020"/>
                <a:gd name="connsiteX69" fmla="*/ 2482 w 10000"/>
                <a:gd name="connsiteY69" fmla="*/ 542 h 10020"/>
                <a:gd name="connsiteX70" fmla="*/ 2937 w 10000"/>
                <a:gd name="connsiteY70" fmla="*/ 354 h 10020"/>
                <a:gd name="connsiteX71" fmla="*/ 3420 w 10000"/>
                <a:gd name="connsiteY71" fmla="*/ 205 h 10020"/>
                <a:gd name="connsiteX72" fmla="*/ 3925 w 10000"/>
                <a:gd name="connsiteY72" fmla="*/ 91 h 10020"/>
                <a:gd name="connsiteX73" fmla="*/ 4459 w 10000"/>
                <a:gd name="connsiteY73" fmla="*/ 23 h 10020"/>
                <a:gd name="connsiteX74" fmla="*/ 5000 w 10000"/>
                <a:gd name="connsiteY7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488 w 10000"/>
                <a:gd name="connsiteY42" fmla="*/ 9634 h 10020"/>
                <a:gd name="connsiteX43" fmla="*/ 5343 w 10000"/>
                <a:gd name="connsiteY43" fmla="*/ 10020 h 10020"/>
                <a:gd name="connsiteX44" fmla="*/ 4185 w 10000"/>
                <a:gd name="connsiteY44" fmla="*/ 7858 h 10020"/>
                <a:gd name="connsiteX45" fmla="*/ 3694 w 10000"/>
                <a:gd name="connsiteY45" fmla="*/ 7779 h 10020"/>
                <a:gd name="connsiteX46" fmla="*/ 3211 w 10000"/>
                <a:gd name="connsiteY46" fmla="*/ 7652 h 10020"/>
                <a:gd name="connsiteX47" fmla="*/ 2756 w 10000"/>
                <a:gd name="connsiteY47" fmla="*/ 7493 h 10020"/>
                <a:gd name="connsiteX48" fmla="*/ 2323 w 10000"/>
                <a:gd name="connsiteY48" fmla="*/ 7298 h 10020"/>
                <a:gd name="connsiteX49" fmla="*/ 1926 w 10000"/>
                <a:gd name="connsiteY49" fmla="*/ 7065 h 10020"/>
                <a:gd name="connsiteX50" fmla="*/ 1544 w 10000"/>
                <a:gd name="connsiteY50" fmla="*/ 6813 h 10020"/>
                <a:gd name="connsiteX51" fmla="*/ 1205 w 10000"/>
                <a:gd name="connsiteY51" fmla="*/ 6527 h 10020"/>
                <a:gd name="connsiteX52" fmla="*/ 902 w 10000"/>
                <a:gd name="connsiteY52" fmla="*/ 6219 h 10020"/>
                <a:gd name="connsiteX53" fmla="*/ 642 w 10000"/>
                <a:gd name="connsiteY53" fmla="*/ 5888 h 10020"/>
                <a:gd name="connsiteX54" fmla="*/ 426 w 10000"/>
                <a:gd name="connsiteY54" fmla="*/ 5534 h 10020"/>
                <a:gd name="connsiteX55" fmla="*/ 245 w 10000"/>
                <a:gd name="connsiteY55" fmla="*/ 5163 h 10020"/>
                <a:gd name="connsiteX56" fmla="*/ 108 w 10000"/>
                <a:gd name="connsiteY56" fmla="*/ 4775 h 10020"/>
                <a:gd name="connsiteX57" fmla="*/ 29 w 10000"/>
                <a:gd name="connsiteY57" fmla="*/ 4375 h 10020"/>
                <a:gd name="connsiteX58" fmla="*/ 0 w 10000"/>
                <a:gd name="connsiteY58" fmla="*/ 3958 h 10020"/>
                <a:gd name="connsiteX59" fmla="*/ 36 w 10000"/>
                <a:gd name="connsiteY59" fmla="*/ 3529 h 10020"/>
                <a:gd name="connsiteX60" fmla="*/ 123 w 10000"/>
                <a:gd name="connsiteY60" fmla="*/ 3112 h 10020"/>
                <a:gd name="connsiteX61" fmla="*/ 253 w 10000"/>
                <a:gd name="connsiteY61" fmla="*/ 2707 h 10020"/>
                <a:gd name="connsiteX62" fmla="*/ 455 w 10000"/>
                <a:gd name="connsiteY62" fmla="*/ 2324 h 10020"/>
                <a:gd name="connsiteX63" fmla="*/ 685 w 10000"/>
                <a:gd name="connsiteY63" fmla="*/ 1959 h 10020"/>
                <a:gd name="connsiteX64" fmla="*/ 974 w 10000"/>
                <a:gd name="connsiteY64" fmla="*/ 1622 h 10020"/>
                <a:gd name="connsiteX65" fmla="*/ 1291 w 10000"/>
                <a:gd name="connsiteY65" fmla="*/ 1308 h 10020"/>
                <a:gd name="connsiteX66" fmla="*/ 1652 w 10000"/>
                <a:gd name="connsiteY66" fmla="*/ 1017 h 10020"/>
                <a:gd name="connsiteX67" fmla="*/ 2049 w 10000"/>
                <a:gd name="connsiteY67" fmla="*/ 766 h 10020"/>
                <a:gd name="connsiteX68" fmla="*/ 2482 w 10000"/>
                <a:gd name="connsiteY68" fmla="*/ 542 h 10020"/>
                <a:gd name="connsiteX69" fmla="*/ 2937 w 10000"/>
                <a:gd name="connsiteY69" fmla="*/ 354 h 10020"/>
                <a:gd name="connsiteX70" fmla="*/ 3420 w 10000"/>
                <a:gd name="connsiteY70" fmla="*/ 205 h 10020"/>
                <a:gd name="connsiteX71" fmla="*/ 3925 w 10000"/>
                <a:gd name="connsiteY71" fmla="*/ 91 h 10020"/>
                <a:gd name="connsiteX72" fmla="*/ 4459 w 10000"/>
                <a:gd name="connsiteY72" fmla="*/ 23 h 10020"/>
                <a:gd name="connsiteX73" fmla="*/ 5000 w 10000"/>
                <a:gd name="connsiteY7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488 w 10000"/>
                <a:gd name="connsiteY41" fmla="*/ 9634 h 10020"/>
                <a:gd name="connsiteX42" fmla="*/ 5343 w 10000"/>
                <a:gd name="connsiteY42" fmla="*/ 10020 h 10020"/>
                <a:gd name="connsiteX43" fmla="*/ 4185 w 10000"/>
                <a:gd name="connsiteY43" fmla="*/ 7858 h 10020"/>
                <a:gd name="connsiteX44" fmla="*/ 3694 w 10000"/>
                <a:gd name="connsiteY44" fmla="*/ 7779 h 10020"/>
                <a:gd name="connsiteX45" fmla="*/ 3211 w 10000"/>
                <a:gd name="connsiteY45" fmla="*/ 7652 h 10020"/>
                <a:gd name="connsiteX46" fmla="*/ 2756 w 10000"/>
                <a:gd name="connsiteY46" fmla="*/ 7493 h 10020"/>
                <a:gd name="connsiteX47" fmla="*/ 2323 w 10000"/>
                <a:gd name="connsiteY47" fmla="*/ 7298 h 10020"/>
                <a:gd name="connsiteX48" fmla="*/ 1926 w 10000"/>
                <a:gd name="connsiteY48" fmla="*/ 7065 h 10020"/>
                <a:gd name="connsiteX49" fmla="*/ 1544 w 10000"/>
                <a:gd name="connsiteY49" fmla="*/ 6813 h 10020"/>
                <a:gd name="connsiteX50" fmla="*/ 1205 w 10000"/>
                <a:gd name="connsiteY50" fmla="*/ 6527 h 10020"/>
                <a:gd name="connsiteX51" fmla="*/ 902 w 10000"/>
                <a:gd name="connsiteY51" fmla="*/ 6219 h 10020"/>
                <a:gd name="connsiteX52" fmla="*/ 642 w 10000"/>
                <a:gd name="connsiteY52" fmla="*/ 5888 h 10020"/>
                <a:gd name="connsiteX53" fmla="*/ 426 w 10000"/>
                <a:gd name="connsiteY53" fmla="*/ 5534 h 10020"/>
                <a:gd name="connsiteX54" fmla="*/ 245 w 10000"/>
                <a:gd name="connsiteY54" fmla="*/ 5163 h 10020"/>
                <a:gd name="connsiteX55" fmla="*/ 108 w 10000"/>
                <a:gd name="connsiteY55" fmla="*/ 4775 h 10020"/>
                <a:gd name="connsiteX56" fmla="*/ 29 w 10000"/>
                <a:gd name="connsiteY56" fmla="*/ 4375 h 10020"/>
                <a:gd name="connsiteX57" fmla="*/ 0 w 10000"/>
                <a:gd name="connsiteY57" fmla="*/ 3958 h 10020"/>
                <a:gd name="connsiteX58" fmla="*/ 36 w 10000"/>
                <a:gd name="connsiteY58" fmla="*/ 3529 h 10020"/>
                <a:gd name="connsiteX59" fmla="*/ 123 w 10000"/>
                <a:gd name="connsiteY59" fmla="*/ 3112 h 10020"/>
                <a:gd name="connsiteX60" fmla="*/ 253 w 10000"/>
                <a:gd name="connsiteY60" fmla="*/ 2707 h 10020"/>
                <a:gd name="connsiteX61" fmla="*/ 455 w 10000"/>
                <a:gd name="connsiteY61" fmla="*/ 2324 h 10020"/>
                <a:gd name="connsiteX62" fmla="*/ 685 w 10000"/>
                <a:gd name="connsiteY62" fmla="*/ 1959 h 10020"/>
                <a:gd name="connsiteX63" fmla="*/ 974 w 10000"/>
                <a:gd name="connsiteY63" fmla="*/ 1622 h 10020"/>
                <a:gd name="connsiteX64" fmla="*/ 1291 w 10000"/>
                <a:gd name="connsiteY64" fmla="*/ 1308 h 10020"/>
                <a:gd name="connsiteX65" fmla="*/ 1652 w 10000"/>
                <a:gd name="connsiteY65" fmla="*/ 1017 h 10020"/>
                <a:gd name="connsiteX66" fmla="*/ 2049 w 10000"/>
                <a:gd name="connsiteY66" fmla="*/ 766 h 10020"/>
                <a:gd name="connsiteX67" fmla="*/ 2482 w 10000"/>
                <a:gd name="connsiteY67" fmla="*/ 542 h 10020"/>
                <a:gd name="connsiteX68" fmla="*/ 2937 w 10000"/>
                <a:gd name="connsiteY68" fmla="*/ 354 h 10020"/>
                <a:gd name="connsiteX69" fmla="*/ 3420 w 10000"/>
                <a:gd name="connsiteY69" fmla="*/ 205 h 10020"/>
                <a:gd name="connsiteX70" fmla="*/ 3925 w 10000"/>
                <a:gd name="connsiteY70" fmla="*/ 91 h 10020"/>
                <a:gd name="connsiteX71" fmla="*/ 4459 w 10000"/>
                <a:gd name="connsiteY71" fmla="*/ 23 h 10020"/>
                <a:gd name="connsiteX72" fmla="*/ 5000 w 10000"/>
                <a:gd name="connsiteY7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0 w 10000"/>
                <a:gd name="connsiteY38" fmla="*/ 8475 h 10020"/>
                <a:gd name="connsiteX39" fmla="*/ 5938 w 10000"/>
                <a:gd name="connsiteY39" fmla="*/ 8533 h 10020"/>
                <a:gd name="connsiteX40" fmla="*/ 5488 w 10000"/>
                <a:gd name="connsiteY40" fmla="*/ 9634 h 10020"/>
                <a:gd name="connsiteX41" fmla="*/ 5343 w 10000"/>
                <a:gd name="connsiteY41" fmla="*/ 10020 h 10020"/>
                <a:gd name="connsiteX42" fmla="*/ 4185 w 10000"/>
                <a:gd name="connsiteY42" fmla="*/ 7858 h 10020"/>
                <a:gd name="connsiteX43" fmla="*/ 3694 w 10000"/>
                <a:gd name="connsiteY43" fmla="*/ 7779 h 10020"/>
                <a:gd name="connsiteX44" fmla="*/ 3211 w 10000"/>
                <a:gd name="connsiteY44" fmla="*/ 7652 h 10020"/>
                <a:gd name="connsiteX45" fmla="*/ 2756 w 10000"/>
                <a:gd name="connsiteY45" fmla="*/ 7493 h 10020"/>
                <a:gd name="connsiteX46" fmla="*/ 2323 w 10000"/>
                <a:gd name="connsiteY46" fmla="*/ 7298 h 10020"/>
                <a:gd name="connsiteX47" fmla="*/ 1926 w 10000"/>
                <a:gd name="connsiteY47" fmla="*/ 7065 h 10020"/>
                <a:gd name="connsiteX48" fmla="*/ 1544 w 10000"/>
                <a:gd name="connsiteY48" fmla="*/ 6813 h 10020"/>
                <a:gd name="connsiteX49" fmla="*/ 1205 w 10000"/>
                <a:gd name="connsiteY49" fmla="*/ 6527 h 10020"/>
                <a:gd name="connsiteX50" fmla="*/ 902 w 10000"/>
                <a:gd name="connsiteY50" fmla="*/ 6219 h 10020"/>
                <a:gd name="connsiteX51" fmla="*/ 642 w 10000"/>
                <a:gd name="connsiteY51" fmla="*/ 5888 h 10020"/>
                <a:gd name="connsiteX52" fmla="*/ 426 w 10000"/>
                <a:gd name="connsiteY52" fmla="*/ 5534 h 10020"/>
                <a:gd name="connsiteX53" fmla="*/ 245 w 10000"/>
                <a:gd name="connsiteY53" fmla="*/ 5163 h 10020"/>
                <a:gd name="connsiteX54" fmla="*/ 108 w 10000"/>
                <a:gd name="connsiteY54" fmla="*/ 4775 h 10020"/>
                <a:gd name="connsiteX55" fmla="*/ 29 w 10000"/>
                <a:gd name="connsiteY55" fmla="*/ 4375 h 10020"/>
                <a:gd name="connsiteX56" fmla="*/ 0 w 10000"/>
                <a:gd name="connsiteY56" fmla="*/ 3958 h 10020"/>
                <a:gd name="connsiteX57" fmla="*/ 36 w 10000"/>
                <a:gd name="connsiteY57" fmla="*/ 3529 h 10020"/>
                <a:gd name="connsiteX58" fmla="*/ 123 w 10000"/>
                <a:gd name="connsiteY58" fmla="*/ 3112 h 10020"/>
                <a:gd name="connsiteX59" fmla="*/ 253 w 10000"/>
                <a:gd name="connsiteY59" fmla="*/ 2707 h 10020"/>
                <a:gd name="connsiteX60" fmla="*/ 455 w 10000"/>
                <a:gd name="connsiteY60" fmla="*/ 2324 h 10020"/>
                <a:gd name="connsiteX61" fmla="*/ 685 w 10000"/>
                <a:gd name="connsiteY61" fmla="*/ 1959 h 10020"/>
                <a:gd name="connsiteX62" fmla="*/ 974 w 10000"/>
                <a:gd name="connsiteY62" fmla="*/ 1622 h 10020"/>
                <a:gd name="connsiteX63" fmla="*/ 1291 w 10000"/>
                <a:gd name="connsiteY63" fmla="*/ 1308 h 10020"/>
                <a:gd name="connsiteX64" fmla="*/ 1652 w 10000"/>
                <a:gd name="connsiteY64" fmla="*/ 1017 h 10020"/>
                <a:gd name="connsiteX65" fmla="*/ 2049 w 10000"/>
                <a:gd name="connsiteY65" fmla="*/ 766 h 10020"/>
                <a:gd name="connsiteX66" fmla="*/ 2482 w 10000"/>
                <a:gd name="connsiteY66" fmla="*/ 542 h 10020"/>
                <a:gd name="connsiteX67" fmla="*/ 2937 w 10000"/>
                <a:gd name="connsiteY67" fmla="*/ 354 h 10020"/>
                <a:gd name="connsiteX68" fmla="*/ 3420 w 10000"/>
                <a:gd name="connsiteY68" fmla="*/ 205 h 10020"/>
                <a:gd name="connsiteX69" fmla="*/ 3925 w 10000"/>
                <a:gd name="connsiteY69" fmla="*/ 91 h 10020"/>
                <a:gd name="connsiteX70" fmla="*/ 4459 w 10000"/>
                <a:gd name="connsiteY70" fmla="*/ 23 h 10020"/>
                <a:gd name="connsiteX71" fmla="*/ 5000 w 10000"/>
                <a:gd name="connsiteY7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60 w 10000"/>
                <a:gd name="connsiteY37" fmla="*/ 8475 h 10020"/>
                <a:gd name="connsiteX38" fmla="*/ 5938 w 10000"/>
                <a:gd name="connsiteY38" fmla="*/ 8533 h 10020"/>
                <a:gd name="connsiteX39" fmla="*/ 5488 w 10000"/>
                <a:gd name="connsiteY39" fmla="*/ 9634 h 10020"/>
                <a:gd name="connsiteX40" fmla="*/ 5343 w 10000"/>
                <a:gd name="connsiteY40" fmla="*/ 10020 h 10020"/>
                <a:gd name="connsiteX41" fmla="*/ 4185 w 10000"/>
                <a:gd name="connsiteY41" fmla="*/ 7858 h 10020"/>
                <a:gd name="connsiteX42" fmla="*/ 3694 w 10000"/>
                <a:gd name="connsiteY42" fmla="*/ 7779 h 10020"/>
                <a:gd name="connsiteX43" fmla="*/ 3211 w 10000"/>
                <a:gd name="connsiteY43" fmla="*/ 7652 h 10020"/>
                <a:gd name="connsiteX44" fmla="*/ 2756 w 10000"/>
                <a:gd name="connsiteY44" fmla="*/ 7493 h 10020"/>
                <a:gd name="connsiteX45" fmla="*/ 2323 w 10000"/>
                <a:gd name="connsiteY45" fmla="*/ 7298 h 10020"/>
                <a:gd name="connsiteX46" fmla="*/ 1926 w 10000"/>
                <a:gd name="connsiteY46" fmla="*/ 7065 h 10020"/>
                <a:gd name="connsiteX47" fmla="*/ 1544 w 10000"/>
                <a:gd name="connsiteY47" fmla="*/ 6813 h 10020"/>
                <a:gd name="connsiteX48" fmla="*/ 1205 w 10000"/>
                <a:gd name="connsiteY48" fmla="*/ 6527 h 10020"/>
                <a:gd name="connsiteX49" fmla="*/ 902 w 10000"/>
                <a:gd name="connsiteY49" fmla="*/ 6219 h 10020"/>
                <a:gd name="connsiteX50" fmla="*/ 642 w 10000"/>
                <a:gd name="connsiteY50" fmla="*/ 5888 h 10020"/>
                <a:gd name="connsiteX51" fmla="*/ 426 w 10000"/>
                <a:gd name="connsiteY51" fmla="*/ 5534 h 10020"/>
                <a:gd name="connsiteX52" fmla="*/ 245 w 10000"/>
                <a:gd name="connsiteY52" fmla="*/ 5163 h 10020"/>
                <a:gd name="connsiteX53" fmla="*/ 108 w 10000"/>
                <a:gd name="connsiteY53" fmla="*/ 4775 h 10020"/>
                <a:gd name="connsiteX54" fmla="*/ 29 w 10000"/>
                <a:gd name="connsiteY54" fmla="*/ 4375 h 10020"/>
                <a:gd name="connsiteX55" fmla="*/ 0 w 10000"/>
                <a:gd name="connsiteY55" fmla="*/ 3958 h 10020"/>
                <a:gd name="connsiteX56" fmla="*/ 36 w 10000"/>
                <a:gd name="connsiteY56" fmla="*/ 3529 h 10020"/>
                <a:gd name="connsiteX57" fmla="*/ 123 w 10000"/>
                <a:gd name="connsiteY57" fmla="*/ 3112 h 10020"/>
                <a:gd name="connsiteX58" fmla="*/ 253 w 10000"/>
                <a:gd name="connsiteY58" fmla="*/ 2707 h 10020"/>
                <a:gd name="connsiteX59" fmla="*/ 455 w 10000"/>
                <a:gd name="connsiteY59" fmla="*/ 2324 h 10020"/>
                <a:gd name="connsiteX60" fmla="*/ 685 w 10000"/>
                <a:gd name="connsiteY60" fmla="*/ 1959 h 10020"/>
                <a:gd name="connsiteX61" fmla="*/ 974 w 10000"/>
                <a:gd name="connsiteY61" fmla="*/ 1622 h 10020"/>
                <a:gd name="connsiteX62" fmla="*/ 1291 w 10000"/>
                <a:gd name="connsiteY62" fmla="*/ 1308 h 10020"/>
                <a:gd name="connsiteX63" fmla="*/ 1652 w 10000"/>
                <a:gd name="connsiteY63" fmla="*/ 1017 h 10020"/>
                <a:gd name="connsiteX64" fmla="*/ 2049 w 10000"/>
                <a:gd name="connsiteY64" fmla="*/ 766 h 10020"/>
                <a:gd name="connsiteX65" fmla="*/ 2482 w 10000"/>
                <a:gd name="connsiteY65" fmla="*/ 542 h 10020"/>
                <a:gd name="connsiteX66" fmla="*/ 2937 w 10000"/>
                <a:gd name="connsiteY66" fmla="*/ 354 h 10020"/>
                <a:gd name="connsiteX67" fmla="*/ 3420 w 10000"/>
                <a:gd name="connsiteY67" fmla="*/ 205 h 10020"/>
                <a:gd name="connsiteX68" fmla="*/ 3925 w 10000"/>
                <a:gd name="connsiteY68" fmla="*/ 91 h 10020"/>
                <a:gd name="connsiteX69" fmla="*/ 4459 w 10000"/>
                <a:gd name="connsiteY69" fmla="*/ 23 h 10020"/>
                <a:gd name="connsiteX70" fmla="*/ 5000 w 10000"/>
                <a:gd name="connsiteY70"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38 w 10000"/>
                <a:gd name="connsiteY37" fmla="*/ 8533 h 10020"/>
                <a:gd name="connsiteX38" fmla="*/ 5488 w 10000"/>
                <a:gd name="connsiteY38" fmla="*/ 9634 h 10020"/>
                <a:gd name="connsiteX39" fmla="*/ 5343 w 10000"/>
                <a:gd name="connsiteY39" fmla="*/ 10020 h 10020"/>
                <a:gd name="connsiteX40" fmla="*/ 4185 w 10000"/>
                <a:gd name="connsiteY40" fmla="*/ 7858 h 10020"/>
                <a:gd name="connsiteX41" fmla="*/ 3694 w 10000"/>
                <a:gd name="connsiteY41" fmla="*/ 7779 h 10020"/>
                <a:gd name="connsiteX42" fmla="*/ 3211 w 10000"/>
                <a:gd name="connsiteY42" fmla="*/ 7652 h 10020"/>
                <a:gd name="connsiteX43" fmla="*/ 2756 w 10000"/>
                <a:gd name="connsiteY43" fmla="*/ 7493 h 10020"/>
                <a:gd name="connsiteX44" fmla="*/ 2323 w 10000"/>
                <a:gd name="connsiteY44" fmla="*/ 7298 h 10020"/>
                <a:gd name="connsiteX45" fmla="*/ 1926 w 10000"/>
                <a:gd name="connsiteY45" fmla="*/ 7065 h 10020"/>
                <a:gd name="connsiteX46" fmla="*/ 1544 w 10000"/>
                <a:gd name="connsiteY46" fmla="*/ 6813 h 10020"/>
                <a:gd name="connsiteX47" fmla="*/ 1205 w 10000"/>
                <a:gd name="connsiteY47" fmla="*/ 6527 h 10020"/>
                <a:gd name="connsiteX48" fmla="*/ 902 w 10000"/>
                <a:gd name="connsiteY48" fmla="*/ 6219 h 10020"/>
                <a:gd name="connsiteX49" fmla="*/ 642 w 10000"/>
                <a:gd name="connsiteY49" fmla="*/ 5888 h 10020"/>
                <a:gd name="connsiteX50" fmla="*/ 426 w 10000"/>
                <a:gd name="connsiteY50" fmla="*/ 5534 h 10020"/>
                <a:gd name="connsiteX51" fmla="*/ 245 w 10000"/>
                <a:gd name="connsiteY51" fmla="*/ 5163 h 10020"/>
                <a:gd name="connsiteX52" fmla="*/ 108 w 10000"/>
                <a:gd name="connsiteY52" fmla="*/ 4775 h 10020"/>
                <a:gd name="connsiteX53" fmla="*/ 29 w 10000"/>
                <a:gd name="connsiteY53" fmla="*/ 4375 h 10020"/>
                <a:gd name="connsiteX54" fmla="*/ 0 w 10000"/>
                <a:gd name="connsiteY54" fmla="*/ 3958 h 10020"/>
                <a:gd name="connsiteX55" fmla="*/ 36 w 10000"/>
                <a:gd name="connsiteY55" fmla="*/ 3529 h 10020"/>
                <a:gd name="connsiteX56" fmla="*/ 123 w 10000"/>
                <a:gd name="connsiteY56" fmla="*/ 3112 h 10020"/>
                <a:gd name="connsiteX57" fmla="*/ 253 w 10000"/>
                <a:gd name="connsiteY57" fmla="*/ 2707 h 10020"/>
                <a:gd name="connsiteX58" fmla="*/ 455 w 10000"/>
                <a:gd name="connsiteY58" fmla="*/ 2324 h 10020"/>
                <a:gd name="connsiteX59" fmla="*/ 685 w 10000"/>
                <a:gd name="connsiteY59" fmla="*/ 1959 h 10020"/>
                <a:gd name="connsiteX60" fmla="*/ 974 w 10000"/>
                <a:gd name="connsiteY60" fmla="*/ 1622 h 10020"/>
                <a:gd name="connsiteX61" fmla="*/ 1291 w 10000"/>
                <a:gd name="connsiteY61" fmla="*/ 1308 h 10020"/>
                <a:gd name="connsiteX62" fmla="*/ 1652 w 10000"/>
                <a:gd name="connsiteY62" fmla="*/ 1017 h 10020"/>
                <a:gd name="connsiteX63" fmla="*/ 2049 w 10000"/>
                <a:gd name="connsiteY63" fmla="*/ 766 h 10020"/>
                <a:gd name="connsiteX64" fmla="*/ 2482 w 10000"/>
                <a:gd name="connsiteY64" fmla="*/ 542 h 10020"/>
                <a:gd name="connsiteX65" fmla="*/ 2937 w 10000"/>
                <a:gd name="connsiteY65" fmla="*/ 354 h 10020"/>
                <a:gd name="connsiteX66" fmla="*/ 3420 w 10000"/>
                <a:gd name="connsiteY66" fmla="*/ 205 h 10020"/>
                <a:gd name="connsiteX67" fmla="*/ 3925 w 10000"/>
                <a:gd name="connsiteY67" fmla="*/ 91 h 10020"/>
                <a:gd name="connsiteX68" fmla="*/ 4459 w 10000"/>
                <a:gd name="connsiteY68" fmla="*/ 23 h 10020"/>
                <a:gd name="connsiteX69" fmla="*/ 5000 w 10000"/>
                <a:gd name="connsiteY6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488 w 10000"/>
                <a:gd name="connsiteY37" fmla="*/ 9634 h 10020"/>
                <a:gd name="connsiteX38" fmla="*/ 5343 w 10000"/>
                <a:gd name="connsiteY38" fmla="*/ 10020 h 10020"/>
                <a:gd name="connsiteX39" fmla="*/ 4185 w 10000"/>
                <a:gd name="connsiteY39" fmla="*/ 7858 h 10020"/>
                <a:gd name="connsiteX40" fmla="*/ 3694 w 10000"/>
                <a:gd name="connsiteY40" fmla="*/ 7779 h 10020"/>
                <a:gd name="connsiteX41" fmla="*/ 3211 w 10000"/>
                <a:gd name="connsiteY41" fmla="*/ 7652 h 10020"/>
                <a:gd name="connsiteX42" fmla="*/ 2756 w 10000"/>
                <a:gd name="connsiteY42" fmla="*/ 7493 h 10020"/>
                <a:gd name="connsiteX43" fmla="*/ 2323 w 10000"/>
                <a:gd name="connsiteY43" fmla="*/ 7298 h 10020"/>
                <a:gd name="connsiteX44" fmla="*/ 1926 w 10000"/>
                <a:gd name="connsiteY44" fmla="*/ 7065 h 10020"/>
                <a:gd name="connsiteX45" fmla="*/ 1544 w 10000"/>
                <a:gd name="connsiteY45" fmla="*/ 6813 h 10020"/>
                <a:gd name="connsiteX46" fmla="*/ 1205 w 10000"/>
                <a:gd name="connsiteY46" fmla="*/ 6527 h 10020"/>
                <a:gd name="connsiteX47" fmla="*/ 902 w 10000"/>
                <a:gd name="connsiteY47" fmla="*/ 6219 h 10020"/>
                <a:gd name="connsiteX48" fmla="*/ 642 w 10000"/>
                <a:gd name="connsiteY48" fmla="*/ 5888 h 10020"/>
                <a:gd name="connsiteX49" fmla="*/ 426 w 10000"/>
                <a:gd name="connsiteY49" fmla="*/ 5534 h 10020"/>
                <a:gd name="connsiteX50" fmla="*/ 245 w 10000"/>
                <a:gd name="connsiteY50" fmla="*/ 5163 h 10020"/>
                <a:gd name="connsiteX51" fmla="*/ 108 w 10000"/>
                <a:gd name="connsiteY51" fmla="*/ 4775 h 10020"/>
                <a:gd name="connsiteX52" fmla="*/ 29 w 10000"/>
                <a:gd name="connsiteY52" fmla="*/ 4375 h 10020"/>
                <a:gd name="connsiteX53" fmla="*/ 0 w 10000"/>
                <a:gd name="connsiteY53" fmla="*/ 3958 h 10020"/>
                <a:gd name="connsiteX54" fmla="*/ 36 w 10000"/>
                <a:gd name="connsiteY54" fmla="*/ 3529 h 10020"/>
                <a:gd name="connsiteX55" fmla="*/ 123 w 10000"/>
                <a:gd name="connsiteY55" fmla="*/ 3112 h 10020"/>
                <a:gd name="connsiteX56" fmla="*/ 253 w 10000"/>
                <a:gd name="connsiteY56" fmla="*/ 2707 h 10020"/>
                <a:gd name="connsiteX57" fmla="*/ 455 w 10000"/>
                <a:gd name="connsiteY57" fmla="*/ 2324 h 10020"/>
                <a:gd name="connsiteX58" fmla="*/ 685 w 10000"/>
                <a:gd name="connsiteY58" fmla="*/ 1959 h 10020"/>
                <a:gd name="connsiteX59" fmla="*/ 974 w 10000"/>
                <a:gd name="connsiteY59" fmla="*/ 1622 h 10020"/>
                <a:gd name="connsiteX60" fmla="*/ 1291 w 10000"/>
                <a:gd name="connsiteY60" fmla="*/ 1308 h 10020"/>
                <a:gd name="connsiteX61" fmla="*/ 1652 w 10000"/>
                <a:gd name="connsiteY61" fmla="*/ 1017 h 10020"/>
                <a:gd name="connsiteX62" fmla="*/ 2049 w 10000"/>
                <a:gd name="connsiteY62" fmla="*/ 766 h 10020"/>
                <a:gd name="connsiteX63" fmla="*/ 2482 w 10000"/>
                <a:gd name="connsiteY63" fmla="*/ 542 h 10020"/>
                <a:gd name="connsiteX64" fmla="*/ 2937 w 10000"/>
                <a:gd name="connsiteY64" fmla="*/ 354 h 10020"/>
                <a:gd name="connsiteX65" fmla="*/ 3420 w 10000"/>
                <a:gd name="connsiteY65" fmla="*/ 205 h 10020"/>
                <a:gd name="connsiteX66" fmla="*/ 3925 w 10000"/>
                <a:gd name="connsiteY66" fmla="*/ 91 h 10020"/>
                <a:gd name="connsiteX67" fmla="*/ 4459 w 10000"/>
                <a:gd name="connsiteY67" fmla="*/ 23 h 10020"/>
                <a:gd name="connsiteX68" fmla="*/ 5000 w 10000"/>
                <a:gd name="connsiteY6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488 w 10000"/>
                <a:gd name="connsiteY36" fmla="*/ 9634 h 10020"/>
                <a:gd name="connsiteX37" fmla="*/ 5343 w 10000"/>
                <a:gd name="connsiteY37" fmla="*/ 10020 h 10020"/>
                <a:gd name="connsiteX38" fmla="*/ 4185 w 10000"/>
                <a:gd name="connsiteY38" fmla="*/ 7858 h 10020"/>
                <a:gd name="connsiteX39" fmla="*/ 3694 w 10000"/>
                <a:gd name="connsiteY39" fmla="*/ 7779 h 10020"/>
                <a:gd name="connsiteX40" fmla="*/ 3211 w 10000"/>
                <a:gd name="connsiteY40" fmla="*/ 7652 h 10020"/>
                <a:gd name="connsiteX41" fmla="*/ 2756 w 10000"/>
                <a:gd name="connsiteY41" fmla="*/ 7493 h 10020"/>
                <a:gd name="connsiteX42" fmla="*/ 2323 w 10000"/>
                <a:gd name="connsiteY42" fmla="*/ 7298 h 10020"/>
                <a:gd name="connsiteX43" fmla="*/ 1926 w 10000"/>
                <a:gd name="connsiteY43" fmla="*/ 7065 h 10020"/>
                <a:gd name="connsiteX44" fmla="*/ 1544 w 10000"/>
                <a:gd name="connsiteY44" fmla="*/ 6813 h 10020"/>
                <a:gd name="connsiteX45" fmla="*/ 1205 w 10000"/>
                <a:gd name="connsiteY45" fmla="*/ 6527 h 10020"/>
                <a:gd name="connsiteX46" fmla="*/ 902 w 10000"/>
                <a:gd name="connsiteY46" fmla="*/ 6219 h 10020"/>
                <a:gd name="connsiteX47" fmla="*/ 642 w 10000"/>
                <a:gd name="connsiteY47" fmla="*/ 5888 h 10020"/>
                <a:gd name="connsiteX48" fmla="*/ 426 w 10000"/>
                <a:gd name="connsiteY48" fmla="*/ 5534 h 10020"/>
                <a:gd name="connsiteX49" fmla="*/ 245 w 10000"/>
                <a:gd name="connsiteY49" fmla="*/ 5163 h 10020"/>
                <a:gd name="connsiteX50" fmla="*/ 108 w 10000"/>
                <a:gd name="connsiteY50" fmla="*/ 4775 h 10020"/>
                <a:gd name="connsiteX51" fmla="*/ 29 w 10000"/>
                <a:gd name="connsiteY51" fmla="*/ 4375 h 10020"/>
                <a:gd name="connsiteX52" fmla="*/ 0 w 10000"/>
                <a:gd name="connsiteY52" fmla="*/ 3958 h 10020"/>
                <a:gd name="connsiteX53" fmla="*/ 36 w 10000"/>
                <a:gd name="connsiteY53" fmla="*/ 3529 h 10020"/>
                <a:gd name="connsiteX54" fmla="*/ 123 w 10000"/>
                <a:gd name="connsiteY54" fmla="*/ 3112 h 10020"/>
                <a:gd name="connsiteX55" fmla="*/ 253 w 10000"/>
                <a:gd name="connsiteY55" fmla="*/ 2707 h 10020"/>
                <a:gd name="connsiteX56" fmla="*/ 455 w 10000"/>
                <a:gd name="connsiteY56" fmla="*/ 2324 h 10020"/>
                <a:gd name="connsiteX57" fmla="*/ 685 w 10000"/>
                <a:gd name="connsiteY57" fmla="*/ 1959 h 10020"/>
                <a:gd name="connsiteX58" fmla="*/ 974 w 10000"/>
                <a:gd name="connsiteY58" fmla="*/ 1622 h 10020"/>
                <a:gd name="connsiteX59" fmla="*/ 1291 w 10000"/>
                <a:gd name="connsiteY59" fmla="*/ 1308 h 10020"/>
                <a:gd name="connsiteX60" fmla="*/ 1652 w 10000"/>
                <a:gd name="connsiteY60" fmla="*/ 1017 h 10020"/>
                <a:gd name="connsiteX61" fmla="*/ 2049 w 10000"/>
                <a:gd name="connsiteY61" fmla="*/ 766 h 10020"/>
                <a:gd name="connsiteX62" fmla="*/ 2482 w 10000"/>
                <a:gd name="connsiteY62" fmla="*/ 542 h 10020"/>
                <a:gd name="connsiteX63" fmla="*/ 2937 w 10000"/>
                <a:gd name="connsiteY63" fmla="*/ 354 h 10020"/>
                <a:gd name="connsiteX64" fmla="*/ 3420 w 10000"/>
                <a:gd name="connsiteY64" fmla="*/ 205 h 10020"/>
                <a:gd name="connsiteX65" fmla="*/ 3925 w 10000"/>
                <a:gd name="connsiteY65" fmla="*/ 91 h 10020"/>
                <a:gd name="connsiteX66" fmla="*/ 4459 w 10000"/>
                <a:gd name="connsiteY66" fmla="*/ 23 h 10020"/>
                <a:gd name="connsiteX67" fmla="*/ 5000 w 10000"/>
                <a:gd name="connsiteY6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488 w 10000"/>
                <a:gd name="connsiteY35" fmla="*/ 9634 h 10020"/>
                <a:gd name="connsiteX36" fmla="*/ 5343 w 10000"/>
                <a:gd name="connsiteY36" fmla="*/ 10020 h 10020"/>
                <a:gd name="connsiteX37" fmla="*/ 4185 w 10000"/>
                <a:gd name="connsiteY37" fmla="*/ 7858 h 10020"/>
                <a:gd name="connsiteX38" fmla="*/ 3694 w 10000"/>
                <a:gd name="connsiteY38" fmla="*/ 7779 h 10020"/>
                <a:gd name="connsiteX39" fmla="*/ 3211 w 10000"/>
                <a:gd name="connsiteY39" fmla="*/ 7652 h 10020"/>
                <a:gd name="connsiteX40" fmla="*/ 2756 w 10000"/>
                <a:gd name="connsiteY40" fmla="*/ 7493 h 10020"/>
                <a:gd name="connsiteX41" fmla="*/ 2323 w 10000"/>
                <a:gd name="connsiteY41" fmla="*/ 7298 h 10020"/>
                <a:gd name="connsiteX42" fmla="*/ 1926 w 10000"/>
                <a:gd name="connsiteY42" fmla="*/ 7065 h 10020"/>
                <a:gd name="connsiteX43" fmla="*/ 1544 w 10000"/>
                <a:gd name="connsiteY43" fmla="*/ 6813 h 10020"/>
                <a:gd name="connsiteX44" fmla="*/ 1205 w 10000"/>
                <a:gd name="connsiteY44" fmla="*/ 6527 h 10020"/>
                <a:gd name="connsiteX45" fmla="*/ 902 w 10000"/>
                <a:gd name="connsiteY45" fmla="*/ 6219 h 10020"/>
                <a:gd name="connsiteX46" fmla="*/ 642 w 10000"/>
                <a:gd name="connsiteY46" fmla="*/ 5888 h 10020"/>
                <a:gd name="connsiteX47" fmla="*/ 426 w 10000"/>
                <a:gd name="connsiteY47" fmla="*/ 5534 h 10020"/>
                <a:gd name="connsiteX48" fmla="*/ 245 w 10000"/>
                <a:gd name="connsiteY48" fmla="*/ 5163 h 10020"/>
                <a:gd name="connsiteX49" fmla="*/ 108 w 10000"/>
                <a:gd name="connsiteY49" fmla="*/ 4775 h 10020"/>
                <a:gd name="connsiteX50" fmla="*/ 29 w 10000"/>
                <a:gd name="connsiteY50" fmla="*/ 4375 h 10020"/>
                <a:gd name="connsiteX51" fmla="*/ 0 w 10000"/>
                <a:gd name="connsiteY51" fmla="*/ 3958 h 10020"/>
                <a:gd name="connsiteX52" fmla="*/ 36 w 10000"/>
                <a:gd name="connsiteY52" fmla="*/ 3529 h 10020"/>
                <a:gd name="connsiteX53" fmla="*/ 123 w 10000"/>
                <a:gd name="connsiteY53" fmla="*/ 3112 h 10020"/>
                <a:gd name="connsiteX54" fmla="*/ 253 w 10000"/>
                <a:gd name="connsiteY54" fmla="*/ 2707 h 10020"/>
                <a:gd name="connsiteX55" fmla="*/ 455 w 10000"/>
                <a:gd name="connsiteY55" fmla="*/ 2324 h 10020"/>
                <a:gd name="connsiteX56" fmla="*/ 685 w 10000"/>
                <a:gd name="connsiteY56" fmla="*/ 1959 h 10020"/>
                <a:gd name="connsiteX57" fmla="*/ 974 w 10000"/>
                <a:gd name="connsiteY57" fmla="*/ 1622 h 10020"/>
                <a:gd name="connsiteX58" fmla="*/ 1291 w 10000"/>
                <a:gd name="connsiteY58" fmla="*/ 1308 h 10020"/>
                <a:gd name="connsiteX59" fmla="*/ 1652 w 10000"/>
                <a:gd name="connsiteY59" fmla="*/ 1017 h 10020"/>
                <a:gd name="connsiteX60" fmla="*/ 2049 w 10000"/>
                <a:gd name="connsiteY60" fmla="*/ 766 h 10020"/>
                <a:gd name="connsiteX61" fmla="*/ 2482 w 10000"/>
                <a:gd name="connsiteY61" fmla="*/ 542 h 10020"/>
                <a:gd name="connsiteX62" fmla="*/ 2937 w 10000"/>
                <a:gd name="connsiteY62" fmla="*/ 354 h 10020"/>
                <a:gd name="connsiteX63" fmla="*/ 3420 w 10000"/>
                <a:gd name="connsiteY63" fmla="*/ 205 h 10020"/>
                <a:gd name="connsiteX64" fmla="*/ 3925 w 10000"/>
                <a:gd name="connsiteY64" fmla="*/ 91 h 10020"/>
                <a:gd name="connsiteX65" fmla="*/ 4459 w 10000"/>
                <a:gd name="connsiteY65" fmla="*/ 23 h 10020"/>
                <a:gd name="connsiteX66" fmla="*/ 5000 w 10000"/>
                <a:gd name="connsiteY6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5488 w 10000"/>
                <a:gd name="connsiteY34" fmla="*/ 9634 h 10020"/>
                <a:gd name="connsiteX35" fmla="*/ 5343 w 10000"/>
                <a:gd name="connsiteY35" fmla="*/ 10020 h 10020"/>
                <a:gd name="connsiteX36" fmla="*/ 4185 w 10000"/>
                <a:gd name="connsiteY36" fmla="*/ 7858 h 10020"/>
                <a:gd name="connsiteX37" fmla="*/ 3694 w 10000"/>
                <a:gd name="connsiteY37" fmla="*/ 7779 h 10020"/>
                <a:gd name="connsiteX38" fmla="*/ 3211 w 10000"/>
                <a:gd name="connsiteY38" fmla="*/ 7652 h 10020"/>
                <a:gd name="connsiteX39" fmla="*/ 2756 w 10000"/>
                <a:gd name="connsiteY39" fmla="*/ 7493 h 10020"/>
                <a:gd name="connsiteX40" fmla="*/ 2323 w 10000"/>
                <a:gd name="connsiteY40" fmla="*/ 7298 h 10020"/>
                <a:gd name="connsiteX41" fmla="*/ 1926 w 10000"/>
                <a:gd name="connsiteY41" fmla="*/ 7065 h 10020"/>
                <a:gd name="connsiteX42" fmla="*/ 1544 w 10000"/>
                <a:gd name="connsiteY42" fmla="*/ 6813 h 10020"/>
                <a:gd name="connsiteX43" fmla="*/ 1205 w 10000"/>
                <a:gd name="connsiteY43" fmla="*/ 6527 h 10020"/>
                <a:gd name="connsiteX44" fmla="*/ 902 w 10000"/>
                <a:gd name="connsiteY44" fmla="*/ 6219 h 10020"/>
                <a:gd name="connsiteX45" fmla="*/ 642 w 10000"/>
                <a:gd name="connsiteY45" fmla="*/ 5888 h 10020"/>
                <a:gd name="connsiteX46" fmla="*/ 426 w 10000"/>
                <a:gd name="connsiteY46" fmla="*/ 5534 h 10020"/>
                <a:gd name="connsiteX47" fmla="*/ 245 w 10000"/>
                <a:gd name="connsiteY47" fmla="*/ 5163 h 10020"/>
                <a:gd name="connsiteX48" fmla="*/ 108 w 10000"/>
                <a:gd name="connsiteY48" fmla="*/ 4775 h 10020"/>
                <a:gd name="connsiteX49" fmla="*/ 29 w 10000"/>
                <a:gd name="connsiteY49" fmla="*/ 4375 h 10020"/>
                <a:gd name="connsiteX50" fmla="*/ 0 w 10000"/>
                <a:gd name="connsiteY50" fmla="*/ 3958 h 10020"/>
                <a:gd name="connsiteX51" fmla="*/ 36 w 10000"/>
                <a:gd name="connsiteY51" fmla="*/ 3529 h 10020"/>
                <a:gd name="connsiteX52" fmla="*/ 123 w 10000"/>
                <a:gd name="connsiteY52" fmla="*/ 3112 h 10020"/>
                <a:gd name="connsiteX53" fmla="*/ 253 w 10000"/>
                <a:gd name="connsiteY53" fmla="*/ 2707 h 10020"/>
                <a:gd name="connsiteX54" fmla="*/ 455 w 10000"/>
                <a:gd name="connsiteY54" fmla="*/ 2324 h 10020"/>
                <a:gd name="connsiteX55" fmla="*/ 685 w 10000"/>
                <a:gd name="connsiteY55" fmla="*/ 1959 h 10020"/>
                <a:gd name="connsiteX56" fmla="*/ 974 w 10000"/>
                <a:gd name="connsiteY56" fmla="*/ 1622 h 10020"/>
                <a:gd name="connsiteX57" fmla="*/ 1291 w 10000"/>
                <a:gd name="connsiteY57" fmla="*/ 1308 h 10020"/>
                <a:gd name="connsiteX58" fmla="*/ 1652 w 10000"/>
                <a:gd name="connsiteY58" fmla="*/ 1017 h 10020"/>
                <a:gd name="connsiteX59" fmla="*/ 2049 w 10000"/>
                <a:gd name="connsiteY59" fmla="*/ 766 h 10020"/>
                <a:gd name="connsiteX60" fmla="*/ 2482 w 10000"/>
                <a:gd name="connsiteY60" fmla="*/ 542 h 10020"/>
                <a:gd name="connsiteX61" fmla="*/ 2937 w 10000"/>
                <a:gd name="connsiteY61" fmla="*/ 354 h 10020"/>
                <a:gd name="connsiteX62" fmla="*/ 3420 w 10000"/>
                <a:gd name="connsiteY62" fmla="*/ 205 h 10020"/>
                <a:gd name="connsiteX63" fmla="*/ 3925 w 10000"/>
                <a:gd name="connsiteY63" fmla="*/ 91 h 10020"/>
                <a:gd name="connsiteX64" fmla="*/ 4459 w 10000"/>
                <a:gd name="connsiteY64" fmla="*/ 23 h 10020"/>
                <a:gd name="connsiteX65" fmla="*/ 5000 w 10000"/>
                <a:gd name="connsiteY6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5488 w 10000"/>
                <a:gd name="connsiteY33" fmla="*/ 9634 h 10020"/>
                <a:gd name="connsiteX34" fmla="*/ 5343 w 10000"/>
                <a:gd name="connsiteY34" fmla="*/ 10020 h 10020"/>
                <a:gd name="connsiteX35" fmla="*/ 4185 w 10000"/>
                <a:gd name="connsiteY35" fmla="*/ 7858 h 10020"/>
                <a:gd name="connsiteX36" fmla="*/ 3694 w 10000"/>
                <a:gd name="connsiteY36" fmla="*/ 7779 h 10020"/>
                <a:gd name="connsiteX37" fmla="*/ 3211 w 10000"/>
                <a:gd name="connsiteY37" fmla="*/ 7652 h 10020"/>
                <a:gd name="connsiteX38" fmla="*/ 2756 w 10000"/>
                <a:gd name="connsiteY38" fmla="*/ 7493 h 10020"/>
                <a:gd name="connsiteX39" fmla="*/ 2323 w 10000"/>
                <a:gd name="connsiteY39" fmla="*/ 7298 h 10020"/>
                <a:gd name="connsiteX40" fmla="*/ 1926 w 10000"/>
                <a:gd name="connsiteY40" fmla="*/ 7065 h 10020"/>
                <a:gd name="connsiteX41" fmla="*/ 1544 w 10000"/>
                <a:gd name="connsiteY41" fmla="*/ 6813 h 10020"/>
                <a:gd name="connsiteX42" fmla="*/ 1205 w 10000"/>
                <a:gd name="connsiteY42" fmla="*/ 6527 h 10020"/>
                <a:gd name="connsiteX43" fmla="*/ 902 w 10000"/>
                <a:gd name="connsiteY43" fmla="*/ 6219 h 10020"/>
                <a:gd name="connsiteX44" fmla="*/ 642 w 10000"/>
                <a:gd name="connsiteY44" fmla="*/ 5888 h 10020"/>
                <a:gd name="connsiteX45" fmla="*/ 426 w 10000"/>
                <a:gd name="connsiteY45" fmla="*/ 5534 h 10020"/>
                <a:gd name="connsiteX46" fmla="*/ 245 w 10000"/>
                <a:gd name="connsiteY46" fmla="*/ 5163 h 10020"/>
                <a:gd name="connsiteX47" fmla="*/ 108 w 10000"/>
                <a:gd name="connsiteY47" fmla="*/ 4775 h 10020"/>
                <a:gd name="connsiteX48" fmla="*/ 29 w 10000"/>
                <a:gd name="connsiteY48" fmla="*/ 4375 h 10020"/>
                <a:gd name="connsiteX49" fmla="*/ 0 w 10000"/>
                <a:gd name="connsiteY49" fmla="*/ 3958 h 10020"/>
                <a:gd name="connsiteX50" fmla="*/ 36 w 10000"/>
                <a:gd name="connsiteY50" fmla="*/ 3529 h 10020"/>
                <a:gd name="connsiteX51" fmla="*/ 123 w 10000"/>
                <a:gd name="connsiteY51" fmla="*/ 3112 h 10020"/>
                <a:gd name="connsiteX52" fmla="*/ 253 w 10000"/>
                <a:gd name="connsiteY52" fmla="*/ 2707 h 10020"/>
                <a:gd name="connsiteX53" fmla="*/ 455 w 10000"/>
                <a:gd name="connsiteY53" fmla="*/ 2324 h 10020"/>
                <a:gd name="connsiteX54" fmla="*/ 685 w 10000"/>
                <a:gd name="connsiteY54" fmla="*/ 1959 h 10020"/>
                <a:gd name="connsiteX55" fmla="*/ 974 w 10000"/>
                <a:gd name="connsiteY55" fmla="*/ 1622 h 10020"/>
                <a:gd name="connsiteX56" fmla="*/ 1291 w 10000"/>
                <a:gd name="connsiteY56" fmla="*/ 1308 h 10020"/>
                <a:gd name="connsiteX57" fmla="*/ 1652 w 10000"/>
                <a:gd name="connsiteY57" fmla="*/ 1017 h 10020"/>
                <a:gd name="connsiteX58" fmla="*/ 2049 w 10000"/>
                <a:gd name="connsiteY58" fmla="*/ 766 h 10020"/>
                <a:gd name="connsiteX59" fmla="*/ 2482 w 10000"/>
                <a:gd name="connsiteY59" fmla="*/ 542 h 10020"/>
                <a:gd name="connsiteX60" fmla="*/ 2937 w 10000"/>
                <a:gd name="connsiteY60" fmla="*/ 354 h 10020"/>
                <a:gd name="connsiteX61" fmla="*/ 3420 w 10000"/>
                <a:gd name="connsiteY61" fmla="*/ 205 h 10020"/>
                <a:gd name="connsiteX62" fmla="*/ 3925 w 10000"/>
                <a:gd name="connsiteY62" fmla="*/ 91 h 10020"/>
                <a:gd name="connsiteX63" fmla="*/ 4459 w 10000"/>
                <a:gd name="connsiteY63" fmla="*/ 23 h 10020"/>
                <a:gd name="connsiteX64" fmla="*/ 5000 w 10000"/>
                <a:gd name="connsiteY6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5488 w 10000"/>
                <a:gd name="connsiteY32" fmla="*/ 9634 h 10020"/>
                <a:gd name="connsiteX33" fmla="*/ 5343 w 10000"/>
                <a:gd name="connsiteY33" fmla="*/ 10020 h 10020"/>
                <a:gd name="connsiteX34" fmla="*/ 4185 w 10000"/>
                <a:gd name="connsiteY34" fmla="*/ 7858 h 10020"/>
                <a:gd name="connsiteX35" fmla="*/ 3694 w 10000"/>
                <a:gd name="connsiteY35" fmla="*/ 7779 h 10020"/>
                <a:gd name="connsiteX36" fmla="*/ 3211 w 10000"/>
                <a:gd name="connsiteY36" fmla="*/ 7652 h 10020"/>
                <a:gd name="connsiteX37" fmla="*/ 2756 w 10000"/>
                <a:gd name="connsiteY37" fmla="*/ 7493 h 10020"/>
                <a:gd name="connsiteX38" fmla="*/ 2323 w 10000"/>
                <a:gd name="connsiteY38" fmla="*/ 7298 h 10020"/>
                <a:gd name="connsiteX39" fmla="*/ 1926 w 10000"/>
                <a:gd name="connsiteY39" fmla="*/ 7065 h 10020"/>
                <a:gd name="connsiteX40" fmla="*/ 1544 w 10000"/>
                <a:gd name="connsiteY40" fmla="*/ 6813 h 10020"/>
                <a:gd name="connsiteX41" fmla="*/ 1205 w 10000"/>
                <a:gd name="connsiteY41" fmla="*/ 6527 h 10020"/>
                <a:gd name="connsiteX42" fmla="*/ 902 w 10000"/>
                <a:gd name="connsiteY42" fmla="*/ 6219 h 10020"/>
                <a:gd name="connsiteX43" fmla="*/ 642 w 10000"/>
                <a:gd name="connsiteY43" fmla="*/ 5888 h 10020"/>
                <a:gd name="connsiteX44" fmla="*/ 426 w 10000"/>
                <a:gd name="connsiteY44" fmla="*/ 5534 h 10020"/>
                <a:gd name="connsiteX45" fmla="*/ 245 w 10000"/>
                <a:gd name="connsiteY45" fmla="*/ 5163 h 10020"/>
                <a:gd name="connsiteX46" fmla="*/ 108 w 10000"/>
                <a:gd name="connsiteY46" fmla="*/ 4775 h 10020"/>
                <a:gd name="connsiteX47" fmla="*/ 29 w 10000"/>
                <a:gd name="connsiteY47" fmla="*/ 4375 h 10020"/>
                <a:gd name="connsiteX48" fmla="*/ 0 w 10000"/>
                <a:gd name="connsiteY48" fmla="*/ 3958 h 10020"/>
                <a:gd name="connsiteX49" fmla="*/ 36 w 10000"/>
                <a:gd name="connsiteY49" fmla="*/ 3529 h 10020"/>
                <a:gd name="connsiteX50" fmla="*/ 123 w 10000"/>
                <a:gd name="connsiteY50" fmla="*/ 3112 h 10020"/>
                <a:gd name="connsiteX51" fmla="*/ 253 w 10000"/>
                <a:gd name="connsiteY51" fmla="*/ 2707 h 10020"/>
                <a:gd name="connsiteX52" fmla="*/ 455 w 10000"/>
                <a:gd name="connsiteY52" fmla="*/ 2324 h 10020"/>
                <a:gd name="connsiteX53" fmla="*/ 685 w 10000"/>
                <a:gd name="connsiteY53" fmla="*/ 1959 h 10020"/>
                <a:gd name="connsiteX54" fmla="*/ 974 w 10000"/>
                <a:gd name="connsiteY54" fmla="*/ 1622 h 10020"/>
                <a:gd name="connsiteX55" fmla="*/ 1291 w 10000"/>
                <a:gd name="connsiteY55" fmla="*/ 1308 h 10020"/>
                <a:gd name="connsiteX56" fmla="*/ 1652 w 10000"/>
                <a:gd name="connsiteY56" fmla="*/ 1017 h 10020"/>
                <a:gd name="connsiteX57" fmla="*/ 2049 w 10000"/>
                <a:gd name="connsiteY57" fmla="*/ 766 h 10020"/>
                <a:gd name="connsiteX58" fmla="*/ 2482 w 10000"/>
                <a:gd name="connsiteY58" fmla="*/ 542 h 10020"/>
                <a:gd name="connsiteX59" fmla="*/ 2937 w 10000"/>
                <a:gd name="connsiteY59" fmla="*/ 354 h 10020"/>
                <a:gd name="connsiteX60" fmla="*/ 3420 w 10000"/>
                <a:gd name="connsiteY60" fmla="*/ 205 h 10020"/>
                <a:gd name="connsiteX61" fmla="*/ 3925 w 10000"/>
                <a:gd name="connsiteY61" fmla="*/ 91 h 10020"/>
                <a:gd name="connsiteX62" fmla="*/ 4459 w 10000"/>
                <a:gd name="connsiteY62" fmla="*/ 23 h 10020"/>
                <a:gd name="connsiteX63" fmla="*/ 5000 w 10000"/>
                <a:gd name="connsiteY6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5488 w 10000"/>
                <a:gd name="connsiteY31" fmla="*/ 9634 h 10020"/>
                <a:gd name="connsiteX32" fmla="*/ 5343 w 10000"/>
                <a:gd name="connsiteY32" fmla="*/ 10020 h 10020"/>
                <a:gd name="connsiteX33" fmla="*/ 4185 w 10000"/>
                <a:gd name="connsiteY33" fmla="*/ 7858 h 10020"/>
                <a:gd name="connsiteX34" fmla="*/ 3694 w 10000"/>
                <a:gd name="connsiteY34" fmla="*/ 7779 h 10020"/>
                <a:gd name="connsiteX35" fmla="*/ 3211 w 10000"/>
                <a:gd name="connsiteY35" fmla="*/ 7652 h 10020"/>
                <a:gd name="connsiteX36" fmla="*/ 2756 w 10000"/>
                <a:gd name="connsiteY36" fmla="*/ 7493 h 10020"/>
                <a:gd name="connsiteX37" fmla="*/ 2323 w 10000"/>
                <a:gd name="connsiteY37" fmla="*/ 7298 h 10020"/>
                <a:gd name="connsiteX38" fmla="*/ 1926 w 10000"/>
                <a:gd name="connsiteY38" fmla="*/ 7065 h 10020"/>
                <a:gd name="connsiteX39" fmla="*/ 1544 w 10000"/>
                <a:gd name="connsiteY39" fmla="*/ 6813 h 10020"/>
                <a:gd name="connsiteX40" fmla="*/ 1205 w 10000"/>
                <a:gd name="connsiteY40" fmla="*/ 6527 h 10020"/>
                <a:gd name="connsiteX41" fmla="*/ 902 w 10000"/>
                <a:gd name="connsiteY41" fmla="*/ 6219 h 10020"/>
                <a:gd name="connsiteX42" fmla="*/ 642 w 10000"/>
                <a:gd name="connsiteY42" fmla="*/ 5888 h 10020"/>
                <a:gd name="connsiteX43" fmla="*/ 426 w 10000"/>
                <a:gd name="connsiteY43" fmla="*/ 5534 h 10020"/>
                <a:gd name="connsiteX44" fmla="*/ 245 w 10000"/>
                <a:gd name="connsiteY44" fmla="*/ 5163 h 10020"/>
                <a:gd name="connsiteX45" fmla="*/ 108 w 10000"/>
                <a:gd name="connsiteY45" fmla="*/ 4775 h 10020"/>
                <a:gd name="connsiteX46" fmla="*/ 29 w 10000"/>
                <a:gd name="connsiteY46" fmla="*/ 4375 h 10020"/>
                <a:gd name="connsiteX47" fmla="*/ 0 w 10000"/>
                <a:gd name="connsiteY47" fmla="*/ 3958 h 10020"/>
                <a:gd name="connsiteX48" fmla="*/ 36 w 10000"/>
                <a:gd name="connsiteY48" fmla="*/ 3529 h 10020"/>
                <a:gd name="connsiteX49" fmla="*/ 123 w 10000"/>
                <a:gd name="connsiteY49" fmla="*/ 3112 h 10020"/>
                <a:gd name="connsiteX50" fmla="*/ 253 w 10000"/>
                <a:gd name="connsiteY50" fmla="*/ 2707 h 10020"/>
                <a:gd name="connsiteX51" fmla="*/ 455 w 10000"/>
                <a:gd name="connsiteY51" fmla="*/ 2324 h 10020"/>
                <a:gd name="connsiteX52" fmla="*/ 685 w 10000"/>
                <a:gd name="connsiteY52" fmla="*/ 1959 h 10020"/>
                <a:gd name="connsiteX53" fmla="*/ 974 w 10000"/>
                <a:gd name="connsiteY53" fmla="*/ 1622 h 10020"/>
                <a:gd name="connsiteX54" fmla="*/ 1291 w 10000"/>
                <a:gd name="connsiteY54" fmla="*/ 1308 h 10020"/>
                <a:gd name="connsiteX55" fmla="*/ 1652 w 10000"/>
                <a:gd name="connsiteY55" fmla="*/ 1017 h 10020"/>
                <a:gd name="connsiteX56" fmla="*/ 2049 w 10000"/>
                <a:gd name="connsiteY56" fmla="*/ 766 h 10020"/>
                <a:gd name="connsiteX57" fmla="*/ 2482 w 10000"/>
                <a:gd name="connsiteY57" fmla="*/ 542 h 10020"/>
                <a:gd name="connsiteX58" fmla="*/ 2937 w 10000"/>
                <a:gd name="connsiteY58" fmla="*/ 354 h 10020"/>
                <a:gd name="connsiteX59" fmla="*/ 3420 w 10000"/>
                <a:gd name="connsiteY59" fmla="*/ 205 h 10020"/>
                <a:gd name="connsiteX60" fmla="*/ 3925 w 10000"/>
                <a:gd name="connsiteY60" fmla="*/ 91 h 10020"/>
                <a:gd name="connsiteX61" fmla="*/ 4459 w 10000"/>
                <a:gd name="connsiteY61" fmla="*/ 23 h 10020"/>
                <a:gd name="connsiteX62" fmla="*/ 5000 w 10000"/>
                <a:gd name="connsiteY6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488 w 10000"/>
                <a:gd name="connsiteY30" fmla="*/ 9634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655 w 10000"/>
                <a:gd name="connsiteY30" fmla="*/ 9138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9781"/>
                <a:gd name="connsiteX1" fmla="*/ 5541 w 10000"/>
                <a:gd name="connsiteY1" fmla="*/ 23 h 9781"/>
                <a:gd name="connsiteX2" fmla="*/ 6068 w 10000"/>
                <a:gd name="connsiteY2" fmla="*/ 91 h 9781"/>
                <a:gd name="connsiteX3" fmla="*/ 6580 w 10000"/>
                <a:gd name="connsiteY3" fmla="*/ 205 h 9781"/>
                <a:gd name="connsiteX4" fmla="*/ 7063 w 10000"/>
                <a:gd name="connsiteY4" fmla="*/ 354 h 9781"/>
                <a:gd name="connsiteX5" fmla="*/ 7525 w 10000"/>
                <a:gd name="connsiteY5" fmla="*/ 542 h 9781"/>
                <a:gd name="connsiteX6" fmla="*/ 7951 w 10000"/>
                <a:gd name="connsiteY6" fmla="*/ 766 h 9781"/>
                <a:gd name="connsiteX7" fmla="*/ 8348 w 10000"/>
                <a:gd name="connsiteY7" fmla="*/ 1017 h 9781"/>
                <a:gd name="connsiteX8" fmla="*/ 8709 w 10000"/>
                <a:gd name="connsiteY8" fmla="*/ 1308 h 9781"/>
                <a:gd name="connsiteX9" fmla="*/ 9033 w 10000"/>
                <a:gd name="connsiteY9" fmla="*/ 1622 h 9781"/>
                <a:gd name="connsiteX10" fmla="*/ 9307 w 10000"/>
                <a:gd name="connsiteY10" fmla="*/ 1959 h 9781"/>
                <a:gd name="connsiteX11" fmla="*/ 9553 w 10000"/>
                <a:gd name="connsiteY11" fmla="*/ 2324 h 9781"/>
                <a:gd name="connsiteX12" fmla="*/ 9747 w 10000"/>
                <a:gd name="connsiteY12" fmla="*/ 2707 h 9781"/>
                <a:gd name="connsiteX13" fmla="*/ 9885 w 10000"/>
                <a:gd name="connsiteY13" fmla="*/ 3112 h 9781"/>
                <a:gd name="connsiteX14" fmla="*/ 9971 w 10000"/>
                <a:gd name="connsiteY14" fmla="*/ 3529 h 9781"/>
                <a:gd name="connsiteX15" fmla="*/ 10000 w 10000"/>
                <a:gd name="connsiteY15" fmla="*/ 3958 h 9781"/>
                <a:gd name="connsiteX16" fmla="*/ 9971 w 10000"/>
                <a:gd name="connsiteY16" fmla="*/ 4341 h 9781"/>
                <a:gd name="connsiteX17" fmla="*/ 9906 w 10000"/>
                <a:gd name="connsiteY17" fmla="*/ 4711 h 9781"/>
                <a:gd name="connsiteX18" fmla="*/ 9791 w 10000"/>
                <a:gd name="connsiteY18" fmla="*/ 5077 h 9781"/>
                <a:gd name="connsiteX19" fmla="*/ 9632 w 10000"/>
                <a:gd name="connsiteY19" fmla="*/ 5431 h 9781"/>
                <a:gd name="connsiteX20" fmla="*/ 9430 w 10000"/>
                <a:gd name="connsiteY20" fmla="*/ 5768 h 9781"/>
                <a:gd name="connsiteX21" fmla="*/ 9199 w 10000"/>
                <a:gd name="connsiteY21" fmla="*/ 6088 h 9781"/>
                <a:gd name="connsiteX22" fmla="*/ 8925 w 10000"/>
                <a:gd name="connsiteY22" fmla="*/ 6396 h 9781"/>
                <a:gd name="connsiteX23" fmla="*/ 8622 w 10000"/>
                <a:gd name="connsiteY23" fmla="*/ 6676 h 9781"/>
                <a:gd name="connsiteX24" fmla="*/ 8283 w 10000"/>
                <a:gd name="connsiteY24" fmla="*/ 6938 h 9781"/>
                <a:gd name="connsiteX25" fmla="*/ 7900 w 10000"/>
                <a:gd name="connsiteY25" fmla="*/ 7172 h 9781"/>
                <a:gd name="connsiteX26" fmla="*/ 7504 w 10000"/>
                <a:gd name="connsiteY26" fmla="*/ 7379 h 9781"/>
                <a:gd name="connsiteX27" fmla="*/ 7071 w 10000"/>
                <a:gd name="connsiteY27" fmla="*/ 7561 h 9781"/>
                <a:gd name="connsiteX28" fmla="*/ 6616 w 10000"/>
                <a:gd name="connsiteY28" fmla="*/ 7704 h 9781"/>
                <a:gd name="connsiteX29" fmla="*/ 6140 w 10000"/>
                <a:gd name="connsiteY29" fmla="*/ 7813 h 9781"/>
                <a:gd name="connsiteX30" fmla="*/ 5655 w 10000"/>
                <a:gd name="connsiteY30" fmla="*/ 9138 h 9781"/>
                <a:gd name="connsiteX31" fmla="*/ 5324 w 10000"/>
                <a:gd name="connsiteY31" fmla="*/ 9781 h 9781"/>
                <a:gd name="connsiteX32" fmla="*/ 4185 w 10000"/>
                <a:gd name="connsiteY32" fmla="*/ 7858 h 9781"/>
                <a:gd name="connsiteX33" fmla="*/ 3694 w 10000"/>
                <a:gd name="connsiteY33" fmla="*/ 7779 h 9781"/>
                <a:gd name="connsiteX34" fmla="*/ 3211 w 10000"/>
                <a:gd name="connsiteY34" fmla="*/ 7652 h 9781"/>
                <a:gd name="connsiteX35" fmla="*/ 2756 w 10000"/>
                <a:gd name="connsiteY35" fmla="*/ 7493 h 9781"/>
                <a:gd name="connsiteX36" fmla="*/ 2323 w 10000"/>
                <a:gd name="connsiteY36" fmla="*/ 7298 h 9781"/>
                <a:gd name="connsiteX37" fmla="*/ 1926 w 10000"/>
                <a:gd name="connsiteY37" fmla="*/ 7065 h 9781"/>
                <a:gd name="connsiteX38" fmla="*/ 1544 w 10000"/>
                <a:gd name="connsiteY38" fmla="*/ 6813 h 9781"/>
                <a:gd name="connsiteX39" fmla="*/ 1205 w 10000"/>
                <a:gd name="connsiteY39" fmla="*/ 6527 h 9781"/>
                <a:gd name="connsiteX40" fmla="*/ 902 w 10000"/>
                <a:gd name="connsiteY40" fmla="*/ 6219 h 9781"/>
                <a:gd name="connsiteX41" fmla="*/ 642 w 10000"/>
                <a:gd name="connsiteY41" fmla="*/ 5888 h 9781"/>
                <a:gd name="connsiteX42" fmla="*/ 426 w 10000"/>
                <a:gd name="connsiteY42" fmla="*/ 5534 h 9781"/>
                <a:gd name="connsiteX43" fmla="*/ 245 w 10000"/>
                <a:gd name="connsiteY43" fmla="*/ 5163 h 9781"/>
                <a:gd name="connsiteX44" fmla="*/ 108 w 10000"/>
                <a:gd name="connsiteY44" fmla="*/ 4775 h 9781"/>
                <a:gd name="connsiteX45" fmla="*/ 29 w 10000"/>
                <a:gd name="connsiteY45" fmla="*/ 4375 h 9781"/>
                <a:gd name="connsiteX46" fmla="*/ 0 w 10000"/>
                <a:gd name="connsiteY46" fmla="*/ 3958 h 9781"/>
                <a:gd name="connsiteX47" fmla="*/ 36 w 10000"/>
                <a:gd name="connsiteY47" fmla="*/ 3529 h 9781"/>
                <a:gd name="connsiteX48" fmla="*/ 123 w 10000"/>
                <a:gd name="connsiteY48" fmla="*/ 3112 h 9781"/>
                <a:gd name="connsiteX49" fmla="*/ 253 w 10000"/>
                <a:gd name="connsiteY49" fmla="*/ 2707 h 9781"/>
                <a:gd name="connsiteX50" fmla="*/ 455 w 10000"/>
                <a:gd name="connsiteY50" fmla="*/ 2324 h 9781"/>
                <a:gd name="connsiteX51" fmla="*/ 685 w 10000"/>
                <a:gd name="connsiteY51" fmla="*/ 1959 h 9781"/>
                <a:gd name="connsiteX52" fmla="*/ 974 w 10000"/>
                <a:gd name="connsiteY52" fmla="*/ 1622 h 9781"/>
                <a:gd name="connsiteX53" fmla="*/ 1291 w 10000"/>
                <a:gd name="connsiteY53" fmla="*/ 1308 h 9781"/>
                <a:gd name="connsiteX54" fmla="*/ 1652 w 10000"/>
                <a:gd name="connsiteY54" fmla="*/ 1017 h 9781"/>
                <a:gd name="connsiteX55" fmla="*/ 2049 w 10000"/>
                <a:gd name="connsiteY55" fmla="*/ 766 h 9781"/>
                <a:gd name="connsiteX56" fmla="*/ 2482 w 10000"/>
                <a:gd name="connsiteY56" fmla="*/ 542 h 9781"/>
                <a:gd name="connsiteX57" fmla="*/ 2937 w 10000"/>
                <a:gd name="connsiteY57" fmla="*/ 354 h 9781"/>
                <a:gd name="connsiteX58" fmla="*/ 3420 w 10000"/>
                <a:gd name="connsiteY58" fmla="*/ 205 h 9781"/>
                <a:gd name="connsiteX59" fmla="*/ 3925 w 10000"/>
                <a:gd name="connsiteY59" fmla="*/ 91 h 9781"/>
                <a:gd name="connsiteX60" fmla="*/ 4459 w 10000"/>
                <a:gd name="connsiteY60" fmla="*/ 23 h 9781"/>
                <a:gd name="connsiteX61" fmla="*/ 5000 w 10000"/>
                <a:gd name="connsiteY61" fmla="*/ 0 h 9781"/>
                <a:gd name="connsiteX0" fmla="*/ 5000 w 10000"/>
                <a:gd name="connsiteY0" fmla="*/ 0 h 10000"/>
                <a:gd name="connsiteX1" fmla="*/ 5541 w 10000"/>
                <a:gd name="connsiteY1" fmla="*/ 24 h 10000"/>
                <a:gd name="connsiteX2" fmla="*/ 6068 w 10000"/>
                <a:gd name="connsiteY2" fmla="*/ 93 h 10000"/>
                <a:gd name="connsiteX3" fmla="*/ 6580 w 10000"/>
                <a:gd name="connsiteY3" fmla="*/ 210 h 10000"/>
                <a:gd name="connsiteX4" fmla="*/ 7063 w 10000"/>
                <a:gd name="connsiteY4" fmla="*/ 362 h 10000"/>
                <a:gd name="connsiteX5" fmla="*/ 7525 w 10000"/>
                <a:gd name="connsiteY5" fmla="*/ 554 h 10000"/>
                <a:gd name="connsiteX6" fmla="*/ 7951 w 10000"/>
                <a:gd name="connsiteY6" fmla="*/ 783 h 10000"/>
                <a:gd name="connsiteX7" fmla="*/ 8348 w 10000"/>
                <a:gd name="connsiteY7" fmla="*/ 1040 h 10000"/>
                <a:gd name="connsiteX8" fmla="*/ 8709 w 10000"/>
                <a:gd name="connsiteY8" fmla="*/ 1337 h 10000"/>
                <a:gd name="connsiteX9" fmla="*/ 9033 w 10000"/>
                <a:gd name="connsiteY9" fmla="*/ 1658 h 10000"/>
                <a:gd name="connsiteX10" fmla="*/ 9307 w 10000"/>
                <a:gd name="connsiteY10" fmla="*/ 2003 h 10000"/>
                <a:gd name="connsiteX11" fmla="*/ 9553 w 10000"/>
                <a:gd name="connsiteY11" fmla="*/ 2376 h 10000"/>
                <a:gd name="connsiteX12" fmla="*/ 9747 w 10000"/>
                <a:gd name="connsiteY12" fmla="*/ 2768 h 10000"/>
                <a:gd name="connsiteX13" fmla="*/ 9885 w 10000"/>
                <a:gd name="connsiteY13" fmla="*/ 3182 h 10000"/>
                <a:gd name="connsiteX14" fmla="*/ 9971 w 10000"/>
                <a:gd name="connsiteY14" fmla="*/ 3608 h 10000"/>
                <a:gd name="connsiteX15" fmla="*/ 10000 w 10000"/>
                <a:gd name="connsiteY15" fmla="*/ 4047 h 10000"/>
                <a:gd name="connsiteX16" fmla="*/ 9971 w 10000"/>
                <a:gd name="connsiteY16" fmla="*/ 4438 h 10000"/>
                <a:gd name="connsiteX17" fmla="*/ 9906 w 10000"/>
                <a:gd name="connsiteY17" fmla="*/ 4816 h 10000"/>
                <a:gd name="connsiteX18" fmla="*/ 9791 w 10000"/>
                <a:gd name="connsiteY18" fmla="*/ 5191 h 10000"/>
                <a:gd name="connsiteX19" fmla="*/ 9632 w 10000"/>
                <a:gd name="connsiteY19" fmla="*/ 5553 h 10000"/>
                <a:gd name="connsiteX20" fmla="*/ 9430 w 10000"/>
                <a:gd name="connsiteY20" fmla="*/ 5897 h 10000"/>
                <a:gd name="connsiteX21" fmla="*/ 9199 w 10000"/>
                <a:gd name="connsiteY21" fmla="*/ 6224 h 10000"/>
                <a:gd name="connsiteX22" fmla="*/ 8925 w 10000"/>
                <a:gd name="connsiteY22" fmla="*/ 6539 h 10000"/>
                <a:gd name="connsiteX23" fmla="*/ 8622 w 10000"/>
                <a:gd name="connsiteY23" fmla="*/ 6825 h 10000"/>
                <a:gd name="connsiteX24" fmla="*/ 8283 w 10000"/>
                <a:gd name="connsiteY24" fmla="*/ 7093 h 10000"/>
                <a:gd name="connsiteX25" fmla="*/ 7900 w 10000"/>
                <a:gd name="connsiteY25" fmla="*/ 7333 h 10000"/>
                <a:gd name="connsiteX26" fmla="*/ 7504 w 10000"/>
                <a:gd name="connsiteY26" fmla="*/ 7544 h 10000"/>
                <a:gd name="connsiteX27" fmla="*/ 7071 w 10000"/>
                <a:gd name="connsiteY27" fmla="*/ 7730 h 10000"/>
                <a:gd name="connsiteX28" fmla="*/ 6616 w 10000"/>
                <a:gd name="connsiteY28" fmla="*/ 7876 h 10000"/>
                <a:gd name="connsiteX29" fmla="*/ 6140 w 10000"/>
                <a:gd name="connsiteY29" fmla="*/ 7988 h 10000"/>
                <a:gd name="connsiteX30" fmla="*/ 5636 w 10000"/>
                <a:gd name="connsiteY30" fmla="*/ 9186 h 10000"/>
                <a:gd name="connsiteX31" fmla="*/ 5324 w 10000"/>
                <a:gd name="connsiteY31" fmla="*/ 10000 h 10000"/>
                <a:gd name="connsiteX32" fmla="*/ 4185 w 10000"/>
                <a:gd name="connsiteY32" fmla="*/ 8034 h 10000"/>
                <a:gd name="connsiteX33" fmla="*/ 3694 w 10000"/>
                <a:gd name="connsiteY33" fmla="*/ 7953 h 10000"/>
                <a:gd name="connsiteX34" fmla="*/ 3211 w 10000"/>
                <a:gd name="connsiteY34" fmla="*/ 7823 h 10000"/>
                <a:gd name="connsiteX35" fmla="*/ 2756 w 10000"/>
                <a:gd name="connsiteY35" fmla="*/ 7661 h 10000"/>
                <a:gd name="connsiteX36" fmla="*/ 2323 w 10000"/>
                <a:gd name="connsiteY36" fmla="*/ 7461 h 10000"/>
                <a:gd name="connsiteX37" fmla="*/ 1926 w 10000"/>
                <a:gd name="connsiteY37" fmla="*/ 7223 h 10000"/>
                <a:gd name="connsiteX38" fmla="*/ 1544 w 10000"/>
                <a:gd name="connsiteY38" fmla="*/ 6966 h 10000"/>
                <a:gd name="connsiteX39" fmla="*/ 1205 w 10000"/>
                <a:gd name="connsiteY39" fmla="*/ 6673 h 10000"/>
                <a:gd name="connsiteX40" fmla="*/ 902 w 10000"/>
                <a:gd name="connsiteY40" fmla="*/ 6358 h 10000"/>
                <a:gd name="connsiteX41" fmla="*/ 642 w 10000"/>
                <a:gd name="connsiteY41" fmla="*/ 6020 h 10000"/>
                <a:gd name="connsiteX42" fmla="*/ 426 w 10000"/>
                <a:gd name="connsiteY42" fmla="*/ 5658 h 10000"/>
                <a:gd name="connsiteX43" fmla="*/ 245 w 10000"/>
                <a:gd name="connsiteY43" fmla="*/ 5279 h 10000"/>
                <a:gd name="connsiteX44" fmla="*/ 108 w 10000"/>
                <a:gd name="connsiteY44" fmla="*/ 4882 h 10000"/>
                <a:gd name="connsiteX45" fmla="*/ 29 w 10000"/>
                <a:gd name="connsiteY45" fmla="*/ 4473 h 10000"/>
                <a:gd name="connsiteX46" fmla="*/ 0 w 10000"/>
                <a:gd name="connsiteY46" fmla="*/ 4047 h 10000"/>
                <a:gd name="connsiteX47" fmla="*/ 36 w 10000"/>
                <a:gd name="connsiteY47" fmla="*/ 3608 h 10000"/>
                <a:gd name="connsiteX48" fmla="*/ 123 w 10000"/>
                <a:gd name="connsiteY48" fmla="*/ 3182 h 10000"/>
                <a:gd name="connsiteX49" fmla="*/ 253 w 10000"/>
                <a:gd name="connsiteY49" fmla="*/ 2768 h 10000"/>
                <a:gd name="connsiteX50" fmla="*/ 455 w 10000"/>
                <a:gd name="connsiteY50" fmla="*/ 2376 h 10000"/>
                <a:gd name="connsiteX51" fmla="*/ 685 w 10000"/>
                <a:gd name="connsiteY51" fmla="*/ 2003 h 10000"/>
                <a:gd name="connsiteX52" fmla="*/ 974 w 10000"/>
                <a:gd name="connsiteY52" fmla="*/ 1658 h 10000"/>
                <a:gd name="connsiteX53" fmla="*/ 1291 w 10000"/>
                <a:gd name="connsiteY53" fmla="*/ 1337 h 10000"/>
                <a:gd name="connsiteX54" fmla="*/ 1652 w 10000"/>
                <a:gd name="connsiteY54" fmla="*/ 1040 h 10000"/>
                <a:gd name="connsiteX55" fmla="*/ 2049 w 10000"/>
                <a:gd name="connsiteY55" fmla="*/ 783 h 10000"/>
                <a:gd name="connsiteX56" fmla="*/ 2482 w 10000"/>
                <a:gd name="connsiteY56" fmla="*/ 554 h 10000"/>
                <a:gd name="connsiteX57" fmla="*/ 2937 w 10000"/>
                <a:gd name="connsiteY57" fmla="*/ 362 h 10000"/>
                <a:gd name="connsiteX58" fmla="*/ 3420 w 10000"/>
                <a:gd name="connsiteY58" fmla="*/ 210 h 10000"/>
                <a:gd name="connsiteX59" fmla="*/ 3925 w 10000"/>
                <a:gd name="connsiteY59" fmla="*/ 93 h 10000"/>
                <a:gd name="connsiteX60" fmla="*/ 4459 w 10000"/>
                <a:gd name="connsiteY60" fmla="*/ 24 h 10000"/>
                <a:gd name="connsiteX61" fmla="*/ 5000 w 10000"/>
                <a:gd name="connsiteY6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00" h="10000">
                  <a:moveTo>
                    <a:pt x="5000" y="0"/>
                  </a:moveTo>
                  <a:lnTo>
                    <a:pt x="5541" y="24"/>
                  </a:lnTo>
                  <a:lnTo>
                    <a:pt x="6068" y="93"/>
                  </a:lnTo>
                  <a:lnTo>
                    <a:pt x="6580" y="210"/>
                  </a:lnTo>
                  <a:lnTo>
                    <a:pt x="7063" y="362"/>
                  </a:lnTo>
                  <a:lnTo>
                    <a:pt x="7525" y="554"/>
                  </a:lnTo>
                  <a:lnTo>
                    <a:pt x="7951" y="783"/>
                  </a:lnTo>
                  <a:lnTo>
                    <a:pt x="8348" y="1040"/>
                  </a:lnTo>
                  <a:lnTo>
                    <a:pt x="8709" y="1337"/>
                  </a:lnTo>
                  <a:lnTo>
                    <a:pt x="9033" y="1658"/>
                  </a:lnTo>
                  <a:lnTo>
                    <a:pt x="9307" y="2003"/>
                  </a:lnTo>
                  <a:lnTo>
                    <a:pt x="9553" y="2376"/>
                  </a:lnTo>
                  <a:cubicBezTo>
                    <a:pt x="9618" y="2506"/>
                    <a:pt x="9682" y="2638"/>
                    <a:pt x="9747" y="2768"/>
                  </a:cubicBezTo>
                  <a:lnTo>
                    <a:pt x="9885" y="3182"/>
                  </a:lnTo>
                  <a:cubicBezTo>
                    <a:pt x="9914" y="3324"/>
                    <a:pt x="9942" y="3466"/>
                    <a:pt x="9971" y="3608"/>
                  </a:cubicBezTo>
                  <a:cubicBezTo>
                    <a:pt x="9981" y="3754"/>
                    <a:pt x="9990" y="3899"/>
                    <a:pt x="10000" y="4047"/>
                  </a:cubicBezTo>
                  <a:cubicBezTo>
                    <a:pt x="9990" y="4176"/>
                    <a:pt x="9981" y="4308"/>
                    <a:pt x="9971" y="4438"/>
                  </a:cubicBezTo>
                  <a:cubicBezTo>
                    <a:pt x="9949" y="4564"/>
                    <a:pt x="9928" y="4690"/>
                    <a:pt x="9906" y="4816"/>
                  </a:cubicBezTo>
                  <a:cubicBezTo>
                    <a:pt x="9868" y="4942"/>
                    <a:pt x="9829" y="5067"/>
                    <a:pt x="9791" y="5191"/>
                  </a:cubicBezTo>
                  <a:lnTo>
                    <a:pt x="9632" y="5553"/>
                  </a:lnTo>
                  <a:cubicBezTo>
                    <a:pt x="9565" y="5668"/>
                    <a:pt x="9497" y="5782"/>
                    <a:pt x="9430" y="5897"/>
                  </a:cubicBezTo>
                  <a:lnTo>
                    <a:pt x="9199" y="6224"/>
                  </a:lnTo>
                  <a:lnTo>
                    <a:pt x="8925" y="6539"/>
                  </a:lnTo>
                  <a:lnTo>
                    <a:pt x="8622" y="6825"/>
                  </a:lnTo>
                  <a:lnTo>
                    <a:pt x="8283" y="7093"/>
                  </a:lnTo>
                  <a:lnTo>
                    <a:pt x="7900" y="7333"/>
                  </a:lnTo>
                  <a:lnTo>
                    <a:pt x="7504" y="7544"/>
                  </a:lnTo>
                  <a:lnTo>
                    <a:pt x="7071" y="7730"/>
                  </a:lnTo>
                  <a:lnTo>
                    <a:pt x="6616" y="7876"/>
                  </a:lnTo>
                  <a:lnTo>
                    <a:pt x="6140" y="7988"/>
                  </a:lnTo>
                  <a:cubicBezTo>
                    <a:pt x="5952" y="8317"/>
                    <a:pt x="5769" y="8809"/>
                    <a:pt x="5636" y="9186"/>
                  </a:cubicBezTo>
                  <a:cubicBezTo>
                    <a:pt x="5610" y="9283"/>
                    <a:pt x="5350" y="9903"/>
                    <a:pt x="5324" y="10000"/>
                  </a:cubicBezTo>
                  <a:cubicBezTo>
                    <a:pt x="5041" y="9312"/>
                    <a:pt x="4493" y="8412"/>
                    <a:pt x="4185" y="8034"/>
                  </a:cubicBezTo>
                  <a:lnTo>
                    <a:pt x="3694" y="7953"/>
                  </a:lnTo>
                  <a:lnTo>
                    <a:pt x="3211" y="7823"/>
                  </a:lnTo>
                  <a:lnTo>
                    <a:pt x="2756" y="7661"/>
                  </a:lnTo>
                  <a:lnTo>
                    <a:pt x="2323" y="7461"/>
                  </a:lnTo>
                  <a:lnTo>
                    <a:pt x="1926" y="7223"/>
                  </a:lnTo>
                  <a:lnTo>
                    <a:pt x="1544" y="6966"/>
                  </a:lnTo>
                  <a:lnTo>
                    <a:pt x="1205" y="6673"/>
                  </a:lnTo>
                  <a:lnTo>
                    <a:pt x="902" y="6358"/>
                  </a:lnTo>
                  <a:lnTo>
                    <a:pt x="642" y="6020"/>
                  </a:lnTo>
                  <a:lnTo>
                    <a:pt x="426" y="5658"/>
                  </a:lnTo>
                  <a:cubicBezTo>
                    <a:pt x="366" y="5531"/>
                    <a:pt x="305" y="5405"/>
                    <a:pt x="245" y="5279"/>
                  </a:cubicBezTo>
                  <a:cubicBezTo>
                    <a:pt x="199" y="5146"/>
                    <a:pt x="154" y="5014"/>
                    <a:pt x="108" y="4882"/>
                  </a:cubicBezTo>
                  <a:cubicBezTo>
                    <a:pt x="82" y="4745"/>
                    <a:pt x="55" y="4610"/>
                    <a:pt x="29" y="4473"/>
                  </a:cubicBezTo>
                  <a:cubicBezTo>
                    <a:pt x="19" y="4330"/>
                    <a:pt x="10" y="4189"/>
                    <a:pt x="0" y="4047"/>
                  </a:cubicBezTo>
                  <a:cubicBezTo>
                    <a:pt x="12" y="3899"/>
                    <a:pt x="24" y="3754"/>
                    <a:pt x="36" y="3608"/>
                  </a:cubicBezTo>
                  <a:cubicBezTo>
                    <a:pt x="65" y="3466"/>
                    <a:pt x="94" y="3325"/>
                    <a:pt x="123" y="3182"/>
                  </a:cubicBezTo>
                  <a:cubicBezTo>
                    <a:pt x="166" y="3044"/>
                    <a:pt x="210" y="2906"/>
                    <a:pt x="253" y="2768"/>
                  </a:cubicBezTo>
                  <a:cubicBezTo>
                    <a:pt x="320" y="2637"/>
                    <a:pt x="388" y="2507"/>
                    <a:pt x="455" y="2376"/>
                  </a:cubicBezTo>
                  <a:cubicBezTo>
                    <a:pt x="532" y="2252"/>
                    <a:pt x="608" y="2127"/>
                    <a:pt x="685" y="2003"/>
                  </a:cubicBezTo>
                  <a:lnTo>
                    <a:pt x="974" y="1658"/>
                  </a:lnTo>
                  <a:lnTo>
                    <a:pt x="1291" y="1337"/>
                  </a:lnTo>
                  <a:lnTo>
                    <a:pt x="1652" y="1040"/>
                  </a:lnTo>
                  <a:lnTo>
                    <a:pt x="2049" y="783"/>
                  </a:lnTo>
                  <a:lnTo>
                    <a:pt x="2482" y="554"/>
                  </a:lnTo>
                  <a:lnTo>
                    <a:pt x="2937" y="362"/>
                  </a:lnTo>
                  <a:lnTo>
                    <a:pt x="3420" y="210"/>
                  </a:lnTo>
                  <a:lnTo>
                    <a:pt x="3925" y="93"/>
                  </a:lnTo>
                  <a:lnTo>
                    <a:pt x="4459" y="24"/>
                  </a:lnTo>
                  <a:lnTo>
                    <a:pt x="5000" y="0"/>
                  </a:lnTo>
                  <a:close/>
                </a:path>
              </a:pathLst>
            </a:custGeom>
            <a:solidFill>
              <a:srgbClr val="4F6CA1">
                <a:alpha val="90000"/>
              </a:srgbClr>
            </a:solidFill>
            <a:ln w="0">
              <a:noFill/>
              <a:prstDash val="solid"/>
              <a:round/>
              <a:headEnd/>
              <a:tailEnd/>
            </a:ln>
          </p:spPr>
          <p:txBody>
            <a:bodyPr vert="horz" wrap="square" lIns="129990" tIns="64995" rIns="129990" bIns="64995" numCol="1" rtlCol="0" anchor="t" anchorCtr="0" compatLnSpc="1">
              <a:prstTxWarp prst="textNoShape">
                <a:avLst/>
              </a:prstTxWarp>
            </a:bodyPr>
            <a:lstStyle/>
            <a:p>
              <a:pPr rtl="0"/>
              <a:endParaRPr lang="en-US" sz="5400" dirty="0"/>
            </a:p>
          </p:txBody>
        </p:sp>
        <p:sp>
          <p:nvSpPr>
            <p:cNvPr id="94" name="Rectangle 93">
              <a:extLst>
                <a:ext uri="{FF2B5EF4-FFF2-40B4-BE49-F238E27FC236}">
                  <a16:creationId xmlns:a16="http://schemas.microsoft.com/office/drawing/2014/main" id="{2AA89162-F1EA-424C-9487-A205678606D6}"/>
                </a:ext>
              </a:extLst>
            </p:cNvPr>
            <p:cNvSpPr/>
            <p:nvPr/>
          </p:nvSpPr>
          <p:spPr>
            <a:xfrm>
              <a:off x="341969" y="2553375"/>
              <a:ext cx="2485028" cy="1927800"/>
            </a:xfrm>
            <a:prstGeom prst="rect">
              <a:avLst/>
            </a:prstGeom>
          </p:spPr>
          <p:txBody>
            <a:bodyPr wrap="square" rtlCol="0">
              <a:spAutoFit/>
            </a:bodyPr>
            <a:lstStyle/>
            <a:p>
              <a:pPr algn="ctr" rtl="0"/>
              <a:r>
                <a:rPr lang="es" sz="2500" i="1" kern="0" dirty="0">
                  <a:solidFill>
                    <a:schemeClr val="bg1"/>
                  </a:solidFill>
                  <a:ea typeface="MS PGothic" pitchFamily="34" charset="-128"/>
                  <a:cs typeface="Calibri"/>
                </a:rPr>
                <a:t>Ha dicho que sufrió daños debido a -------. ¿Puede contarme algo más al respecto?</a:t>
              </a:r>
              <a:endParaRPr lang="en-US" sz="2500" kern="0" dirty="0">
                <a:solidFill>
                  <a:schemeClr val="bg1"/>
                </a:solidFill>
                <a:ea typeface="MS PGothic" pitchFamily="34" charset="-128"/>
                <a:cs typeface="Calibri"/>
              </a:endParaRPr>
            </a:p>
            <a:p>
              <a:pPr algn="ctr" rtl="0"/>
              <a:endParaRPr lang="en-US" sz="2800" dirty="0"/>
            </a:p>
          </p:txBody>
        </p:sp>
      </p:grpSp>
      <p:grpSp>
        <p:nvGrpSpPr>
          <p:cNvPr id="116" name="Group 115">
            <a:extLst>
              <a:ext uri="{FF2B5EF4-FFF2-40B4-BE49-F238E27FC236}">
                <a16:creationId xmlns:a16="http://schemas.microsoft.com/office/drawing/2014/main" id="{07C6A7CA-5149-C144-BB02-6CD3DFE4E7F1}"/>
              </a:ext>
            </a:extLst>
          </p:cNvPr>
          <p:cNvGrpSpPr/>
          <p:nvPr/>
        </p:nvGrpSpPr>
        <p:grpSpPr>
          <a:xfrm>
            <a:off x="3010560" y="4926798"/>
            <a:ext cx="3970731" cy="4215928"/>
            <a:chOff x="153944" y="2137490"/>
            <a:chExt cx="2941508" cy="3634813"/>
          </a:xfrm>
        </p:grpSpPr>
        <p:sp>
          <p:nvSpPr>
            <p:cNvPr id="117" name="Freeform 1050">
              <a:extLst>
                <a:ext uri="{FF2B5EF4-FFF2-40B4-BE49-F238E27FC236}">
                  <a16:creationId xmlns:a16="http://schemas.microsoft.com/office/drawing/2014/main" id="{31E8E947-2D96-9044-989E-430A34F615FE}"/>
                </a:ext>
              </a:extLst>
            </p:cNvPr>
            <p:cNvSpPr>
              <a:spLocks/>
            </p:cNvSpPr>
            <p:nvPr/>
          </p:nvSpPr>
          <p:spPr bwMode="auto">
            <a:xfrm>
              <a:off x="153944" y="2137490"/>
              <a:ext cx="2941508" cy="3634813"/>
            </a:xfrm>
            <a:custGeom>
              <a:avLst/>
              <a:gdLst>
                <a:gd name="T0" fmla="*/ 768 w 1386"/>
                <a:gd name="T1" fmla="*/ 4 h 1872"/>
                <a:gd name="T2" fmla="*/ 912 w 1386"/>
                <a:gd name="T3" fmla="*/ 36 h 1872"/>
                <a:gd name="T4" fmla="*/ 1043 w 1386"/>
                <a:gd name="T5" fmla="*/ 95 h 1872"/>
                <a:gd name="T6" fmla="*/ 1157 w 1386"/>
                <a:gd name="T7" fmla="*/ 178 h 1872"/>
                <a:gd name="T8" fmla="*/ 1252 w 1386"/>
                <a:gd name="T9" fmla="*/ 284 h 1872"/>
                <a:gd name="T10" fmla="*/ 1324 w 1386"/>
                <a:gd name="T11" fmla="*/ 407 h 1872"/>
                <a:gd name="T12" fmla="*/ 1370 w 1386"/>
                <a:gd name="T13" fmla="*/ 545 h 1872"/>
                <a:gd name="T14" fmla="*/ 1386 w 1386"/>
                <a:gd name="T15" fmla="*/ 693 h 1872"/>
                <a:gd name="T16" fmla="*/ 1373 w 1386"/>
                <a:gd name="T17" fmla="*/ 825 h 1872"/>
                <a:gd name="T18" fmla="*/ 1335 w 1386"/>
                <a:gd name="T19" fmla="*/ 951 h 1872"/>
                <a:gd name="T20" fmla="*/ 1275 w 1386"/>
                <a:gd name="T21" fmla="*/ 1066 h 1872"/>
                <a:gd name="T22" fmla="*/ 1195 w 1386"/>
                <a:gd name="T23" fmla="*/ 1169 h 1872"/>
                <a:gd name="T24" fmla="*/ 1095 w 1386"/>
                <a:gd name="T25" fmla="*/ 1256 h 1872"/>
                <a:gd name="T26" fmla="*/ 980 w 1386"/>
                <a:gd name="T27" fmla="*/ 1324 h 1872"/>
                <a:gd name="T28" fmla="*/ 851 w 1386"/>
                <a:gd name="T29" fmla="*/ 1368 h 1872"/>
                <a:gd name="T30" fmla="*/ 843 w 1386"/>
                <a:gd name="T31" fmla="*/ 1406 h 1872"/>
                <a:gd name="T32" fmla="*/ 836 w 1386"/>
                <a:gd name="T33" fmla="*/ 1432 h 1872"/>
                <a:gd name="T34" fmla="*/ 832 w 1386"/>
                <a:gd name="T35" fmla="*/ 1451 h 1872"/>
                <a:gd name="T36" fmla="*/ 830 w 1386"/>
                <a:gd name="T37" fmla="*/ 1466 h 1872"/>
                <a:gd name="T38" fmla="*/ 826 w 1386"/>
                <a:gd name="T39" fmla="*/ 1484 h 1872"/>
                <a:gd name="T40" fmla="*/ 820 w 1386"/>
                <a:gd name="T41" fmla="*/ 1507 h 1872"/>
                <a:gd name="T42" fmla="*/ 813 w 1386"/>
                <a:gd name="T43" fmla="*/ 1540 h 1872"/>
                <a:gd name="T44" fmla="*/ 802 w 1386"/>
                <a:gd name="T45" fmla="*/ 1590 h 1872"/>
                <a:gd name="T46" fmla="*/ 788 w 1386"/>
                <a:gd name="T47" fmla="*/ 1658 h 1872"/>
                <a:gd name="T48" fmla="*/ 768 w 1386"/>
                <a:gd name="T49" fmla="*/ 1751 h 1872"/>
                <a:gd name="T50" fmla="*/ 742 w 1386"/>
                <a:gd name="T51" fmla="*/ 1872 h 1872"/>
                <a:gd name="T52" fmla="*/ 512 w 1386"/>
                <a:gd name="T53" fmla="*/ 1362 h 1872"/>
                <a:gd name="T54" fmla="*/ 382 w 1386"/>
                <a:gd name="T55" fmla="*/ 1312 h 1872"/>
                <a:gd name="T56" fmla="*/ 267 w 1386"/>
                <a:gd name="T57" fmla="*/ 1237 h 1872"/>
                <a:gd name="T58" fmla="*/ 167 w 1386"/>
                <a:gd name="T59" fmla="*/ 1143 h 1872"/>
                <a:gd name="T60" fmla="*/ 89 w 1386"/>
                <a:gd name="T61" fmla="*/ 1031 h 1872"/>
                <a:gd name="T62" fmla="*/ 34 w 1386"/>
                <a:gd name="T63" fmla="*/ 904 h 1872"/>
                <a:gd name="T64" fmla="*/ 4 w 1386"/>
                <a:gd name="T65" fmla="*/ 766 h 1872"/>
                <a:gd name="T66" fmla="*/ 5 w 1386"/>
                <a:gd name="T67" fmla="*/ 618 h 1872"/>
                <a:gd name="T68" fmla="*/ 35 w 1386"/>
                <a:gd name="T69" fmla="*/ 474 h 1872"/>
                <a:gd name="T70" fmla="*/ 95 w 1386"/>
                <a:gd name="T71" fmla="*/ 343 h 1872"/>
                <a:gd name="T72" fmla="*/ 179 w 1386"/>
                <a:gd name="T73" fmla="*/ 229 h 1872"/>
                <a:gd name="T74" fmla="*/ 284 w 1386"/>
                <a:gd name="T75" fmla="*/ 134 h 1872"/>
                <a:gd name="T76" fmla="*/ 407 w 1386"/>
                <a:gd name="T77" fmla="*/ 62 h 1872"/>
                <a:gd name="T78" fmla="*/ 544 w 1386"/>
                <a:gd name="T79" fmla="*/ 16 h 1872"/>
                <a:gd name="T80" fmla="*/ 693 w 1386"/>
                <a:gd name="T81" fmla="*/ 0 h 1872"/>
                <a:gd name="connsiteX0" fmla="*/ 5000 w 10000"/>
                <a:gd name="connsiteY0" fmla="*/ 0 h 9653"/>
                <a:gd name="connsiteX1" fmla="*/ 5541 w 10000"/>
                <a:gd name="connsiteY1" fmla="*/ 21 h 9653"/>
                <a:gd name="connsiteX2" fmla="*/ 6068 w 10000"/>
                <a:gd name="connsiteY2" fmla="*/ 85 h 9653"/>
                <a:gd name="connsiteX3" fmla="*/ 6580 w 10000"/>
                <a:gd name="connsiteY3" fmla="*/ 192 h 9653"/>
                <a:gd name="connsiteX4" fmla="*/ 7063 w 10000"/>
                <a:gd name="connsiteY4" fmla="*/ 331 h 9653"/>
                <a:gd name="connsiteX5" fmla="*/ 7525 w 10000"/>
                <a:gd name="connsiteY5" fmla="*/ 507 h 9653"/>
                <a:gd name="connsiteX6" fmla="*/ 7951 w 10000"/>
                <a:gd name="connsiteY6" fmla="*/ 716 h 9653"/>
                <a:gd name="connsiteX7" fmla="*/ 8348 w 10000"/>
                <a:gd name="connsiteY7" fmla="*/ 951 h 9653"/>
                <a:gd name="connsiteX8" fmla="*/ 8709 w 10000"/>
                <a:gd name="connsiteY8" fmla="*/ 1223 h 9653"/>
                <a:gd name="connsiteX9" fmla="*/ 9033 w 10000"/>
                <a:gd name="connsiteY9" fmla="*/ 1517 h 9653"/>
                <a:gd name="connsiteX10" fmla="*/ 9307 w 10000"/>
                <a:gd name="connsiteY10" fmla="*/ 1832 h 9653"/>
                <a:gd name="connsiteX11" fmla="*/ 9553 w 10000"/>
                <a:gd name="connsiteY11" fmla="*/ 2174 h 9653"/>
                <a:gd name="connsiteX12" fmla="*/ 9747 w 10000"/>
                <a:gd name="connsiteY12" fmla="*/ 2532 h 9653"/>
                <a:gd name="connsiteX13" fmla="*/ 9885 w 10000"/>
                <a:gd name="connsiteY13" fmla="*/ 2911 h 9653"/>
                <a:gd name="connsiteX14" fmla="*/ 9971 w 10000"/>
                <a:gd name="connsiteY14" fmla="*/ 3301 h 9653"/>
                <a:gd name="connsiteX15" fmla="*/ 10000 w 10000"/>
                <a:gd name="connsiteY15" fmla="*/ 3702 h 9653"/>
                <a:gd name="connsiteX16" fmla="*/ 9971 w 10000"/>
                <a:gd name="connsiteY16" fmla="*/ 4060 h 9653"/>
                <a:gd name="connsiteX17" fmla="*/ 9906 w 10000"/>
                <a:gd name="connsiteY17" fmla="*/ 4407 h 9653"/>
                <a:gd name="connsiteX18" fmla="*/ 9791 w 10000"/>
                <a:gd name="connsiteY18" fmla="*/ 4749 h 9653"/>
                <a:gd name="connsiteX19" fmla="*/ 9632 w 10000"/>
                <a:gd name="connsiteY19" fmla="*/ 5080 h 9653"/>
                <a:gd name="connsiteX20" fmla="*/ 9430 w 10000"/>
                <a:gd name="connsiteY20" fmla="*/ 5395 h 9653"/>
                <a:gd name="connsiteX21" fmla="*/ 9199 w 10000"/>
                <a:gd name="connsiteY21" fmla="*/ 5694 h 9653"/>
                <a:gd name="connsiteX22" fmla="*/ 8925 w 10000"/>
                <a:gd name="connsiteY22" fmla="*/ 5983 h 9653"/>
                <a:gd name="connsiteX23" fmla="*/ 8622 w 10000"/>
                <a:gd name="connsiteY23" fmla="*/ 6245 h 9653"/>
                <a:gd name="connsiteX24" fmla="*/ 8283 w 10000"/>
                <a:gd name="connsiteY24" fmla="*/ 6490 h 9653"/>
                <a:gd name="connsiteX25" fmla="*/ 7900 w 10000"/>
                <a:gd name="connsiteY25" fmla="*/ 6709 h 9653"/>
                <a:gd name="connsiteX26" fmla="*/ 7504 w 10000"/>
                <a:gd name="connsiteY26" fmla="*/ 6902 h 9653"/>
                <a:gd name="connsiteX27" fmla="*/ 7071 w 10000"/>
                <a:gd name="connsiteY27" fmla="*/ 7073 h 9653"/>
                <a:gd name="connsiteX28" fmla="*/ 6616 w 10000"/>
                <a:gd name="connsiteY28" fmla="*/ 7206 h 9653"/>
                <a:gd name="connsiteX29" fmla="*/ 6140 w 10000"/>
                <a:gd name="connsiteY29" fmla="*/ 7308 h 9653"/>
                <a:gd name="connsiteX30" fmla="*/ 6097 w 10000"/>
                <a:gd name="connsiteY30" fmla="*/ 7420 h 9653"/>
                <a:gd name="connsiteX31" fmla="*/ 6082 w 10000"/>
                <a:gd name="connsiteY31" fmla="*/ 7511 h 9653"/>
                <a:gd name="connsiteX32" fmla="*/ 6053 w 10000"/>
                <a:gd name="connsiteY32" fmla="*/ 7591 h 9653"/>
                <a:gd name="connsiteX33" fmla="*/ 6032 w 10000"/>
                <a:gd name="connsiteY33" fmla="*/ 7650 h 9653"/>
                <a:gd name="connsiteX34" fmla="*/ 6025 w 10000"/>
                <a:gd name="connsiteY34" fmla="*/ 7703 h 9653"/>
                <a:gd name="connsiteX35" fmla="*/ 6003 w 10000"/>
                <a:gd name="connsiteY35" fmla="*/ 7751 h 9653"/>
                <a:gd name="connsiteX36" fmla="*/ 5996 w 10000"/>
                <a:gd name="connsiteY36" fmla="*/ 7794 h 9653"/>
                <a:gd name="connsiteX37" fmla="*/ 5988 w 10000"/>
                <a:gd name="connsiteY37" fmla="*/ 7831 h 9653"/>
                <a:gd name="connsiteX38" fmla="*/ 5967 w 10000"/>
                <a:gd name="connsiteY38" fmla="*/ 7874 h 9653"/>
                <a:gd name="connsiteX39" fmla="*/ 5960 w 10000"/>
                <a:gd name="connsiteY39" fmla="*/ 7927 h 9653"/>
                <a:gd name="connsiteX40" fmla="*/ 5938 w 10000"/>
                <a:gd name="connsiteY40" fmla="*/ 7981 h 9653"/>
                <a:gd name="connsiteX41" fmla="*/ 5916 w 10000"/>
                <a:gd name="connsiteY41" fmla="*/ 8050 h 9653"/>
                <a:gd name="connsiteX42" fmla="*/ 5895 w 10000"/>
                <a:gd name="connsiteY42" fmla="*/ 8125 h 9653"/>
                <a:gd name="connsiteX43" fmla="*/ 5866 w 10000"/>
                <a:gd name="connsiteY43" fmla="*/ 8226 h 9653"/>
                <a:gd name="connsiteX44" fmla="*/ 5837 w 10000"/>
                <a:gd name="connsiteY44" fmla="*/ 8344 h 9653"/>
                <a:gd name="connsiteX45" fmla="*/ 5786 w 10000"/>
                <a:gd name="connsiteY45" fmla="*/ 8494 h 9653"/>
                <a:gd name="connsiteX46" fmla="*/ 5743 w 10000"/>
                <a:gd name="connsiteY46" fmla="*/ 8659 h 9653"/>
                <a:gd name="connsiteX47" fmla="*/ 5685 w 10000"/>
                <a:gd name="connsiteY47" fmla="*/ 8857 h 9653"/>
                <a:gd name="connsiteX48" fmla="*/ 5620 w 10000"/>
                <a:gd name="connsiteY48" fmla="*/ 9087 h 9653"/>
                <a:gd name="connsiteX49" fmla="*/ 5541 w 10000"/>
                <a:gd name="connsiteY49" fmla="*/ 9354 h 9653"/>
                <a:gd name="connsiteX50" fmla="*/ 5447 w 10000"/>
                <a:gd name="connsiteY50" fmla="*/ 9653 h 9653"/>
                <a:gd name="connsiteX51" fmla="*/ 4185 w 10000"/>
                <a:gd name="connsiteY51" fmla="*/ 7350 h 9653"/>
                <a:gd name="connsiteX52" fmla="*/ 3694 w 10000"/>
                <a:gd name="connsiteY52" fmla="*/ 7276 h 9653"/>
                <a:gd name="connsiteX53" fmla="*/ 3211 w 10000"/>
                <a:gd name="connsiteY53" fmla="*/ 7158 h 9653"/>
                <a:gd name="connsiteX54" fmla="*/ 2756 w 10000"/>
                <a:gd name="connsiteY54" fmla="*/ 7009 h 9653"/>
                <a:gd name="connsiteX55" fmla="*/ 2323 w 10000"/>
                <a:gd name="connsiteY55" fmla="*/ 6827 h 9653"/>
                <a:gd name="connsiteX56" fmla="*/ 1926 w 10000"/>
                <a:gd name="connsiteY56" fmla="*/ 6608 h 9653"/>
                <a:gd name="connsiteX57" fmla="*/ 1544 w 10000"/>
                <a:gd name="connsiteY57" fmla="*/ 6373 h 9653"/>
                <a:gd name="connsiteX58" fmla="*/ 1205 w 10000"/>
                <a:gd name="connsiteY58" fmla="*/ 6106 h 9653"/>
                <a:gd name="connsiteX59" fmla="*/ 902 w 10000"/>
                <a:gd name="connsiteY59" fmla="*/ 5817 h 9653"/>
                <a:gd name="connsiteX60" fmla="*/ 642 w 10000"/>
                <a:gd name="connsiteY60" fmla="*/ 5507 h 9653"/>
                <a:gd name="connsiteX61" fmla="*/ 426 w 10000"/>
                <a:gd name="connsiteY61" fmla="*/ 5176 h 9653"/>
                <a:gd name="connsiteX62" fmla="*/ 245 w 10000"/>
                <a:gd name="connsiteY62" fmla="*/ 4829 h 9653"/>
                <a:gd name="connsiteX63" fmla="*/ 108 w 10000"/>
                <a:gd name="connsiteY63" fmla="*/ 4466 h 9653"/>
                <a:gd name="connsiteX64" fmla="*/ 29 w 10000"/>
                <a:gd name="connsiteY64" fmla="*/ 4092 h 9653"/>
                <a:gd name="connsiteX65" fmla="*/ 0 w 10000"/>
                <a:gd name="connsiteY65" fmla="*/ 3702 h 9653"/>
                <a:gd name="connsiteX66" fmla="*/ 36 w 10000"/>
                <a:gd name="connsiteY66" fmla="*/ 3301 h 9653"/>
                <a:gd name="connsiteX67" fmla="*/ 123 w 10000"/>
                <a:gd name="connsiteY67" fmla="*/ 2911 h 9653"/>
                <a:gd name="connsiteX68" fmla="*/ 253 w 10000"/>
                <a:gd name="connsiteY68" fmla="*/ 2532 h 9653"/>
                <a:gd name="connsiteX69" fmla="*/ 455 w 10000"/>
                <a:gd name="connsiteY69" fmla="*/ 2174 h 9653"/>
                <a:gd name="connsiteX70" fmla="*/ 685 w 10000"/>
                <a:gd name="connsiteY70" fmla="*/ 1832 h 9653"/>
                <a:gd name="connsiteX71" fmla="*/ 974 w 10000"/>
                <a:gd name="connsiteY71" fmla="*/ 1517 h 9653"/>
                <a:gd name="connsiteX72" fmla="*/ 1291 w 10000"/>
                <a:gd name="connsiteY72" fmla="*/ 1223 h 9653"/>
                <a:gd name="connsiteX73" fmla="*/ 1652 w 10000"/>
                <a:gd name="connsiteY73" fmla="*/ 951 h 9653"/>
                <a:gd name="connsiteX74" fmla="*/ 2049 w 10000"/>
                <a:gd name="connsiteY74" fmla="*/ 716 h 9653"/>
                <a:gd name="connsiteX75" fmla="*/ 2482 w 10000"/>
                <a:gd name="connsiteY75" fmla="*/ 507 h 9653"/>
                <a:gd name="connsiteX76" fmla="*/ 2937 w 10000"/>
                <a:gd name="connsiteY76" fmla="*/ 331 h 9653"/>
                <a:gd name="connsiteX77" fmla="*/ 3420 w 10000"/>
                <a:gd name="connsiteY77" fmla="*/ 192 h 9653"/>
                <a:gd name="connsiteX78" fmla="*/ 3925 w 10000"/>
                <a:gd name="connsiteY78" fmla="*/ 85 h 9653"/>
                <a:gd name="connsiteX79" fmla="*/ 4459 w 10000"/>
                <a:gd name="connsiteY79" fmla="*/ 21 h 9653"/>
                <a:gd name="connsiteX80" fmla="*/ 5000 w 10000"/>
                <a:gd name="connsiteY80" fmla="*/ 0 h 9653"/>
                <a:gd name="connsiteX0" fmla="*/ 5000 w 10000"/>
                <a:gd name="connsiteY0" fmla="*/ 0 h 9690"/>
                <a:gd name="connsiteX1" fmla="*/ 5541 w 10000"/>
                <a:gd name="connsiteY1" fmla="*/ 22 h 9690"/>
                <a:gd name="connsiteX2" fmla="*/ 6068 w 10000"/>
                <a:gd name="connsiteY2" fmla="*/ 88 h 9690"/>
                <a:gd name="connsiteX3" fmla="*/ 6580 w 10000"/>
                <a:gd name="connsiteY3" fmla="*/ 199 h 9690"/>
                <a:gd name="connsiteX4" fmla="*/ 7063 w 10000"/>
                <a:gd name="connsiteY4" fmla="*/ 343 h 9690"/>
                <a:gd name="connsiteX5" fmla="*/ 7525 w 10000"/>
                <a:gd name="connsiteY5" fmla="*/ 525 h 9690"/>
                <a:gd name="connsiteX6" fmla="*/ 7951 w 10000"/>
                <a:gd name="connsiteY6" fmla="*/ 742 h 9690"/>
                <a:gd name="connsiteX7" fmla="*/ 8348 w 10000"/>
                <a:gd name="connsiteY7" fmla="*/ 985 h 9690"/>
                <a:gd name="connsiteX8" fmla="*/ 8709 w 10000"/>
                <a:gd name="connsiteY8" fmla="*/ 1267 h 9690"/>
                <a:gd name="connsiteX9" fmla="*/ 9033 w 10000"/>
                <a:gd name="connsiteY9" fmla="*/ 1572 h 9690"/>
                <a:gd name="connsiteX10" fmla="*/ 9307 w 10000"/>
                <a:gd name="connsiteY10" fmla="*/ 1898 h 9690"/>
                <a:gd name="connsiteX11" fmla="*/ 9553 w 10000"/>
                <a:gd name="connsiteY11" fmla="*/ 2252 h 9690"/>
                <a:gd name="connsiteX12" fmla="*/ 9747 w 10000"/>
                <a:gd name="connsiteY12" fmla="*/ 2623 h 9690"/>
                <a:gd name="connsiteX13" fmla="*/ 9885 w 10000"/>
                <a:gd name="connsiteY13" fmla="*/ 3016 h 9690"/>
                <a:gd name="connsiteX14" fmla="*/ 9971 w 10000"/>
                <a:gd name="connsiteY14" fmla="*/ 3420 h 9690"/>
                <a:gd name="connsiteX15" fmla="*/ 10000 w 10000"/>
                <a:gd name="connsiteY15" fmla="*/ 3835 h 9690"/>
                <a:gd name="connsiteX16" fmla="*/ 9971 w 10000"/>
                <a:gd name="connsiteY16" fmla="*/ 4206 h 9690"/>
                <a:gd name="connsiteX17" fmla="*/ 9906 w 10000"/>
                <a:gd name="connsiteY17" fmla="*/ 4565 h 9690"/>
                <a:gd name="connsiteX18" fmla="*/ 9791 w 10000"/>
                <a:gd name="connsiteY18" fmla="*/ 4920 h 9690"/>
                <a:gd name="connsiteX19" fmla="*/ 9632 w 10000"/>
                <a:gd name="connsiteY19" fmla="*/ 5263 h 9690"/>
                <a:gd name="connsiteX20" fmla="*/ 9430 w 10000"/>
                <a:gd name="connsiteY20" fmla="*/ 5589 h 9690"/>
                <a:gd name="connsiteX21" fmla="*/ 9199 w 10000"/>
                <a:gd name="connsiteY21" fmla="*/ 5899 h 9690"/>
                <a:gd name="connsiteX22" fmla="*/ 8925 w 10000"/>
                <a:gd name="connsiteY22" fmla="*/ 6198 h 9690"/>
                <a:gd name="connsiteX23" fmla="*/ 8622 w 10000"/>
                <a:gd name="connsiteY23" fmla="*/ 6469 h 9690"/>
                <a:gd name="connsiteX24" fmla="*/ 8283 w 10000"/>
                <a:gd name="connsiteY24" fmla="*/ 6723 h 9690"/>
                <a:gd name="connsiteX25" fmla="*/ 7900 w 10000"/>
                <a:gd name="connsiteY25" fmla="*/ 6950 h 9690"/>
                <a:gd name="connsiteX26" fmla="*/ 7504 w 10000"/>
                <a:gd name="connsiteY26" fmla="*/ 7150 h 9690"/>
                <a:gd name="connsiteX27" fmla="*/ 7071 w 10000"/>
                <a:gd name="connsiteY27" fmla="*/ 7327 h 9690"/>
                <a:gd name="connsiteX28" fmla="*/ 6616 w 10000"/>
                <a:gd name="connsiteY28" fmla="*/ 7465 h 9690"/>
                <a:gd name="connsiteX29" fmla="*/ 6140 w 10000"/>
                <a:gd name="connsiteY29" fmla="*/ 7571 h 9690"/>
                <a:gd name="connsiteX30" fmla="*/ 6097 w 10000"/>
                <a:gd name="connsiteY30" fmla="*/ 7687 h 9690"/>
                <a:gd name="connsiteX31" fmla="*/ 6082 w 10000"/>
                <a:gd name="connsiteY31" fmla="*/ 7781 h 9690"/>
                <a:gd name="connsiteX32" fmla="*/ 6053 w 10000"/>
                <a:gd name="connsiteY32" fmla="*/ 7864 h 9690"/>
                <a:gd name="connsiteX33" fmla="*/ 6032 w 10000"/>
                <a:gd name="connsiteY33" fmla="*/ 7925 h 9690"/>
                <a:gd name="connsiteX34" fmla="*/ 6025 w 10000"/>
                <a:gd name="connsiteY34" fmla="*/ 7980 h 9690"/>
                <a:gd name="connsiteX35" fmla="*/ 6003 w 10000"/>
                <a:gd name="connsiteY35" fmla="*/ 8030 h 9690"/>
                <a:gd name="connsiteX36" fmla="*/ 5996 w 10000"/>
                <a:gd name="connsiteY36" fmla="*/ 8074 h 9690"/>
                <a:gd name="connsiteX37" fmla="*/ 5988 w 10000"/>
                <a:gd name="connsiteY37" fmla="*/ 8113 h 9690"/>
                <a:gd name="connsiteX38" fmla="*/ 5967 w 10000"/>
                <a:gd name="connsiteY38" fmla="*/ 8157 h 9690"/>
                <a:gd name="connsiteX39" fmla="*/ 5960 w 10000"/>
                <a:gd name="connsiteY39" fmla="*/ 8212 h 9690"/>
                <a:gd name="connsiteX40" fmla="*/ 5938 w 10000"/>
                <a:gd name="connsiteY40" fmla="*/ 8268 h 9690"/>
                <a:gd name="connsiteX41" fmla="*/ 5916 w 10000"/>
                <a:gd name="connsiteY41" fmla="*/ 8339 h 9690"/>
                <a:gd name="connsiteX42" fmla="*/ 5895 w 10000"/>
                <a:gd name="connsiteY42" fmla="*/ 8417 h 9690"/>
                <a:gd name="connsiteX43" fmla="*/ 5866 w 10000"/>
                <a:gd name="connsiteY43" fmla="*/ 8522 h 9690"/>
                <a:gd name="connsiteX44" fmla="*/ 5837 w 10000"/>
                <a:gd name="connsiteY44" fmla="*/ 8644 h 9690"/>
                <a:gd name="connsiteX45" fmla="*/ 5786 w 10000"/>
                <a:gd name="connsiteY45" fmla="*/ 8799 h 9690"/>
                <a:gd name="connsiteX46" fmla="*/ 5743 w 10000"/>
                <a:gd name="connsiteY46" fmla="*/ 8970 h 9690"/>
                <a:gd name="connsiteX47" fmla="*/ 5685 w 10000"/>
                <a:gd name="connsiteY47" fmla="*/ 9175 h 9690"/>
                <a:gd name="connsiteX48" fmla="*/ 5620 w 10000"/>
                <a:gd name="connsiteY48" fmla="*/ 9414 h 9690"/>
                <a:gd name="connsiteX49" fmla="*/ 5541 w 10000"/>
                <a:gd name="connsiteY49" fmla="*/ 9690 h 9690"/>
                <a:gd name="connsiteX50" fmla="*/ 4185 w 10000"/>
                <a:gd name="connsiteY50" fmla="*/ 7614 h 9690"/>
                <a:gd name="connsiteX51" fmla="*/ 3694 w 10000"/>
                <a:gd name="connsiteY51" fmla="*/ 7538 h 9690"/>
                <a:gd name="connsiteX52" fmla="*/ 3211 w 10000"/>
                <a:gd name="connsiteY52" fmla="*/ 7415 h 9690"/>
                <a:gd name="connsiteX53" fmla="*/ 2756 w 10000"/>
                <a:gd name="connsiteY53" fmla="*/ 7261 h 9690"/>
                <a:gd name="connsiteX54" fmla="*/ 2323 w 10000"/>
                <a:gd name="connsiteY54" fmla="*/ 7072 h 9690"/>
                <a:gd name="connsiteX55" fmla="*/ 1926 w 10000"/>
                <a:gd name="connsiteY55" fmla="*/ 6846 h 9690"/>
                <a:gd name="connsiteX56" fmla="*/ 1544 w 10000"/>
                <a:gd name="connsiteY56" fmla="*/ 6602 h 9690"/>
                <a:gd name="connsiteX57" fmla="*/ 1205 w 10000"/>
                <a:gd name="connsiteY57" fmla="*/ 6325 h 9690"/>
                <a:gd name="connsiteX58" fmla="*/ 902 w 10000"/>
                <a:gd name="connsiteY58" fmla="*/ 6026 h 9690"/>
                <a:gd name="connsiteX59" fmla="*/ 642 w 10000"/>
                <a:gd name="connsiteY59" fmla="*/ 5705 h 9690"/>
                <a:gd name="connsiteX60" fmla="*/ 426 w 10000"/>
                <a:gd name="connsiteY60" fmla="*/ 5362 h 9690"/>
                <a:gd name="connsiteX61" fmla="*/ 245 w 10000"/>
                <a:gd name="connsiteY61" fmla="*/ 5003 h 9690"/>
                <a:gd name="connsiteX62" fmla="*/ 108 w 10000"/>
                <a:gd name="connsiteY62" fmla="*/ 4627 h 9690"/>
                <a:gd name="connsiteX63" fmla="*/ 29 w 10000"/>
                <a:gd name="connsiteY63" fmla="*/ 4239 h 9690"/>
                <a:gd name="connsiteX64" fmla="*/ 0 w 10000"/>
                <a:gd name="connsiteY64" fmla="*/ 3835 h 9690"/>
                <a:gd name="connsiteX65" fmla="*/ 36 w 10000"/>
                <a:gd name="connsiteY65" fmla="*/ 3420 h 9690"/>
                <a:gd name="connsiteX66" fmla="*/ 123 w 10000"/>
                <a:gd name="connsiteY66" fmla="*/ 3016 h 9690"/>
                <a:gd name="connsiteX67" fmla="*/ 253 w 10000"/>
                <a:gd name="connsiteY67" fmla="*/ 2623 h 9690"/>
                <a:gd name="connsiteX68" fmla="*/ 455 w 10000"/>
                <a:gd name="connsiteY68" fmla="*/ 2252 h 9690"/>
                <a:gd name="connsiteX69" fmla="*/ 685 w 10000"/>
                <a:gd name="connsiteY69" fmla="*/ 1898 h 9690"/>
                <a:gd name="connsiteX70" fmla="*/ 974 w 10000"/>
                <a:gd name="connsiteY70" fmla="*/ 1572 h 9690"/>
                <a:gd name="connsiteX71" fmla="*/ 1291 w 10000"/>
                <a:gd name="connsiteY71" fmla="*/ 1267 h 9690"/>
                <a:gd name="connsiteX72" fmla="*/ 1652 w 10000"/>
                <a:gd name="connsiteY72" fmla="*/ 985 h 9690"/>
                <a:gd name="connsiteX73" fmla="*/ 2049 w 10000"/>
                <a:gd name="connsiteY73" fmla="*/ 742 h 9690"/>
                <a:gd name="connsiteX74" fmla="*/ 2482 w 10000"/>
                <a:gd name="connsiteY74" fmla="*/ 525 h 9690"/>
                <a:gd name="connsiteX75" fmla="*/ 2937 w 10000"/>
                <a:gd name="connsiteY75" fmla="*/ 343 h 9690"/>
                <a:gd name="connsiteX76" fmla="*/ 3420 w 10000"/>
                <a:gd name="connsiteY76" fmla="*/ 199 h 9690"/>
                <a:gd name="connsiteX77" fmla="*/ 3925 w 10000"/>
                <a:gd name="connsiteY77" fmla="*/ 88 h 9690"/>
                <a:gd name="connsiteX78" fmla="*/ 4459 w 10000"/>
                <a:gd name="connsiteY78" fmla="*/ 22 h 9690"/>
                <a:gd name="connsiteX79" fmla="*/ 5000 w 10000"/>
                <a:gd name="connsiteY79" fmla="*/ 0 h 969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488 w 10000"/>
                <a:gd name="connsiteY48" fmla="*/ 9634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488 w 10000"/>
                <a:gd name="connsiteY47" fmla="*/ 9634 h 10020"/>
                <a:gd name="connsiteX48" fmla="*/ 5343 w 10000"/>
                <a:gd name="connsiteY48" fmla="*/ 10020 h 10020"/>
                <a:gd name="connsiteX49" fmla="*/ 4185 w 10000"/>
                <a:gd name="connsiteY49" fmla="*/ 7858 h 10020"/>
                <a:gd name="connsiteX50" fmla="*/ 3694 w 10000"/>
                <a:gd name="connsiteY50" fmla="*/ 7779 h 10020"/>
                <a:gd name="connsiteX51" fmla="*/ 3211 w 10000"/>
                <a:gd name="connsiteY51" fmla="*/ 7652 h 10020"/>
                <a:gd name="connsiteX52" fmla="*/ 2756 w 10000"/>
                <a:gd name="connsiteY52" fmla="*/ 7493 h 10020"/>
                <a:gd name="connsiteX53" fmla="*/ 2323 w 10000"/>
                <a:gd name="connsiteY53" fmla="*/ 7298 h 10020"/>
                <a:gd name="connsiteX54" fmla="*/ 1926 w 10000"/>
                <a:gd name="connsiteY54" fmla="*/ 7065 h 10020"/>
                <a:gd name="connsiteX55" fmla="*/ 1544 w 10000"/>
                <a:gd name="connsiteY55" fmla="*/ 6813 h 10020"/>
                <a:gd name="connsiteX56" fmla="*/ 1205 w 10000"/>
                <a:gd name="connsiteY56" fmla="*/ 6527 h 10020"/>
                <a:gd name="connsiteX57" fmla="*/ 902 w 10000"/>
                <a:gd name="connsiteY57" fmla="*/ 6219 h 10020"/>
                <a:gd name="connsiteX58" fmla="*/ 642 w 10000"/>
                <a:gd name="connsiteY58" fmla="*/ 5888 h 10020"/>
                <a:gd name="connsiteX59" fmla="*/ 426 w 10000"/>
                <a:gd name="connsiteY59" fmla="*/ 5534 h 10020"/>
                <a:gd name="connsiteX60" fmla="*/ 245 w 10000"/>
                <a:gd name="connsiteY60" fmla="*/ 5163 h 10020"/>
                <a:gd name="connsiteX61" fmla="*/ 108 w 10000"/>
                <a:gd name="connsiteY61" fmla="*/ 4775 h 10020"/>
                <a:gd name="connsiteX62" fmla="*/ 29 w 10000"/>
                <a:gd name="connsiteY62" fmla="*/ 4375 h 10020"/>
                <a:gd name="connsiteX63" fmla="*/ 0 w 10000"/>
                <a:gd name="connsiteY63" fmla="*/ 3958 h 10020"/>
                <a:gd name="connsiteX64" fmla="*/ 36 w 10000"/>
                <a:gd name="connsiteY64" fmla="*/ 3529 h 10020"/>
                <a:gd name="connsiteX65" fmla="*/ 123 w 10000"/>
                <a:gd name="connsiteY65" fmla="*/ 3112 h 10020"/>
                <a:gd name="connsiteX66" fmla="*/ 253 w 10000"/>
                <a:gd name="connsiteY66" fmla="*/ 2707 h 10020"/>
                <a:gd name="connsiteX67" fmla="*/ 455 w 10000"/>
                <a:gd name="connsiteY67" fmla="*/ 2324 h 10020"/>
                <a:gd name="connsiteX68" fmla="*/ 685 w 10000"/>
                <a:gd name="connsiteY68" fmla="*/ 1959 h 10020"/>
                <a:gd name="connsiteX69" fmla="*/ 974 w 10000"/>
                <a:gd name="connsiteY69" fmla="*/ 1622 h 10020"/>
                <a:gd name="connsiteX70" fmla="*/ 1291 w 10000"/>
                <a:gd name="connsiteY70" fmla="*/ 1308 h 10020"/>
                <a:gd name="connsiteX71" fmla="*/ 1652 w 10000"/>
                <a:gd name="connsiteY71" fmla="*/ 1017 h 10020"/>
                <a:gd name="connsiteX72" fmla="*/ 2049 w 10000"/>
                <a:gd name="connsiteY72" fmla="*/ 766 h 10020"/>
                <a:gd name="connsiteX73" fmla="*/ 2482 w 10000"/>
                <a:gd name="connsiteY73" fmla="*/ 542 h 10020"/>
                <a:gd name="connsiteX74" fmla="*/ 2937 w 10000"/>
                <a:gd name="connsiteY74" fmla="*/ 354 h 10020"/>
                <a:gd name="connsiteX75" fmla="*/ 3420 w 10000"/>
                <a:gd name="connsiteY75" fmla="*/ 205 h 10020"/>
                <a:gd name="connsiteX76" fmla="*/ 3925 w 10000"/>
                <a:gd name="connsiteY76" fmla="*/ 91 h 10020"/>
                <a:gd name="connsiteX77" fmla="*/ 4459 w 10000"/>
                <a:gd name="connsiteY77" fmla="*/ 23 h 10020"/>
                <a:gd name="connsiteX78" fmla="*/ 5000 w 10000"/>
                <a:gd name="connsiteY7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488 w 10000"/>
                <a:gd name="connsiteY46" fmla="*/ 9634 h 10020"/>
                <a:gd name="connsiteX47" fmla="*/ 5343 w 10000"/>
                <a:gd name="connsiteY47" fmla="*/ 10020 h 10020"/>
                <a:gd name="connsiteX48" fmla="*/ 4185 w 10000"/>
                <a:gd name="connsiteY48" fmla="*/ 7858 h 10020"/>
                <a:gd name="connsiteX49" fmla="*/ 3694 w 10000"/>
                <a:gd name="connsiteY49" fmla="*/ 7779 h 10020"/>
                <a:gd name="connsiteX50" fmla="*/ 3211 w 10000"/>
                <a:gd name="connsiteY50" fmla="*/ 7652 h 10020"/>
                <a:gd name="connsiteX51" fmla="*/ 2756 w 10000"/>
                <a:gd name="connsiteY51" fmla="*/ 7493 h 10020"/>
                <a:gd name="connsiteX52" fmla="*/ 2323 w 10000"/>
                <a:gd name="connsiteY52" fmla="*/ 7298 h 10020"/>
                <a:gd name="connsiteX53" fmla="*/ 1926 w 10000"/>
                <a:gd name="connsiteY53" fmla="*/ 7065 h 10020"/>
                <a:gd name="connsiteX54" fmla="*/ 1544 w 10000"/>
                <a:gd name="connsiteY54" fmla="*/ 6813 h 10020"/>
                <a:gd name="connsiteX55" fmla="*/ 1205 w 10000"/>
                <a:gd name="connsiteY55" fmla="*/ 6527 h 10020"/>
                <a:gd name="connsiteX56" fmla="*/ 902 w 10000"/>
                <a:gd name="connsiteY56" fmla="*/ 6219 h 10020"/>
                <a:gd name="connsiteX57" fmla="*/ 642 w 10000"/>
                <a:gd name="connsiteY57" fmla="*/ 5888 h 10020"/>
                <a:gd name="connsiteX58" fmla="*/ 426 w 10000"/>
                <a:gd name="connsiteY58" fmla="*/ 5534 h 10020"/>
                <a:gd name="connsiteX59" fmla="*/ 245 w 10000"/>
                <a:gd name="connsiteY59" fmla="*/ 5163 h 10020"/>
                <a:gd name="connsiteX60" fmla="*/ 108 w 10000"/>
                <a:gd name="connsiteY60" fmla="*/ 4775 h 10020"/>
                <a:gd name="connsiteX61" fmla="*/ 29 w 10000"/>
                <a:gd name="connsiteY61" fmla="*/ 4375 h 10020"/>
                <a:gd name="connsiteX62" fmla="*/ 0 w 10000"/>
                <a:gd name="connsiteY62" fmla="*/ 3958 h 10020"/>
                <a:gd name="connsiteX63" fmla="*/ 36 w 10000"/>
                <a:gd name="connsiteY63" fmla="*/ 3529 h 10020"/>
                <a:gd name="connsiteX64" fmla="*/ 123 w 10000"/>
                <a:gd name="connsiteY64" fmla="*/ 3112 h 10020"/>
                <a:gd name="connsiteX65" fmla="*/ 253 w 10000"/>
                <a:gd name="connsiteY65" fmla="*/ 2707 h 10020"/>
                <a:gd name="connsiteX66" fmla="*/ 455 w 10000"/>
                <a:gd name="connsiteY66" fmla="*/ 2324 h 10020"/>
                <a:gd name="connsiteX67" fmla="*/ 685 w 10000"/>
                <a:gd name="connsiteY67" fmla="*/ 1959 h 10020"/>
                <a:gd name="connsiteX68" fmla="*/ 974 w 10000"/>
                <a:gd name="connsiteY68" fmla="*/ 1622 h 10020"/>
                <a:gd name="connsiteX69" fmla="*/ 1291 w 10000"/>
                <a:gd name="connsiteY69" fmla="*/ 1308 h 10020"/>
                <a:gd name="connsiteX70" fmla="*/ 1652 w 10000"/>
                <a:gd name="connsiteY70" fmla="*/ 1017 h 10020"/>
                <a:gd name="connsiteX71" fmla="*/ 2049 w 10000"/>
                <a:gd name="connsiteY71" fmla="*/ 766 h 10020"/>
                <a:gd name="connsiteX72" fmla="*/ 2482 w 10000"/>
                <a:gd name="connsiteY72" fmla="*/ 542 h 10020"/>
                <a:gd name="connsiteX73" fmla="*/ 2937 w 10000"/>
                <a:gd name="connsiteY73" fmla="*/ 354 h 10020"/>
                <a:gd name="connsiteX74" fmla="*/ 3420 w 10000"/>
                <a:gd name="connsiteY74" fmla="*/ 205 h 10020"/>
                <a:gd name="connsiteX75" fmla="*/ 3925 w 10000"/>
                <a:gd name="connsiteY75" fmla="*/ 91 h 10020"/>
                <a:gd name="connsiteX76" fmla="*/ 4459 w 10000"/>
                <a:gd name="connsiteY76" fmla="*/ 23 h 10020"/>
                <a:gd name="connsiteX77" fmla="*/ 5000 w 10000"/>
                <a:gd name="connsiteY7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488 w 10000"/>
                <a:gd name="connsiteY45" fmla="*/ 9634 h 10020"/>
                <a:gd name="connsiteX46" fmla="*/ 5343 w 10000"/>
                <a:gd name="connsiteY46" fmla="*/ 10020 h 10020"/>
                <a:gd name="connsiteX47" fmla="*/ 4185 w 10000"/>
                <a:gd name="connsiteY47" fmla="*/ 7858 h 10020"/>
                <a:gd name="connsiteX48" fmla="*/ 3694 w 10000"/>
                <a:gd name="connsiteY48" fmla="*/ 7779 h 10020"/>
                <a:gd name="connsiteX49" fmla="*/ 3211 w 10000"/>
                <a:gd name="connsiteY49" fmla="*/ 7652 h 10020"/>
                <a:gd name="connsiteX50" fmla="*/ 2756 w 10000"/>
                <a:gd name="connsiteY50" fmla="*/ 7493 h 10020"/>
                <a:gd name="connsiteX51" fmla="*/ 2323 w 10000"/>
                <a:gd name="connsiteY51" fmla="*/ 7298 h 10020"/>
                <a:gd name="connsiteX52" fmla="*/ 1926 w 10000"/>
                <a:gd name="connsiteY52" fmla="*/ 7065 h 10020"/>
                <a:gd name="connsiteX53" fmla="*/ 1544 w 10000"/>
                <a:gd name="connsiteY53" fmla="*/ 6813 h 10020"/>
                <a:gd name="connsiteX54" fmla="*/ 1205 w 10000"/>
                <a:gd name="connsiteY54" fmla="*/ 6527 h 10020"/>
                <a:gd name="connsiteX55" fmla="*/ 902 w 10000"/>
                <a:gd name="connsiteY55" fmla="*/ 6219 h 10020"/>
                <a:gd name="connsiteX56" fmla="*/ 642 w 10000"/>
                <a:gd name="connsiteY56" fmla="*/ 5888 h 10020"/>
                <a:gd name="connsiteX57" fmla="*/ 426 w 10000"/>
                <a:gd name="connsiteY57" fmla="*/ 5534 h 10020"/>
                <a:gd name="connsiteX58" fmla="*/ 245 w 10000"/>
                <a:gd name="connsiteY58" fmla="*/ 5163 h 10020"/>
                <a:gd name="connsiteX59" fmla="*/ 108 w 10000"/>
                <a:gd name="connsiteY59" fmla="*/ 4775 h 10020"/>
                <a:gd name="connsiteX60" fmla="*/ 29 w 10000"/>
                <a:gd name="connsiteY60" fmla="*/ 4375 h 10020"/>
                <a:gd name="connsiteX61" fmla="*/ 0 w 10000"/>
                <a:gd name="connsiteY61" fmla="*/ 3958 h 10020"/>
                <a:gd name="connsiteX62" fmla="*/ 36 w 10000"/>
                <a:gd name="connsiteY62" fmla="*/ 3529 h 10020"/>
                <a:gd name="connsiteX63" fmla="*/ 123 w 10000"/>
                <a:gd name="connsiteY63" fmla="*/ 3112 h 10020"/>
                <a:gd name="connsiteX64" fmla="*/ 253 w 10000"/>
                <a:gd name="connsiteY64" fmla="*/ 2707 h 10020"/>
                <a:gd name="connsiteX65" fmla="*/ 455 w 10000"/>
                <a:gd name="connsiteY65" fmla="*/ 2324 h 10020"/>
                <a:gd name="connsiteX66" fmla="*/ 685 w 10000"/>
                <a:gd name="connsiteY66" fmla="*/ 1959 h 10020"/>
                <a:gd name="connsiteX67" fmla="*/ 974 w 10000"/>
                <a:gd name="connsiteY67" fmla="*/ 1622 h 10020"/>
                <a:gd name="connsiteX68" fmla="*/ 1291 w 10000"/>
                <a:gd name="connsiteY68" fmla="*/ 1308 h 10020"/>
                <a:gd name="connsiteX69" fmla="*/ 1652 w 10000"/>
                <a:gd name="connsiteY69" fmla="*/ 1017 h 10020"/>
                <a:gd name="connsiteX70" fmla="*/ 2049 w 10000"/>
                <a:gd name="connsiteY70" fmla="*/ 766 h 10020"/>
                <a:gd name="connsiteX71" fmla="*/ 2482 w 10000"/>
                <a:gd name="connsiteY71" fmla="*/ 542 h 10020"/>
                <a:gd name="connsiteX72" fmla="*/ 2937 w 10000"/>
                <a:gd name="connsiteY72" fmla="*/ 354 h 10020"/>
                <a:gd name="connsiteX73" fmla="*/ 3420 w 10000"/>
                <a:gd name="connsiteY73" fmla="*/ 205 h 10020"/>
                <a:gd name="connsiteX74" fmla="*/ 3925 w 10000"/>
                <a:gd name="connsiteY74" fmla="*/ 91 h 10020"/>
                <a:gd name="connsiteX75" fmla="*/ 4459 w 10000"/>
                <a:gd name="connsiteY75" fmla="*/ 23 h 10020"/>
                <a:gd name="connsiteX76" fmla="*/ 5000 w 10000"/>
                <a:gd name="connsiteY7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488 w 10000"/>
                <a:gd name="connsiteY44" fmla="*/ 9634 h 10020"/>
                <a:gd name="connsiteX45" fmla="*/ 5343 w 10000"/>
                <a:gd name="connsiteY45" fmla="*/ 10020 h 10020"/>
                <a:gd name="connsiteX46" fmla="*/ 4185 w 10000"/>
                <a:gd name="connsiteY46" fmla="*/ 7858 h 10020"/>
                <a:gd name="connsiteX47" fmla="*/ 3694 w 10000"/>
                <a:gd name="connsiteY47" fmla="*/ 7779 h 10020"/>
                <a:gd name="connsiteX48" fmla="*/ 3211 w 10000"/>
                <a:gd name="connsiteY48" fmla="*/ 7652 h 10020"/>
                <a:gd name="connsiteX49" fmla="*/ 2756 w 10000"/>
                <a:gd name="connsiteY49" fmla="*/ 7493 h 10020"/>
                <a:gd name="connsiteX50" fmla="*/ 2323 w 10000"/>
                <a:gd name="connsiteY50" fmla="*/ 7298 h 10020"/>
                <a:gd name="connsiteX51" fmla="*/ 1926 w 10000"/>
                <a:gd name="connsiteY51" fmla="*/ 7065 h 10020"/>
                <a:gd name="connsiteX52" fmla="*/ 1544 w 10000"/>
                <a:gd name="connsiteY52" fmla="*/ 6813 h 10020"/>
                <a:gd name="connsiteX53" fmla="*/ 1205 w 10000"/>
                <a:gd name="connsiteY53" fmla="*/ 6527 h 10020"/>
                <a:gd name="connsiteX54" fmla="*/ 902 w 10000"/>
                <a:gd name="connsiteY54" fmla="*/ 6219 h 10020"/>
                <a:gd name="connsiteX55" fmla="*/ 642 w 10000"/>
                <a:gd name="connsiteY55" fmla="*/ 5888 h 10020"/>
                <a:gd name="connsiteX56" fmla="*/ 426 w 10000"/>
                <a:gd name="connsiteY56" fmla="*/ 5534 h 10020"/>
                <a:gd name="connsiteX57" fmla="*/ 245 w 10000"/>
                <a:gd name="connsiteY57" fmla="*/ 5163 h 10020"/>
                <a:gd name="connsiteX58" fmla="*/ 108 w 10000"/>
                <a:gd name="connsiteY58" fmla="*/ 4775 h 10020"/>
                <a:gd name="connsiteX59" fmla="*/ 29 w 10000"/>
                <a:gd name="connsiteY59" fmla="*/ 4375 h 10020"/>
                <a:gd name="connsiteX60" fmla="*/ 0 w 10000"/>
                <a:gd name="connsiteY60" fmla="*/ 3958 h 10020"/>
                <a:gd name="connsiteX61" fmla="*/ 36 w 10000"/>
                <a:gd name="connsiteY61" fmla="*/ 3529 h 10020"/>
                <a:gd name="connsiteX62" fmla="*/ 123 w 10000"/>
                <a:gd name="connsiteY62" fmla="*/ 3112 h 10020"/>
                <a:gd name="connsiteX63" fmla="*/ 253 w 10000"/>
                <a:gd name="connsiteY63" fmla="*/ 2707 h 10020"/>
                <a:gd name="connsiteX64" fmla="*/ 455 w 10000"/>
                <a:gd name="connsiteY64" fmla="*/ 2324 h 10020"/>
                <a:gd name="connsiteX65" fmla="*/ 685 w 10000"/>
                <a:gd name="connsiteY65" fmla="*/ 1959 h 10020"/>
                <a:gd name="connsiteX66" fmla="*/ 974 w 10000"/>
                <a:gd name="connsiteY66" fmla="*/ 1622 h 10020"/>
                <a:gd name="connsiteX67" fmla="*/ 1291 w 10000"/>
                <a:gd name="connsiteY67" fmla="*/ 1308 h 10020"/>
                <a:gd name="connsiteX68" fmla="*/ 1652 w 10000"/>
                <a:gd name="connsiteY68" fmla="*/ 1017 h 10020"/>
                <a:gd name="connsiteX69" fmla="*/ 2049 w 10000"/>
                <a:gd name="connsiteY69" fmla="*/ 766 h 10020"/>
                <a:gd name="connsiteX70" fmla="*/ 2482 w 10000"/>
                <a:gd name="connsiteY70" fmla="*/ 542 h 10020"/>
                <a:gd name="connsiteX71" fmla="*/ 2937 w 10000"/>
                <a:gd name="connsiteY71" fmla="*/ 354 h 10020"/>
                <a:gd name="connsiteX72" fmla="*/ 3420 w 10000"/>
                <a:gd name="connsiteY72" fmla="*/ 205 h 10020"/>
                <a:gd name="connsiteX73" fmla="*/ 3925 w 10000"/>
                <a:gd name="connsiteY73" fmla="*/ 91 h 10020"/>
                <a:gd name="connsiteX74" fmla="*/ 4459 w 10000"/>
                <a:gd name="connsiteY74" fmla="*/ 23 h 10020"/>
                <a:gd name="connsiteX75" fmla="*/ 5000 w 10000"/>
                <a:gd name="connsiteY7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488 w 10000"/>
                <a:gd name="connsiteY43" fmla="*/ 9634 h 10020"/>
                <a:gd name="connsiteX44" fmla="*/ 5343 w 10000"/>
                <a:gd name="connsiteY44" fmla="*/ 10020 h 10020"/>
                <a:gd name="connsiteX45" fmla="*/ 4185 w 10000"/>
                <a:gd name="connsiteY45" fmla="*/ 7858 h 10020"/>
                <a:gd name="connsiteX46" fmla="*/ 3694 w 10000"/>
                <a:gd name="connsiteY46" fmla="*/ 7779 h 10020"/>
                <a:gd name="connsiteX47" fmla="*/ 3211 w 10000"/>
                <a:gd name="connsiteY47" fmla="*/ 7652 h 10020"/>
                <a:gd name="connsiteX48" fmla="*/ 2756 w 10000"/>
                <a:gd name="connsiteY48" fmla="*/ 7493 h 10020"/>
                <a:gd name="connsiteX49" fmla="*/ 2323 w 10000"/>
                <a:gd name="connsiteY49" fmla="*/ 7298 h 10020"/>
                <a:gd name="connsiteX50" fmla="*/ 1926 w 10000"/>
                <a:gd name="connsiteY50" fmla="*/ 7065 h 10020"/>
                <a:gd name="connsiteX51" fmla="*/ 1544 w 10000"/>
                <a:gd name="connsiteY51" fmla="*/ 6813 h 10020"/>
                <a:gd name="connsiteX52" fmla="*/ 1205 w 10000"/>
                <a:gd name="connsiteY52" fmla="*/ 6527 h 10020"/>
                <a:gd name="connsiteX53" fmla="*/ 902 w 10000"/>
                <a:gd name="connsiteY53" fmla="*/ 6219 h 10020"/>
                <a:gd name="connsiteX54" fmla="*/ 642 w 10000"/>
                <a:gd name="connsiteY54" fmla="*/ 5888 h 10020"/>
                <a:gd name="connsiteX55" fmla="*/ 426 w 10000"/>
                <a:gd name="connsiteY55" fmla="*/ 5534 h 10020"/>
                <a:gd name="connsiteX56" fmla="*/ 245 w 10000"/>
                <a:gd name="connsiteY56" fmla="*/ 5163 h 10020"/>
                <a:gd name="connsiteX57" fmla="*/ 108 w 10000"/>
                <a:gd name="connsiteY57" fmla="*/ 4775 h 10020"/>
                <a:gd name="connsiteX58" fmla="*/ 29 w 10000"/>
                <a:gd name="connsiteY58" fmla="*/ 4375 h 10020"/>
                <a:gd name="connsiteX59" fmla="*/ 0 w 10000"/>
                <a:gd name="connsiteY59" fmla="*/ 3958 h 10020"/>
                <a:gd name="connsiteX60" fmla="*/ 36 w 10000"/>
                <a:gd name="connsiteY60" fmla="*/ 3529 h 10020"/>
                <a:gd name="connsiteX61" fmla="*/ 123 w 10000"/>
                <a:gd name="connsiteY61" fmla="*/ 3112 h 10020"/>
                <a:gd name="connsiteX62" fmla="*/ 253 w 10000"/>
                <a:gd name="connsiteY62" fmla="*/ 2707 h 10020"/>
                <a:gd name="connsiteX63" fmla="*/ 455 w 10000"/>
                <a:gd name="connsiteY63" fmla="*/ 2324 h 10020"/>
                <a:gd name="connsiteX64" fmla="*/ 685 w 10000"/>
                <a:gd name="connsiteY64" fmla="*/ 1959 h 10020"/>
                <a:gd name="connsiteX65" fmla="*/ 974 w 10000"/>
                <a:gd name="connsiteY65" fmla="*/ 1622 h 10020"/>
                <a:gd name="connsiteX66" fmla="*/ 1291 w 10000"/>
                <a:gd name="connsiteY66" fmla="*/ 1308 h 10020"/>
                <a:gd name="connsiteX67" fmla="*/ 1652 w 10000"/>
                <a:gd name="connsiteY67" fmla="*/ 1017 h 10020"/>
                <a:gd name="connsiteX68" fmla="*/ 2049 w 10000"/>
                <a:gd name="connsiteY68" fmla="*/ 766 h 10020"/>
                <a:gd name="connsiteX69" fmla="*/ 2482 w 10000"/>
                <a:gd name="connsiteY69" fmla="*/ 542 h 10020"/>
                <a:gd name="connsiteX70" fmla="*/ 2937 w 10000"/>
                <a:gd name="connsiteY70" fmla="*/ 354 h 10020"/>
                <a:gd name="connsiteX71" fmla="*/ 3420 w 10000"/>
                <a:gd name="connsiteY71" fmla="*/ 205 h 10020"/>
                <a:gd name="connsiteX72" fmla="*/ 3925 w 10000"/>
                <a:gd name="connsiteY72" fmla="*/ 91 h 10020"/>
                <a:gd name="connsiteX73" fmla="*/ 4459 w 10000"/>
                <a:gd name="connsiteY73" fmla="*/ 23 h 10020"/>
                <a:gd name="connsiteX74" fmla="*/ 5000 w 10000"/>
                <a:gd name="connsiteY7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488 w 10000"/>
                <a:gd name="connsiteY42" fmla="*/ 9634 h 10020"/>
                <a:gd name="connsiteX43" fmla="*/ 5343 w 10000"/>
                <a:gd name="connsiteY43" fmla="*/ 10020 h 10020"/>
                <a:gd name="connsiteX44" fmla="*/ 4185 w 10000"/>
                <a:gd name="connsiteY44" fmla="*/ 7858 h 10020"/>
                <a:gd name="connsiteX45" fmla="*/ 3694 w 10000"/>
                <a:gd name="connsiteY45" fmla="*/ 7779 h 10020"/>
                <a:gd name="connsiteX46" fmla="*/ 3211 w 10000"/>
                <a:gd name="connsiteY46" fmla="*/ 7652 h 10020"/>
                <a:gd name="connsiteX47" fmla="*/ 2756 w 10000"/>
                <a:gd name="connsiteY47" fmla="*/ 7493 h 10020"/>
                <a:gd name="connsiteX48" fmla="*/ 2323 w 10000"/>
                <a:gd name="connsiteY48" fmla="*/ 7298 h 10020"/>
                <a:gd name="connsiteX49" fmla="*/ 1926 w 10000"/>
                <a:gd name="connsiteY49" fmla="*/ 7065 h 10020"/>
                <a:gd name="connsiteX50" fmla="*/ 1544 w 10000"/>
                <a:gd name="connsiteY50" fmla="*/ 6813 h 10020"/>
                <a:gd name="connsiteX51" fmla="*/ 1205 w 10000"/>
                <a:gd name="connsiteY51" fmla="*/ 6527 h 10020"/>
                <a:gd name="connsiteX52" fmla="*/ 902 w 10000"/>
                <a:gd name="connsiteY52" fmla="*/ 6219 h 10020"/>
                <a:gd name="connsiteX53" fmla="*/ 642 w 10000"/>
                <a:gd name="connsiteY53" fmla="*/ 5888 h 10020"/>
                <a:gd name="connsiteX54" fmla="*/ 426 w 10000"/>
                <a:gd name="connsiteY54" fmla="*/ 5534 h 10020"/>
                <a:gd name="connsiteX55" fmla="*/ 245 w 10000"/>
                <a:gd name="connsiteY55" fmla="*/ 5163 h 10020"/>
                <a:gd name="connsiteX56" fmla="*/ 108 w 10000"/>
                <a:gd name="connsiteY56" fmla="*/ 4775 h 10020"/>
                <a:gd name="connsiteX57" fmla="*/ 29 w 10000"/>
                <a:gd name="connsiteY57" fmla="*/ 4375 h 10020"/>
                <a:gd name="connsiteX58" fmla="*/ 0 w 10000"/>
                <a:gd name="connsiteY58" fmla="*/ 3958 h 10020"/>
                <a:gd name="connsiteX59" fmla="*/ 36 w 10000"/>
                <a:gd name="connsiteY59" fmla="*/ 3529 h 10020"/>
                <a:gd name="connsiteX60" fmla="*/ 123 w 10000"/>
                <a:gd name="connsiteY60" fmla="*/ 3112 h 10020"/>
                <a:gd name="connsiteX61" fmla="*/ 253 w 10000"/>
                <a:gd name="connsiteY61" fmla="*/ 2707 h 10020"/>
                <a:gd name="connsiteX62" fmla="*/ 455 w 10000"/>
                <a:gd name="connsiteY62" fmla="*/ 2324 h 10020"/>
                <a:gd name="connsiteX63" fmla="*/ 685 w 10000"/>
                <a:gd name="connsiteY63" fmla="*/ 1959 h 10020"/>
                <a:gd name="connsiteX64" fmla="*/ 974 w 10000"/>
                <a:gd name="connsiteY64" fmla="*/ 1622 h 10020"/>
                <a:gd name="connsiteX65" fmla="*/ 1291 w 10000"/>
                <a:gd name="connsiteY65" fmla="*/ 1308 h 10020"/>
                <a:gd name="connsiteX66" fmla="*/ 1652 w 10000"/>
                <a:gd name="connsiteY66" fmla="*/ 1017 h 10020"/>
                <a:gd name="connsiteX67" fmla="*/ 2049 w 10000"/>
                <a:gd name="connsiteY67" fmla="*/ 766 h 10020"/>
                <a:gd name="connsiteX68" fmla="*/ 2482 w 10000"/>
                <a:gd name="connsiteY68" fmla="*/ 542 h 10020"/>
                <a:gd name="connsiteX69" fmla="*/ 2937 w 10000"/>
                <a:gd name="connsiteY69" fmla="*/ 354 h 10020"/>
                <a:gd name="connsiteX70" fmla="*/ 3420 w 10000"/>
                <a:gd name="connsiteY70" fmla="*/ 205 h 10020"/>
                <a:gd name="connsiteX71" fmla="*/ 3925 w 10000"/>
                <a:gd name="connsiteY71" fmla="*/ 91 h 10020"/>
                <a:gd name="connsiteX72" fmla="*/ 4459 w 10000"/>
                <a:gd name="connsiteY72" fmla="*/ 23 h 10020"/>
                <a:gd name="connsiteX73" fmla="*/ 5000 w 10000"/>
                <a:gd name="connsiteY7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488 w 10000"/>
                <a:gd name="connsiteY41" fmla="*/ 9634 h 10020"/>
                <a:gd name="connsiteX42" fmla="*/ 5343 w 10000"/>
                <a:gd name="connsiteY42" fmla="*/ 10020 h 10020"/>
                <a:gd name="connsiteX43" fmla="*/ 4185 w 10000"/>
                <a:gd name="connsiteY43" fmla="*/ 7858 h 10020"/>
                <a:gd name="connsiteX44" fmla="*/ 3694 w 10000"/>
                <a:gd name="connsiteY44" fmla="*/ 7779 h 10020"/>
                <a:gd name="connsiteX45" fmla="*/ 3211 w 10000"/>
                <a:gd name="connsiteY45" fmla="*/ 7652 h 10020"/>
                <a:gd name="connsiteX46" fmla="*/ 2756 w 10000"/>
                <a:gd name="connsiteY46" fmla="*/ 7493 h 10020"/>
                <a:gd name="connsiteX47" fmla="*/ 2323 w 10000"/>
                <a:gd name="connsiteY47" fmla="*/ 7298 h 10020"/>
                <a:gd name="connsiteX48" fmla="*/ 1926 w 10000"/>
                <a:gd name="connsiteY48" fmla="*/ 7065 h 10020"/>
                <a:gd name="connsiteX49" fmla="*/ 1544 w 10000"/>
                <a:gd name="connsiteY49" fmla="*/ 6813 h 10020"/>
                <a:gd name="connsiteX50" fmla="*/ 1205 w 10000"/>
                <a:gd name="connsiteY50" fmla="*/ 6527 h 10020"/>
                <a:gd name="connsiteX51" fmla="*/ 902 w 10000"/>
                <a:gd name="connsiteY51" fmla="*/ 6219 h 10020"/>
                <a:gd name="connsiteX52" fmla="*/ 642 w 10000"/>
                <a:gd name="connsiteY52" fmla="*/ 5888 h 10020"/>
                <a:gd name="connsiteX53" fmla="*/ 426 w 10000"/>
                <a:gd name="connsiteY53" fmla="*/ 5534 h 10020"/>
                <a:gd name="connsiteX54" fmla="*/ 245 w 10000"/>
                <a:gd name="connsiteY54" fmla="*/ 5163 h 10020"/>
                <a:gd name="connsiteX55" fmla="*/ 108 w 10000"/>
                <a:gd name="connsiteY55" fmla="*/ 4775 h 10020"/>
                <a:gd name="connsiteX56" fmla="*/ 29 w 10000"/>
                <a:gd name="connsiteY56" fmla="*/ 4375 h 10020"/>
                <a:gd name="connsiteX57" fmla="*/ 0 w 10000"/>
                <a:gd name="connsiteY57" fmla="*/ 3958 h 10020"/>
                <a:gd name="connsiteX58" fmla="*/ 36 w 10000"/>
                <a:gd name="connsiteY58" fmla="*/ 3529 h 10020"/>
                <a:gd name="connsiteX59" fmla="*/ 123 w 10000"/>
                <a:gd name="connsiteY59" fmla="*/ 3112 h 10020"/>
                <a:gd name="connsiteX60" fmla="*/ 253 w 10000"/>
                <a:gd name="connsiteY60" fmla="*/ 2707 h 10020"/>
                <a:gd name="connsiteX61" fmla="*/ 455 w 10000"/>
                <a:gd name="connsiteY61" fmla="*/ 2324 h 10020"/>
                <a:gd name="connsiteX62" fmla="*/ 685 w 10000"/>
                <a:gd name="connsiteY62" fmla="*/ 1959 h 10020"/>
                <a:gd name="connsiteX63" fmla="*/ 974 w 10000"/>
                <a:gd name="connsiteY63" fmla="*/ 1622 h 10020"/>
                <a:gd name="connsiteX64" fmla="*/ 1291 w 10000"/>
                <a:gd name="connsiteY64" fmla="*/ 1308 h 10020"/>
                <a:gd name="connsiteX65" fmla="*/ 1652 w 10000"/>
                <a:gd name="connsiteY65" fmla="*/ 1017 h 10020"/>
                <a:gd name="connsiteX66" fmla="*/ 2049 w 10000"/>
                <a:gd name="connsiteY66" fmla="*/ 766 h 10020"/>
                <a:gd name="connsiteX67" fmla="*/ 2482 w 10000"/>
                <a:gd name="connsiteY67" fmla="*/ 542 h 10020"/>
                <a:gd name="connsiteX68" fmla="*/ 2937 w 10000"/>
                <a:gd name="connsiteY68" fmla="*/ 354 h 10020"/>
                <a:gd name="connsiteX69" fmla="*/ 3420 w 10000"/>
                <a:gd name="connsiteY69" fmla="*/ 205 h 10020"/>
                <a:gd name="connsiteX70" fmla="*/ 3925 w 10000"/>
                <a:gd name="connsiteY70" fmla="*/ 91 h 10020"/>
                <a:gd name="connsiteX71" fmla="*/ 4459 w 10000"/>
                <a:gd name="connsiteY71" fmla="*/ 23 h 10020"/>
                <a:gd name="connsiteX72" fmla="*/ 5000 w 10000"/>
                <a:gd name="connsiteY7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0 w 10000"/>
                <a:gd name="connsiteY38" fmla="*/ 8475 h 10020"/>
                <a:gd name="connsiteX39" fmla="*/ 5938 w 10000"/>
                <a:gd name="connsiteY39" fmla="*/ 8533 h 10020"/>
                <a:gd name="connsiteX40" fmla="*/ 5488 w 10000"/>
                <a:gd name="connsiteY40" fmla="*/ 9634 h 10020"/>
                <a:gd name="connsiteX41" fmla="*/ 5343 w 10000"/>
                <a:gd name="connsiteY41" fmla="*/ 10020 h 10020"/>
                <a:gd name="connsiteX42" fmla="*/ 4185 w 10000"/>
                <a:gd name="connsiteY42" fmla="*/ 7858 h 10020"/>
                <a:gd name="connsiteX43" fmla="*/ 3694 w 10000"/>
                <a:gd name="connsiteY43" fmla="*/ 7779 h 10020"/>
                <a:gd name="connsiteX44" fmla="*/ 3211 w 10000"/>
                <a:gd name="connsiteY44" fmla="*/ 7652 h 10020"/>
                <a:gd name="connsiteX45" fmla="*/ 2756 w 10000"/>
                <a:gd name="connsiteY45" fmla="*/ 7493 h 10020"/>
                <a:gd name="connsiteX46" fmla="*/ 2323 w 10000"/>
                <a:gd name="connsiteY46" fmla="*/ 7298 h 10020"/>
                <a:gd name="connsiteX47" fmla="*/ 1926 w 10000"/>
                <a:gd name="connsiteY47" fmla="*/ 7065 h 10020"/>
                <a:gd name="connsiteX48" fmla="*/ 1544 w 10000"/>
                <a:gd name="connsiteY48" fmla="*/ 6813 h 10020"/>
                <a:gd name="connsiteX49" fmla="*/ 1205 w 10000"/>
                <a:gd name="connsiteY49" fmla="*/ 6527 h 10020"/>
                <a:gd name="connsiteX50" fmla="*/ 902 w 10000"/>
                <a:gd name="connsiteY50" fmla="*/ 6219 h 10020"/>
                <a:gd name="connsiteX51" fmla="*/ 642 w 10000"/>
                <a:gd name="connsiteY51" fmla="*/ 5888 h 10020"/>
                <a:gd name="connsiteX52" fmla="*/ 426 w 10000"/>
                <a:gd name="connsiteY52" fmla="*/ 5534 h 10020"/>
                <a:gd name="connsiteX53" fmla="*/ 245 w 10000"/>
                <a:gd name="connsiteY53" fmla="*/ 5163 h 10020"/>
                <a:gd name="connsiteX54" fmla="*/ 108 w 10000"/>
                <a:gd name="connsiteY54" fmla="*/ 4775 h 10020"/>
                <a:gd name="connsiteX55" fmla="*/ 29 w 10000"/>
                <a:gd name="connsiteY55" fmla="*/ 4375 h 10020"/>
                <a:gd name="connsiteX56" fmla="*/ 0 w 10000"/>
                <a:gd name="connsiteY56" fmla="*/ 3958 h 10020"/>
                <a:gd name="connsiteX57" fmla="*/ 36 w 10000"/>
                <a:gd name="connsiteY57" fmla="*/ 3529 h 10020"/>
                <a:gd name="connsiteX58" fmla="*/ 123 w 10000"/>
                <a:gd name="connsiteY58" fmla="*/ 3112 h 10020"/>
                <a:gd name="connsiteX59" fmla="*/ 253 w 10000"/>
                <a:gd name="connsiteY59" fmla="*/ 2707 h 10020"/>
                <a:gd name="connsiteX60" fmla="*/ 455 w 10000"/>
                <a:gd name="connsiteY60" fmla="*/ 2324 h 10020"/>
                <a:gd name="connsiteX61" fmla="*/ 685 w 10000"/>
                <a:gd name="connsiteY61" fmla="*/ 1959 h 10020"/>
                <a:gd name="connsiteX62" fmla="*/ 974 w 10000"/>
                <a:gd name="connsiteY62" fmla="*/ 1622 h 10020"/>
                <a:gd name="connsiteX63" fmla="*/ 1291 w 10000"/>
                <a:gd name="connsiteY63" fmla="*/ 1308 h 10020"/>
                <a:gd name="connsiteX64" fmla="*/ 1652 w 10000"/>
                <a:gd name="connsiteY64" fmla="*/ 1017 h 10020"/>
                <a:gd name="connsiteX65" fmla="*/ 2049 w 10000"/>
                <a:gd name="connsiteY65" fmla="*/ 766 h 10020"/>
                <a:gd name="connsiteX66" fmla="*/ 2482 w 10000"/>
                <a:gd name="connsiteY66" fmla="*/ 542 h 10020"/>
                <a:gd name="connsiteX67" fmla="*/ 2937 w 10000"/>
                <a:gd name="connsiteY67" fmla="*/ 354 h 10020"/>
                <a:gd name="connsiteX68" fmla="*/ 3420 w 10000"/>
                <a:gd name="connsiteY68" fmla="*/ 205 h 10020"/>
                <a:gd name="connsiteX69" fmla="*/ 3925 w 10000"/>
                <a:gd name="connsiteY69" fmla="*/ 91 h 10020"/>
                <a:gd name="connsiteX70" fmla="*/ 4459 w 10000"/>
                <a:gd name="connsiteY70" fmla="*/ 23 h 10020"/>
                <a:gd name="connsiteX71" fmla="*/ 5000 w 10000"/>
                <a:gd name="connsiteY7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60 w 10000"/>
                <a:gd name="connsiteY37" fmla="*/ 8475 h 10020"/>
                <a:gd name="connsiteX38" fmla="*/ 5938 w 10000"/>
                <a:gd name="connsiteY38" fmla="*/ 8533 h 10020"/>
                <a:gd name="connsiteX39" fmla="*/ 5488 w 10000"/>
                <a:gd name="connsiteY39" fmla="*/ 9634 h 10020"/>
                <a:gd name="connsiteX40" fmla="*/ 5343 w 10000"/>
                <a:gd name="connsiteY40" fmla="*/ 10020 h 10020"/>
                <a:gd name="connsiteX41" fmla="*/ 4185 w 10000"/>
                <a:gd name="connsiteY41" fmla="*/ 7858 h 10020"/>
                <a:gd name="connsiteX42" fmla="*/ 3694 w 10000"/>
                <a:gd name="connsiteY42" fmla="*/ 7779 h 10020"/>
                <a:gd name="connsiteX43" fmla="*/ 3211 w 10000"/>
                <a:gd name="connsiteY43" fmla="*/ 7652 h 10020"/>
                <a:gd name="connsiteX44" fmla="*/ 2756 w 10000"/>
                <a:gd name="connsiteY44" fmla="*/ 7493 h 10020"/>
                <a:gd name="connsiteX45" fmla="*/ 2323 w 10000"/>
                <a:gd name="connsiteY45" fmla="*/ 7298 h 10020"/>
                <a:gd name="connsiteX46" fmla="*/ 1926 w 10000"/>
                <a:gd name="connsiteY46" fmla="*/ 7065 h 10020"/>
                <a:gd name="connsiteX47" fmla="*/ 1544 w 10000"/>
                <a:gd name="connsiteY47" fmla="*/ 6813 h 10020"/>
                <a:gd name="connsiteX48" fmla="*/ 1205 w 10000"/>
                <a:gd name="connsiteY48" fmla="*/ 6527 h 10020"/>
                <a:gd name="connsiteX49" fmla="*/ 902 w 10000"/>
                <a:gd name="connsiteY49" fmla="*/ 6219 h 10020"/>
                <a:gd name="connsiteX50" fmla="*/ 642 w 10000"/>
                <a:gd name="connsiteY50" fmla="*/ 5888 h 10020"/>
                <a:gd name="connsiteX51" fmla="*/ 426 w 10000"/>
                <a:gd name="connsiteY51" fmla="*/ 5534 h 10020"/>
                <a:gd name="connsiteX52" fmla="*/ 245 w 10000"/>
                <a:gd name="connsiteY52" fmla="*/ 5163 h 10020"/>
                <a:gd name="connsiteX53" fmla="*/ 108 w 10000"/>
                <a:gd name="connsiteY53" fmla="*/ 4775 h 10020"/>
                <a:gd name="connsiteX54" fmla="*/ 29 w 10000"/>
                <a:gd name="connsiteY54" fmla="*/ 4375 h 10020"/>
                <a:gd name="connsiteX55" fmla="*/ 0 w 10000"/>
                <a:gd name="connsiteY55" fmla="*/ 3958 h 10020"/>
                <a:gd name="connsiteX56" fmla="*/ 36 w 10000"/>
                <a:gd name="connsiteY56" fmla="*/ 3529 h 10020"/>
                <a:gd name="connsiteX57" fmla="*/ 123 w 10000"/>
                <a:gd name="connsiteY57" fmla="*/ 3112 h 10020"/>
                <a:gd name="connsiteX58" fmla="*/ 253 w 10000"/>
                <a:gd name="connsiteY58" fmla="*/ 2707 h 10020"/>
                <a:gd name="connsiteX59" fmla="*/ 455 w 10000"/>
                <a:gd name="connsiteY59" fmla="*/ 2324 h 10020"/>
                <a:gd name="connsiteX60" fmla="*/ 685 w 10000"/>
                <a:gd name="connsiteY60" fmla="*/ 1959 h 10020"/>
                <a:gd name="connsiteX61" fmla="*/ 974 w 10000"/>
                <a:gd name="connsiteY61" fmla="*/ 1622 h 10020"/>
                <a:gd name="connsiteX62" fmla="*/ 1291 w 10000"/>
                <a:gd name="connsiteY62" fmla="*/ 1308 h 10020"/>
                <a:gd name="connsiteX63" fmla="*/ 1652 w 10000"/>
                <a:gd name="connsiteY63" fmla="*/ 1017 h 10020"/>
                <a:gd name="connsiteX64" fmla="*/ 2049 w 10000"/>
                <a:gd name="connsiteY64" fmla="*/ 766 h 10020"/>
                <a:gd name="connsiteX65" fmla="*/ 2482 w 10000"/>
                <a:gd name="connsiteY65" fmla="*/ 542 h 10020"/>
                <a:gd name="connsiteX66" fmla="*/ 2937 w 10000"/>
                <a:gd name="connsiteY66" fmla="*/ 354 h 10020"/>
                <a:gd name="connsiteX67" fmla="*/ 3420 w 10000"/>
                <a:gd name="connsiteY67" fmla="*/ 205 h 10020"/>
                <a:gd name="connsiteX68" fmla="*/ 3925 w 10000"/>
                <a:gd name="connsiteY68" fmla="*/ 91 h 10020"/>
                <a:gd name="connsiteX69" fmla="*/ 4459 w 10000"/>
                <a:gd name="connsiteY69" fmla="*/ 23 h 10020"/>
                <a:gd name="connsiteX70" fmla="*/ 5000 w 10000"/>
                <a:gd name="connsiteY70"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38 w 10000"/>
                <a:gd name="connsiteY37" fmla="*/ 8533 h 10020"/>
                <a:gd name="connsiteX38" fmla="*/ 5488 w 10000"/>
                <a:gd name="connsiteY38" fmla="*/ 9634 h 10020"/>
                <a:gd name="connsiteX39" fmla="*/ 5343 w 10000"/>
                <a:gd name="connsiteY39" fmla="*/ 10020 h 10020"/>
                <a:gd name="connsiteX40" fmla="*/ 4185 w 10000"/>
                <a:gd name="connsiteY40" fmla="*/ 7858 h 10020"/>
                <a:gd name="connsiteX41" fmla="*/ 3694 w 10000"/>
                <a:gd name="connsiteY41" fmla="*/ 7779 h 10020"/>
                <a:gd name="connsiteX42" fmla="*/ 3211 w 10000"/>
                <a:gd name="connsiteY42" fmla="*/ 7652 h 10020"/>
                <a:gd name="connsiteX43" fmla="*/ 2756 w 10000"/>
                <a:gd name="connsiteY43" fmla="*/ 7493 h 10020"/>
                <a:gd name="connsiteX44" fmla="*/ 2323 w 10000"/>
                <a:gd name="connsiteY44" fmla="*/ 7298 h 10020"/>
                <a:gd name="connsiteX45" fmla="*/ 1926 w 10000"/>
                <a:gd name="connsiteY45" fmla="*/ 7065 h 10020"/>
                <a:gd name="connsiteX46" fmla="*/ 1544 w 10000"/>
                <a:gd name="connsiteY46" fmla="*/ 6813 h 10020"/>
                <a:gd name="connsiteX47" fmla="*/ 1205 w 10000"/>
                <a:gd name="connsiteY47" fmla="*/ 6527 h 10020"/>
                <a:gd name="connsiteX48" fmla="*/ 902 w 10000"/>
                <a:gd name="connsiteY48" fmla="*/ 6219 h 10020"/>
                <a:gd name="connsiteX49" fmla="*/ 642 w 10000"/>
                <a:gd name="connsiteY49" fmla="*/ 5888 h 10020"/>
                <a:gd name="connsiteX50" fmla="*/ 426 w 10000"/>
                <a:gd name="connsiteY50" fmla="*/ 5534 h 10020"/>
                <a:gd name="connsiteX51" fmla="*/ 245 w 10000"/>
                <a:gd name="connsiteY51" fmla="*/ 5163 h 10020"/>
                <a:gd name="connsiteX52" fmla="*/ 108 w 10000"/>
                <a:gd name="connsiteY52" fmla="*/ 4775 h 10020"/>
                <a:gd name="connsiteX53" fmla="*/ 29 w 10000"/>
                <a:gd name="connsiteY53" fmla="*/ 4375 h 10020"/>
                <a:gd name="connsiteX54" fmla="*/ 0 w 10000"/>
                <a:gd name="connsiteY54" fmla="*/ 3958 h 10020"/>
                <a:gd name="connsiteX55" fmla="*/ 36 w 10000"/>
                <a:gd name="connsiteY55" fmla="*/ 3529 h 10020"/>
                <a:gd name="connsiteX56" fmla="*/ 123 w 10000"/>
                <a:gd name="connsiteY56" fmla="*/ 3112 h 10020"/>
                <a:gd name="connsiteX57" fmla="*/ 253 w 10000"/>
                <a:gd name="connsiteY57" fmla="*/ 2707 h 10020"/>
                <a:gd name="connsiteX58" fmla="*/ 455 w 10000"/>
                <a:gd name="connsiteY58" fmla="*/ 2324 h 10020"/>
                <a:gd name="connsiteX59" fmla="*/ 685 w 10000"/>
                <a:gd name="connsiteY59" fmla="*/ 1959 h 10020"/>
                <a:gd name="connsiteX60" fmla="*/ 974 w 10000"/>
                <a:gd name="connsiteY60" fmla="*/ 1622 h 10020"/>
                <a:gd name="connsiteX61" fmla="*/ 1291 w 10000"/>
                <a:gd name="connsiteY61" fmla="*/ 1308 h 10020"/>
                <a:gd name="connsiteX62" fmla="*/ 1652 w 10000"/>
                <a:gd name="connsiteY62" fmla="*/ 1017 h 10020"/>
                <a:gd name="connsiteX63" fmla="*/ 2049 w 10000"/>
                <a:gd name="connsiteY63" fmla="*/ 766 h 10020"/>
                <a:gd name="connsiteX64" fmla="*/ 2482 w 10000"/>
                <a:gd name="connsiteY64" fmla="*/ 542 h 10020"/>
                <a:gd name="connsiteX65" fmla="*/ 2937 w 10000"/>
                <a:gd name="connsiteY65" fmla="*/ 354 h 10020"/>
                <a:gd name="connsiteX66" fmla="*/ 3420 w 10000"/>
                <a:gd name="connsiteY66" fmla="*/ 205 h 10020"/>
                <a:gd name="connsiteX67" fmla="*/ 3925 w 10000"/>
                <a:gd name="connsiteY67" fmla="*/ 91 h 10020"/>
                <a:gd name="connsiteX68" fmla="*/ 4459 w 10000"/>
                <a:gd name="connsiteY68" fmla="*/ 23 h 10020"/>
                <a:gd name="connsiteX69" fmla="*/ 5000 w 10000"/>
                <a:gd name="connsiteY6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488 w 10000"/>
                <a:gd name="connsiteY37" fmla="*/ 9634 h 10020"/>
                <a:gd name="connsiteX38" fmla="*/ 5343 w 10000"/>
                <a:gd name="connsiteY38" fmla="*/ 10020 h 10020"/>
                <a:gd name="connsiteX39" fmla="*/ 4185 w 10000"/>
                <a:gd name="connsiteY39" fmla="*/ 7858 h 10020"/>
                <a:gd name="connsiteX40" fmla="*/ 3694 w 10000"/>
                <a:gd name="connsiteY40" fmla="*/ 7779 h 10020"/>
                <a:gd name="connsiteX41" fmla="*/ 3211 w 10000"/>
                <a:gd name="connsiteY41" fmla="*/ 7652 h 10020"/>
                <a:gd name="connsiteX42" fmla="*/ 2756 w 10000"/>
                <a:gd name="connsiteY42" fmla="*/ 7493 h 10020"/>
                <a:gd name="connsiteX43" fmla="*/ 2323 w 10000"/>
                <a:gd name="connsiteY43" fmla="*/ 7298 h 10020"/>
                <a:gd name="connsiteX44" fmla="*/ 1926 w 10000"/>
                <a:gd name="connsiteY44" fmla="*/ 7065 h 10020"/>
                <a:gd name="connsiteX45" fmla="*/ 1544 w 10000"/>
                <a:gd name="connsiteY45" fmla="*/ 6813 h 10020"/>
                <a:gd name="connsiteX46" fmla="*/ 1205 w 10000"/>
                <a:gd name="connsiteY46" fmla="*/ 6527 h 10020"/>
                <a:gd name="connsiteX47" fmla="*/ 902 w 10000"/>
                <a:gd name="connsiteY47" fmla="*/ 6219 h 10020"/>
                <a:gd name="connsiteX48" fmla="*/ 642 w 10000"/>
                <a:gd name="connsiteY48" fmla="*/ 5888 h 10020"/>
                <a:gd name="connsiteX49" fmla="*/ 426 w 10000"/>
                <a:gd name="connsiteY49" fmla="*/ 5534 h 10020"/>
                <a:gd name="connsiteX50" fmla="*/ 245 w 10000"/>
                <a:gd name="connsiteY50" fmla="*/ 5163 h 10020"/>
                <a:gd name="connsiteX51" fmla="*/ 108 w 10000"/>
                <a:gd name="connsiteY51" fmla="*/ 4775 h 10020"/>
                <a:gd name="connsiteX52" fmla="*/ 29 w 10000"/>
                <a:gd name="connsiteY52" fmla="*/ 4375 h 10020"/>
                <a:gd name="connsiteX53" fmla="*/ 0 w 10000"/>
                <a:gd name="connsiteY53" fmla="*/ 3958 h 10020"/>
                <a:gd name="connsiteX54" fmla="*/ 36 w 10000"/>
                <a:gd name="connsiteY54" fmla="*/ 3529 h 10020"/>
                <a:gd name="connsiteX55" fmla="*/ 123 w 10000"/>
                <a:gd name="connsiteY55" fmla="*/ 3112 h 10020"/>
                <a:gd name="connsiteX56" fmla="*/ 253 w 10000"/>
                <a:gd name="connsiteY56" fmla="*/ 2707 h 10020"/>
                <a:gd name="connsiteX57" fmla="*/ 455 w 10000"/>
                <a:gd name="connsiteY57" fmla="*/ 2324 h 10020"/>
                <a:gd name="connsiteX58" fmla="*/ 685 w 10000"/>
                <a:gd name="connsiteY58" fmla="*/ 1959 h 10020"/>
                <a:gd name="connsiteX59" fmla="*/ 974 w 10000"/>
                <a:gd name="connsiteY59" fmla="*/ 1622 h 10020"/>
                <a:gd name="connsiteX60" fmla="*/ 1291 w 10000"/>
                <a:gd name="connsiteY60" fmla="*/ 1308 h 10020"/>
                <a:gd name="connsiteX61" fmla="*/ 1652 w 10000"/>
                <a:gd name="connsiteY61" fmla="*/ 1017 h 10020"/>
                <a:gd name="connsiteX62" fmla="*/ 2049 w 10000"/>
                <a:gd name="connsiteY62" fmla="*/ 766 h 10020"/>
                <a:gd name="connsiteX63" fmla="*/ 2482 w 10000"/>
                <a:gd name="connsiteY63" fmla="*/ 542 h 10020"/>
                <a:gd name="connsiteX64" fmla="*/ 2937 w 10000"/>
                <a:gd name="connsiteY64" fmla="*/ 354 h 10020"/>
                <a:gd name="connsiteX65" fmla="*/ 3420 w 10000"/>
                <a:gd name="connsiteY65" fmla="*/ 205 h 10020"/>
                <a:gd name="connsiteX66" fmla="*/ 3925 w 10000"/>
                <a:gd name="connsiteY66" fmla="*/ 91 h 10020"/>
                <a:gd name="connsiteX67" fmla="*/ 4459 w 10000"/>
                <a:gd name="connsiteY67" fmla="*/ 23 h 10020"/>
                <a:gd name="connsiteX68" fmla="*/ 5000 w 10000"/>
                <a:gd name="connsiteY6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488 w 10000"/>
                <a:gd name="connsiteY36" fmla="*/ 9634 h 10020"/>
                <a:gd name="connsiteX37" fmla="*/ 5343 w 10000"/>
                <a:gd name="connsiteY37" fmla="*/ 10020 h 10020"/>
                <a:gd name="connsiteX38" fmla="*/ 4185 w 10000"/>
                <a:gd name="connsiteY38" fmla="*/ 7858 h 10020"/>
                <a:gd name="connsiteX39" fmla="*/ 3694 w 10000"/>
                <a:gd name="connsiteY39" fmla="*/ 7779 h 10020"/>
                <a:gd name="connsiteX40" fmla="*/ 3211 w 10000"/>
                <a:gd name="connsiteY40" fmla="*/ 7652 h 10020"/>
                <a:gd name="connsiteX41" fmla="*/ 2756 w 10000"/>
                <a:gd name="connsiteY41" fmla="*/ 7493 h 10020"/>
                <a:gd name="connsiteX42" fmla="*/ 2323 w 10000"/>
                <a:gd name="connsiteY42" fmla="*/ 7298 h 10020"/>
                <a:gd name="connsiteX43" fmla="*/ 1926 w 10000"/>
                <a:gd name="connsiteY43" fmla="*/ 7065 h 10020"/>
                <a:gd name="connsiteX44" fmla="*/ 1544 w 10000"/>
                <a:gd name="connsiteY44" fmla="*/ 6813 h 10020"/>
                <a:gd name="connsiteX45" fmla="*/ 1205 w 10000"/>
                <a:gd name="connsiteY45" fmla="*/ 6527 h 10020"/>
                <a:gd name="connsiteX46" fmla="*/ 902 w 10000"/>
                <a:gd name="connsiteY46" fmla="*/ 6219 h 10020"/>
                <a:gd name="connsiteX47" fmla="*/ 642 w 10000"/>
                <a:gd name="connsiteY47" fmla="*/ 5888 h 10020"/>
                <a:gd name="connsiteX48" fmla="*/ 426 w 10000"/>
                <a:gd name="connsiteY48" fmla="*/ 5534 h 10020"/>
                <a:gd name="connsiteX49" fmla="*/ 245 w 10000"/>
                <a:gd name="connsiteY49" fmla="*/ 5163 h 10020"/>
                <a:gd name="connsiteX50" fmla="*/ 108 w 10000"/>
                <a:gd name="connsiteY50" fmla="*/ 4775 h 10020"/>
                <a:gd name="connsiteX51" fmla="*/ 29 w 10000"/>
                <a:gd name="connsiteY51" fmla="*/ 4375 h 10020"/>
                <a:gd name="connsiteX52" fmla="*/ 0 w 10000"/>
                <a:gd name="connsiteY52" fmla="*/ 3958 h 10020"/>
                <a:gd name="connsiteX53" fmla="*/ 36 w 10000"/>
                <a:gd name="connsiteY53" fmla="*/ 3529 h 10020"/>
                <a:gd name="connsiteX54" fmla="*/ 123 w 10000"/>
                <a:gd name="connsiteY54" fmla="*/ 3112 h 10020"/>
                <a:gd name="connsiteX55" fmla="*/ 253 w 10000"/>
                <a:gd name="connsiteY55" fmla="*/ 2707 h 10020"/>
                <a:gd name="connsiteX56" fmla="*/ 455 w 10000"/>
                <a:gd name="connsiteY56" fmla="*/ 2324 h 10020"/>
                <a:gd name="connsiteX57" fmla="*/ 685 w 10000"/>
                <a:gd name="connsiteY57" fmla="*/ 1959 h 10020"/>
                <a:gd name="connsiteX58" fmla="*/ 974 w 10000"/>
                <a:gd name="connsiteY58" fmla="*/ 1622 h 10020"/>
                <a:gd name="connsiteX59" fmla="*/ 1291 w 10000"/>
                <a:gd name="connsiteY59" fmla="*/ 1308 h 10020"/>
                <a:gd name="connsiteX60" fmla="*/ 1652 w 10000"/>
                <a:gd name="connsiteY60" fmla="*/ 1017 h 10020"/>
                <a:gd name="connsiteX61" fmla="*/ 2049 w 10000"/>
                <a:gd name="connsiteY61" fmla="*/ 766 h 10020"/>
                <a:gd name="connsiteX62" fmla="*/ 2482 w 10000"/>
                <a:gd name="connsiteY62" fmla="*/ 542 h 10020"/>
                <a:gd name="connsiteX63" fmla="*/ 2937 w 10000"/>
                <a:gd name="connsiteY63" fmla="*/ 354 h 10020"/>
                <a:gd name="connsiteX64" fmla="*/ 3420 w 10000"/>
                <a:gd name="connsiteY64" fmla="*/ 205 h 10020"/>
                <a:gd name="connsiteX65" fmla="*/ 3925 w 10000"/>
                <a:gd name="connsiteY65" fmla="*/ 91 h 10020"/>
                <a:gd name="connsiteX66" fmla="*/ 4459 w 10000"/>
                <a:gd name="connsiteY66" fmla="*/ 23 h 10020"/>
                <a:gd name="connsiteX67" fmla="*/ 5000 w 10000"/>
                <a:gd name="connsiteY6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488 w 10000"/>
                <a:gd name="connsiteY35" fmla="*/ 9634 h 10020"/>
                <a:gd name="connsiteX36" fmla="*/ 5343 w 10000"/>
                <a:gd name="connsiteY36" fmla="*/ 10020 h 10020"/>
                <a:gd name="connsiteX37" fmla="*/ 4185 w 10000"/>
                <a:gd name="connsiteY37" fmla="*/ 7858 h 10020"/>
                <a:gd name="connsiteX38" fmla="*/ 3694 w 10000"/>
                <a:gd name="connsiteY38" fmla="*/ 7779 h 10020"/>
                <a:gd name="connsiteX39" fmla="*/ 3211 w 10000"/>
                <a:gd name="connsiteY39" fmla="*/ 7652 h 10020"/>
                <a:gd name="connsiteX40" fmla="*/ 2756 w 10000"/>
                <a:gd name="connsiteY40" fmla="*/ 7493 h 10020"/>
                <a:gd name="connsiteX41" fmla="*/ 2323 w 10000"/>
                <a:gd name="connsiteY41" fmla="*/ 7298 h 10020"/>
                <a:gd name="connsiteX42" fmla="*/ 1926 w 10000"/>
                <a:gd name="connsiteY42" fmla="*/ 7065 h 10020"/>
                <a:gd name="connsiteX43" fmla="*/ 1544 w 10000"/>
                <a:gd name="connsiteY43" fmla="*/ 6813 h 10020"/>
                <a:gd name="connsiteX44" fmla="*/ 1205 w 10000"/>
                <a:gd name="connsiteY44" fmla="*/ 6527 h 10020"/>
                <a:gd name="connsiteX45" fmla="*/ 902 w 10000"/>
                <a:gd name="connsiteY45" fmla="*/ 6219 h 10020"/>
                <a:gd name="connsiteX46" fmla="*/ 642 w 10000"/>
                <a:gd name="connsiteY46" fmla="*/ 5888 h 10020"/>
                <a:gd name="connsiteX47" fmla="*/ 426 w 10000"/>
                <a:gd name="connsiteY47" fmla="*/ 5534 h 10020"/>
                <a:gd name="connsiteX48" fmla="*/ 245 w 10000"/>
                <a:gd name="connsiteY48" fmla="*/ 5163 h 10020"/>
                <a:gd name="connsiteX49" fmla="*/ 108 w 10000"/>
                <a:gd name="connsiteY49" fmla="*/ 4775 h 10020"/>
                <a:gd name="connsiteX50" fmla="*/ 29 w 10000"/>
                <a:gd name="connsiteY50" fmla="*/ 4375 h 10020"/>
                <a:gd name="connsiteX51" fmla="*/ 0 w 10000"/>
                <a:gd name="connsiteY51" fmla="*/ 3958 h 10020"/>
                <a:gd name="connsiteX52" fmla="*/ 36 w 10000"/>
                <a:gd name="connsiteY52" fmla="*/ 3529 h 10020"/>
                <a:gd name="connsiteX53" fmla="*/ 123 w 10000"/>
                <a:gd name="connsiteY53" fmla="*/ 3112 h 10020"/>
                <a:gd name="connsiteX54" fmla="*/ 253 w 10000"/>
                <a:gd name="connsiteY54" fmla="*/ 2707 h 10020"/>
                <a:gd name="connsiteX55" fmla="*/ 455 w 10000"/>
                <a:gd name="connsiteY55" fmla="*/ 2324 h 10020"/>
                <a:gd name="connsiteX56" fmla="*/ 685 w 10000"/>
                <a:gd name="connsiteY56" fmla="*/ 1959 h 10020"/>
                <a:gd name="connsiteX57" fmla="*/ 974 w 10000"/>
                <a:gd name="connsiteY57" fmla="*/ 1622 h 10020"/>
                <a:gd name="connsiteX58" fmla="*/ 1291 w 10000"/>
                <a:gd name="connsiteY58" fmla="*/ 1308 h 10020"/>
                <a:gd name="connsiteX59" fmla="*/ 1652 w 10000"/>
                <a:gd name="connsiteY59" fmla="*/ 1017 h 10020"/>
                <a:gd name="connsiteX60" fmla="*/ 2049 w 10000"/>
                <a:gd name="connsiteY60" fmla="*/ 766 h 10020"/>
                <a:gd name="connsiteX61" fmla="*/ 2482 w 10000"/>
                <a:gd name="connsiteY61" fmla="*/ 542 h 10020"/>
                <a:gd name="connsiteX62" fmla="*/ 2937 w 10000"/>
                <a:gd name="connsiteY62" fmla="*/ 354 h 10020"/>
                <a:gd name="connsiteX63" fmla="*/ 3420 w 10000"/>
                <a:gd name="connsiteY63" fmla="*/ 205 h 10020"/>
                <a:gd name="connsiteX64" fmla="*/ 3925 w 10000"/>
                <a:gd name="connsiteY64" fmla="*/ 91 h 10020"/>
                <a:gd name="connsiteX65" fmla="*/ 4459 w 10000"/>
                <a:gd name="connsiteY65" fmla="*/ 23 h 10020"/>
                <a:gd name="connsiteX66" fmla="*/ 5000 w 10000"/>
                <a:gd name="connsiteY6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5488 w 10000"/>
                <a:gd name="connsiteY34" fmla="*/ 9634 h 10020"/>
                <a:gd name="connsiteX35" fmla="*/ 5343 w 10000"/>
                <a:gd name="connsiteY35" fmla="*/ 10020 h 10020"/>
                <a:gd name="connsiteX36" fmla="*/ 4185 w 10000"/>
                <a:gd name="connsiteY36" fmla="*/ 7858 h 10020"/>
                <a:gd name="connsiteX37" fmla="*/ 3694 w 10000"/>
                <a:gd name="connsiteY37" fmla="*/ 7779 h 10020"/>
                <a:gd name="connsiteX38" fmla="*/ 3211 w 10000"/>
                <a:gd name="connsiteY38" fmla="*/ 7652 h 10020"/>
                <a:gd name="connsiteX39" fmla="*/ 2756 w 10000"/>
                <a:gd name="connsiteY39" fmla="*/ 7493 h 10020"/>
                <a:gd name="connsiteX40" fmla="*/ 2323 w 10000"/>
                <a:gd name="connsiteY40" fmla="*/ 7298 h 10020"/>
                <a:gd name="connsiteX41" fmla="*/ 1926 w 10000"/>
                <a:gd name="connsiteY41" fmla="*/ 7065 h 10020"/>
                <a:gd name="connsiteX42" fmla="*/ 1544 w 10000"/>
                <a:gd name="connsiteY42" fmla="*/ 6813 h 10020"/>
                <a:gd name="connsiteX43" fmla="*/ 1205 w 10000"/>
                <a:gd name="connsiteY43" fmla="*/ 6527 h 10020"/>
                <a:gd name="connsiteX44" fmla="*/ 902 w 10000"/>
                <a:gd name="connsiteY44" fmla="*/ 6219 h 10020"/>
                <a:gd name="connsiteX45" fmla="*/ 642 w 10000"/>
                <a:gd name="connsiteY45" fmla="*/ 5888 h 10020"/>
                <a:gd name="connsiteX46" fmla="*/ 426 w 10000"/>
                <a:gd name="connsiteY46" fmla="*/ 5534 h 10020"/>
                <a:gd name="connsiteX47" fmla="*/ 245 w 10000"/>
                <a:gd name="connsiteY47" fmla="*/ 5163 h 10020"/>
                <a:gd name="connsiteX48" fmla="*/ 108 w 10000"/>
                <a:gd name="connsiteY48" fmla="*/ 4775 h 10020"/>
                <a:gd name="connsiteX49" fmla="*/ 29 w 10000"/>
                <a:gd name="connsiteY49" fmla="*/ 4375 h 10020"/>
                <a:gd name="connsiteX50" fmla="*/ 0 w 10000"/>
                <a:gd name="connsiteY50" fmla="*/ 3958 h 10020"/>
                <a:gd name="connsiteX51" fmla="*/ 36 w 10000"/>
                <a:gd name="connsiteY51" fmla="*/ 3529 h 10020"/>
                <a:gd name="connsiteX52" fmla="*/ 123 w 10000"/>
                <a:gd name="connsiteY52" fmla="*/ 3112 h 10020"/>
                <a:gd name="connsiteX53" fmla="*/ 253 w 10000"/>
                <a:gd name="connsiteY53" fmla="*/ 2707 h 10020"/>
                <a:gd name="connsiteX54" fmla="*/ 455 w 10000"/>
                <a:gd name="connsiteY54" fmla="*/ 2324 h 10020"/>
                <a:gd name="connsiteX55" fmla="*/ 685 w 10000"/>
                <a:gd name="connsiteY55" fmla="*/ 1959 h 10020"/>
                <a:gd name="connsiteX56" fmla="*/ 974 w 10000"/>
                <a:gd name="connsiteY56" fmla="*/ 1622 h 10020"/>
                <a:gd name="connsiteX57" fmla="*/ 1291 w 10000"/>
                <a:gd name="connsiteY57" fmla="*/ 1308 h 10020"/>
                <a:gd name="connsiteX58" fmla="*/ 1652 w 10000"/>
                <a:gd name="connsiteY58" fmla="*/ 1017 h 10020"/>
                <a:gd name="connsiteX59" fmla="*/ 2049 w 10000"/>
                <a:gd name="connsiteY59" fmla="*/ 766 h 10020"/>
                <a:gd name="connsiteX60" fmla="*/ 2482 w 10000"/>
                <a:gd name="connsiteY60" fmla="*/ 542 h 10020"/>
                <a:gd name="connsiteX61" fmla="*/ 2937 w 10000"/>
                <a:gd name="connsiteY61" fmla="*/ 354 h 10020"/>
                <a:gd name="connsiteX62" fmla="*/ 3420 w 10000"/>
                <a:gd name="connsiteY62" fmla="*/ 205 h 10020"/>
                <a:gd name="connsiteX63" fmla="*/ 3925 w 10000"/>
                <a:gd name="connsiteY63" fmla="*/ 91 h 10020"/>
                <a:gd name="connsiteX64" fmla="*/ 4459 w 10000"/>
                <a:gd name="connsiteY64" fmla="*/ 23 h 10020"/>
                <a:gd name="connsiteX65" fmla="*/ 5000 w 10000"/>
                <a:gd name="connsiteY6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5488 w 10000"/>
                <a:gd name="connsiteY33" fmla="*/ 9634 h 10020"/>
                <a:gd name="connsiteX34" fmla="*/ 5343 w 10000"/>
                <a:gd name="connsiteY34" fmla="*/ 10020 h 10020"/>
                <a:gd name="connsiteX35" fmla="*/ 4185 w 10000"/>
                <a:gd name="connsiteY35" fmla="*/ 7858 h 10020"/>
                <a:gd name="connsiteX36" fmla="*/ 3694 w 10000"/>
                <a:gd name="connsiteY36" fmla="*/ 7779 h 10020"/>
                <a:gd name="connsiteX37" fmla="*/ 3211 w 10000"/>
                <a:gd name="connsiteY37" fmla="*/ 7652 h 10020"/>
                <a:gd name="connsiteX38" fmla="*/ 2756 w 10000"/>
                <a:gd name="connsiteY38" fmla="*/ 7493 h 10020"/>
                <a:gd name="connsiteX39" fmla="*/ 2323 w 10000"/>
                <a:gd name="connsiteY39" fmla="*/ 7298 h 10020"/>
                <a:gd name="connsiteX40" fmla="*/ 1926 w 10000"/>
                <a:gd name="connsiteY40" fmla="*/ 7065 h 10020"/>
                <a:gd name="connsiteX41" fmla="*/ 1544 w 10000"/>
                <a:gd name="connsiteY41" fmla="*/ 6813 h 10020"/>
                <a:gd name="connsiteX42" fmla="*/ 1205 w 10000"/>
                <a:gd name="connsiteY42" fmla="*/ 6527 h 10020"/>
                <a:gd name="connsiteX43" fmla="*/ 902 w 10000"/>
                <a:gd name="connsiteY43" fmla="*/ 6219 h 10020"/>
                <a:gd name="connsiteX44" fmla="*/ 642 w 10000"/>
                <a:gd name="connsiteY44" fmla="*/ 5888 h 10020"/>
                <a:gd name="connsiteX45" fmla="*/ 426 w 10000"/>
                <a:gd name="connsiteY45" fmla="*/ 5534 h 10020"/>
                <a:gd name="connsiteX46" fmla="*/ 245 w 10000"/>
                <a:gd name="connsiteY46" fmla="*/ 5163 h 10020"/>
                <a:gd name="connsiteX47" fmla="*/ 108 w 10000"/>
                <a:gd name="connsiteY47" fmla="*/ 4775 h 10020"/>
                <a:gd name="connsiteX48" fmla="*/ 29 w 10000"/>
                <a:gd name="connsiteY48" fmla="*/ 4375 h 10020"/>
                <a:gd name="connsiteX49" fmla="*/ 0 w 10000"/>
                <a:gd name="connsiteY49" fmla="*/ 3958 h 10020"/>
                <a:gd name="connsiteX50" fmla="*/ 36 w 10000"/>
                <a:gd name="connsiteY50" fmla="*/ 3529 h 10020"/>
                <a:gd name="connsiteX51" fmla="*/ 123 w 10000"/>
                <a:gd name="connsiteY51" fmla="*/ 3112 h 10020"/>
                <a:gd name="connsiteX52" fmla="*/ 253 w 10000"/>
                <a:gd name="connsiteY52" fmla="*/ 2707 h 10020"/>
                <a:gd name="connsiteX53" fmla="*/ 455 w 10000"/>
                <a:gd name="connsiteY53" fmla="*/ 2324 h 10020"/>
                <a:gd name="connsiteX54" fmla="*/ 685 w 10000"/>
                <a:gd name="connsiteY54" fmla="*/ 1959 h 10020"/>
                <a:gd name="connsiteX55" fmla="*/ 974 w 10000"/>
                <a:gd name="connsiteY55" fmla="*/ 1622 h 10020"/>
                <a:gd name="connsiteX56" fmla="*/ 1291 w 10000"/>
                <a:gd name="connsiteY56" fmla="*/ 1308 h 10020"/>
                <a:gd name="connsiteX57" fmla="*/ 1652 w 10000"/>
                <a:gd name="connsiteY57" fmla="*/ 1017 h 10020"/>
                <a:gd name="connsiteX58" fmla="*/ 2049 w 10000"/>
                <a:gd name="connsiteY58" fmla="*/ 766 h 10020"/>
                <a:gd name="connsiteX59" fmla="*/ 2482 w 10000"/>
                <a:gd name="connsiteY59" fmla="*/ 542 h 10020"/>
                <a:gd name="connsiteX60" fmla="*/ 2937 w 10000"/>
                <a:gd name="connsiteY60" fmla="*/ 354 h 10020"/>
                <a:gd name="connsiteX61" fmla="*/ 3420 w 10000"/>
                <a:gd name="connsiteY61" fmla="*/ 205 h 10020"/>
                <a:gd name="connsiteX62" fmla="*/ 3925 w 10000"/>
                <a:gd name="connsiteY62" fmla="*/ 91 h 10020"/>
                <a:gd name="connsiteX63" fmla="*/ 4459 w 10000"/>
                <a:gd name="connsiteY63" fmla="*/ 23 h 10020"/>
                <a:gd name="connsiteX64" fmla="*/ 5000 w 10000"/>
                <a:gd name="connsiteY6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5488 w 10000"/>
                <a:gd name="connsiteY32" fmla="*/ 9634 h 10020"/>
                <a:gd name="connsiteX33" fmla="*/ 5343 w 10000"/>
                <a:gd name="connsiteY33" fmla="*/ 10020 h 10020"/>
                <a:gd name="connsiteX34" fmla="*/ 4185 w 10000"/>
                <a:gd name="connsiteY34" fmla="*/ 7858 h 10020"/>
                <a:gd name="connsiteX35" fmla="*/ 3694 w 10000"/>
                <a:gd name="connsiteY35" fmla="*/ 7779 h 10020"/>
                <a:gd name="connsiteX36" fmla="*/ 3211 w 10000"/>
                <a:gd name="connsiteY36" fmla="*/ 7652 h 10020"/>
                <a:gd name="connsiteX37" fmla="*/ 2756 w 10000"/>
                <a:gd name="connsiteY37" fmla="*/ 7493 h 10020"/>
                <a:gd name="connsiteX38" fmla="*/ 2323 w 10000"/>
                <a:gd name="connsiteY38" fmla="*/ 7298 h 10020"/>
                <a:gd name="connsiteX39" fmla="*/ 1926 w 10000"/>
                <a:gd name="connsiteY39" fmla="*/ 7065 h 10020"/>
                <a:gd name="connsiteX40" fmla="*/ 1544 w 10000"/>
                <a:gd name="connsiteY40" fmla="*/ 6813 h 10020"/>
                <a:gd name="connsiteX41" fmla="*/ 1205 w 10000"/>
                <a:gd name="connsiteY41" fmla="*/ 6527 h 10020"/>
                <a:gd name="connsiteX42" fmla="*/ 902 w 10000"/>
                <a:gd name="connsiteY42" fmla="*/ 6219 h 10020"/>
                <a:gd name="connsiteX43" fmla="*/ 642 w 10000"/>
                <a:gd name="connsiteY43" fmla="*/ 5888 h 10020"/>
                <a:gd name="connsiteX44" fmla="*/ 426 w 10000"/>
                <a:gd name="connsiteY44" fmla="*/ 5534 h 10020"/>
                <a:gd name="connsiteX45" fmla="*/ 245 w 10000"/>
                <a:gd name="connsiteY45" fmla="*/ 5163 h 10020"/>
                <a:gd name="connsiteX46" fmla="*/ 108 w 10000"/>
                <a:gd name="connsiteY46" fmla="*/ 4775 h 10020"/>
                <a:gd name="connsiteX47" fmla="*/ 29 w 10000"/>
                <a:gd name="connsiteY47" fmla="*/ 4375 h 10020"/>
                <a:gd name="connsiteX48" fmla="*/ 0 w 10000"/>
                <a:gd name="connsiteY48" fmla="*/ 3958 h 10020"/>
                <a:gd name="connsiteX49" fmla="*/ 36 w 10000"/>
                <a:gd name="connsiteY49" fmla="*/ 3529 h 10020"/>
                <a:gd name="connsiteX50" fmla="*/ 123 w 10000"/>
                <a:gd name="connsiteY50" fmla="*/ 3112 h 10020"/>
                <a:gd name="connsiteX51" fmla="*/ 253 w 10000"/>
                <a:gd name="connsiteY51" fmla="*/ 2707 h 10020"/>
                <a:gd name="connsiteX52" fmla="*/ 455 w 10000"/>
                <a:gd name="connsiteY52" fmla="*/ 2324 h 10020"/>
                <a:gd name="connsiteX53" fmla="*/ 685 w 10000"/>
                <a:gd name="connsiteY53" fmla="*/ 1959 h 10020"/>
                <a:gd name="connsiteX54" fmla="*/ 974 w 10000"/>
                <a:gd name="connsiteY54" fmla="*/ 1622 h 10020"/>
                <a:gd name="connsiteX55" fmla="*/ 1291 w 10000"/>
                <a:gd name="connsiteY55" fmla="*/ 1308 h 10020"/>
                <a:gd name="connsiteX56" fmla="*/ 1652 w 10000"/>
                <a:gd name="connsiteY56" fmla="*/ 1017 h 10020"/>
                <a:gd name="connsiteX57" fmla="*/ 2049 w 10000"/>
                <a:gd name="connsiteY57" fmla="*/ 766 h 10020"/>
                <a:gd name="connsiteX58" fmla="*/ 2482 w 10000"/>
                <a:gd name="connsiteY58" fmla="*/ 542 h 10020"/>
                <a:gd name="connsiteX59" fmla="*/ 2937 w 10000"/>
                <a:gd name="connsiteY59" fmla="*/ 354 h 10020"/>
                <a:gd name="connsiteX60" fmla="*/ 3420 w 10000"/>
                <a:gd name="connsiteY60" fmla="*/ 205 h 10020"/>
                <a:gd name="connsiteX61" fmla="*/ 3925 w 10000"/>
                <a:gd name="connsiteY61" fmla="*/ 91 h 10020"/>
                <a:gd name="connsiteX62" fmla="*/ 4459 w 10000"/>
                <a:gd name="connsiteY62" fmla="*/ 23 h 10020"/>
                <a:gd name="connsiteX63" fmla="*/ 5000 w 10000"/>
                <a:gd name="connsiteY6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5488 w 10000"/>
                <a:gd name="connsiteY31" fmla="*/ 9634 h 10020"/>
                <a:gd name="connsiteX32" fmla="*/ 5343 w 10000"/>
                <a:gd name="connsiteY32" fmla="*/ 10020 h 10020"/>
                <a:gd name="connsiteX33" fmla="*/ 4185 w 10000"/>
                <a:gd name="connsiteY33" fmla="*/ 7858 h 10020"/>
                <a:gd name="connsiteX34" fmla="*/ 3694 w 10000"/>
                <a:gd name="connsiteY34" fmla="*/ 7779 h 10020"/>
                <a:gd name="connsiteX35" fmla="*/ 3211 w 10000"/>
                <a:gd name="connsiteY35" fmla="*/ 7652 h 10020"/>
                <a:gd name="connsiteX36" fmla="*/ 2756 w 10000"/>
                <a:gd name="connsiteY36" fmla="*/ 7493 h 10020"/>
                <a:gd name="connsiteX37" fmla="*/ 2323 w 10000"/>
                <a:gd name="connsiteY37" fmla="*/ 7298 h 10020"/>
                <a:gd name="connsiteX38" fmla="*/ 1926 w 10000"/>
                <a:gd name="connsiteY38" fmla="*/ 7065 h 10020"/>
                <a:gd name="connsiteX39" fmla="*/ 1544 w 10000"/>
                <a:gd name="connsiteY39" fmla="*/ 6813 h 10020"/>
                <a:gd name="connsiteX40" fmla="*/ 1205 w 10000"/>
                <a:gd name="connsiteY40" fmla="*/ 6527 h 10020"/>
                <a:gd name="connsiteX41" fmla="*/ 902 w 10000"/>
                <a:gd name="connsiteY41" fmla="*/ 6219 h 10020"/>
                <a:gd name="connsiteX42" fmla="*/ 642 w 10000"/>
                <a:gd name="connsiteY42" fmla="*/ 5888 h 10020"/>
                <a:gd name="connsiteX43" fmla="*/ 426 w 10000"/>
                <a:gd name="connsiteY43" fmla="*/ 5534 h 10020"/>
                <a:gd name="connsiteX44" fmla="*/ 245 w 10000"/>
                <a:gd name="connsiteY44" fmla="*/ 5163 h 10020"/>
                <a:gd name="connsiteX45" fmla="*/ 108 w 10000"/>
                <a:gd name="connsiteY45" fmla="*/ 4775 h 10020"/>
                <a:gd name="connsiteX46" fmla="*/ 29 w 10000"/>
                <a:gd name="connsiteY46" fmla="*/ 4375 h 10020"/>
                <a:gd name="connsiteX47" fmla="*/ 0 w 10000"/>
                <a:gd name="connsiteY47" fmla="*/ 3958 h 10020"/>
                <a:gd name="connsiteX48" fmla="*/ 36 w 10000"/>
                <a:gd name="connsiteY48" fmla="*/ 3529 h 10020"/>
                <a:gd name="connsiteX49" fmla="*/ 123 w 10000"/>
                <a:gd name="connsiteY49" fmla="*/ 3112 h 10020"/>
                <a:gd name="connsiteX50" fmla="*/ 253 w 10000"/>
                <a:gd name="connsiteY50" fmla="*/ 2707 h 10020"/>
                <a:gd name="connsiteX51" fmla="*/ 455 w 10000"/>
                <a:gd name="connsiteY51" fmla="*/ 2324 h 10020"/>
                <a:gd name="connsiteX52" fmla="*/ 685 w 10000"/>
                <a:gd name="connsiteY52" fmla="*/ 1959 h 10020"/>
                <a:gd name="connsiteX53" fmla="*/ 974 w 10000"/>
                <a:gd name="connsiteY53" fmla="*/ 1622 h 10020"/>
                <a:gd name="connsiteX54" fmla="*/ 1291 w 10000"/>
                <a:gd name="connsiteY54" fmla="*/ 1308 h 10020"/>
                <a:gd name="connsiteX55" fmla="*/ 1652 w 10000"/>
                <a:gd name="connsiteY55" fmla="*/ 1017 h 10020"/>
                <a:gd name="connsiteX56" fmla="*/ 2049 w 10000"/>
                <a:gd name="connsiteY56" fmla="*/ 766 h 10020"/>
                <a:gd name="connsiteX57" fmla="*/ 2482 w 10000"/>
                <a:gd name="connsiteY57" fmla="*/ 542 h 10020"/>
                <a:gd name="connsiteX58" fmla="*/ 2937 w 10000"/>
                <a:gd name="connsiteY58" fmla="*/ 354 h 10020"/>
                <a:gd name="connsiteX59" fmla="*/ 3420 w 10000"/>
                <a:gd name="connsiteY59" fmla="*/ 205 h 10020"/>
                <a:gd name="connsiteX60" fmla="*/ 3925 w 10000"/>
                <a:gd name="connsiteY60" fmla="*/ 91 h 10020"/>
                <a:gd name="connsiteX61" fmla="*/ 4459 w 10000"/>
                <a:gd name="connsiteY61" fmla="*/ 23 h 10020"/>
                <a:gd name="connsiteX62" fmla="*/ 5000 w 10000"/>
                <a:gd name="connsiteY6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488 w 10000"/>
                <a:gd name="connsiteY30" fmla="*/ 9634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655 w 10000"/>
                <a:gd name="connsiteY30" fmla="*/ 9138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9781"/>
                <a:gd name="connsiteX1" fmla="*/ 5541 w 10000"/>
                <a:gd name="connsiteY1" fmla="*/ 23 h 9781"/>
                <a:gd name="connsiteX2" fmla="*/ 6068 w 10000"/>
                <a:gd name="connsiteY2" fmla="*/ 91 h 9781"/>
                <a:gd name="connsiteX3" fmla="*/ 6580 w 10000"/>
                <a:gd name="connsiteY3" fmla="*/ 205 h 9781"/>
                <a:gd name="connsiteX4" fmla="*/ 7063 w 10000"/>
                <a:gd name="connsiteY4" fmla="*/ 354 h 9781"/>
                <a:gd name="connsiteX5" fmla="*/ 7525 w 10000"/>
                <a:gd name="connsiteY5" fmla="*/ 542 h 9781"/>
                <a:gd name="connsiteX6" fmla="*/ 7951 w 10000"/>
                <a:gd name="connsiteY6" fmla="*/ 766 h 9781"/>
                <a:gd name="connsiteX7" fmla="*/ 8348 w 10000"/>
                <a:gd name="connsiteY7" fmla="*/ 1017 h 9781"/>
                <a:gd name="connsiteX8" fmla="*/ 8709 w 10000"/>
                <a:gd name="connsiteY8" fmla="*/ 1308 h 9781"/>
                <a:gd name="connsiteX9" fmla="*/ 9033 w 10000"/>
                <a:gd name="connsiteY9" fmla="*/ 1622 h 9781"/>
                <a:gd name="connsiteX10" fmla="*/ 9307 w 10000"/>
                <a:gd name="connsiteY10" fmla="*/ 1959 h 9781"/>
                <a:gd name="connsiteX11" fmla="*/ 9553 w 10000"/>
                <a:gd name="connsiteY11" fmla="*/ 2324 h 9781"/>
                <a:gd name="connsiteX12" fmla="*/ 9747 w 10000"/>
                <a:gd name="connsiteY12" fmla="*/ 2707 h 9781"/>
                <a:gd name="connsiteX13" fmla="*/ 9885 w 10000"/>
                <a:gd name="connsiteY13" fmla="*/ 3112 h 9781"/>
                <a:gd name="connsiteX14" fmla="*/ 9971 w 10000"/>
                <a:gd name="connsiteY14" fmla="*/ 3529 h 9781"/>
                <a:gd name="connsiteX15" fmla="*/ 10000 w 10000"/>
                <a:gd name="connsiteY15" fmla="*/ 3958 h 9781"/>
                <a:gd name="connsiteX16" fmla="*/ 9971 w 10000"/>
                <a:gd name="connsiteY16" fmla="*/ 4341 h 9781"/>
                <a:gd name="connsiteX17" fmla="*/ 9906 w 10000"/>
                <a:gd name="connsiteY17" fmla="*/ 4711 h 9781"/>
                <a:gd name="connsiteX18" fmla="*/ 9791 w 10000"/>
                <a:gd name="connsiteY18" fmla="*/ 5077 h 9781"/>
                <a:gd name="connsiteX19" fmla="*/ 9632 w 10000"/>
                <a:gd name="connsiteY19" fmla="*/ 5431 h 9781"/>
                <a:gd name="connsiteX20" fmla="*/ 9430 w 10000"/>
                <a:gd name="connsiteY20" fmla="*/ 5768 h 9781"/>
                <a:gd name="connsiteX21" fmla="*/ 9199 w 10000"/>
                <a:gd name="connsiteY21" fmla="*/ 6088 h 9781"/>
                <a:gd name="connsiteX22" fmla="*/ 8925 w 10000"/>
                <a:gd name="connsiteY22" fmla="*/ 6396 h 9781"/>
                <a:gd name="connsiteX23" fmla="*/ 8622 w 10000"/>
                <a:gd name="connsiteY23" fmla="*/ 6676 h 9781"/>
                <a:gd name="connsiteX24" fmla="*/ 8283 w 10000"/>
                <a:gd name="connsiteY24" fmla="*/ 6938 h 9781"/>
                <a:gd name="connsiteX25" fmla="*/ 7900 w 10000"/>
                <a:gd name="connsiteY25" fmla="*/ 7172 h 9781"/>
                <a:gd name="connsiteX26" fmla="*/ 7504 w 10000"/>
                <a:gd name="connsiteY26" fmla="*/ 7379 h 9781"/>
                <a:gd name="connsiteX27" fmla="*/ 7071 w 10000"/>
                <a:gd name="connsiteY27" fmla="*/ 7561 h 9781"/>
                <a:gd name="connsiteX28" fmla="*/ 6616 w 10000"/>
                <a:gd name="connsiteY28" fmla="*/ 7704 h 9781"/>
                <a:gd name="connsiteX29" fmla="*/ 6140 w 10000"/>
                <a:gd name="connsiteY29" fmla="*/ 7813 h 9781"/>
                <a:gd name="connsiteX30" fmla="*/ 5655 w 10000"/>
                <a:gd name="connsiteY30" fmla="*/ 9138 h 9781"/>
                <a:gd name="connsiteX31" fmla="*/ 5324 w 10000"/>
                <a:gd name="connsiteY31" fmla="*/ 9781 h 9781"/>
                <a:gd name="connsiteX32" fmla="*/ 4185 w 10000"/>
                <a:gd name="connsiteY32" fmla="*/ 7858 h 9781"/>
                <a:gd name="connsiteX33" fmla="*/ 3694 w 10000"/>
                <a:gd name="connsiteY33" fmla="*/ 7779 h 9781"/>
                <a:gd name="connsiteX34" fmla="*/ 3211 w 10000"/>
                <a:gd name="connsiteY34" fmla="*/ 7652 h 9781"/>
                <a:gd name="connsiteX35" fmla="*/ 2756 w 10000"/>
                <a:gd name="connsiteY35" fmla="*/ 7493 h 9781"/>
                <a:gd name="connsiteX36" fmla="*/ 2323 w 10000"/>
                <a:gd name="connsiteY36" fmla="*/ 7298 h 9781"/>
                <a:gd name="connsiteX37" fmla="*/ 1926 w 10000"/>
                <a:gd name="connsiteY37" fmla="*/ 7065 h 9781"/>
                <a:gd name="connsiteX38" fmla="*/ 1544 w 10000"/>
                <a:gd name="connsiteY38" fmla="*/ 6813 h 9781"/>
                <a:gd name="connsiteX39" fmla="*/ 1205 w 10000"/>
                <a:gd name="connsiteY39" fmla="*/ 6527 h 9781"/>
                <a:gd name="connsiteX40" fmla="*/ 902 w 10000"/>
                <a:gd name="connsiteY40" fmla="*/ 6219 h 9781"/>
                <a:gd name="connsiteX41" fmla="*/ 642 w 10000"/>
                <a:gd name="connsiteY41" fmla="*/ 5888 h 9781"/>
                <a:gd name="connsiteX42" fmla="*/ 426 w 10000"/>
                <a:gd name="connsiteY42" fmla="*/ 5534 h 9781"/>
                <a:gd name="connsiteX43" fmla="*/ 245 w 10000"/>
                <a:gd name="connsiteY43" fmla="*/ 5163 h 9781"/>
                <a:gd name="connsiteX44" fmla="*/ 108 w 10000"/>
                <a:gd name="connsiteY44" fmla="*/ 4775 h 9781"/>
                <a:gd name="connsiteX45" fmla="*/ 29 w 10000"/>
                <a:gd name="connsiteY45" fmla="*/ 4375 h 9781"/>
                <a:gd name="connsiteX46" fmla="*/ 0 w 10000"/>
                <a:gd name="connsiteY46" fmla="*/ 3958 h 9781"/>
                <a:gd name="connsiteX47" fmla="*/ 36 w 10000"/>
                <a:gd name="connsiteY47" fmla="*/ 3529 h 9781"/>
                <a:gd name="connsiteX48" fmla="*/ 123 w 10000"/>
                <a:gd name="connsiteY48" fmla="*/ 3112 h 9781"/>
                <a:gd name="connsiteX49" fmla="*/ 253 w 10000"/>
                <a:gd name="connsiteY49" fmla="*/ 2707 h 9781"/>
                <a:gd name="connsiteX50" fmla="*/ 455 w 10000"/>
                <a:gd name="connsiteY50" fmla="*/ 2324 h 9781"/>
                <a:gd name="connsiteX51" fmla="*/ 685 w 10000"/>
                <a:gd name="connsiteY51" fmla="*/ 1959 h 9781"/>
                <a:gd name="connsiteX52" fmla="*/ 974 w 10000"/>
                <a:gd name="connsiteY52" fmla="*/ 1622 h 9781"/>
                <a:gd name="connsiteX53" fmla="*/ 1291 w 10000"/>
                <a:gd name="connsiteY53" fmla="*/ 1308 h 9781"/>
                <a:gd name="connsiteX54" fmla="*/ 1652 w 10000"/>
                <a:gd name="connsiteY54" fmla="*/ 1017 h 9781"/>
                <a:gd name="connsiteX55" fmla="*/ 2049 w 10000"/>
                <a:gd name="connsiteY55" fmla="*/ 766 h 9781"/>
                <a:gd name="connsiteX56" fmla="*/ 2482 w 10000"/>
                <a:gd name="connsiteY56" fmla="*/ 542 h 9781"/>
                <a:gd name="connsiteX57" fmla="*/ 2937 w 10000"/>
                <a:gd name="connsiteY57" fmla="*/ 354 h 9781"/>
                <a:gd name="connsiteX58" fmla="*/ 3420 w 10000"/>
                <a:gd name="connsiteY58" fmla="*/ 205 h 9781"/>
                <a:gd name="connsiteX59" fmla="*/ 3925 w 10000"/>
                <a:gd name="connsiteY59" fmla="*/ 91 h 9781"/>
                <a:gd name="connsiteX60" fmla="*/ 4459 w 10000"/>
                <a:gd name="connsiteY60" fmla="*/ 23 h 9781"/>
                <a:gd name="connsiteX61" fmla="*/ 5000 w 10000"/>
                <a:gd name="connsiteY61" fmla="*/ 0 h 9781"/>
                <a:gd name="connsiteX0" fmla="*/ 5000 w 10000"/>
                <a:gd name="connsiteY0" fmla="*/ 0 h 10000"/>
                <a:gd name="connsiteX1" fmla="*/ 5541 w 10000"/>
                <a:gd name="connsiteY1" fmla="*/ 24 h 10000"/>
                <a:gd name="connsiteX2" fmla="*/ 6068 w 10000"/>
                <a:gd name="connsiteY2" fmla="*/ 93 h 10000"/>
                <a:gd name="connsiteX3" fmla="*/ 6580 w 10000"/>
                <a:gd name="connsiteY3" fmla="*/ 210 h 10000"/>
                <a:gd name="connsiteX4" fmla="*/ 7063 w 10000"/>
                <a:gd name="connsiteY4" fmla="*/ 362 h 10000"/>
                <a:gd name="connsiteX5" fmla="*/ 7525 w 10000"/>
                <a:gd name="connsiteY5" fmla="*/ 554 h 10000"/>
                <a:gd name="connsiteX6" fmla="*/ 7951 w 10000"/>
                <a:gd name="connsiteY6" fmla="*/ 783 h 10000"/>
                <a:gd name="connsiteX7" fmla="*/ 8348 w 10000"/>
                <a:gd name="connsiteY7" fmla="*/ 1040 h 10000"/>
                <a:gd name="connsiteX8" fmla="*/ 8709 w 10000"/>
                <a:gd name="connsiteY8" fmla="*/ 1337 h 10000"/>
                <a:gd name="connsiteX9" fmla="*/ 9033 w 10000"/>
                <a:gd name="connsiteY9" fmla="*/ 1658 h 10000"/>
                <a:gd name="connsiteX10" fmla="*/ 9307 w 10000"/>
                <a:gd name="connsiteY10" fmla="*/ 2003 h 10000"/>
                <a:gd name="connsiteX11" fmla="*/ 9553 w 10000"/>
                <a:gd name="connsiteY11" fmla="*/ 2376 h 10000"/>
                <a:gd name="connsiteX12" fmla="*/ 9747 w 10000"/>
                <a:gd name="connsiteY12" fmla="*/ 2768 h 10000"/>
                <a:gd name="connsiteX13" fmla="*/ 9885 w 10000"/>
                <a:gd name="connsiteY13" fmla="*/ 3182 h 10000"/>
                <a:gd name="connsiteX14" fmla="*/ 9971 w 10000"/>
                <a:gd name="connsiteY14" fmla="*/ 3608 h 10000"/>
                <a:gd name="connsiteX15" fmla="*/ 10000 w 10000"/>
                <a:gd name="connsiteY15" fmla="*/ 4047 h 10000"/>
                <a:gd name="connsiteX16" fmla="*/ 9971 w 10000"/>
                <a:gd name="connsiteY16" fmla="*/ 4438 h 10000"/>
                <a:gd name="connsiteX17" fmla="*/ 9906 w 10000"/>
                <a:gd name="connsiteY17" fmla="*/ 4816 h 10000"/>
                <a:gd name="connsiteX18" fmla="*/ 9791 w 10000"/>
                <a:gd name="connsiteY18" fmla="*/ 5191 h 10000"/>
                <a:gd name="connsiteX19" fmla="*/ 9632 w 10000"/>
                <a:gd name="connsiteY19" fmla="*/ 5553 h 10000"/>
                <a:gd name="connsiteX20" fmla="*/ 9430 w 10000"/>
                <a:gd name="connsiteY20" fmla="*/ 5897 h 10000"/>
                <a:gd name="connsiteX21" fmla="*/ 9199 w 10000"/>
                <a:gd name="connsiteY21" fmla="*/ 6224 h 10000"/>
                <a:gd name="connsiteX22" fmla="*/ 8925 w 10000"/>
                <a:gd name="connsiteY22" fmla="*/ 6539 h 10000"/>
                <a:gd name="connsiteX23" fmla="*/ 8622 w 10000"/>
                <a:gd name="connsiteY23" fmla="*/ 6825 h 10000"/>
                <a:gd name="connsiteX24" fmla="*/ 8283 w 10000"/>
                <a:gd name="connsiteY24" fmla="*/ 7093 h 10000"/>
                <a:gd name="connsiteX25" fmla="*/ 7900 w 10000"/>
                <a:gd name="connsiteY25" fmla="*/ 7333 h 10000"/>
                <a:gd name="connsiteX26" fmla="*/ 7504 w 10000"/>
                <a:gd name="connsiteY26" fmla="*/ 7544 h 10000"/>
                <a:gd name="connsiteX27" fmla="*/ 7071 w 10000"/>
                <a:gd name="connsiteY27" fmla="*/ 7730 h 10000"/>
                <a:gd name="connsiteX28" fmla="*/ 6616 w 10000"/>
                <a:gd name="connsiteY28" fmla="*/ 7876 h 10000"/>
                <a:gd name="connsiteX29" fmla="*/ 6140 w 10000"/>
                <a:gd name="connsiteY29" fmla="*/ 7988 h 10000"/>
                <a:gd name="connsiteX30" fmla="*/ 5636 w 10000"/>
                <a:gd name="connsiteY30" fmla="*/ 9186 h 10000"/>
                <a:gd name="connsiteX31" fmla="*/ 5324 w 10000"/>
                <a:gd name="connsiteY31" fmla="*/ 10000 h 10000"/>
                <a:gd name="connsiteX32" fmla="*/ 4185 w 10000"/>
                <a:gd name="connsiteY32" fmla="*/ 8034 h 10000"/>
                <a:gd name="connsiteX33" fmla="*/ 3694 w 10000"/>
                <a:gd name="connsiteY33" fmla="*/ 7953 h 10000"/>
                <a:gd name="connsiteX34" fmla="*/ 3211 w 10000"/>
                <a:gd name="connsiteY34" fmla="*/ 7823 h 10000"/>
                <a:gd name="connsiteX35" fmla="*/ 2756 w 10000"/>
                <a:gd name="connsiteY35" fmla="*/ 7661 h 10000"/>
                <a:gd name="connsiteX36" fmla="*/ 2323 w 10000"/>
                <a:gd name="connsiteY36" fmla="*/ 7461 h 10000"/>
                <a:gd name="connsiteX37" fmla="*/ 1926 w 10000"/>
                <a:gd name="connsiteY37" fmla="*/ 7223 h 10000"/>
                <a:gd name="connsiteX38" fmla="*/ 1544 w 10000"/>
                <a:gd name="connsiteY38" fmla="*/ 6966 h 10000"/>
                <a:gd name="connsiteX39" fmla="*/ 1205 w 10000"/>
                <a:gd name="connsiteY39" fmla="*/ 6673 h 10000"/>
                <a:gd name="connsiteX40" fmla="*/ 902 w 10000"/>
                <a:gd name="connsiteY40" fmla="*/ 6358 h 10000"/>
                <a:gd name="connsiteX41" fmla="*/ 642 w 10000"/>
                <a:gd name="connsiteY41" fmla="*/ 6020 h 10000"/>
                <a:gd name="connsiteX42" fmla="*/ 426 w 10000"/>
                <a:gd name="connsiteY42" fmla="*/ 5658 h 10000"/>
                <a:gd name="connsiteX43" fmla="*/ 245 w 10000"/>
                <a:gd name="connsiteY43" fmla="*/ 5279 h 10000"/>
                <a:gd name="connsiteX44" fmla="*/ 108 w 10000"/>
                <a:gd name="connsiteY44" fmla="*/ 4882 h 10000"/>
                <a:gd name="connsiteX45" fmla="*/ 29 w 10000"/>
                <a:gd name="connsiteY45" fmla="*/ 4473 h 10000"/>
                <a:gd name="connsiteX46" fmla="*/ 0 w 10000"/>
                <a:gd name="connsiteY46" fmla="*/ 4047 h 10000"/>
                <a:gd name="connsiteX47" fmla="*/ 36 w 10000"/>
                <a:gd name="connsiteY47" fmla="*/ 3608 h 10000"/>
                <a:gd name="connsiteX48" fmla="*/ 123 w 10000"/>
                <a:gd name="connsiteY48" fmla="*/ 3182 h 10000"/>
                <a:gd name="connsiteX49" fmla="*/ 253 w 10000"/>
                <a:gd name="connsiteY49" fmla="*/ 2768 h 10000"/>
                <a:gd name="connsiteX50" fmla="*/ 455 w 10000"/>
                <a:gd name="connsiteY50" fmla="*/ 2376 h 10000"/>
                <a:gd name="connsiteX51" fmla="*/ 685 w 10000"/>
                <a:gd name="connsiteY51" fmla="*/ 2003 h 10000"/>
                <a:gd name="connsiteX52" fmla="*/ 974 w 10000"/>
                <a:gd name="connsiteY52" fmla="*/ 1658 h 10000"/>
                <a:gd name="connsiteX53" fmla="*/ 1291 w 10000"/>
                <a:gd name="connsiteY53" fmla="*/ 1337 h 10000"/>
                <a:gd name="connsiteX54" fmla="*/ 1652 w 10000"/>
                <a:gd name="connsiteY54" fmla="*/ 1040 h 10000"/>
                <a:gd name="connsiteX55" fmla="*/ 2049 w 10000"/>
                <a:gd name="connsiteY55" fmla="*/ 783 h 10000"/>
                <a:gd name="connsiteX56" fmla="*/ 2482 w 10000"/>
                <a:gd name="connsiteY56" fmla="*/ 554 h 10000"/>
                <a:gd name="connsiteX57" fmla="*/ 2937 w 10000"/>
                <a:gd name="connsiteY57" fmla="*/ 362 h 10000"/>
                <a:gd name="connsiteX58" fmla="*/ 3420 w 10000"/>
                <a:gd name="connsiteY58" fmla="*/ 210 h 10000"/>
                <a:gd name="connsiteX59" fmla="*/ 3925 w 10000"/>
                <a:gd name="connsiteY59" fmla="*/ 93 h 10000"/>
                <a:gd name="connsiteX60" fmla="*/ 4459 w 10000"/>
                <a:gd name="connsiteY60" fmla="*/ 24 h 10000"/>
                <a:gd name="connsiteX61" fmla="*/ 5000 w 10000"/>
                <a:gd name="connsiteY6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00" h="10000">
                  <a:moveTo>
                    <a:pt x="5000" y="0"/>
                  </a:moveTo>
                  <a:lnTo>
                    <a:pt x="5541" y="24"/>
                  </a:lnTo>
                  <a:lnTo>
                    <a:pt x="6068" y="93"/>
                  </a:lnTo>
                  <a:lnTo>
                    <a:pt x="6580" y="210"/>
                  </a:lnTo>
                  <a:lnTo>
                    <a:pt x="7063" y="362"/>
                  </a:lnTo>
                  <a:lnTo>
                    <a:pt x="7525" y="554"/>
                  </a:lnTo>
                  <a:lnTo>
                    <a:pt x="7951" y="783"/>
                  </a:lnTo>
                  <a:lnTo>
                    <a:pt x="8348" y="1040"/>
                  </a:lnTo>
                  <a:lnTo>
                    <a:pt x="8709" y="1337"/>
                  </a:lnTo>
                  <a:lnTo>
                    <a:pt x="9033" y="1658"/>
                  </a:lnTo>
                  <a:lnTo>
                    <a:pt x="9307" y="2003"/>
                  </a:lnTo>
                  <a:lnTo>
                    <a:pt x="9553" y="2376"/>
                  </a:lnTo>
                  <a:cubicBezTo>
                    <a:pt x="9618" y="2506"/>
                    <a:pt x="9682" y="2638"/>
                    <a:pt x="9747" y="2768"/>
                  </a:cubicBezTo>
                  <a:lnTo>
                    <a:pt x="9885" y="3182"/>
                  </a:lnTo>
                  <a:cubicBezTo>
                    <a:pt x="9914" y="3324"/>
                    <a:pt x="9942" y="3466"/>
                    <a:pt x="9971" y="3608"/>
                  </a:cubicBezTo>
                  <a:cubicBezTo>
                    <a:pt x="9981" y="3754"/>
                    <a:pt x="9990" y="3899"/>
                    <a:pt x="10000" y="4047"/>
                  </a:cubicBezTo>
                  <a:cubicBezTo>
                    <a:pt x="9990" y="4176"/>
                    <a:pt x="9981" y="4308"/>
                    <a:pt x="9971" y="4438"/>
                  </a:cubicBezTo>
                  <a:cubicBezTo>
                    <a:pt x="9949" y="4564"/>
                    <a:pt x="9928" y="4690"/>
                    <a:pt x="9906" y="4816"/>
                  </a:cubicBezTo>
                  <a:cubicBezTo>
                    <a:pt x="9868" y="4942"/>
                    <a:pt x="9829" y="5067"/>
                    <a:pt x="9791" y="5191"/>
                  </a:cubicBezTo>
                  <a:lnTo>
                    <a:pt x="9632" y="5553"/>
                  </a:lnTo>
                  <a:cubicBezTo>
                    <a:pt x="9565" y="5668"/>
                    <a:pt x="9497" y="5782"/>
                    <a:pt x="9430" y="5897"/>
                  </a:cubicBezTo>
                  <a:lnTo>
                    <a:pt x="9199" y="6224"/>
                  </a:lnTo>
                  <a:lnTo>
                    <a:pt x="8925" y="6539"/>
                  </a:lnTo>
                  <a:lnTo>
                    <a:pt x="8622" y="6825"/>
                  </a:lnTo>
                  <a:lnTo>
                    <a:pt x="8283" y="7093"/>
                  </a:lnTo>
                  <a:lnTo>
                    <a:pt x="7900" y="7333"/>
                  </a:lnTo>
                  <a:lnTo>
                    <a:pt x="7504" y="7544"/>
                  </a:lnTo>
                  <a:lnTo>
                    <a:pt x="7071" y="7730"/>
                  </a:lnTo>
                  <a:lnTo>
                    <a:pt x="6616" y="7876"/>
                  </a:lnTo>
                  <a:lnTo>
                    <a:pt x="6140" y="7988"/>
                  </a:lnTo>
                  <a:cubicBezTo>
                    <a:pt x="5952" y="8317"/>
                    <a:pt x="5769" y="8809"/>
                    <a:pt x="5636" y="9186"/>
                  </a:cubicBezTo>
                  <a:cubicBezTo>
                    <a:pt x="5610" y="9283"/>
                    <a:pt x="5350" y="9903"/>
                    <a:pt x="5324" y="10000"/>
                  </a:cubicBezTo>
                  <a:cubicBezTo>
                    <a:pt x="5041" y="9312"/>
                    <a:pt x="4493" y="8412"/>
                    <a:pt x="4185" y="8034"/>
                  </a:cubicBezTo>
                  <a:lnTo>
                    <a:pt x="3694" y="7953"/>
                  </a:lnTo>
                  <a:lnTo>
                    <a:pt x="3211" y="7823"/>
                  </a:lnTo>
                  <a:lnTo>
                    <a:pt x="2756" y="7661"/>
                  </a:lnTo>
                  <a:lnTo>
                    <a:pt x="2323" y="7461"/>
                  </a:lnTo>
                  <a:lnTo>
                    <a:pt x="1926" y="7223"/>
                  </a:lnTo>
                  <a:lnTo>
                    <a:pt x="1544" y="6966"/>
                  </a:lnTo>
                  <a:lnTo>
                    <a:pt x="1205" y="6673"/>
                  </a:lnTo>
                  <a:lnTo>
                    <a:pt x="902" y="6358"/>
                  </a:lnTo>
                  <a:lnTo>
                    <a:pt x="642" y="6020"/>
                  </a:lnTo>
                  <a:lnTo>
                    <a:pt x="426" y="5658"/>
                  </a:lnTo>
                  <a:cubicBezTo>
                    <a:pt x="366" y="5531"/>
                    <a:pt x="305" y="5405"/>
                    <a:pt x="245" y="5279"/>
                  </a:cubicBezTo>
                  <a:cubicBezTo>
                    <a:pt x="199" y="5146"/>
                    <a:pt x="154" y="5014"/>
                    <a:pt x="108" y="4882"/>
                  </a:cubicBezTo>
                  <a:cubicBezTo>
                    <a:pt x="82" y="4745"/>
                    <a:pt x="55" y="4610"/>
                    <a:pt x="29" y="4473"/>
                  </a:cubicBezTo>
                  <a:cubicBezTo>
                    <a:pt x="19" y="4330"/>
                    <a:pt x="10" y="4189"/>
                    <a:pt x="0" y="4047"/>
                  </a:cubicBezTo>
                  <a:cubicBezTo>
                    <a:pt x="12" y="3899"/>
                    <a:pt x="24" y="3754"/>
                    <a:pt x="36" y="3608"/>
                  </a:cubicBezTo>
                  <a:cubicBezTo>
                    <a:pt x="65" y="3466"/>
                    <a:pt x="94" y="3325"/>
                    <a:pt x="123" y="3182"/>
                  </a:cubicBezTo>
                  <a:cubicBezTo>
                    <a:pt x="166" y="3044"/>
                    <a:pt x="210" y="2906"/>
                    <a:pt x="253" y="2768"/>
                  </a:cubicBezTo>
                  <a:cubicBezTo>
                    <a:pt x="320" y="2637"/>
                    <a:pt x="388" y="2507"/>
                    <a:pt x="455" y="2376"/>
                  </a:cubicBezTo>
                  <a:cubicBezTo>
                    <a:pt x="532" y="2252"/>
                    <a:pt x="608" y="2127"/>
                    <a:pt x="685" y="2003"/>
                  </a:cubicBezTo>
                  <a:lnTo>
                    <a:pt x="974" y="1658"/>
                  </a:lnTo>
                  <a:lnTo>
                    <a:pt x="1291" y="1337"/>
                  </a:lnTo>
                  <a:lnTo>
                    <a:pt x="1652" y="1040"/>
                  </a:lnTo>
                  <a:lnTo>
                    <a:pt x="2049" y="783"/>
                  </a:lnTo>
                  <a:lnTo>
                    <a:pt x="2482" y="554"/>
                  </a:lnTo>
                  <a:lnTo>
                    <a:pt x="2937" y="362"/>
                  </a:lnTo>
                  <a:lnTo>
                    <a:pt x="3420" y="210"/>
                  </a:lnTo>
                  <a:lnTo>
                    <a:pt x="3925" y="93"/>
                  </a:lnTo>
                  <a:lnTo>
                    <a:pt x="4459" y="24"/>
                  </a:lnTo>
                  <a:lnTo>
                    <a:pt x="5000" y="0"/>
                  </a:lnTo>
                  <a:close/>
                </a:path>
              </a:pathLst>
            </a:custGeom>
            <a:solidFill>
              <a:schemeClr val="accent5">
                <a:alpha val="90000"/>
              </a:schemeClr>
            </a:solidFill>
            <a:ln w="0">
              <a:noFill/>
              <a:prstDash val="solid"/>
              <a:round/>
              <a:headEnd/>
              <a:tailEnd/>
            </a:ln>
          </p:spPr>
          <p:txBody>
            <a:bodyPr vert="horz" wrap="square" lIns="129990" tIns="64995" rIns="129990" bIns="64995" numCol="1" rtlCol="0" anchor="t" anchorCtr="0" compatLnSpc="1">
              <a:prstTxWarp prst="textNoShape">
                <a:avLst/>
              </a:prstTxWarp>
            </a:bodyPr>
            <a:lstStyle/>
            <a:p>
              <a:pPr rtl="0"/>
              <a:endParaRPr lang="en-US" sz="5400" dirty="0"/>
            </a:p>
          </p:txBody>
        </p:sp>
        <p:sp>
          <p:nvSpPr>
            <p:cNvPr id="118" name="Rectangle 117">
              <a:extLst>
                <a:ext uri="{FF2B5EF4-FFF2-40B4-BE49-F238E27FC236}">
                  <a16:creationId xmlns:a16="http://schemas.microsoft.com/office/drawing/2014/main" id="{C6B4D460-1B72-A74A-87ED-972155334893}"/>
                </a:ext>
              </a:extLst>
            </p:cNvPr>
            <p:cNvSpPr/>
            <p:nvPr/>
          </p:nvSpPr>
          <p:spPr>
            <a:xfrm>
              <a:off x="311537" y="2767088"/>
              <a:ext cx="2485028" cy="2348377"/>
            </a:xfrm>
            <a:prstGeom prst="rect">
              <a:avLst/>
            </a:prstGeom>
          </p:spPr>
          <p:txBody>
            <a:bodyPr wrap="square" rtlCol="0">
              <a:spAutoFit/>
            </a:bodyPr>
            <a:lstStyle/>
            <a:p>
              <a:pPr algn="ctr" rtl="0"/>
              <a:r>
                <a:rPr lang="es" sz="2300" i="1" kern="0" dirty="0">
                  <a:solidFill>
                    <a:schemeClr val="bg1"/>
                  </a:solidFill>
                  <a:ea typeface="MS PGothic" pitchFamily="34" charset="-128"/>
                  <a:cs typeface="Calibri"/>
                </a:rPr>
                <a:t>Si alguien le habla de </a:t>
              </a:r>
              <a:br>
                <a:rPr lang="en-US" sz="2300" i="1" kern="0" dirty="0">
                  <a:solidFill>
                    <a:schemeClr val="bg1"/>
                  </a:solidFill>
                  <a:ea typeface="MS PGothic" pitchFamily="34" charset="-128"/>
                  <a:cs typeface="Calibri"/>
                </a:rPr>
              </a:br>
              <a:r>
                <a:rPr lang="es" sz="2300" i="1" kern="0" dirty="0">
                  <a:solidFill>
                    <a:schemeClr val="bg1"/>
                  </a:solidFill>
                  <a:ea typeface="MS PGothic" pitchFamily="34" charset="-128"/>
                  <a:cs typeface="Calibri"/>
                </a:rPr>
                <a:t>su sexo, orientación sexual o identidad de género</a:t>
              </a:r>
            </a:p>
            <a:p>
              <a:pPr algn="ctr" rtl="0">
                <a:spcBef>
                  <a:spcPts val="600"/>
                </a:spcBef>
              </a:pPr>
              <a:r>
                <a:rPr lang="es" sz="2300" kern="0" dirty="0">
                  <a:solidFill>
                    <a:schemeClr val="bg1"/>
                  </a:solidFill>
                  <a:ea typeface="MS PGothic" pitchFamily="34" charset="-128"/>
                  <a:cs typeface="Calibri"/>
                </a:rPr>
                <a:t>Hábleme de su experiencia viviendo como ---. </a:t>
              </a:r>
            </a:p>
            <a:p>
              <a:pPr algn="ctr" rtl="0"/>
              <a:endParaRPr lang="en-US" sz="2800" dirty="0"/>
            </a:p>
          </p:txBody>
        </p:sp>
      </p:grpSp>
      <p:grpSp>
        <p:nvGrpSpPr>
          <p:cNvPr id="119" name="Group 118">
            <a:extLst>
              <a:ext uri="{FF2B5EF4-FFF2-40B4-BE49-F238E27FC236}">
                <a16:creationId xmlns:a16="http://schemas.microsoft.com/office/drawing/2014/main" id="{0B404C4A-9CEB-B847-886D-912A472CEB30}"/>
              </a:ext>
            </a:extLst>
          </p:cNvPr>
          <p:cNvGrpSpPr/>
          <p:nvPr/>
        </p:nvGrpSpPr>
        <p:grpSpPr>
          <a:xfrm>
            <a:off x="5977544" y="3573765"/>
            <a:ext cx="4039559" cy="3888038"/>
            <a:chOff x="153944" y="2137490"/>
            <a:chExt cx="2941508" cy="3634813"/>
          </a:xfrm>
        </p:grpSpPr>
        <p:sp>
          <p:nvSpPr>
            <p:cNvPr id="120" name="Freeform 1050">
              <a:extLst>
                <a:ext uri="{FF2B5EF4-FFF2-40B4-BE49-F238E27FC236}">
                  <a16:creationId xmlns:a16="http://schemas.microsoft.com/office/drawing/2014/main" id="{179C9851-2C6A-994C-9EBA-E25024436EE9}"/>
                </a:ext>
              </a:extLst>
            </p:cNvPr>
            <p:cNvSpPr>
              <a:spLocks/>
            </p:cNvSpPr>
            <p:nvPr/>
          </p:nvSpPr>
          <p:spPr bwMode="auto">
            <a:xfrm>
              <a:off x="153944" y="2137490"/>
              <a:ext cx="2941508" cy="3634813"/>
            </a:xfrm>
            <a:custGeom>
              <a:avLst/>
              <a:gdLst>
                <a:gd name="T0" fmla="*/ 768 w 1386"/>
                <a:gd name="T1" fmla="*/ 4 h 1872"/>
                <a:gd name="T2" fmla="*/ 912 w 1386"/>
                <a:gd name="T3" fmla="*/ 36 h 1872"/>
                <a:gd name="T4" fmla="*/ 1043 w 1386"/>
                <a:gd name="T5" fmla="*/ 95 h 1872"/>
                <a:gd name="T6" fmla="*/ 1157 w 1386"/>
                <a:gd name="T7" fmla="*/ 178 h 1872"/>
                <a:gd name="T8" fmla="*/ 1252 w 1386"/>
                <a:gd name="T9" fmla="*/ 284 h 1872"/>
                <a:gd name="T10" fmla="*/ 1324 w 1386"/>
                <a:gd name="T11" fmla="*/ 407 h 1872"/>
                <a:gd name="T12" fmla="*/ 1370 w 1386"/>
                <a:gd name="T13" fmla="*/ 545 h 1872"/>
                <a:gd name="T14" fmla="*/ 1386 w 1386"/>
                <a:gd name="T15" fmla="*/ 693 h 1872"/>
                <a:gd name="T16" fmla="*/ 1373 w 1386"/>
                <a:gd name="T17" fmla="*/ 825 h 1872"/>
                <a:gd name="T18" fmla="*/ 1335 w 1386"/>
                <a:gd name="T19" fmla="*/ 951 h 1872"/>
                <a:gd name="T20" fmla="*/ 1275 w 1386"/>
                <a:gd name="T21" fmla="*/ 1066 h 1872"/>
                <a:gd name="T22" fmla="*/ 1195 w 1386"/>
                <a:gd name="T23" fmla="*/ 1169 h 1872"/>
                <a:gd name="T24" fmla="*/ 1095 w 1386"/>
                <a:gd name="T25" fmla="*/ 1256 h 1872"/>
                <a:gd name="T26" fmla="*/ 980 w 1386"/>
                <a:gd name="T27" fmla="*/ 1324 h 1872"/>
                <a:gd name="T28" fmla="*/ 851 w 1386"/>
                <a:gd name="T29" fmla="*/ 1368 h 1872"/>
                <a:gd name="T30" fmla="*/ 843 w 1386"/>
                <a:gd name="T31" fmla="*/ 1406 h 1872"/>
                <a:gd name="T32" fmla="*/ 836 w 1386"/>
                <a:gd name="T33" fmla="*/ 1432 h 1872"/>
                <a:gd name="T34" fmla="*/ 832 w 1386"/>
                <a:gd name="T35" fmla="*/ 1451 h 1872"/>
                <a:gd name="T36" fmla="*/ 830 w 1386"/>
                <a:gd name="T37" fmla="*/ 1466 h 1872"/>
                <a:gd name="T38" fmla="*/ 826 w 1386"/>
                <a:gd name="T39" fmla="*/ 1484 h 1872"/>
                <a:gd name="T40" fmla="*/ 820 w 1386"/>
                <a:gd name="T41" fmla="*/ 1507 h 1872"/>
                <a:gd name="T42" fmla="*/ 813 w 1386"/>
                <a:gd name="T43" fmla="*/ 1540 h 1872"/>
                <a:gd name="T44" fmla="*/ 802 w 1386"/>
                <a:gd name="T45" fmla="*/ 1590 h 1872"/>
                <a:gd name="T46" fmla="*/ 788 w 1386"/>
                <a:gd name="T47" fmla="*/ 1658 h 1872"/>
                <a:gd name="T48" fmla="*/ 768 w 1386"/>
                <a:gd name="T49" fmla="*/ 1751 h 1872"/>
                <a:gd name="T50" fmla="*/ 742 w 1386"/>
                <a:gd name="T51" fmla="*/ 1872 h 1872"/>
                <a:gd name="T52" fmla="*/ 512 w 1386"/>
                <a:gd name="T53" fmla="*/ 1362 h 1872"/>
                <a:gd name="T54" fmla="*/ 382 w 1386"/>
                <a:gd name="T55" fmla="*/ 1312 h 1872"/>
                <a:gd name="T56" fmla="*/ 267 w 1386"/>
                <a:gd name="T57" fmla="*/ 1237 h 1872"/>
                <a:gd name="T58" fmla="*/ 167 w 1386"/>
                <a:gd name="T59" fmla="*/ 1143 h 1872"/>
                <a:gd name="T60" fmla="*/ 89 w 1386"/>
                <a:gd name="T61" fmla="*/ 1031 h 1872"/>
                <a:gd name="T62" fmla="*/ 34 w 1386"/>
                <a:gd name="T63" fmla="*/ 904 h 1872"/>
                <a:gd name="T64" fmla="*/ 4 w 1386"/>
                <a:gd name="T65" fmla="*/ 766 h 1872"/>
                <a:gd name="T66" fmla="*/ 5 w 1386"/>
                <a:gd name="T67" fmla="*/ 618 h 1872"/>
                <a:gd name="T68" fmla="*/ 35 w 1386"/>
                <a:gd name="T69" fmla="*/ 474 h 1872"/>
                <a:gd name="T70" fmla="*/ 95 w 1386"/>
                <a:gd name="T71" fmla="*/ 343 h 1872"/>
                <a:gd name="T72" fmla="*/ 179 w 1386"/>
                <a:gd name="T73" fmla="*/ 229 h 1872"/>
                <a:gd name="T74" fmla="*/ 284 w 1386"/>
                <a:gd name="T75" fmla="*/ 134 h 1872"/>
                <a:gd name="T76" fmla="*/ 407 w 1386"/>
                <a:gd name="T77" fmla="*/ 62 h 1872"/>
                <a:gd name="T78" fmla="*/ 544 w 1386"/>
                <a:gd name="T79" fmla="*/ 16 h 1872"/>
                <a:gd name="T80" fmla="*/ 693 w 1386"/>
                <a:gd name="T81" fmla="*/ 0 h 1872"/>
                <a:gd name="connsiteX0" fmla="*/ 5000 w 10000"/>
                <a:gd name="connsiteY0" fmla="*/ 0 h 9653"/>
                <a:gd name="connsiteX1" fmla="*/ 5541 w 10000"/>
                <a:gd name="connsiteY1" fmla="*/ 21 h 9653"/>
                <a:gd name="connsiteX2" fmla="*/ 6068 w 10000"/>
                <a:gd name="connsiteY2" fmla="*/ 85 h 9653"/>
                <a:gd name="connsiteX3" fmla="*/ 6580 w 10000"/>
                <a:gd name="connsiteY3" fmla="*/ 192 h 9653"/>
                <a:gd name="connsiteX4" fmla="*/ 7063 w 10000"/>
                <a:gd name="connsiteY4" fmla="*/ 331 h 9653"/>
                <a:gd name="connsiteX5" fmla="*/ 7525 w 10000"/>
                <a:gd name="connsiteY5" fmla="*/ 507 h 9653"/>
                <a:gd name="connsiteX6" fmla="*/ 7951 w 10000"/>
                <a:gd name="connsiteY6" fmla="*/ 716 h 9653"/>
                <a:gd name="connsiteX7" fmla="*/ 8348 w 10000"/>
                <a:gd name="connsiteY7" fmla="*/ 951 h 9653"/>
                <a:gd name="connsiteX8" fmla="*/ 8709 w 10000"/>
                <a:gd name="connsiteY8" fmla="*/ 1223 h 9653"/>
                <a:gd name="connsiteX9" fmla="*/ 9033 w 10000"/>
                <a:gd name="connsiteY9" fmla="*/ 1517 h 9653"/>
                <a:gd name="connsiteX10" fmla="*/ 9307 w 10000"/>
                <a:gd name="connsiteY10" fmla="*/ 1832 h 9653"/>
                <a:gd name="connsiteX11" fmla="*/ 9553 w 10000"/>
                <a:gd name="connsiteY11" fmla="*/ 2174 h 9653"/>
                <a:gd name="connsiteX12" fmla="*/ 9747 w 10000"/>
                <a:gd name="connsiteY12" fmla="*/ 2532 h 9653"/>
                <a:gd name="connsiteX13" fmla="*/ 9885 w 10000"/>
                <a:gd name="connsiteY13" fmla="*/ 2911 h 9653"/>
                <a:gd name="connsiteX14" fmla="*/ 9971 w 10000"/>
                <a:gd name="connsiteY14" fmla="*/ 3301 h 9653"/>
                <a:gd name="connsiteX15" fmla="*/ 10000 w 10000"/>
                <a:gd name="connsiteY15" fmla="*/ 3702 h 9653"/>
                <a:gd name="connsiteX16" fmla="*/ 9971 w 10000"/>
                <a:gd name="connsiteY16" fmla="*/ 4060 h 9653"/>
                <a:gd name="connsiteX17" fmla="*/ 9906 w 10000"/>
                <a:gd name="connsiteY17" fmla="*/ 4407 h 9653"/>
                <a:gd name="connsiteX18" fmla="*/ 9791 w 10000"/>
                <a:gd name="connsiteY18" fmla="*/ 4749 h 9653"/>
                <a:gd name="connsiteX19" fmla="*/ 9632 w 10000"/>
                <a:gd name="connsiteY19" fmla="*/ 5080 h 9653"/>
                <a:gd name="connsiteX20" fmla="*/ 9430 w 10000"/>
                <a:gd name="connsiteY20" fmla="*/ 5395 h 9653"/>
                <a:gd name="connsiteX21" fmla="*/ 9199 w 10000"/>
                <a:gd name="connsiteY21" fmla="*/ 5694 h 9653"/>
                <a:gd name="connsiteX22" fmla="*/ 8925 w 10000"/>
                <a:gd name="connsiteY22" fmla="*/ 5983 h 9653"/>
                <a:gd name="connsiteX23" fmla="*/ 8622 w 10000"/>
                <a:gd name="connsiteY23" fmla="*/ 6245 h 9653"/>
                <a:gd name="connsiteX24" fmla="*/ 8283 w 10000"/>
                <a:gd name="connsiteY24" fmla="*/ 6490 h 9653"/>
                <a:gd name="connsiteX25" fmla="*/ 7900 w 10000"/>
                <a:gd name="connsiteY25" fmla="*/ 6709 h 9653"/>
                <a:gd name="connsiteX26" fmla="*/ 7504 w 10000"/>
                <a:gd name="connsiteY26" fmla="*/ 6902 h 9653"/>
                <a:gd name="connsiteX27" fmla="*/ 7071 w 10000"/>
                <a:gd name="connsiteY27" fmla="*/ 7073 h 9653"/>
                <a:gd name="connsiteX28" fmla="*/ 6616 w 10000"/>
                <a:gd name="connsiteY28" fmla="*/ 7206 h 9653"/>
                <a:gd name="connsiteX29" fmla="*/ 6140 w 10000"/>
                <a:gd name="connsiteY29" fmla="*/ 7308 h 9653"/>
                <a:gd name="connsiteX30" fmla="*/ 6097 w 10000"/>
                <a:gd name="connsiteY30" fmla="*/ 7420 h 9653"/>
                <a:gd name="connsiteX31" fmla="*/ 6082 w 10000"/>
                <a:gd name="connsiteY31" fmla="*/ 7511 h 9653"/>
                <a:gd name="connsiteX32" fmla="*/ 6053 w 10000"/>
                <a:gd name="connsiteY32" fmla="*/ 7591 h 9653"/>
                <a:gd name="connsiteX33" fmla="*/ 6032 w 10000"/>
                <a:gd name="connsiteY33" fmla="*/ 7650 h 9653"/>
                <a:gd name="connsiteX34" fmla="*/ 6025 w 10000"/>
                <a:gd name="connsiteY34" fmla="*/ 7703 h 9653"/>
                <a:gd name="connsiteX35" fmla="*/ 6003 w 10000"/>
                <a:gd name="connsiteY35" fmla="*/ 7751 h 9653"/>
                <a:gd name="connsiteX36" fmla="*/ 5996 w 10000"/>
                <a:gd name="connsiteY36" fmla="*/ 7794 h 9653"/>
                <a:gd name="connsiteX37" fmla="*/ 5988 w 10000"/>
                <a:gd name="connsiteY37" fmla="*/ 7831 h 9653"/>
                <a:gd name="connsiteX38" fmla="*/ 5967 w 10000"/>
                <a:gd name="connsiteY38" fmla="*/ 7874 h 9653"/>
                <a:gd name="connsiteX39" fmla="*/ 5960 w 10000"/>
                <a:gd name="connsiteY39" fmla="*/ 7927 h 9653"/>
                <a:gd name="connsiteX40" fmla="*/ 5938 w 10000"/>
                <a:gd name="connsiteY40" fmla="*/ 7981 h 9653"/>
                <a:gd name="connsiteX41" fmla="*/ 5916 w 10000"/>
                <a:gd name="connsiteY41" fmla="*/ 8050 h 9653"/>
                <a:gd name="connsiteX42" fmla="*/ 5895 w 10000"/>
                <a:gd name="connsiteY42" fmla="*/ 8125 h 9653"/>
                <a:gd name="connsiteX43" fmla="*/ 5866 w 10000"/>
                <a:gd name="connsiteY43" fmla="*/ 8226 h 9653"/>
                <a:gd name="connsiteX44" fmla="*/ 5837 w 10000"/>
                <a:gd name="connsiteY44" fmla="*/ 8344 h 9653"/>
                <a:gd name="connsiteX45" fmla="*/ 5786 w 10000"/>
                <a:gd name="connsiteY45" fmla="*/ 8494 h 9653"/>
                <a:gd name="connsiteX46" fmla="*/ 5743 w 10000"/>
                <a:gd name="connsiteY46" fmla="*/ 8659 h 9653"/>
                <a:gd name="connsiteX47" fmla="*/ 5685 w 10000"/>
                <a:gd name="connsiteY47" fmla="*/ 8857 h 9653"/>
                <a:gd name="connsiteX48" fmla="*/ 5620 w 10000"/>
                <a:gd name="connsiteY48" fmla="*/ 9087 h 9653"/>
                <a:gd name="connsiteX49" fmla="*/ 5541 w 10000"/>
                <a:gd name="connsiteY49" fmla="*/ 9354 h 9653"/>
                <a:gd name="connsiteX50" fmla="*/ 5447 w 10000"/>
                <a:gd name="connsiteY50" fmla="*/ 9653 h 9653"/>
                <a:gd name="connsiteX51" fmla="*/ 4185 w 10000"/>
                <a:gd name="connsiteY51" fmla="*/ 7350 h 9653"/>
                <a:gd name="connsiteX52" fmla="*/ 3694 w 10000"/>
                <a:gd name="connsiteY52" fmla="*/ 7276 h 9653"/>
                <a:gd name="connsiteX53" fmla="*/ 3211 w 10000"/>
                <a:gd name="connsiteY53" fmla="*/ 7158 h 9653"/>
                <a:gd name="connsiteX54" fmla="*/ 2756 w 10000"/>
                <a:gd name="connsiteY54" fmla="*/ 7009 h 9653"/>
                <a:gd name="connsiteX55" fmla="*/ 2323 w 10000"/>
                <a:gd name="connsiteY55" fmla="*/ 6827 h 9653"/>
                <a:gd name="connsiteX56" fmla="*/ 1926 w 10000"/>
                <a:gd name="connsiteY56" fmla="*/ 6608 h 9653"/>
                <a:gd name="connsiteX57" fmla="*/ 1544 w 10000"/>
                <a:gd name="connsiteY57" fmla="*/ 6373 h 9653"/>
                <a:gd name="connsiteX58" fmla="*/ 1205 w 10000"/>
                <a:gd name="connsiteY58" fmla="*/ 6106 h 9653"/>
                <a:gd name="connsiteX59" fmla="*/ 902 w 10000"/>
                <a:gd name="connsiteY59" fmla="*/ 5817 h 9653"/>
                <a:gd name="connsiteX60" fmla="*/ 642 w 10000"/>
                <a:gd name="connsiteY60" fmla="*/ 5507 h 9653"/>
                <a:gd name="connsiteX61" fmla="*/ 426 w 10000"/>
                <a:gd name="connsiteY61" fmla="*/ 5176 h 9653"/>
                <a:gd name="connsiteX62" fmla="*/ 245 w 10000"/>
                <a:gd name="connsiteY62" fmla="*/ 4829 h 9653"/>
                <a:gd name="connsiteX63" fmla="*/ 108 w 10000"/>
                <a:gd name="connsiteY63" fmla="*/ 4466 h 9653"/>
                <a:gd name="connsiteX64" fmla="*/ 29 w 10000"/>
                <a:gd name="connsiteY64" fmla="*/ 4092 h 9653"/>
                <a:gd name="connsiteX65" fmla="*/ 0 w 10000"/>
                <a:gd name="connsiteY65" fmla="*/ 3702 h 9653"/>
                <a:gd name="connsiteX66" fmla="*/ 36 w 10000"/>
                <a:gd name="connsiteY66" fmla="*/ 3301 h 9653"/>
                <a:gd name="connsiteX67" fmla="*/ 123 w 10000"/>
                <a:gd name="connsiteY67" fmla="*/ 2911 h 9653"/>
                <a:gd name="connsiteX68" fmla="*/ 253 w 10000"/>
                <a:gd name="connsiteY68" fmla="*/ 2532 h 9653"/>
                <a:gd name="connsiteX69" fmla="*/ 455 w 10000"/>
                <a:gd name="connsiteY69" fmla="*/ 2174 h 9653"/>
                <a:gd name="connsiteX70" fmla="*/ 685 w 10000"/>
                <a:gd name="connsiteY70" fmla="*/ 1832 h 9653"/>
                <a:gd name="connsiteX71" fmla="*/ 974 w 10000"/>
                <a:gd name="connsiteY71" fmla="*/ 1517 h 9653"/>
                <a:gd name="connsiteX72" fmla="*/ 1291 w 10000"/>
                <a:gd name="connsiteY72" fmla="*/ 1223 h 9653"/>
                <a:gd name="connsiteX73" fmla="*/ 1652 w 10000"/>
                <a:gd name="connsiteY73" fmla="*/ 951 h 9653"/>
                <a:gd name="connsiteX74" fmla="*/ 2049 w 10000"/>
                <a:gd name="connsiteY74" fmla="*/ 716 h 9653"/>
                <a:gd name="connsiteX75" fmla="*/ 2482 w 10000"/>
                <a:gd name="connsiteY75" fmla="*/ 507 h 9653"/>
                <a:gd name="connsiteX76" fmla="*/ 2937 w 10000"/>
                <a:gd name="connsiteY76" fmla="*/ 331 h 9653"/>
                <a:gd name="connsiteX77" fmla="*/ 3420 w 10000"/>
                <a:gd name="connsiteY77" fmla="*/ 192 h 9653"/>
                <a:gd name="connsiteX78" fmla="*/ 3925 w 10000"/>
                <a:gd name="connsiteY78" fmla="*/ 85 h 9653"/>
                <a:gd name="connsiteX79" fmla="*/ 4459 w 10000"/>
                <a:gd name="connsiteY79" fmla="*/ 21 h 9653"/>
                <a:gd name="connsiteX80" fmla="*/ 5000 w 10000"/>
                <a:gd name="connsiteY80" fmla="*/ 0 h 9653"/>
                <a:gd name="connsiteX0" fmla="*/ 5000 w 10000"/>
                <a:gd name="connsiteY0" fmla="*/ 0 h 9690"/>
                <a:gd name="connsiteX1" fmla="*/ 5541 w 10000"/>
                <a:gd name="connsiteY1" fmla="*/ 22 h 9690"/>
                <a:gd name="connsiteX2" fmla="*/ 6068 w 10000"/>
                <a:gd name="connsiteY2" fmla="*/ 88 h 9690"/>
                <a:gd name="connsiteX3" fmla="*/ 6580 w 10000"/>
                <a:gd name="connsiteY3" fmla="*/ 199 h 9690"/>
                <a:gd name="connsiteX4" fmla="*/ 7063 w 10000"/>
                <a:gd name="connsiteY4" fmla="*/ 343 h 9690"/>
                <a:gd name="connsiteX5" fmla="*/ 7525 w 10000"/>
                <a:gd name="connsiteY5" fmla="*/ 525 h 9690"/>
                <a:gd name="connsiteX6" fmla="*/ 7951 w 10000"/>
                <a:gd name="connsiteY6" fmla="*/ 742 h 9690"/>
                <a:gd name="connsiteX7" fmla="*/ 8348 w 10000"/>
                <a:gd name="connsiteY7" fmla="*/ 985 h 9690"/>
                <a:gd name="connsiteX8" fmla="*/ 8709 w 10000"/>
                <a:gd name="connsiteY8" fmla="*/ 1267 h 9690"/>
                <a:gd name="connsiteX9" fmla="*/ 9033 w 10000"/>
                <a:gd name="connsiteY9" fmla="*/ 1572 h 9690"/>
                <a:gd name="connsiteX10" fmla="*/ 9307 w 10000"/>
                <a:gd name="connsiteY10" fmla="*/ 1898 h 9690"/>
                <a:gd name="connsiteX11" fmla="*/ 9553 w 10000"/>
                <a:gd name="connsiteY11" fmla="*/ 2252 h 9690"/>
                <a:gd name="connsiteX12" fmla="*/ 9747 w 10000"/>
                <a:gd name="connsiteY12" fmla="*/ 2623 h 9690"/>
                <a:gd name="connsiteX13" fmla="*/ 9885 w 10000"/>
                <a:gd name="connsiteY13" fmla="*/ 3016 h 9690"/>
                <a:gd name="connsiteX14" fmla="*/ 9971 w 10000"/>
                <a:gd name="connsiteY14" fmla="*/ 3420 h 9690"/>
                <a:gd name="connsiteX15" fmla="*/ 10000 w 10000"/>
                <a:gd name="connsiteY15" fmla="*/ 3835 h 9690"/>
                <a:gd name="connsiteX16" fmla="*/ 9971 w 10000"/>
                <a:gd name="connsiteY16" fmla="*/ 4206 h 9690"/>
                <a:gd name="connsiteX17" fmla="*/ 9906 w 10000"/>
                <a:gd name="connsiteY17" fmla="*/ 4565 h 9690"/>
                <a:gd name="connsiteX18" fmla="*/ 9791 w 10000"/>
                <a:gd name="connsiteY18" fmla="*/ 4920 h 9690"/>
                <a:gd name="connsiteX19" fmla="*/ 9632 w 10000"/>
                <a:gd name="connsiteY19" fmla="*/ 5263 h 9690"/>
                <a:gd name="connsiteX20" fmla="*/ 9430 w 10000"/>
                <a:gd name="connsiteY20" fmla="*/ 5589 h 9690"/>
                <a:gd name="connsiteX21" fmla="*/ 9199 w 10000"/>
                <a:gd name="connsiteY21" fmla="*/ 5899 h 9690"/>
                <a:gd name="connsiteX22" fmla="*/ 8925 w 10000"/>
                <a:gd name="connsiteY22" fmla="*/ 6198 h 9690"/>
                <a:gd name="connsiteX23" fmla="*/ 8622 w 10000"/>
                <a:gd name="connsiteY23" fmla="*/ 6469 h 9690"/>
                <a:gd name="connsiteX24" fmla="*/ 8283 w 10000"/>
                <a:gd name="connsiteY24" fmla="*/ 6723 h 9690"/>
                <a:gd name="connsiteX25" fmla="*/ 7900 w 10000"/>
                <a:gd name="connsiteY25" fmla="*/ 6950 h 9690"/>
                <a:gd name="connsiteX26" fmla="*/ 7504 w 10000"/>
                <a:gd name="connsiteY26" fmla="*/ 7150 h 9690"/>
                <a:gd name="connsiteX27" fmla="*/ 7071 w 10000"/>
                <a:gd name="connsiteY27" fmla="*/ 7327 h 9690"/>
                <a:gd name="connsiteX28" fmla="*/ 6616 w 10000"/>
                <a:gd name="connsiteY28" fmla="*/ 7465 h 9690"/>
                <a:gd name="connsiteX29" fmla="*/ 6140 w 10000"/>
                <a:gd name="connsiteY29" fmla="*/ 7571 h 9690"/>
                <a:gd name="connsiteX30" fmla="*/ 6097 w 10000"/>
                <a:gd name="connsiteY30" fmla="*/ 7687 h 9690"/>
                <a:gd name="connsiteX31" fmla="*/ 6082 w 10000"/>
                <a:gd name="connsiteY31" fmla="*/ 7781 h 9690"/>
                <a:gd name="connsiteX32" fmla="*/ 6053 w 10000"/>
                <a:gd name="connsiteY32" fmla="*/ 7864 h 9690"/>
                <a:gd name="connsiteX33" fmla="*/ 6032 w 10000"/>
                <a:gd name="connsiteY33" fmla="*/ 7925 h 9690"/>
                <a:gd name="connsiteX34" fmla="*/ 6025 w 10000"/>
                <a:gd name="connsiteY34" fmla="*/ 7980 h 9690"/>
                <a:gd name="connsiteX35" fmla="*/ 6003 w 10000"/>
                <a:gd name="connsiteY35" fmla="*/ 8030 h 9690"/>
                <a:gd name="connsiteX36" fmla="*/ 5996 w 10000"/>
                <a:gd name="connsiteY36" fmla="*/ 8074 h 9690"/>
                <a:gd name="connsiteX37" fmla="*/ 5988 w 10000"/>
                <a:gd name="connsiteY37" fmla="*/ 8113 h 9690"/>
                <a:gd name="connsiteX38" fmla="*/ 5967 w 10000"/>
                <a:gd name="connsiteY38" fmla="*/ 8157 h 9690"/>
                <a:gd name="connsiteX39" fmla="*/ 5960 w 10000"/>
                <a:gd name="connsiteY39" fmla="*/ 8212 h 9690"/>
                <a:gd name="connsiteX40" fmla="*/ 5938 w 10000"/>
                <a:gd name="connsiteY40" fmla="*/ 8268 h 9690"/>
                <a:gd name="connsiteX41" fmla="*/ 5916 w 10000"/>
                <a:gd name="connsiteY41" fmla="*/ 8339 h 9690"/>
                <a:gd name="connsiteX42" fmla="*/ 5895 w 10000"/>
                <a:gd name="connsiteY42" fmla="*/ 8417 h 9690"/>
                <a:gd name="connsiteX43" fmla="*/ 5866 w 10000"/>
                <a:gd name="connsiteY43" fmla="*/ 8522 h 9690"/>
                <a:gd name="connsiteX44" fmla="*/ 5837 w 10000"/>
                <a:gd name="connsiteY44" fmla="*/ 8644 h 9690"/>
                <a:gd name="connsiteX45" fmla="*/ 5786 w 10000"/>
                <a:gd name="connsiteY45" fmla="*/ 8799 h 9690"/>
                <a:gd name="connsiteX46" fmla="*/ 5743 w 10000"/>
                <a:gd name="connsiteY46" fmla="*/ 8970 h 9690"/>
                <a:gd name="connsiteX47" fmla="*/ 5685 w 10000"/>
                <a:gd name="connsiteY47" fmla="*/ 9175 h 9690"/>
                <a:gd name="connsiteX48" fmla="*/ 5620 w 10000"/>
                <a:gd name="connsiteY48" fmla="*/ 9414 h 9690"/>
                <a:gd name="connsiteX49" fmla="*/ 5541 w 10000"/>
                <a:gd name="connsiteY49" fmla="*/ 9690 h 9690"/>
                <a:gd name="connsiteX50" fmla="*/ 4185 w 10000"/>
                <a:gd name="connsiteY50" fmla="*/ 7614 h 9690"/>
                <a:gd name="connsiteX51" fmla="*/ 3694 w 10000"/>
                <a:gd name="connsiteY51" fmla="*/ 7538 h 9690"/>
                <a:gd name="connsiteX52" fmla="*/ 3211 w 10000"/>
                <a:gd name="connsiteY52" fmla="*/ 7415 h 9690"/>
                <a:gd name="connsiteX53" fmla="*/ 2756 w 10000"/>
                <a:gd name="connsiteY53" fmla="*/ 7261 h 9690"/>
                <a:gd name="connsiteX54" fmla="*/ 2323 w 10000"/>
                <a:gd name="connsiteY54" fmla="*/ 7072 h 9690"/>
                <a:gd name="connsiteX55" fmla="*/ 1926 w 10000"/>
                <a:gd name="connsiteY55" fmla="*/ 6846 h 9690"/>
                <a:gd name="connsiteX56" fmla="*/ 1544 w 10000"/>
                <a:gd name="connsiteY56" fmla="*/ 6602 h 9690"/>
                <a:gd name="connsiteX57" fmla="*/ 1205 w 10000"/>
                <a:gd name="connsiteY57" fmla="*/ 6325 h 9690"/>
                <a:gd name="connsiteX58" fmla="*/ 902 w 10000"/>
                <a:gd name="connsiteY58" fmla="*/ 6026 h 9690"/>
                <a:gd name="connsiteX59" fmla="*/ 642 w 10000"/>
                <a:gd name="connsiteY59" fmla="*/ 5705 h 9690"/>
                <a:gd name="connsiteX60" fmla="*/ 426 w 10000"/>
                <a:gd name="connsiteY60" fmla="*/ 5362 h 9690"/>
                <a:gd name="connsiteX61" fmla="*/ 245 w 10000"/>
                <a:gd name="connsiteY61" fmla="*/ 5003 h 9690"/>
                <a:gd name="connsiteX62" fmla="*/ 108 w 10000"/>
                <a:gd name="connsiteY62" fmla="*/ 4627 h 9690"/>
                <a:gd name="connsiteX63" fmla="*/ 29 w 10000"/>
                <a:gd name="connsiteY63" fmla="*/ 4239 h 9690"/>
                <a:gd name="connsiteX64" fmla="*/ 0 w 10000"/>
                <a:gd name="connsiteY64" fmla="*/ 3835 h 9690"/>
                <a:gd name="connsiteX65" fmla="*/ 36 w 10000"/>
                <a:gd name="connsiteY65" fmla="*/ 3420 h 9690"/>
                <a:gd name="connsiteX66" fmla="*/ 123 w 10000"/>
                <a:gd name="connsiteY66" fmla="*/ 3016 h 9690"/>
                <a:gd name="connsiteX67" fmla="*/ 253 w 10000"/>
                <a:gd name="connsiteY67" fmla="*/ 2623 h 9690"/>
                <a:gd name="connsiteX68" fmla="*/ 455 w 10000"/>
                <a:gd name="connsiteY68" fmla="*/ 2252 h 9690"/>
                <a:gd name="connsiteX69" fmla="*/ 685 w 10000"/>
                <a:gd name="connsiteY69" fmla="*/ 1898 h 9690"/>
                <a:gd name="connsiteX70" fmla="*/ 974 w 10000"/>
                <a:gd name="connsiteY70" fmla="*/ 1572 h 9690"/>
                <a:gd name="connsiteX71" fmla="*/ 1291 w 10000"/>
                <a:gd name="connsiteY71" fmla="*/ 1267 h 9690"/>
                <a:gd name="connsiteX72" fmla="*/ 1652 w 10000"/>
                <a:gd name="connsiteY72" fmla="*/ 985 h 9690"/>
                <a:gd name="connsiteX73" fmla="*/ 2049 w 10000"/>
                <a:gd name="connsiteY73" fmla="*/ 742 h 9690"/>
                <a:gd name="connsiteX74" fmla="*/ 2482 w 10000"/>
                <a:gd name="connsiteY74" fmla="*/ 525 h 9690"/>
                <a:gd name="connsiteX75" fmla="*/ 2937 w 10000"/>
                <a:gd name="connsiteY75" fmla="*/ 343 h 9690"/>
                <a:gd name="connsiteX76" fmla="*/ 3420 w 10000"/>
                <a:gd name="connsiteY76" fmla="*/ 199 h 9690"/>
                <a:gd name="connsiteX77" fmla="*/ 3925 w 10000"/>
                <a:gd name="connsiteY77" fmla="*/ 88 h 9690"/>
                <a:gd name="connsiteX78" fmla="*/ 4459 w 10000"/>
                <a:gd name="connsiteY78" fmla="*/ 22 h 9690"/>
                <a:gd name="connsiteX79" fmla="*/ 5000 w 10000"/>
                <a:gd name="connsiteY79" fmla="*/ 0 h 969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488 w 10000"/>
                <a:gd name="connsiteY48" fmla="*/ 9634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488 w 10000"/>
                <a:gd name="connsiteY47" fmla="*/ 9634 h 10020"/>
                <a:gd name="connsiteX48" fmla="*/ 5343 w 10000"/>
                <a:gd name="connsiteY48" fmla="*/ 10020 h 10020"/>
                <a:gd name="connsiteX49" fmla="*/ 4185 w 10000"/>
                <a:gd name="connsiteY49" fmla="*/ 7858 h 10020"/>
                <a:gd name="connsiteX50" fmla="*/ 3694 w 10000"/>
                <a:gd name="connsiteY50" fmla="*/ 7779 h 10020"/>
                <a:gd name="connsiteX51" fmla="*/ 3211 w 10000"/>
                <a:gd name="connsiteY51" fmla="*/ 7652 h 10020"/>
                <a:gd name="connsiteX52" fmla="*/ 2756 w 10000"/>
                <a:gd name="connsiteY52" fmla="*/ 7493 h 10020"/>
                <a:gd name="connsiteX53" fmla="*/ 2323 w 10000"/>
                <a:gd name="connsiteY53" fmla="*/ 7298 h 10020"/>
                <a:gd name="connsiteX54" fmla="*/ 1926 w 10000"/>
                <a:gd name="connsiteY54" fmla="*/ 7065 h 10020"/>
                <a:gd name="connsiteX55" fmla="*/ 1544 w 10000"/>
                <a:gd name="connsiteY55" fmla="*/ 6813 h 10020"/>
                <a:gd name="connsiteX56" fmla="*/ 1205 w 10000"/>
                <a:gd name="connsiteY56" fmla="*/ 6527 h 10020"/>
                <a:gd name="connsiteX57" fmla="*/ 902 w 10000"/>
                <a:gd name="connsiteY57" fmla="*/ 6219 h 10020"/>
                <a:gd name="connsiteX58" fmla="*/ 642 w 10000"/>
                <a:gd name="connsiteY58" fmla="*/ 5888 h 10020"/>
                <a:gd name="connsiteX59" fmla="*/ 426 w 10000"/>
                <a:gd name="connsiteY59" fmla="*/ 5534 h 10020"/>
                <a:gd name="connsiteX60" fmla="*/ 245 w 10000"/>
                <a:gd name="connsiteY60" fmla="*/ 5163 h 10020"/>
                <a:gd name="connsiteX61" fmla="*/ 108 w 10000"/>
                <a:gd name="connsiteY61" fmla="*/ 4775 h 10020"/>
                <a:gd name="connsiteX62" fmla="*/ 29 w 10000"/>
                <a:gd name="connsiteY62" fmla="*/ 4375 h 10020"/>
                <a:gd name="connsiteX63" fmla="*/ 0 w 10000"/>
                <a:gd name="connsiteY63" fmla="*/ 3958 h 10020"/>
                <a:gd name="connsiteX64" fmla="*/ 36 w 10000"/>
                <a:gd name="connsiteY64" fmla="*/ 3529 h 10020"/>
                <a:gd name="connsiteX65" fmla="*/ 123 w 10000"/>
                <a:gd name="connsiteY65" fmla="*/ 3112 h 10020"/>
                <a:gd name="connsiteX66" fmla="*/ 253 w 10000"/>
                <a:gd name="connsiteY66" fmla="*/ 2707 h 10020"/>
                <a:gd name="connsiteX67" fmla="*/ 455 w 10000"/>
                <a:gd name="connsiteY67" fmla="*/ 2324 h 10020"/>
                <a:gd name="connsiteX68" fmla="*/ 685 w 10000"/>
                <a:gd name="connsiteY68" fmla="*/ 1959 h 10020"/>
                <a:gd name="connsiteX69" fmla="*/ 974 w 10000"/>
                <a:gd name="connsiteY69" fmla="*/ 1622 h 10020"/>
                <a:gd name="connsiteX70" fmla="*/ 1291 w 10000"/>
                <a:gd name="connsiteY70" fmla="*/ 1308 h 10020"/>
                <a:gd name="connsiteX71" fmla="*/ 1652 w 10000"/>
                <a:gd name="connsiteY71" fmla="*/ 1017 h 10020"/>
                <a:gd name="connsiteX72" fmla="*/ 2049 w 10000"/>
                <a:gd name="connsiteY72" fmla="*/ 766 h 10020"/>
                <a:gd name="connsiteX73" fmla="*/ 2482 w 10000"/>
                <a:gd name="connsiteY73" fmla="*/ 542 h 10020"/>
                <a:gd name="connsiteX74" fmla="*/ 2937 w 10000"/>
                <a:gd name="connsiteY74" fmla="*/ 354 h 10020"/>
                <a:gd name="connsiteX75" fmla="*/ 3420 w 10000"/>
                <a:gd name="connsiteY75" fmla="*/ 205 h 10020"/>
                <a:gd name="connsiteX76" fmla="*/ 3925 w 10000"/>
                <a:gd name="connsiteY76" fmla="*/ 91 h 10020"/>
                <a:gd name="connsiteX77" fmla="*/ 4459 w 10000"/>
                <a:gd name="connsiteY77" fmla="*/ 23 h 10020"/>
                <a:gd name="connsiteX78" fmla="*/ 5000 w 10000"/>
                <a:gd name="connsiteY7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488 w 10000"/>
                <a:gd name="connsiteY46" fmla="*/ 9634 h 10020"/>
                <a:gd name="connsiteX47" fmla="*/ 5343 w 10000"/>
                <a:gd name="connsiteY47" fmla="*/ 10020 h 10020"/>
                <a:gd name="connsiteX48" fmla="*/ 4185 w 10000"/>
                <a:gd name="connsiteY48" fmla="*/ 7858 h 10020"/>
                <a:gd name="connsiteX49" fmla="*/ 3694 w 10000"/>
                <a:gd name="connsiteY49" fmla="*/ 7779 h 10020"/>
                <a:gd name="connsiteX50" fmla="*/ 3211 w 10000"/>
                <a:gd name="connsiteY50" fmla="*/ 7652 h 10020"/>
                <a:gd name="connsiteX51" fmla="*/ 2756 w 10000"/>
                <a:gd name="connsiteY51" fmla="*/ 7493 h 10020"/>
                <a:gd name="connsiteX52" fmla="*/ 2323 w 10000"/>
                <a:gd name="connsiteY52" fmla="*/ 7298 h 10020"/>
                <a:gd name="connsiteX53" fmla="*/ 1926 w 10000"/>
                <a:gd name="connsiteY53" fmla="*/ 7065 h 10020"/>
                <a:gd name="connsiteX54" fmla="*/ 1544 w 10000"/>
                <a:gd name="connsiteY54" fmla="*/ 6813 h 10020"/>
                <a:gd name="connsiteX55" fmla="*/ 1205 w 10000"/>
                <a:gd name="connsiteY55" fmla="*/ 6527 h 10020"/>
                <a:gd name="connsiteX56" fmla="*/ 902 w 10000"/>
                <a:gd name="connsiteY56" fmla="*/ 6219 h 10020"/>
                <a:gd name="connsiteX57" fmla="*/ 642 w 10000"/>
                <a:gd name="connsiteY57" fmla="*/ 5888 h 10020"/>
                <a:gd name="connsiteX58" fmla="*/ 426 w 10000"/>
                <a:gd name="connsiteY58" fmla="*/ 5534 h 10020"/>
                <a:gd name="connsiteX59" fmla="*/ 245 w 10000"/>
                <a:gd name="connsiteY59" fmla="*/ 5163 h 10020"/>
                <a:gd name="connsiteX60" fmla="*/ 108 w 10000"/>
                <a:gd name="connsiteY60" fmla="*/ 4775 h 10020"/>
                <a:gd name="connsiteX61" fmla="*/ 29 w 10000"/>
                <a:gd name="connsiteY61" fmla="*/ 4375 h 10020"/>
                <a:gd name="connsiteX62" fmla="*/ 0 w 10000"/>
                <a:gd name="connsiteY62" fmla="*/ 3958 h 10020"/>
                <a:gd name="connsiteX63" fmla="*/ 36 w 10000"/>
                <a:gd name="connsiteY63" fmla="*/ 3529 h 10020"/>
                <a:gd name="connsiteX64" fmla="*/ 123 w 10000"/>
                <a:gd name="connsiteY64" fmla="*/ 3112 h 10020"/>
                <a:gd name="connsiteX65" fmla="*/ 253 w 10000"/>
                <a:gd name="connsiteY65" fmla="*/ 2707 h 10020"/>
                <a:gd name="connsiteX66" fmla="*/ 455 w 10000"/>
                <a:gd name="connsiteY66" fmla="*/ 2324 h 10020"/>
                <a:gd name="connsiteX67" fmla="*/ 685 w 10000"/>
                <a:gd name="connsiteY67" fmla="*/ 1959 h 10020"/>
                <a:gd name="connsiteX68" fmla="*/ 974 w 10000"/>
                <a:gd name="connsiteY68" fmla="*/ 1622 h 10020"/>
                <a:gd name="connsiteX69" fmla="*/ 1291 w 10000"/>
                <a:gd name="connsiteY69" fmla="*/ 1308 h 10020"/>
                <a:gd name="connsiteX70" fmla="*/ 1652 w 10000"/>
                <a:gd name="connsiteY70" fmla="*/ 1017 h 10020"/>
                <a:gd name="connsiteX71" fmla="*/ 2049 w 10000"/>
                <a:gd name="connsiteY71" fmla="*/ 766 h 10020"/>
                <a:gd name="connsiteX72" fmla="*/ 2482 w 10000"/>
                <a:gd name="connsiteY72" fmla="*/ 542 h 10020"/>
                <a:gd name="connsiteX73" fmla="*/ 2937 w 10000"/>
                <a:gd name="connsiteY73" fmla="*/ 354 h 10020"/>
                <a:gd name="connsiteX74" fmla="*/ 3420 w 10000"/>
                <a:gd name="connsiteY74" fmla="*/ 205 h 10020"/>
                <a:gd name="connsiteX75" fmla="*/ 3925 w 10000"/>
                <a:gd name="connsiteY75" fmla="*/ 91 h 10020"/>
                <a:gd name="connsiteX76" fmla="*/ 4459 w 10000"/>
                <a:gd name="connsiteY76" fmla="*/ 23 h 10020"/>
                <a:gd name="connsiteX77" fmla="*/ 5000 w 10000"/>
                <a:gd name="connsiteY7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488 w 10000"/>
                <a:gd name="connsiteY45" fmla="*/ 9634 h 10020"/>
                <a:gd name="connsiteX46" fmla="*/ 5343 w 10000"/>
                <a:gd name="connsiteY46" fmla="*/ 10020 h 10020"/>
                <a:gd name="connsiteX47" fmla="*/ 4185 w 10000"/>
                <a:gd name="connsiteY47" fmla="*/ 7858 h 10020"/>
                <a:gd name="connsiteX48" fmla="*/ 3694 w 10000"/>
                <a:gd name="connsiteY48" fmla="*/ 7779 h 10020"/>
                <a:gd name="connsiteX49" fmla="*/ 3211 w 10000"/>
                <a:gd name="connsiteY49" fmla="*/ 7652 h 10020"/>
                <a:gd name="connsiteX50" fmla="*/ 2756 w 10000"/>
                <a:gd name="connsiteY50" fmla="*/ 7493 h 10020"/>
                <a:gd name="connsiteX51" fmla="*/ 2323 w 10000"/>
                <a:gd name="connsiteY51" fmla="*/ 7298 h 10020"/>
                <a:gd name="connsiteX52" fmla="*/ 1926 w 10000"/>
                <a:gd name="connsiteY52" fmla="*/ 7065 h 10020"/>
                <a:gd name="connsiteX53" fmla="*/ 1544 w 10000"/>
                <a:gd name="connsiteY53" fmla="*/ 6813 h 10020"/>
                <a:gd name="connsiteX54" fmla="*/ 1205 w 10000"/>
                <a:gd name="connsiteY54" fmla="*/ 6527 h 10020"/>
                <a:gd name="connsiteX55" fmla="*/ 902 w 10000"/>
                <a:gd name="connsiteY55" fmla="*/ 6219 h 10020"/>
                <a:gd name="connsiteX56" fmla="*/ 642 w 10000"/>
                <a:gd name="connsiteY56" fmla="*/ 5888 h 10020"/>
                <a:gd name="connsiteX57" fmla="*/ 426 w 10000"/>
                <a:gd name="connsiteY57" fmla="*/ 5534 h 10020"/>
                <a:gd name="connsiteX58" fmla="*/ 245 w 10000"/>
                <a:gd name="connsiteY58" fmla="*/ 5163 h 10020"/>
                <a:gd name="connsiteX59" fmla="*/ 108 w 10000"/>
                <a:gd name="connsiteY59" fmla="*/ 4775 h 10020"/>
                <a:gd name="connsiteX60" fmla="*/ 29 w 10000"/>
                <a:gd name="connsiteY60" fmla="*/ 4375 h 10020"/>
                <a:gd name="connsiteX61" fmla="*/ 0 w 10000"/>
                <a:gd name="connsiteY61" fmla="*/ 3958 h 10020"/>
                <a:gd name="connsiteX62" fmla="*/ 36 w 10000"/>
                <a:gd name="connsiteY62" fmla="*/ 3529 h 10020"/>
                <a:gd name="connsiteX63" fmla="*/ 123 w 10000"/>
                <a:gd name="connsiteY63" fmla="*/ 3112 h 10020"/>
                <a:gd name="connsiteX64" fmla="*/ 253 w 10000"/>
                <a:gd name="connsiteY64" fmla="*/ 2707 h 10020"/>
                <a:gd name="connsiteX65" fmla="*/ 455 w 10000"/>
                <a:gd name="connsiteY65" fmla="*/ 2324 h 10020"/>
                <a:gd name="connsiteX66" fmla="*/ 685 w 10000"/>
                <a:gd name="connsiteY66" fmla="*/ 1959 h 10020"/>
                <a:gd name="connsiteX67" fmla="*/ 974 w 10000"/>
                <a:gd name="connsiteY67" fmla="*/ 1622 h 10020"/>
                <a:gd name="connsiteX68" fmla="*/ 1291 w 10000"/>
                <a:gd name="connsiteY68" fmla="*/ 1308 h 10020"/>
                <a:gd name="connsiteX69" fmla="*/ 1652 w 10000"/>
                <a:gd name="connsiteY69" fmla="*/ 1017 h 10020"/>
                <a:gd name="connsiteX70" fmla="*/ 2049 w 10000"/>
                <a:gd name="connsiteY70" fmla="*/ 766 h 10020"/>
                <a:gd name="connsiteX71" fmla="*/ 2482 w 10000"/>
                <a:gd name="connsiteY71" fmla="*/ 542 h 10020"/>
                <a:gd name="connsiteX72" fmla="*/ 2937 w 10000"/>
                <a:gd name="connsiteY72" fmla="*/ 354 h 10020"/>
                <a:gd name="connsiteX73" fmla="*/ 3420 w 10000"/>
                <a:gd name="connsiteY73" fmla="*/ 205 h 10020"/>
                <a:gd name="connsiteX74" fmla="*/ 3925 w 10000"/>
                <a:gd name="connsiteY74" fmla="*/ 91 h 10020"/>
                <a:gd name="connsiteX75" fmla="*/ 4459 w 10000"/>
                <a:gd name="connsiteY75" fmla="*/ 23 h 10020"/>
                <a:gd name="connsiteX76" fmla="*/ 5000 w 10000"/>
                <a:gd name="connsiteY7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488 w 10000"/>
                <a:gd name="connsiteY44" fmla="*/ 9634 h 10020"/>
                <a:gd name="connsiteX45" fmla="*/ 5343 w 10000"/>
                <a:gd name="connsiteY45" fmla="*/ 10020 h 10020"/>
                <a:gd name="connsiteX46" fmla="*/ 4185 w 10000"/>
                <a:gd name="connsiteY46" fmla="*/ 7858 h 10020"/>
                <a:gd name="connsiteX47" fmla="*/ 3694 w 10000"/>
                <a:gd name="connsiteY47" fmla="*/ 7779 h 10020"/>
                <a:gd name="connsiteX48" fmla="*/ 3211 w 10000"/>
                <a:gd name="connsiteY48" fmla="*/ 7652 h 10020"/>
                <a:gd name="connsiteX49" fmla="*/ 2756 w 10000"/>
                <a:gd name="connsiteY49" fmla="*/ 7493 h 10020"/>
                <a:gd name="connsiteX50" fmla="*/ 2323 w 10000"/>
                <a:gd name="connsiteY50" fmla="*/ 7298 h 10020"/>
                <a:gd name="connsiteX51" fmla="*/ 1926 w 10000"/>
                <a:gd name="connsiteY51" fmla="*/ 7065 h 10020"/>
                <a:gd name="connsiteX52" fmla="*/ 1544 w 10000"/>
                <a:gd name="connsiteY52" fmla="*/ 6813 h 10020"/>
                <a:gd name="connsiteX53" fmla="*/ 1205 w 10000"/>
                <a:gd name="connsiteY53" fmla="*/ 6527 h 10020"/>
                <a:gd name="connsiteX54" fmla="*/ 902 w 10000"/>
                <a:gd name="connsiteY54" fmla="*/ 6219 h 10020"/>
                <a:gd name="connsiteX55" fmla="*/ 642 w 10000"/>
                <a:gd name="connsiteY55" fmla="*/ 5888 h 10020"/>
                <a:gd name="connsiteX56" fmla="*/ 426 w 10000"/>
                <a:gd name="connsiteY56" fmla="*/ 5534 h 10020"/>
                <a:gd name="connsiteX57" fmla="*/ 245 w 10000"/>
                <a:gd name="connsiteY57" fmla="*/ 5163 h 10020"/>
                <a:gd name="connsiteX58" fmla="*/ 108 w 10000"/>
                <a:gd name="connsiteY58" fmla="*/ 4775 h 10020"/>
                <a:gd name="connsiteX59" fmla="*/ 29 w 10000"/>
                <a:gd name="connsiteY59" fmla="*/ 4375 h 10020"/>
                <a:gd name="connsiteX60" fmla="*/ 0 w 10000"/>
                <a:gd name="connsiteY60" fmla="*/ 3958 h 10020"/>
                <a:gd name="connsiteX61" fmla="*/ 36 w 10000"/>
                <a:gd name="connsiteY61" fmla="*/ 3529 h 10020"/>
                <a:gd name="connsiteX62" fmla="*/ 123 w 10000"/>
                <a:gd name="connsiteY62" fmla="*/ 3112 h 10020"/>
                <a:gd name="connsiteX63" fmla="*/ 253 w 10000"/>
                <a:gd name="connsiteY63" fmla="*/ 2707 h 10020"/>
                <a:gd name="connsiteX64" fmla="*/ 455 w 10000"/>
                <a:gd name="connsiteY64" fmla="*/ 2324 h 10020"/>
                <a:gd name="connsiteX65" fmla="*/ 685 w 10000"/>
                <a:gd name="connsiteY65" fmla="*/ 1959 h 10020"/>
                <a:gd name="connsiteX66" fmla="*/ 974 w 10000"/>
                <a:gd name="connsiteY66" fmla="*/ 1622 h 10020"/>
                <a:gd name="connsiteX67" fmla="*/ 1291 w 10000"/>
                <a:gd name="connsiteY67" fmla="*/ 1308 h 10020"/>
                <a:gd name="connsiteX68" fmla="*/ 1652 w 10000"/>
                <a:gd name="connsiteY68" fmla="*/ 1017 h 10020"/>
                <a:gd name="connsiteX69" fmla="*/ 2049 w 10000"/>
                <a:gd name="connsiteY69" fmla="*/ 766 h 10020"/>
                <a:gd name="connsiteX70" fmla="*/ 2482 w 10000"/>
                <a:gd name="connsiteY70" fmla="*/ 542 h 10020"/>
                <a:gd name="connsiteX71" fmla="*/ 2937 w 10000"/>
                <a:gd name="connsiteY71" fmla="*/ 354 h 10020"/>
                <a:gd name="connsiteX72" fmla="*/ 3420 w 10000"/>
                <a:gd name="connsiteY72" fmla="*/ 205 h 10020"/>
                <a:gd name="connsiteX73" fmla="*/ 3925 w 10000"/>
                <a:gd name="connsiteY73" fmla="*/ 91 h 10020"/>
                <a:gd name="connsiteX74" fmla="*/ 4459 w 10000"/>
                <a:gd name="connsiteY74" fmla="*/ 23 h 10020"/>
                <a:gd name="connsiteX75" fmla="*/ 5000 w 10000"/>
                <a:gd name="connsiteY7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488 w 10000"/>
                <a:gd name="connsiteY43" fmla="*/ 9634 h 10020"/>
                <a:gd name="connsiteX44" fmla="*/ 5343 w 10000"/>
                <a:gd name="connsiteY44" fmla="*/ 10020 h 10020"/>
                <a:gd name="connsiteX45" fmla="*/ 4185 w 10000"/>
                <a:gd name="connsiteY45" fmla="*/ 7858 h 10020"/>
                <a:gd name="connsiteX46" fmla="*/ 3694 w 10000"/>
                <a:gd name="connsiteY46" fmla="*/ 7779 h 10020"/>
                <a:gd name="connsiteX47" fmla="*/ 3211 w 10000"/>
                <a:gd name="connsiteY47" fmla="*/ 7652 h 10020"/>
                <a:gd name="connsiteX48" fmla="*/ 2756 w 10000"/>
                <a:gd name="connsiteY48" fmla="*/ 7493 h 10020"/>
                <a:gd name="connsiteX49" fmla="*/ 2323 w 10000"/>
                <a:gd name="connsiteY49" fmla="*/ 7298 h 10020"/>
                <a:gd name="connsiteX50" fmla="*/ 1926 w 10000"/>
                <a:gd name="connsiteY50" fmla="*/ 7065 h 10020"/>
                <a:gd name="connsiteX51" fmla="*/ 1544 w 10000"/>
                <a:gd name="connsiteY51" fmla="*/ 6813 h 10020"/>
                <a:gd name="connsiteX52" fmla="*/ 1205 w 10000"/>
                <a:gd name="connsiteY52" fmla="*/ 6527 h 10020"/>
                <a:gd name="connsiteX53" fmla="*/ 902 w 10000"/>
                <a:gd name="connsiteY53" fmla="*/ 6219 h 10020"/>
                <a:gd name="connsiteX54" fmla="*/ 642 w 10000"/>
                <a:gd name="connsiteY54" fmla="*/ 5888 h 10020"/>
                <a:gd name="connsiteX55" fmla="*/ 426 w 10000"/>
                <a:gd name="connsiteY55" fmla="*/ 5534 h 10020"/>
                <a:gd name="connsiteX56" fmla="*/ 245 w 10000"/>
                <a:gd name="connsiteY56" fmla="*/ 5163 h 10020"/>
                <a:gd name="connsiteX57" fmla="*/ 108 w 10000"/>
                <a:gd name="connsiteY57" fmla="*/ 4775 h 10020"/>
                <a:gd name="connsiteX58" fmla="*/ 29 w 10000"/>
                <a:gd name="connsiteY58" fmla="*/ 4375 h 10020"/>
                <a:gd name="connsiteX59" fmla="*/ 0 w 10000"/>
                <a:gd name="connsiteY59" fmla="*/ 3958 h 10020"/>
                <a:gd name="connsiteX60" fmla="*/ 36 w 10000"/>
                <a:gd name="connsiteY60" fmla="*/ 3529 h 10020"/>
                <a:gd name="connsiteX61" fmla="*/ 123 w 10000"/>
                <a:gd name="connsiteY61" fmla="*/ 3112 h 10020"/>
                <a:gd name="connsiteX62" fmla="*/ 253 w 10000"/>
                <a:gd name="connsiteY62" fmla="*/ 2707 h 10020"/>
                <a:gd name="connsiteX63" fmla="*/ 455 w 10000"/>
                <a:gd name="connsiteY63" fmla="*/ 2324 h 10020"/>
                <a:gd name="connsiteX64" fmla="*/ 685 w 10000"/>
                <a:gd name="connsiteY64" fmla="*/ 1959 h 10020"/>
                <a:gd name="connsiteX65" fmla="*/ 974 w 10000"/>
                <a:gd name="connsiteY65" fmla="*/ 1622 h 10020"/>
                <a:gd name="connsiteX66" fmla="*/ 1291 w 10000"/>
                <a:gd name="connsiteY66" fmla="*/ 1308 h 10020"/>
                <a:gd name="connsiteX67" fmla="*/ 1652 w 10000"/>
                <a:gd name="connsiteY67" fmla="*/ 1017 h 10020"/>
                <a:gd name="connsiteX68" fmla="*/ 2049 w 10000"/>
                <a:gd name="connsiteY68" fmla="*/ 766 h 10020"/>
                <a:gd name="connsiteX69" fmla="*/ 2482 w 10000"/>
                <a:gd name="connsiteY69" fmla="*/ 542 h 10020"/>
                <a:gd name="connsiteX70" fmla="*/ 2937 w 10000"/>
                <a:gd name="connsiteY70" fmla="*/ 354 h 10020"/>
                <a:gd name="connsiteX71" fmla="*/ 3420 w 10000"/>
                <a:gd name="connsiteY71" fmla="*/ 205 h 10020"/>
                <a:gd name="connsiteX72" fmla="*/ 3925 w 10000"/>
                <a:gd name="connsiteY72" fmla="*/ 91 h 10020"/>
                <a:gd name="connsiteX73" fmla="*/ 4459 w 10000"/>
                <a:gd name="connsiteY73" fmla="*/ 23 h 10020"/>
                <a:gd name="connsiteX74" fmla="*/ 5000 w 10000"/>
                <a:gd name="connsiteY7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488 w 10000"/>
                <a:gd name="connsiteY42" fmla="*/ 9634 h 10020"/>
                <a:gd name="connsiteX43" fmla="*/ 5343 w 10000"/>
                <a:gd name="connsiteY43" fmla="*/ 10020 h 10020"/>
                <a:gd name="connsiteX44" fmla="*/ 4185 w 10000"/>
                <a:gd name="connsiteY44" fmla="*/ 7858 h 10020"/>
                <a:gd name="connsiteX45" fmla="*/ 3694 w 10000"/>
                <a:gd name="connsiteY45" fmla="*/ 7779 h 10020"/>
                <a:gd name="connsiteX46" fmla="*/ 3211 w 10000"/>
                <a:gd name="connsiteY46" fmla="*/ 7652 h 10020"/>
                <a:gd name="connsiteX47" fmla="*/ 2756 w 10000"/>
                <a:gd name="connsiteY47" fmla="*/ 7493 h 10020"/>
                <a:gd name="connsiteX48" fmla="*/ 2323 w 10000"/>
                <a:gd name="connsiteY48" fmla="*/ 7298 h 10020"/>
                <a:gd name="connsiteX49" fmla="*/ 1926 w 10000"/>
                <a:gd name="connsiteY49" fmla="*/ 7065 h 10020"/>
                <a:gd name="connsiteX50" fmla="*/ 1544 w 10000"/>
                <a:gd name="connsiteY50" fmla="*/ 6813 h 10020"/>
                <a:gd name="connsiteX51" fmla="*/ 1205 w 10000"/>
                <a:gd name="connsiteY51" fmla="*/ 6527 h 10020"/>
                <a:gd name="connsiteX52" fmla="*/ 902 w 10000"/>
                <a:gd name="connsiteY52" fmla="*/ 6219 h 10020"/>
                <a:gd name="connsiteX53" fmla="*/ 642 w 10000"/>
                <a:gd name="connsiteY53" fmla="*/ 5888 h 10020"/>
                <a:gd name="connsiteX54" fmla="*/ 426 w 10000"/>
                <a:gd name="connsiteY54" fmla="*/ 5534 h 10020"/>
                <a:gd name="connsiteX55" fmla="*/ 245 w 10000"/>
                <a:gd name="connsiteY55" fmla="*/ 5163 h 10020"/>
                <a:gd name="connsiteX56" fmla="*/ 108 w 10000"/>
                <a:gd name="connsiteY56" fmla="*/ 4775 h 10020"/>
                <a:gd name="connsiteX57" fmla="*/ 29 w 10000"/>
                <a:gd name="connsiteY57" fmla="*/ 4375 h 10020"/>
                <a:gd name="connsiteX58" fmla="*/ 0 w 10000"/>
                <a:gd name="connsiteY58" fmla="*/ 3958 h 10020"/>
                <a:gd name="connsiteX59" fmla="*/ 36 w 10000"/>
                <a:gd name="connsiteY59" fmla="*/ 3529 h 10020"/>
                <a:gd name="connsiteX60" fmla="*/ 123 w 10000"/>
                <a:gd name="connsiteY60" fmla="*/ 3112 h 10020"/>
                <a:gd name="connsiteX61" fmla="*/ 253 w 10000"/>
                <a:gd name="connsiteY61" fmla="*/ 2707 h 10020"/>
                <a:gd name="connsiteX62" fmla="*/ 455 w 10000"/>
                <a:gd name="connsiteY62" fmla="*/ 2324 h 10020"/>
                <a:gd name="connsiteX63" fmla="*/ 685 w 10000"/>
                <a:gd name="connsiteY63" fmla="*/ 1959 h 10020"/>
                <a:gd name="connsiteX64" fmla="*/ 974 w 10000"/>
                <a:gd name="connsiteY64" fmla="*/ 1622 h 10020"/>
                <a:gd name="connsiteX65" fmla="*/ 1291 w 10000"/>
                <a:gd name="connsiteY65" fmla="*/ 1308 h 10020"/>
                <a:gd name="connsiteX66" fmla="*/ 1652 w 10000"/>
                <a:gd name="connsiteY66" fmla="*/ 1017 h 10020"/>
                <a:gd name="connsiteX67" fmla="*/ 2049 w 10000"/>
                <a:gd name="connsiteY67" fmla="*/ 766 h 10020"/>
                <a:gd name="connsiteX68" fmla="*/ 2482 w 10000"/>
                <a:gd name="connsiteY68" fmla="*/ 542 h 10020"/>
                <a:gd name="connsiteX69" fmla="*/ 2937 w 10000"/>
                <a:gd name="connsiteY69" fmla="*/ 354 h 10020"/>
                <a:gd name="connsiteX70" fmla="*/ 3420 w 10000"/>
                <a:gd name="connsiteY70" fmla="*/ 205 h 10020"/>
                <a:gd name="connsiteX71" fmla="*/ 3925 w 10000"/>
                <a:gd name="connsiteY71" fmla="*/ 91 h 10020"/>
                <a:gd name="connsiteX72" fmla="*/ 4459 w 10000"/>
                <a:gd name="connsiteY72" fmla="*/ 23 h 10020"/>
                <a:gd name="connsiteX73" fmla="*/ 5000 w 10000"/>
                <a:gd name="connsiteY7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488 w 10000"/>
                <a:gd name="connsiteY41" fmla="*/ 9634 h 10020"/>
                <a:gd name="connsiteX42" fmla="*/ 5343 w 10000"/>
                <a:gd name="connsiteY42" fmla="*/ 10020 h 10020"/>
                <a:gd name="connsiteX43" fmla="*/ 4185 w 10000"/>
                <a:gd name="connsiteY43" fmla="*/ 7858 h 10020"/>
                <a:gd name="connsiteX44" fmla="*/ 3694 w 10000"/>
                <a:gd name="connsiteY44" fmla="*/ 7779 h 10020"/>
                <a:gd name="connsiteX45" fmla="*/ 3211 w 10000"/>
                <a:gd name="connsiteY45" fmla="*/ 7652 h 10020"/>
                <a:gd name="connsiteX46" fmla="*/ 2756 w 10000"/>
                <a:gd name="connsiteY46" fmla="*/ 7493 h 10020"/>
                <a:gd name="connsiteX47" fmla="*/ 2323 w 10000"/>
                <a:gd name="connsiteY47" fmla="*/ 7298 h 10020"/>
                <a:gd name="connsiteX48" fmla="*/ 1926 w 10000"/>
                <a:gd name="connsiteY48" fmla="*/ 7065 h 10020"/>
                <a:gd name="connsiteX49" fmla="*/ 1544 w 10000"/>
                <a:gd name="connsiteY49" fmla="*/ 6813 h 10020"/>
                <a:gd name="connsiteX50" fmla="*/ 1205 w 10000"/>
                <a:gd name="connsiteY50" fmla="*/ 6527 h 10020"/>
                <a:gd name="connsiteX51" fmla="*/ 902 w 10000"/>
                <a:gd name="connsiteY51" fmla="*/ 6219 h 10020"/>
                <a:gd name="connsiteX52" fmla="*/ 642 w 10000"/>
                <a:gd name="connsiteY52" fmla="*/ 5888 h 10020"/>
                <a:gd name="connsiteX53" fmla="*/ 426 w 10000"/>
                <a:gd name="connsiteY53" fmla="*/ 5534 h 10020"/>
                <a:gd name="connsiteX54" fmla="*/ 245 w 10000"/>
                <a:gd name="connsiteY54" fmla="*/ 5163 h 10020"/>
                <a:gd name="connsiteX55" fmla="*/ 108 w 10000"/>
                <a:gd name="connsiteY55" fmla="*/ 4775 h 10020"/>
                <a:gd name="connsiteX56" fmla="*/ 29 w 10000"/>
                <a:gd name="connsiteY56" fmla="*/ 4375 h 10020"/>
                <a:gd name="connsiteX57" fmla="*/ 0 w 10000"/>
                <a:gd name="connsiteY57" fmla="*/ 3958 h 10020"/>
                <a:gd name="connsiteX58" fmla="*/ 36 w 10000"/>
                <a:gd name="connsiteY58" fmla="*/ 3529 h 10020"/>
                <a:gd name="connsiteX59" fmla="*/ 123 w 10000"/>
                <a:gd name="connsiteY59" fmla="*/ 3112 h 10020"/>
                <a:gd name="connsiteX60" fmla="*/ 253 w 10000"/>
                <a:gd name="connsiteY60" fmla="*/ 2707 h 10020"/>
                <a:gd name="connsiteX61" fmla="*/ 455 w 10000"/>
                <a:gd name="connsiteY61" fmla="*/ 2324 h 10020"/>
                <a:gd name="connsiteX62" fmla="*/ 685 w 10000"/>
                <a:gd name="connsiteY62" fmla="*/ 1959 h 10020"/>
                <a:gd name="connsiteX63" fmla="*/ 974 w 10000"/>
                <a:gd name="connsiteY63" fmla="*/ 1622 h 10020"/>
                <a:gd name="connsiteX64" fmla="*/ 1291 w 10000"/>
                <a:gd name="connsiteY64" fmla="*/ 1308 h 10020"/>
                <a:gd name="connsiteX65" fmla="*/ 1652 w 10000"/>
                <a:gd name="connsiteY65" fmla="*/ 1017 h 10020"/>
                <a:gd name="connsiteX66" fmla="*/ 2049 w 10000"/>
                <a:gd name="connsiteY66" fmla="*/ 766 h 10020"/>
                <a:gd name="connsiteX67" fmla="*/ 2482 w 10000"/>
                <a:gd name="connsiteY67" fmla="*/ 542 h 10020"/>
                <a:gd name="connsiteX68" fmla="*/ 2937 w 10000"/>
                <a:gd name="connsiteY68" fmla="*/ 354 h 10020"/>
                <a:gd name="connsiteX69" fmla="*/ 3420 w 10000"/>
                <a:gd name="connsiteY69" fmla="*/ 205 h 10020"/>
                <a:gd name="connsiteX70" fmla="*/ 3925 w 10000"/>
                <a:gd name="connsiteY70" fmla="*/ 91 h 10020"/>
                <a:gd name="connsiteX71" fmla="*/ 4459 w 10000"/>
                <a:gd name="connsiteY71" fmla="*/ 23 h 10020"/>
                <a:gd name="connsiteX72" fmla="*/ 5000 w 10000"/>
                <a:gd name="connsiteY7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0 w 10000"/>
                <a:gd name="connsiteY38" fmla="*/ 8475 h 10020"/>
                <a:gd name="connsiteX39" fmla="*/ 5938 w 10000"/>
                <a:gd name="connsiteY39" fmla="*/ 8533 h 10020"/>
                <a:gd name="connsiteX40" fmla="*/ 5488 w 10000"/>
                <a:gd name="connsiteY40" fmla="*/ 9634 h 10020"/>
                <a:gd name="connsiteX41" fmla="*/ 5343 w 10000"/>
                <a:gd name="connsiteY41" fmla="*/ 10020 h 10020"/>
                <a:gd name="connsiteX42" fmla="*/ 4185 w 10000"/>
                <a:gd name="connsiteY42" fmla="*/ 7858 h 10020"/>
                <a:gd name="connsiteX43" fmla="*/ 3694 w 10000"/>
                <a:gd name="connsiteY43" fmla="*/ 7779 h 10020"/>
                <a:gd name="connsiteX44" fmla="*/ 3211 w 10000"/>
                <a:gd name="connsiteY44" fmla="*/ 7652 h 10020"/>
                <a:gd name="connsiteX45" fmla="*/ 2756 w 10000"/>
                <a:gd name="connsiteY45" fmla="*/ 7493 h 10020"/>
                <a:gd name="connsiteX46" fmla="*/ 2323 w 10000"/>
                <a:gd name="connsiteY46" fmla="*/ 7298 h 10020"/>
                <a:gd name="connsiteX47" fmla="*/ 1926 w 10000"/>
                <a:gd name="connsiteY47" fmla="*/ 7065 h 10020"/>
                <a:gd name="connsiteX48" fmla="*/ 1544 w 10000"/>
                <a:gd name="connsiteY48" fmla="*/ 6813 h 10020"/>
                <a:gd name="connsiteX49" fmla="*/ 1205 w 10000"/>
                <a:gd name="connsiteY49" fmla="*/ 6527 h 10020"/>
                <a:gd name="connsiteX50" fmla="*/ 902 w 10000"/>
                <a:gd name="connsiteY50" fmla="*/ 6219 h 10020"/>
                <a:gd name="connsiteX51" fmla="*/ 642 w 10000"/>
                <a:gd name="connsiteY51" fmla="*/ 5888 h 10020"/>
                <a:gd name="connsiteX52" fmla="*/ 426 w 10000"/>
                <a:gd name="connsiteY52" fmla="*/ 5534 h 10020"/>
                <a:gd name="connsiteX53" fmla="*/ 245 w 10000"/>
                <a:gd name="connsiteY53" fmla="*/ 5163 h 10020"/>
                <a:gd name="connsiteX54" fmla="*/ 108 w 10000"/>
                <a:gd name="connsiteY54" fmla="*/ 4775 h 10020"/>
                <a:gd name="connsiteX55" fmla="*/ 29 w 10000"/>
                <a:gd name="connsiteY55" fmla="*/ 4375 h 10020"/>
                <a:gd name="connsiteX56" fmla="*/ 0 w 10000"/>
                <a:gd name="connsiteY56" fmla="*/ 3958 h 10020"/>
                <a:gd name="connsiteX57" fmla="*/ 36 w 10000"/>
                <a:gd name="connsiteY57" fmla="*/ 3529 h 10020"/>
                <a:gd name="connsiteX58" fmla="*/ 123 w 10000"/>
                <a:gd name="connsiteY58" fmla="*/ 3112 h 10020"/>
                <a:gd name="connsiteX59" fmla="*/ 253 w 10000"/>
                <a:gd name="connsiteY59" fmla="*/ 2707 h 10020"/>
                <a:gd name="connsiteX60" fmla="*/ 455 w 10000"/>
                <a:gd name="connsiteY60" fmla="*/ 2324 h 10020"/>
                <a:gd name="connsiteX61" fmla="*/ 685 w 10000"/>
                <a:gd name="connsiteY61" fmla="*/ 1959 h 10020"/>
                <a:gd name="connsiteX62" fmla="*/ 974 w 10000"/>
                <a:gd name="connsiteY62" fmla="*/ 1622 h 10020"/>
                <a:gd name="connsiteX63" fmla="*/ 1291 w 10000"/>
                <a:gd name="connsiteY63" fmla="*/ 1308 h 10020"/>
                <a:gd name="connsiteX64" fmla="*/ 1652 w 10000"/>
                <a:gd name="connsiteY64" fmla="*/ 1017 h 10020"/>
                <a:gd name="connsiteX65" fmla="*/ 2049 w 10000"/>
                <a:gd name="connsiteY65" fmla="*/ 766 h 10020"/>
                <a:gd name="connsiteX66" fmla="*/ 2482 w 10000"/>
                <a:gd name="connsiteY66" fmla="*/ 542 h 10020"/>
                <a:gd name="connsiteX67" fmla="*/ 2937 w 10000"/>
                <a:gd name="connsiteY67" fmla="*/ 354 h 10020"/>
                <a:gd name="connsiteX68" fmla="*/ 3420 w 10000"/>
                <a:gd name="connsiteY68" fmla="*/ 205 h 10020"/>
                <a:gd name="connsiteX69" fmla="*/ 3925 w 10000"/>
                <a:gd name="connsiteY69" fmla="*/ 91 h 10020"/>
                <a:gd name="connsiteX70" fmla="*/ 4459 w 10000"/>
                <a:gd name="connsiteY70" fmla="*/ 23 h 10020"/>
                <a:gd name="connsiteX71" fmla="*/ 5000 w 10000"/>
                <a:gd name="connsiteY7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60 w 10000"/>
                <a:gd name="connsiteY37" fmla="*/ 8475 h 10020"/>
                <a:gd name="connsiteX38" fmla="*/ 5938 w 10000"/>
                <a:gd name="connsiteY38" fmla="*/ 8533 h 10020"/>
                <a:gd name="connsiteX39" fmla="*/ 5488 w 10000"/>
                <a:gd name="connsiteY39" fmla="*/ 9634 h 10020"/>
                <a:gd name="connsiteX40" fmla="*/ 5343 w 10000"/>
                <a:gd name="connsiteY40" fmla="*/ 10020 h 10020"/>
                <a:gd name="connsiteX41" fmla="*/ 4185 w 10000"/>
                <a:gd name="connsiteY41" fmla="*/ 7858 h 10020"/>
                <a:gd name="connsiteX42" fmla="*/ 3694 w 10000"/>
                <a:gd name="connsiteY42" fmla="*/ 7779 h 10020"/>
                <a:gd name="connsiteX43" fmla="*/ 3211 w 10000"/>
                <a:gd name="connsiteY43" fmla="*/ 7652 h 10020"/>
                <a:gd name="connsiteX44" fmla="*/ 2756 w 10000"/>
                <a:gd name="connsiteY44" fmla="*/ 7493 h 10020"/>
                <a:gd name="connsiteX45" fmla="*/ 2323 w 10000"/>
                <a:gd name="connsiteY45" fmla="*/ 7298 h 10020"/>
                <a:gd name="connsiteX46" fmla="*/ 1926 w 10000"/>
                <a:gd name="connsiteY46" fmla="*/ 7065 h 10020"/>
                <a:gd name="connsiteX47" fmla="*/ 1544 w 10000"/>
                <a:gd name="connsiteY47" fmla="*/ 6813 h 10020"/>
                <a:gd name="connsiteX48" fmla="*/ 1205 w 10000"/>
                <a:gd name="connsiteY48" fmla="*/ 6527 h 10020"/>
                <a:gd name="connsiteX49" fmla="*/ 902 w 10000"/>
                <a:gd name="connsiteY49" fmla="*/ 6219 h 10020"/>
                <a:gd name="connsiteX50" fmla="*/ 642 w 10000"/>
                <a:gd name="connsiteY50" fmla="*/ 5888 h 10020"/>
                <a:gd name="connsiteX51" fmla="*/ 426 w 10000"/>
                <a:gd name="connsiteY51" fmla="*/ 5534 h 10020"/>
                <a:gd name="connsiteX52" fmla="*/ 245 w 10000"/>
                <a:gd name="connsiteY52" fmla="*/ 5163 h 10020"/>
                <a:gd name="connsiteX53" fmla="*/ 108 w 10000"/>
                <a:gd name="connsiteY53" fmla="*/ 4775 h 10020"/>
                <a:gd name="connsiteX54" fmla="*/ 29 w 10000"/>
                <a:gd name="connsiteY54" fmla="*/ 4375 h 10020"/>
                <a:gd name="connsiteX55" fmla="*/ 0 w 10000"/>
                <a:gd name="connsiteY55" fmla="*/ 3958 h 10020"/>
                <a:gd name="connsiteX56" fmla="*/ 36 w 10000"/>
                <a:gd name="connsiteY56" fmla="*/ 3529 h 10020"/>
                <a:gd name="connsiteX57" fmla="*/ 123 w 10000"/>
                <a:gd name="connsiteY57" fmla="*/ 3112 h 10020"/>
                <a:gd name="connsiteX58" fmla="*/ 253 w 10000"/>
                <a:gd name="connsiteY58" fmla="*/ 2707 h 10020"/>
                <a:gd name="connsiteX59" fmla="*/ 455 w 10000"/>
                <a:gd name="connsiteY59" fmla="*/ 2324 h 10020"/>
                <a:gd name="connsiteX60" fmla="*/ 685 w 10000"/>
                <a:gd name="connsiteY60" fmla="*/ 1959 h 10020"/>
                <a:gd name="connsiteX61" fmla="*/ 974 w 10000"/>
                <a:gd name="connsiteY61" fmla="*/ 1622 h 10020"/>
                <a:gd name="connsiteX62" fmla="*/ 1291 w 10000"/>
                <a:gd name="connsiteY62" fmla="*/ 1308 h 10020"/>
                <a:gd name="connsiteX63" fmla="*/ 1652 w 10000"/>
                <a:gd name="connsiteY63" fmla="*/ 1017 h 10020"/>
                <a:gd name="connsiteX64" fmla="*/ 2049 w 10000"/>
                <a:gd name="connsiteY64" fmla="*/ 766 h 10020"/>
                <a:gd name="connsiteX65" fmla="*/ 2482 w 10000"/>
                <a:gd name="connsiteY65" fmla="*/ 542 h 10020"/>
                <a:gd name="connsiteX66" fmla="*/ 2937 w 10000"/>
                <a:gd name="connsiteY66" fmla="*/ 354 h 10020"/>
                <a:gd name="connsiteX67" fmla="*/ 3420 w 10000"/>
                <a:gd name="connsiteY67" fmla="*/ 205 h 10020"/>
                <a:gd name="connsiteX68" fmla="*/ 3925 w 10000"/>
                <a:gd name="connsiteY68" fmla="*/ 91 h 10020"/>
                <a:gd name="connsiteX69" fmla="*/ 4459 w 10000"/>
                <a:gd name="connsiteY69" fmla="*/ 23 h 10020"/>
                <a:gd name="connsiteX70" fmla="*/ 5000 w 10000"/>
                <a:gd name="connsiteY70"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38 w 10000"/>
                <a:gd name="connsiteY37" fmla="*/ 8533 h 10020"/>
                <a:gd name="connsiteX38" fmla="*/ 5488 w 10000"/>
                <a:gd name="connsiteY38" fmla="*/ 9634 h 10020"/>
                <a:gd name="connsiteX39" fmla="*/ 5343 w 10000"/>
                <a:gd name="connsiteY39" fmla="*/ 10020 h 10020"/>
                <a:gd name="connsiteX40" fmla="*/ 4185 w 10000"/>
                <a:gd name="connsiteY40" fmla="*/ 7858 h 10020"/>
                <a:gd name="connsiteX41" fmla="*/ 3694 w 10000"/>
                <a:gd name="connsiteY41" fmla="*/ 7779 h 10020"/>
                <a:gd name="connsiteX42" fmla="*/ 3211 w 10000"/>
                <a:gd name="connsiteY42" fmla="*/ 7652 h 10020"/>
                <a:gd name="connsiteX43" fmla="*/ 2756 w 10000"/>
                <a:gd name="connsiteY43" fmla="*/ 7493 h 10020"/>
                <a:gd name="connsiteX44" fmla="*/ 2323 w 10000"/>
                <a:gd name="connsiteY44" fmla="*/ 7298 h 10020"/>
                <a:gd name="connsiteX45" fmla="*/ 1926 w 10000"/>
                <a:gd name="connsiteY45" fmla="*/ 7065 h 10020"/>
                <a:gd name="connsiteX46" fmla="*/ 1544 w 10000"/>
                <a:gd name="connsiteY46" fmla="*/ 6813 h 10020"/>
                <a:gd name="connsiteX47" fmla="*/ 1205 w 10000"/>
                <a:gd name="connsiteY47" fmla="*/ 6527 h 10020"/>
                <a:gd name="connsiteX48" fmla="*/ 902 w 10000"/>
                <a:gd name="connsiteY48" fmla="*/ 6219 h 10020"/>
                <a:gd name="connsiteX49" fmla="*/ 642 w 10000"/>
                <a:gd name="connsiteY49" fmla="*/ 5888 h 10020"/>
                <a:gd name="connsiteX50" fmla="*/ 426 w 10000"/>
                <a:gd name="connsiteY50" fmla="*/ 5534 h 10020"/>
                <a:gd name="connsiteX51" fmla="*/ 245 w 10000"/>
                <a:gd name="connsiteY51" fmla="*/ 5163 h 10020"/>
                <a:gd name="connsiteX52" fmla="*/ 108 w 10000"/>
                <a:gd name="connsiteY52" fmla="*/ 4775 h 10020"/>
                <a:gd name="connsiteX53" fmla="*/ 29 w 10000"/>
                <a:gd name="connsiteY53" fmla="*/ 4375 h 10020"/>
                <a:gd name="connsiteX54" fmla="*/ 0 w 10000"/>
                <a:gd name="connsiteY54" fmla="*/ 3958 h 10020"/>
                <a:gd name="connsiteX55" fmla="*/ 36 w 10000"/>
                <a:gd name="connsiteY55" fmla="*/ 3529 h 10020"/>
                <a:gd name="connsiteX56" fmla="*/ 123 w 10000"/>
                <a:gd name="connsiteY56" fmla="*/ 3112 h 10020"/>
                <a:gd name="connsiteX57" fmla="*/ 253 w 10000"/>
                <a:gd name="connsiteY57" fmla="*/ 2707 h 10020"/>
                <a:gd name="connsiteX58" fmla="*/ 455 w 10000"/>
                <a:gd name="connsiteY58" fmla="*/ 2324 h 10020"/>
                <a:gd name="connsiteX59" fmla="*/ 685 w 10000"/>
                <a:gd name="connsiteY59" fmla="*/ 1959 h 10020"/>
                <a:gd name="connsiteX60" fmla="*/ 974 w 10000"/>
                <a:gd name="connsiteY60" fmla="*/ 1622 h 10020"/>
                <a:gd name="connsiteX61" fmla="*/ 1291 w 10000"/>
                <a:gd name="connsiteY61" fmla="*/ 1308 h 10020"/>
                <a:gd name="connsiteX62" fmla="*/ 1652 w 10000"/>
                <a:gd name="connsiteY62" fmla="*/ 1017 h 10020"/>
                <a:gd name="connsiteX63" fmla="*/ 2049 w 10000"/>
                <a:gd name="connsiteY63" fmla="*/ 766 h 10020"/>
                <a:gd name="connsiteX64" fmla="*/ 2482 w 10000"/>
                <a:gd name="connsiteY64" fmla="*/ 542 h 10020"/>
                <a:gd name="connsiteX65" fmla="*/ 2937 w 10000"/>
                <a:gd name="connsiteY65" fmla="*/ 354 h 10020"/>
                <a:gd name="connsiteX66" fmla="*/ 3420 w 10000"/>
                <a:gd name="connsiteY66" fmla="*/ 205 h 10020"/>
                <a:gd name="connsiteX67" fmla="*/ 3925 w 10000"/>
                <a:gd name="connsiteY67" fmla="*/ 91 h 10020"/>
                <a:gd name="connsiteX68" fmla="*/ 4459 w 10000"/>
                <a:gd name="connsiteY68" fmla="*/ 23 h 10020"/>
                <a:gd name="connsiteX69" fmla="*/ 5000 w 10000"/>
                <a:gd name="connsiteY6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488 w 10000"/>
                <a:gd name="connsiteY37" fmla="*/ 9634 h 10020"/>
                <a:gd name="connsiteX38" fmla="*/ 5343 w 10000"/>
                <a:gd name="connsiteY38" fmla="*/ 10020 h 10020"/>
                <a:gd name="connsiteX39" fmla="*/ 4185 w 10000"/>
                <a:gd name="connsiteY39" fmla="*/ 7858 h 10020"/>
                <a:gd name="connsiteX40" fmla="*/ 3694 w 10000"/>
                <a:gd name="connsiteY40" fmla="*/ 7779 h 10020"/>
                <a:gd name="connsiteX41" fmla="*/ 3211 w 10000"/>
                <a:gd name="connsiteY41" fmla="*/ 7652 h 10020"/>
                <a:gd name="connsiteX42" fmla="*/ 2756 w 10000"/>
                <a:gd name="connsiteY42" fmla="*/ 7493 h 10020"/>
                <a:gd name="connsiteX43" fmla="*/ 2323 w 10000"/>
                <a:gd name="connsiteY43" fmla="*/ 7298 h 10020"/>
                <a:gd name="connsiteX44" fmla="*/ 1926 w 10000"/>
                <a:gd name="connsiteY44" fmla="*/ 7065 h 10020"/>
                <a:gd name="connsiteX45" fmla="*/ 1544 w 10000"/>
                <a:gd name="connsiteY45" fmla="*/ 6813 h 10020"/>
                <a:gd name="connsiteX46" fmla="*/ 1205 w 10000"/>
                <a:gd name="connsiteY46" fmla="*/ 6527 h 10020"/>
                <a:gd name="connsiteX47" fmla="*/ 902 w 10000"/>
                <a:gd name="connsiteY47" fmla="*/ 6219 h 10020"/>
                <a:gd name="connsiteX48" fmla="*/ 642 w 10000"/>
                <a:gd name="connsiteY48" fmla="*/ 5888 h 10020"/>
                <a:gd name="connsiteX49" fmla="*/ 426 w 10000"/>
                <a:gd name="connsiteY49" fmla="*/ 5534 h 10020"/>
                <a:gd name="connsiteX50" fmla="*/ 245 w 10000"/>
                <a:gd name="connsiteY50" fmla="*/ 5163 h 10020"/>
                <a:gd name="connsiteX51" fmla="*/ 108 w 10000"/>
                <a:gd name="connsiteY51" fmla="*/ 4775 h 10020"/>
                <a:gd name="connsiteX52" fmla="*/ 29 w 10000"/>
                <a:gd name="connsiteY52" fmla="*/ 4375 h 10020"/>
                <a:gd name="connsiteX53" fmla="*/ 0 w 10000"/>
                <a:gd name="connsiteY53" fmla="*/ 3958 h 10020"/>
                <a:gd name="connsiteX54" fmla="*/ 36 w 10000"/>
                <a:gd name="connsiteY54" fmla="*/ 3529 h 10020"/>
                <a:gd name="connsiteX55" fmla="*/ 123 w 10000"/>
                <a:gd name="connsiteY55" fmla="*/ 3112 h 10020"/>
                <a:gd name="connsiteX56" fmla="*/ 253 w 10000"/>
                <a:gd name="connsiteY56" fmla="*/ 2707 h 10020"/>
                <a:gd name="connsiteX57" fmla="*/ 455 w 10000"/>
                <a:gd name="connsiteY57" fmla="*/ 2324 h 10020"/>
                <a:gd name="connsiteX58" fmla="*/ 685 w 10000"/>
                <a:gd name="connsiteY58" fmla="*/ 1959 h 10020"/>
                <a:gd name="connsiteX59" fmla="*/ 974 w 10000"/>
                <a:gd name="connsiteY59" fmla="*/ 1622 h 10020"/>
                <a:gd name="connsiteX60" fmla="*/ 1291 w 10000"/>
                <a:gd name="connsiteY60" fmla="*/ 1308 h 10020"/>
                <a:gd name="connsiteX61" fmla="*/ 1652 w 10000"/>
                <a:gd name="connsiteY61" fmla="*/ 1017 h 10020"/>
                <a:gd name="connsiteX62" fmla="*/ 2049 w 10000"/>
                <a:gd name="connsiteY62" fmla="*/ 766 h 10020"/>
                <a:gd name="connsiteX63" fmla="*/ 2482 w 10000"/>
                <a:gd name="connsiteY63" fmla="*/ 542 h 10020"/>
                <a:gd name="connsiteX64" fmla="*/ 2937 w 10000"/>
                <a:gd name="connsiteY64" fmla="*/ 354 h 10020"/>
                <a:gd name="connsiteX65" fmla="*/ 3420 w 10000"/>
                <a:gd name="connsiteY65" fmla="*/ 205 h 10020"/>
                <a:gd name="connsiteX66" fmla="*/ 3925 w 10000"/>
                <a:gd name="connsiteY66" fmla="*/ 91 h 10020"/>
                <a:gd name="connsiteX67" fmla="*/ 4459 w 10000"/>
                <a:gd name="connsiteY67" fmla="*/ 23 h 10020"/>
                <a:gd name="connsiteX68" fmla="*/ 5000 w 10000"/>
                <a:gd name="connsiteY6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488 w 10000"/>
                <a:gd name="connsiteY36" fmla="*/ 9634 h 10020"/>
                <a:gd name="connsiteX37" fmla="*/ 5343 w 10000"/>
                <a:gd name="connsiteY37" fmla="*/ 10020 h 10020"/>
                <a:gd name="connsiteX38" fmla="*/ 4185 w 10000"/>
                <a:gd name="connsiteY38" fmla="*/ 7858 h 10020"/>
                <a:gd name="connsiteX39" fmla="*/ 3694 w 10000"/>
                <a:gd name="connsiteY39" fmla="*/ 7779 h 10020"/>
                <a:gd name="connsiteX40" fmla="*/ 3211 w 10000"/>
                <a:gd name="connsiteY40" fmla="*/ 7652 h 10020"/>
                <a:gd name="connsiteX41" fmla="*/ 2756 w 10000"/>
                <a:gd name="connsiteY41" fmla="*/ 7493 h 10020"/>
                <a:gd name="connsiteX42" fmla="*/ 2323 w 10000"/>
                <a:gd name="connsiteY42" fmla="*/ 7298 h 10020"/>
                <a:gd name="connsiteX43" fmla="*/ 1926 w 10000"/>
                <a:gd name="connsiteY43" fmla="*/ 7065 h 10020"/>
                <a:gd name="connsiteX44" fmla="*/ 1544 w 10000"/>
                <a:gd name="connsiteY44" fmla="*/ 6813 h 10020"/>
                <a:gd name="connsiteX45" fmla="*/ 1205 w 10000"/>
                <a:gd name="connsiteY45" fmla="*/ 6527 h 10020"/>
                <a:gd name="connsiteX46" fmla="*/ 902 w 10000"/>
                <a:gd name="connsiteY46" fmla="*/ 6219 h 10020"/>
                <a:gd name="connsiteX47" fmla="*/ 642 w 10000"/>
                <a:gd name="connsiteY47" fmla="*/ 5888 h 10020"/>
                <a:gd name="connsiteX48" fmla="*/ 426 w 10000"/>
                <a:gd name="connsiteY48" fmla="*/ 5534 h 10020"/>
                <a:gd name="connsiteX49" fmla="*/ 245 w 10000"/>
                <a:gd name="connsiteY49" fmla="*/ 5163 h 10020"/>
                <a:gd name="connsiteX50" fmla="*/ 108 w 10000"/>
                <a:gd name="connsiteY50" fmla="*/ 4775 h 10020"/>
                <a:gd name="connsiteX51" fmla="*/ 29 w 10000"/>
                <a:gd name="connsiteY51" fmla="*/ 4375 h 10020"/>
                <a:gd name="connsiteX52" fmla="*/ 0 w 10000"/>
                <a:gd name="connsiteY52" fmla="*/ 3958 h 10020"/>
                <a:gd name="connsiteX53" fmla="*/ 36 w 10000"/>
                <a:gd name="connsiteY53" fmla="*/ 3529 h 10020"/>
                <a:gd name="connsiteX54" fmla="*/ 123 w 10000"/>
                <a:gd name="connsiteY54" fmla="*/ 3112 h 10020"/>
                <a:gd name="connsiteX55" fmla="*/ 253 w 10000"/>
                <a:gd name="connsiteY55" fmla="*/ 2707 h 10020"/>
                <a:gd name="connsiteX56" fmla="*/ 455 w 10000"/>
                <a:gd name="connsiteY56" fmla="*/ 2324 h 10020"/>
                <a:gd name="connsiteX57" fmla="*/ 685 w 10000"/>
                <a:gd name="connsiteY57" fmla="*/ 1959 h 10020"/>
                <a:gd name="connsiteX58" fmla="*/ 974 w 10000"/>
                <a:gd name="connsiteY58" fmla="*/ 1622 h 10020"/>
                <a:gd name="connsiteX59" fmla="*/ 1291 w 10000"/>
                <a:gd name="connsiteY59" fmla="*/ 1308 h 10020"/>
                <a:gd name="connsiteX60" fmla="*/ 1652 w 10000"/>
                <a:gd name="connsiteY60" fmla="*/ 1017 h 10020"/>
                <a:gd name="connsiteX61" fmla="*/ 2049 w 10000"/>
                <a:gd name="connsiteY61" fmla="*/ 766 h 10020"/>
                <a:gd name="connsiteX62" fmla="*/ 2482 w 10000"/>
                <a:gd name="connsiteY62" fmla="*/ 542 h 10020"/>
                <a:gd name="connsiteX63" fmla="*/ 2937 w 10000"/>
                <a:gd name="connsiteY63" fmla="*/ 354 h 10020"/>
                <a:gd name="connsiteX64" fmla="*/ 3420 w 10000"/>
                <a:gd name="connsiteY64" fmla="*/ 205 h 10020"/>
                <a:gd name="connsiteX65" fmla="*/ 3925 w 10000"/>
                <a:gd name="connsiteY65" fmla="*/ 91 h 10020"/>
                <a:gd name="connsiteX66" fmla="*/ 4459 w 10000"/>
                <a:gd name="connsiteY66" fmla="*/ 23 h 10020"/>
                <a:gd name="connsiteX67" fmla="*/ 5000 w 10000"/>
                <a:gd name="connsiteY6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488 w 10000"/>
                <a:gd name="connsiteY35" fmla="*/ 9634 h 10020"/>
                <a:gd name="connsiteX36" fmla="*/ 5343 w 10000"/>
                <a:gd name="connsiteY36" fmla="*/ 10020 h 10020"/>
                <a:gd name="connsiteX37" fmla="*/ 4185 w 10000"/>
                <a:gd name="connsiteY37" fmla="*/ 7858 h 10020"/>
                <a:gd name="connsiteX38" fmla="*/ 3694 w 10000"/>
                <a:gd name="connsiteY38" fmla="*/ 7779 h 10020"/>
                <a:gd name="connsiteX39" fmla="*/ 3211 w 10000"/>
                <a:gd name="connsiteY39" fmla="*/ 7652 h 10020"/>
                <a:gd name="connsiteX40" fmla="*/ 2756 w 10000"/>
                <a:gd name="connsiteY40" fmla="*/ 7493 h 10020"/>
                <a:gd name="connsiteX41" fmla="*/ 2323 w 10000"/>
                <a:gd name="connsiteY41" fmla="*/ 7298 h 10020"/>
                <a:gd name="connsiteX42" fmla="*/ 1926 w 10000"/>
                <a:gd name="connsiteY42" fmla="*/ 7065 h 10020"/>
                <a:gd name="connsiteX43" fmla="*/ 1544 w 10000"/>
                <a:gd name="connsiteY43" fmla="*/ 6813 h 10020"/>
                <a:gd name="connsiteX44" fmla="*/ 1205 w 10000"/>
                <a:gd name="connsiteY44" fmla="*/ 6527 h 10020"/>
                <a:gd name="connsiteX45" fmla="*/ 902 w 10000"/>
                <a:gd name="connsiteY45" fmla="*/ 6219 h 10020"/>
                <a:gd name="connsiteX46" fmla="*/ 642 w 10000"/>
                <a:gd name="connsiteY46" fmla="*/ 5888 h 10020"/>
                <a:gd name="connsiteX47" fmla="*/ 426 w 10000"/>
                <a:gd name="connsiteY47" fmla="*/ 5534 h 10020"/>
                <a:gd name="connsiteX48" fmla="*/ 245 w 10000"/>
                <a:gd name="connsiteY48" fmla="*/ 5163 h 10020"/>
                <a:gd name="connsiteX49" fmla="*/ 108 w 10000"/>
                <a:gd name="connsiteY49" fmla="*/ 4775 h 10020"/>
                <a:gd name="connsiteX50" fmla="*/ 29 w 10000"/>
                <a:gd name="connsiteY50" fmla="*/ 4375 h 10020"/>
                <a:gd name="connsiteX51" fmla="*/ 0 w 10000"/>
                <a:gd name="connsiteY51" fmla="*/ 3958 h 10020"/>
                <a:gd name="connsiteX52" fmla="*/ 36 w 10000"/>
                <a:gd name="connsiteY52" fmla="*/ 3529 h 10020"/>
                <a:gd name="connsiteX53" fmla="*/ 123 w 10000"/>
                <a:gd name="connsiteY53" fmla="*/ 3112 h 10020"/>
                <a:gd name="connsiteX54" fmla="*/ 253 w 10000"/>
                <a:gd name="connsiteY54" fmla="*/ 2707 h 10020"/>
                <a:gd name="connsiteX55" fmla="*/ 455 w 10000"/>
                <a:gd name="connsiteY55" fmla="*/ 2324 h 10020"/>
                <a:gd name="connsiteX56" fmla="*/ 685 w 10000"/>
                <a:gd name="connsiteY56" fmla="*/ 1959 h 10020"/>
                <a:gd name="connsiteX57" fmla="*/ 974 w 10000"/>
                <a:gd name="connsiteY57" fmla="*/ 1622 h 10020"/>
                <a:gd name="connsiteX58" fmla="*/ 1291 w 10000"/>
                <a:gd name="connsiteY58" fmla="*/ 1308 h 10020"/>
                <a:gd name="connsiteX59" fmla="*/ 1652 w 10000"/>
                <a:gd name="connsiteY59" fmla="*/ 1017 h 10020"/>
                <a:gd name="connsiteX60" fmla="*/ 2049 w 10000"/>
                <a:gd name="connsiteY60" fmla="*/ 766 h 10020"/>
                <a:gd name="connsiteX61" fmla="*/ 2482 w 10000"/>
                <a:gd name="connsiteY61" fmla="*/ 542 h 10020"/>
                <a:gd name="connsiteX62" fmla="*/ 2937 w 10000"/>
                <a:gd name="connsiteY62" fmla="*/ 354 h 10020"/>
                <a:gd name="connsiteX63" fmla="*/ 3420 w 10000"/>
                <a:gd name="connsiteY63" fmla="*/ 205 h 10020"/>
                <a:gd name="connsiteX64" fmla="*/ 3925 w 10000"/>
                <a:gd name="connsiteY64" fmla="*/ 91 h 10020"/>
                <a:gd name="connsiteX65" fmla="*/ 4459 w 10000"/>
                <a:gd name="connsiteY65" fmla="*/ 23 h 10020"/>
                <a:gd name="connsiteX66" fmla="*/ 5000 w 10000"/>
                <a:gd name="connsiteY6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5488 w 10000"/>
                <a:gd name="connsiteY34" fmla="*/ 9634 h 10020"/>
                <a:gd name="connsiteX35" fmla="*/ 5343 w 10000"/>
                <a:gd name="connsiteY35" fmla="*/ 10020 h 10020"/>
                <a:gd name="connsiteX36" fmla="*/ 4185 w 10000"/>
                <a:gd name="connsiteY36" fmla="*/ 7858 h 10020"/>
                <a:gd name="connsiteX37" fmla="*/ 3694 w 10000"/>
                <a:gd name="connsiteY37" fmla="*/ 7779 h 10020"/>
                <a:gd name="connsiteX38" fmla="*/ 3211 w 10000"/>
                <a:gd name="connsiteY38" fmla="*/ 7652 h 10020"/>
                <a:gd name="connsiteX39" fmla="*/ 2756 w 10000"/>
                <a:gd name="connsiteY39" fmla="*/ 7493 h 10020"/>
                <a:gd name="connsiteX40" fmla="*/ 2323 w 10000"/>
                <a:gd name="connsiteY40" fmla="*/ 7298 h 10020"/>
                <a:gd name="connsiteX41" fmla="*/ 1926 w 10000"/>
                <a:gd name="connsiteY41" fmla="*/ 7065 h 10020"/>
                <a:gd name="connsiteX42" fmla="*/ 1544 w 10000"/>
                <a:gd name="connsiteY42" fmla="*/ 6813 h 10020"/>
                <a:gd name="connsiteX43" fmla="*/ 1205 w 10000"/>
                <a:gd name="connsiteY43" fmla="*/ 6527 h 10020"/>
                <a:gd name="connsiteX44" fmla="*/ 902 w 10000"/>
                <a:gd name="connsiteY44" fmla="*/ 6219 h 10020"/>
                <a:gd name="connsiteX45" fmla="*/ 642 w 10000"/>
                <a:gd name="connsiteY45" fmla="*/ 5888 h 10020"/>
                <a:gd name="connsiteX46" fmla="*/ 426 w 10000"/>
                <a:gd name="connsiteY46" fmla="*/ 5534 h 10020"/>
                <a:gd name="connsiteX47" fmla="*/ 245 w 10000"/>
                <a:gd name="connsiteY47" fmla="*/ 5163 h 10020"/>
                <a:gd name="connsiteX48" fmla="*/ 108 w 10000"/>
                <a:gd name="connsiteY48" fmla="*/ 4775 h 10020"/>
                <a:gd name="connsiteX49" fmla="*/ 29 w 10000"/>
                <a:gd name="connsiteY49" fmla="*/ 4375 h 10020"/>
                <a:gd name="connsiteX50" fmla="*/ 0 w 10000"/>
                <a:gd name="connsiteY50" fmla="*/ 3958 h 10020"/>
                <a:gd name="connsiteX51" fmla="*/ 36 w 10000"/>
                <a:gd name="connsiteY51" fmla="*/ 3529 h 10020"/>
                <a:gd name="connsiteX52" fmla="*/ 123 w 10000"/>
                <a:gd name="connsiteY52" fmla="*/ 3112 h 10020"/>
                <a:gd name="connsiteX53" fmla="*/ 253 w 10000"/>
                <a:gd name="connsiteY53" fmla="*/ 2707 h 10020"/>
                <a:gd name="connsiteX54" fmla="*/ 455 w 10000"/>
                <a:gd name="connsiteY54" fmla="*/ 2324 h 10020"/>
                <a:gd name="connsiteX55" fmla="*/ 685 w 10000"/>
                <a:gd name="connsiteY55" fmla="*/ 1959 h 10020"/>
                <a:gd name="connsiteX56" fmla="*/ 974 w 10000"/>
                <a:gd name="connsiteY56" fmla="*/ 1622 h 10020"/>
                <a:gd name="connsiteX57" fmla="*/ 1291 w 10000"/>
                <a:gd name="connsiteY57" fmla="*/ 1308 h 10020"/>
                <a:gd name="connsiteX58" fmla="*/ 1652 w 10000"/>
                <a:gd name="connsiteY58" fmla="*/ 1017 h 10020"/>
                <a:gd name="connsiteX59" fmla="*/ 2049 w 10000"/>
                <a:gd name="connsiteY59" fmla="*/ 766 h 10020"/>
                <a:gd name="connsiteX60" fmla="*/ 2482 w 10000"/>
                <a:gd name="connsiteY60" fmla="*/ 542 h 10020"/>
                <a:gd name="connsiteX61" fmla="*/ 2937 w 10000"/>
                <a:gd name="connsiteY61" fmla="*/ 354 h 10020"/>
                <a:gd name="connsiteX62" fmla="*/ 3420 w 10000"/>
                <a:gd name="connsiteY62" fmla="*/ 205 h 10020"/>
                <a:gd name="connsiteX63" fmla="*/ 3925 w 10000"/>
                <a:gd name="connsiteY63" fmla="*/ 91 h 10020"/>
                <a:gd name="connsiteX64" fmla="*/ 4459 w 10000"/>
                <a:gd name="connsiteY64" fmla="*/ 23 h 10020"/>
                <a:gd name="connsiteX65" fmla="*/ 5000 w 10000"/>
                <a:gd name="connsiteY6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5488 w 10000"/>
                <a:gd name="connsiteY33" fmla="*/ 9634 h 10020"/>
                <a:gd name="connsiteX34" fmla="*/ 5343 w 10000"/>
                <a:gd name="connsiteY34" fmla="*/ 10020 h 10020"/>
                <a:gd name="connsiteX35" fmla="*/ 4185 w 10000"/>
                <a:gd name="connsiteY35" fmla="*/ 7858 h 10020"/>
                <a:gd name="connsiteX36" fmla="*/ 3694 w 10000"/>
                <a:gd name="connsiteY36" fmla="*/ 7779 h 10020"/>
                <a:gd name="connsiteX37" fmla="*/ 3211 w 10000"/>
                <a:gd name="connsiteY37" fmla="*/ 7652 h 10020"/>
                <a:gd name="connsiteX38" fmla="*/ 2756 w 10000"/>
                <a:gd name="connsiteY38" fmla="*/ 7493 h 10020"/>
                <a:gd name="connsiteX39" fmla="*/ 2323 w 10000"/>
                <a:gd name="connsiteY39" fmla="*/ 7298 h 10020"/>
                <a:gd name="connsiteX40" fmla="*/ 1926 w 10000"/>
                <a:gd name="connsiteY40" fmla="*/ 7065 h 10020"/>
                <a:gd name="connsiteX41" fmla="*/ 1544 w 10000"/>
                <a:gd name="connsiteY41" fmla="*/ 6813 h 10020"/>
                <a:gd name="connsiteX42" fmla="*/ 1205 w 10000"/>
                <a:gd name="connsiteY42" fmla="*/ 6527 h 10020"/>
                <a:gd name="connsiteX43" fmla="*/ 902 w 10000"/>
                <a:gd name="connsiteY43" fmla="*/ 6219 h 10020"/>
                <a:gd name="connsiteX44" fmla="*/ 642 w 10000"/>
                <a:gd name="connsiteY44" fmla="*/ 5888 h 10020"/>
                <a:gd name="connsiteX45" fmla="*/ 426 w 10000"/>
                <a:gd name="connsiteY45" fmla="*/ 5534 h 10020"/>
                <a:gd name="connsiteX46" fmla="*/ 245 w 10000"/>
                <a:gd name="connsiteY46" fmla="*/ 5163 h 10020"/>
                <a:gd name="connsiteX47" fmla="*/ 108 w 10000"/>
                <a:gd name="connsiteY47" fmla="*/ 4775 h 10020"/>
                <a:gd name="connsiteX48" fmla="*/ 29 w 10000"/>
                <a:gd name="connsiteY48" fmla="*/ 4375 h 10020"/>
                <a:gd name="connsiteX49" fmla="*/ 0 w 10000"/>
                <a:gd name="connsiteY49" fmla="*/ 3958 h 10020"/>
                <a:gd name="connsiteX50" fmla="*/ 36 w 10000"/>
                <a:gd name="connsiteY50" fmla="*/ 3529 h 10020"/>
                <a:gd name="connsiteX51" fmla="*/ 123 w 10000"/>
                <a:gd name="connsiteY51" fmla="*/ 3112 h 10020"/>
                <a:gd name="connsiteX52" fmla="*/ 253 w 10000"/>
                <a:gd name="connsiteY52" fmla="*/ 2707 h 10020"/>
                <a:gd name="connsiteX53" fmla="*/ 455 w 10000"/>
                <a:gd name="connsiteY53" fmla="*/ 2324 h 10020"/>
                <a:gd name="connsiteX54" fmla="*/ 685 w 10000"/>
                <a:gd name="connsiteY54" fmla="*/ 1959 h 10020"/>
                <a:gd name="connsiteX55" fmla="*/ 974 w 10000"/>
                <a:gd name="connsiteY55" fmla="*/ 1622 h 10020"/>
                <a:gd name="connsiteX56" fmla="*/ 1291 w 10000"/>
                <a:gd name="connsiteY56" fmla="*/ 1308 h 10020"/>
                <a:gd name="connsiteX57" fmla="*/ 1652 w 10000"/>
                <a:gd name="connsiteY57" fmla="*/ 1017 h 10020"/>
                <a:gd name="connsiteX58" fmla="*/ 2049 w 10000"/>
                <a:gd name="connsiteY58" fmla="*/ 766 h 10020"/>
                <a:gd name="connsiteX59" fmla="*/ 2482 w 10000"/>
                <a:gd name="connsiteY59" fmla="*/ 542 h 10020"/>
                <a:gd name="connsiteX60" fmla="*/ 2937 w 10000"/>
                <a:gd name="connsiteY60" fmla="*/ 354 h 10020"/>
                <a:gd name="connsiteX61" fmla="*/ 3420 w 10000"/>
                <a:gd name="connsiteY61" fmla="*/ 205 h 10020"/>
                <a:gd name="connsiteX62" fmla="*/ 3925 w 10000"/>
                <a:gd name="connsiteY62" fmla="*/ 91 h 10020"/>
                <a:gd name="connsiteX63" fmla="*/ 4459 w 10000"/>
                <a:gd name="connsiteY63" fmla="*/ 23 h 10020"/>
                <a:gd name="connsiteX64" fmla="*/ 5000 w 10000"/>
                <a:gd name="connsiteY6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5488 w 10000"/>
                <a:gd name="connsiteY32" fmla="*/ 9634 h 10020"/>
                <a:gd name="connsiteX33" fmla="*/ 5343 w 10000"/>
                <a:gd name="connsiteY33" fmla="*/ 10020 h 10020"/>
                <a:gd name="connsiteX34" fmla="*/ 4185 w 10000"/>
                <a:gd name="connsiteY34" fmla="*/ 7858 h 10020"/>
                <a:gd name="connsiteX35" fmla="*/ 3694 w 10000"/>
                <a:gd name="connsiteY35" fmla="*/ 7779 h 10020"/>
                <a:gd name="connsiteX36" fmla="*/ 3211 w 10000"/>
                <a:gd name="connsiteY36" fmla="*/ 7652 h 10020"/>
                <a:gd name="connsiteX37" fmla="*/ 2756 w 10000"/>
                <a:gd name="connsiteY37" fmla="*/ 7493 h 10020"/>
                <a:gd name="connsiteX38" fmla="*/ 2323 w 10000"/>
                <a:gd name="connsiteY38" fmla="*/ 7298 h 10020"/>
                <a:gd name="connsiteX39" fmla="*/ 1926 w 10000"/>
                <a:gd name="connsiteY39" fmla="*/ 7065 h 10020"/>
                <a:gd name="connsiteX40" fmla="*/ 1544 w 10000"/>
                <a:gd name="connsiteY40" fmla="*/ 6813 h 10020"/>
                <a:gd name="connsiteX41" fmla="*/ 1205 w 10000"/>
                <a:gd name="connsiteY41" fmla="*/ 6527 h 10020"/>
                <a:gd name="connsiteX42" fmla="*/ 902 w 10000"/>
                <a:gd name="connsiteY42" fmla="*/ 6219 h 10020"/>
                <a:gd name="connsiteX43" fmla="*/ 642 w 10000"/>
                <a:gd name="connsiteY43" fmla="*/ 5888 h 10020"/>
                <a:gd name="connsiteX44" fmla="*/ 426 w 10000"/>
                <a:gd name="connsiteY44" fmla="*/ 5534 h 10020"/>
                <a:gd name="connsiteX45" fmla="*/ 245 w 10000"/>
                <a:gd name="connsiteY45" fmla="*/ 5163 h 10020"/>
                <a:gd name="connsiteX46" fmla="*/ 108 w 10000"/>
                <a:gd name="connsiteY46" fmla="*/ 4775 h 10020"/>
                <a:gd name="connsiteX47" fmla="*/ 29 w 10000"/>
                <a:gd name="connsiteY47" fmla="*/ 4375 h 10020"/>
                <a:gd name="connsiteX48" fmla="*/ 0 w 10000"/>
                <a:gd name="connsiteY48" fmla="*/ 3958 h 10020"/>
                <a:gd name="connsiteX49" fmla="*/ 36 w 10000"/>
                <a:gd name="connsiteY49" fmla="*/ 3529 h 10020"/>
                <a:gd name="connsiteX50" fmla="*/ 123 w 10000"/>
                <a:gd name="connsiteY50" fmla="*/ 3112 h 10020"/>
                <a:gd name="connsiteX51" fmla="*/ 253 w 10000"/>
                <a:gd name="connsiteY51" fmla="*/ 2707 h 10020"/>
                <a:gd name="connsiteX52" fmla="*/ 455 w 10000"/>
                <a:gd name="connsiteY52" fmla="*/ 2324 h 10020"/>
                <a:gd name="connsiteX53" fmla="*/ 685 w 10000"/>
                <a:gd name="connsiteY53" fmla="*/ 1959 h 10020"/>
                <a:gd name="connsiteX54" fmla="*/ 974 w 10000"/>
                <a:gd name="connsiteY54" fmla="*/ 1622 h 10020"/>
                <a:gd name="connsiteX55" fmla="*/ 1291 w 10000"/>
                <a:gd name="connsiteY55" fmla="*/ 1308 h 10020"/>
                <a:gd name="connsiteX56" fmla="*/ 1652 w 10000"/>
                <a:gd name="connsiteY56" fmla="*/ 1017 h 10020"/>
                <a:gd name="connsiteX57" fmla="*/ 2049 w 10000"/>
                <a:gd name="connsiteY57" fmla="*/ 766 h 10020"/>
                <a:gd name="connsiteX58" fmla="*/ 2482 w 10000"/>
                <a:gd name="connsiteY58" fmla="*/ 542 h 10020"/>
                <a:gd name="connsiteX59" fmla="*/ 2937 w 10000"/>
                <a:gd name="connsiteY59" fmla="*/ 354 h 10020"/>
                <a:gd name="connsiteX60" fmla="*/ 3420 w 10000"/>
                <a:gd name="connsiteY60" fmla="*/ 205 h 10020"/>
                <a:gd name="connsiteX61" fmla="*/ 3925 w 10000"/>
                <a:gd name="connsiteY61" fmla="*/ 91 h 10020"/>
                <a:gd name="connsiteX62" fmla="*/ 4459 w 10000"/>
                <a:gd name="connsiteY62" fmla="*/ 23 h 10020"/>
                <a:gd name="connsiteX63" fmla="*/ 5000 w 10000"/>
                <a:gd name="connsiteY6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5488 w 10000"/>
                <a:gd name="connsiteY31" fmla="*/ 9634 h 10020"/>
                <a:gd name="connsiteX32" fmla="*/ 5343 w 10000"/>
                <a:gd name="connsiteY32" fmla="*/ 10020 h 10020"/>
                <a:gd name="connsiteX33" fmla="*/ 4185 w 10000"/>
                <a:gd name="connsiteY33" fmla="*/ 7858 h 10020"/>
                <a:gd name="connsiteX34" fmla="*/ 3694 w 10000"/>
                <a:gd name="connsiteY34" fmla="*/ 7779 h 10020"/>
                <a:gd name="connsiteX35" fmla="*/ 3211 w 10000"/>
                <a:gd name="connsiteY35" fmla="*/ 7652 h 10020"/>
                <a:gd name="connsiteX36" fmla="*/ 2756 w 10000"/>
                <a:gd name="connsiteY36" fmla="*/ 7493 h 10020"/>
                <a:gd name="connsiteX37" fmla="*/ 2323 w 10000"/>
                <a:gd name="connsiteY37" fmla="*/ 7298 h 10020"/>
                <a:gd name="connsiteX38" fmla="*/ 1926 w 10000"/>
                <a:gd name="connsiteY38" fmla="*/ 7065 h 10020"/>
                <a:gd name="connsiteX39" fmla="*/ 1544 w 10000"/>
                <a:gd name="connsiteY39" fmla="*/ 6813 h 10020"/>
                <a:gd name="connsiteX40" fmla="*/ 1205 w 10000"/>
                <a:gd name="connsiteY40" fmla="*/ 6527 h 10020"/>
                <a:gd name="connsiteX41" fmla="*/ 902 w 10000"/>
                <a:gd name="connsiteY41" fmla="*/ 6219 h 10020"/>
                <a:gd name="connsiteX42" fmla="*/ 642 w 10000"/>
                <a:gd name="connsiteY42" fmla="*/ 5888 h 10020"/>
                <a:gd name="connsiteX43" fmla="*/ 426 w 10000"/>
                <a:gd name="connsiteY43" fmla="*/ 5534 h 10020"/>
                <a:gd name="connsiteX44" fmla="*/ 245 w 10000"/>
                <a:gd name="connsiteY44" fmla="*/ 5163 h 10020"/>
                <a:gd name="connsiteX45" fmla="*/ 108 w 10000"/>
                <a:gd name="connsiteY45" fmla="*/ 4775 h 10020"/>
                <a:gd name="connsiteX46" fmla="*/ 29 w 10000"/>
                <a:gd name="connsiteY46" fmla="*/ 4375 h 10020"/>
                <a:gd name="connsiteX47" fmla="*/ 0 w 10000"/>
                <a:gd name="connsiteY47" fmla="*/ 3958 h 10020"/>
                <a:gd name="connsiteX48" fmla="*/ 36 w 10000"/>
                <a:gd name="connsiteY48" fmla="*/ 3529 h 10020"/>
                <a:gd name="connsiteX49" fmla="*/ 123 w 10000"/>
                <a:gd name="connsiteY49" fmla="*/ 3112 h 10020"/>
                <a:gd name="connsiteX50" fmla="*/ 253 w 10000"/>
                <a:gd name="connsiteY50" fmla="*/ 2707 h 10020"/>
                <a:gd name="connsiteX51" fmla="*/ 455 w 10000"/>
                <a:gd name="connsiteY51" fmla="*/ 2324 h 10020"/>
                <a:gd name="connsiteX52" fmla="*/ 685 w 10000"/>
                <a:gd name="connsiteY52" fmla="*/ 1959 h 10020"/>
                <a:gd name="connsiteX53" fmla="*/ 974 w 10000"/>
                <a:gd name="connsiteY53" fmla="*/ 1622 h 10020"/>
                <a:gd name="connsiteX54" fmla="*/ 1291 w 10000"/>
                <a:gd name="connsiteY54" fmla="*/ 1308 h 10020"/>
                <a:gd name="connsiteX55" fmla="*/ 1652 w 10000"/>
                <a:gd name="connsiteY55" fmla="*/ 1017 h 10020"/>
                <a:gd name="connsiteX56" fmla="*/ 2049 w 10000"/>
                <a:gd name="connsiteY56" fmla="*/ 766 h 10020"/>
                <a:gd name="connsiteX57" fmla="*/ 2482 w 10000"/>
                <a:gd name="connsiteY57" fmla="*/ 542 h 10020"/>
                <a:gd name="connsiteX58" fmla="*/ 2937 w 10000"/>
                <a:gd name="connsiteY58" fmla="*/ 354 h 10020"/>
                <a:gd name="connsiteX59" fmla="*/ 3420 w 10000"/>
                <a:gd name="connsiteY59" fmla="*/ 205 h 10020"/>
                <a:gd name="connsiteX60" fmla="*/ 3925 w 10000"/>
                <a:gd name="connsiteY60" fmla="*/ 91 h 10020"/>
                <a:gd name="connsiteX61" fmla="*/ 4459 w 10000"/>
                <a:gd name="connsiteY61" fmla="*/ 23 h 10020"/>
                <a:gd name="connsiteX62" fmla="*/ 5000 w 10000"/>
                <a:gd name="connsiteY6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488 w 10000"/>
                <a:gd name="connsiteY30" fmla="*/ 9634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655 w 10000"/>
                <a:gd name="connsiteY30" fmla="*/ 9138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9781"/>
                <a:gd name="connsiteX1" fmla="*/ 5541 w 10000"/>
                <a:gd name="connsiteY1" fmla="*/ 23 h 9781"/>
                <a:gd name="connsiteX2" fmla="*/ 6068 w 10000"/>
                <a:gd name="connsiteY2" fmla="*/ 91 h 9781"/>
                <a:gd name="connsiteX3" fmla="*/ 6580 w 10000"/>
                <a:gd name="connsiteY3" fmla="*/ 205 h 9781"/>
                <a:gd name="connsiteX4" fmla="*/ 7063 w 10000"/>
                <a:gd name="connsiteY4" fmla="*/ 354 h 9781"/>
                <a:gd name="connsiteX5" fmla="*/ 7525 w 10000"/>
                <a:gd name="connsiteY5" fmla="*/ 542 h 9781"/>
                <a:gd name="connsiteX6" fmla="*/ 7951 w 10000"/>
                <a:gd name="connsiteY6" fmla="*/ 766 h 9781"/>
                <a:gd name="connsiteX7" fmla="*/ 8348 w 10000"/>
                <a:gd name="connsiteY7" fmla="*/ 1017 h 9781"/>
                <a:gd name="connsiteX8" fmla="*/ 8709 w 10000"/>
                <a:gd name="connsiteY8" fmla="*/ 1308 h 9781"/>
                <a:gd name="connsiteX9" fmla="*/ 9033 w 10000"/>
                <a:gd name="connsiteY9" fmla="*/ 1622 h 9781"/>
                <a:gd name="connsiteX10" fmla="*/ 9307 w 10000"/>
                <a:gd name="connsiteY10" fmla="*/ 1959 h 9781"/>
                <a:gd name="connsiteX11" fmla="*/ 9553 w 10000"/>
                <a:gd name="connsiteY11" fmla="*/ 2324 h 9781"/>
                <a:gd name="connsiteX12" fmla="*/ 9747 w 10000"/>
                <a:gd name="connsiteY12" fmla="*/ 2707 h 9781"/>
                <a:gd name="connsiteX13" fmla="*/ 9885 w 10000"/>
                <a:gd name="connsiteY13" fmla="*/ 3112 h 9781"/>
                <a:gd name="connsiteX14" fmla="*/ 9971 w 10000"/>
                <a:gd name="connsiteY14" fmla="*/ 3529 h 9781"/>
                <a:gd name="connsiteX15" fmla="*/ 10000 w 10000"/>
                <a:gd name="connsiteY15" fmla="*/ 3958 h 9781"/>
                <a:gd name="connsiteX16" fmla="*/ 9971 w 10000"/>
                <a:gd name="connsiteY16" fmla="*/ 4341 h 9781"/>
                <a:gd name="connsiteX17" fmla="*/ 9906 w 10000"/>
                <a:gd name="connsiteY17" fmla="*/ 4711 h 9781"/>
                <a:gd name="connsiteX18" fmla="*/ 9791 w 10000"/>
                <a:gd name="connsiteY18" fmla="*/ 5077 h 9781"/>
                <a:gd name="connsiteX19" fmla="*/ 9632 w 10000"/>
                <a:gd name="connsiteY19" fmla="*/ 5431 h 9781"/>
                <a:gd name="connsiteX20" fmla="*/ 9430 w 10000"/>
                <a:gd name="connsiteY20" fmla="*/ 5768 h 9781"/>
                <a:gd name="connsiteX21" fmla="*/ 9199 w 10000"/>
                <a:gd name="connsiteY21" fmla="*/ 6088 h 9781"/>
                <a:gd name="connsiteX22" fmla="*/ 8925 w 10000"/>
                <a:gd name="connsiteY22" fmla="*/ 6396 h 9781"/>
                <a:gd name="connsiteX23" fmla="*/ 8622 w 10000"/>
                <a:gd name="connsiteY23" fmla="*/ 6676 h 9781"/>
                <a:gd name="connsiteX24" fmla="*/ 8283 w 10000"/>
                <a:gd name="connsiteY24" fmla="*/ 6938 h 9781"/>
                <a:gd name="connsiteX25" fmla="*/ 7900 w 10000"/>
                <a:gd name="connsiteY25" fmla="*/ 7172 h 9781"/>
                <a:gd name="connsiteX26" fmla="*/ 7504 w 10000"/>
                <a:gd name="connsiteY26" fmla="*/ 7379 h 9781"/>
                <a:gd name="connsiteX27" fmla="*/ 7071 w 10000"/>
                <a:gd name="connsiteY27" fmla="*/ 7561 h 9781"/>
                <a:gd name="connsiteX28" fmla="*/ 6616 w 10000"/>
                <a:gd name="connsiteY28" fmla="*/ 7704 h 9781"/>
                <a:gd name="connsiteX29" fmla="*/ 6140 w 10000"/>
                <a:gd name="connsiteY29" fmla="*/ 7813 h 9781"/>
                <a:gd name="connsiteX30" fmla="*/ 5655 w 10000"/>
                <a:gd name="connsiteY30" fmla="*/ 9138 h 9781"/>
                <a:gd name="connsiteX31" fmla="*/ 5324 w 10000"/>
                <a:gd name="connsiteY31" fmla="*/ 9781 h 9781"/>
                <a:gd name="connsiteX32" fmla="*/ 4185 w 10000"/>
                <a:gd name="connsiteY32" fmla="*/ 7858 h 9781"/>
                <a:gd name="connsiteX33" fmla="*/ 3694 w 10000"/>
                <a:gd name="connsiteY33" fmla="*/ 7779 h 9781"/>
                <a:gd name="connsiteX34" fmla="*/ 3211 w 10000"/>
                <a:gd name="connsiteY34" fmla="*/ 7652 h 9781"/>
                <a:gd name="connsiteX35" fmla="*/ 2756 w 10000"/>
                <a:gd name="connsiteY35" fmla="*/ 7493 h 9781"/>
                <a:gd name="connsiteX36" fmla="*/ 2323 w 10000"/>
                <a:gd name="connsiteY36" fmla="*/ 7298 h 9781"/>
                <a:gd name="connsiteX37" fmla="*/ 1926 w 10000"/>
                <a:gd name="connsiteY37" fmla="*/ 7065 h 9781"/>
                <a:gd name="connsiteX38" fmla="*/ 1544 w 10000"/>
                <a:gd name="connsiteY38" fmla="*/ 6813 h 9781"/>
                <a:gd name="connsiteX39" fmla="*/ 1205 w 10000"/>
                <a:gd name="connsiteY39" fmla="*/ 6527 h 9781"/>
                <a:gd name="connsiteX40" fmla="*/ 902 w 10000"/>
                <a:gd name="connsiteY40" fmla="*/ 6219 h 9781"/>
                <a:gd name="connsiteX41" fmla="*/ 642 w 10000"/>
                <a:gd name="connsiteY41" fmla="*/ 5888 h 9781"/>
                <a:gd name="connsiteX42" fmla="*/ 426 w 10000"/>
                <a:gd name="connsiteY42" fmla="*/ 5534 h 9781"/>
                <a:gd name="connsiteX43" fmla="*/ 245 w 10000"/>
                <a:gd name="connsiteY43" fmla="*/ 5163 h 9781"/>
                <a:gd name="connsiteX44" fmla="*/ 108 w 10000"/>
                <a:gd name="connsiteY44" fmla="*/ 4775 h 9781"/>
                <a:gd name="connsiteX45" fmla="*/ 29 w 10000"/>
                <a:gd name="connsiteY45" fmla="*/ 4375 h 9781"/>
                <a:gd name="connsiteX46" fmla="*/ 0 w 10000"/>
                <a:gd name="connsiteY46" fmla="*/ 3958 h 9781"/>
                <a:gd name="connsiteX47" fmla="*/ 36 w 10000"/>
                <a:gd name="connsiteY47" fmla="*/ 3529 h 9781"/>
                <a:gd name="connsiteX48" fmla="*/ 123 w 10000"/>
                <a:gd name="connsiteY48" fmla="*/ 3112 h 9781"/>
                <a:gd name="connsiteX49" fmla="*/ 253 w 10000"/>
                <a:gd name="connsiteY49" fmla="*/ 2707 h 9781"/>
                <a:gd name="connsiteX50" fmla="*/ 455 w 10000"/>
                <a:gd name="connsiteY50" fmla="*/ 2324 h 9781"/>
                <a:gd name="connsiteX51" fmla="*/ 685 w 10000"/>
                <a:gd name="connsiteY51" fmla="*/ 1959 h 9781"/>
                <a:gd name="connsiteX52" fmla="*/ 974 w 10000"/>
                <a:gd name="connsiteY52" fmla="*/ 1622 h 9781"/>
                <a:gd name="connsiteX53" fmla="*/ 1291 w 10000"/>
                <a:gd name="connsiteY53" fmla="*/ 1308 h 9781"/>
                <a:gd name="connsiteX54" fmla="*/ 1652 w 10000"/>
                <a:gd name="connsiteY54" fmla="*/ 1017 h 9781"/>
                <a:gd name="connsiteX55" fmla="*/ 2049 w 10000"/>
                <a:gd name="connsiteY55" fmla="*/ 766 h 9781"/>
                <a:gd name="connsiteX56" fmla="*/ 2482 w 10000"/>
                <a:gd name="connsiteY56" fmla="*/ 542 h 9781"/>
                <a:gd name="connsiteX57" fmla="*/ 2937 w 10000"/>
                <a:gd name="connsiteY57" fmla="*/ 354 h 9781"/>
                <a:gd name="connsiteX58" fmla="*/ 3420 w 10000"/>
                <a:gd name="connsiteY58" fmla="*/ 205 h 9781"/>
                <a:gd name="connsiteX59" fmla="*/ 3925 w 10000"/>
                <a:gd name="connsiteY59" fmla="*/ 91 h 9781"/>
                <a:gd name="connsiteX60" fmla="*/ 4459 w 10000"/>
                <a:gd name="connsiteY60" fmla="*/ 23 h 9781"/>
                <a:gd name="connsiteX61" fmla="*/ 5000 w 10000"/>
                <a:gd name="connsiteY61" fmla="*/ 0 h 9781"/>
                <a:gd name="connsiteX0" fmla="*/ 5000 w 10000"/>
                <a:gd name="connsiteY0" fmla="*/ 0 h 10000"/>
                <a:gd name="connsiteX1" fmla="*/ 5541 w 10000"/>
                <a:gd name="connsiteY1" fmla="*/ 24 h 10000"/>
                <a:gd name="connsiteX2" fmla="*/ 6068 w 10000"/>
                <a:gd name="connsiteY2" fmla="*/ 93 h 10000"/>
                <a:gd name="connsiteX3" fmla="*/ 6580 w 10000"/>
                <a:gd name="connsiteY3" fmla="*/ 210 h 10000"/>
                <a:gd name="connsiteX4" fmla="*/ 7063 w 10000"/>
                <a:gd name="connsiteY4" fmla="*/ 362 h 10000"/>
                <a:gd name="connsiteX5" fmla="*/ 7525 w 10000"/>
                <a:gd name="connsiteY5" fmla="*/ 554 h 10000"/>
                <a:gd name="connsiteX6" fmla="*/ 7951 w 10000"/>
                <a:gd name="connsiteY6" fmla="*/ 783 h 10000"/>
                <a:gd name="connsiteX7" fmla="*/ 8348 w 10000"/>
                <a:gd name="connsiteY7" fmla="*/ 1040 h 10000"/>
                <a:gd name="connsiteX8" fmla="*/ 8709 w 10000"/>
                <a:gd name="connsiteY8" fmla="*/ 1337 h 10000"/>
                <a:gd name="connsiteX9" fmla="*/ 9033 w 10000"/>
                <a:gd name="connsiteY9" fmla="*/ 1658 h 10000"/>
                <a:gd name="connsiteX10" fmla="*/ 9307 w 10000"/>
                <a:gd name="connsiteY10" fmla="*/ 2003 h 10000"/>
                <a:gd name="connsiteX11" fmla="*/ 9553 w 10000"/>
                <a:gd name="connsiteY11" fmla="*/ 2376 h 10000"/>
                <a:gd name="connsiteX12" fmla="*/ 9747 w 10000"/>
                <a:gd name="connsiteY12" fmla="*/ 2768 h 10000"/>
                <a:gd name="connsiteX13" fmla="*/ 9885 w 10000"/>
                <a:gd name="connsiteY13" fmla="*/ 3182 h 10000"/>
                <a:gd name="connsiteX14" fmla="*/ 9971 w 10000"/>
                <a:gd name="connsiteY14" fmla="*/ 3608 h 10000"/>
                <a:gd name="connsiteX15" fmla="*/ 10000 w 10000"/>
                <a:gd name="connsiteY15" fmla="*/ 4047 h 10000"/>
                <a:gd name="connsiteX16" fmla="*/ 9971 w 10000"/>
                <a:gd name="connsiteY16" fmla="*/ 4438 h 10000"/>
                <a:gd name="connsiteX17" fmla="*/ 9906 w 10000"/>
                <a:gd name="connsiteY17" fmla="*/ 4816 h 10000"/>
                <a:gd name="connsiteX18" fmla="*/ 9791 w 10000"/>
                <a:gd name="connsiteY18" fmla="*/ 5191 h 10000"/>
                <a:gd name="connsiteX19" fmla="*/ 9632 w 10000"/>
                <a:gd name="connsiteY19" fmla="*/ 5553 h 10000"/>
                <a:gd name="connsiteX20" fmla="*/ 9430 w 10000"/>
                <a:gd name="connsiteY20" fmla="*/ 5897 h 10000"/>
                <a:gd name="connsiteX21" fmla="*/ 9199 w 10000"/>
                <a:gd name="connsiteY21" fmla="*/ 6224 h 10000"/>
                <a:gd name="connsiteX22" fmla="*/ 8925 w 10000"/>
                <a:gd name="connsiteY22" fmla="*/ 6539 h 10000"/>
                <a:gd name="connsiteX23" fmla="*/ 8622 w 10000"/>
                <a:gd name="connsiteY23" fmla="*/ 6825 h 10000"/>
                <a:gd name="connsiteX24" fmla="*/ 8283 w 10000"/>
                <a:gd name="connsiteY24" fmla="*/ 7093 h 10000"/>
                <a:gd name="connsiteX25" fmla="*/ 7900 w 10000"/>
                <a:gd name="connsiteY25" fmla="*/ 7333 h 10000"/>
                <a:gd name="connsiteX26" fmla="*/ 7504 w 10000"/>
                <a:gd name="connsiteY26" fmla="*/ 7544 h 10000"/>
                <a:gd name="connsiteX27" fmla="*/ 7071 w 10000"/>
                <a:gd name="connsiteY27" fmla="*/ 7730 h 10000"/>
                <a:gd name="connsiteX28" fmla="*/ 6616 w 10000"/>
                <a:gd name="connsiteY28" fmla="*/ 7876 h 10000"/>
                <a:gd name="connsiteX29" fmla="*/ 6140 w 10000"/>
                <a:gd name="connsiteY29" fmla="*/ 7988 h 10000"/>
                <a:gd name="connsiteX30" fmla="*/ 5636 w 10000"/>
                <a:gd name="connsiteY30" fmla="*/ 9186 h 10000"/>
                <a:gd name="connsiteX31" fmla="*/ 5324 w 10000"/>
                <a:gd name="connsiteY31" fmla="*/ 10000 h 10000"/>
                <a:gd name="connsiteX32" fmla="*/ 4185 w 10000"/>
                <a:gd name="connsiteY32" fmla="*/ 8034 h 10000"/>
                <a:gd name="connsiteX33" fmla="*/ 3694 w 10000"/>
                <a:gd name="connsiteY33" fmla="*/ 7953 h 10000"/>
                <a:gd name="connsiteX34" fmla="*/ 3211 w 10000"/>
                <a:gd name="connsiteY34" fmla="*/ 7823 h 10000"/>
                <a:gd name="connsiteX35" fmla="*/ 2756 w 10000"/>
                <a:gd name="connsiteY35" fmla="*/ 7661 h 10000"/>
                <a:gd name="connsiteX36" fmla="*/ 2323 w 10000"/>
                <a:gd name="connsiteY36" fmla="*/ 7461 h 10000"/>
                <a:gd name="connsiteX37" fmla="*/ 1926 w 10000"/>
                <a:gd name="connsiteY37" fmla="*/ 7223 h 10000"/>
                <a:gd name="connsiteX38" fmla="*/ 1544 w 10000"/>
                <a:gd name="connsiteY38" fmla="*/ 6966 h 10000"/>
                <a:gd name="connsiteX39" fmla="*/ 1205 w 10000"/>
                <a:gd name="connsiteY39" fmla="*/ 6673 h 10000"/>
                <a:gd name="connsiteX40" fmla="*/ 902 w 10000"/>
                <a:gd name="connsiteY40" fmla="*/ 6358 h 10000"/>
                <a:gd name="connsiteX41" fmla="*/ 642 w 10000"/>
                <a:gd name="connsiteY41" fmla="*/ 6020 h 10000"/>
                <a:gd name="connsiteX42" fmla="*/ 426 w 10000"/>
                <a:gd name="connsiteY42" fmla="*/ 5658 h 10000"/>
                <a:gd name="connsiteX43" fmla="*/ 245 w 10000"/>
                <a:gd name="connsiteY43" fmla="*/ 5279 h 10000"/>
                <a:gd name="connsiteX44" fmla="*/ 108 w 10000"/>
                <a:gd name="connsiteY44" fmla="*/ 4882 h 10000"/>
                <a:gd name="connsiteX45" fmla="*/ 29 w 10000"/>
                <a:gd name="connsiteY45" fmla="*/ 4473 h 10000"/>
                <a:gd name="connsiteX46" fmla="*/ 0 w 10000"/>
                <a:gd name="connsiteY46" fmla="*/ 4047 h 10000"/>
                <a:gd name="connsiteX47" fmla="*/ 36 w 10000"/>
                <a:gd name="connsiteY47" fmla="*/ 3608 h 10000"/>
                <a:gd name="connsiteX48" fmla="*/ 123 w 10000"/>
                <a:gd name="connsiteY48" fmla="*/ 3182 h 10000"/>
                <a:gd name="connsiteX49" fmla="*/ 253 w 10000"/>
                <a:gd name="connsiteY49" fmla="*/ 2768 h 10000"/>
                <a:gd name="connsiteX50" fmla="*/ 455 w 10000"/>
                <a:gd name="connsiteY50" fmla="*/ 2376 h 10000"/>
                <a:gd name="connsiteX51" fmla="*/ 685 w 10000"/>
                <a:gd name="connsiteY51" fmla="*/ 2003 h 10000"/>
                <a:gd name="connsiteX52" fmla="*/ 974 w 10000"/>
                <a:gd name="connsiteY52" fmla="*/ 1658 h 10000"/>
                <a:gd name="connsiteX53" fmla="*/ 1291 w 10000"/>
                <a:gd name="connsiteY53" fmla="*/ 1337 h 10000"/>
                <a:gd name="connsiteX54" fmla="*/ 1652 w 10000"/>
                <a:gd name="connsiteY54" fmla="*/ 1040 h 10000"/>
                <a:gd name="connsiteX55" fmla="*/ 2049 w 10000"/>
                <a:gd name="connsiteY55" fmla="*/ 783 h 10000"/>
                <a:gd name="connsiteX56" fmla="*/ 2482 w 10000"/>
                <a:gd name="connsiteY56" fmla="*/ 554 h 10000"/>
                <a:gd name="connsiteX57" fmla="*/ 2937 w 10000"/>
                <a:gd name="connsiteY57" fmla="*/ 362 h 10000"/>
                <a:gd name="connsiteX58" fmla="*/ 3420 w 10000"/>
                <a:gd name="connsiteY58" fmla="*/ 210 h 10000"/>
                <a:gd name="connsiteX59" fmla="*/ 3925 w 10000"/>
                <a:gd name="connsiteY59" fmla="*/ 93 h 10000"/>
                <a:gd name="connsiteX60" fmla="*/ 4459 w 10000"/>
                <a:gd name="connsiteY60" fmla="*/ 24 h 10000"/>
                <a:gd name="connsiteX61" fmla="*/ 5000 w 10000"/>
                <a:gd name="connsiteY6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00" h="10000">
                  <a:moveTo>
                    <a:pt x="5000" y="0"/>
                  </a:moveTo>
                  <a:lnTo>
                    <a:pt x="5541" y="24"/>
                  </a:lnTo>
                  <a:lnTo>
                    <a:pt x="6068" y="93"/>
                  </a:lnTo>
                  <a:lnTo>
                    <a:pt x="6580" y="210"/>
                  </a:lnTo>
                  <a:lnTo>
                    <a:pt x="7063" y="362"/>
                  </a:lnTo>
                  <a:lnTo>
                    <a:pt x="7525" y="554"/>
                  </a:lnTo>
                  <a:lnTo>
                    <a:pt x="7951" y="783"/>
                  </a:lnTo>
                  <a:lnTo>
                    <a:pt x="8348" y="1040"/>
                  </a:lnTo>
                  <a:lnTo>
                    <a:pt x="8709" y="1337"/>
                  </a:lnTo>
                  <a:lnTo>
                    <a:pt x="9033" y="1658"/>
                  </a:lnTo>
                  <a:lnTo>
                    <a:pt x="9307" y="2003"/>
                  </a:lnTo>
                  <a:lnTo>
                    <a:pt x="9553" y="2376"/>
                  </a:lnTo>
                  <a:cubicBezTo>
                    <a:pt x="9618" y="2506"/>
                    <a:pt x="9682" y="2638"/>
                    <a:pt x="9747" y="2768"/>
                  </a:cubicBezTo>
                  <a:lnTo>
                    <a:pt x="9885" y="3182"/>
                  </a:lnTo>
                  <a:cubicBezTo>
                    <a:pt x="9914" y="3324"/>
                    <a:pt x="9942" y="3466"/>
                    <a:pt x="9971" y="3608"/>
                  </a:cubicBezTo>
                  <a:cubicBezTo>
                    <a:pt x="9981" y="3754"/>
                    <a:pt x="9990" y="3899"/>
                    <a:pt x="10000" y="4047"/>
                  </a:cubicBezTo>
                  <a:cubicBezTo>
                    <a:pt x="9990" y="4176"/>
                    <a:pt x="9981" y="4308"/>
                    <a:pt x="9971" y="4438"/>
                  </a:cubicBezTo>
                  <a:cubicBezTo>
                    <a:pt x="9949" y="4564"/>
                    <a:pt x="9928" y="4690"/>
                    <a:pt x="9906" y="4816"/>
                  </a:cubicBezTo>
                  <a:cubicBezTo>
                    <a:pt x="9868" y="4942"/>
                    <a:pt x="9829" y="5067"/>
                    <a:pt x="9791" y="5191"/>
                  </a:cubicBezTo>
                  <a:lnTo>
                    <a:pt x="9632" y="5553"/>
                  </a:lnTo>
                  <a:cubicBezTo>
                    <a:pt x="9565" y="5668"/>
                    <a:pt x="9497" y="5782"/>
                    <a:pt x="9430" y="5897"/>
                  </a:cubicBezTo>
                  <a:lnTo>
                    <a:pt x="9199" y="6224"/>
                  </a:lnTo>
                  <a:lnTo>
                    <a:pt x="8925" y="6539"/>
                  </a:lnTo>
                  <a:lnTo>
                    <a:pt x="8622" y="6825"/>
                  </a:lnTo>
                  <a:lnTo>
                    <a:pt x="8283" y="7093"/>
                  </a:lnTo>
                  <a:lnTo>
                    <a:pt x="7900" y="7333"/>
                  </a:lnTo>
                  <a:lnTo>
                    <a:pt x="7504" y="7544"/>
                  </a:lnTo>
                  <a:lnTo>
                    <a:pt x="7071" y="7730"/>
                  </a:lnTo>
                  <a:lnTo>
                    <a:pt x="6616" y="7876"/>
                  </a:lnTo>
                  <a:lnTo>
                    <a:pt x="6140" y="7988"/>
                  </a:lnTo>
                  <a:cubicBezTo>
                    <a:pt x="5952" y="8317"/>
                    <a:pt x="5769" y="8809"/>
                    <a:pt x="5636" y="9186"/>
                  </a:cubicBezTo>
                  <a:cubicBezTo>
                    <a:pt x="5610" y="9283"/>
                    <a:pt x="5350" y="9903"/>
                    <a:pt x="5324" y="10000"/>
                  </a:cubicBezTo>
                  <a:cubicBezTo>
                    <a:pt x="5041" y="9312"/>
                    <a:pt x="4493" y="8412"/>
                    <a:pt x="4185" y="8034"/>
                  </a:cubicBezTo>
                  <a:lnTo>
                    <a:pt x="3694" y="7953"/>
                  </a:lnTo>
                  <a:lnTo>
                    <a:pt x="3211" y="7823"/>
                  </a:lnTo>
                  <a:lnTo>
                    <a:pt x="2756" y="7661"/>
                  </a:lnTo>
                  <a:lnTo>
                    <a:pt x="2323" y="7461"/>
                  </a:lnTo>
                  <a:lnTo>
                    <a:pt x="1926" y="7223"/>
                  </a:lnTo>
                  <a:lnTo>
                    <a:pt x="1544" y="6966"/>
                  </a:lnTo>
                  <a:lnTo>
                    <a:pt x="1205" y="6673"/>
                  </a:lnTo>
                  <a:lnTo>
                    <a:pt x="902" y="6358"/>
                  </a:lnTo>
                  <a:lnTo>
                    <a:pt x="642" y="6020"/>
                  </a:lnTo>
                  <a:lnTo>
                    <a:pt x="426" y="5658"/>
                  </a:lnTo>
                  <a:cubicBezTo>
                    <a:pt x="366" y="5531"/>
                    <a:pt x="305" y="5405"/>
                    <a:pt x="245" y="5279"/>
                  </a:cubicBezTo>
                  <a:cubicBezTo>
                    <a:pt x="199" y="5146"/>
                    <a:pt x="154" y="5014"/>
                    <a:pt x="108" y="4882"/>
                  </a:cubicBezTo>
                  <a:cubicBezTo>
                    <a:pt x="82" y="4745"/>
                    <a:pt x="55" y="4610"/>
                    <a:pt x="29" y="4473"/>
                  </a:cubicBezTo>
                  <a:cubicBezTo>
                    <a:pt x="19" y="4330"/>
                    <a:pt x="10" y="4189"/>
                    <a:pt x="0" y="4047"/>
                  </a:cubicBezTo>
                  <a:cubicBezTo>
                    <a:pt x="12" y="3899"/>
                    <a:pt x="24" y="3754"/>
                    <a:pt x="36" y="3608"/>
                  </a:cubicBezTo>
                  <a:cubicBezTo>
                    <a:pt x="65" y="3466"/>
                    <a:pt x="94" y="3325"/>
                    <a:pt x="123" y="3182"/>
                  </a:cubicBezTo>
                  <a:cubicBezTo>
                    <a:pt x="166" y="3044"/>
                    <a:pt x="210" y="2906"/>
                    <a:pt x="253" y="2768"/>
                  </a:cubicBezTo>
                  <a:cubicBezTo>
                    <a:pt x="320" y="2637"/>
                    <a:pt x="388" y="2507"/>
                    <a:pt x="455" y="2376"/>
                  </a:cubicBezTo>
                  <a:cubicBezTo>
                    <a:pt x="532" y="2252"/>
                    <a:pt x="608" y="2127"/>
                    <a:pt x="685" y="2003"/>
                  </a:cubicBezTo>
                  <a:lnTo>
                    <a:pt x="974" y="1658"/>
                  </a:lnTo>
                  <a:lnTo>
                    <a:pt x="1291" y="1337"/>
                  </a:lnTo>
                  <a:lnTo>
                    <a:pt x="1652" y="1040"/>
                  </a:lnTo>
                  <a:lnTo>
                    <a:pt x="2049" y="783"/>
                  </a:lnTo>
                  <a:lnTo>
                    <a:pt x="2482" y="554"/>
                  </a:lnTo>
                  <a:lnTo>
                    <a:pt x="2937" y="362"/>
                  </a:lnTo>
                  <a:lnTo>
                    <a:pt x="3420" y="210"/>
                  </a:lnTo>
                  <a:lnTo>
                    <a:pt x="3925" y="93"/>
                  </a:lnTo>
                  <a:lnTo>
                    <a:pt x="4459" y="24"/>
                  </a:lnTo>
                  <a:lnTo>
                    <a:pt x="5000" y="0"/>
                  </a:lnTo>
                  <a:close/>
                </a:path>
              </a:pathLst>
            </a:custGeom>
            <a:solidFill>
              <a:srgbClr val="4F6CA1">
                <a:alpha val="90000"/>
              </a:srgbClr>
            </a:solidFill>
            <a:ln w="0">
              <a:noFill/>
              <a:prstDash val="solid"/>
              <a:round/>
              <a:headEnd/>
              <a:tailEnd/>
            </a:ln>
          </p:spPr>
          <p:txBody>
            <a:bodyPr vert="horz" wrap="square" lIns="129990" tIns="64995" rIns="129990" bIns="64995" numCol="1" rtlCol="0" anchor="t" anchorCtr="0" compatLnSpc="1">
              <a:prstTxWarp prst="textNoShape">
                <a:avLst/>
              </a:prstTxWarp>
            </a:bodyPr>
            <a:lstStyle/>
            <a:p>
              <a:pPr rtl="0"/>
              <a:endParaRPr lang="en-US" sz="5400" dirty="0"/>
            </a:p>
          </p:txBody>
        </p:sp>
        <p:sp>
          <p:nvSpPr>
            <p:cNvPr id="121" name="Rectangle 120">
              <a:extLst>
                <a:ext uri="{FF2B5EF4-FFF2-40B4-BE49-F238E27FC236}">
                  <a16:creationId xmlns:a16="http://schemas.microsoft.com/office/drawing/2014/main" id="{EE756682-1FBB-7345-8F9E-0427D62285CD}"/>
                </a:ext>
              </a:extLst>
            </p:cNvPr>
            <p:cNvSpPr/>
            <p:nvPr/>
          </p:nvSpPr>
          <p:spPr>
            <a:xfrm>
              <a:off x="389467" y="2777789"/>
              <a:ext cx="2485028" cy="2677656"/>
            </a:xfrm>
            <a:prstGeom prst="rect">
              <a:avLst/>
            </a:prstGeom>
          </p:spPr>
          <p:txBody>
            <a:bodyPr wrap="square" rtlCol="0">
              <a:spAutoFit/>
            </a:bodyPr>
            <a:lstStyle/>
            <a:p>
              <a:pPr algn="ctr" rtl="0"/>
              <a:r>
                <a:rPr lang="es" sz="2800" i="1" kern="0" dirty="0">
                  <a:solidFill>
                    <a:schemeClr val="bg1"/>
                  </a:solidFill>
                  <a:ea typeface="MS PGothic" pitchFamily="34" charset="-128"/>
                  <a:cs typeface="Calibri"/>
                </a:rPr>
                <a:t>Gracias por contármelo. ¿Cómo le afectó esa experiencia? </a:t>
              </a:r>
              <a:endParaRPr lang="en-US" sz="2800" kern="0" dirty="0">
                <a:solidFill>
                  <a:schemeClr val="bg1"/>
                </a:solidFill>
                <a:ea typeface="MS PGothic" pitchFamily="34" charset="-128"/>
                <a:cs typeface="Calibri"/>
              </a:endParaRPr>
            </a:p>
            <a:p>
              <a:pPr algn="ctr" rtl="0"/>
              <a:endParaRPr lang="en-US" sz="2800" dirty="0"/>
            </a:p>
          </p:txBody>
        </p:sp>
      </p:grpSp>
      <p:grpSp>
        <p:nvGrpSpPr>
          <p:cNvPr id="123" name="Group 122">
            <a:extLst>
              <a:ext uri="{FF2B5EF4-FFF2-40B4-BE49-F238E27FC236}">
                <a16:creationId xmlns:a16="http://schemas.microsoft.com/office/drawing/2014/main" id="{EFCF7642-3A00-424C-91DF-CA0EE9D6415A}"/>
              </a:ext>
            </a:extLst>
          </p:cNvPr>
          <p:cNvGrpSpPr/>
          <p:nvPr/>
        </p:nvGrpSpPr>
        <p:grpSpPr>
          <a:xfrm>
            <a:off x="9032482" y="4842449"/>
            <a:ext cx="3970731" cy="4241800"/>
            <a:chOff x="153944" y="2137490"/>
            <a:chExt cx="2941508" cy="3634813"/>
          </a:xfrm>
        </p:grpSpPr>
        <p:sp>
          <p:nvSpPr>
            <p:cNvPr id="124" name="Freeform 1050">
              <a:extLst>
                <a:ext uri="{FF2B5EF4-FFF2-40B4-BE49-F238E27FC236}">
                  <a16:creationId xmlns:a16="http://schemas.microsoft.com/office/drawing/2014/main" id="{B118AC17-ECCD-F045-82AA-8CB4E2EF653A}"/>
                </a:ext>
              </a:extLst>
            </p:cNvPr>
            <p:cNvSpPr>
              <a:spLocks/>
            </p:cNvSpPr>
            <p:nvPr/>
          </p:nvSpPr>
          <p:spPr bwMode="auto">
            <a:xfrm>
              <a:off x="153944" y="2137490"/>
              <a:ext cx="2941508" cy="3634813"/>
            </a:xfrm>
            <a:custGeom>
              <a:avLst/>
              <a:gdLst>
                <a:gd name="T0" fmla="*/ 768 w 1386"/>
                <a:gd name="T1" fmla="*/ 4 h 1872"/>
                <a:gd name="T2" fmla="*/ 912 w 1386"/>
                <a:gd name="T3" fmla="*/ 36 h 1872"/>
                <a:gd name="T4" fmla="*/ 1043 w 1386"/>
                <a:gd name="T5" fmla="*/ 95 h 1872"/>
                <a:gd name="T6" fmla="*/ 1157 w 1386"/>
                <a:gd name="T7" fmla="*/ 178 h 1872"/>
                <a:gd name="T8" fmla="*/ 1252 w 1386"/>
                <a:gd name="T9" fmla="*/ 284 h 1872"/>
                <a:gd name="T10" fmla="*/ 1324 w 1386"/>
                <a:gd name="T11" fmla="*/ 407 h 1872"/>
                <a:gd name="T12" fmla="*/ 1370 w 1386"/>
                <a:gd name="T13" fmla="*/ 545 h 1872"/>
                <a:gd name="T14" fmla="*/ 1386 w 1386"/>
                <a:gd name="T15" fmla="*/ 693 h 1872"/>
                <a:gd name="T16" fmla="*/ 1373 w 1386"/>
                <a:gd name="T17" fmla="*/ 825 h 1872"/>
                <a:gd name="T18" fmla="*/ 1335 w 1386"/>
                <a:gd name="T19" fmla="*/ 951 h 1872"/>
                <a:gd name="T20" fmla="*/ 1275 w 1386"/>
                <a:gd name="T21" fmla="*/ 1066 h 1872"/>
                <a:gd name="T22" fmla="*/ 1195 w 1386"/>
                <a:gd name="T23" fmla="*/ 1169 h 1872"/>
                <a:gd name="T24" fmla="*/ 1095 w 1386"/>
                <a:gd name="T25" fmla="*/ 1256 h 1872"/>
                <a:gd name="T26" fmla="*/ 980 w 1386"/>
                <a:gd name="T27" fmla="*/ 1324 h 1872"/>
                <a:gd name="T28" fmla="*/ 851 w 1386"/>
                <a:gd name="T29" fmla="*/ 1368 h 1872"/>
                <a:gd name="T30" fmla="*/ 843 w 1386"/>
                <a:gd name="T31" fmla="*/ 1406 h 1872"/>
                <a:gd name="T32" fmla="*/ 836 w 1386"/>
                <a:gd name="T33" fmla="*/ 1432 h 1872"/>
                <a:gd name="T34" fmla="*/ 832 w 1386"/>
                <a:gd name="T35" fmla="*/ 1451 h 1872"/>
                <a:gd name="T36" fmla="*/ 830 w 1386"/>
                <a:gd name="T37" fmla="*/ 1466 h 1872"/>
                <a:gd name="T38" fmla="*/ 826 w 1386"/>
                <a:gd name="T39" fmla="*/ 1484 h 1872"/>
                <a:gd name="T40" fmla="*/ 820 w 1386"/>
                <a:gd name="T41" fmla="*/ 1507 h 1872"/>
                <a:gd name="T42" fmla="*/ 813 w 1386"/>
                <a:gd name="T43" fmla="*/ 1540 h 1872"/>
                <a:gd name="T44" fmla="*/ 802 w 1386"/>
                <a:gd name="T45" fmla="*/ 1590 h 1872"/>
                <a:gd name="T46" fmla="*/ 788 w 1386"/>
                <a:gd name="T47" fmla="*/ 1658 h 1872"/>
                <a:gd name="T48" fmla="*/ 768 w 1386"/>
                <a:gd name="T49" fmla="*/ 1751 h 1872"/>
                <a:gd name="T50" fmla="*/ 742 w 1386"/>
                <a:gd name="T51" fmla="*/ 1872 h 1872"/>
                <a:gd name="T52" fmla="*/ 512 w 1386"/>
                <a:gd name="T53" fmla="*/ 1362 h 1872"/>
                <a:gd name="T54" fmla="*/ 382 w 1386"/>
                <a:gd name="T55" fmla="*/ 1312 h 1872"/>
                <a:gd name="T56" fmla="*/ 267 w 1386"/>
                <a:gd name="T57" fmla="*/ 1237 h 1872"/>
                <a:gd name="T58" fmla="*/ 167 w 1386"/>
                <a:gd name="T59" fmla="*/ 1143 h 1872"/>
                <a:gd name="T60" fmla="*/ 89 w 1386"/>
                <a:gd name="T61" fmla="*/ 1031 h 1872"/>
                <a:gd name="T62" fmla="*/ 34 w 1386"/>
                <a:gd name="T63" fmla="*/ 904 h 1872"/>
                <a:gd name="T64" fmla="*/ 4 w 1386"/>
                <a:gd name="T65" fmla="*/ 766 h 1872"/>
                <a:gd name="T66" fmla="*/ 5 w 1386"/>
                <a:gd name="T67" fmla="*/ 618 h 1872"/>
                <a:gd name="T68" fmla="*/ 35 w 1386"/>
                <a:gd name="T69" fmla="*/ 474 h 1872"/>
                <a:gd name="T70" fmla="*/ 95 w 1386"/>
                <a:gd name="T71" fmla="*/ 343 h 1872"/>
                <a:gd name="T72" fmla="*/ 179 w 1386"/>
                <a:gd name="T73" fmla="*/ 229 h 1872"/>
                <a:gd name="T74" fmla="*/ 284 w 1386"/>
                <a:gd name="T75" fmla="*/ 134 h 1872"/>
                <a:gd name="T76" fmla="*/ 407 w 1386"/>
                <a:gd name="T77" fmla="*/ 62 h 1872"/>
                <a:gd name="T78" fmla="*/ 544 w 1386"/>
                <a:gd name="T79" fmla="*/ 16 h 1872"/>
                <a:gd name="T80" fmla="*/ 693 w 1386"/>
                <a:gd name="T81" fmla="*/ 0 h 1872"/>
                <a:gd name="connsiteX0" fmla="*/ 5000 w 10000"/>
                <a:gd name="connsiteY0" fmla="*/ 0 h 9653"/>
                <a:gd name="connsiteX1" fmla="*/ 5541 w 10000"/>
                <a:gd name="connsiteY1" fmla="*/ 21 h 9653"/>
                <a:gd name="connsiteX2" fmla="*/ 6068 w 10000"/>
                <a:gd name="connsiteY2" fmla="*/ 85 h 9653"/>
                <a:gd name="connsiteX3" fmla="*/ 6580 w 10000"/>
                <a:gd name="connsiteY3" fmla="*/ 192 h 9653"/>
                <a:gd name="connsiteX4" fmla="*/ 7063 w 10000"/>
                <a:gd name="connsiteY4" fmla="*/ 331 h 9653"/>
                <a:gd name="connsiteX5" fmla="*/ 7525 w 10000"/>
                <a:gd name="connsiteY5" fmla="*/ 507 h 9653"/>
                <a:gd name="connsiteX6" fmla="*/ 7951 w 10000"/>
                <a:gd name="connsiteY6" fmla="*/ 716 h 9653"/>
                <a:gd name="connsiteX7" fmla="*/ 8348 w 10000"/>
                <a:gd name="connsiteY7" fmla="*/ 951 h 9653"/>
                <a:gd name="connsiteX8" fmla="*/ 8709 w 10000"/>
                <a:gd name="connsiteY8" fmla="*/ 1223 h 9653"/>
                <a:gd name="connsiteX9" fmla="*/ 9033 w 10000"/>
                <a:gd name="connsiteY9" fmla="*/ 1517 h 9653"/>
                <a:gd name="connsiteX10" fmla="*/ 9307 w 10000"/>
                <a:gd name="connsiteY10" fmla="*/ 1832 h 9653"/>
                <a:gd name="connsiteX11" fmla="*/ 9553 w 10000"/>
                <a:gd name="connsiteY11" fmla="*/ 2174 h 9653"/>
                <a:gd name="connsiteX12" fmla="*/ 9747 w 10000"/>
                <a:gd name="connsiteY12" fmla="*/ 2532 h 9653"/>
                <a:gd name="connsiteX13" fmla="*/ 9885 w 10000"/>
                <a:gd name="connsiteY13" fmla="*/ 2911 h 9653"/>
                <a:gd name="connsiteX14" fmla="*/ 9971 w 10000"/>
                <a:gd name="connsiteY14" fmla="*/ 3301 h 9653"/>
                <a:gd name="connsiteX15" fmla="*/ 10000 w 10000"/>
                <a:gd name="connsiteY15" fmla="*/ 3702 h 9653"/>
                <a:gd name="connsiteX16" fmla="*/ 9971 w 10000"/>
                <a:gd name="connsiteY16" fmla="*/ 4060 h 9653"/>
                <a:gd name="connsiteX17" fmla="*/ 9906 w 10000"/>
                <a:gd name="connsiteY17" fmla="*/ 4407 h 9653"/>
                <a:gd name="connsiteX18" fmla="*/ 9791 w 10000"/>
                <a:gd name="connsiteY18" fmla="*/ 4749 h 9653"/>
                <a:gd name="connsiteX19" fmla="*/ 9632 w 10000"/>
                <a:gd name="connsiteY19" fmla="*/ 5080 h 9653"/>
                <a:gd name="connsiteX20" fmla="*/ 9430 w 10000"/>
                <a:gd name="connsiteY20" fmla="*/ 5395 h 9653"/>
                <a:gd name="connsiteX21" fmla="*/ 9199 w 10000"/>
                <a:gd name="connsiteY21" fmla="*/ 5694 h 9653"/>
                <a:gd name="connsiteX22" fmla="*/ 8925 w 10000"/>
                <a:gd name="connsiteY22" fmla="*/ 5983 h 9653"/>
                <a:gd name="connsiteX23" fmla="*/ 8622 w 10000"/>
                <a:gd name="connsiteY23" fmla="*/ 6245 h 9653"/>
                <a:gd name="connsiteX24" fmla="*/ 8283 w 10000"/>
                <a:gd name="connsiteY24" fmla="*/ 6490 h 9653"/>
                <a:gd name="connsiteX25" fmla="*/ 7900 w 10000"/>
                <a:gd name="connsiteY25" fmla="*/ 6709 h 9653"/>
                <a:gd name="connsiteX26" fmla="*/ 7504 w 10000"/>
                <a:gd name="connsiteY26" fmla="*/ 6902 h 9653"/>
                <a:gd name="connsiteX27" fmla="*/ 7071 w 10000"/>
                <a:gd name="connsiteY27" fmla="*/ 7073 h 9653"/>
                <a:gd name="connsiteX28" fmla="*/ 6616 w 10000"/>
                <a:gd name="connsiteY28" fmla="*/ 7206 h 9653"/>
                <a:gd name="connsiteX29" fmla="*/ 6140 w 10000"/>
                <a:gd name="connsiteY29" fmla="*/ 7308 h 9653"/>
                <a:gd name="connsiteX30" fmla="*/ 6097 w 10000"/>
                <a:gd name="connsiteY30" fmla="*/ 7420 h 9653"/>
                <a:gd name="connsiteX31" fmla="*/ 6082 w 10000"/>
                <a:gd name="connsiteY31" fmla="*/ 7511 h 9653"/>
                <a:gd name="connsiteX32" fmla="*/ 6053 w 10000"/>
                <a:gd name="connsiteY32" fmla="*/ 7591 h 9653"/>
                <a:gd name="connsiteX33" fmla="*/ 6032 w 10000"/>
                <a:gd name="connsiteY33" fmla="*/ 7650 h 9653"/>
                <a:gd name="connsiteX34" fmla="*/ 6025 w 10000"/>
                <a:gd name="connsiteY34" fmla="*/ 7703 h 9653"/>
                <a:gd name="connsiteX35" fmla="*/ 6003 w 10000"/>
                <a:gd name="connsiteY35" fmla="*/ 7751 h 9653"/>
                <a:gd name="connsiteX36" fmla="*/ 5996 w 10000"/>
                <a:gd name="connsiteY36" fmla="*/ 7794 h 9653"/>
                <a:gd name="connsiteX37" fmla="*/ 5988 w 10000"/>
                <a:gd name="connsiteY37" fmla="*/ 7831 h 9653"/>
                <a:gd name="connsiteX38" fmla="*/ 5967 w 10000"/>
                <a:gd name="connsiteY38" fmla="*/ 7874 h 9653"/>
                <a:gd name="connsiteX39" fmla="*/ 5960 w 10000"/>
                <a:gd name="connsiteY39" fmla="*/ 7927 h 9653"/>
                <a:gd name="connsiteX40" fmla="*/ 5938 w 10000"/>
                <a:gd name="connsiteY40" fmla="*/ 7981 h 9653"/>
                <a:gd name="connsiteX41" fmla="*/ 5916 w 10000"/>
                <a:gd name="connsiteY41" fmla="*/ 8050 h 9653"/>
                <a:gd name="connsiteX42" fmla="*/ 5895 w 10000"/>
                <a:gd name="connsiteY42" fmla="*/ 8125 h 9653"/>
                <a:gd name="connsiteX43" fmla="*/ 5866 w 10000"/>
                <a:gd name="connsiteY43" fmla="*/ 8226 h 9653"/>
                <a:gd name="connsiteX44" fmla="*/ 5837 w 10000"/>
                <a:gd name="connsiteY44" fmla="*/ 8344 h 9653"/>
                <a:gd name="connsiteX45" fmla="*/ 5786 w 10000"/>
                <a:gd name="connsiteY45" fmla="*/ 8494 h 9653"/>
                <a:gd name="connsiteX46" fmla="*/ 5743 w 10000"/>
                <a:gd name="connsiteY46" fmla="*/ 8659 h 9653"/>
                <a:gd name="connsiteX47" fmla="*/ 5685 w 10000"/>
                <a:gd name="connsiteY47" fmla="*/ 8857 h 9653"/>
                <a:gd name="connsiteX48" fmla="*/ 5620 w 10000"/>
                <a:gd name="connsiteY48" fmla="*/ 9087 h 9653"/>
                <a:gd name="connsiteX49" fmla="*/ 5541 w 10000"/>
                <a:gd name="connsiteY49" fmla="*/ 9354 h 9653"/>
                <a:gd name="connsiteX50" fmla="*/ 5447 w 10000"/>
                <a:gd name="connsiteY50" fmla="*/ 9653 h 9653"/>
                <a:gd name="connsiteX51" fmla="*/ 4185 w 10000"/>
                <a:gd name="connsiteY51" fmla="*/ 7350 h 9653"/>
                <a:gd name="connsiteX52" fmla="*/ 3694 w 10000"/>
                <a:gd name="connsiteY52" fmla="*/ 7276 h 9653"/>
                <a:gd name="connsiteX53" fmla="*/ 3211 w 10000"/>
                <a:gd name="connsiteY53" fmla="*/ 7158 h 9653"/>
                <a:gd name="connsiteX54" fmla="*/ 2756 w 10000"/>
                <a:gd name="connsiteY54" fmla="*/ 7009 h 9653"/>
                <a:gd name="connsiteX55" fmla="*/ 2323 w 10000"/>
                <a:gd name="connsiteY55" fmla="*/ 6827 h 9653"/>
                <a:gd name="connsiteX56" fmla="*/ 1926 w 10000"/>
                <a:gd name="connsiteY56" fmla="*/ 6608 h 9653"/>
                <a:gd name="connsiteX57" fmla="*/ 1544 w 10000"/>
                <a:gd name="connsiteY57" fmla="*/ 6373 h 9653"/>
                <a:gd name="connsiteX58" fmla="*/ 1205 w 10000"/>
                <a:gd name="connsiteY58" fmla="*/ 6106 h 9653"/>
                <a:gd name="connsiteX59" fmla="*/ 902 w 10000"/>
                <a:gd name="connsiteY59" fmla="*/ 5817 h 9653"/>
                <a:gd name="connsiteX60" fmla="*/ 642 w 10000"/>
                <a:gd name="connsiteY60" fmla="*/ 5507 h 9653"/>
                <a:gd name="connsiteX61" fmla="*/ 426 w 10000"/>
                <a:gd name="connsiteY61" fmla="*/ 5176 h 9653"/>
                <a:gd name="connsiteX62" fmla="*/ 245 w 10000"/>
                <a:gd name="connsiteY62" fmla="*/ 4829 h 9653"/>
                <a:gd name="connsiteX63" fmla="*/ 108 w 10000"/>
                <a:gd name="connsiteY63" fmla="*/ 4466 h 9653"/>
                <a:gd name="connsiteX64" fmla="*/ 29 w 10000"/>
                <a:gd name="connsiteY64" fmla="*/ 4092 h 9653"/>
                <a:gd name="connsiteX65" fmla="*/ 0 w 10000"/>
                <a:gd name="connsiteY65" fmla="*/ 3702 h 9653"/>
                <a:gd name="connsiteX66" fmla="*/ 36 w 10000"/>
                <a:gd name="connsiteY66" fmla="*/ 3301 h 9653"/>
                <a:gd name="connsiteX67" fmla="*/ 123 w 10000"/>
                <a:gd name="connsiteY67" fmla="*/ 2911 h 9653"/>
                <a:gd name="connsiteX68" fmla="*/ 253 w 10000"/>
                <a:gd name="connsiteY68" fmla="*/ 2532 h 9653"/>
                <a:gd name="connsiteX69" fmla="*/ 455 w 10000"/>
                <a:gd name="connsiteY69" fmla="*/ 2174 h 9653"/>
                <a:gd name="connsiteX70" fmla="*/ 685 w 10000"/>
                <a:gd name="connsiteY70" fmla="*/ 1832 h 9653"/>
                <a:gd name="connsiteX71" fmla="*/ 974 w 10000"/>
                <a:gd name="connsiteY71" fmla="*/ 1517 h 9653"/>
                <a:gd name="connsiteX72" fmla="*/ 1291 w 10000"/>
                <a:gd name="connsiteY72" fmla="*/ 1223 h 9653"/>
                <a:gd name="connsiteX73" fmla="*/ 1652 w 10000"/>
                <a:gd name="connsiteY73" fmla="*/ 951 h 9653"/>
                <a:gd name="connsiteX74" fmla="*/ 2049 w 10000"/>
                <a:gd name="connsiteY74" fmla="*/ 716 h 9653"/>
                <a:gd name="connsiteX75" fmla="*/ 2482 w 10000"/>
                <a:gd name="connsiteY75" fmla="*/ 507 h 9653"/>
                <a:gd name="connsiteX76" fmla="*/ 2937 w 10000"/>
                <a:gd name="connsiteY76" fmla="*/ 331 h 9653"/>
                <a:gd name="connsiteX77" fmla="*/ 3420 w 10000"/>
                <a:gd name="connsiteY77" fmla="*/ 192 h 9653"/>
                <a:gd name="connsiteX78" fmla="*/ 3925 w 10000"/>
                <a:gd name="connsiteY78" fmla="*/ 85 h 9653"/>
                <a:gd name="connsiteX79" fmla="*/ 4459 w 10000"/>
                <a:gd name="connsiteY79" fmla="*/ 21 h 9653"/>
                <a:gd name="connsiteX80" fmla="*/ 5000 w 10000"/>
                <a:gd name="connsiteY80" fmla="*/ 0 h 9653"/>
                <a:gd name="connsiteX0" fmla="*/ 5000 w 10000"/>
                <a:gd name="connsiteY0" fmla="*/ 0 h 9690"/>
                <a:gd name="connsiteX1" fmla="*/ 5541 w 10000"/>
                <a:gd name="connsiteY1" fmla="*/ 22 h 9690"/>
                <a:gd name="connsiteX2" fmla="*/ 6068 w 10000"/>
                <a:gd name="connsiteY2" fmla="*/ 88 h 9690"/>
                <a:gd name="connsiteX3" fmla="*/ 6580 w 10000"/>
                <a:gd name="connsiteY3" fmla="*/ 199 h 9690"/>
                <a:gd name="connsiteX4" fmla="*/ 7063 w 10000"/>
                <a:gd name="connsiteY4" fmla="*/ 343 h 9690"/>
                <a:gd name="connsiteX5" fmla="*/ 7525 w 10000"/>
                <a:gd name="connsiteY5" fmla="*/ 525 h 9690"/>
                <a:gd name="connsiteX6" fmla="*/ 7951 w 10000"/>
                <a:gd name="connsiteY6" fmla="*/ 742 h 9690"/>
                <a:gd name="connsiteX7" fmla="*/ 8348 w 10000"/>
                <a:gd name="connsiteY7" fmla="*/ 985 h 9690"/>
                <a:gd name="connsiteX8" fmla="*/ 8709 w 10000"/>
                <a:gd name="connsiteY8" fmla="*/ 1267 h 9690"/>
                <a:gd name="connsiteX9" fmla="*/ 9033 w 10000"/>
                <a:gd name="connsiteY9" fmla="*/ 1572 h 9690"/>
                <a:gd name="connsiteX10" fmla="*/ 9307 w 10000"/>
                <a:gd name="connsiteY10" fmla="*/ 1898 h 9690"/>
                <a:gd name="connsiteX11" fmla="*/ 9553 w 10000"/>
                <a:gd name="connsiteY11" fmla="*/ 2252 h 9690"/>
                <a:gd name="connsiteX12" fmla="*/ 9747 w 10000"/>
                <a:gd name="connsiteY12" fmla="*/ 2623 h 9690"/>
                <a:gd name="connsiteX13" fmla="*/ 9885 w 10000"/>
                <a:gd name="connsiteY13" fmla="*/ 3016 h 9690"/>
                <a:gd name="connsiteX14" fmla="*/ 9971 w 10000"/>
                <a:gd name="connsiteY14" fmla="*/ 3420 h 9690"/>
                <a:gd name="connsiteX15" fmla="*/ 10000 w 10000"/>
                <a:gd name="connsiteY15" fmla="*/ 3835 h 9690"/>
                <a:gd name="connsiteX16" fmla="*/ 9971 w 10000"/>
                <a:gd name="connsiteY16" fmla="*/ 4206 h 9690"/>
                <a:gd name="connsiteX17" fmla="*/ 9906 w 10000"/>
                <a:gd name="connsiteY17" fmla="*/ 4565 h 9690"/>
                <a:gd name="connsiteX18" fmla="*/ 9791 w 10000"/>
                <a:gd name="connsiteY18" fmla="*/ 4920 h 9690"/>
                <a:gd name="connsiteX19" fmla="*/ 9632 w 10000"/>
                <a:gd name="connsiteY19" fmla="*/ 5263 h 9690"/>
                <a:gd name="connsiteX20" fmla="*/ 9430 w 10000"/>
                <a:gd name="connsiteY20" fmla="*/ 5589 h 9690"/>
                <a:gd name="connsiteX21" fmla="*/ 9199 w 10000"/>
                <a:gd name="connsiteY21" fmla="*/ 5899 h 9690"/>
                <a:gd name="connsiteX22" fmla="*/ 8925 w 10000"/>
                <a:gd name="connsiteY22" fmla="*/ 6198 h 9690"/>
                <a:gd name="connsiteX23" fmla="*/ 8622 w 10000"/>
                <a:gd name="connsiteY23" fmla="*/ 6469 h 9690"/>
                <a:gd name="connsiteX24" fmla="*/ 8283 w 10000"/>
                <a:gd name="connsiteY24" fmla="*/ 6723 h 9690"/>
                <a:gd name="connsiteX25" fmla="*/ 7900 w 10000"/>
                <a:gd name="connsiteY25" fmla="*/ 6950 h 9690"/>
                <a:gd name="connsiteX26" fmla="*/ 7504 w 10000"/>
                <a:gd name="connsiteY26" fmla="*/ 7150 h 9690"/>
                <a:gd name="connsiteX27" fmla="*/ 7071 w 10000"/>
                <a:gd name="connsiteY27" fmla="*/ 7327 h 9690"/>
                <a:gd name="connsiteX28" fmla="*/ 6616 w 10000"/>
                <a:gd name="connsiteY28" fmla="*/ 7465 h 9690"/>
                <a:gd name="connsiteX29" fmla="*/ 6140 w 10000"/>
                <a:gd name="connsiteY29" fmla="*/ 7571 h 9690"/>
                <a:gd name="connsiteX30" fmla="*/ 6097 w 10000"/>
                <a:gd name="connsiteY30" fmla="*/ 7687 h 9690"/>
                <a:gd name="connsiteX31" fmla="*/ 6082 w 10000"/>
                <a:gd name="connsiteY31" fmla="*/ 7781 h 9690"/>
                <a:gd name="connsiteX32" fmla="*/ 6053 w 10000"/>
                <a:gd name="connsiteY32" fmla="*/ 7864 h 9690"/>
                <a:gd name="connsiteX33" fmla="*/ 6032 w 10000"/>
                <a:gd name="connsiteY33" fmla="*/ 7925 h 9690"/>
                <a:gd name="connsiteX34" fmla="*/ 6025 w 10000"/>
                <a:gd name="connsiteY34" fmla="*/ 7980 h 9690"/>
                <a:gd name="connsiteX35" fmla="*/ 6003 w 10000"/>
                <a:gd name="connsiteY35" fmla="*/ 8030 h 9690"/>
                <a:gd name="connsiteX36" fmla="*/ 5996 w 10000"/>
                <a:gd name="connsiteY36" fmla="*/ 8074 h 9690"/>
                <a:gd name="connsiteX37" fmla="*/ 5988 w 10000"/>
                <a:gd name="connsiteY37" fmla="*/ 8113 h 9690"/>
                <a:gd name="connsiteX38" fmla="*/ 5967 w 10000"/>
                <a:gd name="connsiteY38" fmla="*/ 8157 h 9690"/>
                <a:gd name="connsiteX39" fmla="*/ 5960 w 10000"/>
                <a:gd name="connsiteY39" fmla="*/ 8212 h 9690"/>
                <a:gd name="connsiteX40" fmla="*/ 5938 w 10000"/>
                <a:gd name="connsiteY40" fmla="*/ 8268 h 9690"/>
                <a:gd name="connsiteX41" fmla="*/ 5916 w 10000"/>
                <a:gd name="connsiteY41" fmla="*/ 8339 h 9690"/>
                <a:gd name="connsiteX42" fmla="*/ 5895 w 10000"/>
                <a:gd name="connsiteY42" fmla="*/ 8417 h 9690"/>
                <a:gd name="connsiteX43" fmla="*/ 5866 w 10000"/>
                <a:gd name="connsiteY43" fmla="*/ 8522 h 9690"/>
                <a:gd name="connsiteX44" fmla="*/ 5837 w 10000"/>
                <a:gd name="connsiteY44" fmla="*/ 8644 h 9690"/>
                <a:gd name="connsiteX45" fmla="*/ 5786 w 10000"/>
                <a:gd name="connsiteY45" fmla="*/ 8799 h 9690"/>
                <a:gd name="connsiteX46" fmla="*/ 5743 w 10000"/>
                <a:gd name="connsiteY46" fmla="*/ 8970 h 9690"/>
                <a:gd name="connsiteX47" fmla="*/ 5685 w 10000"/>
                <a:gd name="connsiteY47" fmla="*/ 9175 h 9690"/>
                <a:gd name="connsiteX48" fmla="*/ 5620 w 10000"/>
                <a:gd name="connsiteY48" fmla="*/ 9414 h 9690"/>
                <a:gd name="connsiteX49" fmla="*/ 5541 w 10000"/>
                <a:gd name="connsiteY49" fmla="*/ 9690 h 9690"/>
                <a:gd name="connsiteX50" fmla="*/ 4185 w 10000"/>
                <a:gd name="connsiteY50" fmla="*/ 7614 h 9690"/>
                <a:gd name="connsiteX51" fmla="*/ 3694 w 10000"/>
                <a:gd name="connsiteY51" fmla="*/ 7538 h 9690"/>
                <a:gd name="connsiteX52" fmla="*/ 3211 w 10000"/>
                <a:gd name="connsiteY52" fmla="*/ 7415 h 9690"/>
                <a:gd name="connsiteX53" fmla="*/ 2756 w 10000"/>
                <a:gd name="connsiteY53" fmla="*/ 7261 h 9690"/>
                <a:gd name="connsiteX54" fmla="*/ 2323 w 10000"/>
                <a:gd name="connsiteY54" fmla="*/ 7072 h 9690"/>
                <a:gd name="connsiteX55" fmla="*/ 1926 w 10000"/>
                <a:gd name="connsiteY55" fmla="*/ 6846 h 9690"/>
                <a:gd name="connsiteX56" fmla="*/ 1544 w 10000"/>
                <a:gd name="connsiteY56" fmla="*/ 6602 h 9690"/>
                <a:gd name="connsiteX57" fmla="*/ 1205 w 10000"/>
                <a:gd name="connsiteY57" fmla="*/ 6325 h 9690"/>
                <a:gd name="connsiteX58" fmla="*/ 902 w 10000"/>
                <a:gd name="connsiteY58" fmla="*/ 6026 h 9690"/>
                <a:gd name="connsiteX59" fmla="*/ 642 w 10000"/>
                <a:gd name="connsiteY59" fmla="*/ 5705 h 9690"/>
                <a:gd name="connsiteX60" fmla="*/ 426 w 10000"/>
                <a:gd name="connsiteY60" fmla="*/ 5362 h 9690"/>
                <a:gd name="connsiteX61" fmla="*/ 245 w 10000"/>
                <a:gd name="connsiteY61" fmla="*/ 5003 h 9690"/>
                <a:gd name="connsiteX62" fmla="*/ 108 w 10000"/>
                <a:gd name="connsiteY62" fmla="*/ 4627 h 9690"/>
                <a:gd name="connsiteX63" fmla="*/ 29 w 10000"/>
                <a:gd name="connsiteY63" fmla="*/ 4239 h 9690"/>
                <a:gd name="connsiteX64" fmla="*/ 0 w 10000"/>
                <a:gd name="connsiteY64" fmla="*/ 3835 h 9690"/>
                <a:gd name="connsiteX65" fmla="*/ 36 w 10000"/>
                <a:gd name="connsiteY65" fmla="*/ 3420 h 9690"/>
                <a:gd name="connsiteX66" fmla="*/ 123 w 10000"/>
                <a:gd name="connsiteY66" fmla="*/ 3016 h 9690"/>
                <a:gd name="connsiteX67" fmla="*/ 253 w 10000"/>
                <a:gd name="connsiteY67" fmla="*/ 2623 h 9690"/>
                <a:gd name="connsiteX68" fmla="*/ 455 w 10000"/>
                <a:gd name="connsiteY68" fmla="*/ 2252 h 9690"/>
                <a:gd name="connsiteX69" fmla="*/ 685 w 10000"/>
                <a:gd name="connsiteY69" fmla="*/ 1898 h 9690"/>
                <a:gd name="connsiteX70" fmla="*/ 974 w 10000"/>
                <a:gd name="connsiteY70" fmla="*/ 1572 h 9690"/>
                <a:gd name="connsiteX71" fmla="*/ 1291 w 10000"/>
                <a:gd name="connsiteY71" fmla="*/ 1267 h 9690"/>
                <a:gd name="connsiteX72" fmla="*/ 1652 w 10000"/>
                <a:gd name="connsiteY72" fmla="*/ 985 h 9690"/>
                <a:gd name="connsiteX73" fmla="*/ 2049 w 10000"/>
                <a:gd name="connsiteY73" fmla="*/ 742 h 9690"/>
                <a:gd name="connsiteX74" fmla="*/ 2482 w 10000"/>
                <a:gd name="connsiteY74" fmla="*/ 525 h 9690"/>
                <a:gd name="connsiteX75" fmla="*/ 2937 w 10000"/>
                <a:gd name="connsiteY75" fmla="*/ 343 h 9690"/>
                <a:gd name="connsiteX76" fmla="*/ 3420 w 10000"/>
                <a:gd name="connsiteY76" fmla="*/ 199 h 9690"/>
                <a:gd name="connsiteX77" fmla="*/ 3925 w 10000"/>
                <a:gd name="connsiteY77" fmla="*/ 88 h 9690"/>
                <a:gd name="connsiteX78" fmla="*/ 4459 w 10000"/>
                <a:gd name="connsiteY78" fmla="*/ 22 h 9690"/>
                <a:gd name="connsiteX79" fmla="*/ 5000 w 10000"/>
                <a:gd name="connsiteY79" fmla="*/ 0 h 969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488 w 10000"/>
                <a:gd name="connsiteY48" fmla="*/ 9634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488 w 10000"/>
                <a:gd name="connsiteY47" fmla="*/ 9634 h 10020"/>
                <a:gd name="connsiteX48" fmla="*/ 5343 w 10000"/>
                <a:gd name="connsiteY48" fmla="*/ 10020 h 10020"/>
                <a:gd name="connsiteX49" fmla="*/ 4185 w 10000"/>
                <a:gd name="connsiteY49" fmla="*/ 7858 h 10020"/>
                <a:gd name="connsiteX50" fmla="*/ 3694 w 10000"/>
                <a:gd name="connsiteY50" fmla="*/ 7779 h 10020"/>
                <a:gd name="connsiteX51" fmla="*/ 3211 w 10000"/>
                <a:gd name="connsiteY51" fmla="*/ 7652 h 10020"/>
                <a:gd name="connsiteX52" fmla="*/ 2756 w 10000"/>
                <a:gd name="connsiteY52" fmla="*/ 7493 h 10020"/>
                <a:gd name="connsiteX53" fmla="*/ 2323 w 10000"/>
                <a:gd name="connsiteY53" fmla="*/ 7298 h 10020"/>
                <a:gd name="connsiteX54" fmla="*/ 1926 w 10000"/>
                <a:gd name="connsiteY54" fmla="*/ 7065 h 10020"/>
                <a:gd name="connsiteX55" fmla="*/ 1544 w 10000"/>
                <a:gd name="connsiteY55" fmla="*/ 6813 h 10020"/>
                <a:gd name="connsiteX56" fmla="*/ 1205 w 10000"/>
                <a:gd name="connsiteY56" fmla="*/ 6527 h 10020"/>
                <a:gd name="connsiteX57" fmla="*/ 902 w 10000"/>
                <a:gd name="connsiteY57" fmla="*/ 6219 h 10020"/>
                <a:gd name="connsiteX58" fmla="*/ 642 w 10000"/>
                <a:gd name="connsiteY58" fmla="*/ 5888 h 10020"/>
                <a:gd name="connsiteX59" fmla="*/ 426 w 10000"/>
                <a:gd name="connsiteY59" fmla="*/ 5534 h 10020"/>
                <a:gd name="connsiteX60" fmla="*/ 245 w 10000"/>
                <a:gd name="connsiteY60" fmla="*/ 5163 h 10020"/>
                <a:gd name="connsiteX61" fmla="*/ 108 w 10000"/>
                <a:gd name="connsiteY61" fmla="*/ 4775 h 10020"/>
                <a:gd name="connsiteX62" fmla="*/ 29 w 10000"/>
                <a:gd name="connsiteY62" fmla="*/ 4375 h 10020"/>
                <a:gd name="connsiteX63" fmla="*/ 0 w 10000"/>
                <a:gd name="connsiteY63" fmla="*/ 3958 h 10020"/>
                <a:gd name="connsiteX64" fmla="*/ 36 w 10000"/>
                <a:gd name="connsiteY64" fmla="*/ 3529 h 10020"/>
                <a:gd name="connsiteX65" fmla="*/ 123 w 10000"/>
                <a:gd name="connsiteY65" fmla="*/ 3112 h 10020"/>
                <a:gd name="connsiteX66" fmla="*/ 253 w 10000"/>
                <a:gd name="connsiteY66" fmla="*/ 2707 h 10020"/>
                <a:gd name="connsiteX67" fmla="*/ 455 w 10000"/>
                <a:gd name="connsiteY67" fmla="*/ 2324 h 10020"/>
                <a:gd name="connsiteX68" fmla="*/ 685 w 10000"/>
                <a:gd name="connsiteY68" fmla="*/ 1959 h 10020"/>
                <a:gd name="connsiteX69" fmla="*/ 974 w 10000"/>
                <a:gd name="connsiteY69" fmla="*/ 1622 h 10020"/>
                <a:gd name="connsiteX70" fmla="*/ 1291 w 10000"/>
                <a:gd name="connsiteY70" fmla="*/ 1308 h 10020"/>
                <a:gd name="connsiteX71" fmla="*/ 1652 w 10000"/>
                <a:gd name="connsiteY71" fmla="*/ 1017 h 10020"/>
                <a:gd name="connsiteX72" fmla="*/ 2049 w 10000"/>
                <a:gd name="connsiteY72" fmla="*/ 766 h 10020"/>
                <a:gd name="connsiteX73" fmla="*/ 2482 w 10000"/>
                <a:gd name="connsiteY73" fmla="*/ 542 h 10020"/>
                <a:gd name="connsiteX74" fmla="*/ 2937 w 10000"/>
                <a:gd name="connsiteY74" fmla="*/ 354 h 10020"/>
                <a:gd name="connsiteX75" fmla="*/ 3420 w 10000"/>
                <a:gd name="connsiteY75" fmla="*/ 205 h 10020"/>
                <a:gd name="connsiteX76" fmla="*/ 3925 w 10000"/>
                <a:gd name="connsiteY76" fmla="*/ 91 h 10020"/>
                <a:gd name="connsiteX77" fmla="*/ 4459 w 10000"/>
                <a:gd name="connsiteY77" fmla="*/ 23 h 10020"/>
                <a:gd name="connsiteX78" fmla="*/ 5000 w 10000"/>
                <a:gd name="connsiteY7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488 w 10000"/>
                <a:gd name="connsiteY46" fmla="*/ 9634 h 10020"/>
                <a:gd name="connsiteX47" fmla="*/ 5343 w 10000"/>
                <a:gd name="connsiteY47" fmla="*/ 10020 h 10020"/>
                <a:gd name="connsiteX48" fmla="*/ 4185 w 10000"/>
                <a:gd name="connsiteY48" fmla="*/ 7858 h 10020"/>
                <a:gd name="connsiteX49" fmla="*/ 3694 w 10000"/>
                <a:gd name="connsiteY49" fmla="*/ 7779 h 10020"/>
                <a:gd name="connsiteX50" fmla="*/ 3211 w 10000"/>
                <a:gd name="connsiteY50" fmla="*/ 7652 h 10020"/>
                <a:gd name="connsiteX51" fmla="*/ 2756 w 10000"/>
                <a:gd name="connsiteY51" fmla="*/ 7493 h 10020"/>
                <a:gd name="connsiteX52" fmla="*/ 2323 w 10000"/>
                <a:gd name="connsiteY52" fmla="*/ 7298 h 10020"/>
                <a:gd name="connsiteX53" fmla="*/ 1926 w 10000"/>
                <a:gd name="connsiteY53" fmla="*/ 7065 h 10020"/>
                <a:gd name="connsiteX54" fmla="*/ 1544 w 10000"/>
                <a:gd name="connsiteY54" fmla="*/ 6813 h 10020"/>
                <a:gd name="connsiteX55" fmla="*/ 1205 w 10000"/>
                <a:gd name="connsiteY55" fmla="*/ 6527 h 10020"/>
                <a:gd name="connsiteX56" fmla="*/ 902 w 10000"/>
                <a:gd name="connsiteY56" fmla="*/ 6219 h 10020"/>
                <a:gd name="connsiteX57" fmla="*/ 642 w 10000"/>
                <a:gd name="connsiteY57" fmla="*/ 5888 h 10020"/>
                <a:gd name="connsiteX58" fmla="*/ 426 w 10000"/>
                <a:gd name="connsiteY58" fmla="*/ 5534 h 10020"/>
                <a:gd name="connsiteX59" fmla="*/ 245 w 10000"/>
                <a:gd name="connsiteY59" fmla="*/ 5163 h 10020"/>
                <a:gd name="connsiteX60" fmla="*/ 108 w 10000"/>
                <a:gd name="connsiteY60" fmla="*/ 4775 h 10020"/>
                <a:gd name="connsiteX61" fmla="*/ 29 w 10000"/>
                <a:gd name="connsiteY61" fmla="*/ 4375 h 10020"/>
                <a:gd name="connsiteX62" fmla="*/ 0 w 10000"/>
                <a:gd name="connsiteY62" fmla="*/ 3958 h 10020"/>
                <a:gd name="connsiteX63" fmla="*/ 36 w 10000"/>
                <a:gd name="connsiteY63" fmla="*/ 3529 h 10020"/>
                <a:gd name="connsiteX64" fmla="*/ 123 w 10000"/>
                <a:gd name="connsiteY64" fmla="*/ 3112 h 10020"/>
                <a:gd name="connsiteX65" fmla="*/ 253 w 10000"/>
                <a:gd name="connsiteY65" fmla="*/ 2707 h 10020"/>
                <a:gd name="connsiteX66" fmla="*/ 455 w 10000"/>
                <a:gd name="connsiteY66" fmla="*/ 2324 h 10020"/>
                <a:gd name="connsiteX67" fmla="*/ 685 w 10000"/>
                <a:gd name="connsiteY67" fmla="*/ 1959 h 10020"/>
                <a:gd name="connsiteX68" fmla="*/ 974 w 10000"/>
                <a:gd name="connsiteY68" fmla="*/ 1622 h 10020"/>
                <a:gd name="connsiteX69" fmla="*/ 1291 w 10000"/>
                <a:gd name="connsiteY69" fmla="*/ 1308 h 10020"/>
                <a:gd name="connsiteX70" fmla="*/ 1652 w 10000"/>
                <a:gd name="connsiteY70" fmla="*/ 1017 h 10020"/>
                <a:gd name="connsiteX71" fmla="*/ 2049 w 10000"/>
                <a:gd name="connsiteY71" fmla="*/ 766 h 10020"/>
                <a:gd name="connsiteX72" fmla="*/ 2482 w 10000"/>
                <a:gd name="connsiteY72" fmla="*/ 542 h 10020"/>
                <a:gd name="connsiteX73" fmla="*/ 2937 w 10000"/>
                <a:gd name="connsiteY73" fmla="*/ 354 h 10020"/>
                <a:gd name="connsiteX74" fmla="*/ 3420 w 10000"/>
                <a:gd name="connsiteY74" fmla="*/ 205 h 10020"/>
                <a:gd name="connsiteX75" fmla="*/ 3925 w 10000"/>
                <a:gd name="connsiteY75" fmla="*/ 91 h 10020"/>
                <a:gd name="connsiteX76" fmla="*/ 4459 w 10000"/>
                <a:gd name="connsiteY76" fmla="*/ 23 h 10020"/>
                <a:gd name="connsiteX77" fmla="*/ 5000 w 10000"/>
                <a:gd name="connsiteY7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488 w 10000"/>
                <a:gd name="connsiteY45" fmla="*/ 9634 h 10020"/>
                <a:gd name="connsiteX46" fmla="*/ 5343 w 10000"/>
                <a:gd name="connsiteY46" fmla="*/ 10020 h 10020"/>
                <a:gd name="connsiteX47" fmla="*/ 4185 w 10000"/>
                <a:gd name="connsiteY47" fmla="*/ 7858 h 10020"/>
                <a:gd name="connsiteX48" fmla="*/ 3694 w 10000"/>
                <a:gd name="connsiteY48" fmla="*/ 7779 h 10020"/>
                <a:gd name="connsiteX49" fmla="*/ 3211 w 10000"/>
                <a:gd name="connsiteY49" fmla="*/ 7652 h 10020"/>
                <a:gd name="connsiteX50" fmla="*/ 2756 w 10000"/>
                <a:gd name="connsiteY50" fmla="*/ 7493 h 10020"/>
                <a:gd name="connsiteX51" fmla="*/ 2323 w 10000"/>
                <a:gd name="connsiteY51" fmla="*/ 7298 h 10020"/>
                <a:gd name="connsiteX52" fmla="*/ 1926 w 10000"/>
                <a:gd name="connsiteY52" fmla="*/ 7065 h 10020"/>
                <a:gd name="connsiteX53" fmla="*/ 1544 w 10000"/>
                <a:gd name="connsiteY53" fmla="*/ 6813 h 10020"/>
                <a:gd name="connsiteX54" fmla="*/ 1205 w 10000"/>
                <a:gd name="connsiteY54" fmla="*/ 6527 h 10020"/>
                <a:gd name="connsiteX55" fmla="*/ 902 w 10000"/>
                <a:gd name="connsiteY55" fmla="*/ 6219 h 10020"/>
                <a:gd name="connsiteX56" fmla="*/ 642 w 10000"/>
                <a:gd name="connsiteY56" fmla="*/ 5888 h 10020"/>
                <a:gd name="connsiteX57" fmla="*/ 426 w 10000"/>
                <a:gd name="connsiteY57" fmla="*/ 5534 h 10020"/>
                <a:gd name="connsiteX58" fmla="*/ 245 w 10000"/>
                <a:gd name="connsiteY58" fmla="*/ 5163 h 10020"/>
                <a:gd name="connsiteX59" fmla="*/ 108 w 10000"/>
                <a:gd name="connsiteY59" fmla="*/ 4775 h 10020"/>
                <a:gd name="connsiteX60" fmla="*/ 29 w 10000"/>
                <a:gd name="connsiteY60" fmla="*/ 4375 h 10020"/>
                <a:gd name="connsiteX61" fmla="*/ 0 w 10000"/>
                <a:gd name="connsiteY61" fmla="*/ 3958 h 10020"/>
                <a:gd name="connsiteX62" fmla="*/ 36 w 10000"/>
                <a:gd name="connsiteY62" fmla="*/ 3529 h 10020"/>
                <a:gd name="connsiteX63" fmla="*/ 123 w 10000"/>
                <a:gd name="connsiteY63" fmla="*/ 3112 h 10020"/>
                <a:gd name="connsiteX64" fmla="*/ 253 w 10000"/>
                <a:gd name="connsiteY64" fmla="*/ 2707 h 10020"/>
                <a:gd name="connsiteX65" fmla="*/ 455 w 10000"/>
                <a:gd name="connsiteY65" fmla="*/ 2324 h 10020"/>
                <a:gd name="connsiteX66" fmla="*/ 685 w 10000"/>
                <a:gd name="connsiteY66" fmla="*/ 1959 h 10020"/>
                <a:gd name="connsiteX67" fmla="*/ 974 w 10000"/>
                <a:gd name="connsiteY67" fmla="*/ 1622 h 10020"/>
                <a:gd name="connsiteX68" fmla="*/ 1291 w 10000"/>
                <a:gd name="connsiteY68" fmla="*/ 1308 h 10020"/>
                <a:gd name="connsiteX69" fmla="*/ 1652 w 10000"/>
                <a:gd name="connsiteY69" fmla="*/ 1017 h 10020"/>
                <a:gd name="connsiteX70" fmla="*/ 2049 w 10000"/>
                <a:gd name="connsiteY70" fmla="*/ 766 h 10020"/>
                <a:gd name="connsiteX71" fmla="*/ 2482 w 10000"/>
                <a:gd name="connsiteY71" fmla="*/ 542 h 10020"/>
                <a:gd name="connsiteX72" fmla="*/ 2937 w 10000"/>
                <a:gd name="connsiteY72" fmla="*/ 354 h 10020"/>
                <a:gd name="connsiteX73" fmla="*/ 3420 w 10000"/>
                <a:gd name="connsiteY73" fmla="*/ 205 h 10020"/>
                <a:gd name="connsiteX74" fmla="*/ 3925 w 10000"/>
                <a:gd name="connsiteY74" fmla="*/ 91 h 10020"/>
                <a:gd name="connsiteX75" fmla="*/ 4459 w 10000"/>
                <a:gd name="connsiteY75" fmla="*/ 23 h 10020"/>
                <a:gd name="connsiteX76" fmla="*/ 5000 w 10000"/>
                <a:gd name="connsiteY7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488 w 10000"/>
                <a:gd name="connsiteY44" fmla="*/ 9634 h 10020"/>
                <a:gd name="connsiteX45" fmla="*/ 5343 w 10000"/>
                <a:gd name="connsiteY45" fmla="*/ 10020 h 10020"/>
                <a:gd name="connsiteX46" fmla="*/ 4185 w 10000"/>
                <a:gd name="connsiteY46" fmla="*/ 7858 h 10020"/>
                <a:gd name="connsiteX47" fmla="*/ 3694 w 10000"/>
                <a:gd name="connsiteY47" fmla="*/ 7779 h 10020"/>
                <a:gd name="connsiteX48" fmla="*/ 3211 w 10000"/>
                <a:gd name="connsiteY48" fmla="*/ 7652 h 10020"/>
                <a:gd name="connsiteX49" fmla="*/ 2756 w 10000"/>
                <a:gd name="connsiteY49" fmla="*/ 7493 h 10020"/>
                <a:gd name="connsiteX50" fmla="*/ 2323 w 10000"/>
                <a:gd name="connsiteY50" fmla="*/ 7298 h 10020"/>
                <a:gd name="connsiteX51" fmla="*/ 1926 w 10000"/>
                <a:gd name="connsiteY51" fmla="*/ 7065 h 10020"/>
                <a:gd name="connsiteX52" fmla="*/ 1544 w 10000"/>
                <a:gd name="connsiteY52" fmla="*/ 6813 h 10020"/>
                <a:gd name="connsiteX53" fmla="*/ 1205 w 10000"/>
                <a:gd name="connsiteY53" fmla="*/ 6527 h 10020"/>
                <a:gd name="connsiteX54" fmla="*/ 902 w 10000"/>
                <a:gd name="connsiteY54" fmla="*/ 6219 h 10020"/>
                <a:gd name="connsiteX55" fmla="*/ 642 w 10000"/>
                <a:gd name="connsiteY55" fmla="*/ 5888 h 10020"/>
                <a:gd name="connsiteX56" fmla="*/ 426 w 10000"/>
                <a:gd name="connsiteY56" fmla="*/ 5534 h 10020"/>
                <a:gd name="connsiteX57" fmla="*/ 245 w 10000"/>
                <a:gd name="connsiteY57" fmla="*/ 5163 h 10020"/>
                <a:gd name="connsiteX58" fmla="*/ 108 w 10000"/>
                <a:gd name="connsiteY58" fmla="*/ 4775 h 10020"/>
                <a:gd name="connsiteX59" fmla="*/ 29 w 10000"/>
                <a:gd name="connsiteY59" fmla="*/ 4375 h 10020"/>
                <a:gd name="connsiteX60" fmla="*/ 0 w 10000"/>
                <a:gd name="connsiteY60" fmla="*/ 3958 h 10020"/>
                <a:gd name="connsiteX61" fmla="*/ 36 w 10000"/>
                <a:gd name="connsiteY61" fmla="*/ 3529 h 10020"/>
                <a:gd name="connsiteX62" fmla="*/ 123 w 10000"/>
                <a:gd name="connsiteY62" fmla="*/ 3112 h 10020"/>
                <a:gd name="connsiteX63" fmla="*/ 253 w 10000"/>
                <a:gd name="connsiteY63" fmla="*/ 2707 h 10020"/>
                <a:gd name="connsiteX64" fmla="*/ 455 w 10000"/>
                <a:gd name="connsiteY64" fmla="*/ 2324 h 10020"/>
                <a:gd name="connsiteX65" fmla="*/ 685 w 10000"/>
                <a:gd name="connsiteY65" fmla="*/ 1959 h 10020"/>
                <a:gd name="connsiteX66" fmla="*/ 974 w 10000"/>
                <a:gd name="connsiteY66" fmla="*/ 1622 h 10020"/>
                <a:gd name="connsiteX67" fmla="*/ 1291 w 10000"/>
                <a:gd name="connsiteY67" fmla="*/ 1308 h 10020"/>
                <a:gd name="connsiteX68" fmla="*/ 1652 w 10000"/>
                <a:gd name="connsiteY68" fmla="*/ 1017 h 10020"/>
                <a:gd name="connsiteX69" fmla="*/ 2049 w 10000"/>
                <a:gd name="connsiteY69" fmla="*/ 766 h 10020"/>
                <a:gd name="connsiteX70" fmla="*/ 2482 w 10000"/>
                <a:gd name="connsiteY70" fmla="*/ 542 h 10020"/>
                <a:gd name="connsiteX71" fmla="*/ 2937 w 10000"/>
                <a:gd name="connsiteY71" fmla="*/ 354 h 10020"/>
                <a:gd name="connsiteX72" fmla="*/ 3420 w 10000"/>
                <a:gd name="connsiteY72" fmla="*/ 205 h 10020"/>
                <a:gd name="connsiteX73" fmla="*/ 3925 w 10000"/>
                <a:gd name="connsiteY73" fmla="*/ 91 h 10020"/>
                <a:gd name="connsiteX74" fmla="*/ 4459 w 10000"/>
                <a:gd name="connsiteY74" fmla="*/ 23 h 10020"/>
                <a:gd name="connsiteX75" fmla="*/ 5000 w 10000"/>
                <a:gd name="connsiteY7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488 w 10000"/>
                <a:gd name="connsiteY43" fmla="*/ 9634 h 10020"/>
                <a:gd name="connsiteX44" fmla="*/ 5343 w 10000"/>
                <a:gd name="connsiteY44" fmla="*/ 10020 h 10020"/>
                <a:gd name="connsiteX45" fmla="*/ 4185 w 10000"/>
                <a:gd name="connsiteY45" fmla="*/ 7858 h 10020"/>
                <a:gd name="connsiteX46" fmla="*/ 3694 w 10000"/>
                <a:gd name="connsiteY46" fmla="*/ 7779 h 10020"/>
                <a:gd name="connsiteX47" fmla="*/ 3211 w 10000"/>
                <a:gd name="connsiteY47" fmla="*/ 7652 h 10020"/>
                <a:gd name="connsiteX48" fmla="*/ 2756 w 10000"/>
                <a:gd name="connsiteY48" fmla="*/ 7493 h 10020"/>
                <a:gd name="connsiteX49" fmla="*/ 2323 w 10000"/>
                <a:gd name="connsiteY49" fmla="*/ 7298 h 10020"/>
                <a:gd name="connsiteX50" fmla="*/ 1926 w 10000"/>
                <a:gd name="connsiteY50" fmla="*/ 7065 h 10020"/>
                <a:gd name="connsiteX51" fmla="*/ 1544 w 10000"/>
                <a:gd name="connsiteY51" fmla="*/ 6813 h 10020"/>
                <a:gd name="connsiteX52" fmla="*/ 1205 w 10000"/>
                <a:gd name="connsiteY52" fmla="*/ 6527 h 10020"/>
                <a:gd name="connsiteX53" fmla="*/ 902 w 10000"/>
                <a:gd name="connsiteY53" fmla="*/ 6219 h 10020"/>
                <a:gd name="connsiteX54" fmla="*/ 642 w 10000"/>
                <a:gd name="connsiteY54" fmla="*/ 5888 h 10020"/>
                <a:gd name="connsiteX55" fmla="*/ 426 w 10000"/>
                <a:gd name="connsiteY55" fmla="*/ 5534 h 10020"/>
                <a:gd name="connsiteX56" fmla="*/ 245 w 10000"/>
                <a:gd name="connsiteY56" fmla="*/ 5163 h 10020"/>
                <a:gd name="connsiteX57" fmla="*/ 108 w 10000"/>
                <a:gd name="connsiteY57" fmla="*/ 4775 h 10020"/>
                <a:gd name="connsiteX58" fmla="*/ 29 w 10000"/>
                <a:gd name="connsiteY58" fmla="*/ 4375 h 10020"/>
                <a:gd name="connsiteX59" fmla="*/ 0 w 10000"/>
                <a:gd name="connsiteY59" fmla="*/ 3958 h 10020"/>
                <a:gd name="connsiteX60" fmla="*/ 36 w 10000"/>
                <a:gd name="connsiteY60" fmla="*/ 3529 h 10020"/>
                <a:gd name="connsiteX61" fmla="*/ 123 w 10000"/>
                <a:gd name="connsiteY61" fmla="*/ 3112 h 10020"/>
                <a:gd name="connsiteX62" fmla="*/ 253 w 10000"/>
                <a:gd name="connsiteY62" fmla="*/ 2707 h 10020"/>
                <a:gd name="connsiteX63" fmla="*/ 455 w 10000"/>
                <a:gd name="connsiteY63" fmla="*/ 2324 h 10020"/>
                <a:gd name="connsiteX64" fmla="*/ 685 w 10000"/>
                <a:gd name="connsiteY64" fmla="*/ 1959 h 10020"/>
                <a:gd name="connsiteX65" fmla="*/ 974 w 10000"/>
                <a:gd name="connsiteY65" fmla="*/ 1622 h 10020"/>
                <a:gd name="connsiteX66" fmla="*/ 1291 w 10000"/>
                <a:gd name="connsiteY66" fmla="*/ 1308 h 10020"/>
                <a:gd name="connsiteX67" fmla="*/ 1652 w 10000"/>
                <a:gd name="connsiteY67" fmla="*/ 1017 h 10020"/>
                <a:gd name="connsiteX68" fmla="*/ 2049 w 10000"/>
                <a:gd name="connsiteY68" fmla="*/ 766 h 10020"/>
                <a:gd name="connsiteX69" fmla="*/ 2482 w 10000"/>
                <a:gd name="connsiteY69" fmla="*/ 542 h 10020"/>
                <a:gd name="connsiteX70" fmla="*/ 2937 w 10000"/>
                <a:gd name="connsiteY70" fmla="*/ 354 h 10020"/>
                <a:gd name="connsiteX71" fmla="*/ 3420 w 10000"/>
                <a:gd name="connsiteY71" fmla="*/ 205 h 10020"/>
                <a:gd name="connsiteX72" fmla="*/ 3925 w 10000"/>
                <a:gd name="connsiteY72" fmla="*/ 91 h 10020"/>
                <a:gd name="connsiteX73" fmla="*/ 4459 w 10000"/>
                <a:gd name="connsiteY73" fmla="*/ 23 h 10020"/>
                <a:gd name="connsiteX74" fmla="*/ 5000 w 10000"/>
                <a:gd name="connsiteY7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488 w 10000"/>
                <a:gd name="connsiteY42" fmla="*/ 9634 h 10020"/>
                <a:gd name="connsiteX43" fmla="*/ 5343 w 10000"/>
                <a:gd name="connsiteY43" fmla="*/ 10020 h 10020"/>
                <a:gd name="connsiteX44" fmla="*/ 4185 w 10000"/>
                <a:gd name="connsiteY44" fmla="*/ 7858 h 10020"/>
                <a:gd name="connsiteX45" fmla="*/ 3694 w 10000"/>
                <a:gd name="connsiteY45" fmla="*/ 7779 h 10020"/>
                <a:gd name="connsiteX46" fmla="*/ 3211 w 10000"/>
                <a:gd name="connsiteY46" fmla="*/ 7652 h 10020"/>
                <a:gd name="connsiteX47" fmla="*/ 2756 w 10000"/>
                <a:gd name="connsiteY47" fmla="*/ 7493 h 10020"/>
                <a:gd name="connsiteX48" fmla="*/ 2323 w 10000"/>
                <a:gd name="connsiteY48" fmla="*/ 7298 h 10020"/>
                <a:gd name="connsiteX49" fmla="*/ 1926 w 10000"/>
                <a:gd name="connsiteY49" fmla="*/ 7065 h 10020"/>
                <a:gd name="connsiteX50" fmla="*/ 1544 w 10000"/>
                <a:gd name="connsiteY50" fmla="*/ 6813 h 10020"/>
                <a:gd name="connsiteX51" fmla="*/ 1205 w 10000"/>
                <a:gd name="connsiteY51" fmla="*/ 6527 h 10020"/>
                <a:gd name="connsiteX52" fmla="*/ 902 w 10000"/>
                <a:gd name="connsiteY52" fmla="*/ 6219 h 10020"/>
                <a:gd name="connsiteX53" fmla="*/ 642 w 10000"/>
                <a:gd name="connsiteY53" fmla="*/ 5888 h 10020"/>
                <a:gd name="connsiteX54" fmla="*/ 426 w 10000"/>
                <a:gd name="connsiteY54" fmla="*/ 5534 h 10020"/>
                <a:gd name="connsiteX55" fmla="*/ 245 w 10000"/>
                <a:gd name="connsiteY55" fmla="*/ 5163 h 10020"/>
                <a:gd name="connsiteX56" fmla="*/ 108 w 10000"/>
                <a:gd name="connsiteY56" fmla="*/ 4775 h 10020"/>
                <a:gd name="connsiteX57" fmla="*/ 29 w 10000"/>
                <a:gd name="connsiteY57" fmla="*/ 4375 h 10020"/>
                <a:gd name="connsiteX58" fmla="*/ 0 w 10000"/>
                <a:gd name="connsiteY58" fmla="*/ 3958 h 10020"/>
                <a:gd name="connsiteX59" fmla="*/ 36 w 10000"/>
                <a:gd name="connsiteY59" fmla="*/ 3529 h 10020"/>
                <a:gd name="connsiteX60" fmla="*/ 123 w 10000"/>
                <a:gd name="connsiteY60" fmla="*/ 3112 h 10020"/>
                <a:gd name="connsiteX61" fmla="*/ 253 w 10000"/>
                <a:gd name="connsiteY61" fmla="*/ 2707 h 10020"/>
                <a:gd name="connsiteX62" fmla="*/ 455 w 10000"/>
                <a:gd name="connsiteY62" fmla="*/ 2324 h 10020"/>
                <a:gd name="connsiteX63" fmla="*/ 685 w 10000"/>
                <a:gd name="connsiteY63" fmla="*/ 1959 h 10020"/>
                <a:gd name="connsiteX64" fmla="*/ 974 w 10000"/>
                <a:gd name="connsiteY64" fmla="*/ 1622 h 10020"/>
                <a:gd name="connsiteX65" fmla="*/ 1291 w 10000"/>
                <a:gd name="connsiteY65" fmla="*/ 1308 h 10020"/>
                <a:gd name="connsiteX66" fmla="*/ 1652 w 10000"/>
                <a:gd name="connsiteY66" fmla="*/ 1017 h 10020"/>
                <a:gd name="connsiteX67" fmla="*/ 2049 w 10000"/>
                <a:gd name="connsiteY67" fmla="*/ 766 h 10020"/>
                <a:gd name="connsiteX68" fmla="*/ 2482 w 10000"/>
                <a:gd name="connsiteY68" fmla="*/ 542 h 10020"/>
                <a:gd name="connsiteX69" fmla="*/ 2937 w 10000"/>
                <a:gd name="connsiteY69" fmla="*/ 354 h 10020"/>
                <a:gd name="connsiteX70" fmla="*/ 3420 w 10000"/>
                <a:gd name="connsiteY70" fmla="*/ 205 h 10020"/>
                <a:gd name="connsiteX71" fmla="*/ 3925 w 10000"/>
                <a:gd name="connsiteY71" fmla="*/ 91 h 10020"/>
                <a:gd name="connsiteX72" fmla="*/ 4459 w 10000"/>
                <a:gd name="connsiteY72" fmla="*/ 23 h 10020"/>
                <a:gd name="connsiteX73" fmla="*/ 5000 w 10000"/>
                <a:gd name="connsiteY7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488 w 10000"/>
                <a:gd name="connsiteY41" fmla="*/ 9634 h 10020"/>
                <a:gd name="connsiteX42" fmla="*/ 5343 w 10000"/>
                <a:gd name="connsiteY42" fmla="*/ 10020 h 10020"/>
                <a:gd name="connsiteX43" fmla="*/ 4185 w 10000"/>
                <a:gd name="connsiteY43" fmla="*/ 7858 h 10020"/>
                <a:gd name="connsiteX44" fmla="*/ 3694 w 10000"/>
                <a:gd name="connsiteY44" fmla="*/ 7779 h 10020"/>
                <a:gd name="connsiteX45" fmla="*/ 3211 w 10000"/>
                <a:gd name="connsiteY45" fmla="*/ 7652 h 10020"/>
                <a:gd name="connsiteX46" fmla="*/ 2756 w 10000"/>
                <a:gd name="connsiteY46" fmla="*/ 7493 h 10020"/>
                <a:gd name="connsiteX47" fmla="*/ 2323 w 10000"/>
                <a:gd name="connsiteY47" fmla="*/ 7298 h 10020"/>
                <a:gd name="connsiteX48" fmla="*/ 1926 w 10000"/>
                <a:gd name="connsiteY48" fmla="*/ 7065 h 10020"/>
                <a:gd name="connsiteX49" fmla="*/ 1544 w 10000"/>
                <a:gd name="connsiteY49" fmla="*/ 6813 h 10020"/>
                <a:gd name="connsiteX50" fmla="*/ 1205 w 10000"/>
                <a:gd name="connsiteY50" fmla="*/ 6527 h 10020"/>
                <a:gd name="connsiteX51" fmla="*/ 902 w 10000"/>
                <a:gd name="connsiteY51" fmla="*/ 6219 h 10020"/>
                <a:gd name="connsiteX52" fmla="*/ 642 w 10000"/>
                <a:gd name="connsiteY52" fmla="*/ 5888 h 10020"/>
                <a:gd name="connsiteX53" fmla="*/ 426 w 10000"/>
                <a:gd name="connsiteY53" fmla="*/ 5534 h 10020"/>
                <a:gd name="connsiteX54" fmla="*/ 245 w 10000"/>
                <a:gd name="connsiteY54" fmla="*/ 5163 h 10020"/>
                <a:gd name="connsiteX55" fmla="*/ 108 w 10000"/>
                <a:gd name="connsiteY55" fmla="*/ 4775 h 10020"/>
                <a:gd name="connsiteX56" fmla="*/ 29 w 10000"/>
                <a:gd name="connsiteY56" fmla="*/ 4375 h 10020"/>
                <a:gd name="connsiteX57" fmla="*/ 0 w 10000"/>
                <a:gd name="connsiteY57" fmla="*/ 3958 h 10020"/>
                <a:gd name="connsiteX58" fmla="*/ 36 w 10000"/>
                <a:gd name="connsiteY58" fmla="*/ 3529 h 10020"/>
                <a:gd name="connsiteX59" fmla="*/ 123 w 10000"/>
                <a:gd name="connsiteY59" fmla="*/ 3112 h 10020"/>
                <a:gd name="connsiteX60" fmla="*/ 253 w 10000"/>
                <a:gd name="connsiteY60" fmla="*/ 2707 h 10020"/>
                <a:gd name="connsiteX61" fmla="*/ 455 w 10000"/>
                <a:gd name="connsiteY61" fmla="*/ 2324 h 10020"/>
                <a:gd name="connsiteX62" fmla="*/ 685 w 10000"/>
                <a:gd name="connsiteY62" fmla="*/ 1959 h 10020"/>
                <a:gd name="connsiteX63" fmla="*/ 974 w 10000"/>
                <a:gd name="connsiteY63" fmla="*/ 1622 h 10020"/>
                <a:gd name="connsiteX64" fmla="*/ 1291 w 10000"/>
                <a:gd name="connsiteY64" fmla="*/ 1308 h 10020"/>
                <a:gd name="connsiteX65" fmla="*/ 1652 w 10000"/>
                <a:gd name="connsiteY65" fmla="*/ 1017 h 10020"/>
                <a:gd name="connsiteX66" fmla="*/ 2049 w 10000"/>
                <a:gd name="connsiteY66" fmla="*/ 766 h 10020"/>
                <a:gd name="connsiteX67" fmla="*/ 2482 w 10000"/>
                <a:gd name="connsiteY67" fmla="*/ 542 h 10020"/>
                <a:gd name="connsiteX68" fmla="*/ 2937 w 10000"/>
                <a:gd name="connsiteY68" fmla="*/ 354 h 10020"/>
                <a:gd name="connsiteX69" fmla="*/ 3420 w 10000"/>
                <a:gd name="connsiteY69" fmla="*/ 205 h 10020"/>
                <a:gd name="connsiteX70" fmla="*/ 3925 w 10000"/>
                <a:gd name="connsiteY70" fmla="*/ 91 h 10020"/>
                <a:gd name="connsiteX71" fmla="*/ 4459 w 10000"/>
                <a:gd name="connsiteY71" fmla="*/ 23 h 10020"/>
                <a:gd name="connsiteX72" fmla="*/ 5000 w 10000"/>
                <a:gd name="connsiteY7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0 w 10000"/>
                <a:gd name="connsiteY38" fmla="*/ 8475 h 10020"/>
                <a:gd name="connsiteX39" fmla="*/ 5938 w 10000"/>
                <a:gd name="connsiteY39" fmla="*/ 8533 h 10020"/>
                <a:gd name="connsiteX40" fmla="*/ 5488 w 10000"/>
                <a:gd name="connsiteY40" fmla="*/ 9634 h 10020"/>
                <a:gd name="connsiteX41" fmla="*/ 5343 w 10000"/>
                <a:gd name="connsiteY41" fmla="*/ 10020 h 10020"/>
                <a:gd name="connsiteX42" fmla="*/ 4185 w 10000"/>
                <a:gd name="connsiteY42" fmla="*/ 7858 h 10020"/>
                <a:gd name="connsiteX43" fmla="*/ 3694 w 10000"/>
                <a:gd name="connsiteY43" fmla="*/ 7779 h 10020"/>
                <a:gd name="connsiteX44" fmla="*/ 3211 w 10000"/>
                <a:gd name="connsiteY44" fmla="*/ 7652 h 10020"/>
                <a:gd name="connsiteX45" fmla="*/ 2756 w 10000"/>
                <a:gd name="connsiteY45" fmla="*/ 7493 h 10020"/>
                <a:gd name="connsiteX46" fmla="*/ 2323 w 10000"/>
                <a:gd name="connsiteY46" fmla="*/ 7298 h 10020"/>
                <a:gd name="connsiteX47" fmla="*/ 1926 w 10000"/>
                <a:gd name="connsiteY47" fmla="*/ 7065 h 10020"/>
                <a:gd name="connsiteX48" fmla="*/ 1544 w 10000"/>
                <a:gd name="connsiteY48" fmla="*/ 6813 h 10020"/>
                <a:gd name="connsiteX49" fmla="*/ 1205 w 10000"/>
                <a:gd name="connsiteY49" fmla="*/ 6527 h 10020"/>
                <a:gd name="connsiteX50" fmla="*/ 902 w 10000"/>
                <a:gd name="connsiteY50" fmla="*/ 6219 h 10020"/>
                <a:gd name="connsiteX51" fmla="*/ 642 w 10000"/>
                <a:gd name="connsiteY51" fmla="*/ 5888 h 10020"/>
                <a:gd name="connsiteX52" fmla="*/ 426 w 10000"/>
                <a:gd name="connsiteY52" fmla="*/ 5534 h 10020"/>
                <a:gd name="connsiteX53" fmla="*/ 245 w 10000"/>
                <a:gd name="connsiteY53" fmla="*/ 5163 h 10020"/>
                <a:gd name="connsiteX54" fmla="*/ 108 w 10000"/>
                <a:gd name="connsiteY54" fmla="*/ 4775 h 10020"/>
                <a:gd name="connsiteX55" fmla="*/ 29 w 10000"/>
                <a:gd name="connsiteY55" fmla="*/ 4375 h 10020"/>
                <a:gd name="connsiteX56" fmla="*/ 0 w 10000"/>
                <a:gd name="connsiteY56" fmla="*/ 3958 h 10020"/>
                <a:gd name="connsiteX57" fmla="*/ 36 w 10000"/>
                <a:gd name="connsiteY57" fmla="*/ 3529 h 10020"/>
                <a:gd name="connsiteX58" fmla="*/ 123 w 10000"/>
                <a:gd name="connsiteY58" fmla="*/ 3112 h 10020"/>
                <a:gd name="connsiteX59" fmla="*/ 253 w 10000"/>
                <a:gd name="connsiteY59" fmla="*/ 2707 h 10020"/>
                <a:gd name="connsiteX60" fmla="*/ 455 w 10000"/>
                <a:gd name="connsiteY60" fmla="*/ 2324 h 10020"/>
                <a:gd name="connsiteX61" fmla="*/ 685 w 10000"/>
                <a:gd name="connsiteY61" fmla="*/ 1959 h 10020"/>
                <a:gd name="connsiteX62" fmla="*/ 974 w 10000"/>
                <a:gd name="connsiteY62" fmla="*/ 1622 h 10020"/>
                <a:gd name="connsiteX63" fmla="*/ 1291 w 10000"/>
                <a:gd name="connsiteY63" fmla="*/ 1308 h 10020"/>
                <a:gd name="connsiteX64" fmla="*/ 1652 w 10000"/>
                <a:gd name="connsiteY64" fmla="*/ 1017 h 10020"/>
                <a:gd name="connsiteX65" fmla="*/ 2049 w 10000"/>
                <a:gd name="connsiteY65" fmla="*/ 766 h 10020"/>
                <a:gd name="connsiteX66" fmla="*/ 2482 w 10000"/>
                <a:gd name="connsiteY66" fmla="*/ 542 h 10020"/>
                <a:gd name="connsiteX67" fmla="*/ 2937 w 10000"/>
                <a:gd name="connsiteY67" fmla="*/ 354 h 10020"/>
                <a:gd name="connsiteX68" fmla="*/ 3420 w 10000"/>
                <a:gd name="connsiteY68" fmla="*/ 205 h 10020"/>
                <a:gd name="connsiteX69" fmla="*/ 3925 w 10000"/>
                <a:gd name="connsiteY69" fmla="*/ 91 h 10020"/>
                <a:gd name="connsiteX70" fmla="*/ 4459 w 10000"/>
                <a:gd name="connsiteY70" fmla="*/ 23 h 10020"/>
                <a:gd name="connsiteX71" fmla="*/ 5000 w 10000"/>
                <a:gd name="connsiteY7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60 w 10000"/>
                <a:gd name="connsiteY37" fmla="*/ 8475 h 10020"/>
                <a:gd name="connsiteX38" fmla="*/ 5938 w 10000"/>
                <a:gd name="connsiteY38" fmla="*/ 8533 h 10020"/>
                <a:gd name="connsiteX39" fmla="*/ 5488 w 10000"/>
                <a:gd name="connsiteY39" fmla="*/ 9634 h 10020"/>
                <a:gd name="connsiteX40" fmla="*/ 5343 w 10000"/>
                <a:gd name="connsiteY40" fmla="*/ 10020 h 10020"/>
                <a:gd name="connsiteX41" fmla="*/ 4185 w 10000"/>
                <a:gd name="connsiteY41" fmla="*/ 7858 h 10020"/>
                <a:gd name="connsiteX42" fmla="*/ 3694 w 10000"/>
                <a:gd name="connsiteY42" fmla="*/ 7779 h 10020"/>
                <a:gd name="connsiteX43" fmla="*/ 3211 w 10000"/>
                <a:gd name="connsiteY43" fmla="*/ 7652 h 10020"/>
                <a:gd name="connsiteX44" fmla="*/ 2756 w 10000"/>
                <a:gd name="connsiteY44" fmla="*/ 7493 h 10020"/>
                <a:gd name="connsiteX45" fmla="*/ 2323 w 10000"/>
                <a:gd name="connsiteY45" fmla="*/ 7298 h 10020"/>
                <a:gd name="connsiteX46" fmla="*/ 1926 w 10000"/>
                <a:gd name="connsiteY46" fmla="*/ 7065 h 10020"/>
                <a:gd name="connsiteX47" fmla="*/ 1544 w 10000"/>
                <a:gd name="connsiteY47" fmla="*/ 6813 h 10020"/>
                <a:gd name="connsiteX48" fmla="*/ 1205 w 10000"/>
                <a:gd name="connsiteY48" fmla="*/ 6527 h 10020"/>
                <a:gd name="connsiteX49" fmla="*/ 902 w 10000"/>
                <a:gd name="connsiteY49" fmla="*/ 6219 h 10020"/>
                <a:gd name="connsiteX50" fmla="*/ 642 w 10000"/>
                <a:gd name="connsiteY50" fmla="*/ 5888 h 10020"/>
                <a:gd name="connsiteX51" fmla="*/ 426 w 10000"/>
                <a:gd name="connsiteY51" fmla="*/ 5534 h 10020"/>
                <a:gd name="connsiteX52" fmla="*/ 245 w 10000"/>
                <a:gd name="connsiteY52" fmla="*/ 5163 h 10020"/>
                <a:gd name="connsiteX53" fmla="*/ 108 w 10000"/>
                <a:gd name="connsiteY53" fmla="*/ 4775 h 10020"/>
                <a:gd name="connsiteX54" fmla="*/ 29 w 10000"/>
                <a:gd name="connsiteY54" fmla="*/ 4375 h 10020"/>
                <a:gd name="connsiteX55" fmla="*/ 0 w 10000"/>
                <a:gd name="connsiteY55" fmla="*/ 3958 h 10020"/>
                <a:gd name="connsiteX56" fmla="*/ 36 w 10000"/>
                <a:gd name="connsiteY56" fmla="*/ 3529 h 10020"/>
                <a:gd name="connsiteX57" fmla="*/ 123 w 10000"/>
                <a:gd name="connsiteY57" fmla="*/ 3112 h 10020"/>
                <a:gd name="connsiteX58" fmla="*/ 253 w 10000"/>
                <a:gd name="connsiteY58" fmla="*/ 2707 h 10020"/>
                <a:gd name="connsiteX59" fmla="*/ 455 w 10000"/>
                <a:gd name="connsiteY59" fmla="*/ 2324 h 10020"/>
                <a:gd name="connsiteX60" fmla="*/ 685 w 10000"/>
                <a:gd name="connsiteY60" fmla="*/ 1959 h 10020"/>
                <a:gd name="connsiteX61" fmla="*/ 974 w 10000"/>
                <a:gd name="connsiteY61" fmla="*/ 1622 h 10020"/>
                <a:gd name="connsiteX62" fmla="*/ 1291 w 10000"/>
                <a:gd name="connsiteY62" fmla="*/ 1308 h 10020"/>
                <a:gd name="connsiteX63" fmla="*/ 1652 w 10000"/>
                <a:gd name="connsiteY63" fmla="*/ 1017 h 10020"/>
                <a:gd name="connsiteX64" fmla="*/ 2049 w 10000"/>
                <a:gd name="connsiteY64" fmla="*/ 766 h 10020"/>
                <a:gd name="connsiteX65" fmla="*/ 2482 w 10000"/>
                <a:gd name="connsiteY65" fmla="*/ 542 h 10020"/>
                <a:gd name="connsiteX66" fmla="*/ 2937 w 10000"/>
                <a:gd name="connsiteY66" fmla="*/ 354 h 10020"/>
                <a:gd name="connsiteX67" fmla="*/ 3420 w 10000"/>
                <a:gd name="connsiteY67" fmla="*/ 205 h 10020"/>
                <a:gd name="connsiteX68" fmla="*/ 3925 w 10000"/>
                <a:gd name="connsiteY68" fmla="*/ 91 h 10020"/>
                <a:gd name="connsiteX69" fmla="*/ 4459 w 10000"/>
                <a:gd name="connsiteY69" fmla="*/ 23 h 10020"/>
                <a:gd name="connsiteX70" fmla="*/ 5000 w 10000"/>
                <a:gd name="connsiteY70"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38 w 10000"/>
                <a:gd name="connsiteY37" fmla="*/ 8533 h 10020"/>
                <a:gd name="connsiteX38" fmla="*/ 5488 w 10000"/>
                <a:gd name="connsiteY38" fmla="*/ 9634 h 10020"/>
                <a:gd name="connsiteX39" fmla="*/ 5343 w 10000"/>
                <a:gd name="connsiteY39" fmla="*/ 10020 h 10020"/>
                <a:gd name="connsiteX40" fmla="*/ 4185 w 10000"/>
                <a:gd name="connsiteY40" fmla="*/ 7858 h 10020"/>
                <a:gd name="connsiteX41" fmla="*/ 3694 w 10000"/>
                <a:gd name="connsiteY41" fmla="*/ 7779 h 10020"/>
                <a:gd name="connsiteX42" fmla="*/ 3211 w 10000"/>
                <a:gd name="connsiteY42" fmla="*/ 7652 h 10020"/>
                <a:gd name="connsiteX43" fmla="*/ 2756 w 10000"/>
                <a:gd name="connsiteY43" fmla="*/ 7493 h 10020"/>
                <a:gd name="connsiteX44" fmla="*/ 2323 w 10000"/>
                <a:gd name="connsiteY44" fmla="*/ 7298 h 10020"/>
                <a:gd name="connsiteX45" fmla="*/ 1926 w 10000"/>
                <a:gd name="connsiteY45" fmla="*/ 7065 h 10020"/>
                <a:gd name="connsiteX46" fmla="*/ 1544 w 10000"/>
                <a:gd name="connsiteY46" fmla="*/ 6813 h 10020"/>
                <a:gd name="connsiteX47" fmla="*/ 1205 w 10000"/>
                <a:gd name="connsiteY47" fmla="*/ 6527 h 10020"/>
                <a:gd name="connsiteX48" fmla="*/ 902 w 10000"/>
                <a:gd name="connsiteY48" fmla="*/ 6219 h 10020"/>
                <a:gd name="connsiteX49" fmla="*/ 642 w 10000"/>
                <a:gd name="connsiteY49" fmla="*/ 5888 h 10020"/>
                <a:gd name="connsiteX50" fmla="*/ 426 w 10000"/>
                <a:gd name="connsiteY50" fmla="*/ 5534 h 10020"/>
                <a:gd name="connsiteX51" fmla="*/ 245 w 10000"/>
                <a:gd name="connsiteY51" fmla="*/ 5163 h 10020"/>
                <a:gd name="connsiteX52" fmla="*/ 108 w 10000"/>
                <a:gd name="connsiteY52" fmla="*/ 4775 h 10020"/>
                <a:gd name="connsiteX53" fmla="*/ 29 w 10000"/>
                <a:gd name="connsiteY53" fmla="*/ 4375 h 10020"/>
                <a:gd name="connsiteX54" fmla="*/ 0 w 10000"/>
                <a:gd name="connsiteY54" fmla="*/ 3958 h 10020"/>
                <a:gd name="connsiteX55" fmla="*/ 36 w 10000"/>
                <a:gd name="connsiteY55" fmla="*/ 3529 h 10020"/>
                <a:gd name="connsiteX56" fmla="*/ 123 w 10000"/>
                <a:gd name="connsiteY56" fmla="*/ 3112 h 10020"/>
                <a:gd name="connsiteX57" fmla="*/ 253 w 10000"/>
                <a:gd name="connsiteY57" fmla="*/ 2707 h 10020"/>
                <a:gd name="connsiteX58" fmla="*/ 455 w 10000"/>
                <a:gd name="connsiteY58" fmla="*/ 2324 h 10020"/>
                <a:gd name="connsiteX59" fmla="*/ 685 w 10000"/>
                <a:gd name="connsiteY59" fmla="*/ 1959 h 10020"/>
                <a:gd name="connsiteX60" fmla="*/ 974 w 10000"/>
                <a:gd name="connsiteY60" fmla="*/ 1622 h 10020"/>
                <a:gd name="connsiteX61" fmla="*/ 1291 w 10000"/>
                <a:gd name="connsiteY61" fmla="*/ 1308 h 10020"/>
                <a:gd name="connsiteX62" fmla="*/ 1652 w 10000"/>
                <a:gd name="connsiteY62" fmla="*/ 1017 h 10020"/>
                <a:gd name="connsiteX63" fmla="*/ 2049 w 10000"/>
                <a:gd name="connsiteY63" fmla="*/ 766 h 10020"/>
                <a:gd name="connsiteX64" fmla="*/ 2482 w 10000"/>
                <a:gd name="connsiteY64" fmla="*/ 542 h 10020"/>
                <a:gd name="connsiteX65" fmla="*/ 2937 w 10000"/>
                <a:gd name="connsiteY65" fmla="*/ 354 h 10020"/>
                <a:gd name="connsiteX66" fmla="*/ 3420 w 10000"/>
                <a:gd name="connsiteY66" fmla="*/ 205 h 10020"/>
                <a:gd name="connsiteX67" fmla="*/ 3925 w 10000"/>
                <a:gd name="connsiteY67" fmla="*/ 91 h 10020"/>
                <a:gd name="connsiteX68" fmla="*/ 4459 w 10000"/>
                <a:gd name="connsiteY68" fmla="*/ 23 h 10020"/>
                <a:gd name="connsiteX69" fmla="*/ 5000 w 10000"/>
                <a:gd name="connsiteY6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488 w 10000"/>
                <a:gd name="connsiteY37" fmla="*/ 9634 h 10020"/>
                <a:gd name="connsiteX38" fmla="*/ 5343 w 10000"/>
                <a:gd name="connsiteY38" fmla="*/ 10020 h 10020"/>
                <a:gd name="connsiteX39" fmla="*/ 4185 w 10000"/>
                <a:gd name="connsiteY39" fmla="*/ 7858 h 10020"/>
                <a:gd name="connsiteX40" fmla="*/ 3694 w 10000"/>
                <a:gd name="connsiteY40" fmla="*/ 7779 h 10020"/>
                <a:gd name="connsiteX41" fmla="*/ 3211 w 10000"/>
                <a:gd name="connsiteY41" fmla="*/ 7652 h 10020"/>
                <a:gd name="connsiteX42" fmla="*/ 2756 w 10000"/>
                <a:gd name="connsiteY42" fmla="*/ 7493 h 10020"/>
                <a:gd name="connsiteX43" fmla="*/ 2323 w 10000"/>
                <a:gd name="connsiteY43" fmla="*/ 7298 h 10020"/>
                <a:gd name="connsiteX44" fmla="*/ 1926 w 10000"/>
                <a:gd name="connsiteY44" fmla="*/ 7065 h 10020"/>
                <a:gd name="connsiteX45" fmla="*/ 1544 w 10000"/>
                <a:gd name="connsiteY45" fmla="*/ 6813 h 10020"/>
                <a:gd name="connsiteX46" fmla="*/ 1205 w 10000"/>
                <a:gd name="connsiteY46" fmla="*/ 6527 h 10020"/>
                <a:gd name="connsiteX47" fmla="*/ 902 w 10000"/>
                <a:gd name="connsiteY47" fmla="*/ 6219 h 10020"/>
                <a:gd name="connsiteX48" fmla="*/ 642 w 10000"/>
                <a:gd name="connsiteY48" fmla="*/ 5888 h 10020"/>
                <a:gd name="connsiteX49" fmla="*/ 426 w 10000"/>
                <a:gd name="connsiteY49" fmla="*/ 5534 h 10020"/>
                <a:gd name="connsiteX50" fmla="*/ 245 w 10000"/>
                <a:gd name="connsiteY50" fmla="*/ 5163 h 10020"/>
                <a:gd name="connsiteX51" fmla="*/ 108 w 10000"/>
                <a:gd name="connsiteY51" fmla="*/ 4775 h 10020"/>
                <a:gd name="connsiteX52" fmla="*/ 29 w 10000"/>
                <a:gd name="connsiteY52" fmla="*/ 4375 h 10020"/>
                <a:gd name="connsiteX53" fmla="*/ 0 w 10000"/>
                <a:gd name="connsiteY53" fmla="*/ 3958 h 10020"/>
                <a:gd name="connsiteX54" fmla="*/ 36 w 10000"/>
                <a:gd name="connsiteY54" fmla="*/ 3529 h 10020"/>
                <a:gd name="connsiteX55" fmla="*/ 123 w 10000"/>
                <a:gd name="connsiteY55" fmla="*/ 3112 h 10020"/>
                <a:gd name="connsiteX56" fmla="*/ 253 w 10000"/>
                <a:gd name="connsiteY56" fmla="*/ 2707 h 10020"/>
                <a:gd name="connsiteX57" fmla="*/ 455 w 10000"/>
                <a:gd name="connsiteY57" fmla="*/ 2324 h 10020"/>
                <a:gd name="connsiteX58" fmla="*/ 685 w 10000"/>
                <a:gd name="connsiteY58" fmla="*/ 1959 h 10020"/>
                <a:gd name="connsiteX59" fmla="*/ 974 w 10000"/>
                <a:gd name="connsiteY59" fmla="*/ 1622 h 10020"/>
                <a:gd name="connsiteX60" fmla="*/ 1291 w 10000"/>
                <a:gd name="connsiteY60" fmla="*/ 1308 h 10020"/>
                <a:gd name="connsiteX61" fmla="*/ 1652 w 10000"/>
                <a:gd name="connsiteY61" fmla="*/ 1017 h 10020"/>
                <a:gd name="connsiteX62" fmla="*/ 2049 w 10000"/>
                <a:gd name="connsiteY62" fmla="*/ 766 h 10020"/>
                <a:gd name="connsiteX63" fmla="*/ 2482 w 10000"/>
                <a:gd name="connsiteY63" fmla="*/ 542 h 10020"/>
                <a:gd name="connsiteX64" fmla="*/ 2937 w 10000"/>
                <a:gd name="connsiteY64" fmla="*/ 354 h 10020"/>
                <a:gd name="connsiteX65" fmla="*/ 3420 w 10000"/>
                <a:gd name="connsiteY65" fmla="*/ 205 h 10020"/>
                <a:gd name="connsiteX66" fmla="*/ 3925 w 10000"/>
                <a:gd name="connsiteY66" fmla="*/ 91 h 10020"/>
                <a:gd name="connsiteX67" fmla="*/ 4459 w 10000"/>
                <a:gd name="connsiteY67" fmla="*/ 23 h 10020"/>
                <a:gd name="connsiteX68" fmla="*/ 5000 w 10000"/>
                <a:gd name="connsiteY6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488 w 10000"/>
                <a:gd name="connsiteY36" fmla="*/ 9634 h 10020"/>
                <a:gd name="connsiteX37" fmla="*/ 5343 w 10000"/>
                <a:gd name="connsiteY37" fmla="*/ 10020 h 10020"/>
                <a:gd name="connsiteX38" fmla="*/ 4185 w 10000"/>
                <a:gd name="connsiteY38" fmla="*/ 7858 h 10020"/>
                <a:gd name="connsiteX39" fmla="*/ 3694 w 10000"/>
                <a:gd name="connsiteY39" fmla="*/ 7779 h 10020"/>
                <a:gd name="connsiteX40" fmla="*/ 3211 w 10000"/>
                <a:gd name="connsiteY40" fmla="*/ 7652 h 10020"/>
                <a:gd name="connsiteX41" fmla="*/ 2756 w 10000"/>
                <a:gd name="connsiteY41" fmla="*/ 7493 h 10020"/>
                <a:gd name="connsiteX42" fmla="*/ 2323 w 10000"/>
                <a:gd name="connsiteY42" fmla="*/ 7298 h 10020"/>
                <a:gd name="connsiteX43" fmla="*/ 1926 w 10000"/>
                <a:gd name="connsiteY43" fmla="*/ 7065 h 10020"/>
                <a:gd name="connsiteX44" fmla="*/ 1544 w 10000"/>
                <a:gd name="connsiteY44" fmla="*/ 6813 h 10020"/>
                <a:gd name="connsiteX45" fmla="*/ 1205 w 10000"/>
                <a:gd name="connsiteY45" fmla="*/ 6527 h 10020"/>
                <a:gd name="connsiteX46" fmla="*/ 902 w 10000"/>
                <a:gd name="connsiteY46" fmla="*/ 6219 h 10020"/>
                <a:gd name="connsiteX47" fmla="*/ 642 w 10000"/>
                <a:gd name="connsiteY47" fmla="*/ 5888 h 10020"/>
                <a:gd name="connsiteX48" fmla="*/ 426 w 10000"/>
                <a:gd name="connsiteY48" fmla="*/ 5534 h 10020"/>
                <a:gd name="connsiteX49" fmla="*/ 245 w 10000"/>
                <a:gd name="connsiteY49" fmla="*/ 5163 h 10020"/>
                <a:gd name="connsiteX50" fmla="*/ 108 w 10000"/>
                <a:gd name="connsiteY50" fmla="*/ 4775 h 10020"/>
                <a:gd name="connsiteX51" fmla="*/ 29 w 10000"/>
                <a:gd name="connsiteY51" fmla="*/ 4375 h 10020"/>
                <a:gd name="connsiteX52" fmla="*/ 0 w 10000"/>
                <a:gd name="connsiteY52" fmla="*/ 3958 h 10020"/>
                <a:gd name="connsiteX53" fmla="*/ 36 w 10000"/>
                <a:gd name="connsiteY53" fmla="*/ 3529 h 10020"/>
                <a:gd name="connsiteX54" fmla="*/ 123 w 10000"/>
                <a:gd name="connsiteY54" fmla="*/ 3112 h 10020"/>
                <a:gd name="connsiteX55" fmla="*/ 253 w 10000"/>
                <a:gd name="connsiteY55" fmla="*/ 2707 h 10020"/>
                <a:gd name="connsiteX56" fmla="*/ 455 w 10000"/>
                <a:gd name="connsiteY56" fmla="*/ 2324 h 10020"/>
                <a:gd name="connsiteX57" fmla="*/ 685 w 10000"/>
                <a:gd name="connsiteY57" fmla="*/ 1959 h 10020"/>
                <a:gd name="connsiteX58" fmla="*/ 974 w 10000"/>
                <a:gd name="connsiteY58" fmla="*/ 1622 h 10020"/>
                <a:gd name="connsiteX59" fmla="*/ 1291 w 10000"/>
                <a:gd name="connsiteY59" fmla="*/ 1308 h 10020"/>
                <a:gd name="connsiteX60" fmla="*/ 1652 w 10000"/>
                <a:gd name="connsiteY60" fmla="*/ 1017 h 10020"/>
                <a:gd name="connsiteX61" fmla="*/ 2049 w 10000"/>
                <a:gd name="connsiteY61" fmla="*/ 766 h 10020"/>
                <a:gd name="connsiteX62" fmla="*/ 2482 w 10000"/>
                <a:gd name="connsiteY62" fmla="*/ 542 h 10020"/>
                <a:gd name="connsiteX63" fmla="*/ 2937 w 10000"/>
                <a:gd name="connsiteY63" fmla="*/ 354 h 10020"/>
                <a:gd name="connsiteX64" fmla="*/ 3420 w 10000"/>
                <a:gd name="connsiteY64" fmla="*/ 205 h 10020"/>
                <a:gd name="connsiteX65" fmla="*/ 3925 w 10000"/>
                <a:gd name="connsiteY65" fmla="*/ 91 h 10020"/>
                <a:gd name="connsiteX66" fmla="*/ 4459 w 10000"/>
                <a:gd name="connsiteY66" fmla="*/ 23 h 10020"/>
                <a:gd name="connsiteX67" fmla="*/ 5000 w 10000"/>
                <a:gd name="connsiteY6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488 w 10000"/>
                <a:gd name="connsiteY35" fmla="*/ 9634 h 10020"/>
                <a:gd name="connsiteX36" fmla="*/ 5343 w 10000"/>
                <a:gd name="connsiteY36" fmla="*/ 10020 h 10020"/>
                <a:gd name="connsiteX37" fmla="*/ 4185 w 10000"/>
                <a:gd name="connsiteY37" fmla="*/ 7858 h 10020"/>
                <a:gd name="connsiteX38" fmla="*/ 3694 w 10000"/>
                <a:gd name="connsiteY38" fmla="*/ 7779 h 10020"/>
                <a:gd name="connsiteX39" fmla="*/ 3211 w 10000"/>
                <a:gd name="connsiteY39" fmla="*/ 7652 h 10020"/>
                <a:gd name="connsiteX40" fmla="*/ 2756 w 10000"/>
                <a:gd name="connsiteY40" fmla="*/ 7493 h 10020"/>
                <a:gd name="connsiteX41" fmla="*/ 2323 w 10000"/>
                <a:gd name="connsiteY41" fmla="*/ 7298 h 10020"/>
                <a:gd name="connsiteX42" fmla="*/ 1926 w 10000"/>
                <a:gd name="connsiteY42" fmla="*/ 7065 h 10020"/>
                <a:gd name="connsiteX43" fmla="*/ 1544 w 10000"/>
                <a:gd name="connsiteY43" fmla="*/ 6813 h 10020"/>
                <a:gd name="connsiteX44" fmla="*/ 1205 w 10000"/>
                <a:gd name="connsiteY44" fmla="*/ 6527 h 10020"/>
                <a:gd name="connsiteX45" fmla="*/ 902 w 10000"/>
                <a:gd name="connsiteY45" fmla="*/ 6219 h 10020"/>
                <a:gd name="connsiteX46" fmla="*/ 642 w 10000"/>
                <a:gd name="connsiteY46" fmla="*/ 5888 h 10020"/>
                <a:gd name="connsiteX47" fmla="*/ 426 w 10000"/>
                <a:gd name="connsiteY47" fmla="*/ 5534 h 10020"/>
                <a:gd name="connsiteX48" fmla="*/ 245 w 10000"/>
                <a:gd name="connsiteY48" fmla="*/ 5163 h 10020"/>
                <a:gd name="connsiteX49" fmla="*/ 108 w 10000"/>
                <a:gd name="connsiteY49" fmla="*/ 4775 h 10020"/>
                <a:gd name="connsiteX50" fmla="*/ 29 w 10000"/>
                <a:gd name="connsiteY50" fmla="*/ 4375 h 10020"/>
                <a:gd name="connsiteX51" fmla="*/ 0 w 10000"/>
                <a:gd name="connsiteY51" fmla="*/ 3958 h 10020"/>
                <a:gd name="connsiteX52" fmla="*/ 36 w 10000"/>
                <a:gd name="connsiteY52" fmla="*/ 3529 h 10020"/>
                <a:gd name="connsiteX53" fmla="*/ 123 w 10000"/>
                <a:gd name="connsiteY53" fmla="*/ 3112 h 10020"/>
                <a:gd name="connsiteX54" fmla="*/ 253 w 10000"/>
                <a:gd name="connsiteY54" fmla="*/ 2707 h 10020"/>
                <a:gd name="connsiteX55" fmla="*/ 455 w 10000"/>
                <a:gd name="connsiteY55" fmla="*/ 2324 h 10020"/>
                <a:gd name="connsiteX56" fmla="*/ 685 w 10000"/>
                <a:gd name="connsiteY56" fmla="*/ 1959 h 10020"/>
                <a:gd name="connsiteX57" fmla="*/ 974 w 10000"/>
                <a:gd name="connsiteY57" fmla="*/ 1622 h 10020"/>
                <a:gd name="connsiteX58" fmla="*/ 1291 w 10000"/>
                <a:gd name="connsiteY58" fmla="*/ 1308 h 10020"/>
                <a:gd name="connsiteX59" fmla="*/ 1652 w 10000"/>
                <a:gd name="connsiteY59" fmla="*/ 1017 h 10020"/>
                <a:gd name="connsiteX60" fmla="*/ 2049 w 10000"/>
                <a:gd name="connsiteY60" fmla="*/ 766 h 10020"/>
                <a:gd name="connsiteX61" fmla="*/ 2482 w 10000"/>
                <a:gd name="connsiteY61" fmla="*/ 542 h 10020"/>
                <a:gd name="connsiteX62" fmla="*/ 2937 w 10000"/>
                <a:gd name="connsiteY62" fmla="*/ 354 h 10020"/>
                <a:gd name="connsiteX63" fmla="*/ 3420 w 10000"/>
                <a:gd name="connsiteY63" fmla="*/ 205 h 10020"/>
                <a:gd name="connsiteX64" fmla="*/ 3925 w 10000"/>
                <a:gd name="connsiteY64" fmla="*/ 91 h 10020"/>
                <a:gd name="connsiteX65" fmla="*/ 4459 w 10000"/>
                <a:gd name="connsiteY65" fmla="*/ 23 h 10020"/>
                <a:gd name="connsiteX66" fmla="*/ 5000 w 10000"/>
                <a:gd name="connsiteY6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5488 w 10000"/>
                <a:gd name="connsiteY34" fmla="*/ 9634 h 10020"/>
                <a:gd name="connsiteX35" fmla="*/ 5343 w 10000"/>
                <a:gd name="connsiteY35" fmla="*/ 10020 h 10020"/>
                <a:gd name="connsiteX36" fmla="*/ 4185 w 10000"/>
                <a:gd name="connsiteY36" fmla="*/ 7858 h 10020"/>
                <a:gd name="connsiteX37" fmla="*/ 3694 w 10000"/>
                <a:gd name="connsiteY37" fmla="*/ 7779 h 10020"/>
                <a:gd name="connsiteX38" fmla="*/ 3211 w 10000"/>
                <a:gd name="connsiteY38" fmla="*/ 7652 h 10020"/>
                <a:gd name="connsiteX39" fmla="*/ 2756 w 10000"/>
                <a:gd name="connsiteY39" fmla="*/ 7493 h 10020"/>
                <a:gd name="connsiteX40" fmla="*/ 2323 w 10000"/>
                <a:gd name="connsiteY40" fmla="*/ 7298 h 10020"/>
                <a:gd name="connsiteX41" fmla="*/ 1926 w 10000"/>
                <a:gd name="connsiteY41" fmla="*/ 7065 h 10020"/>
                <a:gd name="connsiteX42" fmla="*/ 1544 w 10000"/>
                <a:gd name="connsiteY42" fmla="*/ 6813 h 10020"/>
                <a:gd name="connsiteX43" fmla="*/ 1205 w 10000"/>
                <a:gd name="connsiteY43" fmla="*/ 6527 h 10020"/>
                <a:gd name="connsiteX44" fmla="*/ 902 w 10000"/>
                <a:gd name="connsiteY44" fmla="*/ 6219 h 10020"/>
                <a:gd name="connsiteX45" fmla="*/ 642 w 10000"/>
                <a:gd name="connsiteY45" fmla="*/ 5888 h 10020"/>
                <a:gd name="connsiteX46" fmla="*/ 426 w 10000"/>
                <a:gd name="connsiteY46" fmla="*/ 5534 h 10020"/>
                <a:gd name="connsiteX47" fmla="*/ 245 w 10000"/>
                <a:gd name="connsiteY47" fmla="*/ 5163 h 10020"/>
                <a:gd name="connsiteX48" fmla="*/ 108 w 10000"/>
                <a:gd name="connsiteY48" fmla="*/ 4775 h 10020"/>
                <a:gd name="connsiteX49" fmla="*/ 29 w 10000"/>
                <a:gd name="connsiteY49" fmla="*/ 4375 h 10020"/>
                <a:gd name="connsiteX50" fmla="*/ 0 w 10000"/>
                <a:gd name="connsiteY50" fmla="*/ 3958 h 10020"/>
                <a:gd name="connsiteX51" fmla="*/ 36 w 10000"/>
                <a:gd name="connsiteY51" fmla="*/ 3529 h 10020"/>
                <a:gd name="connsiteX52" fmla="*/ 123 w 10000"/>
                <a:gd name="connsiteY52" fmla="*/ 3112 h 10020"/>
                <a:gd name="connsiteX53" fmla="*/ 253 w 10000"/>
                <a:gd name="connsiteY53" fmla="*/ 2707 h 10020"/>
                <a:gd name="connsiteX54" fmla="*/ 455 w 10000"/>
                <a:gd name="connsiteY54" fmla="*/ 2324 h 10020"/>
                <a:gd name="connsiteX55" fmla="*/ 685 w 10000"/>
                <a:gd name="connsiteY55" fmla="*/ 1959 h 10020"/>
                <a:gd name="connsiteX56" fmla="*/ 974 w 10000"/>
                <a:gd name="connsiteY56" fmla="*/ 1622 h 10020"/>
                <a:gd name="connsiteX57" fmla="*/ 1291 w 10000"/>
                <a:gd name="connsiteY57" fmla="*/ 1308 h 10020"/>
                <a:gd name="connsiteX58" fmla="*/ 1652 w 10000"/>
                <a:gd name="connsiteY58" fmla="*/ 1017 h 10020"/>
                <a:gd name="connsiteX59" fmla="*/ 2049 w 10000"/>
                <a:gd name="connsiteY59" fmla="*/ 766 h 10020"/>
                <a:gd name="connsiteX60" fmla="*/ 2482 w 10000"/>
                <a:gd name="connsiteY60" fmla="*/ 542 h 10020"/>
                <a:gd name="connsiteX61" fmla="*/ 2937 w 10000"/>
                <a:gd name="connsiteY61" fmla="*/ 354 h 10020"/>
                <a:gd name="connsiteX62" fmla="*/ 3420 w 10000"/>
                <a:gd name="connsiteY62" fmla="*/ 205 h 10020"/>
                <a:gd name="connsiteX63" fmla="*/ 3925 w 10000"/>
                <a:gd name="connsiteY63" fmla="*/ 91 h 10020"/>
                <a:gd name="connsiteX64" fmla="*/ 4459 w 10000"/>
                <a:gd name="connsiteY64" fmla="*/ 23 h 10020"/>
                <a:gd name="connsiteX65" fmla="*/ 5000 w 10000"/>
                <a:gd name="connsiteY6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5488 w 10000"/>
                <a:gd name="connsiteY33" fmla="*/ 9634 h 10020"/>
                <a:gd name="connsiteX34" fmla="*/ 5343 w 10000"/>
                <a:gd name="connsiteY34" fmla="*/ 10020 h 10020"/>
                <a:gd name="connsiteX35" fmla="*/ 4185 w 10000"/>
                <a:gd name="connsiteY35" fmla="*/ 7858 h 10020"/>
                <a:gd name="connsiteX36" fmla="*/ 3694 w 10000"/>
                <a:gd name="connsiteY36" fmla="*/ 7779 h 10020"/>
                <a:gd name="connsiteX37" fmla="*/ 3211 w 10000"/>
                <a:gd name="connsiteY37" fmla="*/ 7652 h 10020"/>
                <a:gd name="connsiteX38" fmla="*/ 2756 w 10000"/>
                <a:gd name="connsiteY38" fmla="*/ 7493 h 10020"/>
                <a:gd name="connsiteX39" fmla="*/ 2323 w 10000"/>
                <a:gd name="connsiteY39" fmla="*/ 7298 h 10020"/>
                <a:gd name="connsiteX40" fmla="*/ 1926 w 10000"/>
                <a:gd name="connsiteY40" fmla="*/ 7065 h 10020"/>
                <a:gd name="connsiteX41" fmla="*/ 1544 w 10000"/>
                <a:gd name="connsiteY41" fmla="*/ 6813 h 10020"/>
                <a:gd name="connsiteX42" fmla="*/ 1205 w 10000"/>
                <a:gd name="connsiteY42" fmla="*/ 6527 h 10020"/>
                <a:gd name="connsiteX43" fmla="*/ 902 w 10000"/>
                <a:gd name="connsiteY43" fmla="*/ 6219 h 10020"/>
                <a:gd name="connsiteX44" fmla="*/ 642 w 10000"/>
                <a:gd name="connsiteY44" fmla="*/ 5888 h 10020"/>
                <a:gd name="connsiteX45" fmla="*/ 426 w 10000"/>
                <a:gd name="connsiteY45" fmla="*/ 5534 h 10020"/>
                <a:gd name="connsiteX46" fmla="*/ 245 w 10000"/>
                <a:gd name="connsiteY46" fmla="*/ 5163 h 10020"/>
                <a:gd name="connsiteX47" fmla="*/ 108 w 10000"/>
                <a:gd name="connsiteY47" fmla="*/ 4775 h 10020"/>
                <a:gd name="connsiteX48" fmla="*/ 29 w 10000"/>
                <a:gd name="connsiteY48" fmla="*/ 4375 h 10020"/>
                <a:gd name="connsiteX49" fmla="*/ 0 w 10000"/>
                <a:gd name="connsiteY49" fmla="*/ 3958 h 10020"/>
                <a:gd name="connsiteX50" fmla="*/ 36 w 10000"/>
                <a:gd name="connsiteY50" fmla="*/ 3529 h 10020"/>
                <a:gd name="connsiteX51" fmla="*/ 123 w 10000"/>
                <a:gd name="connsiteY51" fmla="*/ 3112 h 10020"/>
                <a:gd name="connsiteX52" fmla="*/ 253 w 10000"/>
                <a:gd name="connsiteY52" fmla="*/ 2707 h 10020"/>
                <a:gd name="connsiteX53" fmla="*/ 455 w 10000"/>
                <a:gd name="connsiteY53" fmla="*/ 2324 h 10020"/>
                <a:gd name="connsiteX54" fmla="*/ 685 w 10000"/>
                <a:gd name="connsiteY54" fmla="*/ 1959 h 10020"/>
                <a:gd name="connsiteX55" fmla="*/ 974 w 10000"/>
                <a:gd name="connsiteY55" fmla="*/ 1622 h 10020"/>
                <a:gd name="connsiteX56" fmla="*/ 1291 w 10000"/>
                <a:gd name="connsiteY56" fmla="*/ 1308 h 10020"/>
                <a:gd name="connsiteX57" fmla="*/ 1652 w 10000"/>
                <a:gd name="connsiteY57" fmla="*/ 1017 h 10020"/>
                <a:gd name="connsiteX58" fmla="*/ 2049 w 10000"/>
                <a:gd name="connsiteY58" fmla="*/ 766 h 10020"/>
                <a:gd name="connsiteX59" fmla="*/ 2482 w 10000"/>
                <a:gd name="connsiteY59" fmla="*/ 542 h 10020"/>
                <a:gd name="connsiteX60" fmla="*/ 2937 w 10000"/>
                <a:gd name="connsiteY60" fmla="*/ 354 h 10020"/>
                <a:gd name="connsiteX61" fmla="*/ 3420 w 10000"/>
                <a:gd name="connsiteY61" fmla="*/ 205 h 10020"/>
                <a:gd name="connsiteX62" fmla="*/ 3925 w 10000"/>
                <a:gd name="connsiteY62" fmla="*/ 91 h 10020"/>
                <a:gd name="connsiteX63" fmla="*/ 4459 w 10000"/>
                <a:gd name="connsiteY63" fmla="*/ 23 h 10020"/>
                <a:gd name="connsiteX64" fmla="*/ 5000 w 10000"/>
                <a:gd name="connsiteY6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5488 w 10000"/>
                <a:gd name="connsiteY32" fmla="*/ 9634 h 10020"/>
                <a:gd name="connsiteX33" fmla="*/ 5343 w 10000"/>
                <a:gd name="connsiteY33" fmla="*/ 10020 h 10020"/>
                <a:gd name="connsiteX34" fmla="*/ 4185 w 10000"/>
                <a:gd name="connsiteY34" fmla="*/ 7858 h 10020"/>
                <a:gd name="connsiteX35" fmla="*/ 3694 w 10000"/>
                <a:gd name="connsiteY35" fmla="*/ 7779 h 10020"/>
                <a:gd name="connsiteX36" fmla="*/ 3211 w 10000"/>
                <a:gd name="connsiteY36" fmla="*/ 7652 h 10020"/>
                <a:gd name="connsiteX37" fmla="*/ 2756 w 10000"/>
                <a:gd name="connsiteY37" fmla="*/ 7493 h 10020"/>
                <a:gd name="connsiteX38" fmla="*/ 2323 w 10000"/>
                <a:gd name="connsiteY38" fmla="*/ 7298 h 10020"/>
                <a:gd name="connsiteX39" fmla="*/ 1926 w 10000"/>
                <a:gd name="connsiteY39" fmla="*/ 7065 h 10020"/>
                <a:gd name="connsiteX40" fmla="*/ 1544 w 10000"/>
                <a:gd name="connsiteY40" fmla="*/ 6813 h 10020"/>
                <a:gd name="connsiteX41" fmla="*/ 1205 w 10000"/>
                <a:gd name="connsiteY41" fmla="*/ 6527 h 10020"/>
                <a:gd name="connsiteX42" fmla="*/ 902 w 10000"/>
                <a:gd name="connsiteY42" fmla="*/ 6219 h 10020"/>
                <a:gd name="connsiteX43" fmla="*/ 642 w 10000"/>
                <a:gd name="connsiteY43" fmla="*/ 5888 h 10020"/>
                <a:gd name="connsiteX44" fmla="*/ 426 w 10000"/>
                <a:gd name="connsiteY44" fmla="*/ 5534 h 10020"/>
                <a:gd name="connsiteX45" fmla="*/ 245 w 10000"/>
                <a:gd name="connsiteY45" fmla="*/ 5163 h 10020"/>
                <a:gd name="connsiteX46" fmla="*/ 108 w 10000"/>
                <a:gd name="connsiteY46" fmla="*/ 4775 h 10020"/>
                <a:gd name="connsiteX47" fmla="*/ 29 w 10000"/>
                <a:gd name="connsiteY47" fmla="*/ 4375 h 10020"/>
                <a:gd name="connsiteX48" fmla="*/ 0 w 10000"/>
                <a:gd name="connsiteY48" fmla="*/ 3958 h 10020"/>
                <a:gd name="connsiteX49" fmla="*/ 36 w 10000"/>
                <a:gd name="connsiteY49" fmla="*/ 3529 h 10020"/>
                <a:gd name="connsiteX50" fmla="*/ 123 w 10000"/>
                <a:gd name="connsiteY50" fmla="*/ 3112 h 10020"/>
                <a:gd name="connsiteX51" fmla="*/ 253 w 10000"/>
                <a:gd name="connsiteY51" fmla="*/ 2707 h 10020"/>
                <a:gd name="connsiteX52" fmla="*/ 455 w 10000"/>
                <a:gd name="connsiteY52" fmla="*/ 2324 h 10020"/>
                <a:gd name="connsiteX53" fmla="*/ 685 w 10000"/>
                <a:gd name="connsiteY53" fmla="*/ 1959 h 10020"/>
                <a:gd name="connsiteX54" fmla="*/ 974 w 10000"/>
                <a:gd name="connsiteY54" fmla="*/ 1622 h 10020"/>
                <a:gd name="connsiteX55" fmla="*/ 1291 w 10000"/>
                <a:gd name="connsiteY55" fmla="*/ 1308 h 10020"/>
                <a:gd name="connsiteX56" fmla="*/ 1652 w 10000"/>
                <a:gd name="connsiteY56" fmla="*/ 1017 h 10020"/>
                <a:gd name="connsiteX57" fmla="*/ 2049 w 10000"/>
                <a:gd name="connsiteY57" fmla="*/ 766 h 10020"/>
                <a:gd name="connsiteX58" fmla="*/ 2482 w 10000"/>
                <a:gd name="connsiteY58" fmla="*/ 542 h 10020"/>
                <a:gd name="connsiteX59" fmla="*/ 2937 w 10000"/>
                <a:gd name="connsiteY59" fmla="*/ 354 h 10020"/>
                <a:gd name="connsiteX60" fmla="*/ 3420 w 10000"/>
                <a:gd name="connsiteY60" fmla="*/ 205 h 10020"/>
                <a:gd name="connsiteX61" fmla="*/ 3925 w 10000"/>
                <a:gd name="connsiteY61" fmla="*/ 91 h 10020"/>
                <a:gd name="connsiteX62" fmla="*/ 4459 w 10000"/>
                <a:gd name="connsiteY62" fmla="*/ 23 h 10020"/>
                <a:gd name="connsiteX63" fmla="*/ 5000 w 10000"/>
                <a:gd name="connsiteY6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5488 w 10000"/>
                <a:gd name="connsiteY31" fmla="*/ 9634 h 10020"/>
                <a:gd name="connsiteX32" fmla="*/ 5343 w 10000"/>
                <a:gd name="connsiteY32" fmla="*/ 10020 h 10020"/>
                <a:gd name="connsiteX33" fmla="*/ 4185 w 10000"/>
                <a:gd name="connsiteY33" fmla="*/ 7858 h 10020"/>
                <a:gd name="connsiteX34" fmla="*/ 3694 w 10000"/>
                <a:gd name="connsiteY34" fmla="*/ 7779 h 10020"/>
                <a:gd name="connsiteX35" fmla="*/ 3211 w 10000"/>
                <a:gd name="connsiteY35" fmla="*/ 7652 h 10020"/>
                <a:gd name="connsiteX36" fmla="*/ 2756 w 10000"/>
                <a:gd name="connsiteY36" fmla="*/ 7493 h 10020"/>
                <a:gd name="connsiteX37" fmla="*/ 2323 w 10000"/>
                <a:gd name="connsiteY37" fmla="*/ 7298 h 10020"/>
                <a:gd name="connsiteX38" fmla="*/ 1926 w 10000"/>
                <a:gd name="connsiteY38" fmla="*/ 7065 h 10020"/>
                <a:gd name="connsiteX39" fmla="*/ 1544 w 10000"/>
                <a:gd name="connsiteY39" fmla="*/ 6813 h 10020"/>
                <a:gd name="connsiteX40" fmla="*/ 1205 w 10000"/>
                <a:gd name="connsiteY40" fmla="*/ 6527 h 10020"/>
                <a:gd name="connsiteX41" fmla="*/ 902 w 10000"/>
                <a:gd name="connsiteY41" fmla="*/ 6219 h 10020"/>
                <a:gd name="connsiteX42" fmla="*/ 642 w 10000"/>
                <a:gd name="connsiteY42" fmla="*/ 5888 h 10020"/>
                <a:gd name="connsiteX43" fmla="*/ 426 w 10000"/>
                <a:gd name="connsiteY43" fmla="*/ 5534 h 10020"/>
                <a:gd name="connsiteX44" fmla="*/ 245 w 10000"/>
                <a:gd name="connsiteY44" fmla="*/ 5163 h 10020"/>
                <a:gd name="connsiteX45" fmla="*/ 108 w 10000"/>
                <a:gd name="connsiteY45" fmla="*/ 4775 h 10020"/>
                <a:gd name="connsiteX46" fmla="*/ 29 w 10000"/>
                <a:gd name="connsiteY46" fmla="*/ 4375 h 10020"/>
                <a:gd name="connsiteX47" fmla="*/ 0 w 10000"/>
                <a:gd name="connsiteY47" fmla="*/ 3958 h 10020"/>
                <a:gd name="connsiteX48" fmla="*/ 36 w 10000"/>
                <a:gd name="connsiteY48" fmla="*/ 3529 h 10020"/>
                <a:gd name="connsiteX49" fmla="*/ 123 w 10000"/>
                <a:gd name="connsiteY49" fmla="*/ 3112 h 10020"/>
                <a:gd name="connsiteX50" fmla="*/ 253 w 10000"/>
                <a:gd name="connsiteY50" fmla="*/ 2707 h 10020"/>
                <a:gd name="connsiteX51" fmla="*/ 455 w 10000"/>
                <a:gd name="connsiteY51" fmla="*/ 2324 h 10020"/>
                <a:gd name="connsiteX52" fmla="*/ 685 w 10000"/>
                <a:gd name="connsiteY52" fmla="*/ 1959 h 10020"/>
                <a:gd name="connsiteX53" fmla="*/ 974 w 10000"/>
                <a:gd name="connsiteY53" fmla="*/ 1622 h 10020"/>
                <a:gd name="connsiteX54" fmla="*/ 1291 w 10000"/>
                <a:gd name="connsiteY54" fmla="*/ 1308 h 10020"/>
                <a:gd name="connsiteX55" fmla="*/ 1652 w 10000"/>
                <a:gd name="connsiteY55" fmla="*/ 1017 h 10020"/>
                <a:gd name="connsiteX56" fmla="*/ 2049 w 10000"/>
                <a:gd name="connsiteY56" fmla="*/ 766 h 10020"/>
                <a:gd name="connsiteX57" fmla="*/ 2482 w 10000"/>
                <a:gd name="connsiteY57" fmla="*/ 542 h 10020"/>
                <a:gd name="connsiteX58" fmla="*/ 2937 w 10000"/>
                <a:gd name="connsiteY58" fmla="*/ 354 h 10020"/>
                <a:gd name="connsiteX59" fmla="*/ 3420 w 10000"/>
                <a:gd name="connsiteY59" fmla="*/ 205 h 10020"/>
                <a:gd name="connsiteX60" fmla="*/ 3925 w 10000"/>
                <a:gd name="connsiteY60" fmla="*/ 91 h 10020"/>
                <a:gd name="connsiteX61" fmla="*/ 4459 w 10000"/>
                <a:gd name="connsiteY61" fmla="*/ 23 h 10020"/>
                <a:gd name="connsiteX62" fmla="*/ 5000 w 10000"/>
                <a:gd name="connsiteY6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488 w 10000"/>
                <a:gd name="connsiteY30" fmla="*/ 9634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655 w 10000"/>
                <a:gd name="connsiteY30" fmla="*/ 9138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9781"/>
                <a:gd name="connsiteX1" fmla="*/ 5541 w 10000"/>
                <a:gd name="connsiteY1" fmla="*/ 23 h 9781"/>
                <a:gd name="connsiteX2" fmla="*/ 6068 w 10000"/>
                <a:gd name="connsiteY2" fmla="*/ 91 h 9781"/>
                <a:gd name="connsiteX3" fmla="*/ 6580 w 10000"/>
                <a:gd name="connsiteY3" fmla="*/ 205 h 9781"/>
                <a:gd name="connsiteX4" fmla="*/ 7063 w 10000"/>
                <a:gd name="connsiteY4" fmla="*/ 354 h 9781"/>
                <a:gd name="connsiteX5" fmla="*/ 7525 w 10000"/>
                <a:gd name="connsiteY5" fmla="*/ 542 h 9781"/>
                <a:gd name="connsiteX6" fmla="*/ 7951 w 10000"/>
                <a:gd name="connsiteY6" fmla="*/ 766 h 9781"/>
                <a:gd name="connsiteX7" fmla="*/ 8348 w 10000"/>
                <a:gd name="connsiteY7" fmla="*/ 1017 h 9781"/>
                <a:gd name="connsiteX8" fmla="*/ 8709 w 10000"/>
                <a:gd name="connsiteY8" fmla="*/ 1308 h 9781"/>
                <a:gd name="connsiteX9" fmla="*/ 9033 w 10000"/>
                <a:gd name="connsiteY9" fmla="*/ 1622 h 9781"/>
                <a:gd name="connsiteX10" fmla="*/ 9307 w 10000"/>
                <a:gd name="connsiteY10" fmla="*/ 1959 h 9781"/>
                <a:gd name="connsiteX11" fmla="*/ 9553 w 10000"/>
                <a:gd name="connsiteY11" fmla="*/ 2324 h 9781"/>
                <a:gd name="connsiteX12" fmla="*/ 9747 w 10000"/>
                <a:gd name="connsiteY12" fmla="*/ 2707 h 9781"/>
                <a:gd name="connsiteX13" fmla="*/ 9885 w 10000"/>
                <a:gd name="connsiteY13" fmla="*/ 3112 h 9781"/>
                <a:gd name="connsiteX14" fmla="*/ 9971 w 10000"/>
                <a:gd name="connsiteY14" fmla="*/ 3529 h 9781"/>
                <a:gd name="connsiteX15" fmla="*/ 10000 w 10000"/>
                <a:gd name="connsiteY15" fmla="*/ 3958 h 9781"/>
                <a:gd name="connsiteX16" fmla="*/ 9971 w 10000"/>
                <a:gd name="connsiteY16" fmla="*/ 4341 h 9781"/>
                <a:gd name="connsiteX17" fmla="*/ 9906 w 10000"/>
                <a:gd name="connsiteY17" fmla="*/ 4711 h 9781"/>
                <a:gd name="connsiteX18" fmla="*/ 9791 w 10000"/>
                <a:gd name="connsiteY18" fmla="*/ 5077 h 9781"/>
                <a:gd name="connsiteX19" fmla="*/ 9632 w 10000"/>
                <a:gd name="connsiteY19" fmla="*/ 5431 h 9781"/>
                <a:gd name="connsiteX20" fmla="*/ 9430 w 10000"/>
                <a:gd name="connsiteY20" fmla="*/ 5768 h 9781"/>
                <a:gd name="connsiteX21" fmla="*/ 9199 w 10000"/>
                <a:gd name="connsiteY21" fmla="*/ 6088 h 9781"/>
                <a:gd name="connsiteX22" fmla="*/ 8925 w 10000"/>
                <a:gd name="connsiteY22" fmla="*/ 6396 h 9781"/>
                <a:gd name="connsiteX23" fmla="*/ 8622 w 10000"/>
                <a:gd name="connsiteY23" fmla="*/ 6676 h 9781"/>
                <a:gd name="connsiteX24" fmla="*/ 8283 w 10000"/>
                <a:gd name="connsiteY24" fmla="*/ 6938 h 9781"/>
                <a:gd name="connsiteX25" fmla="*/ 7900 w 10000"/>
                <a:gd name="connsiteY25" fmla="*/ 7172 h 9781"/>
                <a:gd name="connsiteX26" fmla="*/ 7504 w 10000"/>
                <a:gd name="connsiteY26" fmla="*/ 7379 h 9781"/>
                <a:gd name="connsiteX27" fmla="*/ 7071 w 10000"/>
                <a:gd name="connsiteY27" fmla="*/ 7561 h 9781"/>
                <a:gd name="connsiteX28" fmla="*/ 6616 w 10000"/>
                <a:gd name="connsiteY28" fmla="*/ 7704 h 9781"/>
                <a:gd name="connsiteX29" fmla="*/ 6140 w 10000"/>
                <a:gd name="connsiteY29" fmla="*/ 7813 h 9781"/>
                <a:gd name="connsiteX30" fmla="*/ 5655 w 10000"/>
                <a:gd name="connsiteY30" fmla="*/ 9138 h 9781"/>
                <a:gd name="connsiteX31" fmla="*/ 5324 w 10000"/>
                <a:gd name="connsiteY31" fmla="*/ 9781 h 9781"/>
                <a:gd name="connsiteX32" fmla="*/ 4185 w 10000"/>
                <a:gd name="connsiteY32" fmla="*/ 7858 h 9781"/>
                <a:gd name="connsiteX33" fmla="*/ 3694 w 10000"/>
                <a:gd name="connsiteY33" fmla="*/ 7779 h 9781"/>
                <a:gd name="connsiteX34" fmla="*/ 3211 w 10000"/>
                <a:gd name="connsiteY34" fmla="*/ 7652 h 9781"/>
                <a:gd name="connsiteX35" fmla="*/ 2756 w 10000"/>
                <a:gd name="connsiteY35" fmla="*/ 7493 h 9781"/>
                <a:gd name="connsiteX36" fmla="*/ 2323 w 10000"/>
                <a:gd name="connsiteY36" fmla="*/ 7298 h 9781"/>
                <a:gd name="connsiteX37" fmla="*/ 1926 w 10000"/>
                <a:gd name="connsiteY37" fmla="*/ 7065 h 9781"/>
                <a:gd name="connsiteX38" fmla="*/ 1544 w 10000"/>
                <a:gd name="connsiteY38" fmla="*/ 6813 h 9781"/>
                <a:gd name="connsiteX39" fmla="*/ 1205 w 10000"/>
                <a:gd name="connsiteY39" fmla="*/ 6527 h 9781"/>
                <a:gd name="connsiteX40" fmla="*/ 902 w 10000"/>
                <a:gd name="connsiteY40" fmla="*/ 6219 h 9781"/>
                <a:gd name="connsiteX41" fmla="*/ 642 w 10000"/>
                <a:gd name="connsiteY41" fmla="*/ 5888 h 9781"/>
                <a:gd name="connsiteX42" fmla="*/ 426 w 10000"/>
                <a:gd name="connsiteY42" fmla="*/ 5534 h 9781"/>
                <a:gd name="connsiteX43" fmla="*/ 245 w 10000"/>
                <a:gd name="connsiteY43" fmla="*/ 5163 h 9781"/>
                <a:gd name="connsiteX44" fmla="*/ 108 w 10000"/>
                <a:gd name="connsiteY44" fmla="*/ 4775 h 9781"/>
                <a:gd name="connsiteX45" fmla="*/ 29 w 10000"/>
                <a:gd name="connsiteY45" fmla="*/ 4375 h 9781"/>
                <a:gd name="connsiteX46" fmla="*/ 0 w 10000"/>
                <a:gd name="connsiteY46" fmla="*/ 3958 h 9781"/>
                <a:gd name="connsiteX47" fmla="*/ 36 w 10000"/>
                <a:gd name="connsiteY47" fmla="*/ 3529 h 9781"/>
                <a:gd name="connsiteX48" fmla="*/ 123 w 10000"/>
                <a:gd name="connsiteY48" fmla="*/ 3112 h 9781"/>
                <a:gd name="connsiteX49" fmla="*/ 253 w 10000"/>
                <a:gd name="connsiteY49" fmla="*/ 2707 h 9781"/>
                <a:gd name="connsiteX50" fmla="*/ 455 w 10000"/>
                <a:gd name="connsiteY50" fmla="*/ 2324 h 9781"/>
                <a:gd name="connsiteX51" fmla="*/ 685 w 10000"/>
                <a:gd name="connsiteY51" fmla="*/ 1959 h 9781"/>
                <a:gd name="connsiteX52" fmla="*/ 974 w 10000"/>
                <a:gd name="connsiteY52" fmla="*/ 1622 h 9781"/>
                <a:gd name="connsiteX53" fmla="*/ 1291 w 10000"/>
                <a:gd name="connsiteY53" fmla="*/ 1308 h 9781"/>
                <a:gd name="connsiteX54" fmla="*/ 1652 w 10000"/>
                <a:gd name="connsiteY54" fmla="*/ 1017 h 9781"/>
                <a:gd name="connsiteX55" fmla="*/ 2049 w 10000"/>
                <a:gd name="connsiteY55" fmla="*/ 766 h 9781"/>
                <a:gd name="connsiteX56" fmla="*/ 2482 w 10000"/>
                <a:gd name="connsiteY56" fmla="*/ 542 h 9781"/>
                <a:gd name="connsiteX57" fmla="*/ 2937 w 10000"/>
                <a:gd name="connsiteY57" fmla="*/ 354 h 9781"/>
                <a:gd name="connsiteX58" fmla="*/ 3420 w 10000"/>
                <a:gd name="connsiteY58" fmla="*/ 205 h 9781"/>
                <a:gd name="connsiteX59" fmla="*/ 3925 w 10000"/>
                <a:gd name="connsiteY59" fmla="*/ 91 h 9781"/>
                <a:gd name="connsiteX60" fmla="*/ 4459 w 10000"/>
                <a:gd name="connsiteY60" fmla="*/ 23 h 9781"/>
                <a:gd name="connsiteX61" fmla="*/ 5000 w 10000"/>
                <a:gd name="connsiteY61" fmla="*/ 0 h 9781"/>
                <a:gd name="connsiteX0" fmla="*/ 5000 w 10000"/>
                <a:gd name="connsiteY0" fmla="*/ 0 h 10000"/>
                <a:gd name="connsiteX1" fmla="*/ 5541 w 10000"/>
                <a:gd name="connsiteY1" fmla="*/ 24 h 10000"/>
                <a:gd name="connsiteX2" fmla="*/ 6068 w 10000"/>
                <a:gd name="connsiteY2" fmla="*/ 93 h 10000"/>
                <a:gd name="connsiteX3" fmla="*/ 6580 w 10000"/>
                <a:gd name="connsiteY3" fmla="*/ 210 h 10000"/>
                <a:gd name="connsiteX4" fmla="*/ 7063 w 10000"/>
                <a:gd name="connsiteY4" fmla="*/ 362 h 10000"/>
                <a:gd name="connsiteX5" fmla="*/ 7525 w 10000"/>
                <a:gd name="connsiteY5" fmla="*/ 554 h 10000"/>
                <a:gd name="connsiteX6" fmla="*/ 7951 w 10000"/>
                <a:gd name="connsiteY6" fmla="*/ 783 h 10000"/>
                <a:gd name="connsiteX7" fmla="*/ 8348 w 10000"/>
                <a:gd name="connsiteY7" fmla="*/ 1040 h 10000"/>
                <a:gd name="connsiteX8" fmla="*/ 8709 w 10000"/>
                <a:gd name="connsiteY8" fmla="*/ 1337 h 10000"/>
                <a:gd name="connsiteX9" fmla="*/ 9033 w 10000"/>
                <a:gd name="connsiteY9" fmla="*/ 1658 h 10000"/>
                <a:gd name="connsiteX10" fmla="*/ 9307 w 10000"/>
                <a:gd name="connsiteY10" fmla="*/ 2003 h 10000"/>
                <a:gd name="connsiteX11" fmla="*/ 9553 w 10000"/>
                <a:gd name="connsiteY11" fmla="*/ 2376 h 10000"/>
                <a:gd name="connsiteX12" fmla="*/ 9747 w 10000"/>
                <a:gd name="connsiteY12" fmla="*/ 2768 h 10000"/>
                <a:gd name="connsiteX13" fmla="*/ 9885 w 10000"/>
                <a:gd name="connsiteY13" fmla="*/ 3182 h 10000"/>
                <a:gd name="connsiteX14" fmla="*/ 9971 w 10000"/>
                <a:gd name="connsiteY14" fmla="*/ 3608 h 10000"/>
                <a:gd name="connsiteX15" fmla="*/ 10000 w 10000"/>
                <a:gd name="connsiteY15" fmla="*/ 4047 h 10000"/>
                <a:gd name="connsiteX16" fmla="*/ 9971 w 10000"/>
                <a:gd name="connsiteY16" fmla="*/ 4438 h 10000"/>
                <a:gd name="connsiteX17" fmla="*/ 9906 w 10000"/>
                <a:gd name="connsiteY17" fmla="*/ 4816 h 10000"/>
                <a:gd name="connsiteX18" fmla="*/ 9791 w 10000"/>
                <a:gd name="connsiteY18" fmla="*/ 5191 h 10000"/>
                <a:gd name="connsiteX19" fmla="*/ 9632 w 10000"/>
                <a:gd name="connsiteY19" fmla="*/ 5553 h 10000"/>
                <a:gd name="connsiteX20" fmla="*/ 9430 w 10000"/>
                <a:gd name="connsiteY20" fmla="*/ 5897 h 10000"/>
                <a:gd name="connsiteX21" fmla="*/ 9199 w 10000"/>
                <a:gd name="connsiteY21" fmla="*/ 6224 h 10000"/>
                <a:gd name="connsiteX22" fmla="*/ 8925 w 10000"/>
                <a:gd name="connsiteY22" fmla="*/ 6539 h 10000"/>
                <a:gd name="connsiteX23" fmla="*/ 8622 w 10000"/>
                <a:gd name="connsiteY23" fmla="*/ 6825 h 10000"/>
                <a:gd name="connsiteX24" fmla="*/ 8283 w 10000"/>
                <a:gd name="connsiteY24" fmla="*/ 7093 h 10000"/>
                <a:gd name="connsiteX25" fmla="*/ 7900 w 10000"/>
                <a:gd name="connsiteY25" fmla="*/ 7333 h 10000"/>
                <a:gd name="connsiteX26" fmla="*/ 7504 w 10000"/>
                <a:gd name="connsiteY26" fmla="*/ 7544 h 10000"/>
                <a:gd name="connsiteX27" fmla="*/ 7071 w 10000"/>
                <a:gd name="connsiteY27" fmla="*/ 7730 h 10000"/>
                <a:gd name="connsiteX28" fmla="*/ 6616 w 10000"/>
                <a:gd name="connsiteY28" fmla="*/ 7876 h 10000"/>
                <a:gd name="connsiteX29" fmla="*/ 6140 w 10000"/>
                <a:gd name="connsiteY29" fmla="*/ 7988 h 10000"/>
                <a:gd name="connsiteX30" fmla="*/ 5636 w 10000"/>
                <a:gd name="connsiteY30" fmla="*/ 9186 h 10000"/>
                <a:gd name="connsiteX31" fmla="*/ 5324 w 10000"/>
                <a:gd name="connsiteY31" fmla="*/ 10000 h 10000"/>
                <a:gd name="connsiteX32" fmla="*/ 4185 w 10000"/>
                <a:gd name="connsiteY32" fmla="*/ 8034 h 10000"/>
                <a:gd name="connsiteX33" fmla="*/ 3694 w 10000"/>
                <a:gd name="connsiteY33" fmla="*/ 7953 h 10000"/>
                <a:gd name="connsiteX34" fmla="*/ 3211 w 10000"/>
                <a:gd name="connsiteY34" fmla="*/ 7823 h 10000"/>
                <a:gd name="connsiteX35" fmla="*/ 2756 w 10000"/>
                <a:gd name="connsiteY35" fmla="*/ 7661 h 10000"/>
                <a:gd name="connsiteX36" fmla="*/ 2323 w 10000"/>
                <a:gd name="connsiteY36" fmla="*/ 7461 h 10000"/>
                <a:gd name="connsiteX37" fmla="*/ 1926 w 10000"/>
                <a:gd name="connsiteY37" fmla="*/ 7223 h 10000"/>
                <a:gd name="connsiteX38" fmla="*/ 1544 w 10000"/>
                <a:gd name="connsiteY38" fmla="*/ 6966 h 10000"/>
                <a:gd name="connsiteX39" fmla="*/ 1205 w 10000"/>
                <a:gd name="connsiteY39" fmla="*/ 6673 h 10000"/>
                <a:gd name="connsiteX40" fmla="*/ 902 w 10000"/>
                <a:gd name="connsiteY40" fmla="*/ 6358 h 10000"/>
                <a:gd name="connsiteX41" fmla="*/ 642 w 10000"/>
                <a:gd name="connsiteY41" fmla="*/ 6020 h 10000"/>
                <a:gd name="connsiteX42" fmla="*/ 426 w 10000"/>
                <a:gd name="connsiteY42" fmla="*/ 5658 h 10000"/>
                <a:gd name="connsiteX43" fmla="*/ 245 w 10000"/>
                <a:gd name="connsiteY43" fmla="*/ 5279 h 10000"/>
                <a:gd name="connsiteX44" fmla="*/ 108 w 10000"/>
                <a:gd name="connsiteY44" fmla="*/ 4882 h 10000"/>
                <a:gd name="connsiteX45" fmla="*/ 29 w 10000"/>
                <a:gd name="connsiteY45" fmla="*/ 4473 h 10000"/>
                <a:gd name="connsiteX46" fmla="*/ 0 w 10000"/>
                <a:gd name="connsiteY46" fmla="*/ 4047 h 10000"/>
                <a:gd name="connsiteX47" fmla="*/ 36 w 10000"/>
                <a:gd name="connsiteY47" fmla="*/ 3608 h 10000"/>
                <a:gd name="connsiteX48" fmla="*/ 123 w 10000"/>
                <a:gd name="connsiteY48" fmla="*/ 3182 h 10000"/>
                <a:gd name="connsiteX49" fmla="*/ 253 w 10000"/>
                <a:gd name="connsiteY49" fmla="*/ 2768 h 10000"/>
                <a:gd name="connsiteX50" fmla="*/ 455 w 10000"/>
                <a:gd name="connsiteY50" fmla="*/ 2376 h 10000"/>
                <a:gd name="connsiteX51" fmla="*/ 685 w 10000"/>
                <a:gd name="connsiteY51" fmla="*/ 2003 h 10000"/>
                <a:gd name="connsiteX52" fmla="*/ 974 w 10000"/>
                <a:gd name="connsiteY52" fmla="*/ 1658 h 10000"/>
                <a:gd name="connsiteX53" fmla="*/ 1291 w 10000"/>
                <a:gd name="connsiteY53" fmla="*/ 1337 h 10000"/>
                <a:gd name="connsiteX54" fmla="*/ 1652 w 10000"/>
                <a:gd name="connsiteY54" fmla="*/ 1040 h 10000"/>
                <a:gd name="connsiteX55" fmla="*/ 2049 w 10000"/>
                <a:gd name="connsiteY55" fmla="*/ 783 h 10000"/>
                <a:gd name="connsiteX56" fmla="*/ 2482 w 10000"/>
                <a:gd name="connsiteY56" fmla="*/ 554 h 10000"/>
                <a:gd name="connsiteX57" fmla="*/ 2937 w 10000"/>
                <a:gd name="connsiteY57" fmla="*/ 362 h 10000"/>
                <a:gd name="connsiteX58" fmla="*/ 3420 w 10000"/>
                <a:gd name="connsiteY58" fmla="*/ 210 h 10000"/>
                <a:gd name="connsiteX59" fmla="*/ 3925 w 10000"/>
                <a:gd name="connsiteY59" fmla="*/ 93 h 10000"/>
                <a:gd name="connsiteX60" fmla="*/ 4459 w 10000"/>
                <a:gd name="connsiteY60" fmla="*/ 24 h 10000"/>
                <a:gd name="connsiteX61" fmla="*/ 5000 w 10000"/>
                <a:gd name="connsiteY6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00" h="10000">
                  <a:moveTo>
                    <a:pt x="5000" y="0"/>
                  </a:moveTo>
                  <a:lnTo>
                    <a:pt x="5541" y="24"/>
                  </a:lnTo>
                  <a:lnTo>
                    <a:pt x="6068" y="93"/>
                  </a:lnTo>
                  <a:lnTo>
                    <a:pt x="6580" y="210"/>
                  </a:lnTo>
                  <a:lnTo>
                    <a:pt x="7063" y="362"/>
                  </a:lnTo>
                  <a:lnTo>
                    <a:pt x="7525" y="554"/>
                  </a:lnTo>
                  <a:lnTo>
                    <a:pt x="7951" y="783"/>
                  </a:lnTo>
                  <a:lnTo>
                    <a:pt x="8348" y="1040"/>
                  </a:lnTo>
                  <a:lnTo>
                    <a:pt x="8709" y="1337"/>
                  </a:lnTo>
                  <a:lnTo>
                    <a:pt x="9033" y="1658"/>
                  </a:lnTo>
                  <a:lnTo>
                    <a:pt x="9307" y="2003"/>
                  </a:lnTo>
                  <a:lnTo>
                    <a:pt x="9553" y="2376"/>
                  </a:lnTo>
                  <a:cubicBezTo>
                    <a:pt x="9618" y="2506"/>
                    <a:pt x="9682" y="2638"/>
                    <a:pt x="9747" y="2768"/>
                  </a:cubicBezTo>
                  <a:lnTo>
                    <a:pt x="9885" y="3182"/>
                  </a:lnTo>
                  <a:cubicBezTo>
                    <a:pt x="9914" y="3324"/>
                    <a:pt x="9942" y="3466"/>
                    <a:pt x="9971" y="3608"/>
                  </a:cubicBezTo>
                  <a:cubicBezTo>
                    <a:pt x="9981" y="3754"/>
                    <a:pt x="9990" y="3899"/>
                    <a:pt x="10000" y="4047"/>
                  </a:cubicBezTo>
                  <a:cubicBezTo>
                    <a:pt x="9990" y="4176"/>
                    <a:pt x="9981" y="4308"/>
                    <a:pt x="9971" y="4438"/>
                  </a:cubicBezTo>
                  <a:cubicBezTo>
                    <a:pt x="9949" y="4564"/>
                    <a:pt x="9928" y="4690"/>
                    <a:pt x="9906" y="4816"/>
                  </a:cubicBezTo>
                  <a:cubicBezTo>
                    <a:pt x="9868" y="4942"/>
                    <a:pt x="9829" y="5067"/>
                    <a:pt x="9791" y="5191"/>
                  </a:cubicBezTo>
                  <a:lnTo>
                    <a:pt x="9632" y="5553"/>
                  </a:lnTo>
                  <a:cubicBezTo>
                    <a:pt x="9565" y="5668"/>
                    <a:pt x="9497" y="5782"/>
                    <a:pt x="9430" y="5897"/>
                  </a:cubicBezTo>
                  <a:lnTo>
                    <a:pt x="9199" y="6224"/>
                  </a:lnTo>
                  <a:lnTo>
                    <a:pt x="8925" y="6539"/>
                  </a:lnTo>
                  <a:lnTo>
                    <a:pt x="8622" y="6825"/>
                  </a:lnTo>
                  <a:lnTo>
                    <a:pt x="8283" y="7093"/>
                  </a:lnTo>
                  <a:lnTo>
                    <a:pt x="7900" y="7333"/>
                  </a:lnTo>
                  <a:lnTo>
                    <a:pt x="7504" y="7544"/>
                  </a:lnTo>
                  <a:lnTo>
                    <a:pt x="7071" y="7730"/>
                  </a:lnTo>
                  <a:lnTo>
                    <a:pt x="6616" y="7876"/>
                  </a:lnTo>
                  <a:lnTo>
                    <a:pt x="6140" y="7988"/>
                  </a:lnTo>
                  <a:cubicBezTo>
                    <a:pt x="5952" y="8317"/>
                    <a:pt x="5769" y="8809"/>
                    <a:pt x="5636" y="9186"/>
                  </a:cubicBezTo>
                  <a:cubicBezTo>
                    <a:pt x="5610" y="9283"/>
                    <a:pt x="5350" y="9903"/>
                    <a:pt x="5324" y="10000"/>
                  </a:cubicBezTo>
                  <a:cubicBezTo>
                    <a:pt x="5041" y="9312"/>
                    <a:pt x="4493" y="8412"/>
                    <a:pt x="4185" y="8034"/>
                  </a:cubicBezTo>
                  <a:lnTo>
                    <a:pt x="3694" y="7953"/>
                  </a:lnTo>
                  <a:lnTo>
                    <a:pt x="3211" y="7823"/>
                  </a:lnTo>
                  <a:lnTo>
                    <a:pt x="2756" y="7661"/>
                  </a:lnTo>
                  <a:lnTo>
                    <a:pt x="2323" y="7461"/>
                  </a:lnTo>
                  <a:lnTo>
                    <a:pt x="1926" y="7223"/>
                  </a:lnTo>
                  <a:lnTo>
                    <a:pt x="1544" y="6966"/>
                  </a:lnTo>
                  <a:lnTo>
                    <a:pt x="1205" y="6673"/>
                  </a:lnTo>
                  <a:lnTo>
                    <a:pt x="902" y="6358"/>
                  </a:lnTo>
                  <a:lnTo>
                    <a:pt x="642" y="6020"/>
                  </a:lnTo>
                  <a:lnTo>
                    <a:pt x="426" y="5658"/>
                  </a:lnTo>
                  <a:cubicBezTo>
                    <a:pt x="366" y="5531"/>
                    <a:pt x="305" y="5405"/>
                    <a:pt x="245" y="5279"/>
                  </a:cubicBezTo>
                  <a:cubicBezTo>
                    <a:pt x="199" y="5146"/>
                    <a:pt x="154" y="5014"/>
                    <a:pt x="108" y="4882"/>
                  </a:cubicBezTo>
                  <a:cubicBezTo>
                    <a:pt x="82" y="4745"/>
                    <a:pt x="55" y="4610"/>
                    <a:pt x="29" y="4473"/>
                  </a:cubicBezTo>
                  <a:cubicBezTo>
                    <a:pt x="19" y="4330"/>
                    <a:pt x="10" y="4189"/>
                    <a:pt x="0" y="4047"/>
                  </a:cubicBezTo>
                  <a:cubicBezTo>
                    <a:pt x="12" y="3899"/>
                    <a:pt x="24" y="3754"/>
                    <a:pt x="36" y="3608"/>
                  </a:cubicBezTo>
                  <a:cubicBezTo>
                    <a:pt x="65" y="3466"/>
                    <a:pt x="94" y="3325"/>
                    <a:pt x="123" y="3182"/>
                  </a:cubicBezTo>
                  <a:cubicBezTo>
                    <a:pt x="166" y="3044"/>
                    <a:pt x="210" y="2906"/>
                    <a:pt x="253" y="2768"/>
                  </a:cubicBezTo>
                  <a:cubicBezTo>
                    <a:pt x="320" y="2637"/>
                    <a:pt x="388" y="2507"/>
                    <a:pt x="455" y="2376"/>
                  </a:cubicBezTo>
                  <a:cubicBezTo>
                    <a:pt x="532" y="2252"/>
                    <a:pt x="608" y="2127"/>
                    <a:pt x="685" y="2003"/>
                  </a:cubicBezTo>
                  <a:lnTo>
                    <a:pt x="974" y="1658"/>
                  </a:lnTo>
                  <a:lnTo>
                    <a:pt x="1291" y="1337"/>
                  </a:lnTo>
                  <a:lnTo>
                    <a:pt x="1652" y="1040"/>
                  </a:lnTo>
                  <a:lnTo>
                    <a:pt x="2049" y="783"/>
                  </a:lnTo>
                  <a:lnTo>
                    <a:pt x="2482" y="554"/>
                  </a:lnTo>
                  <a:lnTo>
                    <a:pt x="2937" y="362"/>
                  </a:lnTo>
                  <a:lnTo>
                    <a:pt x="3420" y="210"/>
                  </a:lnTo>
                  <a:lnTo>
                    <a:pt x="3925" y="93"/>
                  </a:lnTo>
                  <a:lnTo>
                    <a:pt x="4459" y="24"/>
                  </a:lnTo>
                  <a:lnTo>
                    <a:pt x="5000" y="0"/>
                  </a:lnTo>
                  <a:close/>
                </a:path>
              </a:pathLst>
            </a:custGeom>
            <a:solidFill>
              <a:schemeClr val="accent5">
                <a:alpha val="90000"/>
              </a:schemeClr>
            </a:solidFill>
            <a:ln w="0">
              <a:noFill/>
              <a:prstDash val="solid"/>
              <a:round/>
              <a:headEnd/>
              <a:tailEnd/>
            </a:ln>
          </p:spPr>
          <p:txBody>
            <a:bodyPr vert="horz" wrap="square" lIns="129990" tIns="64995" rIns="129990" bIns="64995" numCol="1" rtlCol="0" anchor="t" anchorCtr="0" compatLnSpc="1">
              <a:prstTxWarp prst="textNoShape">
                <a:avLst/>
              </a:prstTxWarp>
            </a:bodyPr>
            <a:lstStyle/>
            <a:p>
              <a:pPr rtl="0"/>
              <a:endParaRPr lang="en-US" sz="5400" dirty="0"/>
            </a:p>
          </p:txBody>
        </p:sp>
        <p:sp>
          <p:nvSpPr>
            <p:cNvPr id="125" name="Rectangle 124">
              <a:extLst>
                <a:ext uri="{FF2B5EF4-FFF2-40B4-BE49-F238E27FC236}">
                  <a16:creationId xmlns:a16="http://schemas.microsoft.com/office/drawing/2014/main" id="{07BDFD1E-3BAD-2A44-B9BA-45E1B08CD889}"/>
                </a:ext>
              </a:extLst>
            </p:cNvPr>
            <p:cNvSpPr/>
            <p:nvPr/>
          </p:nvSpPr>
          <p:spPr>
            <a:xfrm>
              <a:off x="389467" y="3195987"/>
              <a:ext cx="2485028" cy="817578"/>
            </a:xfrm>
            <a:prstGeom prst="rect">
              <a:avLst/>
            </a:prstGeom>
          </p:spPr>
          <p:txBody>
            <a:bodyPr wrap="square" rtlCol="0">
              <a:spAutoFit/>
            </a:bodyPr>
            <a:lstStyle/>
            <a:p>
              <a:pPr algn="ctr" rtl="0"/>
              <a:r>
                <a:rPr lang="es" sz="2800" b="1" dirty="0">
                  <a:solidFill>
                    <a:schemeClr val="bg1"/>
                  </a:solidFill>
                </a:rPr>
                <a:t>¿Se le ocurren otras </a:t>
              </a:r>
              <a:br>
                <a:rPr lang="en-US" sz="2800" b="1" dirty="0">
                  <a:solidFill>
                    <a:schemeClr val="bg1"/>
                  </a:solidFill>
                </a:rPr>
              </a:br>
              <a:r>
                <a:rPr lang="es" sz="2800" b="1" dirty="0">
                  <a:solidFill>
                    <a:schemeClr val="bg1"/>
                  </a:solidFill>
                </a:rPr>
                <a:t>preguntas? </a:t>
              </a:r>
            </a:p>
          </p:txBody>
        </p:sp>
      </p:gr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22</a:t>
            </a:fld>
            <a:endParaRPr lang="en-US" altLang="en-US" sz="1200" dirty="0">
              <a:solidFill>
                <a:schemeClr val="bg1"/>
              </a:solidFill>
            </a:endParaRPr>
          </a:p>
        </p:txBody>
      </p:sp>
    </p:spTree>
    <p:extLst>
      <p:ext uri="{BB962C8B-B14F-4D97-AF65-F5344CB8AC3E}">
        <p14:creationId xmlns:p14="http://schemas.microsoft.com/office/powerpoint/2010/main" val="9666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5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fade">
                                      <p:cBhvr>
                                        <p:cTn id="2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RELATO</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666497" y="2489116"/>
            <a:ext cx="8791402" cy="646331"/>
          </a:xfrm>
          <a:prstGeom prst="rect">
            <a:avLst/>
          </a:prstGeom>
          <a:solidFill>
            <a:schemeClr val="accent5"/>
          </a:solidFill>
        </p:spPr>
        <p:txBody>
          <a:bodyPr wrap="square" rtlCol="0">
            <a:spAutoFit/>
          </a:bodyPr>
          <a:lstStyle/>
          <a:p>
            <a:pPr rtl="0"/>
            <a:r>
              <a:rPr lang="es" sz="3600" b="1" dirty="0">
                <a:solidFill>
                  <a:schemeClr val="bg1"/>
                </a:solidFill>
              </a:rPr>
              <a:t>Esferas temáticas que se deben examinar</a:t>
            </a:r>
          </a:p>
        </p:txBody>
      </p:sp>
      <p:sp>
        <p:nvSpPr>
          <p:cNvPr id="54" name="Inhaltsplatzhalter 4">
            <a:extLst>
              <a:ext uri="{FF2B5EF4-FFF2-40B4-BE49-F238E27FC236}">
                <a16:creationId xmlns:a16="http://schemas.microsoft.com/office/drawing/2014/main" id="{A451A872-A7D4-1947-8EA0-F29357057B5A}"/>
              </a:ext>
            </a:extLst>
          </p:cNvPr>
          <p:cNvSpPr txBox="1">
            <a:spLocks/>
          </p:cNvSpPr>
          <p:nvPr/>
        </p:nvSpPr>
        <p:spPr>
          <a:xfrm>
            <a:off x="1081317" y="3400328"/>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800" dirty="0">
                <a:solidFill>
                  <a:schemeClr val="tx1"/>
                </a:solidFill>
                <a:latin typeface="+mn-lt"/>
              </a:rPr>
              <a:t>Las diferencias, el estigma y la deshonra, y cómo afectan a la vida de la persona en cuestión.</a:t>
            </a:r>
          </a:p>
        </p:txBody>
      </p:sp>
      <p:sp>
        <p:nvSpPr>
          <p:cNvPr id="62" name="Freeform 15">
            <a:extLst>
              <a:ext uri="{FF2B5EF4-FFF2-40B4-BE49-F238E27FC236}">
                <a16:creationId xmlns:a16="http://schemas.microsoft.com/office/drawing/2014/main" id="{C0EED996-9F6F-0549-99AA-E74B98384E2F}"/>
              </a:ext>
            </a:extLst>
          </p:cNvPr>
          <p:cNvSpPr>
            <a:spLocks/>
          </p:cNvSpPr>
          <p:nvPr/>
        </p:nvSpPr>
        <p:spPr bwMode="auto">
          <a:xfrm>
            <a:off x="558572" y="3464242"/>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99" name="Inhaltsplatzhalter 4">
            <a:extLst>
              <a:ext uri="{FF2B5EF4-FFF2-40B4-BE49-F238E27FC236}">
                <a16:creationId xmlns:a16="http://schemas.microsoft.com/office/drawing/2014/main" id="{287C5A3D-E0D4-E046-9060-9692FDD1EE92}"/>
              </a:ext>
            </a:extLst>
          </p:cNvPr>
          <p:cNvSpPr txBox="1">
            <a:spLocks/>
          </p:cNvSpPr>
          <p:nvPr/>
        </p:nvSpPr>
        <p:spPr>
          <a:xfrm>
            <a:off x="1091438" y="4055067"/>
            <a:ext cx="5473593" cy="1107996"/>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800" dirty="0">
                <a:solidFill>
                  <a:schemeClr val="tx1"/>
                </a:solidFill>
                <a:latin typeface="+mn-lt"/>
              </a:rPr>
              <a:t>La discriminación, la criminalización, el acoso, los abusos y las amenazas que sufren las familias, comunidades y sociedades (o el miedo a sufrir estos fenómenos), así como su impacto en la vida de las personas.</a:t>
            </a:r>
          </a:p>
        </p:txBody>
      </p:sp>
      <p:sp>
        <p:nvSpPr>
          <p:cNvPr id="100" name="Freeform 15">
            <a:extLst>
              <a:ext uri="{FF2B5EF4-FFF2-40B4-BE49-F238E27FC236}">
                <a16:creationId xmlns:a16="http://schemas.microsoft.com/office/drawing/2014/main" id="{21EAA202-3E18-EA4E-BED0-9EEB5571E774}"/>
              </a:ext>
            </a:extLst>
          </p:cNvPr>
          <p:cNvSpPr>
            <a:spLocks/>
          </p:cNvSpPr>
          <p:nvPr/>
        </p:nvSpPr>
        <p:spPr bwMode="auto">
          <a:xfrm>
            <a:off x="558572" y="4197241"/>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01" name="Inhaltsplatzhalter 4">
            <a:extLst>
              <a:ext uri="{FF2B5EF4-FFF2-40B4-BE49-F238E27FC236}">
                <a16:creationId xmlns:a16="http://schemas.microsoft.com/office/drawing/2014/main" id="{88046CB5-6F14-034E-AFD1-5F4F275B1E79}"/>
              </a:ext>
            </a:extLst>
          </p:cNvPr>
          <p:cNvSpPr txBox="1">
            <a:spLocks/>
          </p:cNvSpPr>
          <p:nvPr/>
        </p:nvSpPr>
        <p:spPr>
          <a:xfrm>
            <a:off x="1083382" y="5259627"/>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800" dirty="0">
                <a:solidFill>
                  <a:schemeClr val="tx1"/>
                </a:solidFill>
                <a:latin typeface="Calibri" panose="020F0502020204030204" pitchFamily="34" charset="0"/>
              </a:rPr>
              <a:t>Saber que existen otras personas en situaciones similares y que siguen sufriendo daños.</a:t>
            </a:r>
          </a:p>
        </p:txBody>
      </p:sp>
      <p:sp>
        <p:nvSpPr>
          <p:cNvPr id="104" name="Freeform 15">
            <a:extLst>
              <a:ext uri="{FF2B5EF4-FFF2-40B4-BE49-F238E27FC236}">
                <a16:creationId xmlns:a16="http://schemas.microsoft.com/office/drawing/2014/main" id="{72681DB2-8E54-DD47-A32C-C38212F38367}"/>
              </a:ext>
            </a:extLst>
          </p:cNvPr>
          <p:cNvSpPr>
            <a:spLocks/>
          </p:cNvSpPr>
          <p:nvPr/>
        </p:nvSpPr>
        <p:spPr bwMode="auto">
          <a:xfrm>
            <a:off x="558572" y="5307584"/>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09" name="Inhaltsplatzhalter 4">
            <a:extLst>
              <a:ext uri="{FF2B5EF4-FFF2-40B4-BE49-F238E27FC236}">
                <a16:creationId xmlns:a16="http://schemas.microsoft.com/office/drawing/2014/main" id="{523A0B49-23CD-C64E-A53F-6F53BD64EB08}"/>
              </a:ext>
            </a:extLst>
          </p:cNvPr>
          <p:cNvSpPr txBox="1">
            <a:spLocks/>
          </p:cNvSpPr>
          <p:nvPr/>
        </p:nvSpPr>
        <p:spPr>
          <a:xfrm>
            <a:off x="1089539" y="6044578"/>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800" dirty="0">
                <a:solidFill>
                  <a:schemeClr val="tx1"/>
                </a:solidFill>
                <a:latin typeface="Calibri" panose="020F0502020204030204" pitchFamily="34" charset="0"/>
              </a:rPr>
              <a:t>Las interacciones con las autoridades gubernamentales y el acceso a la justicia.</a:t>
            </a:r>
          </a:p>
        </p:txBody>
      </p:sp>
      <p:sp>
        <p:nvSpPr>
          <p:cNvPr id="110" name="Freeform 15">
            <a:extLst>
              <a:ext uri="{FF2B5EF4-FFF2-40B4-BE49-F238E27FC236}">
                <a16:creationId xmlns:a16="http://schemas.microsoft.com/office/drawing/2014/main" id="{4149FB54-88B2-C641-A4D2-6D4DDBCB8B2B}"/>
              </a:ext>
            </a:extLst>
          </p:cNvPr>
          <p:cNvSpPr>
            <a:spLocks/>
          </p:cNvSpPr>
          <p:nvPr/>
        </p:nvSpPr>
        <p:spPr bwMode="auto">
          <a:xfrm>
            <a:off x="558572" y="6131684"/>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11" name="Inhaltsplatzhalter 4">
            <a:extLst>
              <a:ext uri="{FF2B5EF4-FFF2-40B4-BE49-F238E27FC236}">
                <a16:creationId xmlns:a16="http://schemas.microsoft.com/office/drawing/2014/main" id="{6C17FB74-FA73-F84E-924E-D308A0B87E4C}"/>
              </a:ext>
            </a:extLst>
          </p:cNvPr>
          <p:cNvSpPr txBox="1">
            <a:spLocks/>
          </p:cNvSpPr>
          <p:nvPr/>
        </p:nvSpPr>
        <p:spPr>
          <a:xfrm>
            <a:off x="1089538" y="6851395"/>
            <a:ext cx="5473593" cy="27699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800" dirty="0">
                <a:solidFill>
                  <a:schemeClr val="tx1"/>
                </a:solidFill>
                <a:latin typeface="Calibri" panose="020F0502020204030204" pitchFamily="34" charset="0"/>
              </a:rPr>
              <a:t>Las amistades o redes sociales.</a:t>
            </a:r>
          </a:p>
        </p:txBody>
      </p:sp>
      <p:sp>
        <p:nvSpPr>
          <p:cNvPr id="112" name="Freeform 15">
            <a:extLst>
              <a:ext uri="{FF2B5EF4-FFF2-40B4-BE49-F238E27FC236}">
                <a16:creationId xmlns:a16="http://schemas.microsoft.com/office/drawing/2014/main" id="{E03CAD31-BA7E-7B47-959A-E29813439AD6}"/>
              </a:ext>
            </a:extLst>
          </p:cNvPr>
          <p:cNvSpPr>
            <a:spLocks/>
          </p:cNvSpPr>
          <p:nvPr/>
        </p:nvSpPr>
        <p:spPr bwMode="auto">
          <a:xfrm>
            <a:off x="558572" y="6887405"/>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13" name="Inhaltsplatzhalter 4">
            <a:extLst>
              <a:ext uri="{FF2B5EF4-FFF2-40B4-BE49-F238E27FC236}">
                <a16:creationId xmlns:a16="http://schemas.microsoft.com/office/drawing/2014/main" id="{FE7191AD-FFDA-704C-846A-6469FD7707FB}"/>
              </a:ext>
            </a:extLst>
          </p:cNvPr>
          <p:cNvSpPr txBox="1">
            <a:spLocks/>
          </p:cNvSpPr>
          <p:nvPr/>
        </p:nvSpPr>
        <p:spPr>
          <a:xfrm>
            <a:off x="1089538" y="7388464"/>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800" dirty="0">
                <a:solidFill>
                  <a:schemeClr val="tx1"/>
                </a:solidFill>
                <a:latin typeface="Calibri" panose="020F0502020204030204" pitchFamily="34" charset="0"/>
              </a:rPr>
              <a:t>La capacidad de acceder a una vivienda, una educación, atención médica y un trabajo dignos a largo plazo.</a:t>
            </a:r>
          </a:p>
        </p:txBody>
      </p:sp>
      <p:sp>
        <p:nvSpPr>
          <p:cNvPr id="114" name="Freeform 15">
            <a:extLst>
              <a:ext uri="{FF2B5EF4-FFF2-40B4-BE49-F238E27FC236}">
                <a16:creationId xmlns:a16="http://schemas.microsoft.com/office/drawing/2014/main" id="{B4CD3746-3F74-EE45-A86A-55C1C30DAF8D}"/>
              </a:ext>
            </a:extLst>
          </p:cNvPr>
          <p:cNvSpPr>
            <a:spLocks/>
          </p:cNvSpPr>
          <p:nvPr/>
        </p:nvSpPr>
        <p:spPr bwMode="auto">
          <a:xfrm>
            <a:off x="558572" y="7500859"/>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15" name="Inhaltsplatzhalter 4">
            <a:extLst>
              <a:ext uri="{FF2B5EF4-FFF2-40B4-BE49-F238E27FC236}">
                <a16:creationId xmlns:a16="http://schemas.microsoft.com/office/drawing/2014/main" id="{47831DC9-4975-F144-A90B-FFBC6D02C9B1}"/>
              </a:ext>
            </a:extLst>
          </p:cNvPr>
          <p:cNvSpPr txBox="1">
            <a:spLocks/>
          </p:cNvSpPr>
          <p:nvPr/>
        </p:nvSpPr>
        <p:spPr>
          <a:xfrm>
            <a:off x="1089538" y="8131421"/>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800" dirty="0">
                <a:solidFill>
                  <a:schemeClr val="tx1"/>
                </a:solidFill>
                <a:latin typeface="Calibri" panose="020F0502020204030204" pitchFamily="34" charset="0"/>
              </a:rPr>
              <a:t>Presiones familiares, sociales o de otro tipo y</a:t>
            </a:r>
            <a:br>
              <a:rPr lang="en-US" sz="1800" dirty="0">
                <a:solidFill>
                  <a:schemeClr val="tx1"/>
                </a:solidFill>
                <a:latin typeface="Calibri" panose="020F0502020204030204" pitchFamily="34" charset="0"/>
              </a:rPr>
            </a:br>
            <a:r>
              <a:rPr lang="es" sz="1800" dirty="0">
                <a:solidFill>
                  <a:schemeClr val="tx1"/>
                </a:solidFill>
                <a:latin typeface="Calibri" panose="020F0502020204030204" pitchFamily="34" charset="0"/>
              </a:rPr>
              <a:t> sus consecuencias emocionales.</a:t>
            </a:r>
          </a:p>
        </p:txBody>
      </p:sp>
      <p:sp>
        <p:nvSpPr>
          <p:cNvPr id="127" name="Freeform 15">
            <a:extLst>
              <a:ext uri="{FF2B5EF4-FFF2-40B4-BE49-F238E27FC236}">
                <a16:creationId xmlns:a16="http://schemas.microsoft.com/office/drawing/2014/main" id="{9772B674-C025-9D41-BB83-3E67D0019BB3}"/>
              </a:ext>
            </a:extLst>
          </p:cNvPr>
          <p:cNvSpPr>
            <a:spLocks/>
          </p:cNvSpPr>
          <p:nvPr/>
        </p:nvSpPr>
        <p:spPr bwMode="auto">
          <a:xfrm>
            <a:off x="558572" y="8188952"/>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28" name="Inhaltsplatzhalter 4">
            <a:extLst>
              <a:ext uri="{FF2B5EF4-FFF2-40B4-BE49-F238E27FC236}">
                <a16:creationId xmlns:a16="http://schemas.microsoft.com/office/drawing/2014/main" id="{89D6F0D5-5620-6949-B8ED-4FABE53689D4}"/>
              </a:ext>
            </a:extLst>
          </p:cNvPr>
          <p:cNvSpPr txBox="1">
            <a:spLocks/>
          </p:cNvSpPr>
          <p:nvPr/>
        </p:nvSpPr>
        <p:spPr>
          <a:xfrm>
            <a:off x="7405510" y="3400327"/>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800" dirty="0">
                <a:solidFill>
                  <a:schemeClr val="tx1"/>
                </a:solidFill>
                <a:latin typeface="+mn-lt"/>
              </a:rPr>
              <a:t>Los estereotipos y prejuicios de la sociedad en torno a las relaciones entre personas del mismo género. </a:t>
            </a:r>
          </a:p>
        </p:txBody>
      </p:sp>
      <p:sp>
        <p:nvSpPr>
          <p:cNvPr id="129" name="Freeform 15">
            <a:extLst>
              <a:ext uri="{FF2B5EF4-FFF2-40B4-BE49-F238E27FC236}">
                <a16:creationId xmlns:a16="http://schemas.microsoft.com/office/drawing/2014/main" id="{0106F65D-888C-804B-8913-AFDC10FD976D}"/>
              </a:ext>
            </a:extLst>
          </p:cNvPr>
          <p:cNvSpPr>
            <a:spLocks/>
          </p:cNvSpPr>
          <p:nvPr/>
        </p:nvSpPr>
        <p:spPr bwMode="auto">
          <a:xfrm>
            <a:off x="6874312" y="3464242"/>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30" name="Inhaltsplatzhalter 4">
            <a:extLst>
              <a:ext uri="{FF2B5EF4-FFF2-40B4-BE49-F238E27FC236}">
                <a16:creationId xmlns:a16="http://schemas.microsoft.com/office/drawing/2014/main" id="{B7B8C9D8-F3F6-BA4C-B715-04BAB1F4D125}"/>
              </a:ext>
            </a:extLst>
          </p:cNvPr>
          <p:cNvSpPr txBox="1">
            <a:spLocks/>
          </p:cNvSpPr>
          <p:nvPr/>
        </p:nvSpPr>
        <p:spPr>
          <a:xfrm>
            <a:off x="7405509" y="4098589"/>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800" dirty="0">
                <a:solidFill>
                  <a:schemeClr val="tx1"/>
                </a:solidFill>
                <a:latin typeface="+mn-lt"/>
              </a:rPr>
              <a:t>Posibles relaciones con personas del mismo género, tanto pasadas como presentes.</a:t>
            </a:r>
          </a:p>
        </p:txBody>
      </p:sp>
      <p:sp>
        <p:nvSpPr>
          <p:cNvPr id="131" name="Freeform 15">
            <a:extLst>
              <a:ext uri="{FF2B5EF4-FFF2-40B4-BE49-F238E27FC236}">
                <a16:creationId xmlns:a16="http://schemas.microsoft.com/office/drawing/2014/main" id="{E88D24A8-DF81-5B43-9AA0-C5011B7A6593}"/>
              </a:ext>
            </a:extLst>
          </p:cNvPr>
          <p:cNvSpPr>
            <a:spLocks/>
          </p:cNvSpPr>
          <p:nvPr/>
        </p:nvSpPr>
        <p:spPr bwMode="auto">
          <a:xfrm>
            <a:off x="6874312" y="4274496"/>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32" name="Inhaltsplatzhalter 4">
            <a:extLst>
              <a:ext uri="{FF2B5EF4-FFF2-40B4-BE49-F238E27FC236}">
                <a16:creationId xmlns:a16="http://schemas.microsoft.com/office/drawing/2014/main" id="{7251CDE3-2718-D443-AC3E-ED299CE7683D}"/>
              </a:ext>
            </a:extLst>
          </p:cNvPr>
          <p:cNvSpPr txBox="1">
            <a:spLocks/>
          </p:cNvSpPr>
          <p:nvPr/>
        </p:nvSpPr>
        <p:spPr>
          <a:xfrm>
            <a:off x="7399122" y="4888859"/>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800" dirty="0">
                <a:solidFill>
                  <a:schemeClr val="tx1"/>
                </a:solidFill>
                <a:latin typeface="Calibri" panose="020F0502020204030204" pitchFamily="34" charset="0"/>
              </a:rPr>
              <a:t>El desconocimiento de términos relativos a la SOGIESC o la incomodidad cuando se usan.</a:t>
            </a:r>
          </a:p>
        </p:txBody>
      </p:sp>
      <p:sp>
        <p:nvSpPr>
          <p:cNvPr id="133" name="Freeform 15">
            <a:extLst>
              <a:ext uri="{FF2B5EF4-FFF2-40B4-BE49-F238E27FC236}">
                <a16:creationId xmlns:a16="http://schemas.microsoft.com/office/drawing/2014/main" id="{7659C9F2-A8D9-3540-A9D9-C76C79ECC34D}"/>
              </a:ext>
            </a:extLst>
          </p:cNvPr>
          <p:cNvSpPr>
            <a:spLocks/>
          </p:cNvSpPr>
          <p:nvPr/>
        </p:nvSpPr>
        <p:spPr bwMode="auto">
          <a:xfrm>
            <a:off x="6874312" y="4936816"/>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34" name="Inhaltsplatzhalter 4">
            <a:extLst>
              <a:ext uri="{FF2B5EF4-FFF2-40B4-BE49-F238E27FC236}">
                <a16:creationId xmlns:a16="http://schemas.microsoft.com/office/drawing/2014/main" id="{A8D5E7B7-6670-F74F-94E3-8734125B094F}"/>
              </a:ext>
            </a:extLst>
          </p:cNvPr>
          <p:cNvSpPr txBox="1">
            <a:spLocks/>
          </p:cNvSpPr>
          <p:nvPr/>
        </p:nvSpPr>
        <p:spPr>
          <a:xfrm>
            <a:off x="7405279" y="5731127"/>
            <a:ext cx="5056079" cy="1938992"/>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800" dirty="0">
                <a:solidFill>
                  <a:schemeClr val="tx1"/>
                </a:solidFill>
                <a:latin typeface="Calibri" panose="020F0502020204030204" pitchFamily="34" charset="0"/>
              </a:rPr>
              <a:t>Los antecedentes culturales, económicos, familiares, políticos, religiosos y sociales de la persona entrevistada, los cuales pueden influir en la forma de expresar su orientación sexual, su identidad de género, su expresión de género o sus características sexuales, o pueden explicar las razones por las que no ha vivido abiertamente.</a:t>
            </a:r>
          </a:p>
        </p:txBody>
      </p:sp>
      <p:sp>
        <p:nvSpPr>
          <p:cNvPr id="135" name="Freeform 15">
            <a:extLst>
              <a:ext uri="{FF2B5EF4-FFF2-40B4-BE49-F238E27FC236}">
                <a16:creationId xmlns:a16="http://schemas.microsoft.com/office/drawing/2014/main" id="{9CE650F0-5910-3E43-9EF5-1371B9C12C40}"/>
              </a:ext>
            </a:extLst>
          </p:cNvPr>
          <p:cNvSpPr>
            <a:spLocks/>
          </p:cNvSpPr>
          <p:nvPr/>
        </p:nvSpPr>
        <p:spPr bwMode="auto">
          <a:xfrm>
            <a:off x="6874312" y="5842414"/>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40" name="Inhaltsplatzhalter 4">
            <a:extLst>
              <a:ext uri="{FF2B5EF4-FFF2-40B4-BE49-F238E27FC236}">
                <a16:creationId xmlns:a16="http://schemas.microsoft.com/office/drawing/2014/main" id="{58140E58-ECB5-B84C-8018-B1DF7051F30C}"/>
              </a:ext>
            </a:extLst>
          </p:cNvPr>
          <p:cNvSpPr txBox="1">
            <a:spLocks/>
          </p:cNvSpPr>
          <p:nvPr/>
        </p:nvSpPr>
        <p:spPr>
          <a:xfrm>
            <a:off x="7405278" y="7844909"/>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800" dirty="0">
                <a:solidFill>
                  <a:schemeClr val="tx1"/>
                </a:solidFill>
                <a:latin typeface="Calibri" panose="020F0502020204030204" pitchFamily="34" charset="0"/>
              </a:rPr>
              <a:t>Dudas sobre la confidencialidad de los procesos o </a:t>
            </a:r>
            <a:br>
              <a:rPr lang="en-US" sz="1800" dirty="0">
                <a:solidFill>
                  <a:schemeClr val="tx1"/>
                </a:solidFill>
                <a:latin typeface="Calibri" panose="020F0502020204030204" pitchFamily="34" charset="0"/>
              </a:rPr>
            </a:br>
            <a:r>
              <a:rPr lang="es" sz="1800" dirty="0">
                <a:solidFill>
                  <a:schemeClr val="tx1"/>
                </a:solidFill>
                <a:latin typeface="Calibri" panose="020F0502020204030204" pitchFamily="34" charset="0"/>
              </a:rPr>
              <a:t>determinadas organizaciones de asistencia. </a:t>
            </a:r>
          </a:p>
        </p:txBody>
      </p:sp>
      <p:sp>
        <p:nvSpPr>
          <p:cNvPr id="141" name="Freeform 15">
            <a:extLst>
              <a:ext uri="{FF2B5EF4-FFF2-40B4-BE49-F238E27FC236}">
                <a16:creationId xmlns:a16="http://schemas.microsoft.com/office/drawing/2014/main" id="{8083FD34-40CF-A54D-A9E6-A92071790DFD}"/>
              </a:ext>
            </a:extLst>
          </p:cNvPr>
          <p:cNvSpPr>
            <a:spLocks/>
          </p:cNvSpPr>
          <p:nvPr/>
        </p:nvSpPr>
        <p:spPr bwMode="auto">
          <a:xfrm>
            <a:off x="6874312" y="7957304"/>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42" name="Slide Number Placeholder 5">
            <a:extLst>
              <a:ext uri="{FF2B5EF4-FFF2-40B4-BE49-F238E27FC236}">
                <a16:creationId xmlns:a16="http://schemas.microsoft.com/office/drawing/2014/main" id="{10D89118-FA7A-A940-945D-BD208AE41AE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23</a:t>
            </a:fld>
            <a:endParaRPr lang="en-US" altLang="en-US" sz="1200" dirty="0">
              <a:solidFill>
                <a:schemeClr val="bg1"/>
              </a:solidFill>
            </a:endParaRPr>
          </a:p>
        </p:txBody>
      </p:sp>
    </p:spTree>
    <p:extLst>
      <p:ext uri="{BB962C8B-B14F-4D97-AF65-F5344CB8AC3E}">
        <p14:creationId xmlns:p14="http://schemas.microsoft.com/office/powerpoint/2010/main" val="47274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fade">
                                      <p:cBhvr>
                                        <p:cTn id="23" dur="500"/>
                                        <p:tgtEl>
                                          <p:spTgt spid="10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fade">
                                      <p:cBhvr>
                                        <p:cTn id="26" dur="500"/>
                                        <p:tgtEl>
                                          <p:spTgt spid="10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500"/>
                                        <p:tgtEl>
                                          <p:spTgt spid="1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500"/>
                                        <p:tgtEl>
                                          <p:spTgt spid="10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500"/>
                                        <p:tgtEl>
                                          <p:spTgt spid="1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4"/>
                                        </p:tgtEl>
                                        <p:attrNameLst>
                                          <p:attrName>style.visibility</p:attrName>
                                        </p:attrNameLst>
                                      </p:cBhvr>
                                      <p:to>
                                        <p:strVal val="visible"/>
                                      </p:to>
                                    </p:set>
                                    <p:animEffect transition="in" filter="fade">
                                      <p:cBhvr>
                                        <p:cTn id="47" dur="500"/>
                                        <p:tgtEl>
                                          <p:spTgt spid="1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fade">
                                      <p:cBhvr>
                                        <p:cTn id="50" dur="500"/>
                                        <p:tgtEl>
                                          <p:spTgt spid="1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7"/>
                                        </p:tgtEl>
                                        <p:attrNameLst>
                                          <p:attrName>style.visibility</p:attrName>
                                        </p:attrNameLst>
                                      </p:cBhvr>
                                      <p:to>
                                        <p:strVal val="visible"/>
                                      </p:to>
                                    </p:set>
                                    <p:animEffect transition="in" filter="fade">
                                      <p:cBhvr>
                                        <p:cTn id="55" dur="500"/>
                                        <p:tgtEl>
                                          <p:spTgt spid="1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5"/>
                                        </p:tgtEl>
                                        <p:attrNameLst>
                                          <p:attrName>style.visibility</p:attrName>
                                        </p:attrNameLst>
                                      </p:cBhvr>
                                      <p:to>
                                        <p:strVal val="visible"/>
                                      </p:to>
                                    </p:set>
                                    <p:animEffect transition="in" filter="fade">
                                      <p:cBhvr>
                                        <p:cTn id="58" dur="500"/>
                                        <p:tgtEl>
                                          <p:spTgt spid="11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9"/>
                                        </p:tgtEl>
                                        <p:attrNameLst>
                                          <p:attrName>style.visibility</p:attrName>
                                        </p:attrNameLst>
                                      </p:cBhvr>
                                      <p:to>
                                        <p:strVal val="visible"/>
                                      </p:to>
                                    </p:set>
                                    <p:animEffect transition="in" filter="fade">
                                      <p:cBhvr>
                                        <p:cTn id="63" dur="500"/>
                                        <p:tgtEl>
                                          <p:spTgt spid="12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8"/>
                                        </p:tgtEl>
                                        <p:attrNameLst>
                                          <p:attrName>style.visibility</p:attrName>
                                        </p:attrNameLst>
                                      </p:cBhvr>
                                      <p:to>
                                        <p:strVal val="visible"/>
                                      </p:to>
                                    </p:set>
                                    <p:animEffect transition="in" filter="fade">
                                      <p:cBhvr>
                                        <p:cTn id="66" dur="500"/>
                                        <p:tgtEl>
                                          <p:spTgt spid="12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31"/>
                                        </p:tgtEl>
                                        <p:attrNameLst>
                                          <p:attrName>style.visibility</p:attrName>
                                        </p:attrNameLst>
                                      </p:cBhvr>
                                      <p:to>
                                        <p:strVal val="visible"/>
                                      </p:to>
                                    </p:set>
                                    <p:animEffect transition="in" filter="fade">
                                      <p:cBhvr>
                                        <p:cTn id="71" dur="500"/>
                                        <p:tgtEl>
                                          <p:spTgt spid="13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0"/>
                                        </p:tgtEl>
                                        <p:attrNameLst>
                                          <p:attrName>style.visibility</p:attrName>
                                        </p:attrNameLst>
                                      </p:cBhvr>
                                      <p:to>
                                        <p:strVal val="visible"/>
                                      </p:to>
                                    </p:set>
                                    <p:animEffect transition="in" filter="fade">
                                      <p:cBhvr>
                                        <p:cTn id="74" dur="500"/>
                                        <p:tgtEl>
                                          <p:spTgt spid="1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3"/>
                                        </p:tgtEl>
                                        <p:attrNameLst>
                                          <p:attrName>style.visibility</p:attrName>
                                        </p:attrNameLst>
                                      </p:cBhvr>
                                      <p:to>
                                        <p:strVal val="visible"/>
                                      </p:to>
                                    </p:set>
                                    <p:animEffect transition="in" filter="fade">
                                      <p:cBhvr>
                                        <p:cTn id="79" dur="500"/>
                                        <p:tgtEl>
                                          <p:spTgt spid="13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32"/>
                                        </p:tgtEl>
                                        <p:attrNameLst>
                                          <p:attrName>style.visibility</p:attrName>
                                        </p:attrNameLst>
                                      </p:cBhvr>
                                      <p:to>
                                        <p:strVal val="visible"/>
                                      </p:to>
                                    </p:set>
                                    <p:animEffect transition="in" filter="fade">
                                      <p:cBhvr>
                                        <p:cTn id="82" dur="500"/>
                                        <p:tgtEl>
                                          <p:spTgt spid="13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35"/>
                                        </p:tgtEl>
                                        <p:attrNameLst>
                                          <p:attrName>style.visibility</p:attrName>
                                        </p:attrNameLst>
                                      </p:cBhvr>
                                      <p:to>
                                        <p:strVal val="visible"/>
                                      </p:to>
                                    </p:set>
                                    <p:animEffect transition="in" filter="fade">
                                      <p:cBhvr>
                                        <p:cTn id="87" dur="500"/>
                                        <p:tgtEl>
                                          <p:spTgt spid="13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34"/>
                                        </p:tgtEl>
                                        <p:attrNameLst>
                                          <p:attrName>style.visibility</p:attrName>
                                        </p:attrNameLst>
                                      </p:cBhvr>
                                      <p:to>
                                        <p:strVal val="visible"/>
                                      </p:to>
                                    </p:set>
                                    <p:animEffect transition="in" filter="fade">
                                      <p:cBhvr>
                                        <p:cTn id="90" dur="500"/>
                                        <p:tgtEl>
                                          <p:spTgt spid="13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41"/>
                                        </p:tgtEl>
                                        <p:attrNameLst>
                                          <p:attrName>style.visibility</p:attrName>
                                        </p:attrNameLst>
                                      </p:cBhvr>
                                      <p:to>
                                        <p:strVal val="visible"/>
                                      </p:to>
                                    </p:set>
                                    <p:animEffect transition="in" filter="fade">
                                      <p:cBhvr>
                                        <p:cTn id="95" dur="500"/>
                                        <p:tgtEl>
                                          <p:spTgt spid="14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40"/>
                                        </p:tgtEl>
                                        <p:attrNameLst>
                                          <p:attrName>style.visibility</p:attrName>
                                        </p:attrNameLst>
                                      </p:cBhvr>
                                      <p:to>
                                        <p:strVal val="visible"/>
                                      </p:to>
                                    </p:set>
                                    <p:animEffect transition="in" filter="fade">
                                      <p:cBhvr>
                                        <p:cTn id="98"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2" grpId="0" animBg="1"/>
      <p:bldP spid="99" grpId="0"/>
      <p:bldP spid="100" grpId="0" animBg="1"/>
      <p:bldP spid="101" grpId="0"/>
      <p:bldP spid="104" grpId="0" animBg="1"/>
      <p:bldP spid="109" grpId="0"/>
      <p:bldP spid="110" grpId="0" animBg="1"/>
      <p:bldP spid="111" grpId="0"/>
      <p:bldP spid="112" grpId="0" animBg="1"/>
      <p:bldP spid="113" grpId="0"/>
      <p:bldP spid="114" grpId="0" animBg="1"/>
      <p:bldP spid="115" grpId="0"/>
      <p:bldP spid="127" grpId="0" animBg="1"/>
      <p:bldP spid="128" grpId="0"/>
      <p:bldP spid="129" grpId="0" animBg="1"/>
      <p:bldP spid="130" grpId="0"/>
      <p:bldP spid="131" grpId="0" animBg="1"/>
      <p:bldP spid="132" grpId="0"/>
      <p:bldP spid="133" grpId="0" animBg="1"/>
      <p:bldP spid="134" grpId="0"/>
      <p:bldP spid="135" grpId="0" animBg="1"/>
      <p:bldP spid="140" grpId="0"/>
      <p:bldP spid="1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RELATO</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666497" y="2489116"/>
            <a:ext cx="1554189" cy="646331"/>
          </a:xfrm>
          <a:prstGeom prst="rect">
            <a:avLst/>
          </a:prstGeom>
          <a:solidFill>
            <a:schemeClr val="accent5"/>
          </a:solidFill>
        </p:spPr>
        <p:txBody>
          <a:bodyPr wrap="square" rtlCol="0">
            <a:spAutoFit/>
          </a:bodyPr>
          <a:lstStyle/>
          <a:p>
            <a:pPr algn="ctr" rtl="0"/>
            <a:r>
              <a:rPr lang="es" sz="3600" b="1">
                <a:solidFill>
                  <a:schemeClr val="bg1"/>
                </a:solidFill>
              </a:rPr>
              <a:t>QUIÉN</a:t>
            </a:r>
            <a:endParaRPr lang="en-US" sz="4400" b="1" dirty="0">
              <a:solidFill>
                <a:schemeClr val="bg1"/>
              </a:solidFill>
            </a:endParaRPr>
          </a:p>
        </p:txBody>
      </p:sp>
      <p:sp>
        <p:nvSpPr>
          <p:cNvPr id="59" name="Rectangle 58">
            <a:extLst>
              <a:ext uri="{FF2B5EF4-FFF2-40B4-BE49-F238E27FC236}">
                <a16:creationId xmlns:a16="http://schemas.microsoft.com/office/drawing/2014/main" id="{D58F1D49-ED1F-F844-81B7-0E14F0C87559}"/>
              </a:ext>
            </a:extLst>
          </p:cNvPr>
          <p:cNvSpPr/>
          <p:nvPr/>
        </p:nvSpPr>
        <p:spPr>
          <a:xfrm>
            <a:off x="663643" y="3356758"/>
            <a:ext cx="7589891" cy="584775"/>
          </a:xfrm>
          <a:prstGeom prst="rect">
            <a:avLst/>
          </a:prstGeom>
        </p:spPr>
        <p:txBody>
          <a:bodyPr wrap="square" rtlCol="0">
            <a:spAutoFit/>
          </a:bodyPr>
          <a:lstStyle/>
          <a:p>
            <a:pPr rtl="0"/>
            <a:r>
              <a:rPr lang="es" sz="3200"/>
              <a:t>Preguntas de sondeo: </a:t>
            </a:r>
            <a:r>
              <a:rPr lang="es" sz="3200" b="1"/>
              <a:t>¿qué es apropiado? </a:t>
            </a:r>
          </a:p>
        </p:txBody>
      </p:sp>
      <p:sp>
        <p:nvSpPr>
          <p:cNvPr id="54" name="Rectangle 53">
            <a:extLst>
              <a:ext uri="{FF2B5EF4-FFF2-40B4-BE49-F238E27FC236}">
                <a16:creationId xmlns:a16="http://schemas.microsoft.com/office/drawing/2014/main" id="{6472CC2F-ECD0-1C4E-8F65-42EE4997753D}"/>
              </a:ext>
            </a:extLst>
          </p:cNvPr>
          <p:cNvSpPr/>
          <p:nvPr/>
        </p:nvSpPr>
        <p:spPr>
          <a:xfrm>
            <a:off x="2868052" y="2489116"/>
            <a:ext cx="1554189" cy="646331"/>
          </a:xfrm>
          <a:prstGeom prst="rect">
            <a:avLst/>
          </a:prstGeom>
          <a:solidFill>
            <a:schemeClr val="accent5"/>
          </a:solidFill>
        </p:spPr>
        <p:txBody>
          <a:bodyPr wrap="square" rtlCol="0">
            <a:spAutoFit/>
          </a:bodyPr>
          <a:lstStyle/>
          <a:p>
            <a:pPr algn="ctr" rtl="0"/>
            <a:r>
              <a:rPr lang="es" sz="3600" b="1" cap="all">
                <a:solidFill>
                  <a:schemeClr val="bg1"/>
                </a:solidFill>
              </a:rPr>
              <a:t>QUÉ</a:t>
            </a:r>
            <a:endParaRPr lang="en-US" sz="4400" b="1" cap="all" dirty="0">
              <a:solidFill>
                <a:schemeClr val="bg1"/>
              </a:solidFill>
            </a:endParaRPr>
          </a:p>
        </p:txBody>
      </p:sp>
      <p:sp>
        <p:nvSpPr>
          <p:cNvPr id="55" name="Rectangle 54">
            <a:extLst>
              <a:ext uri="{FF2B5EF4-FFF2-40B4-BE49-F238E27FC236}">
                <a16:creationId xmlns:a16="http://schemas.microsoft.com/office/drawing/2014/main" id="{912154EB-DCE1-AC43-9531-37FB5BB59F53}"/>
              </a:ext>
            </a:extLst>
          </p:cNvPr>
          <p:cNvSpPr/>
          <p:nvPr/>
        </p:nvSpPr>
        <p:spPr>
          <a:xfrm>
            <a:off x="5069607" y="2489116"/>
            <a:ext cx="1912061" cy="646331"/>
          </a:xfrm>
          <a:prstGeom prst="rect">
            <a:avLst/>
          </a:prstGeom>
          <a:solidFill>
            <a:schemeClr val="accent5"/>
          </a:solidFill>
        </p:spPr>
        <p:txBody>
          <a:bodyPr wrap="square" rtlCol="0">
            <a:spAutoFit/>
          </a:bodyPr>
          <a:lstStyle/>
          <a:p>
            <a:pPr algn="ctr" rtl="0"/>
            <a:r>
              <a:rPr lang="es" sz="3600" b="1" cap="all">
                <a:solidFill>
                  <a:schemeClr val="bg1"/>
                </a:solidFill>
              </a:rPr>
              <a:t>DÓNDE</a:t>
            </a:r>
            <a:endParaRPr lang="en-US" sz="4400" b="1" cap="all" dirty="0">
              <a:solidFill>
                <a:schemeClr val="bg1"/>
              </a:solidFill>
            </a:endParaRPr>
          </a:p>
        </p:txBody>
      </p:sp>
      <p:sp>
        <p:nvSpPr>
          <p:cNvPr id="57" name="Rectangle 56">
            <a:extLst>
              <a:ext uri="{FF2B5EF4-FFF2-40B4-BE49-F238E27FC236}">
                <a16:creationId xmlns:a16="http://schemas.microsoft.com/office/drawing/2014/main" id="{1E6614C7-A938-0549-B437-590B5BB9300A}"/>
              </a:ext>
            </a:extLst>
          </p:cNvPr>
          <p:cNvSpPr/>
          <p:nvPr/>
        </p:nvSpPr>
        <p:spPr>
          <a:xfrm>
            <a:off x="10188461" y="2489116"/>
            <a:ext cx="1912061" cy="646331"/>
          </a:xfrm>
          <a:prstGeom prst="rect">
            <a:avLst/>
          </a:prstGeom>
          <a:solidFill>
            <a:schemeClr val="accent5"/>
          </a:solidFill>
        </p:spPr>
        <p:txBody>
          <a:bodyPr wrap="square" rtlCol="0">
            <a:spAutoFit/>
          </a:bodyPr>
          <a:lstStyle/>
          <a:p>
            <a:pPr algn="ctr" rtl="0"/>
            <a:r>
              <a:rPr lang="es" sz="3600" b="1" cap="all">
                <a:solidFill>
                  <a:schemeClr val="bg1"/>
                </a:solidFill>
              </a:rPr>
              <a:t>CUÁNDO</a:t>
            </a:r>
            <a:endParaRPr lang="en-US" sz="4400" b="1" cap="all" dirty="0">
              <a:solidFill>
                <a:schemeClr val="bg1"/>
              </a:solidFill>
            </a:endParaRPr>
          </a:p>
        </p:txBody>
      </p:sp>
      <p:sp>
        <p:nvSpPr>
          <p:cNvPr id="61" name="Rectangle 60">
            <a:extLst>
              <a:ext uri="{FF2B5EF4-FFF2-40B4-BE49-F238E27FC236}">
                <a16:creationId xmlns:a16="http://schemas.microsoft.com/office/drawing/2014/main" id="{3986DED2-0245-4147-9340-03C6E433F22C}"/>
              </a:ext>
            </a:extLst>
          </p:cNvPr>
          <p:cNvSpPr/>
          <p:nvPr/>
        </p:nvSpPr>
        <p:spPr>
          <a:xfrm>
            <a:off x="7629034" y="2489116"/>
            <a:ext cx="2091436" cy="646331"/>
          </a:xfrm>
          <a:prstGeom prst="rect">
            <a:avLst/>
          </a:prstGeom>
          <a:solidFill>
            <a:schemeClr val="accent5"/>
          </a:solidFill>
        </p:spPr>
        <p:txBody>
          <a:bodyPr wrap="square" rtlCol="0">
            <a:spAutoFit/>
          </a:bodyPr>
          <a:lstStyle/>
          <a:p>
            <a:pPr algn="ctr" rtl="0"/>
            <a:r>
              <a:rPr lang="es" sz="3600" b="1" cap="all" dirty="0">
                <a:solidFill>
                  <a:schemeClr val="bg1"/>
                </a:solidFill>
              </a:rPr>
              <a:t>POR QUÉ</a:t>
            </a:r>
            <a:endParaRPr lang="en-US" sz="4400" b="1" cap="all" dirty="0">
              <a:solidFill>
                <a:schemeClr val="bg1"/>
              </a:solidFill>
            </a:endParaRPr>
          </a:p>
        </p:txBody>
      </p:sp>
      <p:sp>
        <p:nvSpPr>
          <p:cNvPr id="62" name="Text Placeholder 3">
            <a:extLst>
              <a:ext uri="{FF2B5EF4-FFF2-40B4-BE49-F238E27FC236}">
                <a16:creationId xmlns:a16="http://schemas.microsoft.com/office/drawing/2014/main" id="{87B69F02-01EF-AE41-AFD2-65C8347E69F9}"/>
              </a:ext>
            </a:extLst>
          </p:cNvPr>
          <p:cNvSpPr txBox="1">
            <a:spLocks/>
          </p:cNvSpPr>
          <p:nvPr/>
        </p:nvSpPr>
        <p:spPr>
          <a:xfrm>
            <a:off x="7228261" y="4010141"/>
            <a:ext cx="5680916" cy="3755433"/>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301625" indent="-301625" rtl="0">
              <a:spcBef>
                <a:spcPts val="2400"/>
              </a:spcBef>
              <a:buClr>
                <a:schemeClr val="accent5"/>
              </a:buClr>
              <a:buFont typeface="Arial" panose="020B0604020202020204" pitchFamily="34" charset="0"/>
              <a:buChar char="•"/>
            </a:pPr>
            <a:endParaRPr lang="en-US" sz="2600" dirty="0">
              <a:solidFill>
                <a:schemeClr val="tx1"/>
              </a:solidFill>
              <a:cs typeface="MS PGothic" charset="0"/>
            </a:endParaRPr>
          </a:p>
          <a:p>
            <a:pPr marL="301625" indent="-301625" rtl="0">
              <a:spcBef>
                <a:spcPts val="2400"/>
              </a:spcBef>
              <a:buClr>
                <a:schemeClr val="accent5"/>
              </a:buClr>
              <a:buFont typeface="Arial" panose="020B0604020202020204" pitchFamily="34" charset="0"/>
              <a:buChar char="•"/>
            </a:pPr>
            <a:r>
              <a:rPr lang="es" sz="2400" dirty="0">
                <a:solidFill>
                  <a:schemeClr val="tx1"/>
                </a:solidFill>
                <a:cs typeface="MS PGothic" charset="0"/>
              </a:rPr>
              <a:t>No deben emitir juicio alguno </a:t>
            </a:r>
          </a:p>
          <a:p>
            <a:pPr marL="301625" indent="-301625" rtl="0">
              <a:spcBef>
                <a:spcPts val="2400"/>
              </a:spcBef>
              <a:buClr>
                <a:schemeClr val="accent5"/>
              </a:buClr>
              <a:buFont typeface="Arial" panose="020B0604020202020204" pitchFamily="34" charset="0"/>
              <a:buChar char="•"/>
            </a:pPr>
            <a:r>
              <a:rPr lang="es" sz="2400" dirty="0">
                <a:solidFill>
                  <a:schemeClr val="tx1"/>
                </a:solidFill>
                <a:cs typeface="MS PGothic" charset="0"/>
              </a:rPr>
              <a:t>No deben ser intrusivas</a:t>
            </a:r>
          </a:p>
          <a:p>
            <a:pPr marL="301625" indent="-301625" rtl="0">
              <a:spcBef>
                <a:spcPts val="2400"/>
              </a:spcBef>
              <a:buClr>
                <a:schemeClr val="accent5"/>
              </a:buClr>
              <a:buFont typeface="Arial" panose="020B0604020202020204" pitchFamily="34" charset="0"/>
              <a:buChar char="•"/>
            </a:pPr>
            <a:r>
              <a:rPr lang="es" sz="2400" dirty="0">
                <a:solidFill>
                  <a:schemeClr val="tx1"/>
                </a:solidFill>
                <a:cs typeface="MS PGothic" charset="0"/>
              </a:rPr>
              <a:t>No deben ser provocadoras</a:t>
            </a:r>
          </a:p>
          <a:p>
            <a:pPr marL="301625" indent="-301625" rtl="0">
              <a:spcBef>
                <a:spcPts val="2400"/>
              </a:spcBef>
              <a:buClr>
                <a:schemeClr val="accent5"/>
              </a:buClr>
              <a:buFont typeface="Arial" panose="020B0604020202020204" pitchFamily="34" charset="0"/>
              <a:buChar char="•"/>
            </a:pPr>
            <a:r>
              <a:rPr lang="es" sz="2400" dirty="0">
                <a:solidFill>
                  <a:schemeClr val="tx1"/>
                </a:solidFill>
                <a:cs typeface="MS PGothic" charset="0"/>
              </a:rPr>
              <a:t>No se deben basar en ideas preconcebidas</a:t>
            </a:r>
          </a:p>
          <a:p>
            <a:pPr marL="301625" indent="-301625" rtl="0">
              <a:spcBef>
                <a:spcPts val="2400"/>
              </a:spcBef>
              <a:buClr>
                <a:schemeClr val="accent5"/>
              </a:buClr>
              <a:buFont typeface="Arial" panose="020B0604020202020204" pitchFamily="34" charset="0"/>
              <a:buChar char="•"/>
            </a:pPr>
            <a:r>
              <a:rPr lang="es" sz="2400" dirty="0">
                <a:solidFill>
                  <a:schemeClr val="tx1"/>
                </a:solidFill>
                <a:cs typeface="MS PGothic" charset="0"/>
              </a:rPr>
              <a:t>Deben mostrar dignidad y respeto </a:t>
            </a:r>
            <a:br>
              <a:rPr lang="en-US" sz="2400" dirty="0">
                <a:solidFill>
                  <a:schemeClr val="tx1"/>
                </a:solidFill>
                <a:cs typeface="MS PGothic" charset="0"/>
              </a:rPr>
            </a:br>
            <a:r>
              <a:rPr lang="es" sz="2400" dirty="0">
                <a:solidFill>
                  <a:schemeClr val="tx1"/>
                </a:solidFill>
                <a:cs typeface="MS PGothic" charset="0"/>
              </a:rPr>
              <a:t>evitando preguntas intrusivas o de naturaleza sexual</a:t>
            </a:r>
          </a:p>
        </p:txBody>
      </p:sp>
      <p:sp>
        <p:nvSpPr>
          <p:cNvPr id="2" name="Rectangle 1">
            <a:extLst>
              <a:ext uri="{FF2B5EF4-FFF2-40B4-BE49-F238E27FC236}">
                <a16:creationId xmlns:a16="http://schemas.microsoft.com/office/drawing/2014/main" id="{8CDA8E67-57E1-E44B-8563-85C5A7AC3696}"/>
              </a:ext>
            </a:extLst>
          </p:cNvPr>
          <p:cNvSpPr/>
          <p:nvPr/>
        </p:nvSpPr>
        <p:spPr>
          <a:xfrm>
            <a:off x="7225407" y="4034913"/>
            <a:ext cx="3696397" cy="492443"/>
          </a:xfrm>
          <a:prstGeom prst="rect">
            <a:avLst/>
          </a:prstGeom>
          <a:noFill/>
        </p:spPr>
        <p:txBody>
          <a:bodyPr wrap="none" rtlCol="0">
            <a:spAutoFit/>
          </a:bodyPr>
          <a:lstStyle/>
          <a:p>
            <a:pPr rtl="0">
              <a:spcBef>
                <a:spcPts val="2400"/>
              </a:spcBef>
              <a:buClr>
                <a:schemeClr val="accent1"/>
              </a:buClr>
            </a:pPr>
            <a:r>
              <a:rPr lang="es" sz="2600" b="1" dirty="0">
                <a:solidFill>
                  <a:schemeClr val="accent5">
                    <a:lumMod val="75000"/>
                  </a:schemeClr>
                </a:solidFill>
                <a:cs typeface="MS PGothic" charset="0"/>
              </a:rPr>
              <a:t>Las preguntas de sondeo:</a:t>
            </a:r>
          </a:p>
        </p:txBody>
      </p:sp>
      <p:grpSp>
        <p:nvGrpSpPr>
          <p:cNvPr id="7" name="Group 6">
            <a:extLst>
              <a:ext uri="{FF2B5EF4-FFF2-40B4-BE49-F238E27FC236}">
                <a16:creationId xmlns:a16="http://schemas.microsoft.com/office/drawing/2014/main" id="{8FA0905E-DFEB-EE49-B5B2-C45F6939BF79}"/>
              </a:ext>
            </a:extLst>
          </p:cNvPr>
          <p:cNvGrpSpPr/>
          <p:nvPr/>
        </p:nvGrpSpPr>
        <p:grpSpPr>
          <a:xfrm>
            <a:off x="663643" y="4178122"/>
            <a:ext cx="6027173" cy="4281069"/>
            <a:chOff x="799281" y="6619679"/>
            <a:chExt cx="6027173" cy="4281069"/>
          </a:xfrm>
        </p:grpSpPr>
        <p:sp>
          <p:nvSpPr>
            <p:cNvPr id="64" name="Text Placeholder 3">
              <a:extLst>
                <a:ext uri="{FF2B5EF4-FFF2-40B4-BE49-F238E27FC236}">
                  <a16:creationId xmlns:a16="http://schemas.microsoft.com/office/drawing/2014/main" id="{400B070C-C1CE-E748-B001-7A37DF7E3C18}"/>
                </a:ext>
              </a:extLst>
            </p:cNvPr>
            <p:cNvSpPr txBox="1">
              <a:spLocks/>
            </p:cNvSpPr>
            <p:nvPr/>
          </p:nvSpPr>
          <p:spPr>
            <a:xfrm>
              <a:off x="2344910" y="7080707"/>
              <a:ext cx="4348533" cy="1230325"/>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rtl="0">
                <a:lnSpc>
                  <a:spcPct val="130000"/>
                </a:lnSpc>
              </a:pPr>
              <a:r>
                <a:rPr lang="es" sz="2000" dirty="0">
                  <a:solidFill>
                    <a:schemeClr val="tx1">
                      <a:lumMod val="65000"/>
                      <a:lumOff val="35000"/>
                    </a:schemeClr>
                  </a:solidFill>
                  <a:ea typeface="MS PGothic" charset="-128"/>
                </a:rPr>
                <a:t>Debemos valorar qué información es pertinente y cuál no. También conviene recordar que nuestra prioridad es abordar los problemas de protección a los que se enfrentan las personas entrevistadas por no seguir los roles y comportamientos de género que se esperan de ellas.</a:t>
              </a:r>
              <a:endParaRPr lang="en-US" sz="2000" dirty="0">
                <a:solidFill>
                  <a:schemeClr val="tx1">
                    <a:lumMod val="65000"/>
                    <a:lumOff val="35000"/>
                  </a:schemeClr>
                </a:solidFill>
                <a:latin typeface="Calibri" charset="0"/>
                <a:ea typeface="Calibri" charset="0"/>
                <a:cs typeface="Calibri" charset="0"/>
              </a:endParaRPr>
            </a:p>
          </p:txBody>
        </p:sp>
        <p:cxnSp>
          <p:nvCxnSpPr>
            <p:cNvPr id="65" name="Straight Connector 64">
              <a:extLst>
                <a:ext uri="{FF2B5EF4-FFF2-40B4-BE49-F238E27FC236}">
                  <a16:creationId xmlns:a16="http://schemas.microsoft.com/office/drawing/2014/main" id="{8D4B5E4B-4A65-5045-8E37-DFCEF7F173BD}"/>
                </a:ext>
              </a:extLst>
            </p:cNvPr>
            <p:cNvCxnSpPr>
              <a:cxnSpLocks/>
            </p:cNvCxnSpPr>
            <p:nvPr/>
          </p:nvCxnSpPr>
          <p:spPr bwMode="auto">
            <a:xfrm>
              <a:off x="2229462" y="7037843"/>
              <a:ext cx="0" cy="3514103"/>
            </a:xfrm>
            <a:prstGeom prst="line">
              <a:avLst/>
            </a:prstGeom>
            <a:blipFill dpi="0" rotWithShape="0">
              <a:blip r:embed="rId3"/>
              <a:srcRect/>
              <a:tile tx="0" ty="0" sx="100000" sy="100000" flip="none" algn="tl"/>
            </a:blipFill>
            <a:ln w="5715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87" name="Group 86">
              <a:extLst>
                <a:ext uri="{FF2B5EF4-FFF2-40B4-BE49-F238E27FC236}">
                  <a16:creationId xmlns:a16="http://schemas.microsoft.com/office/drawing/2014/main" id="{D13056A2-523E-C54C-B797-6B00035740A6}"/>
                </a:ext>
              </a:extLst>
            </p:cNvPr>
            <p:cNvGrpSpPr/>
            <p:nvPr/>
          </p:nvGrpSpPr>
          <p:grpSpPr>
            <a:xfrm>
              <a:off x="1010858" y="6958230"/>
              <a:ext cx="1019756" cy="1103035"/>
              <a:chOff x="9340719" y="1867525"/>
              <a:chExt cx="4857753" cy="5254467"/>
            </a:xfrm>
            <a:solidFill>
              <a:schemeClr val="accent2"/>
            </a:solidFill>
          </p:grpSpPr>
          <p:sp>
            <p:nvSpPr>
              <p:cNvPr id="88" name="Shape">
                <a:extLst>
                  <a:ext uri="{FF2B5EF4-FFF2-40B4-BE49-F238E27FC236}">
                    <a16:creationId xmlns:a16="http://schemas.microsoft.com/office/drawing/2014/main" id="{F5CD1ADF-A7A0-1844-917E-3E6D77CD8868}"/>
                  </a:ext>
                </a:extLst>
              </p:cNvPr>
              <p:cNvSpPr/>
              <p:nvPr/>
            </p:nvSpPr>
            <p:spPr>
              <a:xfrm>
                <a:off x="10120788" y="2649008"/>
                <a:ext cx="3300148" cy="4472984"/>
              </a:xfrm>
              <a:custGeom>
                <a:avLst/>
                <a:gdLst/>
                <a:ahLst/>
                <a:cxnLst>
                  <a:cxn ang="0">
                    <a:pos x="wd2" y="hd2"/>
                  </a:cxn>
                  <a:cxn ang="5400000">
                    <a:pos x="wd2" y="hd2"/>
                  </a:cxn>
                  <a:cxn ang="10800000">
                    <a:pos x="wd2" y="hd2"/>
                  </a:cxn>
                  <a:cxn ang="16200000">
                    <a:pos x="wd2" y="hd2"/>
                  </a:cxn>
                </a:cxnLst>
                <a:rect l="0" t="0" r="r" b="b"/>
                <a:pathLst>
                  <a:path w="21600" h="21600" extrusionOk="0">
                    <a:moveTo>
                      <a:pt x="13778" y="14670"/>
                    </a:moveTo>
                    <a:cubicBezTo>
                      <a:pt x="13517" y="14734"/>
                      <a:pt x="13341" y="14914"/>
                      <a:pt x="13341" y="15116"/>
                    </a:cubicBezTo>
                    <a:lnTo>
                      <a:pt x="13341" y="15965"/>
                    </a:lnTo>
                    <a:lnTo>
                      <a:pt x="8259" y="15965"/>
                    </a:lnTo>
                    <a:lnTo>
                      <a:pt x="8259" y="15116"/>
                    </a:lnTo>
                    <a:cubicBezTo>
                      <a:pt x="8259" y="14913"/>
                      <a:pt x="8083" y="14734"/>
                      <a:pt x="7822" y="14670"/>
                    </a:cubicBezTo>
                    <a:cubicBezTo>
                      <a:pt x="3904" y="13718"/>
                      <a:pt x="1271" y="11030"/>
                      <a:pt x="1271" y="7983"/>
                    </a:cubicBezTo>
                    <a:cubicBezTo>
                      <a:pt x="1271" y="4099"/>
                      <a:pt x="5546" y="939"/>
                      <a:pt x="10800" y="939"/>
                    </a:cubicBezTo>
                    <a:cubicBezTo>
                      <a:pt x="16054" y="939"/>
                      <a:pt x="20329" y="4099"/>
                      <a:pt x="20329" y="7983"/>
                    </a:cubicBezTo>
                    <a:cubicBezTo>
                      <a:pt x="20329" y="11030"/>
                      <a:pt x="17696" y="13718"/>
                      <a:pt x="13778" y="14670"/>
                    </a:cubicBezTo>
                    <a:close/>
                    <a:moveTo>
                      <a:pt x="12706" y="19252"/>
                    </a:moveTo>
                    <a:cubicBezTo>
                      <a:pt x="12355" y="19252"/>
                      <a:pt x="12071" y="19462"/>
                      <a:pt x="12071" y="19722"/>
                    </a:cubicBezTo>
                    <a:lnTo>
                      <a:pt x="12071" y="20661"/>
                    </a:lnTo>
                    <a:lnTo>
                      <a:pt x="9529" y="20661"/>
                    </a:lnTo>
                    <a:lnTo>
                      <a:pt x="9529" y="19722"/>
                    </a:lnTo>
                    <a:cubicBezTo>
                      <a:pt x="9529" y="19462"/>
                      <a:pt x="9245" y="19252"/>
                      <a:pt x="8894" y="19252"/>
                    </a:cubicBezTo>
                    <a:lnTo>
                      <a:pt x="8259" y="19252"/>
                    </a:lnTo>
                    <a:lnTo>
                      <a:pt x="8259" y="16904"/>
                    </a:lnTo>
                    <a:lnTo>
                      <a:pt x="13341" y="16904"/>
                    </a:lnTo>
                    <a:lnTo>
                      <a:pt x="13341" y="19252"/>
                    </a:lnTo>
                    <a:cubicBezTo>
                      <a:pt x="13341" y="19252"/>
                      <a:pt x="12706" y="19252"/>
                      <a:pt x="12706" y="19252"/>
                    </a:cubicBezTo>
                    <a:close/>
                    <a:moveTo>
                      <a:pt x="10800" y="0"/>
                    </a:moveTo>
                    <a:cubicBezTo>
                      <a:pt x="4845" y="0"/>
                      <a:pt x="0" y="3581"/>
                      <a:pt x="0" y="7983"/>
                    </a:cubicBezTo>
                    <a:cubicBezTo>
                      <a:pt x="0" y="11322"/>
                      <a:pt x="2790" y="14280"/>
                      <a:pt x="6988" y="15449"/>
                    </a:cubicBezTo>
                    <a:lnTo>
                      <a:pt x="6988" y="19722"/>
                    </a:lnTo>
                    <a:cubicBezTo>
                      <a:pt x="6988" y="19981"/>
                      <a:pt x="7272" y="20191"/>
                      <a:pt x="7624" y="20191"/>
                    </a:cubicBezTo>
                    <a:lnTo>
                      <a:pt x="8259" y="20191"/>
                    </a:lnTo>
                    <a:lnTo>
                      <a:pt x="8259" y="21130"/>
                    </a:lnTo>
                    <a:cubicBezTo>
                      <a:pt x="8259" y="21390"/>
                      <a:pt x="8543" y="21600"/>
                      <a:pt x="8894" y="21600"/>
                    </a:cubicBezTo>
                    <a:lnTo>
                      <a:pt x="12706" y="21600"/>
                    </a:lnTo>
                    <a:cubicBezTo>
                      <a:pt x="13057" y="21600"/>
                      <a:pt x="13341" y="21390"/>
                      <a:pt x="13341" y="21130"/>
                    </a:cubicBezTo>
                    <a:lnTo>
                      <a:pt x="13341" y="20191"/>
                    </a:lnTo>
                    <a:lnTo>
                      <a:pt x="13976" y="20191"/>
                    </a:lnTo>
                    <a:cubicBezTo>
                      <a:pt x="14328" y="20191"/>
                      <a:pt x="14612" y="19981"/>
                      <a:pt x="14612" y="19722"/>
                    </a:cubicBezTo>
                    <a:lnTo>
                      <a:pt x="14612" y="15449"/>
                    </a:lnTo>
                    <a:cubicBezTo>
                      <a:pt x="18810" y="14280"/>
                      <a:pt x="21600" y="11322"/>
                      <a:pt x="21600" y="7983"/>
                    </a:cubicBezTo>
                    <a:cubicBezTo>
                      <a:pt x="21600" y="3581"/>
                      <a:pt x="16755" y="0"/>
                      <a:pt x="10800"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89" name="Shape">
                <a:extLst>
                  <a:ext uri="{FF2B5EF4-FFF2-40B4-BE49-F238E27FC236}">
                    <a16:creationId xmlns:a16="http://schemas.microsoft.com/office/drawing/2014/main" id="{020A37A7-C613-B840-AD3C-ACF6B63E1A18}"/>
                  </a:ext>
                </a:extLst>
              </p:cNvPr>
              <p:cNvSpPr/>
              <p:nvPr/>
            </p:nvSpPr>
            <p:spPr>
              <a:xfrm>
                <a:off x="11680927" y="1867525"/>
                <a:ext cx="194132" cy="58343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2" y="21600"/>
                      <a:pt x="21600" y="19991"/>
                      <a:pt x="21600" y="18000"/>
                    </a:cubicBezTo>
                    <a:lnTo>
                      <a:pt x="21600" y="3600"/>
                    </a:lnTo>
                    <a:cubicBezTo>
                      <a:pt x="21600" y="1609"/>
                      <a:pt x="16772" y="0"/>
                      <a:pt x="10800" y="0"/>
                    </a:cubicBezTo>
                    <a:cubicBezTo>
                      <a:pt x="4827" y="0"/>
                      <a:pt x="0" y="1609"/>
                      <a:pt x="0" y="3600"/>
                    </a:cubicBezTo>
                    <a:lnTo>
                      <a:pt x="0" y="18000"/>
                    </a:lnTo>
                    <a:cubicBezTo>
                      <a:pt x="0" y="19991"/>
                      <a:pt x="4827" y="21600"/>
                      <a:pt x="10800" y="2160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0" name="Shape">
                <a:extLst>
                  <a:ext uri="{FF2B5EF4-FFF2-40B4-BE49-F238E27FC236}">
                    <a16:creationId xmlns:a16="http://schemas.microsoft.com/office/drawing/2014/main" id="{9224453E-7397-4044-B272-C0E29ECF782A}"/>
                  </a:ext>
                </a:extLst>
              </p:cNvPr>
              <p:cNvSpPr/>
              <p:nvPr/>
            </p:nvSpPr>
            <p:spPr>
              <a:xfrm>
                <a:off x="13616100" y="4211975"/>
                <a:ext cx="582372"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1" name="Shape">
                <a:extLst>
                  <a:ext uri="{FF2B5EF4-FFF2-40B4-BE49-F238E27FC236}">
                    <a16:creationId xmlns:a16="http://schemas.microsoft.com/office/drawing/2014/main" id="{191A17C4-BBD8-F145-8987-AFB91643835E}"/>
                  </a:ext>
                </a:extLst>
              </p:cNvPr>
              <p:cNvSpPr/>
              <p:nvPr/>
            </p:nvSpPr>
            <p:spPr>
              <a:xfrm>
                <a:off x="9340719" y="4211975"/>
                <a:ext cx="582379"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5" name="Shape">
                <a:extLst>
                  <a:ext uri="{FF2B5EF4-FFF2-40B4-BE49-F238E27FC236}">
                    <a16:creationId xmlns:a16="http://schemas.microsoft.com/office/drawing/2014/main" id="{51F90C66-F59C-154F-89C4-1F84ADC06CC0}"/>
                  </a:ext>
                </a:extLst>
              </p:cNvPr>
              <p:cNvSpPr/>
              <p:nvPr/>
            </p:nvSpPr>
            <p:spPr>
              <a:xfrm>
                <a:off x="13046048" y="2558837"/>
                <a:ext cx="468672" cy="469458"/>
              </a:xfrm>
              <a:custGeom>
                <a:avLst/>
                <a:gdLst/>
                <a:ahLst/>
                <a:cxnLst>
                  <a:cxn ang="0">
                    <a:pos x="wd2" y="hd2"/>
                  </a:cxn>
                  <a:cxn ang="5400000">
                    <a:pos x="wd2" y="hd2"/>
                  </a:cxn>
                  <a:cxn ang="10800000">
                    <a:pos x="wd2" y="hd2"/>
                  </a:cxn>
                  <a:cxn ang="16200000">
                    <a:pos x="wd2" y="hd2"/>
                  </a:cxn>
                </a:cxnLst>
                <a:rect l="0" t="0" r="r" b="b"/>
                <a:pathLst>
                  <a:path w="20760" h="21170" extrusionOk="0">
                    <a:moveTo>
                      <a:pt x="13419" y="1284"/>
                    </a:moveTo>
                    <a:lnTo>
                      <a:pt x="1261" y="13685"/>
                    </a:lnTo>
                    <a:cubicBezTo>
                      <a:pt x="-420" y="15399"/>
                      <a:pt x="-420" y="18171"/>
                      <a:pt x="1261" y="19885"/>
                    </a:cubicBezTo>
                    <a:cubicBezTo>
                      <a:pt x="2099" y="20740"/>
                      <a:pt x="3200" y="21170"/>
                      <a:pt x="4301" y="21170"/>
                    </a:cubicBezTo>
                    <a:cubicBezTo>
                      <a:pt x="5401" y="21170"/>
                      <a:pt x="6502" y="20740"/>
                      <a:pt x="7340" y="19885"/>
                    </a:cubicBezTo>
                    <a:lnTo>
                      <a:pt x="19499" y="7485"/>
                    </a:lnTo>
                    <a:cubicBezTo>
                      <a:pt x="21180" y="5770"/>
                      <a:pt x="21180" y="2999"/>
                      <a:pt x="19499" y="1284"/>
                    </a:cubicBezTo>
                    <a:cubicBezTo>
                      <a:pt x="17817" y="-430"/>
                      <a:pt x="15096" y="-426"/>
                      <a:pt x="13419" y="1284"/>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6" name="Shape">
                <a:extLst>
                  <a:ext uri="{FF2B5EF4-FFF2-40B4-BE49-F238E27FC236}">
                    <a16:creationId xmlns:a16="http://schemas.microsoft.com/office/drawing/2014/main" id="{36AA507F-3ED8-1045-B909-51BC5B4B70CE}"/>
                  </a:ext>
                </a:extLst>
              </p:cNvPr>
              <p:cNvSpPr/>
              <p:nvPr/>
            </p:nvSpPr>
            <p:spPr>
              <a:xfrm>
                <a:off x="10030781" y="5579572"/>
                <a:ext cx="468666" cy="469489"/>
              </a:xfrm>
              <a:custGeom>
                <a:avLst/>
                <a:gdLst/>
                <a:ahLst/>
                <a:cxnLst>
                  <a:cxn ang="0">
                    <a:pos x="wd2" y="hd2"/>
                  </a:cxn>
                  <a:cxn ang="5400000">
                    <a:pos x="wd2" y="hd2"/>
                  </a:cxn>
                  <a:cxn ang="10800000">
                    <a:pos x="wd2" y="hd2"/>
                  </a:cxn>
                  <a:cxn ang="16200000">
                    <a:pos x="wd2" y="hd2"/>
                  </a:cxn>
                </a:cxnLst>
                <a:rect l="0" t="0" r="r" b="b"/>
                <a:pathLst>
                  <a:path w="20760" h="21171" extrusionOk="0">
                    <a:moveTo>
                      <a:pt x="13420" y="1285"/>
                    </a:moveTo>
                    <a:lnTo>
                      <a:pt x="1261" y="13686"/>
                    </a:lnTo>
                    <a:cubicBezTo>
                      <a:pt x="-420" y="15401"/>
                      <a:pt x="-420" y="18172"/>
                      <a:pt x="1261" y="19886"/>
                    </a:cubicBezTo>
                    <a:cubicBezTo>
                      <a:pt x="2099" y="20741"/>
                      <a:pt x="3200" y="21171"/>
                      <a:pt x="4301" y="21171"/>
                    </a:cubicBezTo>
                    <a:cubicBezTo>
                      <a:pt x="5401" y="21171"/>
                      <a:pt x="6502" y="20741"/>
                      <a:pt x="7340" y="19886"/>
                    </a:cubicBezTo>
                    <a:lnTo>
                      <a:pt x="19499" y="7486"/>
                    </a:lnTo>
                    <a:cubicBezTo>
                      <a:pt x="21180" y="5771"/>
                      <a:pt x="21180" y="3000"/>
                      <a:pt x="19499" y="1285"/>
                    </a:cubicBezTo>
                    <a:cubicBezTo>
                      <a:pt x="17818" y="-429"/>
                      <a:pt x="15101" y="-429"/>
                      <a:pt x="13420" y="1285"/>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7" name="Shape">
                <a:extLst>
                  <a:ext uri="{FF2B5EF4-FFF2-40B4-BE49-F238E27FC236}">
                    <a16:creationId xmlns:a16="http://schemas.microsoft.com/office/drawing/2014/main" id="{39820856-BFBD-4845-915F-B4B02E4000EB}"/>
                  </a:ext>
                </a:extLst>
              </p:cNvPr>
              <p:cNvSpPr/>
              <p:nvPr/>
            </p:nvSpPr>
            <p:spPr>
              <a:xfrm>
                <a:off x="13046048" y="5579572"/>
                <a:ext cx="468672" cy="469489"/>
              </a:xfrm>
              <a:custGeom>
                <a:avLst/>
                <a:gdLst/>
                <a:ahLst/>
                <a:cxnLst>
                  <a:cxn ang="0">
                    <a:pos x="wd2" y="hd2"/>
                  </a:cxn>
                  <a:cxn ang="5400000">
                    <a:pos x="wd2" y="hd2"/>
                  </a:cxn>
                  <a:cxn ang="10800000">
                    <a:pos x="wd2" y="hd2"/>
                  </a:cxn>
                  <a:cxn ang="16200000">
                    <a:pos x="wd2" y="hd2"/>
                  </a:cxn>
                </a:cxnLst>
                <a:rect l="0" t="0" r="r" b="b"/>
                <a:pathLst>
                  <a:path w="20760" h="21171" extrusionOk="0">
                    <a:moveTo>
                      <a:pt x="7340" y="1285"/>
                    </a:moveTo>
                    <a:cubicBezTo>
                      <a:pt x="5659" y="-429"/>
                      <a:pt x="2942" y="-429"/>
                      <a:pt x="1261" y="1285"/>
                    </a:cubicBezTo>
                    <a:cubicBezTo>
                      <a:pt x="-420" y="3000"/>
                      <a:pt x="-420" y="5771"/>
                      <a:pt x="1261" y="7486"/>
                    </a:cubicBezTo>
                    <a:lnTo>
                      <a:pt x="13419" y="19886"/>
                    </a:lnTo>
                    <a:cubicBezTo>
                      <a:pt x="14258" y="20741"/>
                      <a:pt x="15358" y="21171"/>
                      <a:pt x="16459" y="21171"/>
                    </a:cubicBezTo>
                    <a:cubicBezTo>
                      <a:pt x="17560" y="21171"/>
                      <a:pt x="18660" y="20741"/>
                      <a:pt x="19499" y="19886"/>
                    </a:cubicBezTo>
                    <a:cubicBezTo>
                      <a:pt x="21180" y="18172"/>
                      <a:pt x="21180" y="15401"/>
                      <a:pt x="19499" y="13686"/>
                    </a:cubicBezTo>
                    <a:cubicBezTo>
                      <a:pt x="19499" y="13686"/>
                      <a:pt x="7340" y="1285"/>
                      <a:pt x="7340" y="1285"/>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8" name="Shape">
                <a:extLst>
                  <a:ext uri="{FF2B5EF4-FFF2-40B4-BE49-F238E27FC236}">
                    <a16:creationId xmlns:a16="http://schemas.microsoft.com/office/drawing/2014/main" id="{F820CB44-9486-004C-9505-EB000D9F6CAD}"/>
                  </a:ext>
                </a:extLst>
              </p:cNvPr>
              <p:cNvSpPr/>
              <p:nvPr/>
            </p:nvSpPr>
            <p:spPr>
              <a:xfrm>
                <a:off x="10030781" y="2558837"/>
                <a:ext cx="468666" cy="469494"/>
              </a:xfrm>
              <a:custGeom>
                <a:avLst/>
                <a:gdLst/>
                <a:ahLst/>
                <a:cxnLst>
                  <a:cxn ang="0">
                    <a:pos x="wd2" y="hd2"/>
                  </a:cxn>
                  <a:cxn ang="5400000">
                    <a:pos x="wd2" y="hd2"/>
                  </a:cxn>
                  <a:cxn ang="10800000">
                    <a:pos x="wd2" y="hd2"/>
                  </a:cxn>
                  <a:cxn ang="16200000">
                    <a:pos x="wd2" y="hd2"/>
                  </a:cxn>
                </a:cxnLst>
                <a:rect l="0" t="0" r="r" b="b"/>
                <a:pathLst>
                  <a:path w="20760" h="21171" extrusionOk="0">
                    <a:moveTo>
                      <a:pt x="13420" y="19886"/>
                    </a:moveTo>
                    <a:cubicBezTo>
                      <a:pt x="14258" y="20741"/>
                      <a:pt x="15359" y="21171"/>
                      <a:pt x="16459" y="21171"/>
                    </a:cubicBezTo>
                    <a:cubicBezTo>
                      <a:pt x="17560" y="21171"/>
                      <a:pt x="18661" y="20741"/>
                      <a:pt x="19499" y="19886"/>
                    </a:cubicBezTo>
                    <a:cubicBezTo>
                      <a:pt x="21180" y="18172"/>
                      <a:pt x="21180" y="15400"/>
                      <a:pt x="19499" y="13686"/>
                    </a:cubicBezTo>
                    <a:lnTo>
                      <a:pt x="7340" y="1285"/>
                    </a:lnTo>
                    <a:cubicBezTo>
                      <a:pt x="5659" y="-429"/>
                      <a:pt x="2942" y="-429"/>
                      <a:pt x="1261" y="1285"/>
                    </a:cubicBezTo>
                    <a:cubicBezTo>
                      <a:pt x="-420" y="3000"/>
                      <a:pt x="-420" y="5771"/>
                      <a:pt x="1261" y="7486"/>
                    </a:cubicBezTo>
                    <a:cubicBezTo>
                      <a:pt x="1261" y="7486"/>
                      <a:pt x="13420" y="19886"/>
                      <a:pt x="13420" y="19886"/>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9" name="Shape">
                <a:extLst>
                  <a:ext uri="{FF2B5EF4-FFF2-40B4-BE49-F238E27FC236}">
                    <a16:creationId xmlns:a16="http://schemas.microsoft.com/office/drawing/2014/main" id="{9EF4882C-17D5-8C4A-B60C-B25A669F6204}"/>
                  </a:ext>
                </a:extLst>
              </p:cNvPr>
              <p:cNvSpPr/>
              <p:nvPr/>
            </p:nvSpPr>
            <p:spPr>
              <a:xfrm>
                <a:off x="10600832" y="3129921"/>
                <a:ext cx="1261828" cy="1264107"/>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4" y="0"/>
                      <a:pt x="0" y="8944"/>
                      <a:pt x="0" y="19938"/>
                    </a:cubicBezTo>
                    <a:cubicBezTo>
                      <a:pt x="0" y="20857"/>
                      <a:pt x="743" y="21600"/>
                      <a:pt x="1662" y="21600"/>
                    </a:cubicBezTo>
                    <a:cubicBezTo>
                      <a:pt x="2580" y="21600"/>
                      <a:pt x="3323" y="20857"/>
                      <a:pt x="3323" y="19938"/>
                    </a:cubicBezTo>
                    <a:cubicBezTo>
                      <a:pt x="3323" y="10777"/>
                      <a:pt x="10777" y="3323"/>
                      <a:pt x="19938" y="3323"/>
                    </a:cubicBezTo>
                    <a:cubicBezTo>
                      <a:pt x="20857" y="3323"/>
                      <a:pt x="21600" y="2580"/>
                      <a:pt x="21600" y="1662"/>
                    </a:cubicBezTo>
                    <a:cubicBezTo>
                      <a:pt x="21600" y="743"/>
                      <a:pt x="20857" y="0"/>
                      <a:pt x="19938"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nvGrpSpPr>
              <p:cNvPr id="100" name="Group">
                <a:extLst>
                  <a:ext uri="{FF2B5EF4-FFF2-40B4-BE49-F238E27FC236}">
                    <a16:creationId xmlns:a16="http://schemas.microsoft.com/office/drawing/2014/main" id="{F8C90E46-5AE7-E548-8B1F-620F600E7058}"/>
                  </a:ext>
                </a:extLst>
              </p:cNvPr>
              <p:cNvGrpSpPr/>
              <p:nvPr/>
            </p:nvGrpSpPr>
            <p:grpSpPr>
              <a:xfrm>
                <a:off x="11225507" y="4083799"/>
                <a:ext cx="1076802" cy="1619251"/>
                <a:chOff x="0" y="0"/>
                <a:chExt cx="1689099" cy="2540000"/>
              </a:xfrm>
              <a:grpFill/>
            </p:grpSpPr>
            <p:sp>
              <p:nvSpPr>
                <p:cNvPr id="101" name="Shape">
                  <a:extLst>
                    <a:ext uri="{FF2B5EF4-FFF2-40B4-BE49-F238E27FC236}">
                      <a16:creationId xmlns:a16="http://schemas.microsoft.com/office/drawing/2014/main" id="{D3CD7157-2108-E14D-ACA3-CE021D322A8D}"/>
                    </a:ext>
                  </a:extLst>
                </p:cNvPr>
                <p:cNvSpPr/>
                <p:nvPr/>
              </p:nvSpPr>
              <p:spPr>
                <a:xfrm>
                  <a:off x="-1" y="9473"/>
                  <a:ext cx="732741" cy="2530375"/>
                </a:xfrm>
                <a:custGeom>
                  <a:avLst/>
                  <a:gdLst/>
                  <a:ahLst/>
                  <a:cxnLst>
                    <a:cxn ang="0">
                      <a:pos x="wd2" y="hd2"/>
                    </a:cxn>
                    <a:cxn ang="5400000">
                      <a:pos x="wd2" y="hd2"/>
                    </a:cxn>
                    <a:cxn ang="10800000">
                      <a:pos x="wd2" y="hd2"/>
                    </a:cxn>
                    <a:cxn ang="16200000">
                      <a:pos x="wd2" y="hd2"/>
                    </a:cxn>
                  </a:cxnLst>
                  <a:rect l="0" t="0" r="r" b="b"/>
                  <a:pathLst>
                    <a:path w="21123" h="21459" extrusionOk="0">
                      <a:moveTo>
                        <a:pt x="21123" y="20469"/>
                      </a:moveTo>
                      <a:cubicBezTo>
                        <a:pt x="21123" y="21016"/>
                        <a:pt x="19617" y="21459"/>
                        <a:pt x="17760" y="21459"/>
                      </a:cubicBezTo>
                      <a:cubicBezTo>
                        <a:pt x="15903" y="21459"/>
                        <a:pt x="14397" y="21016"/>
                        <a:pt x="14397" y="20469"/>
                      </a:cubicBezTo>
                      <a:cubicBezTo>
                        <a:pt x="14383" y="16283"/>
                        <a:pt x="13975" y="13155"/>
                        <a:pt x="12012" y="10259"/>
                      </a:cubicBezTo>
                      <a:cubicBezTo>
                        <a:pt x="10070" y="7397"/>
                        <a:pt x="6594" y="4743"/>
                        <a:pt x="424" y="1471"/>
                      </a:cubicBezTo>
                      <a:cubicBezTo>
                        <a:pt x="-477" y="992"/>
                        <a:pt x="107" y="389"/>
                        <a:pt x="1725" y="124"/>
                      </a:cubicBezTo>
                      <a:cubicBezTo>
                        <a:pt x="3351" y="-141"/>
                        <a:pt x="5398" y="31"/>
                        <a:pt x="6306" y="507"/>
                      </a:cubicBezTo>
                      <a:cubicBezTo>
                        <a:pt x="12856" y="3983"/>
                        <a:pt x="16564" y="6813"/>
                        <a:pt x="18633" y="9872"/>
                      </a:cubicBezTo>
                      <a:cubicBezTo>
                        <a:pt x="20680" y="12892"/>
                        <a:pt x="21109" y="16136"/>
                        <a:pt x="21123" y="20469"/>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04" name="Shape">
                  <a:extLst>
                    <a:ext uri="{FF2B5EF4-FFF2-40B4-BE49-F238E27FC236}">
                      <a16:creationId xmlns:a16="http://schemas.microsoft.com/office/drawing/2014/main" id="{881632AD-7B75-D643-9E0A-1E6FFE12EC50}"/>
                    </a:ext>
                  </a:extLst>
                </p:cNvPr>
                <p:cNvSpPr/>
                <p:nvPr/>
              </p:nvSpPr>
              <p:spPr>
                <a:xfrm>
                  <a:off x="956184" y="9473"/>
                  <a:ext cx="732566" cy="2530528"/>
                </a:xfrm>
                <a:custGeom>
                  <a:avLst/>
                  <a:gdLst/>
                  <a:ahLst/>
                  <a:cxnLst>
                    <a:cxn ang="0">
                      <a:pos x="wd2" y="hd2"/>
                    </a:cxn>
                    <a:cxn ang="5400000">
                      <a:pos x="wd2" y="hd2"/>
                    </a:cxn>
                    <a:cxn ang="10800000">
                      <a:pos x="wd2" y="hd2"/>
                    </a:cxn>
                    <a:cxn ang="16200000">
                      <a:pos x="wd2" y="hd2"/>
                    </a:cxn>
                  </a:cxnLst>
                  <a:rect l="0" t="0" r="r" b="b"/>
                  <a:pathLst>
                    <a:path w="21124" h="21459" extrusionOk="0">
                      <a:moveTo>
                        <a:pt x="6728" y="20469"/>
                      </a:moveTo>
                      <a:cubicBezTo>
                        <a:pt x="6728" y="21016"/>
                        <a:pt x="5222" y="21459"/>
                        <a:pt x="3364" y="21459"/>
                      </a:cubicBezTo>
                      <a:cubicBezTo>
                        <a:pt x="1506" y="21459"/>
                        <a:pt x="0" y="21016"/>
                        <a:pt x="0" y="20469"/>
                      </a:cubicBezTo>
                      <a:cubicBezTo>
                        <a:pt x="14" y="16136"/>
                        <a:pt x="443" y="12895"/>
                        <a:pt x="2491" y="9873"/>
                      </a:cubicBezTo>
                      <a:cubicBezTo>
                        <a:pt x="4561" y="6814"/>
                        <a:pt x="8270" y="3985"/>
                        <a:pt x="14822" y="509"/>
                      </a:cubicBezTo>
                      <a:cubicBezTo>
                        <a:pt x="15723" y="31"/>
                        <a:pt x="17778" y="-141"/>
                        <a:pt x="19397" y="126"/>
                      </a:cubicBezTo>
                      <a:cubicBezTo>
                        <a:pt x="21023" y="391"/>
                        <a:pt x="21600" y="996"/>
                        <a:pt x="20700" y="1472"/>
                      </a:cubicBezTo>
                      <a:cubicBezTo>
                        <a:pt x="14527" y="4745"/>
                        <a:pt x="11050" y="7400"/>
                        <a:pt x="9108" y="10260"/>
                      </a:cubicBezTo>
                      <a:cubicBezTo>
                        <a:pt x="7151" y="13156"/>
                        <a:pt x="6736" y="16283"/>
                        <a:pt x="6728" y="20469"/>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09" name="Shape">
                  <a:extLst>
                    <a:ext uri="{FF2B5EF4-FFF2-40B4-BE49-F238E27FC236}">
                      <a16:creationId xmlns:a16="http://schemas.microsoft.com/office/drawing/2014/main" id="{B5988FFD-9AD4-5841-989A-A63CC74C24FD}"/>
                    </a:ext>
                  </a:extLst>
                </p:cNvPr>
                <p:cNvSpPr/>
                <p:nvPr/>
              </p:nvSpPr>
              <p:spPr>
                <a:xfrm>
                  <a:off x="-1" y="9473"/>
                  <a:ext cx="959806" cy="408945"/>
                </a:xfrm>
                <a:custGeom>
                  <a:avLst/>
                  <a:gdLst/>
                  <a:ahLst/>
                  <a:cxnLst>
                    <a:cxn ang="0">
                      <a:pos x="wd2" y="hd2"/>
                    </a:cxn>
                    <a:cxn ang="5400000">
                      <a:pos x="wd2" y="hd2"/>
                    </a:cxn>
                    <a:cxn ang="10800000">
                      <a:pos x="wd2" y="hd2"/>
                    </a:cxn>
                    <a:cxn ang="16200000">
                      <a:pos x="wd2" y="hd2"/>
                    </a:cxn>
                  </a:cxnLst>
                  <a:rect l="0" t="0" r="r" b="b"/>
                  <a:pathLst>
                    <a:path w="20978" h="18192" extrusionOk="0">
                      <a:moveTo>
                        <a:pt x="1775" y="10157"/>
                      </a:moveTo>
                      <a:cubicBezTo>
                        <a:pt x="430" y="9287"/>
                        <a:pt x="-306" y="6354"/>
                        <a:pt x="121" y="3615"/>
                      </a:cubicBezTo>
                      <a:cubicBezTo>
                        <a:pt x="553" y="877"/>
                        <a:pt x="1988" y="-622"/>
                        <a:pt x="3332" y="247"/>
                      </a:cubicBezTo>
                      <a:cubicBezTo>
                        <a:pt x="5114" y="1421"/>
                        <a:pt x="6656" y="2996"/>
                        <a:pt x="8080" y="4453"/>
                      </a:cubicBezTo>
                      <a:lnTo>
                        <a:pt x="8219" y="4604"/>
                      </a:lnTo>
                      <a:cubicBezTo>
                        <a:pt x="10443" y="6886"/>
                        <a:pt x="12295" y="8668"/>
                        <a:pt x="13671" y="6386"/>
                      </a:cubicBezTo>
                      <a:lnTo>
                        <a:pt x="16818" y="1160"/>
                      </a:lnTo>
                      <a:cubicBezTo>
                        <a:pt x="17912" y="-643"/>
                        <a:pt x="19523" y="-306"/>
                        <a:pt x="20408" y="1921"/>
                      </a:cubicBezTo>
                      <a:cubicBezTo>
                        <a:pt x="21294" y="4148"/>
                        <a:pt x="21128" y="7429"/>
                        <a:pt x="20035" y="9233"/>
                      </a:cubicBezTo>
                      <a:lnTo>
                        <a:pt x="16887" y="14460"/>
                      </a:lnTo>
                      <a:cubicBezTo>
                        <a:pt x="12967" y="20957"/>
                        <a:pt x="9760" y="17795"/>
                        <a:pt x="5898" y="13851"/>
                      </a:cubicBezTo>
                      <a:lnTo>
                        <a:pt x="5781" y="13742"/>
                      </a:lnTo>
                      <a:cubicBezTo>
                        <a:pt x="4533" y="12460"/>
                        <a:pt x="3177" y="11080"/>
                        <a:pt x="1775" y="10157"/>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0" name="Shape">
                  <a:extLst>
                    <a:ext uri="{FF2B5EF4-FFF2-40B4-BE49-F238E27FC236}">
                      <a16:creationId xmlns:a16="http://schemas.microsoft.com/office/drawing/2014/main" id="{56C7F8A6-7A43-1E43-A2F4-868DAD1AF235}"/>
                    </a:ext>
                  </a:extLst>
                </p:cNvPr>
                <p:cNvSpPr/>
                <p:nvPr/>
              </p:nvSpPr>
              <p:spPr>
                <a:xfrm>
                  <a:off x="728972" y="0"/>
                  <a:ext cx="960128" cy="409378"/>
                </a:xfrm>
                <a:custGeom>
                  <a:avLst/>
                  <a:gdLst/>
                  <a:ahLst/>
                  <a:cxnLst>
                    <a:cxn ang="0">
                      <a:pos x="wd2" y="hd2"/>
                    </a:cxn>
                    <a:cxn ang="5400000">
                      <a:pos x="wd2" y="hd2"/>
                    </a:cxn>
                    <a:cxn ang="10800000">
                      <a:pos x="wd2" y="hd2"/>
                    </a:cxn>
                    <a:cxn ang="16200000">
                      <a:pos x="wd2" y="hd2"/>
                    </a:cxn>
                  </a:cxnLst>
                  <a:rect l="0" t="0" r="r" b="b"/>
                  <a:pathLst>
                    <a:path w="20975" h="18202" extrusionOk="0">
                      <a:moveTo>
                        <a:pt x="17642" y="250"/>
                      </a:moveTo>
                      <a:cubicBezTo>
                        <a:pt x="18986" y="-629"/>
                        <a:pt x="20425" y="881"/>
                        <a:pt x="20852" y="3617"/>
                      </a:cubicBezTo>
                      <a:cubicBezTo>
                        <a:pt x="21284" y="6354"/>
                        <a:pt x="20543" y="9286"/>
                        <a:pt x="19199" y="10155"/>
                      </a:cubicBezTo>
                      <a:cubicBezTo>
                        <a:pt x="17797" y="11077"/>
                        <a:pt x="16443" y="12467"/>
                        <a:pt x="15189" y="13749"/>
                      </a:cubicBezTo>
                      <a:lnTo>
                        <a:pt x="15072" y="13858"/>
                      </a:lnTo>
                      <a:cubicBezTo>
                        <a:pt x="11217" y="17800"/>
                        <a:pt x="8007" y="20971"/>
                        <a:pt x="4088" y="14466"/>
                      </a:cubicBezTo>
                      <a:lnTo>
                        <a:pt x="942" y="9243"/>
                      </a:lnTo>
                      <a:cubicBezTo>
                        <a:pt x="-151" y="7440"/>
                        <a:pt x="-316" y="4160"/>
                        <a:pt x="569" y="1934"/>
                      </a:cubicBezTo>
                      <a:cubicBezTo>
                        <a:pt x="1454" y="-292"/>
                        <a:pt x="3065" y="-629"/>
                        <a:pt x="4158" y="1174"/>
                      </a:cubicBezTo>
                      <a:lnTo>
                        <a:pt x="7304" y="6398"/>
                      </a:lnTo>
                      <a:cubicBezTo>
                        <a:pt x="8679" y="8678"/>
                        <a:pt x="10524" y="6886"/>
                        <a:pt x="12753" y="4616"/>
                      </a:cubicBezTo>
                      <a:lnTo>
                        <a:pt x="12892" y="4465"/>
                      </a:lnTo>
                      <a:cubicBezTo>
                        <a:pt x="14320" y="2998"/>
                        <a:pt x="15861" y="1424"/>
                        <a:pt x="17642" y="25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grpSp>
        <p:sp>
          <p:nvSpPr>
            <p:cNvPr id="6" name="Rectangle 5">
              <a:extLst>
                <a:ext uri="{FF2B5EF4-FFF2-40B4-BE49-F238E27FC236}">
                  <a16:creationId xmlns:a16="http://schemas.microsoft.com/office/drawing/2014/main" id="{140DCF71-8861-6148-9B5D-DB3543510A02}"/>
                </a:ext>
              </a:extLst>
            </p:cNvPr>
            <p:cNvSpPr/>
            <p:nvPr/>
          </p:nvSpPr>
          <p:spPr bwMode="auto">
            <a:xfrm>
              <a:off x="799281" y="6619679"/>
              <a:ext cx="6027173" cy="4281069"/>
            </a:xfrm>
            <a:prstGeom prst="rect">
              <a:avLst/>
            </a:prstGeom>
            <a:noFill/>
            <a:ln w="25400" cap="flat" cmpd="sng" algn="ctr">
              <a:solidFill>
                <a:schemeClr val="bg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sp>
        <p:nvSpPr>
          <p:cNvPr id="112" name="Slide Number Placeholder 5">
            <a:extLst>
              <a:ext uri="{FF2B5EF4-FFF2-40B4-BE49-F238E27FC236}">
                <a16:creationId xmlns:a16="http://schemas.microsoft.com/office/drawing/2014/main" id="{BB953142-305C-2D46-8320-4ACF2F4B2D25}"/>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24</a:t>
            </a:fld>
            <a:endParaRPr lang="en-US" altLang="en-US" sz="1200" dirty="0">
              <a:solidFill>
                <a:schemeClr val="bg1"/>
              </a:solidFill>
            </a:endParaRPr>
          </a:p>
        </p:txBody>
      </p:sp>
    </p:spTree>
    <p:extLst>
      <p:ext uri="{BB962C8B-B14F-4D97-AF65-F5344CB8AC3E}">
        <p14:creationId xmlns:p14="http://schemas.microsoft.com/office/powerpoint/2010/main" val="395957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2">
                                            <p:txEl>
                                              <p:pRg st="1" end="1"/>
                                            </p:txEl>
                                          </p:spTgt>
                                        </p:tgtEl>
                                        <p:attrNameLst>
                                          <p:attrName>style.visibility</p:attrName>
                                        </p:attrNameLst>
                                      </p:cBhvr>
                                      <p:to>
                                        <p:strVal val="visible"/>
                                      </p:to>
                                    </p:set>
                                    <p:animEffect transition="in" filter="fade">
                                      <p:cBhvr>
                                        <p:cTn id="41" dur="500"/>
                                        <p:tgtEl>
                                          <p:spTgt spid="6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2">
                                            <p:txEl>
                                              <p:pRg st="2" end="2"/>
                                            </p:txEl>
                                          </p:spTgt>
                                        </p:tgtEl>
                                        <p:attrNameLst>
                                          <p:attrName>style.visibility</p:attrName>
                                        </p:attrNameLst>
                                      </p:cBhvr>
                                      <p:to>
                                        <p:strVal val="visible"/>
                                      </p:to>
                                    </p:set>
                                    <p:animEffect transition="in" filter="fade">
                                      <p:cBhvr>
                                        <p:cTn id="46" dur="500"/>
                                        <p:tgtEl>
                                          <p:spTgt spid="6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2">
                                            <p:txEl>
                                              <p:pRg st="3" end="3"/>
                                            </p:txEl>
                                          </p:spTgt>
                                        </p:tgtEl>
                                        <p:attrNameLst>
                                          <p:attrName>style.visibility</p:attrName>
                                        </p:attrNameLst>
                                      </p:cBhvr>
                                      <p:to>
                                        <p:strVal val="visible"/>
                                      </p:to>
                                    </p:set>
                                    <p:animEffect transition="in" filter="fade">
                                      <p:cBhvr>
                                        <p:cTn id="51" dur="500"/>
                                        <p:tgtEl>
                                          <p:spTgt spid="62">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2">
                                            <p:txEl>
                                              <p:pRg st="4" end="4"/>
                                            </p:txEl>
                                          </p:spTgt>
                                        </p:tgtEl>
                                        <p:attrNameLst>
                                          <p:attrName>style.visibility</p:attrName>
                                        </p:attrNameLst>
                                      </p:cBhvr>
                                      <p:to>
                                        <p:strVal val="visible"/>
                                      </p:to>
                                    </p:set>
                                    <p:animEffect transition="in" filter="fade">
                                      <p:cBhvr>
                                        <p:cTn id="56" dur="500"/>
                                        <p:tgtEl>
                                          <p:spTgt spid="62">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2">
                                            <p:txEl>
                                              <p:pRg st="5" end="5"/>
                                            </p:txEl>
                                          </p:spTgt>
                                        </p:tgtEl>
                                        <p:attrNameLst>
                                          <p:attrName>style.visibility</p:attrName>
                                        </p:attrNameLst>
                                      </p:cBhvr>
                                      <p:to>
                                        <p:strVal val="visible"/>
                                      </p:to>
                                    </p:set>
                                    <p:animEffect transition="in" filter="fade">
                                      <p:cBhvr>
                                        <p:cTn id="61" dur="500"/>
                                        <p:tgtEl>
                                          <p:spTgt spid="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p:bldP spid="54" grpId="0" animBg="1"/>
      <p:bldP spid="55" grpId="0" animBg="1"/>
      <p:bldP spid="57" grpId="0" animBg="1"/>
      <p:bldP spid="61"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3C02A9CB-209C-5F4C-88BF-8C37FB6C808C}"/>
              </a:ext>
            </a:extLst>
          </p:cNvPr>
          <p:cNvSpPr/>
          <p:nvPr/>
        </p:nvSpPr>
        <p:spPr>
          <a:xfrm>
            <a:off x="2314077" y="4975257"/>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cxnSp>
        <p:nvCxnSpPr>
          <p:cNvPr id="60" name="Straight Connector 59">
            <a:extLst>
              <a:ext uri="{FF2B5EF4-FFF2-40B4-BE49-F238E27FC236}">
                <a16:creationId xmlns:a16="http://schemas.microsoft.com/office/drawing/2014/main" id="{91DB1723-8CDA-C442-862E-DB8A9E17E72B}"/>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4" name="Shape 636">
            <a:extLst>
              <a:ext uri="{FF2B5EF4-FFF2-40B4-BE49-F238E27FC236}">
                <a16:creationId xmlns:a16="http://schemas.microsoft.com/office/drawing/2014/main" id="{F10BFEFD-2C1B-0545-B4C5-5525866FFF7B}"/>
              </a:ext>
            </a:extLst>
          </p:cNvPr>
          <p:cNvSpPr>
            <a:spLocks noGrp="1"/>
          </p:cNvSpPr>
          <p:nvPr>
            <p:ph type="title"/>
          </p:nvPr>
        </p:nvSpPr>
        <p:spPr>
          <a:xfrm>
            <a:off x="596827" y="322247"/>
            <a:ext cx="12406386" cy="854455"/>
          </a:xfrm>
        </p:spPr>
        <p:txBody>
          <a:bodyPr rtlCol="0"/>
          <a:lstStyle/>
          <a:p>
            <a:pPr lvl="0" algn="l" rtl="0"/>
            <a:r>
              <a:rPr lang="es"/>
              <a:t>RELATO</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25</a:t>
            </a:fld>
            <a:endParaRPr lang="en-US" altLang="en-US" sz="1200" dirty="0">
              <a:solidFill>
                <a:schemeClr val="bg1"/>
              </a:solidFill>
            </a:endParaRPr>
          </a:p>
        </p:txBody>
      </p:sp>
      <p:sp>
        <p:nvSpPr>
          <p:cNvPr id="111" name="Rectangle 110">
            <a:extLst>
              <a:ext uri="{FF2B5EF4-FFF2-40B4-BE49-F238E27FC236}">
                <a16:creationId xmlns:a16="http://schemas.microsoft.com/office/drawing/2014/main" id="{50EF05ED-2FAB-E240-AC3F-8DDC6F6EF539}"/>
              </a:ext>
            </a:extLst>
          </p:cNvPr>
          <p:cNvSpPr/>
          <p:nvPr/>
        </p:nvSpPr>
        <p:spPr>
          <a:xfrm>
            <a:off x="1916371" y="3781663"/>
            <a:ext cx="9322905" cy="3064461"/>
          </a:xfrm>
          <a:prstGeom prst="rect">
            <a:avLst/>
          </a:prstGeom>
          <a:solidFill>
            <a:schemeClr val="accent5"/>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grpSp>
        <p:nvGrpSpPr>
          <p:cNvPr id="34" name="Group 33">
            <a:extLst>
              <a:ext uri="{FF2B5EF4-FFF2-40B4-BE49-F238E27FC236}">
                <a16:creationId xmlns:a16="http://schemas.microsoft.com/office/drawing/2014/main" id="{FA56E677-7022-E342-AFB8-274DF8D16981}"/>
              </a:ext>
            </a:extLst>
          </p:cNvPr>
          <p:cNvGrpSpPr/>
          <p:nvPr/>
        </p:nvGrpSpPr>
        <p:grpSpPr>
          <a:xfrm>
            <a:off x="663643" y="1176091"/>
            <a:ext cx="1557043" cy="988197"/>
            <a:chOff x="663643" y="1568537"/>
            <a:chExt cx="2877844" cy="1826460"/>
          </a:xfrm>
        </p:grpSpPr>
        <p:sp>
          <p:nvSpPr>
            <p:cNvPr id="35" name="Notched Right Arrow 34">
              <a:extLst>
                <a:ext uri="{FF2B5EF4-FFF2-40B4-BE49-F238E27FC236}">
                  <a16:creationId xmlns:a16="http://schemas.microsoft.com/office/drawing/2014/main" id="{6B321DAB-7069-AE43-B3A0-8EF6B970EC54}"/>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36" name="Group 552">
              <a:extLst>
                <a:ext uri="{FF2B5EF4-FFF2-40B4-BE49-F238E27FC236}">
                  <a16:creationId xmlns:a16="http://schemas.microsoft.com/office/drawing/2014/main" id="{90C6E260-0FA7-8546-9A80-AEC39218AAF4}"/>
                </a:ext>
              </a:extLst>
            </p:cNvPr>
            <p:cNvGrpSpPr/>
            <p:nvPr/>
          </p:nvGrpSpPr>
          <p:grpSpPr>
            <a:xfrm>
              <a:off x="1549197" y="1702393"/>
              <a:ext cx="1003522" cy="729835"/>
              <a:chOff x="6238876" y="2390775"/>
              <a:chExt cx="576262" cy="419101"/>
            </a:xfrm>
            <a:solidFill>
              <a:schemeClr val="bg1"/>
            </a:solidFill>
          </p:grpSpPr>
          <p:sp>
            <p:nvSpPr>
              <p:cNvPr id="38" name="Rectangle 89">
                <a:extLst>
                  <a:ext uri="{FF2B5EF4-FFF2-40B4-BE49-F238E27FC236}">
                    <a16:creationId xmlns:a16="http://schemas.microsoft.com/office/drawing/2014/main" id="{31397914-68A4-CA4A-9FCD-70BF3E5351F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9" name="Rectangle 90">
                <a:extLst>
                  <a:ext uri="{FF2B5EF4-FFF2-40B4-BE49-F238E27FC236}">
                    <a16:creationId xmlns:a16="http://schemas.microsoft.com/office/drawing/2014/main" id="{AE7DF515-3234-1A41-B345-879BFF4998C2}"/>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0" name="Freeform 91">
                <a:extLst>
                  <a:ext uri="{FF2B5EF4-FFF2-40B4-BE49-F238E27FC236}">
                    <a16:creationId xmlns:a16="http://schemas.microsoft.com/office/drawing/2014/main" id="{21C62E9F-86DD-FD42-87A0-BA73F44411A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1" name="Freeform 92">
                <a:extLst>
                  <a:ext uri="{FF2B5EF4-FFF2-40B4-BE49-F238E27FC236}">
                    <a16:creationId xmlns:a16="http://schemas.microsoft.com/office/drawing/2014/main" id="{03F6ADAE-A20A-C94A-AD5E-597093883581}"/>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2" name="Freeform 93">
                <a:extLst>
                  <a:ext uri="{FF2B5EF4-FFF2-40B4-BE49-F238E27FC236}">
                    <a16:creationId xmlns:a16="http://schemas.microsoft.com/office/drawing/2014/main" id="{B823809D-C4CC-B04C-B056-45AE8A9B699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0" name="Rectangle 94">
                <a:extLst>
                  <a:ext uri="{FF2B5EF4-FFF2-40B4-BE49-F238E27FC236}">
                    <a16:creationId xmlns:a16="http://schemas.microsoft.com/office/drawing/2014/main" id="{82FA7971-0B1A-CB4D-996E-E96FBA3504F9}"/>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1" name="Freeform 95">
                <a:extLst>
                  <a:ext uri="{FF2B5EF4-FFF2-40B4-BE49-F238E27FC236}">
                    <a16:creationId xmlns:a16="http://schemas.microsoft.com/office/drawing/2014/main" id="{E2B409AE-6F02-734C-9179-1548A072A38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2" name="Freeform 96">
                <a:extLst>
                  <a:ext uri="{FF2B5EF4-FFF2-40B4-BE49-F238E27FC236}">
                    <a16:creationId xmlns:a16="http://schemas.microsoft.com/office/drawing/2014/main" id="{9D986864-7266-B64E-A317-7E097ADC9712}"/>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3" name="Rectangle 97">
                <a:extLst>
                  <a:ext uri="{FF2B5EF4-FFF2-40B4-BE49-F238E27FC236}">
                    <a16:creationId xmlns:a16="http://schemas.microsoft.com/office/drawing/2014/main" id="{75331384-E5F6-CE43-8EC5-AD3143AC657C}"/>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4" name="Freeform 98">
                <a:extLst>
                  <a:ext uri="{FF2B5EF4-FFF2-40B4-BE49-F238E27FC236}">
                    <a16:creationId xmlns:a16="http://schemas.microsoft.com/office/drawing/2014/main" id="{338C7D6E-76CA-B548-8404-982342971B0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5" name="Freeform 99">
                <a:extLst>
                  <a:ext uri="{FF2B5EF4-FFF2-40B4-BE49-F238E27FC236}">
                    <a16:creationId xmlns:a16="http://schemas.microsoft.com/office/drawing/2014/main" id="{E70AFF6B-0E01-AD45-9BBE-F4A7EB7A1472}"/>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6" name="Freeform 100">
                <a:extLst>
                  <a:ext uri="{FF2B5EF4-FFF2-40B4-BE49-F238E27FC236}">
                    <a16:creationId xmlns:a16="http://schemas.microsoft.com/office/drawing/2014/main" id="{395C0535-E778-6847-AA88-612ADCFF7F91}"/>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7" name="Freeform 101">
                <a:extLst>
                  <a:ext uri="{FF2B5EF4-FFF2-40B4-BE49-F238E27FC236}">
                    <a16:creationId xmlns:a16="http://schemas.microsoft.com/office/drawing/2014/main" id="{AB0A4D8A-3933-7A4B-9D2D-466BB94B5156}"/>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8" name="Freeform 102">
                <a:extLst>
                  <a:ext uri="{FF2B5EF4-FFF2-40B4-BE49-F238E27FC236}">
                    <a16:creationId xmlns:a16="http://schemas.microsoft.com/office/drawing/2014/main" id="{87534C44-91D6-C64C-ACA6-B947B8346E57}"/>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2" name="Freeform 103">
                <a:extLst>
                  <a:ext uri="{FF2B5EF4-FFF2-40B4-BE49-F238E27FC236}">
                    <a16:creationId xmlns:a16="http://schemas.microsoft.com/office/drawing/2014/main" id="{33359ECA-1011-FF4D-B4A8-25630E8BEEE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3" name="Freeform 104">
                <a:extLst>
                  <a:ext uri="{FF2B5EF4-FFF2-40B4-BE49-F238E27FC236}">
                    <a16:creationId xmlns:a16="http://schemas.microsoft.com/office/drawing/2014/main" id="{4864B955-96C7-EA45-BFAF-67DC83AC4220}"/>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BB13FFAE-8EA4-6147-B648-4123ACF17E7F}"/>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37" name="Oval 36">
              <a:extLst>
                <a:ext uri="{FF2B5EF4-FFF2-40B4-BE49-F238E27FC236}">
                  <a16:creationId xmlns:a16="http://schemas.microsoft.com/office/drawing/2014/main" id="{D81E82D3-35F6-BE4B-BCAF-31442798E578}"/>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87" name="Group 86">
            <a:extLst>
              <a:ext uri="{FF2B5EF4-FFF2-40B4-BE49-F238E27FC236}">
                <a16:creationId xmlns:a16="http://schemas.microsoft.com/office/drawing/2014/main" id="{FE61F13F-6E5D-1A4D-9940-ADCD103D3D86}"/>
              </a:ext>
            </a:extLst>
          </p:cNvPr>
          <p:cNvGrpSpPr/>
          <p:nvPr/>
        </p:nvGrpSpPr>
        <p:grpSpPr>
          <a:xfrm>
            <a:off x="3086760" y="1171630"/>
            <a:ext cx="1542891" cy="975150"/>
            <a:chOff x="2545374" y="3461879"/>
            <a:chExt cx="2877844" cy="1818879"/>
          </a:xfrm>
        </p:grpSpPr>
        <p:sp>
          <p:nvSpPr>
            <p:cNvPr id="88" name="Notched Right Arrow 87">
              <a:extLst>
                <a:ext uri="{FF2B5EF4-FFF2-40B4-BE49-F238E27FC236}">
                  <a16:creationId xmlns:a16="http://schemas.microsoft.com/office/drawing/2014/main" id="{28514786-1761-4042-AEAC-2E03C0EF5EB0}"/>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89" name="Freeform 217">
              <a:extLst>
                <a:ext uri="{FF2B5EF4-FFF2-40B4-BE49-F238E27FC236}">
                  <a16:creationId xmlns:a16="http://schemas.microsoft.com/office/drawing/2014/main" id="{6DF80D63-1E92-FB47-9FF6-0A226F97A6A9}"/>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90" name="Freeform 218">
              <a:extLst>
                <a:ext uri="{FF2B5EF4-FFF2-40B4-BE49-F238E27FC236}">
                  <a16:creationId xmlns:a16="http://schemas.microsoft.com/office/drawing/2014/main" id="{15979B2A-F1F3-3D4B-8ED8-4804127FFA17}"/>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91" name="Oval 90">
              <a:extLst>
                <a:ext uri="{FF2B5EF4-FFF2-40B4-BE49-F238E27FC236}">
                  <a16:creationId xmlns:a16="http://schemas.microsoft.com/office/drawing/2014/main" id="{9968114D-49B0-F347-AD5F-C746814BA591}"/>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grpSp>
        <p:nvGrpSpPr>
          <p:cNvPr id="92" name="Group 91">
            <a:extLst>
              <a:ext uri="{FF2B5EF4-FFF2-40B4-BE49-F238E27FC236}">
                <a16:creationId xmlns:a16="http://schemas.microsoft.com/office/drawing/2014/main" id="{C1BF0F9F-17A7-4A41-95AB-1AF0189FA939}"/>
              </a:ext>
            </a:extLst>
          </p:cNvPr>
          <p:cNvGrpSpPr/>
          <p:nvPr/>
        </p:nvGrpSpPr>
        <p:grpSpPr>
          <a:xfrm>
            <a:off x="5716551" y="1162143"/>
            <a:ext cx="1555360" cy="970072"/>
            <a:chOff x="5059976" y="3461879"/>
            <a:chExt cx="2877844" cy="1794899"/>
          </a:xfrm>
        </p:grpSpPr>
        <p:sp>
          <p:nvSpPr>
            <p:cNvPr id="93" name="Notched Right Arrow 92">
              <a:extLst>
                <a:ext uri="{FF2B5EF4-FFF2-40B4-BE49-F238E27FC236}">
                  <a16:creationId xmlns:a16="http://schemas.microsoft.com/office/drawing/2014/main" id="{FCD9A2EB-3453-BD44-B5C5-2F6E558BA224}"/>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94" name="Group 93">
              <a:extLst>
                <a:ext uri="{FF2B5EF4-FFF2-40B4-BE49-F238E27FC236}">
                  <a16:creationId xmlns:a16="http://schemas.microsoft.com/office/drawing/2014/main" id="{BD4A15E9-F976-1749-BA36-5CACFAD512B6}"/>
                </a:ext>
              </a:extLst>
            </p:cNvPr>
            <p:cNvGrpSpPr/>
            <p:nvPr/>
          </p:nvGrpSpPr>
          <p:grpSpPr>
            <a:xfrm>
              <a:off x="6277158" y="3667181"/>
              <a:ext cx="220868" cy="263136"/>
              <a:chOff x="4414050" y="5943186"/>
              <a:chExt cx="483298" cy="575789"/>
            </a:xfrm>
            <a:solidFill>
              <a:schemeClr val="bg1"/>
            </a:solidFill>
          </p:grpSpPr>
          <p:sp>
            <p:nvSpPr>
              <p:cNvPr id="97" name="Freeform 871">
                <a:extLst>
                  <a:ext uri="{FF2B5EF4-FFF2-40B4-BE49-F238E27FC236}">
                    <a16:creationId xmlns:a16="http://schemas.microsoft.com/office/drawing/2014/main" id="{E9303892-A20A-314F-BD72-2B2BDB898B16}"/>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98" name="Freeform 872">
                <a:extLst>
                  <a:ext uri="{FF2B5EF4-FFF2-40B4-BE49-F238E27FC236}">
                    <a16:creationId xmlns:a16="http://schemas.microsoft.com/office/drawing/2014/main" id="{A96144DD-E6DC-4645-B4C1-4002DDC09BD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95" name="Freeform 40">
              <a:extLst>
                <a:ext uri="{FF2B5EF4-FFF2-40B4-BE49-F238E27FC236}">
                  <a16:creationId xmlns:a16="http://schemas.microsoft.com/office/drawing/2014/main" id="{839BB699-F215-4944-84BA-ECC1DB4A448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96" name="Oval 95">
              <a:extLst>
                <a:ext uri="{FF2B5EF4-FFF2-40B4-BE49-F238E27FC236}">
                  <a16:creationId xmlns:a16="http://schemas.microsoft.com/office/drawing/2014/main" id="{DE3361EB-1295-4C42-A310-A43A8F5F934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sp>
        <p:nvSpPr>
          <p:cNvPr id="112" name="Title 3">
            <a:extLst>
              <a:ext uri="{FF2B5EF4-FFF2-40B4-BE49-F238E27FC236}">
                <a16:creationId xmlns:a16="http://schemas.microsoft.com/office/drawing/2014/main" id="{5AF74080-8E69-714E-BB05-65A5CA682588}"/>
              </a:ext>
            </a:extLst>
          </p:cNvPr>
          <p:cNvSpPr txBox="1">
            <a:spLocks/>
          </p:cNvSpPr>
          <p:nvPr/>
        </p:nvSpPr>
        <p:spPr>
          <a:xfrm>
            <a:off x="2416709" y="4186625"/>
            <a:ext cx="8457168" cy="2151592"/>
          </a:xfrm>
          <a:prstGeom prst="rect">
            <a:avLst/>
          </a:prstGeom>
        </p:spPr>
        <p:txBody>
          <a:bodyPr rtlCol="0" anchor="ctr"/>
          <a:lst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defTabSz="914400" rtl="0"/>
            <a:r>
              <a:rPr lang="es" sz="4000" b="1" kern="0" dirty="0">
                <a:solidFill>
                  <a:schemeClr val="bg1"/>
                </a:solidFill>
                <a:latin typeface="+mn-lt"/>
              </a:rPr>
              <a:t>Preguntas y estereotipos frecuentes que se deben evitar</a:t>
            </a:r>
          </a:p>
        </p:txBody>
      </p:sp>
      <p:grpSp>
        <p:nvGrpSpPr>
          <p:cNvPr id="43" name="Group 42">
            <a:extLst>
              <a:ext uri="{FF2B5EF4-FFF2-40B4-BE49-F238E27FC236}">
                <a16:creationId xmlns:a16="http://schemas.microsoft.com/office/drawing/2014/main" id="{C32DB02C-5A74-E247-98BB-106A2084611A}"/>
              </a:ext>
            </a:extLst>
          </p:cNvPr>
          <p:cNvGrpSpPr/>
          <p:nvPr/>
        </p:nvGrpSpPr>
        <p:grpSpPr>
          <a:xfrm>
            <a:off x="6185889" y="3403287"/>
            <a:ext cx="783868" cy="783867"/>
            <a:chOff x="6074504" y="5568057"/>
            <a:chExt cx="933399" cy="933398"/>
          </a:xfrm>
        </p:grpSpPr>
        <p:sp>
          <p:nvSpPr>
            <p:cNvPr id="44" name="Shape 7274">
              <a:extLst>
                <a:ext uri="{FF2B5EF4-FFF2-40B4-BE49-F238E27FC236}">
                  <a16:creationId xmlns:a16="http://schemas.microsoft.com/office/drawing/2014/main" id="{CF882CC0-615B-534A-8CEC-409CABE5500D}"/>
                </a:ext>
              </a:extLst>
            </p:cNvPr>
            <p:cNvSpPr/>
            <p:nvPr/>
          </p:nvSpPr>
          <p:spPr>
            <a:xfrm>
              <a:off x="6074504" y="5568057"/>
              <a:ext cx="933399" cy="933398"/>
            </a:xfrm>
            <a:prstGeom prst="ellipse">
              <a:avLst/>
            </a:prstGeom>
            <a:solidFill>
              <a:schemeClr val="accent5"/>
            </a:solidFill>
            <a:ln w="38100" cap="flat">
              <a:solidFill>
                <a:schemeClr val="bg1"/>
              </a:solid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pic>
          <p:nvPicPr>
            <p:cNvPr id="45" name="Picture 44">
              <a:extLst>
                <a:ext uri="{FF2B5EF4-FFF2-40B4-BE49-F238E27FC236}">
                  <a16:creationId xmlns:a16="http://schemas.microsoft.com/office/drawing/2014/main" id="{8F5BB061-52ED-6A4C-A06D-664EAA288E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pic>
        <p:nvPicPr>
          <p:cNvPr id="61" name="Picture 8">
            <a:extLst>
              <a:ext uri="{FF2B5EF4-FFF2-40B4-BE49-F238E27FC236}">
                <a16:creationId xmlns:a16="http://schemas.microsoft.com/office/drawing/2014/main" id="{AE212F2E-0006-8142-A076-F0A1B9B8F8CD}"/>
              </a:ext>
            </a:extLst>
          </p:cNvPr>
          <p:cNvPicPr>
            <a:picLocks noChangeAspect="1"/>
          </p:cNvPicPr>
          <p:nvPr/>
        </p:nvPicPr>
        <p:blipFill rotWithShape="1">
          <a:blip r:embed="rId4"/>
          <a:srcRect l="20653" r="43197" b="39823"/>
          <a:stretch/>
        </p:blipFill>
        <p:spPr>
          <a:xfrm>
            <a:off x="9259278" y="6501455"/>
            <a:ext cx="1993264" cy="3318171"/>
          </a:xfrm>
          <a:prstGeom prst="rect">
            <a:avLst/>
          </a:prstGeom>
        </p:spPr>
      </p:pic>
      <p:sp>
        <p:nvSpPr>
          <p:cNvPr id="116" name="Rectangle 115">
            <a:extLst>
              <a:ext uri="{FF2B5EF4-FFF2-40B4-BE49-F238E27FC236}">
                <a16:creationId xmlns:a16="http://schemas.microsoft.com/office/drawing/2014/main" id="{8537142B-60FB-7548-A96D-FA27952409F7}"/>
              </a:ext>
            </a:extLst>
          </p:cNvPr>
          <p:cNvSpPr/>
          <p:nvPr/>
        </p:nvSpPr>
        <p:spPr>
          <a:xfrm>
            <a:off x="4308297" y="2499536"/>
            <a:ext cx="4539051" cy="646331"/>
          </a:xfrm>
          <a:prstGeom prst="rect">
            <a:avLst/>
          </a:prstGeom>
          <a:solidFill>
            <a:schemeClr val="accent5"/>
          </a:solidFill>
        </p:spPr>
        <p:txBody>
          <a:bodyPr wrap="square" rtlCol="0">
            <a:spAutoFit/>
          </a:bodyPr>
          <a:lstStyle/>
          <a:p>
            <a:pPr algn="ctr" rtl="0"/>
            <a:r>
              <a:rPr lang="es" sz="3600" b="1" dirty="0">
                <a:solidFill>
                  <a:schemeClr val="bg1"/>
                </a:solidFill>
              </a:rPr>
              <a:t>ACTIVIDAD DE GRUPO</a:t>
            </a:r>
            <a:endParaRPr lang="en-US" sz="4400" b="1" dirty="0">
              <a:solidFill>
                <a:schemeClr val="bg1"/>
              </a:solidFill>
            </a:endParaRPr>
          </a:p>
        </p:txBody>
      </p:sp>
      <p:pic>
        <p:nvPicPr>
          <p:cNvPr id="65" name="Picture 64">
            <a:extLst>
              <a:ext uri="{FF2B5EF4-FFF2-40B4-BE49-F238E27FC236}">
                <a16:creationId xmlns:a16="http://schemas.microsoft.com/office/drawing/2014/main" id="{E9649204-1BCE-974E-ACDC-005CF6CE061F}"/>
              </a:ext>
            </a:extLst>
          </p:cNvPr>
          <p:cNvPicPr>
            <a:picLocks noChangeAspect="1"/>
          </p:cNvPicPr>
          <p:nvPr/>
        </p:nvPicPr>
        <p:blipFill rotWithShape="1">
          <a:blip r:embed="rId5"/>
          <a:srcRect l="11926" t="9816" r="56636" b="48055"/>
          <a:stretch/>
        </p:blipFill>
        <p:spPr>
          <a:xfrm>
            <a:off x="1312054" y="6781898"/>
            <a:ext cx="2219999" cy="2974878"/>
          </a:xfrm>
          <a:prstGeom prst="rect">
            <a:avLst/>
          </a:prstGeom>
        </p:spPr>
      </p:pic>
      <p:sp>
        <p:nvSpPr>
          <p:cNvPr id="113" name="Title 53">
            <a:extLst>
              <a:ext uri="{FF2B5EF4-FFF2-40B4-BE49-F238E27FC236}">
                <a16:creationId xmlns:a16="http://schemas.microsoft.com/office/drawing/2014/main" id="{2099201A-B8B5-F046-9F49-475CC59E5A61}"/>
              </a:ext>
            </a:extLst>
          </p:cNvPr>
          <p:cNvSpPr txBox="1">
            <a:spLocks/>
          </p:cNvSpPr>
          <p:nvPr/>
        </p:nvSpPr>
        <p:spPr>
          <a:xfrm>
            <a:off x="3831064" y="6464971"/>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Cuaderno - PÁGINA </a:t>
            </a:r>
            <a:r>
              <a:rPr lang="es" b="1" dirty="0">
                <a:solidFill>
                  <a:schemeClr val="tx2"/>
                </a:solidFill>
              </a:rPr>
              <a:t>47</a:t>
            </a:r>
          </a:p>
        </p:txBody>
      </p:sp>
      <p:pic>
        <p:nvPicPr>
          <p:cNvPr id="64" name="Picture 8">
            <a:extLst>
              <a:ext uri="{FF2B5EF4-FFF2-40B4-BE49-F238E27FC236}">
                <a16:creationId xmlns:a16="http://schemas.microsoft.com/office/drawing/2014/main" id="{778CEE43-E7A6-DB4D-ABD6-405E8E057BC1}"/>
              </a:ext>
            </a:extLst>
          </p:cNvPr>
          <p:cNvPicPr>
            <a:picLocks noChangeAspect="1"/>
          </p:cNvPicPr>
          <p:nvPr/>
        </p:nvPicPr>
        <p:blipFill>
          <a:blip r:embed="rId6"/>
          <a:stretch>
            <a:fillRect/>
          </a:stretch>
        </p:blipFill>
        <p:spPr>
          <a:xfrm>
            <a:off x="2588067" y="6613127"/>
            <a:ext cx="7064017" cy="3532009"/>
          </a:xfrm>
          <a:prstGeom prst="rect">
            <a:avLst/>
          </a:prstGeom>
        </p:spPr>
      </p:pic>
    </p:spTree>
    <p:extLst>
      <p:ext uri="{BB962C8B-B14F-4D97-AF65-F5344CB8AC3E}">
        <p14:creationId xmlns:p14="http://schemas.microsoft.com/office/powerpoint/2010/main" val="47217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RELATO</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666497" y="2489116"/>
            <a:ext cx="6314794" cy="646331"/>
          </a:xfrm>
          <a:prstGeom prst="rect">
            <a:avLst/>
          </a:prstGeom>
          <a:solidFill>
            <a:schemeClr val="accent5"/>
          </a:solidFill>
        </p:spPr>
        <p:txBody>
          <a:bodyPr wrap="square" rtlCol="0">
            <a:spAutoFit/>
          </a:bodyPr>
          <a:lstStyle/>
          <a:p>
            <a:pPr algn="ctr" rtl="0"/>
            <a:r>
              <a:rPr lang="es" sz="3600" b="1">
                <a:solidFill>
                  <a:schemeClr val="bg1"/>
                </a:solidFill>
              </a:rPr>
              <a:t>Entrevista a personas concretas</a:t>
            </a:r>
            <a:endParaRPr lang="en-US" sz="4400" b="1" dirty="0">
              <a:solidFill>
                <a:schemeClr val="bg1"/>
              </a:solidFill>
            </a:endParaRPr>
          </a:p>
        </p:txBody>
      </p:sp>
      <p:sp>
        <p:nvSpPr>
          <p:cNvPr id="59" name="Rectangle 58">
            <a:extLst>
              <a:ext uri="{FF2B5EF4-FFF2-40B4-BE49-F238E27FC236}">
                <a16:creationId xmlns:a16="http://schemas.microsoft.com/office/drawing/2014/main" id="{D58F1D49-ED1F-F844-81B7-0E14F0C87559}"/>
              </a:ext>
            </a:extLst>
          </p:cNvPr>
          <p:cNvSpPr/>
          <p:nvPr/>
        </p:nvSpPr>
        <p:spPr>
          <a:xfrm>
            <a:off x="7496728" y="2465966"/>
            <a:ext cx="4765733" cy="840230"/>
          </a:xfrm>
          <a:prstGeom prst="rect">
            <a:avLst/>
          </a:prstGeom>
        </p:spPr>
        <p:txBody>
          <a:bodyPr wrap="square" rtlCol="0">
            <a:spAutoFit/>
          </a:bodyPr>
          <a:lstStyle/>
          <a:p>
            <a:pPr rtl="0">
              <a:lnSpc>
                <a:spcPct val="80000"/>
              </a:lnSpc>
            </a:pPr>
            <a:r>
              <a:rPr lang="es" sz="3000" dirty="0"/>
              <a:t>Personas con </a:t>
            </a:r>
            <a:r>
              <a:rPr lang="es" sz="3000" b="1" dirty="0"/>
              <a:t>orientaciones sexuales diversas</a:t>
            </a:r>
          </a:p>
        </p:txBody>
      </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26</a:t>
            </a:fld>
            <a:endParaRPr lang="en-US" altLang="en-US" sz="1200" dirty="0">
              <a:solidFill>
                <a:schemeClr val="bg1"/>
              </a:solidFill>
            </a:endParaRPr>
          </a:p>
        </p:txBody>
      </p:sp>
      <p:sp>
        <p:nvSpPr>
          <p:cNvPr id="99" name="Rectangle 98">
            <a:extLst>
              <a:ext uri="{FF2B5EF4-FFF2-40B4-BE49-F238E27FC236}">
                <a16:creationId xmlns:a16="http://schemas.microsoft.com/office/drawing/2014/main" id="{966473DE-55F7-7143-AF55-9B2E8E38C87A}"/>
              </a:ext>
            </a:extLst>
          </p:cNvPr>
          <p:cNvSpPr/>
          <p:nvPr/>
        </p:nvSpPr>
        <p:spPr>
          <a:xfrm>
            <a:off x="1246595" y="6726658"/>
            <a:ext cx="5246563" cy="1493294"/>
          </a:xfrm>
          <a:prstGeom prst="rect">
            <a:avLst/>
          </a:prstGeom>
        </p:spPr>
        <p:txBody>
          <a:bodyPr wrap="square" rtlCol="0">
            <a:spAutoFit/>
          </a:bodyPr>
          <a:lstStyle/>
          <a:p>
            <a:pPr algn="r" rtl="0">
              <a:lnSpc>
                <a:spcPct val="70000"/>
              </a:lnSpc>
            </a:pPr>
            <a:r>
              <a:rPr lang="es-ES" sz="6300" spc="160" dirty="0">
                <a:solidFill>
                  <a:schemeClr val="accent5">
                    <a:lumMod val="75000"/>
                  </a:schemeClr>
                </a:solidFill>
                <a:latin typeface="Calibri" charset="0"/>
                <a:ea typeface="Calibri" charset="0"/>
                <a:cs typeface="Calibri" charset="0"/>
              </a:rPr>
              <a:t>d</a:t>
            </a:r>
            <a:r>
              <a:rPr lang="es" sz="6300" spc="160" dirty="0">
                <a:solidFill>
                  <a:schemeClr val="accent5">
                    <a:lumMod val="75000"/>
                  </a:schemeClr>
                </a:solidFill>
                <a:latin typeface="Calibri" charset="0"/>
                <a:ea typeface="Calibri" charset="0"/>
                <a:cs typeface="Calibri" charset="0"/>
              </a:rPr>
              <a:t>e conversión </a:t>
            </a:r>
            <a:r>
              <a:rPr lang="es" sz="6300" b="1" spc="160" dirty="0">
                <a:solidFill>
                  <a:schemeClr val="accent5">
                    <a:lumMod val="75000"/>
                  </a:schemeClr>
                </a:solidFill>
                <a:latin typeface="Calibri" charset="0"/>
                <a:ea typeface="Calibri" charset="0"/>
                <a:cs typeface="Calibri" charset="0"/>
              </a:rPr>
              <a:t>FORZADAS</a:t>
            </a:r>
          </a:p>
        </p:txBody>
      </p:sp>
      <p:sp>
        <p:nvSpPr>
          <p:cNvPr id="100" name="Rectangle 99">
            <a:extLst>
              <a:ext uri="{FF2B5EF4-FFF2-40B4-BE49-F238E27FC236}">
                <a16:creationId xmlns:a16="http://schemas.microsoft.com/office/drawing/2014/main" id="{5DBEC2DF-7D7F-A142-BA57-19698D219AFB}"/>
              </a:ext>
            </a:extLst>
          </p:cNvPr>
          <p:cNvSpPr/>
          <p:nvPr/>
        </p:nvSpPr>
        <p:spPr>
          <a:xfrm>
            <a:off x="306358" y="5109155"/>
            <a:ext cx="3886043" cy="1107996"/>
          </a:xfrm>
          <a:prstGeom prst="rect">
            <a:avLst/>
          </a:prstGeom>
        </p:spPr>
        <p:txBody>
          <a:bodyPr wrap="square" rtlCol="0">
            <a:spAutoFit/>
          </a:bodyPr>
          <a:lstStyle/>
          <a:p>
            <a:pPr rtl="0"/>
            <a:r>
              <a:rPr lang="es" sz="6600" b="1" dirty="0">
                <a:solidFill>
                  <a:schemeClr val="accent3"/>
                </a:solidFill>
                <a:latin typeface="Calibri" charset="0"/>
                <a:ea typeface="Calibri" charset="0"/>
                <a:cs typeface="Calibri" charset="0"/>
              </a:rPr>
              <a:t>Situación</a:t>
            </a:r>
          </a:p>
        </p:txBody>
      </p:sp>
      <p:sp>
        <p:nvSpPr>
          <p:cNvPr id="101" name="Rectangle 100">
            <a:extLst>
              <a:ext uri="{FF2B5EF4-FFF2-40B4-BE49-F238E27FC236}">
                <a16:creationId xmlns:a16="http://schemas.microsoft.com/office/drawing/2014/main" id="{0E1D3AB4-E0DA-D34A-B9C8-4BABD851E2B6}"/>
              </a:ext>
            </a:extLst>
          </p:cNvPr>
          <p:cNvSpPr/>
          <p:nvPr/>
        </p:nvSpPr>
        <p:spPr>
          <a:xfrm>
            <a:off x="1620735" y="4258148"/>
            <a:ext cx="4848187" cy="1107996"/>
          </a:xfrm>
          <a:prstGeom prst="rect">
            <a:avLst/>
          </a:prstGeom>
        </p:spPr>
        <p:txBody>
          <a:bodyPr wrap="none" rtlCol="0">
            <a:spAutoFit/>
          </a:bodyPr>
          <a:lstStyle/>
          <a:p>
            <a:pPr rtl="0"/>
            <a:r>
              <a:rPr lang="es" sz="6600" b="1" spc="300">
                <a:solidFill>
                  <a:schemeClr val="accent5"/>
                </a:solidFill>
                <a:latin typeface="Calibri" charset="0"/>
                <a:ea typeface="Calibri" charset="0"/>
                <a:cs typeface="Calibri" charset="0"/>
              </a:rPr>
              <a:t>Intersección</a:t>
            </a:r>
          </a:p>
        </p:txBody>
      </p:sp>
      <p:sp>
        <p:nvSpPr>
          <p:cNvPr id="104" name="Rectangle 103">
            <a:extLst>
              <a:ext uri="{FF2B5EF4-FFF2-40B4-BE49-F238E27FC236}">
                <a16:creationId xmlns:a16="http://schemas.microsoft.com/office/drawing/2014/main" id="{4B9DFE69-C570-B945-AE5C-20B7E88A39CE}"/>
              </a:ext>
            </a:extLst>
          </p:cNvPr>
          <p:cNvSpPr/>
          <p:nvPr/>
        </p:nvSpPr>
        <p:spPr>
          <a:xfrm>
            <a:off x="7419577" y="5839928"/>
            <a:ext cx="3619068" cy="1015663"/>
          </a:xfrm>
          <a:prstGeom prst="rect">
            <a:avLst/>
          </a:prstGeom>
        </p:spPr>
        <p:txBody>
          <a:bodyPr wrap="none" rtlCol="0">
            <a:spAutoFit/>
          </a:bodyPr>
          <a:lstStyle/>
          <a:p>
            <a:pPr rtl="0"/>
            <a:r>
              <a:rPr lang="es" sz="6000" dirty="0">
                <a:solidFill>
                  <a:schemeClr val="accent5">
                    <a:lumMod val="50000"/>
                  </a:schemeClr>
                </a:solidFill>
                <a:latin typeface="Calibri" charset="0"/>
                <a:ea typeface="Calibri" charset="0"/>
                <a:cs typeface="Calibri" charset="0"/>
              </a:rPr>
              <a:t>MATRIMONIO</a:t>
            </a:r>
          </a:p>
        </p:txBody>
      </p:sp>
      <p:sp>
        <p:nvSpPr>
          <p:cNvPr id="109" name="Rectangle 108">
            <a:extLst>
              <a:ext uri="{FF2B5EF4-FFF2-40B4-BE49-F238E27FC236}">
                <a16:creationId xmlns:a16="http://schemas.microsoft.com/office/drawing/2014/main" id="{CB53D760-AA03-C741-9B50-BA9E648FBD30}"/>
              </a:ext>
            </a:extLst>
          </p:cNvPr>
          <p:cNvSpPr/>
          <p:nvPr/>
        </p:nvSpPr>
        <p:spPr>
          <a:xfrm rot="5400000">
            <a:off x="4476846" y="5371559"/>
            <a:ext cx="4763805" cy="1061829"/>
          </a:xfrm>
          <a:prstGeom prst="rect">
            <a:avLst/>
          </a:prstGeom>
        </p:spPr>
        <p:txBody>
          <a:bodyPr wrap="none" rtlCol="0">
            <a:spAutoFit/>
          </a:bodyPr>
          <a:lstStyle/>
          <a:p>
            <a:pPr lvl="0" rtl="0"/>
            <a:r>
              <a:rPr lang="es" sz="6300" spc="500" dirty="0">
                <a:solidFill>
                  <a:schemeClr val="accent1"/>
                </a:solidFill>
                <a:ea typeface="MS PGothic" pitchFamily="34" charset="-128"/>
                <a:cs typeface="MS PGothic" charset="0"/>
              </a:rPr>
              <a:t>VISIBILIDAD</a:t>
            </a:r>
          </a:p>
        </p:txBody>
      </p:sp>
      <p:sp>
        <p:nvSpPr>
          <p:cNvPr id="110" name="Rectangle 109">
            <a:extLst>
              <a:ext uri="{FF2B5EF4-FFF2-40B4-BE49-F238E27FC236}">
                <a16:creationId xmlns:a16="http://schemas.microsoft.com/office/drawing/2014/main" id="{795ED497-3E11-1349-9028-DD0B8F2AC554}"/>
              </a:ext>
            </a:extLst>
          </p:cNvPr>
          <p:cNvSpPr/>
          <p:nvPr/>
        </p:nvSpPr>
        <p:spPr>
          <a:xfrm>
            <a:off x="3118458" y="5035730"/>
            <a:ext cx="3352770" cy="867930"/>
          </a:xfrm>
          <a:prstGeom prst="rect">
            <a:avLst/>
          </a:prstGeom>
        </p:spPr>
        <p:txBody>
          <a:bodyPr wrap="square" rtlCol="0">
            <a:spAutoFit/>
          </a:bodyPr>
          <a:lstStyle/>
          <a:p>
            <a:pPr marL="527050" indent="-527050" rtl="0">
              <a:lnSpc>
                <a:spcPct val="90000"/>
              </a:lnSpc>
            </a:pPr>
            <a:r>
              <a:rPr lang="es" sz="2800">
                <a:solidFill>
                  <a:schemeClr val="accent5"/>
                </a:solidFill>
                <a:latin typeface="Calibri" charset="0"/>
                <a:ea typeface="Calibri" charset="0"/>
                <a:cs typeface="Calibri" charset="0"/>
              </a:rPr>
              <a:t>entre género y orientación sexual</a:t>
            </a:r>
          </a:p>
        </p:txBody>
      </p:sp>
      <p:sp>
        <p:nvSpPr>
          <p:cNvPr id="111" name="Rectangle 110">
            <a:extLst>
              <a:ext uri="{FF2B5EF4-FFF2-40B4-BE49-F238E27FC236}">
                <a16:creationId xmlns:a16="http://schemas.microsoft.com/office/drawing/2014/main" id="{35C27EB4-8E00-3F48-8252-47B8AEFE5DA8}"/>
              </a:ext>
            </a:extLst>
          </p:cNvPr>
          <p:cNvSpPr/>
          <p:nvPr/>
        </p:nvSpPr>
        <p:spPr>
          <a:xfrm>
            <a:off x="7413570" y="6519875"/>
            <a:ext cx="3723712" cy="1015663"/>
          </a:xfrm>
          <a:prstGeom prst="rect">
            <a:avLst/>
          </a:prstGeom>
        </p:spPr>
        <p:txBody>
          <a:bodyPr wrap="none" rtlCol="0">
            <a:spAutoFit/>
          </a:bodyPr>
          <a:lstStyle/>
          <a:p>
            <a:pPr rtl="0"/>
            <a:r>
              <a:rPr lang="es" sz="6000" b="1" spc="170" dirty="0">
                <a:solidFill>
                  <a:schemeClr val="accent5">
                    <a:lumMod val="50000"/>
                  </a:schemeClr>
                </a:solidFill>
                <a:latin typeface="Calibri" charset="0"/>
                <a:ea typeface="Calibri" charset="0"/>
                <a:cs typeface="Calibri" charset="0"/>
              </a:rPr>
              <a:t>FORZADO</a:t>
            </a:r>
            <a:endParaRPr lang="en-US" sz="7200" b="1" spc="170" dirty="0">
              <a:solidFill>
                <a:schemeClr val="accent5">
                  <a:lumMod val="50000"/>
                </a:schemeClr>
              </a:solidFill>
              <a:latin typeface="Calibri" charset="0"/>
              <a:ea typeface="Calibri" charset="0"/>
              <a:cs typeface="Calibri" charset="0"/>
            </a:endParaRPr>
          </a:p>
        </p:txBody>
      </p:sp>
      <p:sp>
        <p:nvSpPr>
          <p:cNvPr id="112" name="Rectangle 111">
            <a:extLst>
              <a:ext uri="{FF2B5EF4-FFF2-40B4-BE49-F238E27FC236}">
                <a16:creationId xmlns:a16="http://schemas.microsoft.com/office/drawing/2014/main" id="{660C76C9-F228-B045-88DB-2ED8E9CBF959}"/>
              </a:ext>
            </a:extLst>
          </p:cNvPr>
          <p:cNvSpPr/>
          <p:nvPr/>
        </p:nvSpPr>
        <p:spPr>
          <a:xfrm>
            <a:off x="7432528" y="3514153"/>
            <a:ext cx="4608121" cy="2557623"/>
          </a:xfrm>
          <a:prstGeom prst="rect">
            <a:avLst/>
          </a:prstGeom>
        </p:spPr>
        <p:txBody>
          <a:bodyPr wrap="none" rtlCol="0">
            <a:spAutoFit/>
          </a:bodyPr>
          <a:lstStyle/>
          <a:p>
            <a:pPr rtl="0">
              <a:lnSpc>
                <a:spcPct val="70000"/>
              </a:lnSpc>
            </a:pPr>
            <a:r>
              <a:rPr lang="es" sz="5500" b="1" dirty="0">
                <a:solidFill>
                  <a:schemeClr val="accent2"/>
                </a:solidFill>
                <a:latin typeface="Calibri" charset="0"/>
                <a:ea typeface="MS PGothic" charset="-128"/>
                <a:cs typeface="Calibri" charset="0"/>
              </a:rPr>
              <a:t>Daños </a:t>
            </a:r>
          </a:p>
          <a:p>
            <a:pPr rtl="0">
              <a:lnSpc>
                <a:spcPct val="70000"/>
              </a:lnSpc>
            </a:pPr>
            <a:r>
              <a:rPr lang="es" sz="5500" b="1" dirty="0">
                <a:solidFill>
                  <a:schemeClr val="accent2"/>
                </a:solidFill>
                <a:latin typeface="Calibri" charset="0"/>
                <a:ea typeface="MS PGothic" charset="-128"/>
                <a:cs typeface="Calibri" charset="0"/>
              </a:rPr>
              <a:t>por parte de </a:t>
            </a:r>
            <a:br>
              <a:rPr lang="en-US" altLang="en-US" sz="5500" b="1" dirty="0">
                <a:solidFill>
                  <a:schemeClr val="accent2"/>
                </a:solidFill>
                <a:latin typeface="Calibri" charset="0"/>
                <a:ea typeface="MS PGothic" charset="-128"/>
                <a:cs typeface="Calibri" charset="0"/>
              </a:rPr>
            </a:br>
            <a:r>
              <a:rPr lang="es" sz="5500" b="1" dirty="0">
                <a:solidFill>
                  <a:schemeClr val="accent2"/>
                </a:solidFill>
                <a:latin typeface="Calibri" charset="0"/>
                <a:ea typeface="MS PGothic" charset="-128"/>
                <a:cs typeface="Calibri" charset="0"/>
              </a:rPr>
              <a:t>AGENTES </a:t>
            </a:r>
            <a:br>
              <a:rPr lang="en-US" altLang="en-US" sz="6000" b="1" dirty="0">
                <a:solidFill>
                  <a:schemeClr val="accent2"/>
                </a:solidFill>
                <a:latin typeface="Calibri" charset="0"/>
                <a:ea typeface="MS PGothic" charset="-128"/>
                <a:cs typeface="Calibri" charset="0"/>
              </a:rPr>
            </a:br>
            <a:r>
              <a:rPr lang="es" sz="6000" spc="300" dirty="0">
                <a:solidFill>
                  <a:schemeClr val="accent2"/>
                </a:solidFill>
                <a:latin typeface="Calibri" charset="0"/>
                <a:ea typeface="MS PGothic" charset="-128"/>
                <a:cs typeface="Calibri" charset="0"/>
              </a:rPr>
              <a:t>no estatales </a:t>
            </a:r>
          </a:p>
        </p:txBody>
      </p:sp>
      <p:sp>
        <p:nvSpPr>
          <p:cNvPr id="113" name="Rectangle 112">
            <a:extLst>
              <a:ext uri="{FF2B5EF4-FFF2-40B4-BE49-F238E27FC236}">
                <a16:creationId xmlns:a16="http://schemas.microsoft.com/office/drawing/2014/main" id="{A81399FB-C3EF-724D-A766-74872C6E0DD5}"/>
              </a:ext>
            </a:extLst>
          </p:cNvPr>
          <p:cNvSpPr/>
          <p:nvPr/>
        </p:nvSpPr>
        <p:spPr>
          <a:xfrm>
            <a:off x="7224346" y="7468633"/>
            <a:ext cx="5200847" cy="734304"/>
          </a:xfrm>
          <a:prstGeom prst="rect">
            <a:avLst/>
          </a:prstGeom>
        </p:spPr>
        <p:txBody>
          <a:bodyPr wrap="none" rtlCol="0">
            <a:spAutoFit/>
          </a:bodyPr>
          <a:lstStyle/>
          <a:p>
            <a:pPr lvl="0" rtl="0">
              <a:lnSpc>
                <a:spcPct val="70000"/>
              </a:lnSpc>
            </a:pPr>
            <a:r>
              <a:rPr lang="es" sz="5600" b="1" dirty="0">
                <a:solidFill>
                  <a:schemeClr val="accent5"/>
                </a:solidFill>
                <a:latin typeface="Calibri" charset="0"/>
                <a:ea typeface="Calibri" charset="0"/>
                <a:cs typeface="Calibri" charset="0"/>
              </a:rPr>
              <a:t>Percibidas como </a:t>
            </a:r>
          </a:p>
        </p:txBody>
      </p:sp>
      <p:sp>
        <p:nvSpPr>
          <p:cNvPr id="115" name="Rectangle 114">
            <a:extLst>
              <a:ext uri="{FF2B5EF4-FFF2-40B4-BE49-F238E27FC236}">
                <a16:creationId xmlns:a16="http://schemas.microsoft.com/office/drawing/2014/main" id="{850C3A04-E4D5-A24F-B668-3F49717407BD}"/>
              </a:ext>
            </a:extLst>
          </p:cNvPr>
          <p:cNvSpPr/>
          <p:nvPr/>
        </p:nvSpPr>
        <p:spPr>
          <a:xfrm>
            <a:off x="732874" y="6019334"/>
            <a:ext cx="3508846" cy="803874"/>
          </a:xfrm>
          <a:prstGeom prst="rect">
            <a:avLst/>
          </a:prstGeom>
        </p:spPr>
        <p:txBody>
          <a:bodyPr wrap="square" rtlCol="0">
            <a:spAutoFit/>
          </a:bodyPr>
          <a:lstStyle/>
          <a:p>
            <a:pPr rtl="0">
              <a:lnSpc>
                <a:spcPct val="70000"/>
              </a:lnSpc>
            </a:pPr>
            <a:r>
              <a:rPr lang="es" sz="3200" spc="300" dirty="0">
                <a:solidFill>
                  <a:schemeClr val="accent3"/>
                </a:solidFill>
                <a:latin typeface="Calibri" charset="0"/>
                <a:ea typeface="Calibri" charset="0"/>
                <a:cs typeface="Calibri" charset="0"/>
              </a:rPr>
              <a:t>económica o</a:t>
            </a:r>
            <a:br>
              <a:rPr lang="en-US" sz="3200" spc="300" dirty="0">
                <a:solidFill>
                  <a:schemeClr val="accent3"/>
                </a:solidFill>
                <a:latin typeface="Calibri" charset="0"/>
                <a:ea typeface="Calibri" charset="0"/>
                <a:cs typeface="Calibri" charset="0"/>
              </a:rPr>
            </a:br>
            <a:r>
              <a:rPr lang="es" sz="3200" spc="250" dirty="0">
                <a:solidFill>
                  <a:schemeClr val="accent3"/>
                </a:solidFill>
                <a:latin typeface="Calibri" charset="0"/>
                <a:ea typeface="Calibri" charset="0"/>
                <a:cs typeface="Calibri" charset="0"/>
              </a:rPr>
              <a:t>social inferior</a:t>
            </a:r>
            <a:endParaRPr lang="en-US" sz="3200" spc="250" dirty="0">
              <a:solidFill>
                <a:schemeClr val="accent4"/>
              </a:solidFill>
              <a:latin typeface="Calibri" charset="0"/>
              <a:ea typeface="Calibri" charset="0"/>
              <a:cs typeface="Calibri" charset="0"/>
            </a:endParaRPr>
          </a:p>
        </p:txBody>
      </p:sp>
      <p:sp>
        <p:nvSpPr>
          <p:cNvPr id="128" name="Rectangle 127">
            <a:extLst>
              <a:ext uri="{FF2B5EF4-FFF2-40B4-BE49-F238E27FC236}">
                <a16:creationId xmlns:a16="http://schemas.microsoft.com/office/drawing/2014/main" id="{6C8CAECF-8D0C-9B4D-B682-4B8811BFE697}"/>
              </a:ext>
            </a:extLst>
          </p:cNvPr>
          <p:cNvSpPr/>
          <p:nvPr/>
        </p:nvSpPr>
        <p:spPr>
          <a:xfrm>
            <a:off x="4436919" y="8223791"/>
            <a:ext cx="4769639" cy="642612"/>
          </a:xfrm>
          <a:prstGeom prst="rect">
            <a:avLst/>
          </a:prstGeom>
        </p:spPr>
        <p:txBody>
          <a:bodyPr wrap="none" rtlCol="0">
            <a:spAutoFit/>
          </a:bodyPr>
          <a:lstStyle/>
          <a:p>
            <a:pPr lvl="0" rtl="0">
              <a:lnSpc>
                <a:spcPct val="70000"/>
              </a:lnSpc>
            </a:pPr>
            <a:r>
              <a:rPr lang="es" sz="4800" dirty="0">
                <a:solidFill>
                  <a:schemeClr val="accent5"/>
                </a:solidFill>
                <a:latin typeface="Calibri" charset="0"/>
                <a:ea typeface="Calibri" charset="0"/>
                <a:cs typeface="Calibri" charset="0"/>
              </a:rPr>
              <a:t>GAIS O LESBIANAS</a:t>
            </a:r>
          </a:p>
        </p:txBody>
      </p:sp>
      <p:sp>
        <p:nvSpPr>
          <p:cNvPr id="129" name="Rectangle 128">
            <a:extLst>
              <a:ext uri="{FF2B5EF4-FFF2-40B4-BE49-F238E27FC236}">
                <a16:creationId xmlns:a16="http://schemas.microsoft.com/office/drawing/2014/main" id="{3E61C14D-69C6-6640-BC54-13CF62ED66FB}"/>
              </a:ext>
            </a:extLst>
          </p:cNvPr>
          <p:cNvSpPr/>
          <p:nvPr/>
        </p:nvSpPr>
        <p:spPr>
          <a:xfrm>
            <a:off x="3510768" y="6033554"/>
            <a:ext cx="3105107" cy="745782"/>
          </a:xfrm>
          <a:prstGeom prst="rect">
            <a:avLst/>
          </a:prstGeom>
        </p:spPr>
        <p:txBody>
          <a:bodyPr wrap="square" rtlCol="0">
            <a:spAutoFit/>
          </a:bodyPr>
          <a:lstStyle/>
          <a:p>
            <a:pPr rtl="0">
              <a:lnSpc>
                <a:spcPct val="70000"/>
              </a:lnSpc>
            </a:pPr>
            <a:r>
              <a:rPr lang="es" sz="5700" spc="300" dirty="0">
                <a:solidFill>
                  <a:schemeClr val="accent5">
                    <a:lumMod val="75000"/>
                  </a:schemeClr>
                </a:solidFill>
                <a:latin typeface="Calibri" charset="0"/>
                <a:ea typeface="Calibri" charset="0"/>
                <a:cs typeface="Calibri" charset="0"/>
              </a:rPr>
              <a:t>Terapias</a:t>
            </a:r>
            <a:endParaRPr lang="en-US" sz="5700" spc="220" dirty="0">
              <a:solidFill>
                <a:schemeClr val="accent5">
                  <a:lumMod val="75000"/>
                </a:schemeClr>
              </a:solidFill>
              <a:latin typeface="Calibri" charset="0"/>
              <a:ea typeface="Calibri" charset="0"/>
              <a:cs typeface="Calibri" charset="0"/>
            </a:endParaRPr>
          </a:p>
        </p:txBody>
      </p:sp>
      <p:cxnSp>
        <p:nvCxnSpPr>
          <p:cNvPr id="130" name="Straight Connector 129">
            <a:extLst>
              <a:ext uri="{FF2B5EF4-FFF2-40B4-BE49-F238E27FC236}">
                <a16:creationId xmlns:a16="http://schemas.microsoft.com/office/drawing/2014/main" id="{BC29A687-E988-2D4A-8B07-DD7C066E9856}"/>
              </a:ext>
            </a:extLst>
          </p:cNvPr>
          <p:cNvCxnSpPr>
            <a:cxnSpLocks/>
          </p:cNvCxnSpPr>
          <p:nvPr/>
        </p:nvCxnSpPr>
        <p:spPr bwMode="auto">
          <a:xfrm>
            <a:off x="7292359" y="2465966"/>
            <a:ext cx="0" cy="707886"/>
          </a:xfrm>
          <a:prstGeom prst="line">
            <a:avLst/>
          </a:prstGeom>
          <a:blipFill dpi="0" rotWithShape="0">
            <a:blip r:embed="rId3"/>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931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500"/>
                                        <p:tgtEl>
                                          <p:spTgt spid="1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fade">
                                      <p:cBhvr>
                                        <p:cTn id="19" dur="500"/>
                                        <p:tgtEl>
                                          <p:spTgt spid="12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fade">
                                      <p:cBhvr>
                                        <p:cTn id="31" dur="500"/>
                                        <p:tgtEl>
                                          <p:spTgt spid="1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fade">
                                      <p:cBhvr>
                                        <p:cTn id="35" dur="500"/>
                                        <p:tgtEl>
                                          <p:spTgt spid="10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12"/>
                                        </p:tgtEl>
                                        <p:attrNameLst>
                                          <p:attrName>style.visibility</p:attrName>
                                        </p:attrNameLst>
                                      </p:cBhvr>
                                      <p:to>
                                        <p:strVal val="visible"/>
                                      </p:to>
                                    </p:set>
                                    <p:animEffect transition="in" filter="fade">
                                      <p:cBhvr>
                                        <p:cTn id="43" dur="500"/>
                                        <p:tgtEl>
                                          <p:spTgt spid="11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fade">
                                      <p:cBhvr>
                                        <p:cTn id="47" dur="500"/>
                                        <p:tgtEl>
                                          <p:spTgt spid="104"/>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11"/>
                                        </p:tgtEl>
                                        <p:attrNameLst>
                                          <p:attrName>style.visibility</p:attrName>
                                        </p:attrNameLst>
                                      </p:cBhvr>
                                      <p:to>
                                        <p:strVal val="visible"/>
                                      </p:to>
                                    </p:set>
                                    <p:animEffect transition="in" filter="fade">
                                      <p:cBhvr>
                                        <p:cTn id="5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p:bldP spid="104" grpId="0"/>
      <p:bldP spid="109" grpId="0"/>
      <p:bldP spid="110" grpId="0"/>
      <p:bldP spid="111" grpId="0"/>
      <p:bldP spid="112" grpId="0"/>
      <p:bldP spid="113" grpId="0"/>
      <p:bldP spid="115" grpId="0"/>
      <p:bldP spid="128" grpId="0"/>
      <p:bldP spid="1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RELATO</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666497" y="2489116"/>
            <a:ext cx="6314794" cy="646331"/>
          </a:xfrm>
          <a:prstGeom prst="rect">
            <a:avLst/>
          </a:prstGeom>
          <a:solidFill>
            <a:schemeClr val="accent5"/>
          </a:solidFill>
        </p:spPr>
        <p:txBody>
          <a:bodyPr wrap="square" rtlCol="0">
            <a:spAutoFit/>
          </a:bodyPr>
          <a:lstStyle/>
          <a:p>
            <a:pPr algn="ctr" rtl="0"/>
            <a:r>
              <a:rPr lang="es" sz="3600" b="1">
                <a:solidFill>
                  <a:schemeClr val="bg1"/>
                </a:solidFill>
              </a:rPr>
              <a:t>Entrevista a personas concretas</a:t>
            </a:r>
            <a:endParaRPr lang="en-US" sz="4400" b="1" dirty="0">
              <a:solidFill>
                <a:schemeClr val="bg1"/>
              </a:solidFill>
            </a:endParaRPr>
          </a:p>
        </p:txBody>
      </p:sp>
      <p:sp>
        <p:nvSpPr>
          <p:cNvPr id="59" name="Rectangle 58">
            <a:extLst>
              <a:ext uri="{FF2B5EF4-FFF2-40B4-BE49-F238E27FC236}">
                <a16:creationId xmlns:a16="http://schemas.microsoft.com/office/drawing/2014/main" id="{D58F1D49-ED1F-F844-81B7-0E14F0C87559}"/>
              </a:ext>
            </a:extLst>
          </p:cNvPr>
          <p:cNvSpPr/>
          <p:nvPr/>
        </p:nvSpPr>
        <p:spPr>
          <a:xfrm>
            <a:off x="7496729" y="2465966"/>
            <a:ext cx="4533346" cy="865430"/>
          </a:xfrm>
          <a:prstGeom prst="rect">
            <a:avLst/>
          </a:prstGeom>
        </p:spPr>
        <p:txBody>
          <a:bodyPr wrap="square" rtlCol="0">
            <a:spAutoFit/>
          </a:bodyPr>
          <a:lstStyle/>
          <a:p>
            <a:pPr rtl="0">
              <a:lnSpc>
                <a:spcPct val="80000"/>
              </a:lnSpc>
            </a:pPr>
            <a:r>
              <a:rPr lang="es" sz="3000" dirty="0"/>
              <a:t>Personas con</a:t>
            </a:r>
            <a:r>
              <a:rPr lang="es" sz="3000" b="1" dirty="0"/>
              <a:t> identidades de género diversas</a:t>
            </a:r>
          </a:p>
        </p:txBody>
      </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27</a:t>
            </a:fld>
            <a:endParaRPr lang="en-US" altLang="en-US" sz="1200" dirty="0">
              <a:solidFill>
                <a:schemeClr val="bg1"/>
              </a:solidFill>
            </a:endParaRPr>
          </a:p>
        </p:txBody>
      </p:sp>
      <p:sp>
        <p:nvSpPr>
          <p:cNvPr id="99" name="Rectangle 98">
            <a:extLst>
              <a:ext uri="{FF2B5EF4-FFF2-40B4-BE49-F238E27FC236}">
                <a16:creationId xmlns:a16="http://schemas.microsoft.com/office/drawing/2014/main" id="{966473DE-55F7-7143-AF55-9B2E8E38C87A}"/>
              </a:ext>
            </a:extLst>
          </p:cNvPr>
          <p:cNvSpPr/>
          <p:nvPr/>
        </p:nvSpPr>
        <p:spPr>
          <a:xfrm>
            <a:off x="1647768" y="6814826"/>
            <a:ext cx="4506953" cy="780214"/>
          </a:xfrm>
          <a:prstGeom prst="rect">
            <a:avLst/>
          </a:prstGeom>
        </p:spPr>
        <p:txBody>
          <a:bodyPr wrap="square" rtlCol="0">
            <a:spAutoFit/>
          </a:bodyPr>
          <a:lstStyle/>
          <a:p>
            <a:pPr rtl="0">
              <a:lnSpc>
                <a:spcPct val="70000"/>
              </a:lnSpc>
            </a:pPr>
            <a:r>
              <a:rPr lang="es" sz="6000" b="1" dirty="0">
                <a:solidFill>
                  <a:schemeClr val="accent5">
                    <a:lumMod val="75000"/>
                  </a:schemeClr>
                </a:solidFill>
                <a:latin typeface="Calibri" charset="0"/>
                <a:ea typeface="Calibri" charset="0"/>
                <a:cs typeface="Calibri" charset="0"/>
              </a:rPr>
              <a:t>RESPETUOSO</a:t>
            </a:r>
            <a:endParaRPr lang="en-US" sz="7200" dirty="0">
              <a:solidFill>
                <a:schemeClr val="accent5">
                  <a:lumMod val="75000"/>
                </a:schemeClr>
              </a:solidFill>
              <a:latin typeface="Calibri" charset="0"/>
              <a:ea typeface="Calibri" charset="0"/>
              <a:cs typeface="Calibri" charset="0"/>
            </a:endParaRPr>
          </a:p>
        </p:txBody>
      </p:sp>
      <p:sp>
        <p:nvSpPr>
          <p:cNvPr id="101" name="Rectangle 100">
            <a:extLst>
              <a:ext uri="{FF2B5EF4-FFF2-40B4-BE49-F238E27FC236}">
                <a16:creationId xmlns:a16="http://schemas.microsoft.com/office/drawing/2014/main" id="{0E1D3AB4-E0DA-D34A-B9C8-4BABD851E2B6}"/>
              </a:ext>
            </a:extLst>
          </p:cNvPr>
          <p:cNvSpPr/>
          <p:nvPr/>
        </p:nvSpPr>
        <p:spPr>
          <a:xfrm>
            <a:off x="7052481" y="3774807"/>
            <a:ext cx="5147819" cy="1200329"/>
          </a:xfrm>
          <a:prstGeom prst="rect">
            <a:avLst/>
          </a:prstGeom>
        </p:spPr>
        <p:txBody>
          <a:bodyPr wrap="none" rtlCol="0">
            <a:spAutoFit/>
          </a:bodyPr>
          <a:lstStyle/>
          <a:p>
            <a:pPr rtl="0"/>
            <a:r>
              <a:rPr lang="es" sz="7200" b="1" spc="890" dirty="0">
                <a:solidFill>
                  <a:schemeClr val="accent5"/>
                </a:solidFill>
                <a:latin typeface="Calibri" charset="0"/>
                <a:ea typeface="Calibri" charset="0"/>
                <a:cs typeface="Calibri" charset="0"/>
              </a:rPr>
              <a:t>RECUERDE</a:t>
            </a:r>
            <a:endParaRPr lang="es" sz="8000" b="1" spc="890" dirty="0">
              <a:solidFill>
                <a:schemeClr val="accent5"/>
              </a:solidFill>
              <a:latin typeface="Calibri" charset="0"/>
              <a:ea typeface="Calibri" charset="0"/>
              <a:cs typeface="Calibri" charset="0"/>
            </a:endParaRPr>
          </a:p>
        </p:txBody>
      </p:sp>
      <p:sp>
        <p:nvSpPr>
          <p:cNvPr id="104" name="Rectangle 103">
            <a:extLst>
              <a:ext uri="{FF2B5EF4-FFF2-40B4-BE49-F238E27FC236}">
                <a16:creationId xmlns:a16="http://schemas.microsoft.com/office/drawing/2014/main" id="{4B9DFE69-C570-B945-AE5C-20B7E88A39CE}"/>
              </a:ext>
            </a:extLst>
          </p:cNvPr>
          <p:cNvSpPr/>
          <p:nvPr/>
        </p:nvSpPr>
        <p:spPr>
          <a:xfrm>
            <a:off x="596900" y="4012033"/>
            <a:ext cx="5692456" cy="830997"/>
          </a:xfrm>
          <a:prstGeom prst="rect">
            <a:avLst/>
          </a:prstGeom>
        </p:spPr>
        <p:txBody>
          <a:bodyPr wrap="none" rtlCol="0">
            <a:spAutoFit/>
          </a:bodyPr>
          <a:lstStyle/>
          <a:p>
            <a:pPr rtl="0"/>
            <a:r>
              <a:rPr lang="es" sz="4800" dirty="0">
                <a:solidFill>
                  <a:schemeClr val="accent5">
                    <a:lumMod val="50000"/>
                  </a:schemeClr>
                </a:solidFill>
                <a:latin typeface="Calibri" charset="0"/>
                <a:ea typeface="Calibri" charset="0"/>
                <a:cs typeface="Calibri" charset="0"/>
              </a:rPr>
              <a:t>Nombre </a:t>
            </a:r>
            <a:r>
              <a:rPr lang="es" sz="4800" b="1" dirty="0">
                <a:solidFill>
                  <a:schemeClr val="accent5">
                    <a:lumMod val="50000"/>
                  </a:schemeClr>
                </a:solidFill>
                <a:latin typeface="Calibri" charset="0"/>
                <a:ea typeface="Calibri" charset="0"/>
                <a:cs typeface="Calibri" charset="0"/>
              </a:rPr>
              <a:t>y pronombre</a:t>
            </a:r>
          </a:p>
        </p:txBody>
      </p:sp>
      <p:sp>
        <p:nvSpPr>
          <p:cNvPr id="110" name="Rectangle 109">
            <a:extLst>
              <a:ext uri="{FF2B5EF4-FFF2-40B4-BE49-F238E27FC236}">
                <a16:creationId xmlns:a16="http://schemas.microsoft.com/office/drawing/2014/main" id="{795ED497-3E11-1349-9028-DD0B8F2AC554}"/>
              </a:ext>
            </a:extLst>
          </p:cNvPr>
          <p:cNvSpPr/>
          <p:nvPr/>
        </p:nvSpPr>
        <p:spPr>
          <a:xfrm>
            <a:off x="7111610" y="4866032"/>
            <a:ext cx="5470946" cy="410882"/>
          </a:xfrm>
          <a:prstGeom prst="rect">
            <a:avLst/>
          </a:prstGeom>
        </p:spPr>
        <p:txBody>
          <a:bodyPr wrap="square" rtlCol="0">
            <a:spAutoFit/>
          </a:bodyPr>
          <a:lstStyle/>
          <a:p>
            <a:pPr marL="17463" indent="-17463" rtl="0">
              <a:lnSpc>
                <a:spcPct val="90000"/>
              </a:lnSpc>
            </a:pPr>
            <a:r>
              <a:rPr lang="es" sz="2200" dirty="0">
                <a:solidFill>
                  <a:srgbClr val="6A92D9"/>
                </a:solidFill>
                <a:latin typeface="Calibri" charset="0"/>
                <a:ea typeface="Calibri" charset="0"/>
                <a:cs typeface="Calibri" charset="0"/>
              </a:rPr>
              <a:t>que existen </a:t>
            </a:r>
            <a:r>
              <a:rPr lang="es" sz="2200" b="1" dirty="0">
                <a:solidFill>
                  <a:srgbClr val="6A92D9"/>
                </a:solidFill>
                <a:latin typeface="Calibri" charset="0"/>
                <a:ea typeface="Calibri" charset="0"/>
                <a:cs typeface="Calibri" charset="0"/>
              </a:rPr>
              <a:t>muchos pronombres distintos</a:t>
            </a:r>
          </a:p>
        </p:txBody>
      </p:sp>
      <p:sp>
        <p:nvSpPr>
          <p:cNvPr id="111" name="Rectangle 110">
            <a:extLst>
              <a:ext uri="{FF2B5EF4-FFF2-40B4-BE49-F238E27FC236}">
                <a16:creationId xmlns:a16="http://schemas.microsoft.com/office/drawing/2014/main" id="{35C27EB4-8E00-3F48-8252-47B8AEFE5DA8}"/>
              </a:ext>
            </a:extLst>
          </p:cNvPr>
          <p:cNvSpPr/>
          <p:nvPr/>
        </p:nvSpPr>
        <p:spPr>
          <a:xfrm>
            <a:off x="1877295" y="4510596"/>
            <a:ext cx="2944717" cy="1015663"/>
          </a:xfrm>
          <a:prstGeom prst="rect">
            <a:avLst/>
          </a:prstGeom>
        </p:spPr>
        <p:txBody>
          <a:bodyPr wrap="none" rtlCol="0">
            <a:spAutoFit/>
          </a:bodyPr>
          <a:lstStyle/>
          <a:p>
            <a:pPr rtl="0"/>
            <a:r>
              <a:rPr lang="es" sz="6000" spc="170" dirty="0">
                <a:solidFill>
                  <a:schemeClr val="accent5">
                    <a:lumMod val="50000"/>
                  </a:schemeClr>
                </a:solidFill>
                <a:latin typeface="Calibri" charset="0"/>
                <a:ea typeface="Calibri" charset="0"/>
                <a:cs typeface="Calibri" charset="0"/>
              </a:rPr>
              <a:t>actuales</a:t>
            </a:r>
            <a:endParaRPr lang="en-US" sz="7200" spc="170" dirty="0">
              <a:solidFill>
                <a:schemeClr val="accent5">
                  <a:lumMod val="50000"/>
                </a:schemeClr>
              </a:solidFill>
              <a:latin typeface="Calibri" charset="0"/>
              <a:ea typeface="Calibri" charset="0"/>
              <a:cs typeface="Calibri" charset="0"/>
            </a:endParaRPr>
          </a:p>
        </p:txBody>
      </p:sp>
      <p:sp>
        <p:nvSpPr>
          <p:cNvPr id="112" name="Rectangle 111">
            <a:extLst>
              <a:ext uri="{FF2B5EF4-FFF2-40B4-BE49-F238E27FC236}">
                <a16:creationId xmlns:a16="http://schemas.microsoft.com/office/drawing/2014/main" id="{660C76C9-F228-B045-88DB-2ED8E9CBF959}"/>
              </a:ext>
            </a:extLst>
          </p:cNvPr>
          <p:cNvSpPr/>
          <p:nvPr/>
        </p:nvSpPr>
        <p:spPr>
          <a:xfrm>
            <a:off x="7083034" y="5771957"/>
            <a:ext cx="5571333" cy="2474524"/>
          </a:xfrm>
          <a:prstGeom prst="rect">
            <a:avLst/>
          </a:prstGeom>
        </p:spPr>
        <p:txBody>
          <a:bodyPr wrap="square" rtlCol="0">
            <a:spAutoFit/>
          </a:bodyPr>
          <a:lstStyle/>
          <a:p>
            <a:pPr rtl="0">
              <a:lnSpc>
                <a:spcPct val="80000"/>
              </a:lnSpc>
            </a:pPr>
            <a:r>
              <a:rPr lang="es" sz="6000" b="1" dirty="0">
                <a:solidFill>
                  <a:schemeClr val="accent2"/>
                </a:solidFill>
                <a:latin typeface="Calibri" charset="0"/>
                <a:ea typeface="MS PGothic" charset="-128"/>
                <a:cs typeface="Calibri" charset="0"/>
              </a:rPr>
              <a:t>Pregunte qué </a:t>
            </a:r>
            <a:r>
              <a:rPr lang="es" sz="7200" b="1" spc="600" dirty="0">
                <a:solidFill>
                  <a:schemeClr val="accent2"/>
                </a:solidFill>
                <a:latin typeface="Calibri" charset="0"/>
                <a:ea typeface="MS PGothic" charset="-128"/>
                <a:cs typeface="Calibri" charset="0"/>
              </a:rPr>
              <a:t>TÉRMINOS </a:t>
            </a:r>
            <a:r>
              <a:rPr lang="es" sz="6000" b="1" spc="600" dirty="0">
                <a:solidFill>
                  <a:schemeClr val="accent2"/>
                </a:solidFill>
                <a:latin typeface="Calibri" charset="0"/>
                <a:ea typeface="MS PGothic" charset="-128"/>
                <a:cs typeface="Calibri" charset="0"/>
              </a:rPr>
              <a:t>debe utilizar</a:t>
            </a:r>
          </a:p>
        </p:txBody>
      </p:sp>
      <p:sp>
        <p:nvSpPr>
          <p:cNvPr id="129" name="Rectangle 128">
            <a:extLst>
              <a:ext uri="{FF2B5EF4-FFF2-40B4-BE49-F238E27FC236}">
                <a16:creationId xmlns:a16="http://schemas.microsoft.com/office/drawing/2014/main" id="{3E61C14D-69C6-6640-BC54-13CF62ED66FB}"/>
              </a:ext>
            </a:extLst>
          </p:cNvPr>
          <p:cNvSpPr/>
          <p:nvPr/>
        </p:nvSpPr>
        <p:spPr>
          <a:xfrm>
            <a:off x="768148" y="6125649"/>
            <a:ext cx="6176838" cy="642612"/>
          </a:xfrm>
          <a:prstGeom prst="rect">
            <a:avLst/>
          </a:prstGeom>
        </p:spPr>
        <p:txBody>
          <a:bodyPr wrap="square" rtlCol="0">
            <a:spAutoFit/>
          </a:bodyPr>
          <a:lstStyle/>
          <a:p>
            <a:pPr rtl="0">
              <a:lnSpc>
                <a:spcPct val="70000"/>
              </a:lnSpc>
            </a:pPr>
            <a:r>
              <a:rPr lang="es" sz="4800" b="1" dirty="0">
                <a:solidFill>
                  <a:schemeClr val="accent5">
                    <a:lumMod val="75000"/>
                  </a:schemeClr>
                </a:solidFill>
                <a:latin typeface="Calibri" charset="0"/>
                <a:ea typeface="Calibri" charset="0"/>
                <a:cs typeface="Calibri" charset="0"/>
              </a:rPr>
              <a:t>Trans/transgénero</a:t>
            </a:r>
            <a:endParaRPr lang="en-US" sz="6000" b="1" dirty="0">
              <a:solidFill>
                <a:schemeClr val="accent5">
                  <a:lumMod val="75000"/>
                </a:schemeClr>
              </a:solidFill>
              <a:latin typeface="Calibri" charset="0"/>
              <a:ea typeface="Calibri" charset="0"/>
              <a:cs typeface="Calibri" charset="0"/>
            </a:endParaRPr>
          </a:p>
        </p:txBody>
      </p:sp>
      <p:cxnSp>
        <p:nvCxnSpPr>
          <p:cNvPr id="130" name="Straight Connector 129">
            <a:extLst>
              <a:ext uri="{FF2B5EF4-FFF2-40B4-BE49-F238E27FC236}">
                <a16:creationId xmlns:a16="http://schemas.microsoft.com/office/drawing/2014/main" id="{BC29A687-E988-2D4A-8B07-DD7C066E9856}"/>
              </a:ext>
            </a:extLst>
          </p:cNvPr>
          <p:cNvCxnSpPr>
            <a:cxnSpLocks/>
          </p:cNvCxnSpPr>
          <p:nvPr/>
        </p:nvCxnSpPr>
        <p:spPr bwMode="auto">
          <a:xfrm>
            <a:off x="7292359" y="2465966"/>
            <a:ext cx="0" cy="707886"/>
          </a:xfrm>
          <a:prstGeom prst="line">
            <a:avLst/>
          </a:prstGeom>
          <a:blipFill dpi="0" rotWithShape="0">
            <a:blip r:embed="rId3"/>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4" name="Rectangle 53">
            <a:extLst>
              <a:ext uri="{FF2B5EF4-FFF2-40B4-BE49-F238E27FC236}">
                <a16:creationId xmlns:a16="http://schemas.microsoft.com/office/drawing/2014/main" id="{73222C6E-AAF9-0544-988A-6394DB2CE5A2}"/>
              </a:ext>
            </a:extLst>
          </p:cNvPr>
          <p:cNvSpPr/>
          <p:nvPr/>
        </p:nvSpPr>
        <p:spPr>
          <a:xfrm>
            <a:off x="775111" y="6466988"/>
            <a:ext cx="662442" cy="1559786"/>
          </a:xfrm>
          <a:prstGeom prst="rect">
            <a:avLst/>
          </a:prstGeom>
        </p:spPr>
        <p:txBody>
          <a:bodyPr wrap="square" rtlCol="0">
            <a:spAutoFit/>
          </a:bodyPr>
          <a:lstStyle/>
          <a:p>
            <a:pPr rtl="0">
              <a:lnSpc>
                <a:spcPct val="70000"/>
              </a:lnSpc>
            </a:pPr>
            <a:r>
              <a:rPr lang="es" sz="12800" b="1" spc="300" dirty="0">
                <a:solidFill>
                  <a:schemeClr val="accent5">
                    <a:lumMod val="75000"/>
                  </a:schemeClr>
                </a:solidFill>
                <a:latin typeface="Calibri" charset="0"/>
                <a:ea typeface="Calibri" charset="0"/>
                <a:cs typeface="Calibri" charset="0"/>
              </a:rPr>
              <a:t>=</a:t>
            </a:r>
            <a:endParaRPr lang="en-US" sz="12800" spc="160" dirty="0">
              <a:solidFill>
                <a:schemeClr val="accent5">
                  <a:lumMod val="75000"/>
                </a:schemeClr>
              </a:solidFill>
              <a:latin typeface="Calibri" charset="0"/>
              <a:ea typeface="Calibri" charset="0"/>
              <a:cs typeface="Calibri" charset="0"/>
            </a:endParaRPr>
          </a:p>
        </p:txBody>
      </p:sp>
    </p:spTree>
    <p:extLst>
      <p:ext uri="{BB962C8B-B14F-4D97-AF65-F5344CB8AC3E}">
        <p14:creationId xmlns:p14="http://schemas.microsoft.com/office/powerpoint/2010/main" val="248021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500"/>
                                        <p:tgtEl>
                                          <p:spTgt spid="10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500"/>
                                        <p:tgtEl>
                                          <p:spTgt spid="1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9"/>
                                        </p:tgtEl>
                                        <p:attrNameLst>
                                          <p:attrName>style.visibility</p:attrName>
                                        </p:attrNameLst>
                                      </p:cBhvr>
                                      <p:to>
                                        <p:strVal val="visible"/>
                                      </p:to>
                                    </p:set>
                                    <p:animEffect transition="in" filter="fade">
                                      <p:cBhvr>
                                        <p:cTn id="23" dur="500"/>
                                        <p:tgtEl>
                                          <p:spTgt spid="12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500"/>
                                        <p:tgtEl>
                                          <p:spTgt spid="9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2"/>
                                        </p:tgtEl>
                                        <p:attrNameLst>
                                          <p:attrName>style.visibility</p:attrName>
                                        </p:attrNameLst>
                                      </p:cBhvr>
                                      <p:to>
                                        <p:strVal val="visible"/>
                                      </p:to>
                                    </p:set>
                                    <p:animEffect transition="in" filter="fade">
                                      <p:cBhvr>
                                        <p:cTn id="3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p:bldP spid="104" grpId="0"/>
      <p:bldP spid="110" grpId="0"/>
      <p:bldP spid="111" grpId="0"/>
      <p:bldP spid="112" grpId="0"/>
      <p:bldP spid="129" grpId="0"/>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RELATO</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666497" y="2489116"/>
            <a:ext cx="6314794" cy="646331"/>
          </a:xfrm>
          <a:prstGeom prst="rect">
            <a:avLst/>
          </a:prstGeom>
          <a:solidFill>
            <a:schemeClr val="accent5"/>
          </a:solidFill>
        </p:spPr>
        <p:txBody>
          <a:bodyPr wrap="square" rtlCol="0">
            <a:spAutoFit/>
          </a:bodyPr>
          <a:lstStyle/>
          <a:p>
            <a:pPr algn="ctr" rtl="0"/>
            <a:r>
              <a:rPr lang="es" sz="3600" b="1">
                <a:solidFill>
                  <a:schemeClr val="bg1"/>
                </a:solidFill>
              </a:rPr>
              <a:t>Entrevista a personas concretas</a:t>
            </a:r>
            <a:endParaRPr lang="en-US" sz="4400" b="1" dirty="0">
              <a:solidFill>
                <a:schemeClr val="bg1"/>
              </a:solidFill>
            </a:endParaRPr>
          </a:p>
        </p:txBody>
      </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28</a:t>
            </a:fld>
            <a:endParaRPr lang="en-US" altLang="en-US" sz="1200" dirty="0">
              <a:solidFill>
                <a:schemeClr val="bg1"/>
              </a:solidFill>
            </a:endParaRPr>
          </a:p>
        </p:txBody>
      </p:sp>
      <p:grpSp>
        <p:nvGrpSpPr>
          <p:cNvPr id="3" name="Group 2">
            <a:extLst>
              <a:ext uri="{FF2B5EF4-FFF2-40B4-BE49-F238E27FC236}">
                <a16:creationId xmlns:a16="http://schemas.microsoft.com/office/drawing/2014/main" id="{3544FC63-CB1C-2342-A29F-CA17D0169EB5}"/>
              </a:ext>
            </a:extLst>
          </p:cNvPr>
          <p:cNvGrpSpPr/>
          <p:nvPr/>
        </p:nvGrpSpPr>
        <p:grpSpPr>
          <a:xfrm>
            <a:off x="220145" y="3853509"/>
            <a:ext cx="8303211" cy="841248"/>
            <a:chOff x="591277" y="4292849"/>
            <a:chExt cx="7040824" cy="841248"/>
          </a:xfrm>
        </p:grpSpPr>
        <p:sp>
          <p:nvSpPr>
            <p:cNvPr id="61" name="Rounded Rectangle 60">
              <a:extLst>
                <a:ext uri="{FF2B5EF4-FFF2-40B4-BE49-F238E27FC236}">
                  <a16:creationId xmlns:a16="http://schemas.microsoft.com/office/drawing/2014/main" id="{75CC4592-A4EC-084D-98E8-7537CF7A1DD0}"/>
                </a:ext>
              </a:extLst>
            </p:cNvPr>
            <p:cNvSpPr/>
            <p:nvPr/>
          </p:nvSpPr>
          <p:spPr>
            <a:xfrm>
              <a:off x="652290" y="4292849"/>
              <a:ext cx="6979811" cy="841248"/>
            </a:xfrm>
            <a:prstGeom prst="roundRect">
              <a:avLst>
                <a:gd name="adj" fmla="val 50000"/>
              </a:avLst>
            </a:prstGeom>
            <a:solidFill>
              <a:schemeClr val="accent5">
                <a:lumMod val="40000"/>
                <a:lumOff val="60000"/>
              </a:schemeClr>
            </a:solidFill>
          </p:spPr>
          <p:txBody>
            <a:bodyPr wrap="square" rtlCol="0" anchor="ctr" anchorCtr="0">
              <a:noAutofit/>
            </a:bodyPr>
            <a:lstStyle/>
            <a:p>
              <a:pPr marL="698500" rtl="0"/>
              <a:r>
                <a:rPr lang="es" sz="2800" dirty="0"/>
                <a:t>Ser intersexual no es una </a:t>
              </a:r>
              <a:r>
                <a:rPr lang="es" sz="2800" b="1" dirty="0"/>
                <a:t>categoría aparte</a:t>
              </a:r>
            </a:p>
          </p:txBody>
        </p:sp>
        <p:sp>
          <p:nvSpPr>
            <p:cNvPr id="62" name="Freeform 322">
              <a:extLst>
                <a:ext uri="{FF2B5EF4-FFF2-40B4-BE49-F238E27FC236}">
                  <a16:creationId xmlns:a16="http://schemas.microsoft.com/office/drawing/2014/main" id="{DED439F7-71D3-754F-96C0-A8EE5BD8C244}"/>
                </a:ext>
              </a:extLst>
            </p:cNvPr>
            <p:cNvSpPr>
              <a:spLocks noEditPoints="1"/>
            </p:cNvSpPr>
            <p:nvPr/>
          </p:nvSpPr>
          <p:spPr bwMode="auto">
            <a:xfrm>
              <a:off x="591277" y="4401522"/>
              <a:ext cx="519504"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3200" dirty="0"/>
            </a:p>
          </p:txBody>
        </p:sp>
      </p:grpSp>
      <p:grpSp>
        <p:nvGrpSpPr>
          <p:cNvPr id="2" name="Group 1">
            <a:extLst>
              <a:ext uri="{FF2B5EF4-FFF2-40B4-BE49-F238E27FC236}">
                <a16:creationId xmlns:a16="http://schemas.microsoft.com/office/drawing/2014/main" id="{10EAD650-E88E-F546-8484-F3E9EDE3288C}"/>
              </a:ext>
            </a:extLst>
          </p:cNvPr>
          <p:cNvGrpSpPr/>
          <p:nvPr/>
        </p:nvGrpSpPr>
        <p:grpSpPr>
          <a:xfrm>
            <a:off x="235557" y="4849074"/>
            <a:ext cx="10200797" cy="841248"/>
            <a:chOff x="618768" y="5852078"/>
            <a:chExt cx="7509479" cy="841248"/>
          </a:xfrm>
        </p:grpSpPr>
        <p:sp>
          <p:nvSpPr>
            <p:cNvPr id="63" name="Rounded Rectangle 62">
              <a:extLst>
                <a:ext uri="{FF2B5EF4-FFF2-40B4-BE49-F238E27FC236}">
                  <a16:creationId xmlns:a16="http://schemas.microsoft.com/office/drawing/2014/main" id="{19D079BC-7927-1042-B709-7900E82625E9}"/>
                </a:ext>
              </a:extLst>
            </p:cNvPr>
            <p:cNvSpPr/>
            <p:nvPr/>
          </p:nvSpPr>
          <p:spPr>
            <a:xfrm>
              <a:off x="663645" y="5852078"/>
              <a:ext cx="7464602" cy="841248"/>
            </a:xfrm>
            <a:prstGeom prst="roundRect">
              <a:avLst>
                <a:gd name="adj" fmla="val 50000"/>
              </a:avLst>
            </a:prstGeom>
            <a:solidFill>
              <a:srgbClr val="7FA7E4"/>
            </a:solidFill>
          </p:spPr>
          <p:txBody>
            <a:bodyPr wrap="square" rtlCol="0" anchor="ctr" anchorCtr="0">
              <a:noAutofit/>
            </a:bodyPr>
            <a:lstStyle/>
            <a:p>
              <a:pPr marL="762000" rtl="0"/>
              <a:r>
                <a:rPr lang="es" sz="2800" dirty="0">
                  <a:solidFill>
                    <a:schemeClr val="bg1"/>
                  </a:solidFill>
                </a:rPr>
                <a:t>Existe una gran variedad de cuerpos diversos por naturaleza</a:t>
              </a:r>
            </a:p>
          </p:txBody>
        </p:sp>
        <p:sp>
          <p:nvSpPr>
            <p:cNvPr id="64" name="Freeform 322">
              <a:extLst>
                <a:ext uri="{FF2B5EF4-FFF2-40B4-BE49-F238E27FC236}">
                  <a16:creationId xmlns:a16="http://schemas.microsoft.com/office/drawing/2014/main" id="{76E374D5-95F7-2D4A-AC73-3586665E69F2}"/>
                </a:ext>
              </a:extLst>
            </p:cNvPr>
            <p:cNvSpPr>
              <a:spLocks noEditPoints="1"/>
            </p:cNvSpPr>
            <p:nvPr/>
          </p:nvSpPr>
          <p:spPr bwMode="auto">
            <a:xfrm>
              <a:off x="618768" y="5971905"/>
              <a:ext cx="451011"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3200" dirty="0"/>
            </a:p>
          </p:txBody>
        </p:sp>
      </p:grpSp>
      <p:grpSp>
        <p:nvGrpSpPr>
          <p:cNvPr id="65" name="Group 64">
            <a:extLst>
              <a:ext uri="{FF2B5EF4-FFF2-40B4-BE49-F238E27FC236}">
                <a16:creationId xmlns:a16="http://schemas.microsoft.com/office/drawing/2014/main" id="{BBE89027-1DD4-CD47-ACF6-CAB419A5A16E}"/>
              </a:ext>
            </a:extLst>
          </p:cNvPr>
          <p:cNvGrpSpPr/>
          <p:nvPr/>
        </p:nvGrpSpPr>
        <p:grpSpPr>
          <a:xfrm>
            <a:off x="222593" y="5839860"/>
            <a:ext cx="11567070" cy="841248"/>
            <a:chOff x="578299" y="4261817"/>
            <a:chExt cx="11567070" cy="841248"/>
          </a:xfrm>
        </p:grpSpPr>
        <p:sp>
          <p:nvSpPr>
            <p:cNvPr id="87" name="Rounded Rectangle 86">
              <a:extLst>
                <a:ext uri="{FF2B5EF4-FFF2-40B4-BE49-F238E27FC236}">
                  <a16:creationId xmlns:a16="http://schemas.microsoft.com/office/drawing/2014/main" id="{9C968CF3-6B07-2F47-A7AA-F8DB2AB4B224}"/>
                </a:ext>
              </a:extLst>
            </p:cNvPr>
            <p:cNvSpPr/>
            <p:nvPr/>
          </p:nvSpPr>
          <p:spPr>
            <a:xfrm>
              <a:off x="663642" y="4261817"/>
              <a:ext cx="11481727" cy="841248"/>
            </a:xfrm>
            <a:prstGeom prst="roundRect">
              <a:avLst>
                <a:gd name="adj" fmla="val 50000"/>
              </a:avLst>
            </a:prstGeom>
            <a:solidFill>
              <a:schemeClr val="accent5">
                <a:lumMod val="40000"/>
                <a:lumOff val="60000"/>
              </a:schemeClr>
            </a:solidFill>
          </p:spPr>
          <p:txBody>
            <a:bodyPr wrap="square" rtlCol="0" anchor="ctr" anchorCtr="0">
              <a:noAutofit/>
            </a:bodyPr>
            <a:lstStyle/>
            <a:p>
              <a:pPr marL="762000" rtl="0">
                <a:lnSpc>
                  <a:spcPct val="80000"/>
                </a:lnSpc>
              </a:pPr>
              <a:r>
                <a:rPr lang="es" sz="2800" dirty="0"/>
                <a:t>Las características sexuales no tienen por qué </a:t>
              </a:r>
              <a:br>
                <a:rPr lang="es" sz="2800" dirty="0"/>
              </a:br>
              <a:r>
                <a:rPr lang="es" sz="2800" dirty="0"/>
                <a:t>corresponderse con la orientación sexual o la identidad de género</a:t>
              </a:r>
            </a:p>
          </p:txBody>
        </p:sp>
        <p:sp>
          <p:nvSpPr>
            <p:cNvPr id="88" name="Freeform 322">
              <a:extLst>
                <a:ext uri="{FF2B5EF4-FFF2-40B4-BE49-F238E27FC236}">
                  <a16:creationId xmlns:a16="http://schemas.microsoft.com/office/drawing/2014/main" id="{53E8137C-0A1A-0847-8C1B-45F1AA98BAB3}"/>
                </a:ext>
              </a:extLst>
            </p:cNvPr>
            <p:cNvSpPr>
              <a:spLocks noEditPoints="1"/>
            </p:cNvSpPr>
            <p:nvPr/>
          </p:nvSpPr>
          <p:spPr bwMode="auto">
            <a:xfrm>
              <a:off x="578299" y="4395600"/>
              <a:ext cx="616355"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3200" dirty="0"/>
            </a:p>
          </p:txBody>
        </p:sp>
      </p:grpSp>
      <p:grpSp>
        <p:nvGrpSpPr>
          <p:cNvPr id="89" name="Group 88">
            <a:extLst>
              <a:ext uri="{FF2B5EF4-FFF2-40B4-BE49-F238E27FC236}">
                <a16:creationId xmlns:a16="http://schemas.microsoft.com/office/drawing/2014/main" id="{42C3078C-0DE4-0642-B4D5-327ABF6FA1AD}"/>
              </a:ext>
            </a:extLst>
          </p:cNvPr>
          <p:cNvGrpSpPr/>
          <p:nvPr/>
        </p:nvGrpSpPr>
        <p:grpSpPr>
          <a:xfrm>
            <a:off x="218109" y="6832757"/>
            <a:ext cx="5498442" cy="841248"/>
            <a:chOff x="591578" y="5852078"/>
            <a:chExt cx="4642939" cy="841248"/>
          </a:xfrm>
        </p:grpSpPr>
        <p:sp>
          <p:nvSpPr>
            <p:cNvPr id="90" name="Rounded Rectangle 89">
              <a:extLst>
                <a:ext uri="{FF2B5EF4-FFF2-40B4-BE49-F238E27FC236}">
                  <a16:creationId xmlns:a16="http://schemas.microsoft.com/office/drawing/2014/main" id="{E250EBFB-7954-7B4E-9357-C098452CC2F6}"/>
                </a:ext>
              </a:extLst>
            </p:cNvPr>
            <p:cNvSpPr/>
            <p:nvPr/>
          </p:nvSpPr>
          <p:spPr>
            <a:xfrm>
              <a:off x="663644" y="5852078"/>
              <a:ext cx="4570873" cy="841248"/>
            </a:xfrm>
            <a:prstGeom prst="roundRect">
              <a:avLst>
                <a:gd name="adj" fmla="val 50000"/>
              </a:avLst>
            </a:prstGeom>
            <a:solidFill>
              <a:srgbClr val="7FA7E4"/>
            </a:solidFill>
          </p:spPr>
          <p:txBody>
            <a:bodyPr wrap="square" rtlCol="0" anchor="ctr" anchorCtr="0">
              <a:noAutofit/>
            </a:bodyPr>
            <a:lstStyle/>
            <a:p>
              <a:pPr marL="803275" rtl="0"/>
              <a:r>
                <a:rPr lang="es" sz="2800" dirty="0">
                  <a:solidFill>
                    <a:schemeClr val="bg1"/>
                  </a:solidFill>
                </a:rPr>
                <a:t>Si tiene dudas, </a:t>
              </a:r>
              <a:r>
                <a:rPr lang="es" sz="2800" b="1" dirty="0">
                  <a:solidFill>
                    <a:schemeClr val="bg1"/>
                  </a:solidFill>
                </a:rPr>
                <a:t>pregunte </a:t>
              </a:r>
            </a:p>
          </p:txBody>
        </p:sp>
        <p:sp>
          <p:nvSpPr>
            <p:cNvPr id="91" name="Freeform 322">
              <a:extLst>
                <a:ext uri="{FF2B5EF4-FFF2-40B4-BE49-F238E27FC236}">
                  <a16:creationId xmlns:a16="http://schemas.microsoft.com/office/drawing/2014/main" id="{52253095-AC73-324B-BD00-3C21125E470D}"/>
                </a:ext>
              </a:extLst>
            </p:cNvPr>
            <p:cNvSpPr>
              <a:spLocks noEditPoints="1"/>
            </p:cNvSpPr>
            <p:nvPr/>
          </p:nvSpPr>
          <p:spPr bwMode="auto">
            <a:xfrm>
              <a:off x="591578" y="5971905"/>
              <a:ext cx="517326"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3200" dirty="0"/>
            </a:p>
          </p:txBody>
        </p:sp>
      </p:grpSp>
      <p:grpSp>
        <p:nvGrpSpPr>
          <p:cNvPr id="95" name="Group 94">
            <a:extLst>
              <a:ext uri="{FF2B5EF4-FFF2-40B4-BE49-F238E27FC236}">
                <a16:creationId xmlns:a16="http://schemas.microsoft.com/office/drawing/2014/main" id="{49A07E69-9E11-9A44-91FC-17C11E91F03F}"/>
              </a:ext>
            </a:extLst>
          </p:cNvPr>
          <p:cNvGrpSpPr/>
          <p:nvPr/>
        </p:nvGrpSpPr>
        <p:grpSpPr>
          <a:xfrm>
            <a:off x="198946" y="7841441"/>
            <a:ext cx="10639743" cy="843419"/>
            <a:chOff x="602683" y="4058478"/>
            <a:chExt cx="10639743" cy="843419"/>
          </a:xfrm>
        </p:grpSpPr>
        <p:sp>
          <p:nvSpPr>
            <p:cNvPr id="96" name="Rounded Rectangle 95">
              <a:extLst>
                <a:ext uri="{FF2B5EF4-FFF2-40B4-BE49-F238E27FC236}">
                  <a16:creationId xmlns:a16="http://schemas.microsoft.com/office/drawing/2014/main" id="{B026D13D-E4A4-114C-B150-EAEE431797B2}"/>
                </a:ext>
              </a:extLst>
            </p:cNvPr>
            <p:cNvSpPr/>
            <p:nvPr/>
          </p:nvSpPr>
          <p:spPr>
            <a:xfrm>
              <a:off x="663644" y="4058478"/>
              <a:ext cx="10578782" cy="843419"/>
            </a:xfrm>
            <a:prstGeom prst="roundRect">
              <a:avLst>
                <a:gd name="adj" fmla="val 50000"/>
              </a:avLst>
            </a:prstGeom>
            <a:solidFill>
              <a:schemeClr val="accent5">
                <a:lumMod val="40000"/>
                <a:lumOff val="60000"/>
              </a:schemeClr>
            </a:solidFill>
          </p:spPr>
          <p:txBody>
            <a:bodyPr wrap="square" rtlCol="0" anchor="ctr" anchorCtr="0">
              <a:noAutofit/>
            </a:bodyPr>
            <a:lstStyle/>
            <a:p>
              <a:pPr marL="585788" rtl="0">
                <a:lnSpc>
                  <a:spcPct val="80000"/>
                </a:lnSpc>
              </a:pPr>
              <a:r>
                <a:rPr lang="es" sz="2800" dirty="0"/>
                <a:t>Evite usar expresiones que puedan estigmatizar a la otra persona</a:t>
              </a:r>
              <a:br>
                <a:rPr lang="es" sz="2800" dirty="0"/>
              </a:br>
              <a:r>
                <a:rPr lang="es" sz="2800" dirty="0"/>
                <a:t>(p. ej. “trastorno” o “hermafrodita”)</a:t>
              </a:r>
            </a:p>
          </p:txBody>
        </p:sp>
        <p:sp>
          <p:nvSpPr>
            <p:cNvPr id="97" name="Freeform 322">
              <a:extLst>
                <a:ext uri="{FF2B5EF4-FFF2-40B4-BE49-F238E27FC236}">
                  <a16:creationId xmlns:a16="http://schemas.microsoft.com/office/drawing/2014/main" id="{062CEC87-824E-3540-949F-60E61C7B1497}"/>
                </a:ext>
              </a:extLst>
            </p:cNvPr>
            <p:cNvSpPr>
              <a:spLocks noEditPoints="1"/>
            </p:cNvSpPr>
            <p:nvPr/>
          </p:nvSpPr>
          <p:spPr bwMode="auto">
            <a:xfrm>
              <a:off x="602683" y="4177908"/>
              <a:ext cx="616355"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3200" dirty="0"/>
            </a:p>
          </p:txBody>
        </p:sp>
      </p:grpSp>
      <p:sp>
        <p:nvSpPr>
          <p:cNvPr id="55" name="Rectangle 54">
            <a:extLst>
              <a:ext uri="{FF2B5EF4-FFF2-40B4-BE49-F238E27FC236}">
                <a16:creationId xmlns:a16="http://schemas.microsoft.com/office/drawing/2014/main" id="{6EA833A8-1F71-B945-9A05-A76B1E542C9D}"/>
              </a:ext>
            </a:extLst>
          </p:cNvPr>
          <p:cNvSpPr/>
          <p:nvPr/>
        </p:nvSpPr>
        <p:spPr>
          <a:xfrm>
            <a:off x="7496728" y="2372360"/>
            <a:ext cx="4968696" cy="840230"/>
          </a:xfrm>
          <a:prstGeom prst="rect">
            <a:avLst/>
          </a:prstGeom>
        </p:spPr>
        <p:txBody>
          <a:bodyPr wrap="square" rtlCol="0">
            <a:spAutoFit/>
          </a:bodyPr>
          <a:lstStyle/>
          <a:p>
            <a:pPr rtl="0">
              <a:lnSpc>
                <a:spcPct val="80000"/>
              </a:lnSpc>
            </a:pPr>
            <a:r>
              <a:rPr lang="es" sz="3000" dirty="0"/>
              <a:t>Personas con </a:t>
            </a:r>
            <a:r>
              <a:rPr lang="es" sz="3000" b="1" dirty="0"/>
              <a:t>características sexuales diversas</a:t>
            </a:r>
          </a:p>
        </p:txBody>
      </p:sp>
      <p:cxnSp>
        <p:nvCxnSpPr>
          <p:cNvPr id="57" name="Straight Connector 56">
            <a:extLst>
              <a:ext uri="{FF2B5EF4-FFF2-40B4-BE49-F238E27FC236}">
                <a16:creationId xmlns:a16="http://schemas.microsoft.com/office/drawing/2014/main" id="{8E8FFC86-A452-0943-8790-F198DFF58CAE}"/>
              </a:ext>
            </a:extLst>
          </p:cNvPr>
          <p:cNvCxnSpPr>
            <a:cxnSpLocks/>
          </p:cNvCxnSpPr>
          <p:nvPr/>
        </p:nvCxnSpPr>
        <p:spPr bwMode="auto">
          <a:xfrm>
            <a:off x="7292359" y="2465966"/>
            <a:ext cx="0" cy="707886"/>
          </a:xfrm>
          <a:prstGeom prst="line">
            <a:avLst/>
          </a:prstGeom>
          <a:blipFill dpi="0" rotWithShape="0">
            <a:blip r:embed="rId3"/>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a:extLst>
              <a:ext uri="{FF2B5EF4-FFF2-40B4-BE49-F238E27FC236}">
                <a16:creationId xmlns:a16="http://schemas.microsoft.com/office/drawing/2014/main" id="{E2F5494F-3602-7B4C-96F6-BC5E97B2D113}"/>
              </a:ext>
            </a:extLst>
          </p:cNvPr>
          <p:cNvSpPr txBox="1"/>
          <p:nvPr/>
        </p:nvSpPr>
        <p:spPr>
          <a:xfrm>
            <a:off x="1180618" y="9711159"/>
            <a:ext cx="0" cy="0"/>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Tree>
    <p:extLst>
      <p:ext uri="{BB962C8B-B14F-4D97-AF65-F5344CB8AC3E}">
        <p14:creationId xmlns:p14="http://schemas.microsoft.com/office/powerpoint/2010/main" val="9743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3C02A9CB-209C-5F4C-88BF-8C37FB6C808C}"/>
              </a:ext>
            </a:extLst>
          </p:cNvPr>
          <p:cNvSpPr/>
          <p:nvPr/>
        </p:nvSpPr>
        <p:spPr>
          <a:xfrm>
            <a:off x="2314077" y="4975257"/>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cxnSp>
        <p:nvCxnSpPr>
          <p:cNvPr id="60" name="Straight Connector 59">
            <a:extLst>
              <a:ext uri="{FF2B5EF4-FFF2-40B4-BE49-F238E27FC236}">
                <a16:creationId xmlns:a16="http://schemas.microsoft.com/office/drawing/2014/main" id="{91DB1723-8CDA-C442-862E-DB8A9E17E72B}"/>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4" name="Shape 636">
            <a:extLst>
              <a:ext uri="{FF2B5EF4-FFF2-40B4-BE49-F238E27FC236}">
                <a16:creationId xmlns:a16="http://schemas.microsoft.com/office/drawing/2014/main" id="{F10BFEFD-2C1B-0545-B4C5-5525866FFF7B}"/>
              </a:ext>
            </a:extLst>
          </p:cNvPr>
          <p:cNvSpPr>
            <a:spLocks noGrp="1"/>
          </p:cNvSpPr>
          <p:nvPr>
            <p:ph type="title"/>
          </p:nvPr>
        </p:nvSpPr>
        <p:spPr>
          <a:xfrm>
            <a:off x="596827" y="322247"/>
            <a:ext cx="12406386" cy="854455"/>
          </a:xfrm>
        </p:spPr>
        <p:txBody>
          <a:bodyPr rtlCol="0"/>
          <a:lstStyle/>
          <a:p>
            <a:pPr lvl="0" algn="l" rtl="0"/>
            <a:r>
              <a:rPr lang="es"/>
              <a:t>RELATO</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29</a:t>
            </a:fld>
            <a:endParaRPr lang="en-US" altLang="en-US" sz="1200" dirty="0">
              <a:solidFill>
                <a:schemeClr val="bg1"/>
              </a:solidFill>
            </a:endParaRPr>
          </a:p>
        </p:txBody>
      </p:sp>
      <p:grpSp>
        <p:nvGrpSpPr>
          <p:cNvPr id="34" name="Group 33">
            <a:extLst>
              <a:ext uri="{FF2B5EF4-FFF2-40B4-BE49-F238E27FC236}">
                <a16:creationId xmlns:a16="http://schemas.microsoft.com/office/drawing/2014/main" id="{FA56E677-7022-E342-AFB8-274DF8D16981}"/>
              </a:ext>
            </a:extLst>
          </p:cNvPr>
          <p:cNvGrpSpPr/>
          <p:nvPr/>
        </p:nvGrpSpPr>
        <p:grpSpPr>
          <a:xfrm>
            <a:off x="663643" y="1176091"/>
            <a:ext cx="1557043" cy="988197"/>
            <a:chOff x="663643" y="1568537"/>
            <a:chExt cx="2877844" cy="1826460"/>
          </a:xfrm>
        </p:grpSpPr>
        <p:sp>
          <p:nvSpPr>
            <p:cNvPr id="35" name="Notched Right Arrow 34">
              <a:extLst>
                <a:ext uri="{FF2B5EF4-FFF2-40B4-BE49-F238E27FC236}">
                  <a16:creationId xmlns:a16="http://schemas.microsoft.com/office/drawing/2014/main" id="{6B321DAB-7069-AE43-B3A0-8EF6B970EC54}"/>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36" name="Group 552">
              <a:extLst>
                <a:ext uri="{FF2B5EF4-FFF2-40B4-BE49-F238E27FC236}">
                  <a16:creationId xmlns:a16="http://schemas.microsoft.com/office/drawing/2014/main" id="{90C6E260-0FA7-8546-9A80-AEC39218AAF4}"/>
                </a:ext>
              </a:extLst>
            </p:cNvPr>
            <p:cNvGrpSpPr/>
            <p:nvPr/>
          </p:nvGrpSpPr>
          <p:grpSpPr>
            <a:xfrm>
              <a:off x="1549197" y="1702393"/>
              <a:ext cx="1003522" cy="729835"/>
              <a:chOff x="6238876" y="2390775"/>
              <a:chExt cx="576262" cy="419101"/>
            </a:xfrm>
            <a:solidFill>
              <a:schemeClr val="bg1"/>
            </a:solidFill>
          </p:grpSpPr>
          <p:sp>
            <p:nvSpPr>
              <p:cNvPr id="38" name="Rectangle 89">
                <a:extLst>
                  <a:ext uri="{FF2B5EF4-FFF2-40B4-BE49-F238E27FC236}">
                    <a16:creationId xmlns:a16="http://schemas.microsoft.com/office/drawing/2014/main" id="{31397914-68A4-CA4A-9FCD-70BF3E5351F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9" name="Rectangle 90">
                <a:extLst>
                  <a:ext uri="{FF2B5EF4-FFF2-40B4-BE49-F238E27FC236}">
                    <a16:creationId xmlns:a16="http://schemas.microsoft.com/office/drawing/2014/main" id="{AE7DF515-3234-1A41-B345-879BFF4998C2}"/>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0" name="Freeform 91">
                <a:extLst>
                  <a:ext uri="{FF2B5EF4-FFF2-40B4-BE49-F238E27FC236}">
                    <a16:creationId xmlns:a16="http://schemas.microsoft.com/office/drawing/2014/main" id="{21C62E9F-86DD-FD42-87A0-BA73F44411A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1" name="Freeform 92">
                <a:extLst>
                  <a:ext uri="{FF2B5EF4-FFF2-40B4-BE49-F238E27FC236}">
                    <a16:creationId xmlns:a16="http://schemas.microsoft.com/office/drawing/2014/main" id="{03F6ADAE-A20A-C94A-AD5E-597093883581}"/>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2" name="Freeform 93">
                <a:extLst>
                  <a:ext uri="{FF2B5EF4-FFF2-40B4-BE49-F238E27FC236}">
                    <a16:creationId xmlns:a16="http://schemas.microsoft.com/office/drawing/2014/main" id="{B823809D-C4CC-B04C-B056-45AE8A9B699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0" name="Rectangle 94">
                <a:extLst>
                  <a:ext uri="{FF2B5EF4-FFF2-40B4-BE49-F238E27FC236}">
                    <a16:creationId xmlns:a16="http://schemas.microsoft.com/office/drawing/2014/main" id="{82FA7971-0B1A-CB4D-996E-E96FBA3504F9}"/>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1" name="Freeform 95">
                <a:extLst>
                  <a:ext uri="{FF2B5EF4-FFF2-40B4-BE49-F238E27FC236}">
                    <a16:creationId xmlns:a16="http://schemas.microsoft.com/office/drawing/2014/main" id="{E2B409AE-6F02-734C-9179-1548A072A38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2" name="Freeform 96">
                <a:extLst>
                  <a:ext uri="{FF2B5EF4-FFF2-40B4-BE49-F238E27FC236}">
                    <a16:creationId xmlns:a16="http://schemas.microsoft.com/office/drawing/2014/main" id="{9D986864-7266-B64E-A317-7E097ADC9712}"/>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3" name="Rectangle 97">
                <a:extLst>
                  <a:ext uri="{FF2B5EF4-FFF2-40B4-BE49-F238E27FC236}">
                    <a16:creationId xmlns:a16="http://schemas.microsoft.com/office/drawing/2014/main" id="{75331384-E5F6-CE43-8EC5-AD3143AC657C}"/>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4" name="Freeform 98">
                <a:extLst>
                  <a:ext uri="{FF2B5EF4-FFF2-40B4-BE49-F238E27FC236}">
                    <a16:creationId xmlns:a16="http://schemas.microsoft.com/office/drawing/2014/main" id="{338C7D6E-76CA-B548-8404-982342971B0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5" name="Freeform 99">
                <a:extLst>
                  <a:ext uri="{FF2B5EF4-FFF2-40B4-BE49-F238E27FC236}">
                    <a16:creationId xmlns:a16="http://schemas.microsoft.com/office/drawing/2014/main" id="{E70AFF6B-0E01-AD45-9BBE-F4A7EB7A1472}"/>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6" name="Freeform 100">
                <a:extLst>
                  <a:ext uri="{FF2B5EF4-FFF2-40B4-BE49-F238E27FC236}">
                    <a16:creationId xmlns:a16="http://schemas.microsoft.com/office/drawing/2014/main" id="{395C0535-E778-6847-AA88-612ADCFF7F91}"/>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7" name="Freeform 101">
                <a:extLst>
                  <a:ext uri="{FF2B5EF4-FFF2-40B4-BE49-F238E27FC236}">
                    <a16:creationId xmlns:a16="http://schemas.microsoft.com/office/drawing/2014/main" id="{AB0A4D8A-3933-7A4B-9D2D-466BB94B5156}"/>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8" name="Freeform 102">
                <a:extLst>
                  <a:ext uri="{FF2B5EF4-FFF2-40B4-BE49-F238E27FC236}">
                    <a16:creationId xmlns:a16="http://schemas.microsoft.com/office/drawing/2014/main" id="{87534C44-91D6-C64C-ACA6-B947B8346E57}"/>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2" name="Freeform 103">
                <a:extLst>
                  <a:ext uri="{FF2B5EF4-FFF2-40B4-BE49-F238E27FC236}">
                    <a16:creationId xmlns:a16="http://schemas.microsoft.com/office/drawing/2014/main" id="{33359ECA-1011-FF4D-B4A8-25630E8BEEE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3" name="Freeform 104">
                <a:extLst>
                  <a:ext uri="{FF2B5EF4-FFF2-40B4-BE49-F238E27FC236}">
                    <a16:creationId xmlns:a16="http://schemas.microsoft.com/office/drawing/2014/main" id="{4864B955-96C7-EA45-BFAF-67DC83AC4220}"/>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BB13FFAE-8EA4-6147-B648-4123ACF17E7F}"/>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37" name="Oval 36">
              <a:extLst>
                <a:ext uri="{FF2B5EF4-FFF2-40B4-BE49-F238E27FC236}">
                  <a16:creationId xmlns:a16="http://schemas.microsoft.com/office/drawing/2014/main" id="{D81E82D3-35F6-BE4B-BCAF-31442798E578}"/>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87" name="Group 86">
            <a:extLst>
              <a:ext uri="{FF2B5EF4-FFF2-40B4-BE49-F238E27FC236}">
                <a16:creationId xmlns:a16="http://schemas.microsoft.com/office/drawing/2014/main" id="{FE61F13F-6E5D-1A4D-9940-ADCD103D3D86}"/>
              </a:ext>
            </a:extLst>
          </p:cNvPr>
          <p:cNvGrpSpPr/>
          <p:nvPr/>
        </p:nvGrpSpPr>
        <p:grpSpPr>
          <a:xfrm>
            <a:off x="3086760" y="1171630"/>
            <a:ext cx="1542891" cy="975150"/>
            <a:chOff x="2545374" y="3461879"/>
            <a:chExt cx="2877844" cy="1818879"/>
          </a:xfrm>
        </p:grpSpPr>
        <p:sp>
          <p:nvSpPr>
            <p:cNvPr id="88" name="Notched Right Arrow 87">
              <a:extLst>
                <a:ext uri="{FF2B5EF4-FFF2-40B4-BE49-F238E27FC236}">
                  <a16:creationId xmlns:a16="http://schemas.microsoft.com/office/drawing/2014/main" id="{28514786-1761-4042-AEAC-2E03C0EF5EB0}"/>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89" name="Freeform 217">
              <a:extLst>
                <a:ext uri="{FF2B5EF4-FFF2-40B4-BE49-F238E27FC236}">
                  <a16:creationId xmlns:a16="http://schemas.microsoft.com/office/drawing/2014/main" id="{6DF80D63-1E92-FB47-9FF6-0A226F97A6A9}"/>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90" name="Freeform 218">
              <a:extLst>
                <a:ext uri="{FF2B5EF4-FFF2-40B4-BE49-F238E27FC236}">
                  <a16:creationId xmlns:a16="http://schemas.microsoft.com/office/drawing/2014/main" id="{15979B2A-F1F3-3D4B-8ED8-4804127FFA17}"/>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91" name="Oval 90">
              <a:extLst>
                <a:ext uri="{FF2B5EF4-FFF2-40B4-BE49-F238E27FC236}">
                  <a16:creationId xmlns:a16="http://schemas.microsoft.com/office/drawing/2014/main" id="{9968114D-49B0-F347-AD5F-C746814BA591}"/>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grpSp>
        <p:nvGrpSpPr>
          <p:cNvPr id="92" name="Group 91">
            <a:extLst>
              <a:ext uri="{FF2B5EF4-FFF2-40B4-BE49-F238E27FC236}">
                <a16:creationId xmlns:a16="http://schemas.microsoft.com/office/drawing/2014/main" id="{C1BF0F9F-17A7-4A41-95AB-1AF0189FA939}"/>
              </a:ext>
            </a:extLst>
          </p:cNvPr>
          <p:cNvGrpSpPr/>
          <p:nvPr/>
        </p:nvGrpSpPr>
        <p:grpSpPr>
          <a:xfrm>
            <a:off x="5716551" y="1162143"/>
            <a:ext cx="1555360" cy="970072"/>
            <a:chOff x="5059976" y="3461879"/>
            <a:chExt cx="2877844" cy="1794899"/>
          </a:xfrm>
        </p:grpSpPr>
        <p:sp>
          <p:nvSpPr>
            <p:cNvPr id="93" name="Notched Right Arrow 92">
              <a:extLst>
                <a:ext uri="{FF2B5EF4-FFF2-40B4-BE49-F238E27FC236}">
                  <a16:creationId xmlns:a16="http://schemas.microsoft.com/office/drawing/2014/main" id="{FCD9A2EB-3453-BD44-B5C5-2F6E558BA224}"/>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94" name="Group 93">
              <a:extLst>
                <a:ext uri="{FF2B5EF4-FFF2-40B4-BE49-F238E27FC236}">
                  <a16:creationId xmlns:a16="http://schemas.microsoft.com/office/drawing/2014/main" id="{BD4A15E9-F976-1749-BA36-5CACFAD512B6}"/>
                </a:ext>
              </a:extLst>
            </p:cNvPr>
            <p:cNvGrpSpPr/>
            <p:nvPr/>
          </p:nvGrpSpPr>
          <p:grpSpPr>
            <a:xfrm>
              <a:off x="6277158" y="3667181"/>
              <a:ext cx="220868" cy="263136"/>
              <a:chOff x="4414050" y="5943186"/>
              <a:chExt cx="483298" cy="575789"/>
            </a:xfrm>
            <a:solidFill>
              <a:schemeClr val="bg1"/>
            </a:solidFill>
          </p:grpSpPr>
          <p:sp>
            <p:nvSpPr>
              <p:cNvPr id="97" name="Freeform 871">
                <a:extLst>
                  <a:ext uri="{FF2B5EF4-FFF2-40B4-BE49-F238E27FC236}">
                    <a16:creationId xmlns:a16="http://schemas.microsoft.com/office/drawing/2014/main" id="{E9303892-A20A-314F-BD72-2B2BDB898B16}"/>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98" name="Freeform 872">
                <a:extLst>
                  <a:ext uri="{FF2B5EF4-FFF2-40B4-BE49-F238E27FC236}">
                    <a16:creationId xmlns:a16="http://schemas.microsoft.com/office/drawing/2014/main" id="{A96144DD-E6DC-4645-B4C1-4002DDC09BD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95" name="Freeform 40">
              <a:extLst>
                <a:ext uri="{FF2B5EF4-FFF2-40B4-BE49-F238E27FC236}">
                  <a16:creationId xmlns:a16="http://schemas.microsoft.com/office/drawing/2014/main" id="{839BB699-F215-4944-84BA-ECC1DB4A448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96" name="Oval 95">
              <a:extLst>
                <a:ext uri="{FF2B5EF4-FFF2-40B4-BE49-F238E27FC236}">
                  <a16:creationId xmlns:a16="http://schemas.microsoft.com/office/drawing/2014/main" id="{DE3361EB-1295-4C42-A310-A43A8F5F934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sp>
        <p:nvSpPr>
          <p:cNvPr id="111" name="Rectangle 110">
            <a:extLst>
              <a:ext uri="{FF2B5EF4-FFF2-40B4-BE49-F238E27FC236}">
                <a16:creationId xmlns:a16="http://schemas.microsoft.com/office/drawing/2014/main" id="{50EF05ED-2FAB-E240-AC3F-8DDC6F6EF539}"/>
              </a:ext>
            </a:extLst>
          </p:cNvPr>
          <p:cNvSpPr/>
          <p:nvPr/>
        </p:nvSpPr>
        <p:spPr>
          <a:xfrm>
            <a:off x="1274393" y="3781663"/>
            <a:ext cx="10640516" cy="3064461"/>
          </a:xfrm>
          <a:prstGeom prst="rect">
            <a:avLst/>
          </a:prstGeom>
          <a:solidFill>
            <a:schemeClr val="accent5"/>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sp>
        <p:nvSpPr>
          <p:cNvPr id="112" name="Title 3">
            <a:extLst>
              <a:ext uri="{FF2B5EF4-FFF2-40B4-BE49-F238E27FC236}">
                <a16:creationId xmlns:a16="http://schemas.microsoft.com/office/drawing/2014/main" id="{5AF74080-8E69-714E-BB05-65A5CA682588}"/>
              </a:ext>
            </a:extLst>
          </p:cNvPr>
          <p:cNvSpPr txBox="1">
            <a:spLocks/>
          </p:cNvSpPr>
          <p:nvPr/>
        </p:nvSpPr>
        <p:spPr>
          <a:xfrm>
            <a:off x="1992690" y="4209066"/>
            <a:ext cx="9082564" cy="2151592"/>
          </a:xfrm>
          <a:prstGeom prst="rect">
            <a:avLst/>
          </a:prstGeom>
        </p:spPr>
        <p:txBody>
          <a:bodyPr rtlCol="0" anchor="ctr"/>
          <a:lst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rtl="0"/>
            <a:r>
              <a:rPr lang="es" sz="4400" b="1" dirty="0">
                <a:solidFill>
                  <a:schemeClr val="bg1"/>
                </a:solidFill>
              </a:rPr>
              <a:t>Consejos para promover </a:t>
            </a:r>
            <a:br>
              <a:rPr lang="en-US" sz="4400" b="1" dirty="0">
                <a:solidFill>
                  <a:schemeClr val="bg1"/>
                </a:solidFill>
              </a:rPr>
            </a:br>
            <a:r>
              <a:rPr lang="es" sz="4400" b="1" dirty="0">
                <a:solidFill>
                  <a:schemeClr val="bg1"/>
                </a:solidFill>
              </a:rPr>
              <a:t>un relato expresado libremente</a:t>
            </a:r>
          </a:p>
        </p:txBody>
      </p:sp>
      <p:sp>
        <p:nvSpPr>
          <p:cNvPr id="113" name="Title 53">
            <a:extLst>
              <a:ext uri="{FF2B5EF4-FFF2-40B4-BE49-F238E27FC236}">
                <a16:creationId xmlns:a16="http://schemas.microsoft.com/office/drawing/2014/main" id="{2099201A-B8B5-F046-9F49-475CC59E5A61}"/>
              </a:ext>
            </a:extLst>
          </p:cNvPr>
          <p:cNvSpPr txBox="1">
            <a:spLocks/>
          </p:cNvSpPr>
          <p:nvPr/>
        </p:nvSpPr>
        <p:spPr>
          <a:xfrm>
            <a:off x="3947598" y="6557125"/>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CUADERNO - PÁGINA </a:t>
            </a:r>
            <a:r>
              <a:rPr lang="es" b="1" dirty="0">
                <a:solidFill>
                  <a:schemeClr val="tx2"/>
                </a:solidFill>
              </a:rPr>
              <a:t>52</a:t>
            </a:r>
          </a:p>
        </p:txBody>
      </p:sp>
      <p:grpSp>
        <p:nvGrpSpPr>
          <p:cNvPr id="43" name="Group 42">
            <a:extLst>
              <a:ext uri="{FF2B5EF4-FFF2-40B4-BE49-F238E27FC236}">
                <a16:creationId xmlns:a16="http://schemas.microsoft.com/office/drawing/2014/main" id="{C32DB02C-5A74-E247-98BB-106A2084611A}"/>
              </a:ext>
            </a:extLst>
          </p:cNvPr>
          <p:cNvGrpSpPr/>
          <p:nvPr/>
        </p:nvGrpSpPr>
        <p:grpSpPr>
          <a:xfrm>
            <a:off x="6185889" y="3403287"/>
            <a:ext cx="783868" cy="783867"/>
            <a:chOff x="6074504" y="5568057"/>
            <a:chExt cx="933399" cy="933398"/>
          </a:xfrm>
        </p:grpSpPr>
        <p:sp>
          <p:nvSpPr>
            <p:cNvPr id="44" name="Shape 7274">
              <a:extLst>
                <a:ext uri="{FF2B5EF4-FFF2-40B4-BE49-F238E27FC236}">
                  <a16:creationId xmlns:a16="http://schemas.microsoft.com/office/drawing/2014/main" id="{CF882CC0-615B-534A-8CEC-409CABE5500D}"/>
                </a:ext>
              </a:extLst>
            </p:cNvPr>
            <p:cNvSpPr/>
            <p:nvPr/>
          </p:nvSpPr>
          <p:spPr>
            <a:xfrm>
              <a:off x="6074504" y="5568057"/>
              <a:ext cx="933399" cy="933398"/>
            </a:xfrm>
            <a:prstGeom prst="ellipse">
              <a:avLst/>
            </a:prstGeom>
            <a:solidFill>
              <a:schemeClr val="accent5"/>
            </a:solidFill>
            <a:ln w="38100" cap="flat">
              <a:solidFill>
                <a:schemeClr val="bg1"/>
              </a:solid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pic>
          <p:nvPicPr>
            <p:cNvPr id="45" name="Picture 44">
              <a:extLst>
                <a:ext uri="{FF2B5EF4-FFF2-40B4-BE49-F238E27FC236}">
                  <a16:creationId xmlns:a16="http://schemas.microsoft.com/office/drawing/2014/main" id="{8F5BB061-52ED-6A4C-A06D-664EAA288E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sp>
        <p:nvSpPr>
          <p:cNvPr id="116" name="Rectangle 115">
            <a:extLst>
              <a:ext uri="{FF2B5EF4-FFF2-40B4-BE49-F238E27FC236}">
                <a16:creationId xmlns:a16="http://schemas.microsoft.com/office/drawing/2014/main" id="{8537142B-60FB-7548-A96D-FA27952409F7}"/>
              </a:ext>
            </a:extLst>
          </p:cNvPr>
          <p:cNvSpPr/>
          <p:nvPr/>
        </p:nvSpPr>
        <p:spPr>
          <a:xfrm>
            <a:off x="4015385" y="2513022"/>
            <a:ext cx="5037175" cy="646331"/>
          </a:xfrm>
          <a:prstGeom prst="rect">
            <a:avLst/>
          </a:prstGeom>
          <a:solidFill>
            <a:schemeClr val="accent5"/>
          </a:solidFill>
        </p:spPr>
        <p:txBody>
          <a:bodyPr wrap="square" rtlCol="0">
            <a:spAutoFit/>
          </a:bodyPr>
          <a:lstStyle/>
          <a:p>
            <a:pPr algn="ctr" rtl="0"/>
            <a:r>
              <a:rPr lang="es" sz="3600" b="1">
                <a:solidFill>
                  <a:schemeClr val="bg1"/>
                </a:solidFill>
              </a:rPr>
              <a:t>Ficha de consejos</a:t>
            </a:r>
          </a:p>
        </p:txBody>
      </p:sp>
      <p:pic>
        <p:nvPicPr>
          <p:cNvPr id="61" name="Picture 8">
            <a:extLst>
              <a:ext uri="{FF2B5EF4-FFF2-40B4-BE49-F238E27FC236}">
                <a16:creationId xmlns:a16="http://schemas.microsoft.com/office/drawing/2014/main" id="{B1DBBFF0-8061-724C-B80E-BEF343024BF1}"/>
              </a:ext>
            </a:extLst>
          </p:cNvPr>
          <p:cNvPicPr>
            <a:picLocks noChangeAspect="1"/>
          </p:cNvPicPr>
          <p:nvPr/>
        </p:nvPicPr>
        <p:blipFill rotWithShape="1">
          <a:blip r:embed="rId4"/>
          <a:srcRect l="20653" r="43197" b="39823"/>
          <a:stretch/>
        </p:blipFill>
        <p:spPr>
          <a:xfrm>
            <a:off x="9259278" y="6501455"/>
            <a:ext cx="1993264" cy="3318171"/>
          </a:xfrm>
          <a:prstGeom prst="rect">
            <a:avLst/>
          </a:prstGeom>
        </p:spPr>
      </p:pic>
      <p:pic>
        <p:nvPicPr>
          <p:cNvPr id="65" name="Picture 64">
            <a:extLst>
              <a:ext uri="{FF2B5EF4-FFF2-40B4-BE49-F238E27FC236}">
                <a16:creationId xmlns:a16="http://schemas.microsoft.com/office/drawing/2014/main" id="{DD057CA7-BCA4-7F4F-B036-0AC3AD3FF2C1}"/>
              </a:ext>
            </a:extLst>
          </p:cNvPr>
          <p:cNvPicPr>
            <a:picLocks noChangeAspect="1"/>
          </p:cNvPicPr>
          <p:nvPr/>
        </p:nvPicPr>
        <p:blipFill rotWithShape="1">
          <a:blip r:embed="rId5"/>
          <a:srcRect l="11926" t="9816" r="56636" b="48055"/>
          <a:stretch/>
        </p:blipFill>
        <p:spPr>
          <a:xfrm>
            <a:off x="1312054" y="6781898"/>
            <a:ext cx="2219999" cy="2974878"/>
          </a:xfrm>
          <a:prstGeom prst="rect">
            <a:avLst/>
          </a:prstGeom>
        </p:spPr>
      </p:pic>
      <p:pic>
        <p:nvPicPr>
          <p:cNvPr id="64" name="Picture 8">
            <a:extLst>
              <a:ext uri="{FF2B5EF4-FFF2-40B4-BE49-F238E27FC236}">
                <a16:creationId xmlns:a16="http://schemas.microsoft.com/office/drawing/2014/main" id="{9491E7CB-BD1E-8F49-9106-910C9088178B}"/>
              </a:ext>
            </a:extLst>
          </p:cNvPr>
          <p:cNvPicPr>
            <a:picLocks noChangeAspect="1"/>
          </p:cNvPicPr>
          <p:nvPr/>
        </p:nvPicPr>
        <p:blipFill>
          <a:blip r:embed="rId6"/>
          <a:stretch>
            <a:fillRect/>
          </a:stretch>
        </p:blipFill>
        <p:spPr>
          <a:xfrm>
            <a:off x="2588067" y="6613127"/>
            <a:ext cx="7064017" cy="3532009"/>
          </a:xfrm>
          <a:prstGeom prst="rect">
            <a:avLst/>
          </a:prstGeom>
        </p:spPr>
      </p:pic>
    </p:spTree>
    <p:extLst>
      <p:ext uri="{BB962C8B-B14F-4D97-AF65-F5344CB8AC3E}">
        <p14:creationId xmlns:p14="http://schemas.microsoft.com/office/powerpoint/2010/main" val="247412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C885FC-D169-4917-9B49-020453FD4C3E}"/>
              </a:ext>
            </a:extLst>
          </p:cNvPr>
          <p:cNvPicPr>
            <a:picLocks noChangeAspect="1"/>
          </p:cNvPicPr>
          <p:nvPr/>
        </p:nvPicPr>
        <p:blipFill rotWithShape="1">
          <a:blip r:embed="rId3"/>
          <a:srcRect l="6154"/>
          <a:stretch/>
        </p:blipFill>
        <p:spPr>
          <a:xfrm>
            <a:off x="-7938" y="-17676"/>
            <a:ext cx="13011152" cy="9447180"/>
          </a:xfrm>
          <a:prstGeom prst="rect">
            <a:avLst/>
          </a:prstGeom>
        </p:spPr>
      </p:pic>
      <p:sp>
        <p:nvSpPr>
          <p:cNvPr id="55297" name="Picture 2"/>
          <p:cNvSpPr>
            <a:spLocks noChangeAspect="1"/>
          </p:cNvSpPr>
          <p:nvPr/>
        </p:nvSpPr>
        <p:spPr bwMode="auto">
          <a:xfrm>
            <a:off x="0" y="2183"/>
            <a:ext cx="12995276" cy="975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latin typeface="Calibri Regular"/>
            </a:endParaRPr>
          </a:p>
        </p:txBody>
      </p:sp>
      <p:sp>
        <p:nvSpPr>
          <p:cNvPr id="55301" name="Title 1"/>
          <p:cNvSpPr>
            <a:spLocks noGrp="1"/>
          </p:cNvSpPr>
          <p:nvPr>
            <p:ph type="ctrTitle" idx="4294967295"/>
          </p:nvPr>
        </p:nvSpPr>
        <p:spPr bwMode="auto">
          <a:xfrm>
            <a:off x="3155579" y="6267083"/>
            <a:ext cx="6723529" cy="1615984"/>
          </a:xfrm>
          <a:prstGeom prst="rect">
            <a:avLst/>
          </a:prstGeom>
          <a:solidFill>
            <a:schemeClr val="accent2"/>
          </a:solidFill>
        </p:spPr>
        <p:txBody>
          <a:bodyPr rtlCol="0">
            <a:noAutofit/>
          </a:bodyPr>
          <a:lstStyle/>
          <a:p>
            <a:pPr rtl="0"/>
            <a:r>
              <a:rPr lang="es" sz="4200" dirty="0">
                <a:solidFill>
                  <a:schemeClr val="bg1"/>
                </a:solidFill>
                <a:latin typeface="Calibri" charset="0"/>
                <a:ea typeface="MS PGothic" charset="-128"/>
                <a:cs typeface="Calibri" charset="0"/>
              </a:rPr>
              <a:t>Realización de entrevistas</a:t>
            </a:r>
          </a:p>
        </p:txBody>
      </p:sp>
      <p:sp>
        <p:nvSpPr>
          <p:cNvPr id="7" name="Title 1"/>
          <p:cNvSpPr txBox="1">
            <a:spLocks/>
          </p:cNvSpPr>
          <p:nvPr/>
        </p:nvSpPr>
        <p:spPr bwMode="auto">
          <a:xfrm>
            <a:off x="4391509" y="7875418"/>
            <a:ext cx="4212258" cy="838086"/>
          </a:xfrm>
          <a:prstGeom prst="rect">
            <a:avLst/>
          </a:prstGeom>
          <a:solidFill>
            <a:schemeClr val="accent4"/>
          </a:solidFill>
        </p:spPr>
        <p:txBody>
          <a:bodyPr rtlCol="0" anchor="ctr"/>
          <a:lstStyle>
            <a:lvl1pPr algn="l" rtl="0" eaLnBrk="0" fontAlgn="base" hangingPunct="0">
              <a:spcBef>
                <a:spcPct val="0"/>
              </a:spcBef>
              <a:spcAft>
                <a:spcPct val="0"/>
              </a:spcAft>
              <a:defRPr sz="6000" b="1">
                <a:solidFill>
                  <a:srgbClr val="5B5B5B"/>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algn="ctr" rtl="0">
              <a:defRPr/>
            </a:pPr>
            <a:r>
              <a:rPr lang="es" sz="5000" b="0" kern="0">
                <a:solidFill>
                  <a:schemeClr val="bg1"/>
                </a:solidFill>
                <a:latin typeface="Calibri" pitchFamily="34" charset="0"/>
              </a:rPr>
              <a:t>Módulos </a:t>
            </a:r>
            <a:r>
              <a:rPr lang="es" sz="5000" kern="0">
                <a:solidFill>
                  <a:schemeClr val="bg1"/>
                </a:solidFill>
                <a:latin typeface="Calibri" pitchFamily="34" charset="0"/>
              </a:rPr>
              <a:t>8 a 9</a:t>
            </a:r>
          </a:p>
        </p:txBody>
      </p:sp>
      <p:grpSp>
        <p:nvGrpSpPr>
          <p:cNvPr id="13" name="Group 12">
            <a:extLst>
              <a:ext uri="{FF2B5EF4-FFF2-40B4-BE49-F238E27FC236}">
                <a16:creationId xmlns:a16="http://schemas.microsoft.com/office/drawing/2014/main" id="{2311A10D-AE69-824A-B2DA-B7B39D5651E9}"/>
              </a:ext>
            </a:extLst>
          </p:cNvPr>
          <p:cNvGrpSpPr/>
          <p:nvPr/>
        </p:nvGrpSpPr>
        <p:grpSpPr>
          <a:xfrm>
            <a:off x="0" y="9407592"/>
            <a:ext cx="13003213" cy="431871"/>
            <a:chOff x="1" y="9426435"/>
            <a:chExt cx="13004800" cy="472939"/>
          </a:xfrm>
        </p:grpSpPr>
        <p:sp>
          <p:nvSpPr>
            <p:cNvPr id="14" name="Shape 606">
              <a:extLst>
                <a:ext uri="{FF2B5EF4-FFF2-40B4-BE49-F238E27FC236}">
                  <a16:creationId xmlns:a16="http://schemas.microsoft.com/office/drawing/2014/main" id="{A7715771-A0EB-EE4B-9719-55F87022237B}"/>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5" name="Shape 607">
              <a:extLst>
                <a:ext uri="{FF2B5EF4-FFF2-40B4-BE49-F238E27FC236}">
                  <a16:creationId xmlns:a16="http://schemas.microsoft.com/office/drawing/2014/main" id="{B0E834EE-3256-0B4E-80F5-6EC7CF3B7CC7}"/>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6" name="Shape 608">
              <a:extLst>
                <a:ext uri="{FF2B5EF4-FFF2-40B4-BE49-F238E27FC236}">
                  <a16:creationId xmlns:a16="http://schemas.microsoft.com/office/drawing/2014/main" id="{D6B0D6CC-E71D-2C48-A733-59FD1D8C123C}"/>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7" name="Shape 609">
              <a:extLst>
                <a:ext uri="{FF2B5EF4-FFF2-40B4-BE49-F238E27FC236}">
                  <a16:creationId xmlns:a16="http://schemas.microsoft.com/office/drawing/2014/main" id="{031A65C8-2E45-3E46-A8C2-087A01678E30}"/>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8" name="Shape 610">
              <a:extLst>
                <a:ext uri="{FF2B5EF4-FFF2-40B4-BE49-F238E27FC236}">
                  <a16:creationId xmlns:a16="http://schemas.microsoft.com/office/drawing/2014/main" id="{E019C976-8AC5-D84D-BD93-BBC7F3908F90}"/>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9" name="Shape 610">
              <a:extLst>
                <a:ext uri="{FF2B5EF4-FFF2-40B4-BE49-F238E27FC236}">
                  <a16:creationId xmlns:a16="http://schemas.microsoft.com/office/drawing/2014/main" id="{4DB0B77C-B7CB-574C-97F3-0C35DE3F8BB9}"/>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20" name="Shape 610">
              <a:extLst>
                <a:ext uri="{FF2B5EF4-FFF2-40B4-BE49-F238E27FC236}">
                  <a16:creationId xmlns:a16="http://schemas.microsoft.com/office/drawing/2014/main" id="{5D46EC81-6B18-E34A-AA27-41BB77BB750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23" name="Slide Number Placeholder 5">
            <a:extLst>
              <a:ext uri="{FF2B5EF4-FFF2-40B4-BE49-F238E27FC236}">
                <a16:creationId xmlns:a16="http://schemas.microsoft.com/office/drawing/2014/main" id="{A02DB5B2-C1E6-E040-9B02-7651E020D7DA}"/>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a:t>
            </a:fld>
            <a:endParaRPr lang="en-US" altLang="en-US" sz="1200" dirty="0">
              <a:solidFill>
                <a:schemeClr val="bg1"/>
              </a:solidFill>
            </a:endParaRPr>
          </a:p>
        </p:txBody>
      </p:sp>
      <p:grpSp>
        <p:nvGrpSpPr>
          <p:cNvPr id="21" name="Group 20">
            <a:extLst>
              <a:ext uri="{FF2B5EF4-FFF2-40B4-BE49-F238E27FC236}">
                <a16:creationId xmlns:a16="http://schemas.microsoft.com/office/drawing/2014/main" id="{A161FDC5-2D95-E349-B1C9-06803CDC9D0F}"/>
              </a:ext>
            </a:extLst>
          </p:cNvPr>
          <p:cNvGrpSpPr/>
          <p:nvPr/>
        </p:nvGrpSpPr>
        <p:grpSpPr>
          <a:xfrm>
            <a:off x="5509581" y="8936492"/>
            <a:ext cx="2041918" cy="473126"/>
            <a:chOff x="5582387" y="8894626"/>
            <a:chExt cx="2041918" cy="473126"/>
          </a:xfrm>
        </p:grpSpPr>
        <p:pic>
          <p:nvPicPr>
            <p:cNvPr id="22" name="Picture 21">
              <a:extLst>
                <a:ext uri="{FF2B5EF4-FFF2-40B4-BE49-F238E27FC236}">
                  <a16:creationId xmlns:a16="http://schemas.microsoft.com/office/drawing/2014/main" id="{B6D58C01-3030-974C-96A4-8F62C0DC35AF}"/>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4" name="Straight Connector 23">
              <a:extLst>
                <a:ext uri="{FF2B5EF4-FFF2-40B4-BE49-F238E27FC236}">
                  <a16:creationId xmlns:a16="http://schemas.microsoft.com/office/drawing/2014/main" id="{06F8F8DA-D457-1141-88D1-700A8127A4AC}"/>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C2F7184-D27D-0B43-AD17-0E8908340EE7}"/>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053472630"/>
      </p:ext>
    </p:extLst>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91DB1723-8CDA-C442-862E-DB8A9E17E72B}"/>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4" name="Shape 636">
            <a:extLst>
              <a:ext uri="{FF2B5EF4-FFF2-40B4-BE49-F238E27FC236}">
                <a16:creationId xmlns:a16="http://schemas.microsoft.com/office/drawing/2014/main" id="{F10BFEFD-2C1B-0545-B4C5-5525866FFF7B}"/>
              </a:ext>
            </a:extLst>
          </p:cNvPr>
          <p:cNvSpPr>
            <a:spLocks noGrp="1"/>
          </p:cNvSpPr>
          <p:nvPr>
            <p:ph type="title"/>
          </p:nvPr>
        </p:nvSpPr>
        <p:spPr>
          <a:xfrm>
            <a:off x="596827" y="322247"/>
            <a:ext cx="12406386" cy="854455"/>
          </a:xfrm>
        </p:spPr>
        <p:txBody>
          <a:bodyPr rtlCol="0"/>
          <a:lstStyle/>
          <a:p>
            <a:pPr lvl="0" algn="l" rtl="0"/>
            <a:r>
              <a:rPr lang="es"/>
              <a:t>RELATO</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30</a:t>
            </a:fld>
            <a:endParaRPr lang="en-US" altLang="en-US" sz="1200" dirty="0">
              <a:solidFill>
                <a:schemeClr val="bg1"/>
              </a:solidFill>
            </a:endParaRPr>
          </a:p>
        </p:txBody>
      </p:sp>
      <p:grpSp>
        <p:nvGrpSpPr>
          <p:cNvPr id="34" name="Group 33">
            <a:extLst>
              <a:ext uri="{FF2B5EF4-FFF2-40B4-BE49-F238E27FC236}">
                <a16:creationId xmlns:a16="http://schemas.microsoft.com/office/drawing/2014/main" id="{FA56E677-7022-E342-AFB8-274DF8D16981}"/>
              </a:ext>
            </a:extLst>
          </p:cNvPr>
          <p:cNvGrpSpPr/>
          <p:nvPr/>
        </p:nvGrpSpPr>
        <p:grpSpPr>
          <a:xfrm>
            <a:off x="663643" y="1176091"/>
            <a:ext cx="1557043" cy="988197"/>
            <a:chOff x="663643" y="1568537"/>
            <a:chExt cx="2877844" cy="1826460"/>
          </a:xfrm>
        </p:grpSpPr>
        <p:sp>
          <p:nvSpPr>
            <p:cNvPr id="35" name="Notched Right Arrow 34">
              <a:extLst>
                <a:ext uri="{FF2B5EF4-FFF2-40B4-BE49-F238E27FC236}">
                  <a16:creationId xmlns:a16="http://schemas.microsoft.com/office/drawing/2014/main" id="{6B321DAB-7069-AE43-B3A0-8EF6B970EC54}"/>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36" name="Group 552">
              <a:extLst>
                <a:ext uri="{FF2B5EF4-FFF2-40B4-BE49-F238E27FC236}">
                  <a16:creationId xmlns:a16="http://schemas.microsoft.com/office/drawing/2014/main" id="{90C6E260-0FA7-8546-9A80-AEC39218AAF4}"/>
                </a:ext>
              </a:extLst>
            </p:cNvPr>
            <p:cNvGrpSpPr/>
            <p:nvPr/>
          </p:nvGrpSpPr>
          <p:grpSpPr>
            <a:xfrm>
              <a:off x="1549197" y="1702393"/>
              <a:ext cx="1003522" cy="729835"/>
              <a:chOff x="6238876" y="2390775"/>
              <a:chExt cx="576262" cy="419101"/>
            </a:xfrm>
            <a:solidFill>
              <a:schemeClr val="bg1"/>
            </a:solidFill>
          </p:grpSpPr>
          <p:sp>
            <p:nvSpPr>
              <p:cNvPr id="38" name="Rectangle 89">
                <a:extLst>
                  <a:ext uri="{FF2B5EF4-FFF2-40B4-BE49-F238E27FC236}">
                    <a16:creationId xmlns:a16="http://schemas.microsoft.com/office/drawing/2014/main" id="{31397914-68A4-CA4A-9FCD-70BF3E5351F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9" name="Rectangle 90">
                <a:extLst>
                  <a:ext uri="{FF2B5EF4-FFF2-40B4-BE49-F238E27FC236}">
                    <a16:creationId xmlns:a16="http://schemas.microsoft.com/office/drawing/2014/main" id="{AE7DF515-3234-1A41-B345-879BFF4998C2}"/>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0" name="Freeform 91">
                <a:extLst>
                  <a:ext uri="{FF2B5EF4-FFF2-40B4-BE49-F238E27FC236}">
                    <a16:creationId xmlns:a16="http://schemas.microsoft.com/office/drawing/2014/main" id="{21C62E9F-86DD-FD42-87A0-BA73F44411A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1" name="Freeform 92">
                <a:extLst>
                  <a:ext uri="{FF2B5EF4-FFF2-40B4-BE49-F238E27FC236}">
                    <a16:creationId xmlns:a16="http://schemas.microsoft.com/office/drawing/2014/main" id="{03F6ADAE-A20A-C94A-AD5E-597093883581}"/>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2" name="Freeform 93">
                <a:extLst>
                  <a:ext uri="{FF2B5EF4-FFF2-40B4-BE49-F238E27FC236}">
                    <a16:creationId xmlns:a16="http://schemas.microsoft.com/office/drawing/2014/main" id="{B823809D-C4CC-B04C-B056-45AE8A9B699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0" name="Rectangle 94">
                <a:extLst>
                  <a:ext uri="{FF2B5EF4-FFF2-40B4-BE49-F238E27FC236}">
                    <a16:creationId xmlns:a16="http://schemas.microsoft.com/office/drawing/2014/main" id="{82FA7971-0B1A-CB4D-996E-E96FBA3504F9}"/>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1" name="Freeform 95">
                <a:extLst>
                  <a:ext uri="{FF2B5EF4-FFF2-40B4-BE49-F238E27FC236}">
                    <a16:creationId xmlns:a16="http://schemas.microsoft.com/office/drawing/2014/main" id="{E2B409AE-6F02-734C-9179-1548A072A38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2" name="Freeform 96">
                <a:extLst>
                  <a:ext uri="{FF2B5EF4-FFF2-40B4-BE49-F238E27FC236}">
                    <a16:creationId xmlns:a16="http://schemas.microsoft.com/office/drawing/2014/main" id="{9D986864-7266-B64E-A317-7E097ADC9712}"/>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3" name="Rectangle 97">
                <a:extLst>
                  <a:ext uri="{FF2B5EF4-FFF2-40B4-BE49-F238E27FC236}">
                    <a16:creationId xmlns:a16="http://schemas.microsoft.com/office/drawing/2014/main" id="{75331384-E5F6-CE43-8EC5-AD3143AC657C}"/>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4" name="Freeform 98">
                <a:extLst>
                  <a:ext uri="{FF2B5EF4-FFF2-40B4-BE49-F238E27FC236}">
                    <a16:creationId xmlns:a16="http://schemas.microsoft.com/office/drawing/2014/main" id="{338C7D6E-76CA-B548-8404-982342971B0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5" name="Freeform 99">
                <a:extLst>
                  <a:ext uri="{FF2B5EF4-FFF2-40B4-BE49-F238E27FC236}">
                    <a16:creationId xmlns:a16="http://schemas.microsoft.com/office/drawing/2014/main" id="{E70AFF6B-0E01-AD45-9BBE-F4A7EB7A1472}"/>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6" name="Freeform 100">
                <a:extLst>
                  <a:ext uri="{FF2B5EF4-FFF2-40B4-BE49-F238E27FC236}">
                    <a16:creationId xmlns:a16="http://schemas.microsoft.com/office/drawing/2014/main" id="{395C0535-E778-6847-AA88-612ADCFF7F91}"/>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7" name="Freeform 101">
                <a:extLst>
                  <a:ext uri="{FF2B5EF4-FFF2-40B4-BE49-F238E27FC236}">
                    <a16:creationId xmlns:a16="http://schemas.microsoft.com/office/drawing/2014/main" id="{AB0A4D8A-3933-7A4B-9D2D-466BB94B5156}"/>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8" name="Freeform 102">
                <a:extLst>
                  <a:ext uri="{FF2B5EF4-FFF2-40B4-BE49-F238E27FC236}">
                    <a16:creationId xmlns:a16="http://schemas.microsoft.com/office/drawing/2014/main" id="{87534C44-91D6-C64C-ACA6-B947B8346E57}"/>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2" name="Freeform 103">
                <a:extLst>
                  <a:ext uri="{FF2B5EF4-FFF2-40B4-BE49-F238E27FC236}">
                    <a16:creationId xmlns:a16="http://schemas.microsoft.com/office/drawing/2014/main" id="{33359ECA-1011-FF4D-B4A8-25630E8BEEE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3" name="Freeform 104">
                <a:extLst>
                  <a:ext uri="{FF2B5EF4-FFF2-40B4-BE49-F238E27FC236}">
                    <a16:creationId xmlns:a16="http://schemas.microsoft.com/office/drawing/2014/main" id="{4864B955-96C7-EA45-BFAF-67DC83AC4220}"/>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BB13FFAE-8EA4-6147-B648-4123ACF17E7F}"/>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37" name="Oval 36">
              <a:extLst>
                <a:ext uri="{FF2B5EF4-FFF2-40B4-BE49-F238E27FC236}">
                  <a16:creationId xmlns:a16="http://schemas.microsoft.com/office/drawing/2014/main" id="{D81E82D3-35F6-BE4B-BCAF-31442798E578}"/>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87" name="Group 86">
            <a:extLst>
              <a:ext uri="{FF2B5EF4-FFF2-40B4-BE49-F238E27FC236}">
                <a16:creationId xmlns:a16="http://schemas.microsoft.com/office/drawing/2014/main" id="{FE61F13F-6E5D-1A4D-9940-ADCD103D3D86}"/>
              </a:ext>
            </a:extLst>
          </p:cNvPr>
          <p:cNvGrpSpPr/>
          <p:nvPr/>
        </p:nvGrpSpPr>
        <p:grpSpPr>
          <a:xfrm>
            <a:off x="3086760" y="1171630"/>
            <a:ext cx="1542891" cy="975150"/>
            <a:chOff x="2545374" y="3461879"/>
            <a:chExt cx="2877844" cy="1818879"/>
          </a:xfrm>
        </p:grpSpPr>
        <p:sp>
          <p:nvSpPr>
            <p:cNvPr id="88" name="Notched Right Arrow 87">
              <a:extLst>
                <a:ext uri="{FF2B5EF4-FFF2-40B4-BE49-F238E27FC236}">
                  <a16:creationId xmlns:a16="http://schemas.microsoft.com/office/drawing/2014/main" id="{28514786-1761-4042-AEAC-2E03C0EF5EB0}"/>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89" name="Freeform 217">
              <a:extLst>
                <a:ext uri="{FF2B5EF4-FFF2-40B4-BE49-F238E27FC236}">
                  <a16:creationId xmlns:a16="http://schemas.microsoft.com/office/drawing/2014/main" id="{6DF80D63-1E92-FB47-9FF6-0A226F97A6A9}"/>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90" name="Freeform 218">
              <a:extLst>
                <a:ext uri="{FF2B5EF4-FFF2-40B4-BE49-F238E27FC236}">
                  <a16:creationId xmlns:a16="http://schemas.microsoft.com/office/drawing/2014/main" id="{15979B2A-F1F3-3D4B-8ED8-4804127FFA17}"/>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91" name="Oval 90">
              <a:extLst>
                <a:ext uri="{FF2B5EF4-FFF2-40B4-BE49-F238E27FC236}">
                  <a16:creationId xmlns:a16="http://schemas.microsoft.com/office/drawing/2014/main" id="{9968114D-49B0-F347-AD5F-C746814BA591}"/>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grpSp>
        <p:nvGrpSpPr>
          <p:cNvPr id="92" name="Group 91">
            <a:extLst>
              <a:ext uri="{FF2B5EF4-FFF2-40B4-BE49-F238E27FC236}">
                <a16:creationId xmlns:a16="http://schemas.microsoft.com/office/drawing/2014/main" id="{C1BF0F9F-17A7-4A41-95AB-1AF0189FA939}"/>
              </a:ext>
            </a:extLst>
          </p:cNvPr>
          <p:cNvGrpSpPr/>
          <p:nvPr/>
        </p:nvGrpSpPr>
        <p:grpSpPr>
          <a:xfrm>
            <a:off x="5716551" y="1162143"/>
            <a:ext cx="1555360" cy="970072"/>
            <a:chOff x="5059976" y="3461879"/>
            <a:chExt cx="2877844" cy="1794899"/>
          </a:xfrm>
        </p:grpSpPr>
        <p:sp>
          <p:nvSpPr>
            <p:cNvPr id="93" name="Notched Right Arrow 92">
              <a:extLst>
                <a:ext uri="{FF2B5EF4-FFF2-40B4-BE49-F238E27FC236}">
                  <a16:creationId xmlns:a16="http://schemas.microsoft.com/office/drawing/2014/main" id="{FCD9A2EB-3453-BD44-B5C5-2F6E558BA224}"/>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94" name="Group 93">
              <a:extLst>
                <a:ext uri="{FF2B5EF4-FFF2-40B4-BE49-F238E27FC236}">
                  <a16:creationId xmlns:a16="http://schemas.microsoft.com/office/drawing/2014/main" id="{BD4A15E9-F976-1749-BA36-5CACFAD512B6}"/>
                </a:ext>
              </a:extLst>
            </p:cNvPr>
            <p:cNvGrpSpPr/>
            <p:nvPr/>
          </p:nvGrpSpPr>
          <p:grpSpPr>
            <a:xfrm>
              <a:off x="6277158" y="3667181"/>
              <a:ext cx="220868" cy="263136"/>
              <a:chOff x="4414050" y="5943186"/>
              <a:chExt cx="483298" cy="575789"/>
            </a:xfrm>
            <a:solidFill>
              <a:schemeClr val="bg1"/>
            </a:solidFill>
          </p:grpSpPr>
          <p:sp>
            <p:nvSpPr>
              <p:cNvPr id="97" name="Freeform 871">
                <a:extLst>
                  <a:ext uri="{FF2B5EF4-FFF2-40B4-BE49-F238E27FC236}">
                    <a16:creationId xmlns:a16="http://schemas.microsoft.com/office/drawing/2014/main" id="{E9303892-A20A-314F-BD72-2B2BDB898B16}"/>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98" name="Freeform 872">
                <a:extLst>
                  <a:ext uri="{FF2B5EF4-FFF2-40B4-BE49-F238E27FC236}">
                    <a16:creationId xmlns:a16="http://schemas.microsoft.com/office/drawing/2014/main" id="{A96144DD-E6DC-4645-B4C1-4002DDC09BD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95" name="Freeform 40">
              <a:extLst>
                <a:ext uri="{FF2B5EF4-FFF2-40B4-BE49-F238E27FC236}">
                  <a16:creationId xmlns:a16="http://schemas.microsoft.com/office/drawing/2014/main" id="{839BB699-F215-4944-84BA-ECC1DB4A448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96" name="Oval 95">
              <a:extLst>
                <a:ext uri="{FF2B5EF4-FFF2-40B4-BE49-F238E27FC236}">
                  <a16:creationId xmlns:a16="http://schemas.microsoft.com/office/drawing/2014/main" id="{DE3361EB-1295-4C42-A310-A43A8F5F934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cxnSp>
        <p:nvCxnSpPr>
          <p:cNvPr id="59" name="Straight Connector 58">
            <a:extLst>
              <a:ext uri="{FF2B5EF4-FFF2-40B4-BE49-F238E27FC236}">
                <a16:creationId xmlns:a16="http://schemas.microsoft.com/office/drawing/2014/main" id="{1AB960A8-514E-8E4A-A925-7C436B203910}"/>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4" name="Rectangle 63">
            <a:extLst>
              <a:ext uri="{FF2B5EF4-FFF2-40B4-BE49-F238E27FC236}">
                <a16:creationId xmlns:a16="http://schemas.microsoft.com/office/drawing/2014/main" id="{A818152B-8DA8-A14C-AA95-49F6548C923B}"/>
              </a:ext>
            </a:extLst>
          </p:cNvPr>
          <p:cNvSpPr/>
          <p:nvPr/>
        </p:nvSpPr>
        <p:spPr bwMode="auto">
          <a:xfrm>
            <a:off x="1087904" y="4154488"/>
            <a:ext cx="10854160" cy="3983672"/>
          </a:xfrm>
          <a:prstGeom prst="rect">
            <a:avLst/>
          </a:prstGeom>
          <a:noFill/>
          <a:ln w="177800" cap="flat" cmpd="sng" algn="ctr">
            <a:solidFill>
              <a:schemeClr val="accent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5" name="Text Placeholder 3">
            <a:extLst>
              <a:ext uri="{FF2B5EF4-FFF2-40B4-BE49-F238E27FC236}">
                <a16:creationId xmlns:a16="http://schemas.microsoft.com/office/drawing/2014/main" id="{A52B477D-3EB6-894C-8118-C5A4CD49E063}"/>
              </a:ext>
            </a:extLst>
          </p:cNvPr>
          <p:cNvSpPr txBox="1">
            <a:spLocks/>
          </p:cNvSpPr>
          <p:nvPr/>
        </p:nvSpPr>
        <p:spPr>
          <a:xfrm>
            <a:off x="1901869" y="4469616"/>
            <a:ext cx="9347913" cy="2702755"/>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lvl="0" rtl="0">
              <a:lnSpc>
                <a:spcPct val="110000"/>
              </a:lnSpc>
            </a:pPr>
            <a:r>
              <a:rPr lang="es" dirty="0">
                <a:solidFill>
                  <a:schemeClr val="tx1"/>
                </a:solidFill>
              </a:rPr>
              <a:t>Entrevistamos a una persona, R., que dice estar preocupada en relación con la protección porque “es diferente”. Su cometido es averiguar qué le preocupa a R. en relación con la protección. ¿De qué forma pueden analizar en la entrevista la manera en que R. se siente “diferente”?</a:t>
            </a:r>
            <a:endParaRPr lang="en-US" sz="1800" dirty="0">
              <a:solidFill>
                <a:schemeClr val="tx1"/>
              </a:solidFill>
            </a:endParaRPr>
          </a:p>
        </p:txBody>
      </p:sp>
      <p:sp>
        <p:nvSpPr>
          <p:cNvPr id="49" name="Oval 48">
            <a:extLst>
              <a:ext uri="{FF2B5EF4-FFF2-40B4-BE49-F238E27FC236}">
                <a16:creationId xmlns:a16="http://schemas.microsoft.com/office/drawing/2014/main" id="{694E152C-341F-C045-BE71-45864B459133}"/>
              </a:ext>
            </a:extLst>
          </p:cNvPr>
          <p:cNvSpPr/>
          <p:nvPr/>
        </p:nvSpPr>
        <p:spPr bwMode="auto">
          <a:xfrm>
            <a:off x="499875" y="2371843"/>
            <a:ext cx="805251" cy="805251"/>
          </a:xfrm>
          <a:prstGeom prst="ellipse">
            <a:avLst/>
          </a:prstGeom>
          <a:solidFill>
            <a:schemeClr val="accent5"/>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61" name="Group 19">
            <a:extLst>
              <a:ext uri="{FF2B5EF4-FFF2-40B4-BE49-F238E27FC236}">
                <a16:creationId xmlns:a16="http://schemas.microsoft.com/office/drawing/2014/main" id="{4B4C248B-1749-1C40-96E0-C537970A9B99}"/>
              </a:ext>
            </a:extLst>
          </p:cNvPr>
          <p:cNvGrpSpPr>
            <a:grpSpLocks noChangeAspect="1"/>
          </p:cNvGrpSpPr>
          <p:nvPr/>
        </p:nvGrpSpPr>
        <p:grpSpPr bwMode="auto">
          <a:xfrm>
            <a:off x="677958" y="2514517"/>
            <a:ext cx="457778" cy="457778"/>
            <a:chOff x="4494" y="2163"/>
            <a:chExt cx="384" cy="384"/>
          </a:xfrm>
          <a:solidFill>
            <a:schemeClr val="bg1"/>
          </a:solidFill>
        </p:grpSpPr>
        <p:sp>
          <p:nvSpPr>
            <p:cNvPr id="66" name="Freeform 21">
              <a:extLst>
                <a:ext uri="{FF2B5EF4-FFF2-40B4-BE49-F238E27FC236}">
                  <a16:creationId xmlns:a16="http://schemas.microsoft.com/office/drawing/2014/main" id="{DF7BE989-FA84-1F47-85E9-F4D0EF3F1B51}"/>
                </a:ext>
              </a:extLst>
            </p:cNvPr>
            <p:cNvSpPr>
              <a:spLocks noEditPoints="1"/>
            </p:cNvSpPr>
            <p:nvPr/>
          </p:nvSpPr>
          <p:spPr bwMode="auto">
            <a:xfrm>
              <a:off x="4494" y="2163"/>
              <a:ext cx="384" cy="384"/>
            </a:xfrm>
            <a:custGeom>
              <a:avLst/>
              <a:gdLst>
                <a:gd name="T0" fmla="*/ 1611 w 3456"/>
                <a:gd name="T1" fmla="*/ 979 h 3456"/>
                <a:gd name="T2" fmla="*/ 1817 w 3456"/>
                <a:gd name="T3" fmla="*/ 1267 h 3456"/>
                <a:gd name="T4" fmla="*/ 3341 w 3456"/>
                <a:gd name="T5" fmla="*/ 1267 h 3456"/>
                <a:gd name="T6" fmla="*/ 3341 w 3456"/>
                <a:gd name="T7" fmla="*/ 979 h 3456"/>
                <a:gd name="T8" fmla="*/ 1611 w 3456"/>
                <a:gd name="T9" fmla="*/ 979 h 3456"/>
                <a:gd name="T10" fmla="*/ 115 w 3456"/>
                <a:gd name="T11" fmla="*/ 576 h 3456"/>
                <a:gd name="T12" fmla="*/ 115 w 3456"/>
                <a:gd name="T13" fmla="*/ 3341 h 3456"/>
                <a:gd name="T14" fmla="*/ 3341 w 3456"/>
                <a:gd name="T15" fmla="*/ 3341 h 3456"/>
                <a:gd name="T16" fmla="*/ 3341 w 3456"/>
                <a:gd name="T17" fmla="*/ 1382 h 3456"/>
                <a:gd name="T18" fmla="*/ 1786 w 3456"/>
                <a:gd name="T19" fmla="*/ 1382 h 3456"/>
                <a:gd name="T20" fmla="*/ 1786 w 3456"/>
                <a:gd name="T21" fmla="*/ 1380 h 3456"/>
                <a:gd name="T22" fmla="*/ 1772 w 3456"/>
                <a:gd name="T23" fmla="*/ 1379 h 3456"/>
                <a:gd name="T24" fmla="*/ 1759 w 3456"/>
                <a:gd name="T25" fmla="*/ 1374 h 3456"/>
                <a:gd name="T26" fmla="*/ 1748 w 3456"/>
                <a:gd name="T27" fmla="*/ 1367 h 3456"/>
                <a:gd name="T28" fmla="*/ 1738 w 3456"/>
                <a:gd name="T29" fmla="*/ 1356 h 3456"/>
                <a:gd name="T30" fmla="*/ 1468 w 3456"/>
                <a:gd name="T31" fmla="*/ 979 h 3456"/>
                <a:gd name="T32" fmla="*/ 1468 w 3456"/>
                <a:gd name="T33" fmla="*/ 979 h 3456"/>
                <a:gd name="T34" fmla="*/ 1180 w 3456"/>
                <a:gd name="T35" fmla="*/ 576 h 3456"/>
                <a:gd name="T36" fmla="*/ 115 w 3456"/>
                <a:gd name="T37" fmla="*/ 576 h 3456"/>
                <a:gd name="T38" fmla="*/ 288 w 3456"/>
                <a:gd name="T39" fmla="*/ 346 h 3456"/>
                <a:gd name="T40" fmla="*/ 288 w 3456"/>
                <a:gd name="T41" fmla="*/ 461 h 3456"/>
                <a:gd name="T42" fmla="*/ 1239 w 3456"/>
                <a:gd name="T43" fmla="*/ 461 h 3456"/>
                <a:gd name="T44" fmla="*/ 1257 w 3456"/>
                <a:gd name="T45" fmla="*/ 485 h 3456"/>
                <a:gd name="T46" fmla="*/ 1528 w 3456"/>
                <a:gd name="T47" fmla="*/ 864 h 3456"/>
                <a:gd name="T48" fmla="*/ 3341 w 3456"/>
                <a:gd name="T49" fmla="*/ 864 h 3456"/>
                <a:gd name="T50" fmla="*/ 3341 w 3456"/>
                <a:gd name="T51" fmla="*/ 749 h 3456"/>
                <a:gd name="T52" fmla="*/ 1641 w 3456"/>
                <a:gd name="T53" fmla="*/ 749 h 3456"/>
                <a:gd name="T54" fmla="*/ 1353 w 3456"/>
                <a:gd name="T55" fmla="*/ 346 h 3456"/>
                <a:gd name="T56" fmla="*/ 288 w 3456"/>
                <a:gd name="T57" fmla="*/ 346 h 3456"/>
                <a:gd name="T58" fmla="*/ 461 w 3456"/>
                <a:gd name="T59" fmla="*/ 115 h 3456"/>
                <a:gd name="T60" fmla="*/ 461 w 3456"/>
                <a:gd name="T61" fmla="*/ 230 h 3456"/>
                <a:gd name="T62" fmla="*/ 1412 w 3456"/>
                <a:gd name="T63" fmla="*/ 230 h 3456"/>
                <a:gd name="T64" fmla="*/ 1700 w 3456"/>
                <a:gd name="T65" fmla="*/ 634 h 3456"/>
                <a:gd name="T66" fmla="*/ 3341 w 3456"/>
                <a:gd name="T67" fmla="*/ 634 h 3456"/>
                <a:gd name="T68" fmla="*/ 3341 w 3456"/>
                <a:gd name="T69" fmla="*/ 518 h 3456"/>
                <a:gd name="T70" fmla="*/ 1814 w 3456"/>
                <a:gd name="T71" fmla="*/ 518 h 3456"/>
                <a:gd name="T72" fmla="*/ 1526 w 3456"/>
                <a:gd name="T73" fmla="*/ 115 h 3456"/>
                <a:gd name="T74" fmla="*/ 461 w 3456"/>
                <a:gd name="T75" fmla="*/ 115 h 3456"/>
                <a:gd name="T76" fmla="*/ 346 w 3456"/>
                <a:gd name="T77" fmla="*/ 0 h 3456"/>
                <a:gd name="T78" fmla="*/ 1585 w 3456"/>
                <a:gd name="T79" fmla="*/ 0 h 3456"/>
                <a:gd name="T80" fmla="*/ 1873 w 3456"/>
                <a:gd name="T81" fmla="*/ 403 h 3456"/>
                <a:gd name="T82" fmla="*/ 3456 w 3456"/>
                <a:gd name="T83" fmla="*/ 403 h 3456"/>
                <a:gd name="T84" fmla="*/ 3456 w 3456"/>
                <a:gd name="T85" fmla="*/ 3456 h 3456"/>
                <a:gd name="T86" fmla="*/ 0 w 3456"/>
                <a:gd name="T87" fmla="*/ 3456 h 3456"/>
                <a:gd name="T88" fmla="*/ 0 w 3456"/>
                <a:gd name="T89" fmla="*/ 461 h 3456"/>
                <a:gd name="T90" fmla="*/ 173 w 3456"/>
                <a:gd name="T91" fmla="*/ 461 h 3456"/>
                <a:gd name="T92" fmla="*/ 173 w 3456"/>
                <a:gd name="T93" fmla="*/ 230 h 3456"/>
                <a:gd name="T94" fmla="*/ 346 w 3456"/>
                <a:gd name="T95" fmla="*/ 230 h 3456"/>
                <a:gd name="T96" fmla="*/ 346 w 3456"/>
                <a:gd name="T97"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6" h="3456">
                  <a:moveTo>
                    <a:pt x="1611" y="979"/>
                  </a:moveTo>
                  <a:lnTo>
                    <a:pt x="1817" y="1267"/>
                  </a:lnTo>
                  <a:lnTo>
                    <a:pt x="3341" y="1267"/>
                  </a:lnTo>
                  <a:lnTo>
                    <a:pt x="3341" y="979"/>
                  </a:lnTo>
                  <a:lnTo>
                    <a:pt x="1611" y="979"/>
                  </a:lnTo>
                  <a:close/>
                  <a:moveTo>
                    <a:pt x="115" y="576"/>
                  </a:moveTo>
                  <a:lnTo>
                    <a:pt x="115" y="3341"/>
                  </a:lnTo>
                  <a:lnTo>
                    <a:pt x="3341" y="3341"/>
                  </a:lnTo>
                  <a:lnTo>
                    <a:pt x="3341" y="1382"/>
                  </a:lnTo>
                  <a:lnTo>
                    <a:pt x="1786" y="1382"/>
                  </a:lnTo>
                  <a:lnTo>
                    <a:pt x="1786" y="1380"/>
                  </a:lnTo>
                  <a:lnTo>
                    <a:pt x="1772" y="1379"/>
                  </a:lnTo>
                  <a:lnTo>
                    <a:pt x="1759" y="1374"/>
                  </a:lnTo>
                  <a:lnTo>
                    <a:pt x="1748" y="1367"/>
                  </a:lnTo>
                  <a:lnTo>
                    <a:pt x="1738" y="1356"/>
                  </a:lnTo>
                  <a:lnTo>
                    <a:pt x="1468" y="979"/>
                  </a:lnTo>
                  <a:lnTo>
                    <a:pt x="1468" y="979"/>
                  </a:lnTo>
                  <a:lnTo>
                    <a:pt x="1180" y="576"/>
                  </a:lnTo>
                  <a:lnTo>
                    <a:pt x="115" y="576"/>
                  </a:lnTo>
                  <a:close/>
                  <a:moveTo>
                    <a:pt x="288" y="346"/>
                  </a:moveTo>
                  <a:lnTo>
                    <a:pt x="288" y="461"/>
                  </a:lnTo>
                  <a:lnTo>
                    <a:pt x="1239" y="461"/>
                  </a:lnTo>
                  <a:lnTo>
                    <a:pt x="1257" y="485"/>
                  </a:lnTo>
                  <a:lnTo>
                    <a:pt x="1528" y="864"/>
                  </a:lnTo>
                  <a:lnTo>
                    <a:pt x="3341" y="864"/>
                  </a:lnTo>
                  <a:lnTo>
                    <a:pt x="3341" y="749"/>
                  </a:lnTo>
                  <a:lnTo>
                    <a:pt x="1641" y="749"/>
                  </a:lnTo>
                  <a:lnTo>
                    <a:pt x="1353" y="346"/>
                  </a:lnTo>
                  <a:lnTo>
                    <a:pt x="288" y="346"/>
                  </a:lnTo>
                  <a:close/>
                  <a:moveTo>
                    <a:pt x="461" y="115"/>
                  </a:moveTo>
                  <a:lnTo>
                    <a:pt x="461" y="230"/>
                  </a:lnTo>
                  <a:lnTo>
                    <a:pt x="1412" y="230"/>
                  </a:lnTo>
                  <a:lnTo>
                    <a:pt x="1700" y="634"/>
                  </a:lnTo>
                  <a:lnTo>
                    <a:pt x="3341" y="634"/>
                  </a:lnTo>
                  <a:lnTo>
                    <a:pt x="3341" y="518"/>
                  </a:lnTo>
                  <a:lnTo>
                    <a:pt x="1814" y="518"/>
                  </a:lnTo>
                  <a:lnTo>
                    <a:pt x="1526" y="115"/>
                  </a:lnTo>
                  <a:lnTo>
                    <a:pt x="461" y="115"/>
                  </a:lnTo>
                  <a:close/>
                  <a:moveTo>
                    <a:pt x="346" y="0"/>
                  </a:moveTo>
                  <a:lnTo>
                    <a:pt x="1585" y="0"/>
                  </a:lnTo>
                  <a:lnTo>
                    <a:pt x="1873" y="403"/>
                  </a:lnTo>
                  <a:lnTo>
                    <a:pt x="3456" y="403"/>
                  </a:lnTo>
                  <a:lnTo>
                    <a:pt x="3456" y="3456"/>
                  </a:lnTo>
                  <a:lnTo>
                    <a:pt x="0" y="3456"/>
                  </a:lnTo>
                  <a:lnTo>
                    <a:pt x="0" y="461"/>
                  </a:lnTo>
                  <a:lnTo>
                    <a:pt x="173" y="461"/>
                  </a:lnTo>
                  <a:lnTo>
                    <a:pt x="173" y="230"/>
                  </a:lnTo>
                  <a:lnTo>
                    <a:pt x="346" y="230"/>
                  </a:lnTo>
                  <a:lnTo>
                    <a:pt x="34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7" name="Freeform 22">
              <a:extLst>
                <a:ext uri="{FF2B5EF4-FFF2-40B4-BE49-F238E27FC236}">
                  <a16:creationId xmlns:a16="http://schemas.microsoft.com/office/drawing/2014/main" id="{5C6525D9-EEBB-644C-9DC7-637DD1B46652}"/>
                </a:ext>
              </a:extLst>
            </p:cNvPr>
            <p:cNvSpPr>
              <a:spLocks noEditPoints="1"/>
            </p:cNvSpPr>
            <p:nvPr/>
          </p:nvSpPr>
          <p:spPr bwMode="auto">
            <a:xfrm>
              <a:off x="4667" y="2387"/>
              <a:ext cx="179" cy="128"/>
            </a:xfrm>
            <a:custGeom>
              <a:avLst/>
              <a:gdLst>
                <a:gd name="T0" fmla="*/ 115 w 1613"/>
                <a:gd name="T1" fmla="*/ 115 h 1152"/>
                <a:gd name="T2" fmla="*/ 115 w 1613"/>
                <a:gd name="T3" fmla="*/ 1037 h 1152"/>
                <a:gd name="T4" fmla="*/ 1498 w 1613"/>
                <a:gd name="T5" fmla="*/ 1037 h 1152"/>
                <a:gd name="T6" fmla="*/ 1498 w 1613"/>
                <a:gd name="T7" fmla="*/ 115 h 1152"/>
                <a:gd name="T8" fmla="*/ 115 w 1613"/>
                <a:gd name="T9" fmla="*/ 115 h 1152"/>
                <a:gd name="T10" fmla="*/ 0 w 1613"/>
                <a:gd name="T11" fmla="*/ 0 h 1152"/>
                <a:gd name="T12" fmla="*/ 1613 w 1613"/>
                <a:gd name="T13" fmla="*/ 0 h 1152"/>
                <a:gd name="T14" fmla="*/ 1613 w 1613"/>
                <a:gd name="T15" fmla="*/ 1152 h 1152"/>
                <a:gd name="T16" fmla="*/ 0 w 1613"/>
                <a:gd name="T17" fmla="*/ 1152 h 1152"/>
                <a:gd name="T18" fmla="*/ 0 w 1613"/>
                <a:gd name="T19"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3" h="1152">
                  <a:moveTo>
                    <a:pt x="115" y="115"/>
                  </a:moveTo>
                  <a:lnTo>
                    <a:pt x="115" y="1037"/>
                  </a:lnTo>
                  <a:lnTo>
                    <a:pt x="1498" y="1037"/>
                  </a:lnTo>
                  <a:lnTo>
                    <a:pt x="1498" y="115"/>
                  </a:lnTo>
                  <a:lnTo>
                    <a:pt x="115" y="115"/>
                  </a:lnTo>
                  <a:close/>
                  <a:moveTo>
                    <a:pt x="0" y="0"/>
                  </a:moveTo>
                  <a:lnTo>
                    <a:pt x="1613" y="0"/>
                  </a:lnTo>
                  <a:lnTo>
                    <a:pt x="1613" y="1152"/>
                  </a:lnTo>
                  <a:lnTo>
                    <a:pt x="0" y="1152"/>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8" name="Rectangle 23">
              <a:extLst>
                <a:ext uri="{FF2B5EF4-FFF2-40B4-BE49-F238E27FC236}">
                  <a16:creationId xmlns:a16="http://schemas.microsoft.com/office/drawing/2014/main" id="{07D71F79-5982-4C4A-AE12-A33EE07C2DEE}"/>
                </a:ext>
              </a:extLst>
            </p:cNvPr>
            <p:cNvSpPr>
              <a:spLocks noChangeArrowheads="1"/>
            </p:cNvSpPr>
            <p:nvPr/>
          </p:nvSpPr>
          <p:spPr bwMode="auto">
            <a:xfrm>
              <a:off x="4705" y="2419"/>
              <a:ext cx="64" cy="13"/>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9" name="Rectangle 24">
              <a:extLst>
                <a:ext uri="{FF2B5EF4-FFF2-40B4-BE49-F238E27FC236}">
                  <a16:creationId xmlns:a16="http://schemas.microsoft.com/office/drawing/2014/main" id="{B64B3498-3BBE-D745-BDDB-F71E264EC88F}"/>
                </a:ext>
              </a:extLst>
            </p:cNvPr>
            <p:cNvSpPr>
              <a:spLocks noChangeArrowheads="1"/>
            </p:cNvSpPr>
            <p:nvPr/>
          </p:nvSpPr>
          <p:spPr bwMode="auto">
            <a:xfrm>
              <a:off x="4705" y="2445"/>
              <a:ext cx="103" cy="12"/>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70" name="Rectangle 25">
              <a:extLst>
                <a:ext uri="{FF2B5EF4-FFF2-40B4-BE49-F238E27FC236}">
                  <a16:creationId xmlns:a16="http://schemas.microsoft.com/office/drawing/2014/main" id="{54E595BA-8837-D740-968C-F5B8216074B6}"/>
                </a:ext>
              </a:extLst>
            </p:cNvPr>
            <p:cNvSpPr>
              <a:spLocks noChangeArrowheads="1"/>
            </p:cNvSpPr>
            <p:nvPr/>
          </p:nvSpPr>
          <p:spPr bwMode="auto">
            <a:xfrm>
              <a:off x="4705" y="2470"/>
              <a:ext cx="103" cy="13"/>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71" name="Rectangle 70">
            <a:extLst>
              <a:ext uri="{FF2B5EF4-FFF2-40B4-BE49-F238E27FC236}">
                <a16:creationId xmlns:a16="http://schemas.microsoft.com/office/drawing/2014/main" id="{A617CF37-68F7-A944-B6D8-7062C6535F39}"/>
              </a:ext>
            </a:extLst>
          </p:cNvPr>
          <p:cNvSpPr/>
          <p:nvPr/>
        </p:nvSpPr>
        <p:spPr>
          <a:xfrm>
            <a:off x="666497" y="2460490"/>
            <a:ext cx="3850912" cy="646331"/>
          </a:xfrm>
          <a:prstGeom prst="rect">
            <a:avLst/>
          </a:prstGeom>
          <a:noFill/>
        </p:spPr>
        <p:txBody>
          <a:bodyPr wrap="square" rtlCol="0">
            <a:spAutoFit/>
          </a:bodyPr>
          <a:lstStyle/>
          <a:p>
            <a:pPr marL="685800" indent="-152400" algn="ctr" rtl="0"/>
            <a:r>
              <a:rPr lang="es" sz="3600" dirty="0"/>
              <a:t>Estudio de caso</a:t>
            </a:r>
            <a:endParaRPr lang="en-US" sz="4400" dirty="0"/>
          </a:p>
        </p:txBody>
      </p:sp>
    </p:spTree>
    <p:extLst>
      <p:ext uri="{BB962C8B-B14F-4D97-AF65-F5344CB8AC3E}">
        <p14:creationId xmlns:p14="http://schemas.microsoft.com/office/powerpoint/2010/main" val="180780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91DB1723-8CDA-C442-862E-DB8A9E17E72B}"/>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4" name="Shape 636">
            <a:extLst>
              <a:ext uri="{FF2B5EF4-FFF2-40B4-BE49-F238E27FC236}">
                <a16:creationId xmlns:a16="http://schemas.microsoft.com/office/drawing/2014/main" id="{F10BFEFD-2C1B-0545-B4C5-5525866FFF7B}"/>
              </a:ext>
            </a:extLst>
          </p:cNvPr>
          <p:cNvSpPr>
            <a:spLocks noGrp="1"/>
          </p:cNvSpPr>
          <p:nvPr>
            <p:ph type="title"/>
          </p:nvPr>
        </p:nvSpPr>
        <p:spPr>
          <a:xfrm>
            <a:off x="596827" y="322247"/>
            <a:ext cx="12406386" cy="854455"/>
          </a:xfrm>
        </p:spPr>
        <p:txBody>
          <a:bodyPr rtlCol="0"/>
          <a:lstStyle/>
          <a:p>
            <a:pPr lvl="0" algn="l" rtl="0"/>
            <a:r>
              <a:rPr lang="es"/>
              <a:t>RELATO</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31</a:t>
            </a:fld>
            <a:endParaRPr lang="en-US" altLang="en-US" sz="1200" dirty="0">
              <a:solidFill>
                <a:schemeClr val="bg1"/>
              </a:solidFill>
            </a:endParaRPr>
          </a:p>
        </p:txBody>
      </p:sp>
      <p:grpSp>
        <p:nvGrpSpPr>
          <p:cNvPr id="34" name="Group 33">
            <a:extLst>
              <a:ext uri="{FF2B5EF4-FFF2-40B4-BE49-F238E27FC236}">
                <a16:creationId xmlns:a16="http://schemas.microsoft.com/office/drawing/2014/main" id="{FA56E677-7022-E342-AFB8-274DF8D16981}"/>
              </a:ext>
            </a:extLst>
          </p:cNvPr>
          <p:cNvGrpSpPr/>
          <p:nvPr/>
        </p:nvGrpSpPr>
        <p:grpSpPr>
          <a:xfrm>
            <a:off x="663643" y="1176091"/>
            <a:ext cx="1557043" cy="988197"/>
            <a:chOff x="663643" y="1568537"/>
            <a:chExt cx="2877844" cy="1826460"/>
          </a:xfrm>
        </p:grpSpPr>
        <p:sp>
          <p:nvSpPr>
            <p:cNvPr id="35" name="Notched Right Arrow 34">
              <a:extLst>
                <a:ext uri="{FF2B5EF4-FFF2-40B4-BE49-F238E27FC236}">
                  <a16:creationId xmlns:a16="http://schemas.microsoft.com/office/drawing/2014/main" id="{6B321DAB-7069-AE43-B3A0-8EF6B970EC54}"/>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36" name="Group 552">
              <a:extLst>
                <a:ext uri="{FF2B5EF4-FFF2-40B4-BE49-F238E27FC236}">
                  <a16:creationId xmlns:a16="http://schemas.microsoft.com/office/drawing/2014/main" id="{90C6E260-0FA7-8546-9A80-AEC39218AAF4}"/>
                </a:ext>
              </a:extLst>
            </p:cNvPr>
            <p:cNvGrpSpPr/>
            <p:nvPr/>
          </p:nvGrpSpPr>
          <p:grpSpPr>
            <a:xfrm>
              <a:off x="1549197" y="1702393"/>
              <a:ext cx="1003522" cy="729835"/>
              <a:chOff x="6238876" y="2390775"/>
              <a:chExt cx="576262" cy="419101"/>
            </a:xfrm>
            <a:solidFill>
              <a:schemeClr val="bg1"/>
            </a:solidFill>
          </p:grpSpPr>
          <p:sp>
            <p:nvSpPr>
              <p:cNvPr id="38" name="Rectangle 89">
                <a:extLst>
                  <a:ext uri="{FF2B5EF4-FFF2-40B4-BE49-F238E27FC236}">
                    <a16:creationId xmlns:a16="http://schemas.microsoft.com/office/drawing/2014/main" id="{31397914-68A4-CA4A-9FCD-70BF3E5351F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39" name="Rectangle 90">
                <a:extLst>
                  <a:ext uri="{FF2B5EF4-FFF2-40B4-BE49-F238E27FC236}">
                    <a16:creationId xmlns:a16="http://schemas.microsoft.com/office/drawing/2014/main" id="{AE7DF515-3234-1A41-B345-879BFF4998C2}"/>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0" name="Freeform 91">
                <a:extLst>
                  <a:ext uri="{FF2B5EF4-FFF2-40B4-BE49-F238E27FC236}">
                    <a16:creationId xmlns:a16="http://schemas.microsoft.com/office/drawing/2014/main" id="{21C62E9F-86DD-FD42-87A0-BA73F44411A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1" name="Freeform 92">
                <a:extLst>
                  <a:ext uri="{FF2B5EF4-FFF2-40B4-BE49-F238E27FC236}">
                    <a16:creationId xmlns:a16="http://schemas.microsoft.com/office/drawing/2014/main" id="{03F6ADAE-A20A-C94A-AD5E-597093883581}"/>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42" name="Freeform 93">
                <a:extLst>
                  <a:ext uri="{FF2B5EF4-FFF2-40B4-BE49-F238E27FC236}">
                    <a16:creationId xmlns:a16="http://schemas.microsoft.com/office/drawing/2014/main" id="{B823809D-C4CC-B04C-B056-45AE8A9B699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0" name="Rectangle 94">
                <a:extLst>
                  <a:ext uri="{FF2B5EF4-FFF2-40B4-BE49-F238E27FC236}">
                    <a16:creationId xmlns:a16="http://schemas.microsoft.com/office/drawing/2014/main" id="{82FA7971-0B1A-CB4D-996E-E96FBA3504F9}"/>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1" name="Freeform 95">
                <a:extLst>
                  <a:ext uri="{FF2B5EF4-FFF2-40B4-BE49-F238E27FC236}">
                    <a16:creationId xmlns:a16="http://schemas.microsoft.com/office/drawing/2014/main" id="{E2B409AE-6F02-734C-9179-1548A072A38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2" name="Freeform 96">
                <a:extLst>
                  <a:ext uri="{FF2B5EF4-FFF2-40B4-BE49-F238E27FC236}">
                    <a16:creationId xmlns:a16="http://schemas.microsoft.com/office/drawing/2014/main" id="{9D986864-7266-B64E-A317-7E097ADC9712}"/>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3" name="Rectangle 97">
                <a:extLst>
                  <a:ext uri="{FF2B5EF4-FFF2-40B4-BE49-F238E27FC236}">
                    <a16:creationId xmlns:a16="http://schemas.microsoft.com/office/drawing/2014/main" id="{75331384-E5F6-CE43-8EC5-AD3143AC657C}"/>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4" name="Freeform 98">
                <a:extLst>
                  <a:ext uri="{FF2B5EF4-FFF2-40B4-BE49-F238E27FC236}">
                    <a16:creationId xmlns:a16="http://schemas.microsoft.com/office/drawing/2014/main" id="{338C7D6E-76CA-B548-8404-982342971B0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5" name="Freeform 99">
                <a:extLst>
                  <a:ext uri="{FF2B5EF4-FFF2-40B4-BE49-F238E27FC236}">
                    <a16:creationId xmlns:a16="http://schemas.microsoft.com/office/drawing/2014/main" id="{E70AFF6B-0E01-AD45-9BBE-F4A7EB7A1472}"/>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6" name="Freeform 100">
                <a:extLst>
                  <a:ext uri="{FF2B5EF4-FFF2-40B4-BE49-F238E27FC236}">
                    <a16:creationId xmlns:a16="http://schemas.microsoft.com/office/drawing/2014/main" id="{395C0535-E778-6847-AA88-612ADCFF7F91}"/>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7" name="Freeform 101">
                <a:extLst>
                  <a:ext uri="{FF2B5EF4-FFF2-40B4-BE49-F238E27FC236}">
                    <a16:creationId xmlns:a16="http://schemas.microsoft.com/office/drawing/2014/main" id="{AB0A4D8A-3933-7A4B-9D2D-466BB94B5156}"/>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58" name="Freeform 102">
                <a:extLst>
                  <a:ext uri="{FF2B5EF4-FFF2-40B4-BE49-F238E27FC236}">
                    <a16:creationId xmlns:a16="http://schemas.microsoft.com/office/drawing/2014/main" id="{87534C44-91D6-C64C-ACA6-B947B8346E57}"/>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2" name="Freeform 103">
                <a:extLst>
                  <a:ext uri="{FF2B5EF4-FFF2-40B4-BE49-F238E27FC236}">
                    <a16:creationId xmlns:a16="http://schemas.microsoft.com/office/drawing/2014/main" id="{33359ECA-1011-FF4D-B4A8-25630E8BEEE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63" name="Freeform 104">
                <a:extLst>
                  <a:ext uri="{FF2B5EF4-FFF2-40B4-BE49-F238E27FC236}">
                    <a16:creationId xmlns:a16="http://schemas.microsoft.com/office/drawing/2014/main" id="{4864B955-96C7-EA45-BFAF-67DC83AC4220}"/>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BB13FFAE-8EA4-6147-B648-4123ACF17E7F}"/>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37" name="Oval 36">
              <a:extLst>
                <a:ext uri="{FF2B5EF4-FFF2-40B4-BE49-F238E27FC236}">
                  <a16:creationId xmlns:a16="http://schemas.microsoft.com/office/drawing/2014/main" id="{D81E82D3-35F6-BE4B-BCAF-31442798E578}"/>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87" name="Group 86">
            <a:extLst>
              <a:ext uri="{FF2B5EF4-FFF2-40B4-BE49-F238E27FC236}">
                <a16:creationId xmlns:a16="http://schemas.microsoft.com/office/drawing/2014/main" id="{FE61F13F-6E5D-1A4D-9940-ADCD103D3D86}"/>
              </a:ext>
            </a:extLst>
          </p:cNvPr>
          <p:cNvGrpSpPr/>
          <p:nvPr/>
        </p:nvGrpSpPr>
        <p:grpSpPr>
          <a:xfrm>
            <a:off x="3086760" y="1171630"/>
            <a:ext cx="1542891" cy="975150"/>
            <a:chOff x="2545374" y="3461879"/>
            <a:chExt cx="2877844" cy="1818879"/>
          </a:xfrm>
        </p:grpSpPr>
        <p:sp>
          <p:nvSpPr>
            <p:cNvPr id="88" name="Notched Right Arrow 87">
              <a:extLst>
                <a:ext uri="{FF2B5EF4-FFF2-40B4-BE49-F238E27FC236}">
                  <a16:creationId xmlns:a16="http://schemas.microsoft.com/office/drawing/2014/main" id="{28514786-1761-4042-AEAC-2E03C0EF5EB0}"/>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89" name="Freeform 217">
              <a:extLst>
                <a:ext uri="{FF2B5EF4-FFF2-40B4-BE49-F238E27FC236}">
                  <a16:creationId xmlns:a16="http://schemas.microsoft.com/office/drawing/2014/main" id="{6DF80D63-1E92-FB47-9FF6-0A226F97A6A9}"/>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90" name="Freeform 218">
              <a:extLst>
                <a:ext uri="{FF2B5EF4-FFF2-40B4-BE49-F238E27FC236}">
                  <a16:creationId xmlns:a16="http://schemas.microsoft.com/office/drawing/2014/main" id="{15979B2A-F1F3-3D4B-8ED8-4804127FFA17}"/>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91" name="Oval 90">
              <a:extLst>
                <a:ext uri="{FF2B5EF4-FFF2-40B4-BE49-F238E27FC236}">
                  <a16:creationId xmlns:a16="http://schemas.microsoft.com/office/drawing/2014/main" id="{9968114D-49B0-F347-AD5F-C746814BA591}"/>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grpSp>
        <p:nvGrpSpPr>
          <p:cNvPr id="92" name="Group 91">
            <a:extLst>
              <a:ext uri="{FF2B5EF4-FFF2-40B4-BE49-F238E27FC236}">
                <a16:creationId xmlns:a16="http://schemas.microsoft.com/office/drawing/2014/main" id="{C1BF0F9F-17A7-4A41-95AB-1AF0189FA939}"/>
              </a:ext>
            </a:extLst>
          </p:cNvPr>
          <p:cNvGrpSpPr/>
          <p:nvPr/>
        </p:nvGrpSpPr>
        <p:grpSpPr>
          <a:xfrm>
            <a:off x="5716551" y="1162143"/>
            <a:ext cx="1555360" cy="970072"/>
            <a:chOff x="5059976" y="3461879"/>
            <a:chExt cx="2877844" cy="1794899"/>
          </a:xfrm>
        </p:grpSpPr>
        <p:sp>
          <p:nvSpPr>
            <p:cNvPr id="93" name="Notched Right Arrow 92">
              <a:extLst>
                <a:ext uri="{FF2B5EF4-FFF2-40B4-BE49-F238E27FC236}">
                  <a16:creationId xmlns:a16="http://schemas.microsoft.com/office/drawing/2014/main" id="{FCD9A2EB-3453-BD44-B5C5-2F6E558BA224}"/>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94" name="Group 93">
              <a:extLst>
                <a:ext uri="{FF2B5EF4-FFF2-40B4-BE49-F238E27FC236}">
                  <a16:creationId xmlns:a16="http://schemas.microsoft.com/office/drawing/2014/main" id="{BD4A15E9-F976-1749-BA36-5CACFAD512B6}"/>
                </a:ext>
              </a:extLst>
            </p:cNvPr>
            <p:cNvGrpSpPr/>
            <p:nvPr/>
          </p:nvGrpSpPr>
          <p:grpSpPr>
            <a:xfrm>
              <a:off x="6277158" y="3667181"/>
              <a:ext cx="220868" cy="263136"/>
              <a:chOff x="4414050" y="5943186"/>
              <a:chExt cx="483298" cy="575789"/>
            </a:xfrm>
            <a:solidFill>
              <a:schemeClr val="bg1"/>
            </a:solidFill>
          </p:grpSpPr>
          <p:sp>
            <p:nvSpPr>
              <p:cNvPr id="97" name="Freeform 871">
                <a:extLst>
                  <a:ext uri="{FF2B5EF4-FFF2-40B4-BE49-F238E27FC236}">
                    <a16:creationId xmlns:a16="http://schemas.microsoft.com/office/drawing/2014/main" id="{E9303892-A20A-314F-BD72-2B2BDB898B16}"/>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98" name="Freeform 872">
                <a:extLst>
                  <a:ext uri="{FF2B5EF4-FFF2-40B4-BE49-F238E27FC236}">
                    <a16:creationId xmlns:a16="http://schemas.microsoft.com/office/drawing/2014/main" id="{A96144DD-E6DC-4645-B4C1-4002DDC09BD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95" name="Freeform 40">
              <a:extLst>
                <a:ext uri="{FF2B5EF4-FFF2-40B4-BE49-F238E27FC236}">
                  <a16:creationId xmlns:a16="http://schemas.microsoft.com/office/drawing/2014/main" id="{839BB699-F215-4944-84BA-ECC1DB4A448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96" name="Oval 95">
              <a:extLst>
                <a:ext uri="{FF2B5EF4-FFF2-40B4-BE49-F238E27FC236}">
                  <a16:creationId xmlns:a16="http://schemas.microsoft.com/office/drawing/2014/main" id="{DE3361EB-1295-4C42-A310-A43A8F5F934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cxnSp>
        <p:nvCxnSpPr>
          <p:cNvPr id="59" name="Straight Connector 58">
            <a:extLst>
              <a:ext uri="{FF2B5EF4-FFF2-40B4-BE49-F238E27FC236}">
                <a16:creationId xmlns:a16="http://schemas.microsoft.com/office/drawing/2014/main" id="{1AB960A8-514E-8E4A-A925-7C436B203910}"/>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6" name="Oval 65">
            <a:extLst>
              <a:ext uri="{FF2B5EF4-FFF2-40B4-BE49-F238E27FC236}">
                <a16:creationId xmlns:a16="http://schemas.microsoft.com/office/drawing/2014/main" id="{8088005A-4F2B-3C41-AAEF-5C0BA61281AA}"/>
              </a:ext>
            </a:extLst>
          </p:cNvPr>
          <p:cNvSpPr/>
          <p:nvPr/>
        </p:nvSpPr>
        <p:spPr bwMode="auto">
          <a:xfrm>
            <a:off x="499875" y="2371843"/>
            <a:ext cx="805251" cy="805251"/>
          </a:xfrm>
          <a:prstGeom prst="ellipse">
            <a:avLst/>
          </a:prstGeom>
          <a:solidFill>
            <a:schemeClr val="accent5"/>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67" name="Group 19">
            <a:extLst>
              <a:ext uri="{FF2B5EF4-FFF2-40B4-BE49-F238E27FC236}">
                <a16:creationId xmlns:a16="http://schemas.microsoft.com/office/drawing/2014/main" id="{201D3264-546D-8B4A-87D4-2AB65FAC97EF}"/>
              </a:ext>
            </a:extLst>
          </p:cNvPr>
          <p:cNvGrpSpPr>
            <a:grpSpLocks noChangeAspect="1"/>
          </p:cNvGrpSpPr>
          <p:nvPr/>
        </p:nvGrpSpPr>
        <p:grpSpPr bwMode="auto">
          <a:xfrm>
            <a:off x="677958" y="2514517"/>
            <a:ext cx="457778" cy="457778"/>
            <a:chOff x="4494" y="2163"/>
            <a:chExt cx="384" cy="384"/>
          </a:xfrm>
          <a:solidFill>
            <a:schemeClr val="bg1"/>
          </a:solidFill>
        </p:grpSpPr>
        <p:sp>
          <p:nvSpPr>
            <p:cNvPr id="68" name="Freeform 21">
              <a:extLst>
                <a:ext uri="{FF2B5EF4-FFF2-40B4-BE49-F238E27FC236}">
                  <a16:creationId xmlns:a16="http://schemas.microsoft.com/office/drawing/2014/main" id="{33143BBD-69C4-8845-84D7-E4B207113D77}"/>
                </a:ext>
              </a:extLst>
            </p:cNvPr>
            <p:cNvSpPr>
              <a:spLocks noEditPoints="1"/>
            </p:cNvSpPr>
            <p:nvPr/>
          </p:nvSpPr>
          <p:spPr bwMode="auto">
            <a:xfrm>
              <a:off x="4494" y="2163"/>
              <a:ext cx="384" cy="384"/>
            </a:xfrm>
            <a:custGeom>
              <a:avLst/>
              <a:gdLst>
                <a:gd name="T0" fmla="*/ 1611 w 3456"/>
                <a:gd name="T1" fmla="*/ 979 h 3456"/>
                <a:gd name="T2" fmla="*/ 1817 w 3456"/>
                <a:gd name="T3" fmla="*/ 1267 h 3456"/>
                <a:gd name="T4" fmla="*/ 3341 w 3456"/>
                <a:gd name="T5" fmla="*/ 1267 h 3456"/>
                <a:gd name="T6" fmla="*/ 3341 w 3456"/>
                <a:gd name="T7" fmla="*/ 979 h 3456"/>
                <a:gd name="T8" fmla="*/ 1611 w 3456"/>
                <a:gd name="T9" fmla="*/ 979 h 3456"/>
                <a:gd name="T10" fmla="*/ 115 w 3456"/>
                <a:gd name="T11" fmla="*/ 576 h 3456"/>
                <a:gd name="T12" fmla="*/ 115 w 3456"/>
                <a:gd name="T13" fmla="*/ 3341 h 3456"/>
                <a:gd name="T14" fmla="*/ 3341 w 3456"/>
                <a:gd name="T15" fmla="*/ 3341 h 3456"/>
                <a:gd name="T16" fmla="*/ 3341 w 3456"/>
                <a:gd name="T17" fmla="*/ 1382 h 3456"/>
                <a:gd name="T18" fmla="*/ 1786 w 3456"/>
                <a:gd name="T19" fmla="*/ 1382 h 3456"/>
                <a:gd name="T20" fmla="*/ 1786 w 3456"/>
                <a:gd name="T21" fmla="*/ 1380 h 3456"/>
                <a:gd name="T22" fmla="*/ 1772 w 3456"/>
                <a:gd name="T23" fmla="*/ 1379 h 3456"/>
                <a:gd name="T24" fmla="*/ 1759 w 3456"/>
                <a:gd name="T25" fmla="*/ 1374 h 3456"/>
                <a:gd name="T26" fmla="*/ 1748 w 3456"/>
                <a:gd name="T27" fmla="*/ 1367 h 3456"/>
                <a:gd name="T28" fmla="*/ 1738 w 3456"/>
                <a:gd name="T29" fmla="*/ 1356 h 3456"/>
                <a:gd name="T30" fmla="*/ 1468 w 3456"/>
                <a:gd name="T31" fmla="*/ 979 h 3456"/>
                <a:gd name="T32" fmla="*/ 1468 w 3456"/>
                <a:gd name="T33" fmla="*/ 979 h 3456"/>
                <a:gd name="T34" fmla="*/ 1180 w 3456"/>
                <a:gd name="T35" fmla="*/ 576 h 3456"/>
                <a:gd name="T36" fmla="*/ 115 w 3456"/>
                <a:gd name="T37" fmla="*/ 576 h 3456"/>
                <a:gd name="T38" fmla="*/ 288 w 3456"/>
                <a:gd name="T39" fmla="*/ 346 h 3456"/>
                <a:gd name="T40" fmla="*/ 288 w 3456"/>
                <a:gd name="T41" fmla="*/ 461 h 3456"/>
                <a:gd name="T42" fmla="*/ 1239 w 3456"/>
                <a:gd name="T43" fmla="*/ 461 h 3456"/>
                <a:gd name="T44" fmla="*/ 1257 w 3456"/>
                <a:gd name="T45" fmla="*/ 485 h 3456"/>
                <a:gd name="T46" fmla="*/ 1528 w 3456"/>
                <a:gd name="T47" fmla="*/ 864 h 3456"/>
                <a:gd name="T48" fmla="*/ 3341 w 3456"/>
                <a:gd name="T49" fmla="*/ 864 h 3456"/>
                <a:gd name="T50" fmla="*/ 3341 w 3456"/>
                <a:gd name="T51" fmla="*/ 749 h 3456"/>
                <a:gd name="T52" fmla="*/ 1641 w 3456"/>
                <a:gd name="T53" fmla="*/ 749 h 3456"/>
                <a:gd name="T54" fmla="*/ 1353 w 3456"/>
                <a:gd name="T55" fmla="*/ 346 h 3456"/>
                <a:gd name="T56" fmla="*/ 288 w 3456"/>
                <a:gd name="T57" fmla="*/ 346 h 3456"/>
                <a:gd name="T58" fmla="*/ 461 w 3456"/>
                <a:gd name="T59" fmla="*/ 115 h 3456"/>
                <a:gd name="T60" fmla="*/ 461 w 3456"/>
                <a:gd name="T61" fmla="*/ 230 h 3456"/>
                <a:gd name="T62" fmla="*/ 1412 w 3456"/>
                <a:gd name="T63" fmla="*/ 230 h 3456"/>
                <a:gd name="T64" fmla="*/ 1700 w 3456"/>
                <a:gd name="T65" fmla="*/ 634 h 3456"/>
                <a:gd name="T66" fmla="*/ 3341 w 3456"/>
                <a:gd name="T67" fmla="*/ 634 h 3456"/>
                <a:gd name="T68" fmla="*/ 3341 w 3456"/>
                <a:gd name="T69" fmla="*/ 518 h 3456"/>
                <a:gd name="T70" fmla="*/ 1814 w 3456"/>
                <a:gd name="T71" fmla="*/ 518 h 3456"/>
                <a:gd name="T72" fmla="*/ 1526 w 3456"/>
                <a:gd name="T73" fmla="*/ 115 h 3456"/>
                <a:gd name="T74" fmla="*/ 461 w 3456"/>
                <a:gd name="T75" fmla="*/ 115 h 3456"/>
                <a:gd name="T76" fmla="*/ 346 w 3456"/>
                <a:gd name="T77" fmla="*/ 0 h 3456"/>
                <a:gd name="T78" fmla="*/ 1585 w 3456"/>
                <a:gd name="T79" fmla="*/ 0 h 3456"/>
                <a:gd name="T80" fmla="*/ 1873 w 3456"/>
                <a:gd name="T81" fmla="*/ 403 h 3456"/>
                <a:gd name="T82" fmla="*/ 3456 w 3456"/>
                <a:gd name="T83" fmla="*/ 403 h 3456"/>
                <a:gd name="T84" fmla="*/ 3456 w 3456"/>
                <a:gd name="T85" fmla="*/ 3456 h 3456"/>
                <a:gd name="T86" fmla="*/ 0 w 3456"/>
                <a:gd name="T87" fmla="*/ 3456 h 3456"/>
                <a:gd name="T88" fmla="*/ 0 w 3456"/>
                <a:gd name="T89" fmla="*/ 461 h 3456"/>
                <a:gd name="T90" fmla="*/ 173 w 3456"/>
                <a:gd name="T91" fmla="*/ 461 h 3456"/>
                <a:gd name="T92" fmla="*/ 173 w 3456"/>
                <a:gd name="T93" fmla="*/ 230 h 3456"/>
                <a:gd name="T94" fmla="*/ 346 w 3456"/>
                <a:gd name="T95" fmla="*/ 230 h 3456"/>
                <a:gd name="T96" fmla="*/ 346 w 3456"/>
                <a:gd name="T97"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6" h="3456">
                  <a:moveTo>
                    <a:pt x="1611" y="979"/>
                  </a:moveTo>
                  <a:lnTo>
                    <a:pt x="1817" y="1267"/>
                  </a:lnTo>
                  <a:lnTo>
                    <a:pt x="3341" y="1267"/>
                  </a:lnTo>
                  <a:lnTo>
                    <a:pt x="3341" y="979"/>
                  </a:lnTo>
                  <a:lnTo>
                    <a:pt x="1611" y="979"/>
                  </a:lnTo>
                  <a:close/>
                  <a:moveTo>
                    <a:pt x="115" y="576"/>
                  </a:moveTo>
                  <a:lnTo>
                    <a:pt x="115" y="3341"/>
                  </a:lnTo>
                  <a:lnTo>
                    <a:pt x="3341" y="3341"/>
                  </a:lnTo>
                  <a:lnTo>
                    <a:pt x="3341" y="1382"/>
                  </a:lnTo>
                  <a:lnTo>
                    <a:pt x="1786" y="1382"/>
                  </a:lnTo>
                  <a:lnTo>
                    <a:pt x="1786" y="1380"/>
                  </a:lnTo>
                  <a:lnTo>
                    <a:pt x="1772" y="1379"/>
                  </a:lnTo>
                  <a:lnTo>
                    <a:pt x="1759" y="1374"/>
                  </a:lnTo>
                  <a:lnTo>
                    <a:pt x="1748" y="1367"/>
                  </a:lnTo>
                  <a:lnTo>
                    <a:pt x="1738" y="1356"/>
                  </a:lnTo>
                  <a:lnTo>
                    <a:pt x="1468" y="979"/>
                  </a:lnTo>
                  <a:lnTo>
                    <a:pt x="1468" y="979"/>
                  </a:lnTo>
                  <a:lnTo>
                    <a:pt x="1180" y="576"/>
                  </a:lnTo>
                  <a:lnTo>
                    <a:pt x="115" y="576"/>
                  </a:lnTo>
                  <a:close/>
                  <a:moveTo>
                    <a:pt x="288" y="346"/>
                  </a:moveTo>
                  <a:lnTo>
                    <a:pt x="288" y="461"/>
                  </a:lnTo>
                  <a:lnTo>
                    <a:pt x="1239" y="461"/>
                  </a:lnTo>
                  <a:lnTo>
                    <a:pt x="1257" y="485"/>
                  </a:lnTo>
                  <a:lnTo>
                    <a:pt x="1528" y="864"/>
                  </a:lnTo>
                  <a:lnTo>
                    <a:pt x="3341" y="864"/>
                  </a:lnTo>
                  <a:lnTo>
                    <a:pt x="3341" y="749"/>
                  </a:lnTo>
                  <a:lnTo>
                    <a:pt x="1641" y="749"/>
                  </a:lnTo>
                  <a:lnTo>
                    <a:pt x="1353" y="346"/>
                  </a:lnTo>
                  <a:lnTo>
                    <a:pt x="288" y="346"/>
                  </a:lnTo>
                  <a:close/>
                  <a:moveTo>
                    <a:pt x="461" y="115"/>
                  </a:moveTo>
                  <a:lnTo>
                    <a:pt x="461" y="230"/>
                  </a:lnTo>
                  <a:lnTo>
                    <a:pt x="1412" y="230"/>
                  </a:lnTo>
                  <a:lnTo>
                    <a:pt x="1700" y="634"/>
                  </a:lnTo>
                  <a:lnTo>
                    <a:pt x="3341" y="634"/>
                  </a:lnTo>
                  <a:lnTo>
                    <a:pt x="3341" y="518"/>
                  </a:lnTo>
                  <a:lnTo>
                    <a:pt x="1814" y="518"/>
                  </a:lnTo>
                  <a:lnTo>
                    <a:pt x="1526" y="115"/>
                  </a:lnTo>
                  <a:lnTo>
                    <a:pt x="461" y="115"/>
                  </a:lnTo>
                  <a:close/>
                  <a:moveTo>
                    <a:pt x="346" y="0"/>
                  </a:moveTo>
                  <a:lnTo>
                    <a:pt x="1585" y="0"/>
                  </a:lnTo>
                  <a:lnTo>
                    <a:pt x="1873" y="403"/>
                  </a:lnTo>
                  <a:lnTo>
                    <a:pt x="3456" y="403"/>
                  </a:lnTo>
                  <a:lnTo>
                    <a:pt x="3456" y="3456"/>
                  </a:lnTo>
                  <a:lnTo>
                    <a:pt x="0" y="3456"/>
                  </a:lnTo>
                  <a:lnTo>
                    <a:pt x="0" y="461"/>
                  </a:lnTo>
                  <a:lnTo>
                    <a:pt x="173" y="461"/>
                  </a:lnTo>
                  <a:lnTo>
                    <a:pt x="173" y="230"/>
                  </a:lnTo>
                  <a:lnTo>
                    <a:pt x="346" y="230"/>
                  </a:lnTo>
                  <a:lnTo>
                    <a:pt x="34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9" name="Freeform 22">
              <a:extLst>
                <a:ext uri="{FF2B5EF4-FFF2-40B4-BE49-F238E27FC236}">
                  <a16:creationId xmlns:a16="http://schemas.microsoft.com/office/drawing/2014/main" id="{EF6FA19A-7F23-1C48-96C1-F06046BCEDDE}"/>
                </a:ext>
              </a:extLst>
            </p:cNvPr>
            <p:cNvSpPr>
              <a:spLocks noEditPoints="1"/>
            </p:cNvSpPr>
            <p:nvPr/>
          </p:nvSpPr>
          <p:spPr bwMode="auto">
            <a:xfrm>
              <a:off x="4667" y="2387"/>
              <a:ext cx="179" cy="128"/>
            </a:xfrm>
            <a:custGeom>
              <a:avLst/>
              <a:gdLst>
                <a:gd name="T0" fmla="*/ 115 w 1613"/>
                <a:gd name="T1" fmla="*/ 115 h 1152"/>
                <a:gd name="T2" fmla="*/ 115 w 1613"/>
                <a:gd name="T3" fmla="*/ 1037 h 1152"/>
                <a:gd name="T4" fmla="*/ 1498 w 1613"/>
                <a:gd name="T5" fmla="*/ 1037 h 1152"/>
                <a:gd name="T6" fmla="*/ 1498 w 1613"/>
                <a:gd name="T7" fmla="*/ 115 h 1152"/>
                <a:gd name="T8" fmla="*/ 115 w 1613"/>
                <a:gd name="T9" fmla="*/ 115 h 1152"/>
                <a:gd name="T10" fmla="*/ 0 w 1613"/>
                <a:gd name="T11" fmla="*/ 0 h 1152"/>
                <a:gd name="T12" fmla="*/ 1613 w 1613"/>
                <a:gd name="T13" fmla="*/ 0 h 1152"/>
                <a:gd name="T14" fmla="*/ 1613 w 1613"/>
                <a:gd name="T15" fmla="*/ 1152 h 1152"/>
                <a:gd name="T16" fmla="*/ 0 w 1613"/>
                <a:gd name="T17" fmla="*/ 1152 h 1152"/>
                <a:gd name="T18" fmla="*/ 0 w 1613"/>
                <a:gd name="T19"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3" h="1152">
                  <a:moveTo>
                    <a:pt x="115" y="115"/>
                  </a:moveTo>
                  <a:lnTo>
                    <a:pt x="115" y="1037"/>
                  </a:lnTo>
                  <a:lnTo>
                    <a:pt x="1498" y="1037"/>
                  </a:lnTo>
                  <a:lnTo>
                    <a:pt x="1498" y="115"/>
                  </a:lnTo>
                  <a:lnTo>
                    <a:pt x="115" y="115"/>
                  </a:lnTo>
                  <a:close/>
                  <a:moveTo>
                    <a:pt x="0" y="0"/>
                  </a:moveTo>
                  <a:lnTo>
                    <a:pt x="1613" y="0"/>
                  </a:lnTo>
                  <a:lnTo>
                    <a:pt x="1613" y="1152"/>
                  </a:lnTo>
                  <a:lnTo>
                    <a:pt x="0" y="1152"/>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70" name="Rectangle 23">
              <a:extLst>
                <a:ext uri="{FF2B5EF4-FFF2-40B4-BE49-F238E27FC236}">
                  <a16:creationId xmlns:a16="http://schemas.microsoft.com/office/drawing/2014/main" id="{3D90220C-4CA2-0E44-95DA-FC116F083666}"/>
                </a:ext>
              </a:extLst>
            </p:cNvPr>
            <p:cNvSpPr>
              <a:spLocks noChangeArrowheads="1"/>
            </p:cNvSpPr>
            <p:nvPr/>
          </p:nvSpPr>
          <p:spPr bwMode="auto">
            <a:xfrm>
              <a:off x="4705" y="2419"/>
              <a:ext cx="64" cy="13"/>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71" name="Rectangle 24">
              <a:extLst>
                <a:ext uri="{FF2B5EF4-FFF2-40B4-BE49-F238E27FC236}">
                  <a16:creationId xmlns:a16="http://schemas.microsoft.com/office/drawing/2014/main" id="{79085346-7F41-6449-B4A3-C12F3D585DA9}"/>
                </a:ext>
              </a:extLst>
            </p:cNvPr>
            <p:cNvSpPr>
              <a:spLocks noChangeArrowheads="1"/>
            </p:cNvSpPr>
            <p:nvPr/>
          </p:nvSpPr>
          <p:spPr bwMode="auto">
            <a:xfrm>
              <a:off x="4705" y="2445"/>
              <a:ext cx="103" cy="12"/>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72" name="Rectangle 25">
              <a:extLst>
                <a:ext uri="{FF2B5EF4-FFF2-40B4-BE49-F238E27FC236}">
                  <a16:creationId xmlns:a16="http://schemas.microsoft.com/office/drawing/2014/main" id="{E655133F-E881-CE4B-AC89-A72A256CAC76}"/>
                </a:ext>
              </a:extLst>
            </p:cNvPr>
            <p:cNvSpPr>
              <a:spLocks noChangeArrowheads="1"/>
            </p:cNvSpPr>
            <p:nvPr/>
          </p:nvSpPr>
          <p:spPr bwMode="auto">
            <a:xfrm>
              <a:off x="4705" y="2470"/>
              <a:ext cx="103" cy="13"/>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31" name="Pentagon 130">
            <a:extLst>
              <a:ext uri="{FF2B5EF4-FFF2-40B4-BE49-F238E27FC236}">
                <a16:creationId xmlns:a16="http://schemas.microsoft.com/office/drawing/2014/main" id="{84A2E602-92C7-6247-BFD2-328520F23E32}"/>
              </a:ext>
            </a:extLst>
          </p:cNvPr>
          <p:cNvSpPr/>
          <p:nvPr/>
        </p:nvSpPr>
        <p:spPr>
          <a:xfrm flipH="1">
            <a:off x="3645208" y="3208038"/>
            <a:ext cx="2486622" cy="442593"/>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921" dirty="0"/>
          </a:p>
        </p:txBody>
      </p:sp>
      <p:sp>
        <p:nvSpPr>
          <p:cNvPr id="132" name="Pentagon 131">
            <a:extLst>
              <a:ext uri="{FF2B5EF4-FFF2-40B4-BE49-F238E27FC236}">
                <a16:creationId xmlns:a16="http://schemas.microsoft.com/office/drawing/2014/main" id="{C219DEBF-719D-644E-8E29-F506394DDB06}"/>
              </a:ext>
            </a:extLst>
          </p:cNvPr>
          <p:cNvSpPr/>
          <p:nvPr/>
        </p:nvSpPr>
        <p:spPr>
          <a:xfrm>
            <a:off x="6816580" y="3226326"/>
            <a:ext cx="2967252" cy="442593"/>
          </a:xfrm>
          <a:prstGeom prst="homePlate">
            <a:avLst/>
          </a:prstGeom>
          <a:solidFill>
            <a:srgbClr val="4F6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921" dirty="0"/>
          </a:p>
        </p:txBody>
      </p:sp>
      <p:sp>
        <p:nvSpPr>
          <p:cNvPr id="133" name="Freeform 121">
            <a:extLst>
              <a:ext uri="{FF2B5EF4-FFF2-40B4-BE49-F238E27FC236}">
                <a16:creationId xmlns:a16="http://schemas.microsoft.com/office/drawing/2014/main" id="{EB7028DE-B66E-874F-93C1-23E745481D64}"/>
              </a:ext>
            </a:extLst>
          </p:cNvPr>
          <p:cNvSpPr>
            <a:spLocks noEditPoints="1"/>
          </p:cNvSpPr>
          <p:nvPr/>
        </p:nvSpPr>
        <p:spPr bwMode="auto">
          <a:xfrm>
            <a:off x="5387963" y="3259400"/>
            <a:ext cx="340109" cy="337586"/>
          </a:xfrm>
          <a:custGeom>
            <a:avLst/>
            <a:gdLst/>
            <a:ahLst/>
            <a:cxnLst>
              <a:cxn ang="0">
                <a:pos x="62" y="51"/>
              </a:cxn>
              <a:cxn ang="0">
                <a:pos x="51" y="62"/>
              </a:cxn>
              <a:cxn ang="0">
                <a:pos x="12" y="62"/>
              </a:cxn>
              <a:cxn ang="0">
                <a:pos x="0" y="51"/>
              </a:cxn>
              <a:cxn ang="0">
                <a:pos x="0" y="12"/>
              </a:cxn>
              <a:cxn ang="0">
                <a:pos x="12" y="0"/>
              </a:cxn>
              <a:cxn ang="0">
                <a:pos x="51" y="0"/>
              </a:cxn>
              <a:cxn ang="0">
                <a:pos x="62" y="12"/>
              </a:cxn>
              <a:cxn ang="0">
                <a:pos x="62" y="51"/>
              </a:cxn>
              <a:cxn ang="0">
                <a:pos x="52" y="29"/>
              </a:cxn>
              <a:cxn ang="0">
                <a:pos x="49" y="26"/>
              </a:cxn>
              <a:cxn ang="0">
                <a:pos x="36" y="26"/>
              </a:cxn>
              <a:cxn ang="0">
                <a:pos x="36" y="13"/>
              </a:cxn>
              <a:cxn ang="0">
                <a:pos x="34" y="11"/>
              </a:cxn>
              <a:cxn ang="0">
                <a:pos x="29" y="11"/>
              </a:cxn>
              <a:cxn ang="0">
                <a:pos x="26" y="13"/>
              </a:cxn>
              <a:cxn ang="0">
                <a:pos x="26" y="26"/>
              </a:cxn>
              <a:cxn ang="0">
                <a:pos x="13" y="26"/>
              </a:cxn>
              <a:cxn ang="0">
                <a:pos x="11" y="29"/>
              </a:cxn>
              <a:cxn ang="0">
                <a:pos x="11" y="34"/>
              </a:cxn>
              <a:cxn ang="0">
                <a:pos x="13" y="36"/>
              </a:cxn>
              <a:cxn ang="0">
                <a:pos x="26" y="36"/>
              </a:cxn>
              <a:cxn ang="0">
                <a:pos x="26" y="49"/>
              </a:cxn>
              <a:cxn ang="0">
                <a:pos x="29" y="52"/>
              </a:cxn>
              <a:cxn ang="0">
                <a:pos x="34" y="52"/>
              </a:cxn>
              <a:cxn ang="0">
                <a:pos x="36" y="49"/>
              </a:cxn>
              <a:cxn ang="0">
                <a:pos x="36" y="36"/>
              </a:cxn>
              <a:cxn ang="0">
                <a:pos x="49" y="36"/>
              </a:cxn>
              <a:cxn ang="0">
                <a:pos x="52" y="34"/>
              </a:cxn>
              <a:cxn ang="0">
                <a:pos x="52" y="29"/>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52" y="29"/>
                </a:moveTo>
                <a:cubicBezTo>
                  <a:pt x="52" y="27"/>
                  <a:pt x="51" y="26"/>
                  <a:pt x="49" y="26"/>
                </a:cubicBezTo>
                <a:cubicBezTo>
                  <a:pt x="36" y="26"/>
                  <a:pt x="36" y="26"/>
                  <a:pt x="36" y="26"/>
                </a:cubicBezTo>
                <a:cubicBezTo>
                  <a:pt x="36" y="13"/>
                  <a:pt x="36" y="13"/>
                  <a:pt x="36" y="13"/>
                </a:cubicBezTo>
                <a:cubicBezTo>
                  <a:pt x="36" y="12"/>
                  <a:pt x="35" y="11"/>
                  <a:pt x="34" y="11"/>
                </a:cubicBezTo>
                <a:cubicBezTo>
                  <a:pt x="29" y="11"/>
                  <a:pt x="29" y="11"/>
                  <a:pt x="29" y="11"/>
                </a:cubicBezTo>
                <a:cubicBezTo>
                  <a:pt x="27" y="11"/>
                  <a:pt x="26" y="12"/>
                  <a:pt x="26" y="13"/>
                </a:cubicBezTo>
                <a:cubicBezTo>
                  <a:pt x="26" y="26"/>
                  <a:pt x="26" y="26"/>
                  <a:pt x="26" y="26"/>
                </a:cubicBezTo>
                <a:cubicBezTo>
                  <a:pt x="13" y="26"/>
                  <a:pt x="13" y="26"/>
                  <a:pt x="13" y="26"/>
                </a:cubicBezTo>
                <a:cubicBezTo>
                  <a:pt x="12" y="26"/>
                  <a:pt x="11" y="27"/>
                  <a:pt x="11" y="29"/>
                </a:cubicBezTo>
                <a:cubicBezTo>
                  <a:pt x="11" y="34"/>
                  <a:pt x="11" y="34"/>
                  <a:pt x="11" y="34"/>
                </a:cubicBezTo>
                <a:cubicBezTo>
                  <a:pt x="11" y="35"/>
                  <a:pt x="12" y="36"/>
                  <a:pt x="13" y="36"/>
                </a:cubicBezTo>
                <a:cubicBezTo>
                  <a:pt x="26" y="36"/>
                  <a:pt x="26" y="36"/>
                  <a:pt x="26" y="36"/>
                </a:cubicBezTo>
                <a:cubicBezTo>
                  <a:pt x="26" y="49"/>
                  <a:pt x="26" y="49"/>
                  <a:pt x="26" y="49"/>
                </a:cubicBezTo>
                <a:cubicBezTo>
                  <a:pt x="26" y="51"/>
                  <a:pt x="27" y="52"/>
                  <a:pt x="29" y="52"/>
                </a:cubicBezTo>
                <a:cubicBezTo>
                  <a:pt x="34" y="52"/>
                  <a:pt x="34" y="52"/>
                  <a:pt x="34" y="52"/>
                </a:cubicBezTo>
                <a:cubicBezTo>
                  <a:pt x="35" y="52"/>
                  <a:pt x="36" y="51"/>
                  <a:pt x="36" y="49"/>
                </a:cubicBezTo>
                <a:cubicBezTo>
                  <a:pt x="36" y="36"/>
                  <a:pt x="36" y="36"/>
                  <a:pt x="36" y="36"/>
                </a:cubicBezTo>
                <a:cubicBezTo>
                  <a:pt x="49" y="36"/>
                  <a:pt x="49" y="36"/>
                  <a:pt x="49" y="36"/>
                </a:cubicBezTo>
                <a:cubicBezTo>
                  <a:pt x="51" y="36"/>
                  <a:pt x="52" y="35"/>
                  <a:pt x="52" y="34"/>
                </a:cubicBezTo>
                <a:lnTo>
                  <a:pt x="52" y="29"/>
                </a:lnTo>
                <a:close/>
              </a:path>
            </a:pathLst>
          </a:custGeom>
          <a:solidFill>
            <a:schemeClr val="bg1"/>
          </a:solidFill>
          <a:ln w="9525">
            <a:noFill/>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sp>
        <p:nvSpPr>
          <p:cNvPr id="134" name="Text Placeholder 3">
            <a:extLst>
              <a:ext uri="{FF2B5EF4-FFF2-40B4-BE49-F238E27FC236}">
                <a16:creationId xmlns:a16="http://schemas.microsoft.com/office/drawing/2014/main" id="{1C9A93A9-505E-A247-96D1-CCE191E05146}"/>
              </a:ext>
            </a:extLst>
          </p:cNvPr>
          <p:cNvSpPr txBox="1">
            <a:spLocks/>
          </p:cNvSpPr>
          <p:nvPr/>
        </p:nvSpPr>
        <p:spPr>
          <a:xfrm>
            <a:off x="7650999" y="3233029"/>
            <a:ext cx="2027035" cy="430887"/>
          </a:xfrm>
          <a:prstGeom prst="rect">
            <a:avLst/>
          </a:prstGeom>
        </p:spPr>
        <p:txBody>
          <a:bodyPr wrap="square" lIns="0" tIns="0" rIns="0" bIns="0" rtlCol="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rtl="0">
              <a:spcBef>
                <a:spcPct val="20000"/>
              </a:spcBef>
              <a:defRPr/>
            </a:pPr>
            <a:r>
              <a:rPr lang="es" sz="2800" dirty="0">
                <a:solidFill>
                  <a:schemeClr val="bg1"/>
                </a:solidFill>
              </a:rPr>
              <a:t>NO SE DEBE</a:t>
            </a:r>
          </a:p>
        </p:txBody>
      </p:sp>
      <p:sp>
        <p:nvSpPr>
          <p:cNvPr id="135" name="Text Placeholder 3">
            <a:extLst>
              <a:ext uri="{FF2B5EF4-FFF2-40B4-BE49-F238E27FC236}">
                <a16:creationId xmlns:a16="http://schemas.microsoft.com/office/drawing/2014/main" id="{3D2E20FB-1A2D-1040-ADD5-B837F536055F}"/>
              </a:ext>
            </a:extLst>
          </p:cNvPr>
          <p:cNvSpPr txBox="1">
            <a:spLocks/>
          </p:cNvSpPr>
          <p:nvPr/>
        </p:nvSpPr>
        <p:spPr>
          <a:xfrm>
            <a:off x="3086760" y="3229015"/>
            <a:ext cx="2106615" cy="430887"/>
          </a:xfrm>
          <a:prstGeom prst="rect">
            <a:avLst/>
          </a:prstGeom>
        </p:spPr>
        <p:txBody>
          <a:bodyPr wrap="square" lIns="0" tIns="0" rIns="0" bIns="0" rtlCol="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r" rtl="0">
              <a:spcBef>
                <a:spcPct val="20000"/>
              </a:spcBef>
              <a:defRPr/>
            </a:pPr>
            <a:r>
              <a:rPr lang="es" sz="2800" dirty="0">
                <a:solidFill>
                  <a:schemeClr val="bg1"/>
                </a:solidFill>
              </a:rPr>
              <a:t>SE DEBE</a:t>
            </a:r>
          </a:p>
        </p:txBody>
      </p:sp>
      <p:grpSp>
        <p:nvGrpSpPr>
          <p:cNvPr id="136" name="Group 135">
            <a:extLst>
              <a:ext uri="{FF2B5EF4-FFF2-40B4-BE49-F238E27FC236}">
                <a16:creationId xmlns:a16="http://schemas.microsoft.com/office/drawing/2014/main" id="{790EEA54-8728-1B45-A462-F4E652A277F6}"/>
              </a:ext>
            </a:extLst>
          </p:cNvPr>
          <p:cNvGrpSpPr/>
          <p:nvPr/>
        </p:nvGrpSpPr>
        <p:grpSpPr>
          <a:xfrm>
            <a:off x="514404" y="4645483"/>
            <a:ext cx="11907324" cy="4291127"/>
            <a:chOff x="381000" y="2467168"/>
            <a:chExt cx="8373360" cy="3017565"/>
          </a:xfrm>
        </p:grpSpPr>
        <p:cxnSp>
          <p:nvCxnSpPr>
            <p:cNvPr id="137" name="Straight Connector 136">
              <a:extLst>
                <a:ext uri="{FF2B5EF4-FFF2-40B4-BE49-F238E27FC236}">
                  <a16:creationId xmlns:a16="http://schemas.microsoft.com/office/drawing/2014/main" id="{E0F0EB91-1FA5-9D44-AE41-D2B01D8D94E0}"/>
                </a:ext>
              </a:extLst>
            </p:cNvPr>
            <p:cNvCxnSpPr>
              <a:cxnSpLocks/>
            </p:cNvCxnSpPr>
            <p:nvPr/>
          </p:nvCxnSpPr>
          <p:spPr>
            <a:xfrm>
              <a:off x="381000" y="2517184"/>
              <a:ext cx="395023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649691-698A-F445-BADA-12F896EF44D5}"/>
                </a:ext>
              </a:extLst>
            </p:cNvPr>
            <p:cNvCxnSpPr>
              <a:cxnSpLocks/>
            </p:cNvCxnSpPr>
            <p:nvPr/>
          </p:nvCxnSpPr>
          <p:spPr>
            <a:xfrm>
              <a:off x="381000" y="3271820"/>
              <a:ext cx="395023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B577C56-EF84-6E47-B463-B8A5567B8227}"/>
                </a:ext>
              </a:extLst>
            </p:cNvPr>
            <p:cNvCxnSpPr>
              <a:cxnSpLocks/>
            </p:cNvCxnSpPr>
            <p:nvPr/>
          </p:nvCxnSpPr>
          <p:spPr>
            <a:xfrm>
              <a:off x="381000" y="4113216"/>
              <a:ext cx="395023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84E5D13-66D7-D14E-B0D2-1E6C209CDD46}"/>
                </a:ext>
              </a:extLst>
            </p:cNvPr>
            <p:cNvCxnSpPr>
              <a:cxnSpLocks/>
            </p:cNvCxnSpPr>
            <p:nvPr/>
          </p:nvCxnSpPr>
          <p:spPr>
            <a:xfrm>
              <a:off x="381000" y="4925129"/>
              <a:ext cx="395023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9DAA041-9013-1E49-95A1-33CE628DFE5B}"/>
                </a:ext>
              </a:extLst>
            </p:cNvPr>
            <p:cNvCxnSpPr>
              <a:cxnSpLocks/>
            </p:cNvCxnSpPr>
            <p:nvPr/>
          </p:nvCxnSpPr>
          <p:spPr>
            <a:xfrm>
              <a:off x="4875840" y="2467168"/>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A3D1D47A-7788-C542-8F4C-9F5206A72DBC}"/>
                </a:ext>
              </a:extLst>
            </p:cNvPr>
            <p:cNvCxnSpPr>
              <a:cxnSpLocks/>
            </p:cNvCxnSpPr>
            <p:nvPr/>
          </p:nvCxnSpPr>
          <p:spPr>
            <a:xfrm>
              <a:off x="4875840" y="2957678"/>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A3DBB62-B7A2-604D-BE22-503F08C0C722}"/>
                </a:ext>
              </a:extLst>
            </p:cNvPr>
            <p:cNvCxnSpPr>
              <a:cxnSpLocks/>
            </p:cNvCxnSpPr>
            <p:nvPr/>
          </p:nvCxnSpPr>
          <p:spPr>
            <a:xfrm>
              <a:off x="4875840" y="3387165"/>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2D5268AA-E833-864B-B7DB-35F398BB5F61}"/>
                </a:ext>
              </a:extLst>
            </p:cNvPr>
            <p:cNvCxnSpPr>
              <a:cxnSpLocks/>
            </p:cNvCxnSpPr>
            <p:nvPr/>
          </p:nvCxnSpPr>
          <p:spPr>
            <a:xfrm>
              <a:off x="4875840" y="4334177"/>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BD66C23-AAFA-C948-8C44-1AE1037D0D0A}"/>
                </a:ext>
              </a:extLst>
            </p:cNvPr>
            <p:cNvCxnSpPr>
              <a:cxnSpLocks/>
            </p:cNvCxnSpPr>
            <p:nvPr/>
          </p:nvCxnSpPr>
          <p:spPr>
            <a:xfrm>
              <a:off x="4875840" y="4795708"/>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4A112D3F-E31C-264D-BE68-A5176E904DC3}"/>
                </a:ext>
              </a:extLst>
            </p:cNvPr>
            <p:cNvCxnSpPr>
              <a:cxnSpLocks/>
            </p:cNvCxnSpPr>
            <p:nvPr/>
          </p:nvCxnSpPr>
          <p:spPr>
            <a:xfrm>
              <a:off x="4875840" y="5484733"/>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8B172C5-FAA2-CA44-BB3B-7FE47D4DF818}"/>
                </a:ext>
              </a:extLst>
            </p:cNvPr>
            <p:cNvCxnSpPr>
              <a:cxnSpLocks/>
            </p:cNvCxnSpPr>
            <p:nvPr/>
          </p:nvCxnSpPr>
          <p:spPr>
            <a:xfrm>
              <a:off x="4875840" y="3853328"/>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1" name="Inhaltsplatzhalter 4">
            <a:extLst>
              <a:ext uri="{FF2B5EF4-FFF2-40B4-BE49-F238E27FC236}">
                <a16:creationId xmlns:a16="http://schemas.microsoft.com/office/drawing/2014/main" id="{EC46FF01-0ECB-6341-A02E-44E7CC59A4DF}"/>
              </a:ext>
            </a:extLst>
          </p:cNvPr>
          <p:cNvSpPr txBox="1">
            <a:spLocks/>
          </p:cNvSpPr>
          <p:nvPr/>
        </p:nvSpPr>
        <p:spPr>
          <a:xfrm>
            <a:off x="514399" y="4158655"/>
            <a:ext cx="4972377" cy="27699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rtl="0">
              <a:lnSpc>
                <a:spcPct val="100000"/>
              </a:lnSpc>
              <a:buNone/>
            </a:pPr>
            <a:r>
              <a:rPr lang="es" sz="1800" dirty="0">
                <a:solidFill>
                  <a:schemeClr val="tx1"/>
                </a:solidFill>
                <a:latin typeface="+mn-lt"/>
              </a:rPr>
              <a:t>Preguntar a R. qué significa para él ser diferente</a:t>
            </a:r>
          </a:p>
        </p:txBody>
      </p:sp>
      <p:grpSp>
        <p:nvGrpSpPr>
          <p:cNvPr id="142" name="Group 141">
            <a:extLst>
              <a:ext uri="{FF2B5EF4-FFF2-40B4-BE49-F238E27FC236}">
                <a16:creationId xmlns:a16="http://schemas.microsoft.com/office/drawing/2014/main" id="{CD6CF687-316B-DD44-8ED2-DA4092AAB72C}"/>
              </a:ext>
            </a:extLst>
          </p:cNvPr>
          <p:cNvGrpSpPr>
            <a:grpSpLocks noChangeAspect="1"/>
          </p:cNvGrpSpPr>
          <p:nvPr/>
        </p:nvGrpSpPr>
        <p:grpSpPr>
          <a:xfrm>
            <a:off x="5655042" y="4057043"/>
            <a:ext cx="457200" cy="457200"/>
            <a:chOff x="2133600" y="3181350"/>
            <a:chExt cx="1362075" cy="1362075"/>
          </a:xfrm>
          <a:solidFill>
            <a:schemeClr val="accent5"/>
          </a:solidFill>
        </p:grpSpPr>
        <p:sp>
          <p:nvSpPr>
            <p:cNvPr id="143" name="Freeform 14">
              <a:extLst>
                <a:ext uri="{FF2B5EF4-FFF2-40B4-BE49-F238E27FC236}">
                  <a16:creationId xmlns:a16="http://schemas.microsoft.com/office/drawing/2014/main" id="{1C198C8B-D6C4-9F41-ABB6-326E888AA809}"/>
                </a:ext>
              </a:extLst>
            </p:cNvPr>
            <p:cNvSpPr>
              <a:spLocks noEditPoints="1"/>
            </p:cNvSpPr>
            <p:nvPr/>
          </p:nvSpPr>
          <p:spPr bwMode="auto">
            <a:xfrm>
              <a:off x="2133600" y="3181350"/>
              <a:ext cx="1362075" cy="1362075"/>
            </a:xfrm>
            <a:custGeom>
              <a:avLst/>
              <a:gdLst>
                <a:gd name="T0" fmla="*/ 1428 w 3432"/>
                <a:gd name="T1" fmla="*/ 253 h 3432"/>
                <a:gd name="T2" fmla="*/ 1073 w 3432"/>
                <a:gd name="T3" fmla="*/ 371 h 3432"/>
                <a:gd name="T4" fmla="*/ 763 w 3432"/>
                <a:gd name="T5" fmla="*/ 570 h 3432"/>
                <a:gd name="T6" fmla="*/ 513 w 3432"/>
                <a:gd name="T7" fmla="*/ 836 h 3432"/>
                <a:gd name="T8" fmla="*/ 334 w 3432"/>
                <a:gd name="T9" fmla="*/ 1158 h 3432"/>
                <a:gd name="T10" fmla="*/ 237 w 3432"/>
                <a:gd name="T11" fmla="*/ 1522 h 3432"/>
                <a:gd name="T12" fmla="*/ 237 w 3432"/>
                <a:gd name="T13" fmla="*/ 1910 h 3432"/>
                <a:gd name="T14" fmla="*/ 334 w 3432"/>
                <a:gd name="T15" fmla="*/ 2274 h 3432"/>
                <a:gd name="T16" fmla="*/ 513 w 3432"/>
                <a:gd name="T17" fmla="*/ 2596 h 3432"/>
                <a:gd name="T18" fmla="*/ 763 w 3432"/>
                <a:gd name="T19" fmla="*/ 2862 h 3432"/>
                <a:gd name="T20" fmla="*/ 1073 w 3432"/>
                <a:gd name="T21" fmla="*/ 3061 h 3432"/>
                <a:gd name="T22" fmla="*/ 1428 w 3432"/>
                <a:gd name="T23" fmla="*/ 3179 h 3432"/>
                <a:gd name="T24" fmla="*/ 1814 w 3432"/>
                <a:gd name="T25" fmla="*/ 3204 h 3432"/>
                <a:gd name="T26" fmla="*/ 2187 w 3432"/>
                <a:gd name="T27" fmla="*/ 3130 h 3432"/>
                <a:gd name="T28" fmla="*/ 2520 w 3432"/>
                <a:gd name="T29" fmla="*/ 2971 h 3432"/>
                <a:gd name="T30" fmla="*/ 2802 w 3432"/>
                <a:gd name="T31" fmla="*/ 2737 h 3432"/>
                <a:gd name="T32" fmla="*/ 3018 w 3432"/>
                <a:gd name="T33" fmla="*/ 2441 h 3432"/>
                <a:gd name="T34" fmla="*/ 3157 w 3432"/>
                <a:gd name="T35" fmla="*/ 2097 h 3432"/>
                <a:gd name="T36" fmla="*/ 3207 w 3432"/>
                <a:gd name="T37" fmla="*/ 1716 h 3432"/>
                <a:gd name="T38" fmla="*/ 3157 w 3432"/>
                <a:gd name="T39" fmla="*/ 1335 h 3432"/>
                <a:gd name="T40" fmla="*/ 3018 w 3432"/>
                <a:gd name="T41" fmla="*/ 991 h 3432"/>
                <a:gd name="T42" fmla="*/ 2802 w 3432"/>
                <a:gd name="T43" fmla="*/ 695 h 3432"/>
                <a:gd name="T44" fmla="*/ 2520 w 3432"/>
                <a:gd name="T45" fmla="*/ 461 h 3432"/>
                <a:gd name="T46" fmla="*/ 2187 w 3432"/>
                <a:gd name="T47" fmla="*/ 302 h 3432"/>
                <a:gd name="T48" fmla="*/ 1814 w 3432"/>
                <a:gd name="T49" fmla="*/ 228 h 3432"/>
                <a:gd name="T50" fmla="*/ 1923 w 3432"/>
                <a:gd name="T51" fmla="*/ 12 h 3432"/>
                <a:gd name="T52" fmla="*/ 2314 w 3432"/>
                <a:gd name="T53" fmla="*/ 107 h 3432"/>
                <a:gd name="T54" fmla="*/ 2664 w 3432"/>
                <a:gd name="T55" fmla="*/ 287 h 3432"/>
                <a:gd name="T56" fmla="*/ 2963 w 3432"/>
                <a:gd name="T57" fmla="*/ 538 h 3432"/>
                <a:gd name="T58" fmla="*/ 3197 w 3432"/>
                <a:gd name="T59" fmla="*/ 851 h 3432"/>
                <a:gd name="T60" fmla="*/ 3356 w 3432"/>
                <a:gd name="T61" fmla="*/ 1213 h 3432"/>
                <a:gd name="T62" fmla="*/ 3429 w 3432"/>
                <a:gd name="T63" fmla="*/ 1612 h 3432"/>
                <a:gd name="T64" fmla="*/ 3404 w 3432"/>
                <a:gd name="T65" fmla="*/ 2024 h 3432"/>
                <a:gd name="T66" fmla="*/ 3287 w 3432"/>
                <a:gd name="T67" fmla="*/ 2406 h 3432"/>
                <a:gd name="T68" fmla="*/ 3089 w 3432"/>
                <a:gd name="T69" fmla="*/ 2745 h 3432"/>
                <a:gd name="T70" fmla="*/ 2820 w 3432"/>
                <a:gd name="T71" fmla="*/ 3027 h 3432"/>
                <a:gd name="T72" fmla="*/ 2495 w 3432"/>
                <a:gd name="T73" fmla="*/ 3245 h 3432"/>
                <a:gd name="T74" fmla="*/ 2123 w 3432"/>
                <a:gd name="T75" fmla="*/ 3383 h 3432"/>
                <a:gd name="T76" fmla="*/ 1715 w 3432"/>
                <a:gd name="T77" fmla="*/ 3432 h 3432"/>
                <a:gd name="T78" fmla="*/ 1309 w 3432"/>
                <a:gd name="T79" fmla="*/ 3383 h 3432"/>
                <a:gd name="T80" fmla="*/ 937 w 3432"/>
                <a:gd name="T81" fmla="*/ 3245 h 3432"/>
                <a:gd name="T82" fmla="*/ 610 w 3432"/>
                <a:gd name="T83" fmla="*/ 3027 h 3432"/>
                <a:gd name="T84" fmla="*/ 343 w 3432"/>
                <a:gd name="T85" fmla="*/ 2745 h 3432"/>
                <a:gd name="T86" fmla="*/ 145 w 3432"/>
                <a:gd name="T87" fmla="*/ 2406 h 3432"/>
                <a:gd name="T88" fmla="*/ 28 w 3432"/>
                <a:gd name="T89" fmla="*/ 2024 h 3432"/>
                <a:gd name="T90" fmla="*/ 3 w 3432"/>
                <a:gd name="T91" fmla="*/ 1612 h 3432"/>
                <a:gd name="T92" fmla="*/ 76 w 3432"/>
                <a:gd name="T93" fmla="*/ 1213 h 3432"/>
                <a:gd name="T94" fmla="*/ 235 w 3432"/>
                <a:gd name="T95" fmla="*/ 851 h 3432"/>
                <a:gd name="T96" fmla="*/ 469 w 3432"/>
                <a:gd name="T97" fmla="*/ 538 h 3432"/>
                <a:gd name="T98" fmla="*/ 768 w 3432"/>
                <a:gd name="T99" fmla="*/ 287 h 3432"/>
                <a:gd name="T100" fmla="*/ 1118 w 3432"/>
                <a:gd name="T101" fmla="*/ 107 h 3432"/>
                <a:gd name="T102" fmla="*/ 1509 w 3432"/>
                <a:gd name="T103" fmla="*/ 1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32" h="3432">
                  <a:moveTo>
                    <a:pt x="1715" y="225"/>
                  </a:moveTo>
                  <a:lnTo>
                    <a:pt x="1618" y="228"/>
                  </a:lnTo>
                  <a:lnTo>
                    <a:pt x="1522" y="237"/>
                  </a:lnTo>
                  <a:lnTo>
                    <a:pt x="1428" y="253"/>
                  </a:lnTo>
                  <a:lnTo>
                    <a:pt x="1335" y="275"/>
                  </a:lnTo>
                  <a:lnTo>
                    <a:pt x="1245" y="302"/>
                  </a:lnTo>
                  <a:lnTo>
                    <a:pt x="1158" y="334"/>
                  </a:lnTo>
                  <a:lnTo>
                    <a:pt x="1073" y="371"/>
                  </a:lnTo>
                  <a:lnTo>
                    <a:pt x="991" y="414"/>
                  </a:lnTo>
                  <a:lnTo>
                    <a:pt x="912" y="461"/>
                  </a:lnTo>
                  <a:lnTo>
                    <a:pt x="836" y="513"/>
                  </a:lnTo>
                  <a:lnTo>
                    <a:pt x="763" y="570"/>
                  </a:lnTo>
                  <a:lnTo>
                    <a:pt x="695" y="630"/>
                  </a:lnTo>
                  <a:lnTo>
                    <a:pt x="630" y="695"/>
                  </a:lnTo>
                  <a:lnTo>
                    <a:pt x="570" y="763"/>
                  </a:lnTo>
                  <a:lnTo>
                    <a:pt x="513" y="836"/>
                  </a:lnTo>
                  <a:lnTo>
                    <a:pt x="461" y="912"/>
                  </a:lnTo>
                  <a:lnTo>
                    <a:pt x="414" y="991"/>
                  </a:lnTo>
                  <a:lnTo>
                    <a:pt x="371" y="1073"/>
                  </a:lnTo>
                  <a:lnTo>
                    <a:pt x="334" y="1158"/>
                  </a:lnTo>
                  <a:lnTo>
                    <a:pt x="302" y="1245"/>
                  </a:lnTo>
                  <a:lnTo>
                    <a:pt x="275" y="1335"/>
                  </a:lnTo>
                  <a:lnTo>
                    <a:pt x="253" y="1428"/>
                  </a:lnTo>
                  <a:lnTo>
                    <a:pt x="237" y="1522"/>
                  </a:lnTo>
                  <a:lnTo>
                    <a:pt x="228" y="1618"/>
                  </a:lnTo>
                  <a:lnTo>
                    <a:pt x="225" y="1716"/>
                  </a:lnTo>
                  <a:lnTo>
                    <a:pt x="228" y="1814"/>
                  </a:lnTo>
                  <a:lnTo>
                    <a:pt x="237" y="1910"/>
                  </a:lnTo>
                  <a:lnTo>
                    <a:pt x="253" y="2004"/>
                  </a:lnTo>
                  <a:lnTo>
                    <a:pt x="275" y="2097"/>
                  </a:lnTo>
                  <a:lnTo>
                    <a:pt x="302" y="2187"/>
                  </a:lnTo>
                  <a:lnTo>
                    <a:pt x="334" y="2274"/>
                  </a:lnTo>
                  <a:lnTo>
                    <a:pt x="371" y="2359"/>
                  </a:lnTo>
                  <a:lnTo>
                    <a:pt x="414" y="2441"/>
                  </a:lnTo>
                  <a:lnTo>
                    <a:pt x="461" y="2520"/>
                  </a:lnTo>
                  <a:lnTo>
                    <a:pt x="513" y="2596"/>
                  </a:lnTo>
                  <a:lnTo>
                    <a:pt x="570" y="2669"/>
                  </a:lnTo>
                  <a:lnTo>
                    <a:pt x="630" y="2737"/>
                  </a:lnTo>
                  <a:lnTo>
                    <a:pt x="695" y="2802"/>
                  </a:lnTo>
                  <a:lnTo>
                    <a:pt x="763" y="2862"/>
                  </a:lnTo>
                  <a:lnTo>
                    <a:pt x="836" y="2919"/>
                  </a:lnTo>
                  <a:lnTo>
                    <a:pt x="912" y="2971"/>
                  </a:lnTo>
                  <a:lnTo>
                    <a:pt x="991" y="3018"/>
                  </a:lnTo>
                  <a:lnTo>
                    <a:pt x="1073" y="3061"/>
                  </a:lnTo>
                  <a:lnTo>
                    <a:pt x="1158" y="3098"/>
                  </a:lnTo>
                  <a:lnTo>
                    <a:pt x="1245" y="3130"/>
                  </a:lnTo>
                  <a:lnTo>
                    <a:pt x="1335" y="3157"/>
                  </a:lnTo>
                  <a:lnTo>
                    <a:pt x="1428" y="3179"/>
                  </a:lnTo>
                  <a:lnTo>
                    <a:pt x="1522" y="3195"/>
                  </a:lnTo>
                  <a:lnTo>
                    <a:pt x="1618" y="3204"/>
                  </a:lnTo>
                  <a:lnTo>
                    <a:pt x="1715" y="3207"/>
                  </a:lnTo>
                  <a:lnTo>
                    <a:pt x="1814" y="3204"/>
                  </a:lnTo>
                  <a:lnTo>
                    <a:pt x="1910" y="3195"/>
                  </a:lnTo>
                  <a:lnTo>
                    <a:pt x="2004" y="3179"/>
                  </a:lnTo>
                  <a:lnTo>
                    <a:pt x="2097" y="3157"/>
                  </a:lnTo>
                  <a:lnTo>
                    <a:pt x="2187" y="3130"/>
                  </a:lnTo>
                  <a:lnTo>
                    <a:pt x="2274" y="3098"/>
                  </a:lnTo>
                  <a:lnTo>
                    <a:pt x="2359" y="3061"/>
                  </a:lnTo>
                  <a:lnTo>
                    <a:pt x="2441" y="3018"/>
                  </a:lnTo>
                  <a:lnTo>
                    <a:pt x="2520" y="2971"/>
                  </a:lnTo>
                  <a:lnTo>
                    <a:pt x="2596" y="2919"/>
                  </a:lnTo>
                  <a:lnTo>
                    <a:pt x="2669" y="2862"/>
                  </a:lnTo>
                  <a:lnTo>
                    <a:pt x="2737" y="2802"/>
                  </a:lnTo>
                  <a:lnTo>
                    <a:pt x="2802" y="2737"/>
                  </a:lnTo>
                  <a:lnTo>
                    <a:pt x="2862" y="2669"/>
                  </a:lnTo>
                  <a:lnTo>
                    <a:pt x="2919" y="2596"/>
                  </a:lnTo>
                  <a:lnTo>
                    <a:pt x="2971" y="2520"/>
                  </a:lnTo>
                  <a:lnTo>
                    <a:pt x="3018" y="2441"/>
                  </a:lnTo>
                  <a:lnTo>
                    <a:pt x="3061" y="2359"/>
                  </a:lnTo>
                  <a:lnTo>
                    <a:pt x="3098" y="2274"/>
                  </a:lnTo>
                  <a:lnTo>
                    <a:pt x="3130" y="2187"/>
                  </a:lnTo>
                  <a:lnTo>
                    <a:pt x="3157" y="2097"/>
                  </a:lnTo>
                  <a:lnTo>
                    <a:pt x="3179" y="2004"/>
                  </a:lnTo>
                  <a:lnTo>
                    <a:pt x="3195" y="1910"/>
                  </a:lnTo>
                  <a:lnTo>
                    <a:pt x="3204" y="1814"/>
                  </a:lnTo>
                  <a:lnTo>
                    <a:pt x="3207" y="1716"/>
                  </a:lnTo>
                  <a:lnTo>
                    <a:pt x="3204" y="1618"/>
                  </a:lnTo>
                  <a:lnTo>
                    <a:pt x="3195" y="1522"/>
                  </a:lnTo>
                  <a:lnTo>
                    <a:pt x="3179" y="1428"/>
                  </a:lnTo>
                  <a:lnTo>
                    <a:pt x="3157" y="1335"/>
                  </a:lnTo>
                  <a:lnTo>
                    <a:pt x="3130" y="1245"/>
                  </a:lnTo>
                  <a:lnTo>
                    <a:pt x="3098" y="1158"/>
                  </a:lnTo>
                  <a:lnTo>
                    <a:pt x="3061" y="1073"/>
                  </a:lnTo>
                  <a:lnTo>
                    <a:pt x="3018" y="991"/>
                  </a:lnTo>
                  <a:lnTo>
                    <a:pt x="2971" y="912"/>
                  </a:lnTo>
                  <a:lnTo>
                    <a:pt x="2919" y="836"/>
                  </a:lnTo>
                  <a:lnTo>
                    <a:pt x="2862" y="763"/>
                  </a:lnTo>
                  <a:lnTo>
                    <a:pt x="2802" y="695"/>
                  </a:lnTo>
                  <a:lnTo>
                    <a:pt x="2737" y="630"/>
                  </a:lnTo>
                  <a:lnTo>
                    <a:pt x="2669" y="570"/>
                  </a:lnTo>
                  <a:lnTo>
                    <a:pt x="2596" y="513"/>
                  </a:lnTo>
                  <a:lnTo>
                    <a:pt x="2520" y="461"/>
                  </a:lnTo>
                  <a:lnTo>
                    <a:pt x="2441" y="414"/>
                  </a:lnTo>
                  <a:lnTo>
                    <a:pt x="2359" y="371"/>
                  </a:lnTo>
                  <a:lnTo>
                    <a:pt x="2274" y="334"/>
                  </a:lnTo>
                  <a:lnTo>
                    <a:pt x="2187" y="302"/>
                  </a:lnTo>
                  <a:lnTo>
                    <a:pt x="2097" y="275"/>
                  </a:lnTo>
                  <a:lnTo>
                    <a:pt x="2004" y="253"/>
                  </a:lnTo>
                  <a:lnTo>
                    <a:pt x="1910" y="237"/>
                  </a:lnTo>
                  <a:lnTo>
                    <a:pt x="1814" y="228"/>
                  </a:lnTo>
                  <a:lnTo>
                    <a:pt x="1715" y="225"/>
                  </a:lnTo>
                  <a:close/>
                  <a:moveTo>
                    <a:pt x="1715" y="0"/>
                  </a:moveTo>
                  <a:lnTo>
                    <a:pt x="1820" y="3"/>
                  </a:lnTo>
                  <a:lnTo>
                    <a:pt x="1923" y="12"/>
                  </a:lnTo>
                  <a:lnTo>
                    <a:pt x="2024" y="28"/>
                  </a:lnTo>
                  <a:lnTo>
                    <a:pt x="2123" y="49"/>
                  </a:lnTo>
                  <a:lnTo>
                    <a:pt x="2219" y="76"/>
                  </a:lnTo>
                  <a:lnTo>
                    <a:pt x="2314" y="107"/>
                  </a:lnTo>
                  <a:lnTo>
                    <a:pt x="2406" y="145"/>
                  </a:lnTo>
                  <a:lnTo>
                    <a:pt x="2495" y="187"/>
                  </a:lnTo>
                  <a:lnTo>
                    <a:pt x="2581" y="235"/>
                  </a:lnTo>
                  <a:lnTo>
                    <a:pt x="2664" y="287"/>
                  </a:lnTo>
                  <a:lnTo>
                    <a:pt x="2745" y="343"/>
                  </a:lnTo>
                  <a:lnTo>
                    <a:pt x="2820" y="405"/>
                  </a:lnTo>
                  <a:lnTo>
                    <a:pt x="2894" y="469"/>
                  </a:lnTo>
                  <a:lnTo>
                    <a:pt x="2963" y="538"/>
                  </a:lnTo>
                  <a:lnTo>
                    <a:pt x="3027" y="612"/>
                  </a:lnTo>
                  <a:lnTo>
                    <a:pt x="3089" y="687"/>
                  </a:lnTo>
                  <a:lnTo>
                    <a:pt x="3145" y="768"/>
                  </a:lnTo>
                  <a:lnTo>
                    <a:pt x="3197" y="851"/>
                  </a:lnTo>
                  <a:lnTo>
                    <a:pt x="3245" y="937"/>
                  </a:lnTo>
                  <a:lnTo>
                    <a:pt x="3287" y="1026"/>
                  </a:lnTo>
                  <a:lnTo>
                    <a:pt x="3325" y="1118"/>
                  </a:lnTo>
                  <a:lnTo>
                    <a:pt x="3356" y="1213"/>
                  </a:lnTo>
                  <a:lnTo>
                    <a:pt x="3383" y="1309"/>
                  </a:lnTo>
                  <a:lnTo>
                    <a:pt x="3404" y="1408"/>
                  </a:lnTo>
                  <a:lnTo>
                    <a:pt x="3420" y="1509"/>
                  </a:lnTo>
                  <a:lnTo>
                    <a:pt x="3429" y="1612"/>
                  </a:lnTo>
                  <a:lnTo>
                    <a:pt x="3432" y="1716"/>
                  </a:lnTo>
                  <a:lnTo>
                    <a:pt x="3429" y="1820"/>
                  </a:lnTo>
                  <a:lnTo>
                    <a:pt x="3420" y="1923"/>
                  </a:lnTo>
                  <a:lnTo>
                    <a:pt x="3404" y="2024"/>
                  </a:lnTo>
                  <a:lnTo>
                    <a:pt x="3383" y="2123"/>
                  </a:lnTo>
                  <a:lnTo>
                    <a:pt x="3356" y="2219"/>
                  </a:lnTo>
                  <a:lnTo>
                    <a:pt x="3325" y="2314"/>
                  </a:lnTo>
                  <a:lnTo>
                    <a:pt x="3287" y="2406"/>
                  </a:lnTo>
                  <a:lnTo>
                    <a:pt x="3245" y="2495"/>
                  </a:lnTo>
                  <a:lnTo>
                    <a:pt x="3197" y="2581"/>
                  </a:lnTo>
                  <a:lnTo>
                    <a:pt x="3145" y="2664"/>
                  </a:lnTo>
                  <a:lnTo>
                    <a:pt x="3089" y="2745"/>
                  </a:lnTo>
                  <a:lnTo>
                    <a:pt x="3027" y="2820"/>
                  </a:lnTo>
                  <a:lnTo>
                    <a:pt x="2963" y="2894"/>
                  </a:lnTo>
                  <a:lnTo>
                    <a:pt x="2894" y="2963"/>
                  </a:lnTo>
                  <a:lnTo>
                    <a:pt x="2820" y="3027"/>
                  </a:lnTo>
                  <a:lnTo>
                    <a:pt x="2745" y="3089"/>
                  </a:lnTo>
                  <a:lnTo>
                    <a:pt x="2664" y="3145"/>
                  </a:lnTo>
                  <a:lnTo>
                    <a:pt x="2581" y="3197"/>
                  </a:lnTo>
                  <a:lnTo>
                    <a:pt x="2495" y="3245"/>
                  </a:lnTo>
                  <a:lnTo>
                    <a:pt x="2406" y="3287"/>
                  </a:lnTo>
                  <a:lnTo>
                    <a:pt x="2314" y="3325"/>
                  </a:lnTo>
                  <a:lnTo>
                    <a:pt x="2219" y="3356"/>
                  </a:lnTo>
                  <a:lnTo>
                    <a:pt x="2123" y="3383"/>
                  </a:lnTo>
                  <a:lnTo>
                    <a:pt x="2024" y="3404"/>
                  </a:lnTo>
                  <a:lnTo>
                    <a:pt x="1923" y="3420"/>
                  </a:lnTo>
                  <a:lnTo>
                    <a:pt x="1820" y="3429"/>
                  </a:lnTo>
                  <a:lnTo>
                    <a:pt x="1715" y="3432"/>
                  </a:lnTo>
                  <a:lnTo>
                    <a:pt x="1612" y="3429"/>
                  </a:lnTo>
                  <a:lnTo>
                    <a:pt x="1509" y="3420"/>
                  </a:lnTo>
                  <a:lnTo>
                    <a:pt x="1408" y="3404"/>
                  </a:lnTo>
                  <a:lnTo>
                    <a:pt x="1309" y="3383"/>
                  </a:lnTo>
                  <a:lnTo>
                    <a:pt x="1213" y="3356"/>
                  </a:lnTo>
                  <a:lnTo>
                    <a:pt x="1118" y="3325"/>
                  </a:lnTo>
                  <a:lnTo>
                    <a:pt x="1025" y="3287"/>
                  </a:lnTo>
                  <a:lnTo>
                    <a:pt x="937" y="3245"/>
                  </a:lnTo>
                  <a:lnTo>
                    <a:pt x="851" y="3197"/>
                  </a:lnTo>
                  <a:lnTo>
                    <a:pt x="768" y="3145"/>
                  </a:lnTo>
                  <a:lnTo>
                    <a:pt x="687" y="3089"/>
                  </a:lnTo>
                  <a:lnTo>
                    <a:pt x="610" y="3027"/>
                  </a:lnTo>
                  <a:lnTo>
                    <a:pt x="538" y="2963"/>
                  </a:lnTo>
                  <a:lnTo>
                    <a:pt x="469" y="2894"/>
                  </a:lnTo>
                  <a:lnTo>
                    <a:pt x="405" y="2820"/>
                  </a:lnTo>
                  <a:lnTo>
                    <a:pt x="343" y="2745"/>
                  </a:lnTo>
                  <a:lnTo>
                    <a:pt x="287" y="2664"/>
                  </a:lnTo>
                  <a:lnTo>
                    <a:pt x="235" y="2581"/>
                  </a:lnTo>
                  <a:lnTo>
                    <a:pt x="187" y="2495"/>
                  </a:lnTo>
                  <a:lnTo>
                    <a:pt x="145" y="2406"/>
                  </a:lnTo>
                  <a:lnTo>
                    <a:pt x="107" y="2314"/>
                  </a:lnTo>
                  <a:lnTo>
                    <a:pt x="76" y="2219"/>
                  </a:lnTo>
                  <a:lnTo>
                    <a:pt x="49" y="2123"/>
                  </a:lnTo>
                  <a:lnTo>
                    <a:pt x="28" y="2024"/>
                  </a:lnTo>
                  <a:lnTo>
                    <a:pt x="12" y="1923"/>
                  </a:lnTo>
                  <a:lnTo>
                    <a:pt x="3" y="1820"/>
                  </a:lnTo>
                  <a:lnTo>
                    <a:pt x="0" y="1716"/>
                  </a:lnTo>
                  <a:lnTo>
                    <a:pt x="3" y="1612"/>
                  </a:lnTo>
                  <a:lnTo>
                    <a:pt x="12" y="1509"/>
                  </a:lnTo>
                  <a:lnTo>
                    <a:pt x="28" y="1408"/>
                  </a:lnTo>
                  <a:lnTo>
                    <a:pt x="49" y="1309"/>
                  </a:lnTo>
                  <a:lnTo>
                    <a:pt x="76" y="1213"/>
                  </a:lnTo>
                  <a:lnTo>
                    <a:pt x="107" y="1118"/>
                  </a:lnTo>
                  <a:lnTo>
                    <a:pt x="145" y="1026"/>
                  </a:lnTo>
                  <a:lnTo>
                    <a:pt x="187" y="937"/>
                  </a:lnTo>
                  <a:lnTo>
                    <a:pt x="235" y="851"/>
                  </a:lnTo>
                  <a:lnTo>
                    <a:pt x="287" y="768"/>
                  </a:lnTo>
                  <a:lnTo>
                    <a:pt x="343" y="687"/>
                  </a:lnTo>
                  <a:lnTo>
                    <a:pt x="405" y="612"/>
                  </a:lnTo>
                  <a:lnTo>
                    <a:pt x="469" y="538"/>
                  </a:lnTo>
                  <a:lnTo>
                    <a:pt x="538" y="469"/>
                  </a:lnTo>
                  <a:lnTo>
                    <a:pt x="610" y="405"/>
                  </a:lnTo>
                  <a:lnTo>
                    <a:pt x="687" y="343"/>
                  </a:lnTo>
                  <a:lnTo>
                    <a:pt x="768" y="287"/>
                  </a:lnTo>
                  <a:lnTo>
                    <a:pt x="851" y="235"/>
                  </a:lnTo>
                  <a:lnTo>
                    <a:pt x="937" y="187"/>
                  </a:lnTo>
                  <a:lnTo>
                    <a:pt x="1025" y="145"/>
                  </a:lnTo>
                  <a:lnTo>
                    <a:pt x="1118" y="107"/>
                  </a:lnTo>
                  <a:lnTo>
                    <a:pt x="1213" y="76"/>
                  </a:lnTo>
                  <a:lnTo>
                    <a:pt x="1309" y="49"/>
                  </a:lnTo>
                  <a:lnTo>
                    <a:pt x="1408" y="28"/>
                  </a:lnTo>
                  <a:lnTo>
                    <a:pt x="1509" y="12"/>
                  </a:lnTo>
                  <a:lnTo>
                    <a:pt x="1612" y="3"/>
                  </a:lnTo>
                  <a:lnTo>
                    <a:pt x="1715"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solidFill>
                  <a:schemeClr val="bg1">
                    <a:lumMod val="65000"/>
                  </a:schemeClr>
                </a:solidFill>
              </a:endParaRPr>
            </a:p>
          </p:txBody>
        </p:sp>
        <p:sp>
          <p:nvSpPr>
            <p:cNvPr id="144" name="Freeform 15">
              <a:extLst>
                <a:ext uri="{FF2B5EF4-FFF2-40B4-BE49-F238E27FC236}">
                  <a16:creationId xmlns:a16="http://schemas.microsoft.com/office/drawing/2014/main" id="{CB7988BE-C9DA-DE47-B85E-AFDFFAD5073B}"/>
                </a:ext>
              </a:extLst>
            </p:cNvPr>
            <p:cNvSpPr>
              <a:spLocks/>
            </p:cNvSpPr>
            <p:nvPr/>
          </p:nvSpPr>
          <p:spPr bwMode="auto">
            <a:xfrm>
              <a:off x="2492375" y="3625850"/>
              <a:ext cx="644525" cy="473075"/>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solidFill>
                  <a:schemeClr val="bg1">
                    <a:lumMod val="65000"/>
                  </a:schemeClr>
                </a:solidFill>
              </a:endParaRPr>
            </a:p>
          </p:txBody>
        </p:sp>
      </p:grpSp>
      <p:sp>
        <p:nvSpPr>
          <p:cNvPr id="145" name="Inhaltsplatzhalter 4">
            <a:extLst>
              <a:ext uri="{FF2B5EF4-FFF2-40B4-BE49-F238E27FC236}">
                <a16:creationId xmlns:a16="http://schemas.microsoft.com/office/drawing/2014/main" id="{B90FCAF7-8B90-7142-B4F6-41DBC7016E43}"/>
              </a:ext>
            </a:extLst>
          </p:cNvPr>
          <p:cNvSpPr txBox="1">
            <a:spLocks/>
          </p:cNvSpPr>
          <p:nvPr/>
        </p:nvSpPr>
        <p:spPr>
          <a:xfrm>
            <a:off x="1570548" y="4983199"/>
            <a:ext cx="3916228"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rtl="0">
              <a:lnSpc>
                <a:spcPct val="100000"/>
              </a:lnSpc>
              <a:buNone/>
            </a:pPr>
            <a:r>
              <a:rPr lang="es" sz="1800" dirty="0">
                <a:solidFill>
                  <a:schemeClr val="tx1"/>
                </a:solidFill>
                <a:latin typeface="+mn-lt"/>
              </a:rPr>
              <a:t>Pedir a R. que describa cómo se dio cuenta de que era diferente</a:t>
            </a:r>
          </a:p>
        </p:txBody>
      </p:sp>
      <p:grpSp>
        <p:nvGrpSpPr>
          <p:cNvPr id="146" name="Group 145">
            <a:extLst>
              <a:ext uri="{FF2B5EF4-FFF2-40B4-BE49-F238E27FC236}">
                <a16:creationId xmlns:a16="http://schemas.microsoft.com/office/drawing/2014/main" id="{A29486A9-1D1B-AF47-B81F-6766B60924C3}"/>
              </a:ext>
            </a:extLst>
          </p:cNvPr>
          <p:cNvGrpSpPr>
            <a:grpSpLocks noChangeAspect="1"/>
          </p:cNvGrpSpPr>
          <p:nvPr/>
        </p:nvGrpSpPr>
        <p:grpSpPr>
          <a:xfrm>
            <a:off x="5655042" y="5001501"/>
            <a:ext cx="457200" cy="457200"/>
            <a:chOff x="2133600" y="3181350"/>
            <a:chExt cx="1362075" cy="1362075"/>
          </a:xfrm>
          <a:solidFill>
            <a:schemeClr val="accent5"/>
          </a:solidFill>
        </p:grpSpPr>
        <p:sp>
          <p:nvSpPr>
            <p:cNvPr id="147" name="Freeform 14">
              <a:extLst>
                <a:ext uri="{FF2B5EF4-FFF2-40B4-BE49-F238E27FC236}">
                  <a16:creationId xmlns:a16="http://schemas.microsoft.com/office/drawing/2014/main" id="{6B5FA1C5-EA27-F742-A6CC-CE77F8895BDA}"/>
                </a:ext>
              </a:extLst>
            </p:cNvPr>
            <p:cNvSpPr>
              <a:spLocks noEditPoints="1"/>
            </p:cNvSpPr>
            <p:nvPr/>
          </p:nvSpPr>
          <p:spPr bwMode="auto">
            <a:xfrm>
              <a:off x="2133600" y="3181350"/>
              <a:ext cx="1362075" cy="1362075"/>
            </a:xfrm>
            <a:custGeom>
              <a:avLst/>
              <a:gdLst>
                <a:gd name="T0" fmla="*/ 1428 w 3432"/>
                <a:gd name="T1" fmla="*/ 253 h 3432"/>
                <a:gd name="T2" fmla="*/ 1073 w 3432"/>
                <a:gd name="T3" fmla="*/ 371 h 3432"/>
                <a:gd name="T4" fmla="*/ 763 w 3432"/>
                <a:gd name="T5" fmla="*/ 570 h 3432"/>
                <a:gd name="T6" fmla="*/ 513 w 3432"/>
                <a:gd name="T7" fmla="*/ 836 h 3432"/>
                <a:gd name="T8" fmla="*/ 334 w 3432"/>
                <a:gd name="T9" fmla="*/ 1158 h 3432"/>
                <a:gd name="T10" fmla="*/ 237 w 3432"/>
                <a:gd name="T11" fmla="*/ 1522 h 3432"/>
                <a:gd name="T12" fmla="*/ 237 w 3432"/>
                <a:gd name="T13" fmla="*/ 1910 h 3432"/>
                <a:gd name="T14" fmla="*/ 334 w 3432"/>
                <a:gd name="T15" fmla="*/ 2274 h 3432"/>
                <a:gd name="T16" fmla="*/ 513 w 3432"/>
                <a:gd name="T17" fmla="*/ 2596 h 3432"/>
                <a:gd name="T18" fmla="*/ 763 w 3432"/>
                <a:gd name="T19" fmla="*/ 2862 h 3432"/>
                <a:gd name="T20" fmla="*/ 1073 w 3432"/>
                <a:gd name="T21" fmla="*/ 3061 h 3432"/>
                <a:gd name="T22" fmla="*/ 1428 w 3432"/>
                <a:gd name="T23" fmla="*/ 3179 h 3432"/>
                <a:gd name="T24" fmla="*/ 1814 w 3432"/>
                <a:gd name="T25" fmla="*/ 3204 h 3432"/>
                <a:gd name="T26" fmla="*/ 2187 w 3432"/>
                <a:gd name="T27" fmla="*/ 3130 h 3432"/>
                <a:gd name="T28" fmla="*/ 2520 w 3432"/>
                <a:gd name="T29" fmla="*/ 2971 h 3432"/>
                <a:gd name="T30" fmla="*/ 2802 w 3432"/>
                <a:gd name="T31" fmla="*/ 2737 h 3432"/>
                <a:gd name="T32" fmla="*/ 3018 w 3432"/>
                <a:gd name="T33" fmla="*/ 2441 h 3432"/>
                <a:gd name="T34" fmla="*/ 3157 w 3432"/>
                <a:gd name="T35" fmla="*/ 2097 h 3432"/>
                <a:gd name="T36" fmla="*/ 3207 w 3432"/>
                <a:gd name="T37" fmla="*/ 1716 h 3432"/>
                <a:gd name="T38" fmla="*/ 3157 w 3432"/>
                <a:gd name="T39" fmla="*/ 1335 h 3432"/>
                <a:gd name="T40" fmla="*/ 3018 w 3432"/>
                <a:gd name="T41" fmla="*/ 991 h 3432"/>
                <a:gd name="T42" fmla="*/ 2802 w 3432"/>
                <a:gd name="T43" fmla="*/ 695 h 3432"/>
                <a:gd name="T44" fmla="*/ 2520 w 3432"/>
                <a:gd name="T45" fmla="*/ 461 h 3432"/>
                <a:gd name="T46" fmla="*/ 2187 w 3432"/>
                <a:gd name="T47" fmla="*/ 302 h 3432"/>
                <a:gd name="T48" fmla="*/ 1814 w 3432"/>
                <a:gd name="T49" fmla="*/ 228 h 3432"/>
                <a:gd name="T50" fmla="*/ 1923 w 3432"/>
                <a:gd name="T51" fmla="*/ 12 h 3432"/>
                <a:gd name="T52" fmla="*/ 2314 w 3432"/>
                <a:gd name="T53" fmla="*/ 107 h 3432"/>
                <a:gd name="T54" fmla="*/ 2664 w 3432"/>
                <a:gd name="T55" fmla="*/ 287 h 3432"/>
                <a:gd name="T56" fmla="*/ 2963 w 3432"/>
                <a:gd name="T57" fmla="*/ 538 h 3432"/>
                <a:gd name="T58" fmla="*/ 3197 w 3432"/>
                <a:gd name="T59" fmla="*/ 851 h 3432"/>
                <a:gd name="T60" fmla="*/ 3356 w 3432"/>
                <a:gd name="T61" fmla="*/ 1213 h 3432"/>
                <a:gd name="T62" fmla="*/ 3429 w 3432"/>
                <a:gd name="T63" fmla="*/ 1612 h 3432"/>
                <a:gd name="T64" fmla="*/ 3404 w 3432"/>
                <a:gd name="T65" fmla="*/ 2024 h 3432"/>
                <a:gd name="T66" fmla="*/ 3287 w 3432"/>
                <a:gd name="T67" fmla="*/ 2406 h 3432"/>
                <a:gd name="T68" fmla="*/ 3089 w 3432"/>
                <a:gd name="T69" fmla="*/ 2745 h 3432"/>
                <a:gd name="T70" fmla="*/ 2820 w 3432"/>
                <a:gd name="T71" fmla="*/ 3027 h 3432"/>
                <a:gd name="T72" fmla="*/ 2495 w 3432"/>
                <a:gd name="T73" fmla="*/ 3245 h 3432"/>
                <a:gd name="T74" fmla="*/ 2123 w 3432"/>
                <a:gd name="T75" fmla="*/ 3383 h 3432"/>
                <a:gd name="T76" fmla="*/ 1715 w 3432"/>
                <a:gd name="T77" fmla="*/ 3432 h 3432"/>
                <a:gd name="T78" fmla="*/ 1309 w 3432"/>
                <a:gd name="T79" fmla="*/ 3383 h 3432"/>
                <a:gd name="T80" fmla="*/ 937 w 3432"/>
                <a:gd name="T81" fmla="*/ 3245 h 3432"/>
                <a:gd name="T82" fmla="*/ 610 w 3432"/>
                <a:gd name="T83" fmla="*/ 3027 h 3432"/>
                <a:gd name="T84" fmla="*/ 343 w 3432"/>
                <a:gd name="T85" fmla="*/ 2745 h 3432"/>
                <a:gd name="T86" fmla="*/ 145 w 3432"/>
                <a:gd name="T87" fmla="*/ 2406 h 3432"/>
                <a:gd name="T88" fmla="*/ 28 w 3432"/>
                <a:gd name="T89" fmla="*/ 2024 h 3432"/>
                <a:gd name="T90" fmla="*/ 3 w 3432"/>
                <a:gd name="T91" fmla="*/ 1612 h 3432"/>
                <a:gd name="T92" fmla="*/ 76 w 3432"/>
                <a:gd name="T93" fmla="*/ 1213 h 3432"/>
                <a:gd name="T94" fmla="*/ 235 w 3432"/>
                <a:gd name="T95" fmla="*/ 851 h 3432"/>
                <a:gd name="T96" fmla="*/ 469 w 3432"/>
                <a:gd name="T97" fmla="*/ 538 h 3432"/>
                <a:gd name="T98" fmla="*/ 768 w 3432"/>
                <a:gd name="T99" fmla="*/ 287 h 3432"/>
                <a:gd name="T100" fmla="*/ 1118 w 3432"/>
                <a:gd name="T101" fmla="*/ 107 h 3432"/>
                <a:gd name="T102" fmla="*/ 1509 w 3432"/>
                <a:gd name="T103" fmla="*/ 1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32" h="3432">
                  <a:moveTo>
                    <a:pt x="1715" y="225"/>
                  </a:moveTo>
                  <a:lnTo>
                    <a:pt x="1618" y="228"/>
                  </a:lnTo>
                  <a:lnTo>
                    <a:pt x="1522" y="237"/>
                  </a:lnTo>
                  <a:lnTo>
                    <a:pt x="1428" y="253"/>
                  </a:lnTo>
                  <a:lnTo>
                    <a:pt x="1335" y="275"/>
                  </a:lnTo>
                  <a:lnTo>
                    <a:pt x="1245" y="302"/>
                  </a:lnTo>
                  <a:lnTo>
                    <a:pt x="1158" y="334"/>
                  </a:lnTo>
                  <a:lnTo>
                    <a:pt x="1073" y="371"/>
                  </a:lnTo>
                  <a:lnTo>
                    <a:pt x="991" y="414"/>
                  </a:lnTo>
                  <a:lnTo>
                    <a:pt x="912" y="461"/>
                  </a:lnTo>
                  <a:lnTo>
                    <a:pt x="836" y="513"/>
                  </a:lnTo>
                  <a:lnTo>
                    <a:pt x="763" y="570"/>
                  </a:lnTo>
                  <a:lnTo>
                    <a:pt x="695" y="630"/>
                  </a:lnTo>
                  <a:lnTo>
                    <a:pt x="630" y="695"/>
                  </a:lnTo>
                  <a:lnTo>
                    <a:pt x="570" y="763"/>
                  </a:lnTo>
                  <a:lnTo>
                    <a:pt x="513" y="836"/>
                  </a:lnTo>
                  <a:lnTo>
                    <a:pt x="461" y="912"/>
                  </a:lnTo>
                  <a:lnTo>
                    <a:pt x="414" y="991"/>
                  </a:lnTo>
                  <a:lnTo>
                    <a:pt x="371" y="1073"/>
                  </a:lnTo>
                  <a:lnTo>
                    <a:pt x="334" y="1158"/>
                  </a:lnTo>
                  <a:lnTo>
                    <a:pt x="302" y="1245"/>
                  </a:lnTo>
                  <a:lnTo>
                    <a:pt x="275" y="1335"/>
                  </a:lnTo>
                  <a:lnTo>
                    <a:pt x="253" y="1428"/>
                  </a:lnTo>
                  <a:lnTo>
                    <a:pt x="237" y="1522"/>
                  </a:lnTo>
                  <a:lnTo>
                    <a:pt x="228" y="1618"/>
                  </a:lnTo>
                  <a:lnTo>
                    <a:pt x="225" y="1716"/>
                  </a:lnTo>
                  <a:lnTo>
                    <a:pt x="228" y="1814"/>
                  </a:lnTo>
                  <a:lnTo>
                    <a:pt x="237" y="1910"/>
                  </a:lnTo>
                  <a:lnTo>
                    <a:pt x="253" y="2004"/>
                  </a:lnTo>
                  <a:lnTo>
                    <a:pt x="275" y="2097"/>
                  </a:lnTo>
                  <a:lnTo>
                    <a:pt x="302" y="2187"/>
                  </a:lnTo>
                  <a:lnTo>
                    <a:pt x="334" y="2274"/>
                  </a:lnTo>
                  <a:lnTo>
                    <a:pt x="371" y="2359"/>
                  </a:lnTo>
                  <a:lnTo>
                    <a:pt x="414" y="2441"/>
                  </a:lnTo>
                  <a:lnTo>
                    <a:pt x="461" y="2520"/>
                  </a:lnTo>
                  <a:lnTo>
                    <a:pt x="513" y="2596"/>
                  </a:lnTo>
                  <a:lnTo>
                    <a:pt x="570" y="2669"/>
                  </a:lnTo>
                  <a:lnTo>
                    <a:pt x="630" y="2737"/>
                  </a:lnTo>
                  <a:lnTo>
                    <a:pt x="695" y="2802"/>
                  </a:lnTo>
                  <a:lnTo>
                    <a:pt x="763" y="2862"/>
                  </a:lnTo>
                  <a:lnTo>
                    <a:pt x="836" y="2919"/>
                  </a:lnTo>
                  <a:lnTo>
                    <a:pt x="912" y="2971"/>
                  </a:lnTo>
                  <a:lnTo>
                    <a:pt x="991" y="3018"/>
                  </a:lnTo>
                  <a:lnTo>
                    <a:pt x="1073" y="3061"/>
                  </a:lnTo>
                  <a:lnTo>
                    <a:pt x="1158" y="3098"/>
                  </a:lnTo>
                  <a:lnTo>
                    <a:pt x="1245" y="3130"/>
                  </a:lnTo>
                  <a:lnTo>
                    <a:pt x="1335" y="3157"/>
                  </a:lnTo>
                  <a:lnTo>
                    <a:pt x="1428" y="3179"/>
                  </a:lnTo>
                  <a:lnTo>
                    <a:pt x="1522" y="3195"/>
                  </a:lnTo>
                  <a:lnTo>
                    <a:pt x="1618" y="3204"/>
                  </a:lnTo>
                  <a:lnTo>
                    <a:pt x="1715" y="3207"/>
                  </a:lnTo>
                  <a:lnTo>
                    <a:pt x="1814" y="3204"/>
                  </a:lnTo>
                  <a:lnTo>
                    <a:pt x="1910" y="3195"/>
                  </a:lnTo>
                  <a:lnTo>
                    <a:pt x="2004" y="3179"/>
                  </a:lnTo>
                  <a:lnTo>
                    <a:pt x="2097" y="3157"/>
                  </a:lnTo>
                  <a:lnTo>
                    <a:pt x="2187" y="3130"/>
                  </a:lnTo>
                  <a:lnTo>
                    <a:pt x="2274" y="3098"/>
                  </a:lnTo>
                  <a:lnTo>
                    <a:pt x="2359" y="3061"/>
                  </a:lnTo>
                  <a:lnTo>
                    <a:pt x="2441" y="3018"/>
                  </a:lnTo>
                  <a:lnTo>
                    <a:pt x="2520" y="2971"/>
                  </a:lnTo>
                  <a:lnTo>
                    <a:pt x="2596" y="2919"/>
                  </a:lnTo>
                  <a:lnTo>
                    <a:pt x="2669" y="2862"/>
                  </a:lnTo>
                  <a:lnTo>
                    <a:pt x="2737" y="2802"/>
                  </a:lnTo>
                  <a:lnTo>
                    <a:pt x="2802" y="2737"/>
                  </a:lnTo>
                  <a:lnTo>
                    <a:pt x="2862" y="2669"/>
                  </a:lnTo>
                  <a:lnTo>
                    <a:pt x="2919" y="2596"/>
                  </a:lnTo>
                  <a:lnTo>
                    <a:pt x="2971" y="2520"/>
                  </a:lnTo>
                  <a:lnTo>
                    <a:pt x="3018" y="2441"/>
                  </a:lnTo>
                  <a:lnTo>
                    <a:pt x="3061" y="2359"/>
                  </a:lnTo>
                  <a:lnTo>
                    <a:pt x="3098" y="2274"/>
                  </a:lnTo>
                  <a:lnTo>
                    <a:pt x="3130" y="2187"/>
                  </a:lnTo>
                  <a:lnTo>
                    <a:pt x="3157" y="2097"/>
                  </a:lnTo>
                  <a:lnTo>
                    <a:pt x="3179" y="2004"/>
                  </a:lnTo>
                  <a:lnTo>
                    <a:pt x="3195" y="1910"/>
                  </a:lnTo>
                  <a:lnTo>
                    <a:pt x="3204" y="1814"/>
                  </a:lnTo>
                  <a:lnTo>
                    <a:pt x="3207" y="1716"/>
                  </a:lnTo>
                  <a:lnTo>
                    <a:pt x="3204" y="1618"/>
                  </a:lnTo>
                  <a:lnTo>
                    <a:pt x="3195" y="1522"/>
                  </a:lnTo>
                  <a:lnTo>
                    <a:pt x="3179" y="1428"/>
                  </a:lnTo>
                  <a:lnTo>
                    <a:pt x="3157" y="1335"/>
                  </a:lnTo>
                  <a:lnTo>
                    <a:pt x="3130" y="1245"/>
                  </a:lnTo>
                  <a:lnTo>
                    <a:pt x="3098" y="1158"/>
                  </a:lnTo>
                  <a:lnTo>
                    <a:pt x="3061" y="1073"/>
                  </a:lnTo>
                  <a:lnTo>
                    <a:pt x="3018" y="991"/>
                  </a:lnTo>
                  <a:lnTo>
                    <a:pt x="2971" y="912"/>
                  </a:lnTo>
                  <a:lnTo>
                    <a:pt x="2919" y="836"/>
                  </a:lnTo>
                  <a:lnTo>
                    <a:pt x="2862" y="763"/>
                  </a:lnTo>
                  <a:lnTo>
                    <a:pt x="2802" y="695"/>
                  </a:lnTo>
                  <a:lnTo>
                    <a:pt x="2737" y="630"/>
                  </a:lnTo>
                  <a:lnTo>
                    <a:pt x="2669" y="570"/>
                  </a:lnTo>
                  <a:lnTo>
                    <a:pt x="2596" y="513"/>
                  </a:lnTo>
                  <a:lnTo>
                    <a:pt x="2520" y="461"/>
                  </a:lnTo>
                  <a:lnTo>
                    <a:pt x="2441" y="414"/>
                  </a:lnTo>
                  <a:lnTo>
                    <a:pt x="2359" y="371"/>
                  </a:lnTo>
                  <a:lnTo>
                    <a:pt x="2274" y="334"/>
                  </a:lnTo>
                  <a:lnTo>
                    <a:pt x="2187" y="302"/>
                  </a:lnTo>
                  <a:lnTo>
                    <a:pt x="2097" y="275"/>
                  </a:lnTo>
                  <a:lnTo>
                    <a:pt x="2004" y="253"/>
                  </a:lnTo>
                  <a:lnTo>
                    <a:pt x="1910" y="237"/>
                  </a:lnTo>
                  <a:lnTo>
                    <a:pt x="1814" y="228"/>
                  </a:lnTo>
                  <a:lnTo>
                    <a:pt x="1715" y="225"/>
                  </a:lnTo>
                  <a:close/>
                  <a:moveTo>
                    <a:pt x="1715" y="0"/>
                  </a:moveTo>
                  <a:lnTo>
                    <a:pt x="1820" y="3"/>
                  </a:lnTo>
                  <a:lnTo>
                    <a:pt x="1923" y="12"/>
                  </a:lnTo>
                  <a:lnTo>
                    <a:pt x="2024" y="28"/>
                  </a:lnTo>
                  <a:lnTo>
                    <a:pt x="2123" y="49"/>
                  </a:lnTo>
                  <a:lnTo>
                    <a:pt x="2219" y="76"/>
                  </a:lnTo>
                  <a:lnTo>
                    <a:pt x="2314" y="107"/>
                  </a:lnTo>
                  <a:lnTo>
                    <a:pt x="2406" y="145"/>
                  </a:lnTo>
                  <a:lnTo>
                    <a:pt x="2495" y="187"/>
                  </a:lnTo>
                  <a:lnTo>
                    <a:pt x="2581" y="235"/>
                  </a:lnTo>
                  <a:lnTo>
                    <a:pt x="2664" y="287"/>
                  </a:lnTo>
                  <a:lnTo>
                    <a:pt x="2745" y="343"/>
                  </a:lnTo>
                  <a:lnTo>
                    <a:pt x="2820" y="405"/>
                  </a:lnTo>
                  <a:lnTo>
                    <a:pt x="2894" y="469"/>
                  </a:lnTo>
                  <a:lnTo>
                    <a:pt x="2963" y="538"/>
                  </a:lnTo>
                  <a:lnTo>
                    <a:pt x="3027" y="612"/>
                  </a:lnTo>
                  <a:lnTo>
                    <a:pt x="3089" y="687"/>
                  </a:lnTo>
                  <a:lnTo>
                    <a:pt x="3145" y="768"/>
                  </a:lnTo>
                  <a:lnTo>
                    <a:pt x="3197" y="851"/>
                  </a:lnTo>
                  <a:lnTo>
                    <a:pt x="3245" y="937"/>
                  </a:lnTo>
                  <a:lnTo>
                    <a:pt x="3287" y="1026"/>
                  </a:lnTo>
                  <a:lnTo>
                    <a:pt x="3325" y="1118"/>
                  </a:lnTo>
                  <a:lnTo>
                    <a:pt x="3356" y="1213"/>
                  </a:lnTo>
                  <a:lnTo>
                    <a:pt x="3383" y="1309"/>
                  </a:lnTo>
                  <a:lnTo>
                    <a:pt x="3404" y="1408"/>
                  </a:lnTo>
                  <a:lnTo>
                    <a:pt x="3420" y="1509"/>
                  </a:lnTo>
                  <a:lnTo>
                    <a:pt x="3429" y="1612"/>
                  </a:lnTo>
                  <a:lnTo>
                    <a:pt x="3432" y="1716"/>
                  </a:lnTo>
                  <a:lnTo>
                    <a:pt x="3429" y="1820"/>
                  </a:lnTo>
                  <a:lnTo>
                    <a:pt x="3420" y="1923"/>
                  </a:lnTo>
                  <a:lnTo>
                    <a:pt x="3404" y="2024"/>
                  </a:lnTo>
                  <a:lnTo>
                    <a:pt x="3383" y="2123"/>
                  </a:lnTo>
                  <a:lnTo>
                    <a:pt x="3356" y="2219"/>
                  </a:lnTo>
                  <a:lnTo>
                    <a:pt x="3325" y="2314"/>
                  </a:lnTo>
                  <a:lnTo>
                    <a:pt x="3287" y="2406"/>
                  </a:lnTo>
                  <a:lnTo>
                    <a:pt x="3245" y="2495"/>
                  </a:lnTo>
                  <a:lnTo>
                    <a:pt x="3197" y="2581"/>
                  </a:lnTo>
                  <a:lnTo>
                    <a:pt x="3145" y="2664"/>
                  </a:lnTo>
                  <a:lnTo>
                    <a:pt x="3089" y="2745"/>
                  </a:lnTo>
                  <a:lnTo>
                    <a:pt x="3027" y="2820"/>
                  </a:lnTo>
                  <a:lnTo>
                    <a:pt x="2963" y="2894"/>
                  </a:lnTo>
                  <a:lnTo>
                    <a:pt x="2894" y="2963"/>
                  </a:lnTo>
                  <a:lnTo>
                    <a:pt x="2820" y="3027"/>
                  </a:lnTo>
                  <a:lnTo>
                    <a:pt x="2745" y="3089"/>
                  </a:lnTo>
                  <a:lnTo>
                    <a:pt x="2664" y="3145"/>
                  </a:lnTo>
                  <a:lnTo>
                    <a:pt x="2581" y="3197"/>
                  </a:lnTo>
                  <a:lnTo>
                    <a:pt x="2495" y="3245"/>
                  </a:lnTo>
                  <a:lnTo>
                    <a:pt x="2406" y="3287"/>
                  </a:lnTo>
                  <a:lnTo>
                    <a:pt x="2314" y="3325"/>
                  </a:lnTo>
                  <a:lnTo>
                    <a:pt x="2219" y="3356"/>
                  </a:lnTo>
                  <a:lnTo>
                    <a:pt x="2123" y="3383"/>
                  </a:lnTo>
                  <a:lnTo>
                    <a:pt x="2024" y="3404"/>
                  </a:lnTo>
                  <a:lnTo>
                    <a:pt x="1923" y="3420"/>
                  </a:lnTo>
                  <a:lnTo>
                    <a:pt x="1820" y="3429"/>
                  </a:lnTo>
                  <a:lnTo>
                    <a:pt x="1715" y="3432"/>
                  </a:lnTo>
                  <a:lnTo>
                    <a:pt x="1612" y="3429"/>
                  </a:lnTo>
                  <a:lnTo>
                    <a:pt x="1509" y="3420"/>
                  </a:lnTo>
                  <a:lnTo>
                    <a:pt x="1408" y="3404"/>
                  </a:lnTo>
                  <a:lnTo>
                    <a:pt x="1309" y="3383"/>
                  </a:lnTo>
                  <a:lnTo>
                    <a:pt x="1213" y="3356"/>
                  </a:lnTo>
                  <a:lnTo>
                    <a:pt x="1118" y="3325"/>
                  </a:lnTo>
                  <a:lnTo>
                    <a:pt x="1025" y="3287"/>
                  </a:lnTo>
                  <a:lnTo>
                    <a:pt x="937" y="3245"/>
                  </a:lnTo>
                  <a:lnTo>
                    <a:pt x="851" y="3197"/>
                  </a:lnTo>
                  <a:lnTo>
                    <a:pt x="768" y="3145"/>
                  </a:lnTo>
                  <a:lnTo>
                    <a:pt x="687" y="3089"/>
                  </a:lnTo>
                  <a:lnTo>
                    <a:pt x="610" y="3027"/>
                  </a:lnTo>
                  <a:lnTo>
                    <a:pt x="538" y="2963"/>
                  </a:lnTo>
                  <a:lnTo>
                    <a:pt x="469" y="2894"/>
                  </a:lnTo>
                  <a:lnTo>
                    <a:pt x="405" y="2820"/>
                  </a:lnTo>
                  <a:lnTo>
                    <a:pt x="343" y="2745"/>
                  </a:lnTo>
                  <a:lnTo>
                    <a:pt x="287" y="2664"/>
                  </a:lnTo>
                  <a:lnTo>
                    <a:pt x="235" y="2581"/>
                  </a:lnTo>
                  <a:lnTo>
                    <a:pt x="187" y="2495"/>
                  </a:lnTo>
                  <a:lnTo>
                    <a:pt x="145" y="2406"/>
                  </a:lnTo>
                  <a:lnTo>
                    <a:pt x="107" y="2314"/>
                  </a:lnTo>
                  <a:lnTo>
                    <a:pt x="76" y="2219"/>
                  </a:lnTo>
                  <a:lnTo>
                    <a:pt x="49" y="2123"/>
                  </a:lnTo>
                  <a:lnTo>
                    <a:pt x="28" y="2024"/>
                  </a:lnTo>
                  <a:lnTo>
                    <a:pt x="12" y="1923"/>
                  </a:lnTo>
                  <a:lnTo>
                    <a:pt x="3" y="1820"/>
                  </a:lnTo>
                  <a:lnTo>
                    <a:pt x="0" y="1716"/>
                  </a:lnTo>
                  <a:lnTo>
                    <a:pt x="3" y="1612"/>
                  </a:lnTo>
                  <a:lnTo>
                    <a:pt x="12" y="1509"/>
                  </a:lnTo>
                  <a:lnTo>
                    <a:pt x="28" y="1408"/>
                  </a:lnTo>
                  <a:lnTo>
                    <a:pt x="49" y="1309"/>
                  </a:lnTo>
                  <a:lnTo>
                    <a:pt x="76" y="1213"/>
                  </a:lnTo>
                  <a:lnTo>
                    <a:pt x="107" y="1118"/>
                  </a:lnTo>
                  <a:lnTo>
                    <a:pt x="145" y="1026"/>
                  </a:lnTo>
                  <a:lnTo>
                    <a:pt x="187" y="937"/>
                  </a:lnTo>
                  <a:lnTo>
                    <a:pt x="235" y="851"/>
                  </a:lnTo>
                  <a:lnTo>
                    <a:pt x="287" y="768"/>
                  </a:lnTo>
                  <a:lnTo>
                    <a:pt x="343" y="687"/>
                  </a:lnTo>
                  <a:lnTo>
                    <a:pt x="405" y="612"/>
                  </a:lnTo>
                  <a:lnTo>
                    <a:pt x="469" y="538"/>
                  </a:lnTo>
                  <a:lnTo>
                    <a:pt x="538" y="469"/>
                  </a:lnTo>
                  <a:lnTo>
                    <a:pt x="610" y="405"/>
                  </a:lnTo>
                  <a:lnTo>
                    <a:pt x="687" y="343"/>
                  </a:lnTo>
                  <a:lnTo>
                    <a:pt x="768" y="287"/>
                  </a:lnTo>
                  <a:lnTo>
                    <a:pt x="851" y="235"/>
                  </a:lnTo>
                  <a:lnTo>
                    <a:pt x="937" y="187"/>
                  </a:lnTo>
                  <a:lnTo>
                    <a:pt x="1025" y="145"/>
                  </a:lnTo>
                  <a:lnTo>
                    <a:pt x="1118" y="107"/>
                  </a:lnTo>
                  <a:lnTo>
                    <a:pt x="1213" y="76"/>
                  </a:lnTo>
                  <a:lnTo>
                    <a:pt x="1309" y="49"/>
                  </a:lnTo>
                  <a:lnTo>
                    <a:pt x="1408" y="28"/>
                  </a:lnTo>
                  <a:lnTo>
                    <a:pt x="1509" y="12"/>
                  </a:lnTo>
                  <a:lnTo>
                    <a:pt x="1612" y="3"/>
                  </a:lnTo>
                  <a:lnTo>
                    <a:pt x="1715"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solidFill>
                  <a:schemeClr val="bg1">
                    <a:lumMod val="65000"/>
                  </a:schemeClr>
                </a:solidFill>
              </a:endParaRPr>
            </a:p>
          </p:txBody>
        </p:sp>
        <p:sp>
          <p:nvSpPr>
            <p:cNvPr id="148" name="Freeform 15">
              <a:extLst>
                <a:ext uri="{FF2B5EF4-FFF2-40B4-BE49-F238E27FC236}">
                  <a16:creationId xmlns:a16="http://schemas.microsoft.com/office/drawing/2014/main" id="{26EA1D77-035E-1443-9776-6816092AADD3}"/>
                </a:ext>
              </a:extLst>
            </p:cNvPr>
            <p:cNvSpPr>
              <a:spLocks/>
            </p:cNvSpPr>
            <p:nvPr/>
          </p:nvSpPr>
          <p:spPr bwMode="auto">
            <a:xfrm>
              <a:off x="2492375" y="3625850"/>
              <a:ext cx="644525" cy="473075"/>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solidFill>
                  <a:schemeClr val="bg1">
                    <a:lumMod val="65000"/>
                  </a:schemeClr>
                </a:solidFill>
              </a:endParaRPr>
            </a:p>
          </p:txBody>
        </p:sp>
      </p:grpSp>
      <p:sp>
        <p:nvSpPr>
          <p:cNvPr id="149" name="Inhaltsplatzhalter 4">
            <a:extLst>
              <a:ext uri="{FF2B5EF4-FFF2-40B4-BE49-F238E27FC236}">
                <a16:creationId xmlns:a16="http://schemas.microsoft.com/office/drawing/2014/main" id="{579B563F-469C-434C-959A-1484A112ED01}"/>
              </a:ext>
            </a:extLst>
          </p:cNvPr>
          <p:cNvSpPr txBox="1">
            <a:spLocks/>
          </p:cNvSpPr>
          <p:nvPr/>
        </p:nvSpPr>
        <p:spPr>
          <a:xfrm>
            <a:off x="929497" y="5930713"/>
            <a:ext cx="4557279" cy="83099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rtl="0">
              <a:lnSpc>
                <a:spcPct val="100000"/>
              </a:lnSpc>
              <a:buNone/>
            </a:pPr>
            <a:r>
              <a:rPr lang="es" sz="1800" dirty="0">
                <a:solidFill>
                  <a:schemeClr val="tx1"/>
                </a:solidFill>
                <a:latin typeface="+mn-lt"/>
              </a:rPr>
              <a:t>Pedir a R. que describa sus experiencias personales relativas a la estigmatización, exclusión o daños</a:t>
            </a:r>
          </a:p>
        </p:txBody>
      </p:sp>
      <p:grpSp>
        <p:nvGrpSpPr>
          <p:cNvPr id="150" name="Group 149">
            <a:extLst>
              <a:ext uri="{FF2B5EF4-FFF2-40B4-BE49-F238E27FC236}">
                <a16:creationId xmlns:a16="http://schemas.microsoft.com/office/drawing/2014/main" id="{2A64FB1B-43FD-114C-85BB-B0E3F02FDC7E}"/>
              </a:ext>
            </a:extLst>
          </p:cNvPr>
          <p:cNvGrpSpPr>
            <a:grpSpLocks noChangeAspect="1"/>
          </p:cNvGrpSpPr>
          <p:nvPr/>
        </p:nvGrpSpPr>
        <p:grpSpPr>
          <a:xfrm>
            <a:off x="5655042" y="6115253"/>
            <a:ext cx="457200" cy="457200"/>
            <a:chOff x="2133600" y="3181350"/>
            <a:chExt cx="1362075" cy="1362075"/>
          </a:xfrm>
          <a:solidFill>
            <a:schemeClr val="accent5"/>
          </a:solidFill>
        </p:grpSpPr>
        <p:sp>
          <p:nvSpPr>
            <p:cNvPr id="151" name="Freeform 14">
              <a:extLst>
                <a:ext uri="{FF2B5EF4-FFF2-40B4-BE49-F238E27FC236}">
                  <a16:creationId xmlns:a16="http://schemas.microsoft.com/office/drawing/2014/main" id="{BDBBA7BC-DEBC-6E49-A65C-EAC6C46F4C82}"/>
                </a:ext>
              </a:extLst>
            </p:cNvPr>
            <p:cNvSpPr>
              <a:spLocks noEditPoints="1"/>
            </p:cNvSpPr>
            <p:nvPr/>
          </p:nvSpPr>
          <p:spPr bwMode="auto">
            <a:xfrm>
              <a:off x="2133600" y="3181350"/>
              <a:ext cx="1362075" cy="1362075"/>
            </a:xfrm>
            <a:custGeom>
              <a:avLst/>
              <a:gdLst>
                <a:gd name="T0" fmla="*/ 1428 w 3432"/>
                <a:gd name="T1" fmla="*/ 253 h 3432"/>
                <a:gd name="T2" fmla="*/ 1073 w 3432"/>
                <a:gd name="T3" fmla="*/ 371 h 3432"/>
                <a:gd name="T4" fmla="*/ 763 w 3432"/>
                <a:gd name="T5" fmla="*/ 570 h 3432"/>
                <a:gd name="T6" fmla="*/ 513 w 3432"/>
                <a:gd name="T7" fmla="*/ 836 h 3432"/>
                <a:gd name="T8" fmla="*/ 334 w 3432"/>
                <a:gd name="T9" fmla="*/ 1158 h 3432"/>
                <a:gd name="T10" fmla="*/ 237 w 3432"/>
                <a:gd name="T11" fmla="*/ 1522 h 3432"/>
                <a:gd name="T12" fmla="*/ 237 w 3432"/>
                <a:gd name="T13" fmla="*/ 1910 h 3432"/>
                <a:gd name="T14" fmla="*/ 334 w 3432"/>
                <a:gd name="T15" fmla="*/ 2274 h 3432"/>
                <a:gd name="T16" fmla="*/ 513 w 3432"/>
                <a:gd name="T17" fmla="*/ 2596 h 3432"/>
                <a:gd name="T18" fmla="*/ 763 w 3432"/>
                <a:gd name="T19" fmla="*/ 2862 h 3432"/>
                <a:gd name="T20" fmla="*/ 1073 w 3432"/>
                <a:gd name="T21" fmla="*/ 3061 h 3432"/>
                <a:gd name="T22" fmla="*/ 1428 w 3432"/>
                <a:gd name="T23" fmla="*/ 3179 h 3432"/>
                <a:gd name="T24" fmla="*/ 1814 w 3432"/>
                <a:gd name="T25" fmla="*/ 3204 h 3432"/>
                <a:gd name="T26" fmla="*/ 2187 w 3432"/>
                <a:gd name="T27" fmla="*/ 3130 h 3432"/>
                <a:gd name="T28" fmla="*/ 2520 w 3432"/>
                <a:gd name="T29" fmla="*/ 2971 h 3432"/>
                <a:gd name="T30" fmla="*/ 2802 w 3432"/>
                <a:gd name="T31" fmla="*/ 2737 h 3432"/>
                <a:gd name="T32" fmla="*/ 3018 w 3432"/>
                <a:gd name="T33" fmla="*/ 2441 h 3432"/>
                <a:gd name="T34" fmla="*/ 3157 w 3432"/>
                <a:gd name="T35" fmla="*/ 2097 h 3432"/>
                <a:gd name="T36" fmla="*/ 3207 w 3432"/>
                <a:gd name="T37" fmla="*/ 1716 h 3432"/>
                <a:gd name="T38" fmla="*/ 3157 w 3432"/>
                <a:gd name="T39" fmla="*/ 1335 h 3432"/>
                <a:gd name="T40" fmla="*/ 3018 w 3432"/>
                <a:gd name="T41" fmla="*/ 991 h 3432"/>
                <a:gd name="T42" fmla="*/ 2802 w 3432"/>
                <a:gd name="T43" fmla="*/ 695 h 3432"/>
                <a:gd name="T44" fmla="*/ 2520 w 3432"/>
                <a:gd name="T45" fmla="*/ 461 h 3432"/>
                <a:gd name="T46" fmla="*/ 2187 w 3432"/>
                <a:gd name="T47" fmla="*/ 302 h 3432"/>
                <a:gd name="T48" fmla="*/ 1814 w 3432"/>
                <a:gd name="T49" fmla="*/ 228 h 3432"/>
                <a:gd name="T50" fmla="*/ 1923 w 3432"/>
                <a:gd name="T51" fmla="*/ 12 h 3432"/>
                <a:gd name="T52" fmla="*/ 2314 w 3432"/>
                <a:gd name="T53" fmla="*/ 107 h 3432"/>
                <a:gd name="T54" fmla="*/ 2664 w 3432"/>
                <a:gd name="T55" fmla="*/ 287 h 3432"/>
                <a:gd name="T56" fmla="*/ 2963 w 3432"/>
                <a:gd name="T57" fmla="*/ 538 h 3432"/>
                <a:gd name="T58" fmla="*/ 3197 w 3432"/>
                <a:gd name="T59" fmla="*/ 851 h 3432"/>
                <a:gd name="T60" fmla="*/ 3356 w 3432"/>
                <a:gd name="T61" fmla="*/ 1213 h 3432"/>
                <a:gd name="T62" fmla="*/ 3429 w 3432"/>
                <a:gd name="T63" fmla="*/ 1612 h 3432"/>
                <a:gd name="T64" fmla="*/ 3404 w 3432"/>
                <a:gd name="T65" fmla="*/ 2024 h 3432"/>
                <a:gd name="T66" fmla="*/ 3287 w 3432"/>
                <a:gd name="T67" fmla="*/ 2406 h 3432"/>
                <a:gd name="T68" fmla="*/ 3089 w 3432"/>
                <a:gd name="T69" fmla="*/ 2745 h 3432"/>
                <a:gd name="T70" fmla="*/ 2820 w 3432"/>
                <a:gd name="T71" fmla="*/ 3027 h 3432"/>
                <a:gd name="T72" fmla="*/ 2495 w 3432"/>
                <a:gd name="T73" fmla="*/ 3245 h 3432"/>
                <a:gd name="T74" fmla="*/ 2123 w 3432"/>
                <a:gd name="T75" fmla="*/ 3383 h 3432"/>
                <a:gd name="T76" fmla="*/ 1715 w 3432"/>
                <a:gd name="T77" fmla="*/ 3432 h 3432"/>
                <a:gd name="T78" fmla="*/ 1309 w 3432"/>
                <a:gd name="T79" fmla="*/ 3383 h 3432"/>
                <a:gd name="T80" fmla="*/ 937 w 3432"/>
                <a:gd name="T81" fmla="*/ 3245 h 3432"/>
                <a:gd name="T82" fmla="*/ 610 w 3432"/>
                <a:gd name="T83" fmla="*/ 3027 h 3432"/>
                <a:gd name="T84" fmla="*/ 343 w 3432"/>
                <a:gd name="T85" fmla="*/ 2745 h 3432"/>
                <a:gd name="T86" fmla="*/ 145 w 3432"/>
                <a:gd name="T87" fmla="*/ 2406 h 3432"/>
                <a:gd name="T88" fmla="*/ 28 w 3432"/>
                <a:gd name="T89" fmla="*/ 2024 h 3432"/>
                <a:gd name="T90" fmla="*/ 3 w 3432"/>
                <a:gd name="T91" fmla="*/ 1612 h 3432"/>
                <a:gd name="T92" fmla="*/ 76 w 3432"/>
                <a:gd name="T93" fmla="*/ 1213 h 3432"/>
                <a:gd name="T94" fmla="*/ 235 w 3432"/>
                <a:gd name="T95" fmla="*/ 851 h 3432"/>
                <a:gd name="T96" fmla="*/ 469 w 3432"/>
                <a:gd name="T97" fmla="*/ 538 h 3432"/>
                <a:gd name="T98" fmla="*/ 768 w 3432"/>
                <a:gd name="T99" fmla="*/ 287 h 3432"/>
                <a:gd name="T100" fmla="*/ 1118 w 3432"/>
                <a:gd name="T101" fmla="*/ 107 h 3432"/>
                <a:gd name="T102" fmla="*/ 1509 w 3432"/>
                <a:gd name="T103" fmla="*/ 1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32" h="3432">
                  <a:moveTo>
                    <a:pt x="1715" y="225"/>
                  </a:moveTo>
                  <a:lnTo>
                    <a:pt x="1618" y="228"/>
                  </a:lnTo>
                  <a:lnTo>
                    <a:pt x="1522" y="237"/>
                  </a:lnTo>
                  <a:lnTo>
                    <a:pt x="1428" y="253"/>
                  </a:lnTo>
                  <a:lnTo>
                    <a:pt x="1335" y="275"/>
                  </a:lnTo>
                  <a:lnTo>
                    <a:pt x="1245" y="302"/>
                  </a:lnTo>
                  <a:lnTo>
                    <a:pt x="1158" y="334"/>
                  </a:lnTo>
                  <a:lnTo>
                    <a:pt x="1073" y="371"/>
                  </a:lnTo>
                  <a:lnTo>
                    <a:pt x="991" y="414"/>
                  </a:lnTo>
                  <a:lnTo>
                    <a:pt x="912" y="461"/>
                  </a:lnTo>
                  <a:lnTo>
                    <a:pt x="836" y="513"/>
                  </a:lnTo>
                  <a:lnTo>
                    <a:pt x="763" y="570"/>
                  </a:lnTo>
                  <a:lnTo>
                    <a:pt x="695" y="630"/>
                  </a:lnTo>
                  <a:lnTo>
                    <a:pt x="630" y="695"/>
                  </a:lnTo>
                  <a:lnTo>
                    <a:pt x="570" y="763"/>
                  </a:lnTo>
                  <a:lnTo>
                    <a:pt x="513" y="836"/>
                  </a:lnTo>
                  <a:lnTo>
                    <a:pt x="461" y="912"/>
                  </a:lnTo>
                  <a:lnTo>
                    <a:pt x="414" y="991"/>
                  </a:lnTo>
                  <a:lnTo>
                    <a:pt x="371" y="1073"/>
                  </a:lnTo>
                  <a:lnTo>
                    <a:pt x="334" y="1158"/>
                  </a:lnTo>
                  <a:lnTo>
                    <a:pt x="302" y="1245"/>
                  </a:lnTo>
                  <a:lnTo>
                    <a:pt x="275" y="1335"/>
                  </a:lnTo>
                  <a:lnTo>
                    <a:pt x="253" y="1428"/>
                  </a:lnTo>
                  <a:lnTo>
                    <a:pt x="237" y="1522"/>
                  </a:lnTo>
                  <a:lnTo>
                    <a:pt x="228" y="1618"/>
                  </a:lnTo>
                  <a:lnTo>
                    <a:pt x="225" y="1716"/>
                  </a:lnTo>
                  <a:lnTo>
                    <a:pt x="228" y="1814"/>
                  </a:lnTo>
                  <a:lnTo>
                    <a:pt x="237" y="1910"/>
                  </a:lnTo>
                  <a:lnTo>
                    <a:pt x="253" y="2004"/>
                  </a:lnTo>
                  <a:lnTo>
                    <a:pt x="275" y="2097"/>
                  </a:lnTo>
                  <a:lnTo>
                    <a:pt x="302" y="2187"/>
                  </a:lnTo>
                  <a:lnTo>
                    <a:pt x="334" y="2274"/>
                  </a:lnTo>
                  <a:lnTo>
                    <a:pt x="371" y="2359"/>
                  </a:lnTo>
                  <a:lnTo>
                    <a:pt x="414" y="2441"/>
                  </a:lnTo>
                  <a:lnTo>
                    <a:pt x="461" y="2520"/>
                  </a:lnTo>
                  <a:lnTo>
                    <a:pt x="513" y="2596"/>
                  </a:lnTo>
                  <a:lnTo>
                    <a:pt x="570" y="2669"/>
                  </a:lnTo>
                  <a:lnTo>
                    <a:pt x="630" y="2737"/>
                  </a:lnTo>
                  <a:lnTo>
                    <a:pt x="695" y="2802"/>
                  </a:lnTo>
                  <a:lnTo>
                    <a:pt x="763" y="2862"/>
                  </a:lnTo>
                  <a:lnTo>
                    <a:pt x="836" y="2919"/>
                  </a:lnTo>
                  <a:lnTo>
                    <a:pt x="912" y="2971"/>
                  </a:lnTo>
                  <a:lnTo>
                    <a:pt x="991" y="3018"/>
                  </a:lnTo>
                  <a:lnTo>
                    <a:pt x="1073" y="3061"/>
                  </a:lnTo>
                  <a:lnTo>
                    <a:pt x="1158" y="3098"/>
                  </a:lnTo>
                  <a:lnTo>
                    <a:pt x="1245" y="3130"/>
                  </a:lnTo>
                  <a:lnTo>
                    <a:pt x="1335" y="3157"/>
                  </a:lnTo>
                  <a:lnTo>
                    <a:pt x="1428" y="3179"/>
                  </a:lnTo>
                  <a:lnTo>
                    <a:pt x="1522" y="3195"/>
                  </a:lnTo>
                  <a:lnTo>
                    <a:pt x="1618" y="3204"/>
                  </a:lnTo>
                  <a:lnTo>
                    <a:pt x="1715" y="3207"/>
                  </a:lnTo>
                  <a:lnTo>
                    <a:pt x="1814" y="3204"/>
                  </a:lnTo>
                  <a:lnTo>
                    <a:pt x="1910" y="3195"/>
                  </a:lnTo>
                  <a:lnTo>
                    <a:pt x="2004" y="3179"/>
                  </a:lnTo>
                  <a:lnTo>
                    <a:pt x="2097" y="3157"/>
                  </a:lnTo>
                  <a:lnTo>
                    <a:pt x="2187" y="3130"/>
                  </a:lnTo>
                  <a:lnTo>
                    <a:pt x="2274" y="3098"/>
                  </a:lnTo>
                  <a:lnTo>
                    <a:pt x="2359" y="3061"/>
                  </a:lnTo>
                  <a:lnTo>
                    <a:pt x="2441" y="3018"/>
                  </a:lnTo>
                  <a:lnTo>
                    <a:pt x="2520" y="2971"/>
                  </a:lnTo>
                  <a:lnTo>
                    <a:pt x="2596" y="2919"/>
                  </a:lnTo>
                  <a:lnTo>
                    <a:pt x="2669" y="2862"/>
                  </a:lnTo>
                  <a:lnTo>
                    <a:pt x="2737" y="2802"/>
                  </a:lnTo>
                  <a:lnTo>
                    <a:pt x="2802" y="2737"/>
                  </a:lnTo>
                  <a:lnTo>
                    <a:pt x="2862" y="2669"/>
                  </a:lnTo>
                  <a:lnTo>
                    <a:pt x="2919" y="2596"/>
                  </a:lnTo>
                  <a:lnTo>
                    <a:pt x="2971" y="2520"/>
                  </a:lnTo>
                  <a:lnTo>
                    <a:pt x="3018" y="2441"/>
                  </a:lnTo>
                  <a:lnTo>
                    <a:pt x="3061" y="2359"/>
                  </a:lnTo>
                  <a:lnTo>
                    <a:pt x="3098" y="2274"/>
                  </a:lnTo>
                  <a:lnTo>
                    <a:pt x="3130" y="2187"/>
                  </a:lnTo>
                  <a:lnTo>
                    <a:pt x="3157" y="2097"/>
                  </a:lnTo>
                  <a:lnTo>
                    <a:pt x="3179" y="2004"/>
                  </a:lnTo>
                  <a:lnTo>
                    <a:pt x="3195" y="1910"/>
                  </a:lnTo>
                  <a:lnTo>
                    <a:pt x="3204" y="1814"/>
                  </a:lnTo>
                  <a:lnTo>
                    <a:pt x="3207" y="1716"/>
                  </a:lnTo>
                  <a:lnTo>
                    <a:pt x="3204" y="1618"/>
                  </a:lnTo>
                  <a:lnTo>
                    <a:pt x="3195" y="1522"/>
                  </a:lnTo>
                  <a:lnTo>
                    <a:pt x="3179" y="1428"/>
                  </a:lnTo>
                  <a:lnTo>
                    <a:pt x="3157" y="1335"/>
                  </a:lnTo>
                  <a:lnTo>
                    <a:pt x="3130" y="1245"/>
                  </a:lnTo>
                  <a:lnTo>
                    <a:pt x="3098" y="1158"/>
                  </a:lnTo>
                  <a:lnTo>
                    <a:pt x="3061" y="1073"/>
                  </a:lnTo>
                  <a:lnTo>
                    <a:pt x="3018" y="991"/>
                  </a:lnTo>
                  <a:lnTo>
                    <a:pt x="2971" y="912"/>
                  </a:lnTo>
                  <a:lnTo>
                    <a:pt x="2919" y="836"/>
                  </a:lnTo>
                  <a:lnTo>
                    <a:pt x="2862" y="763"/>
                  </a:lnTo>
                  <a:lnTo>
                    <a:pt x="2802" y="695"/>
                  </a:lnTo>
                  <a:lnTo>
                    <a:pt x="2737" y="630"/>
                  </a:lnTo>
                  <a:lnTo>
                    <a:pt x="2669" y="570"/>
                  </a:lnTo>
                  <a:lnTo>
                    <a:pt x="2596" y="513"/>
                  </a:lnTo>
                  <a:lnTo>
                    <a:pt x="2520" y="461"/>
                  </a:lnTo>
                  <a:lnTo>
                    <a:pt x="2441" y="414"/>
                  </a:lnTo>
                  <a:lnTo>
                    <a:pt x="2359" y="371"/>
                  </a:lnTo>
                  <a:lnTo>
                    <a:pt x="2274" y="334"/>
                  </a:lnTo>
                  <a:lnTo>
                    <a:pt x="2187" y="302"/>
                  </a:lnTo>
                  <a:lnTo>
                    <a:pt x="2097" y="275"/>
                  </a:lnTo>
                  <a:lnTo>
                    <a:pt x="2004" y="253"/>
                  </a:lnTo>
                  <a:lnTo>
                    <a:pt x="1910" y="237"/>
                  </a:lnTo>
                  <a:lnTo>
                    <a:pt x="1814" y="228"/>
                  </a:lnTo>
                  <a:lnTo>
                    <a:pt x="1715" y="225"/>
                  </a:lnTo>
                  <a:close/>
                  <a:moveTo>
                    <a:pt x="1715" y="0"/>
                  </a:moveTo>
                  <a:lnTo>
                    <a:pt x="1820" y="3"/>
                  </a:lnTo>
                  <a:lnTo>
                    <a:pt x="1923" y="12"/>
                  </a:lnTo>
                  <a:lnTo>
                    <a:pt x="2024" y="28"/>
                  </a:lnTo>
                  <a:lnTo>
                    <a:pt x="2123" y="49"/>
                  </a:lnTo>
                  <a:lnTo>
                    <a:pt x="2219" y="76"/>
                  </a:lnTo>
                  <a:lnTo>
                    <a:pt x="2314" y="107"/>
                  </a:lnTo>
                  <a:lnTo>
                    <a:pt x="2406" y="145"/>
                  </a:lnTo>
                  <a:lnTo>
                    <a:pt x="2495" y="187"/>
                  </a:lnTo>
                  <a:lnTo>
                    <a:pt x="2581" y="235"/>
                  </a:lnTo>
                  <a:lnTo>
                    <a:pt x="2664" y="287"/>
                  </a:lnTo>
                  <a:lnTo>
                    <a:pt x="2745" y="343"/>
                  </a:lnTo>
                  <a:lnTo>
                    <a:pt x="2820" y="405"/>
                  </a:lnTo>
                  <a:lnTo>
                    <a:pt x="2894" y="469"/>
                  </a:lnTo>
                  <a:lnTo>
                    <a:pt x="2963" y="538"/>
                  </a:lnTo>
                  <a:lnTo>
                    <a:pt x="3027" y="612"/>
                  </a:lnTo>
                  <a:lnTo>
                    <a:pt x="3089" y="687"/>
                  </a:lnTo>
                  <a:lnTo>
                    <a:pt x="3145" y="768"/>
                  </a:lnTo>
                  <a:lnTo>
                    <a:pt x="3197" y="851"/>
                  </a:lnTo>
                  <a:lnTo>
                    <a:pt x="3245" y="937"/>
                  </a:lnTo>
                  <a:lnTo>
                    <a:pt x="3287" y="1026"/>
                  </a:lnTo>
                  <a:lnTo>
                    <a:pt x="3325" y="1118"/>
                  </a:lnTo>
                  <a:lnTo>
                    <a:pt x="3356" y="1213"/>
                  </a:lnTo>
                  <a:lnTo>
                    <a:pt x="3383" y="1309"/>
                  </a:lnTo>
                  <a:lnTo>
                    <a:pt x="3404" y="1408"/>
                  </a:lnTo>
                  <a:lnTo>
                    <a:pt x="3420" y="1509"/>
                  </a:lnTo>
                  <a:lnTo>
                    <a:pt x="3429" y="1612"/>
                  </a:lnTo>
                  <a:lnTo>
                    <a:pt x="3432" y="1716"/>
                  </a:lnTo>
                  <a:lnTo>
                    <a:pt x="3429" y="1820"/>
                  </a:lnTo>
                  <a:lnTo>
                    <a:pt x="3420" y="1923"/>
                  </a:lnTo>
                  <a:lnTo>
                    <a:pt x="3404" y="2024"/>
                  </a:lnTo>
                  <a:lnTo>
                    <a:pt x="3383" y="2123"/>
                  </a:lnTo>
                  <a:lnTo>
                    <a:pt x="3356" y="2219"/>
                  </a:lnTo>
                  <a:lnTo>
                    <a:pt x="3325" y="2314"/>
                  </a:lnTo>
                  <a:lnTo>
                    <a:pt x="3287" y="2406"/>
                  </a:lnTo>
                  <a:lnTo>
                    <a:pt x="3245" y="2495"/>
                  </a:lnTo>
                  <a:lnTo>
                    <a:pt x="3197" y="2581"/>
                  </a:lnTo>
                  <a:lnTo>
                    <a:pt x="3145" y="2664"/>
                  </a:lnTo>
                  <a:lnTo>
                    <a:pt x="3089" y="2745"/>
                  </a:lnTo>
                  <a:lnTo>
                    <a:pt x="3027" y="2820"/>
                  </a:lnTo>
                  <a:lnTo>
                    <a:pt x="2963" y="2894"/>
                  </a:lnTo>
                  <a:lnTo>
                    <a:pt x="2894" y="2963"/>
                  </a:lnTo>
                  <a:lnTo>
                    <a:pt x="2820" y="3027"/>
                  </a:lnTo>
                  <a:lnTo>
                    <a:pt x="2745" y="3089"/>
                  </a:lnTo>
                  <a:lnTo>
                    <a:pt x="2664" y="3145"/>
                  </a:lnTo>
                  <a:lnTo>
                    <a:pt x="2581" y="3197"/>
                  </a:lnTo>
                  <a:lnTo>
                    <a:pt x="2495" y="3245"/>
                  </a:lnTo>
                  <a:lnTo>
                    <a:pt x="2406" y="3287"/>
                  </a:lnTo>
                  <a:lnTo>
                    <a:pt x="2314" y="3325"/>
                  </a:lnTo>
                  <a:lnTo>
                    <a:pt x="2219" y="3356"/>
                  </a:lnTo>
                  <a:lnTo>
                    <a:pt x="2123" y="3383"/>
                  </a:lnTo>
                  <a:lnTo>
                    <a:pt x="2024" y="3404"/>
                  </a:lnTo>
                  <a:lnTo>
                    <a:pt x="1923" y="3420"/>
                  </a:lnTo>
                  <a:lnTo>
                    <a:pt x="1820" y="3429"/>
                  </a:lnTo>
                  <a:lnTo>
                    <a:pt x="1715" y="3432"/>
                  </a:lnTo>
                  <a:lnTo>
                    <a:pt x="1612" y="3429"/>
                  </a:lnTo>
                  <a:lnTo>
                    <a:pt x="1509" y="3420"/>
                  </a:lnTo>
                  <a:lnTo>
                    <a:pt x="1408" y="3404"/>
                  </a:lnTo>
                  <a:lnTo>
                    <a:pt x="1309" y="3383"/>
                  </a:lnTo>
                  <a:lnTo>
                    <a:pt x="1213" y="3356"/>
                  </a:lnTo>
                  <a:lnTo>
                    <a:pt x="1118" y="3325"/>
                  </a:lnTo>
                  <a:lnTo>
                    <a:pt x="1025" y="3287"/>
                  </a:lnTo>
                  <a:lnTo>
                    <a:pt x="937" y="3245"/>
                  </a:lnTo>
                  <a:lnTo>
                    <a:pt x="851" y="3197"/>
                  </a:lnTo>
                  <a:lnTo>
                    <a:pt x="768" y="3145"/>
                  </a:lnTo>
                  <a:lnTo>
                    <a:pt x="687" y="3089"/>
                  </a:lnTo>
                  <a:lnTo>
                    <a:pt x="610" y="3027"/>
                  </a:lnTo>
                  <a:lnTo>
                    <a:pt x="538" y="2963"/>
                  </a:lnTo>
                  <a:lnTo>
                    <a:pt x="469" y="2894"/>
                  </a:lnTo>
                  <a:lnTo>
                    <a:pt x="405" y="2820"/>
                  </a:lnTo>
                  <a:lnTo>
                    <a:pt x="343" y="2745"/>
                  </a:lnTo>
                  <a:lnTo>
                    <a:pt x="287" y="2664"/>
                  </a:lnTo>
                  <a:lnTo>
                    <a:pt x="235" y="2581"/>
                  </a:lnTo>
                  <a:lnTo>
                    <a:pt x="187" y="2495"/>
                  </a:lnTo>
                  <a:lnTo>
                    <a:pt x="145" y="2406"/>
                  </a:lnTo>
                  <a:lnTo>
                    <a:pt x="107" y="2314"/>
                  </a:lnTo>
                  <a:lnTo>
                    <a:pt x="76" y="2219"/>
                  </a:lnTo>
                  <a:lnTo>
                    <a:pt x="49" y="2123"/>
                  </a:lnTo>
                  <a:lnTo>
                    <a:pt x="28" y="2024"/>
                  </a:lnTo>
                  <a:lnTo>
                    <a:pt x="12" y="1923"/>
                  </a:lnTo>
                  <a:lnTo>
                    <a:pt x="3" y="1820"/>
                  </a:lnTo>
                  <a:lnTo>
                    <a:pt x="0" y="1716"/>
                  </a:lnTo>
                  <a:lnTo>
                    <a:pt x="3" y="1612"/>
                  </a:lnTo>
                  <a:lnTo>
                    <a:pt x="12" y="1509"/>
                  </a:lnTo>
                  <a:lnTo>
                    <a:pt x="28" y="1408"/>
                  </a:lnTo>
                  <a:lnTo>
                    <a:pt x="49" y="1309"/>
                  </a:lnTo>
                  <a:lnTo>
                    <a:pt x="76" y="1213"/>
                  </a:lnTo>
                  <a:lnTo>
                    <a:pt x="107" y="1118"/>
                  </a:lnTo>
                  <a:lnTo>
                    <a:pt x="145" y="1026"/>
                  </a:lnTo>
                  <a:lnTo>
                    <a:pt x="187" y="937"/>
                  </a:lnTo>
                  <a:lnTo>
                    <a:pt x="235" y="851"/>
                  </a:lnTo>
                  <a:lnTo>
                    <a:pt x="287" y="768"/>
                  </a:lnTo>
                  <a:lnTo>
                    <a:pt x="343" y="687"/>
                  </a:lnTo>
                  <a:lnTo>
                    <a:pt x="405" y="612"/>
                  </a:lnTo>
                  <a:lnTo>
                    <a:pt x="469" y="538"/>
                  </a:lnTo>
                  <a:lnTo>
                    <a:pt x="538" y="469"/>
                  </a:lnTo>
                  <a:lnTo>
                    <a:pt x="610" y="405"/>
                  </a:lnTo>
                  <a:lnTo>
                    <a:pt x="687" y="343"/>
                  </a:lnTo>
                  <a:lnTo>
                    <a:pt x="768" y="287"/>
                  </a:lnTo>
                  <a:lnTo>
                    <a:pt x="851" y="235"/>
                  </a:lnTo>
                  <a:lnTo>
                    <a:pt x="937" y="187"/>
                  </a:lnTo>
                  <a:lnTo>
                    <a:pt x="1025" y="145"/>
                  </a:lnTo>
                  <a:lnTo>
                    <a:pt x="1118" y="107"/>
                  </a:lnTo>
                  <a:lnTo>
                    <a:pt x="1213" y="76"/>
                  </a:lnTo>
                  <a:lnTo>
                    <a:pt x="1309" y="49"/>
                  </a:lnTo>
                  <a:lnTo>
                    <a:pt x="1408" y="28"/>
                  </a:lnTo>
                  <a:lnTo>
                    <a:pt x="1509" y="12"/>
                  </a:lnTo>
                  <a:lnTo>
                    <a:pt x="1612" y="3"/>
                  </a:lnTo>
                  <a:lnTo>
                    <a:pt x="1715"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solidFill>
                  <a:schemeClr val="bg1">
                    <a:lumMod val="65000"/>
                  </a:schemeClr>
                </a:solidFill>
              </a:endParaRPr>
            </a:p>
          </p:txBody>
        </p:sp>
        <p:sp>
          <p:nvSpPr>
            <p:cNvPr id="152" name="Freeform 15">
              <a:extLst>
                <a:ext uri="{FF2B5EF4-FFF2-40B4-BE49-F238E27FC236}">
                  <a16:creationId xmlns:a16="http://schemas.microsoft.com/office/drawing/2014/main" id="{368447E4-B096-CC40-B92A-D11D39CA9D85}"/>
                </a:ext>
              </a:extLst>
            </p:cNvPr>
            <p:cNvSpPr>
              <a:spLocks/>
            </p:cNvSpPr>
            <p:nvPr/>
          </p:nvSpPr>
          <p:spPr bwMode="auto">
            <a:xfrm>
              <a:off x="2492375" y="3625850"/>
              <a:ext cx="644525" cy="473075"/>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solidFill>
                  <a:schemeClr val="bg1">
                    <a:lumMod val="65000"/>
                  </a:schemeClr>
                </a:solidFill>
              </a:endParaRPr>
            </a:p>
          </p:txBody>
        </p:sp>
      </p:grpSp>
      <p:sp>
        <p:nvSpPr>
          <p:cNvPr id="153" name="Inhaltsplatzhalter 4">
            <a:extLst>
              <a:ext uri="{FF2B5EF4-FFF2-40B4-BE49-F238E27FC236}">
                <a16:creationId xmlns:a16="http://schemas.microsoft.com/office/drawing/2014/main" id="{20F33991-1A41-FC45-8F12-EF393155DF5C}"/>
              </a:ext>
            </a:extLst>
          </p:cNvPr>
          <p:cNvSpPr txBox="1">
            <a:spLocks/>
          </p:cNvSpPr>
          <p:nvPr/>
        </p:nvSpPr>
        <p:spPr>
          <a:xfrm>
            <a:off x="1489778" y="7304158"/>
            <a:ext cx="3996998"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rtl="0">
              <a:lnSpc>
                <a:spcPct val="100000"/>
              </a:lnSpc>
              <a:buNone/>
            </a:pPr>
            <a:r>
              <a:rPr lang="es" sz="1800" dirty="0">
                <a:solidFill>
                  <a:schemeClr val="tx1"/>
                </a:solidFill>
                <a:latin typeface="+mn-lt"/>
              </a:rPr>
              <a:t>Plantear preguntas de sondeo para aclarar el relato, según corresponda   </a:t>
            </a:r>
          </a:p>
        </p:txBody>
      </p:sp>
      <p:grpSp>
        <p:nvGrpSpPr>
          <p:cNvPr id="154" name="Group 153">
            <a:extLst>
              <a:ext uri="{FF2B5EF4-FFF2-40B4-BE49-F238E27FC236}">
                <a16:creationId xmlns:a16="http://schemas.microsoft.com/office/drawing/2014/main" id="{21DE68DD-43BF-1C46-8C1C-9742C5F8078B}"/>
              </a:ext>
            </a:extLst>
          </p:cNvPr>
          <p:cNvGrpSpPr>
            <a:grpSpLocks noChangeAspect="1"/>
          </p:cNvGrpSpPr>
          <p:nvPr/>
        </p:nvGrpSpPr>
        <p:grpSpPr>
          <a:xfrm>
            <a:off x="5655042" y="7271922"/>
            <a:ext cx="457200" cy="457200"/>
            <a:chOff x="2133600" y="3181350"/>
            <a:chExt cx="1362075" cy="1362075"/>
          </a:xfrm>
          <a:solidFill>
            <a:schemeClr val="accent5"/>
          </a:solidFill>
        </p:grpSpPr>
        <p:sp>
          <p:nvSpPr>
            <p:cNvPr id="155" name="Freeform 14">
              <a:extLst>
                <a:ext uri="{FF2B5EF4-FFF2-40B4-BE49-F238E27FC236}">
                  <a16:creationId xmlns:a16="http://schemas.microsoft.com/office/drawing/2014/main" id="{A42A0F42-5D43-E14A-83BD-FB36D219A10B}"/>
                </a:ext>
              </a:extLst>
            </p:cNvPr>
            <p:cNvSpPr>
              <a:spLocks noEditPoints="1"/>
            </p:cNvSpPr>
            <p:nvPr/>
          </p:nvSpPr>
          <p:spPr bwMode="auto">
            <a:xfrm>
              <a:off x="2133600" y="3181350"/>
              <a:ext cx="1362075" cy="1362075"/>
            </a:xfrm>
            <a:custGeom>
              <a:avLst/>
              <a:gdLst>
                <a:gd name="T0" fmla="*/ 1428 w 3432"/>
                <a:gd name="T1" fmla="*/ 253 h 3432"/>
                <a:gd name="T2" fmla="*/ 1073 w 3432"/>
                <a:gd name="T3" fmla="*/ 371 h 3432"/>
                <a:gd name="T4" fmla="*/ 763 w 3432"/>
                <a:gd name="T5" fmla="*/ 570 h 3432"/>
                <a:gd name="T6" fmla="*/ 513 w 3432"/>
                <a:gd name="T7" fmla="*/ 836 h 3432"/>
                <a:gd name="T8" fmla="*/ 334 w 3432"/>
                <a:gd name="T9" fmla="*/ 1158 h 3432"/>
                <a:gd name="T10" fmla="*/ 237 w 3432"/>
                <a:gd name="T11" fmla="*/ 1522 h 3432"/>
                <a:gd name="T12" fmla="*/ 237 w 3432"/>
                <a:gd name="T13" fmla="*/ 1910 h 3432"/>
                <a:gd name="T14" fmla="*/ 334 w 3432"/>
                <a:gd name="T15" fmla="*/ 2274 h 3432"/>
                <a:gd name="T16" fmla="*/ 513 w 3432"/>
                <a:gd name="T17" fmla="*/ 2596 h 3432"/>
                <a:gd name="T18" fmla="*/ 763 w 3432"/>
                <a:gd name="T19" fmla="*/ 2862 h 3432"/>
                <a:gd name="T20" fmla="*/ 1073 w 3432"/>
                <a:gd name="T21" fmla="*/ 3061 h 3432"/>
                <a:gd name="T22" fmla="*/ 1428 w 3432"/>
                <a:gd name="T23" fmla="*/ 3179 h 3432"/>
                <a:gd name="T24" fmla="*/ 1814 w 3432"/>
                <a:gd name="T25" fmla="*/ 3204 h 3432"/>
                <a:gd name="T26" fmla="*/ 2187 w 3432"/>
                <a:gd name="T27" fmla="*/ 3130 h 3432"/>
                <a:gd name="T28" fmla="*/ 2520 w 3432"/>
                <a:gd name="T29" fmla="*/ 2971 h 3432"/>
                <a:gd name="T30" fmla="*/ 2802 w 3432"/>
                <a:gd name="T31" fmla="*/ 2737 h 3432"/>
                <a:gd name="T32" fmla="*/ 3018 w 3432"/>
                <a:gd name="T33" fmla="*/ 2441 h 3432"/>
                <a:gd name="T34" fmla="*/ 3157 w 3432"/>
                <a:gd name="T35" fmla="*/ 2097 h 3432"/>
                <a:gd name="T36" fmla="*/ 3207 w 3432"/>
                <a:gd name="T37" fmla="*/ 1716 h 3432"/>
                <a:gd name="T38" fmla="*/ 3157 w 3432"/>
                <a:gd name="T39" fmla="*/ 1335 h 3432"/>
                <a:gd name="T40" fmla="*/ 3018 w 3432"/>
                <a:gd name="T41" fmla="*/ 991 h 3432"/>
                <a:gd name="T42" fmla="*/ 2802 w 3432"/>
                <a:gd name="T43" fmla="*/ 695 h 3432"/>
                <a:gd name="T44" fmla="*/ 2520 w 3432"/>
                <a:gd name="T45" fmla="*/ 461 h 3432"/>
                <a:gd name="T46" fmla="*/ 2187 w 3432"/>
                <a:gd name="T47" fmla="*/ 302 h 3432"/>
                <a:gd name="T48" fmla="*/ 1814 w 3432"/>
                <a:gd name="T49" fmla="*/ 228 h 3432"/>
                <a:gd name="T50" fmla="*/ 1923 w 3432"/>
                <a:gd name="T51" fmla="*/ 12 h 3432"/>
                <a:gd name="T52" fmla="*/ 2314 w 3432"/>
                <a:gd name="T53" fmla="*/ 107 h 3432"/>
                <a:gd name="T54" fmla="*/ 2664 w 3432"/>
                <a:gd name="T55" fmla="*/ 287 h 3432"/>
                <a:gd name="T56" fmla="*/ 2963 w 3432"/>
                <a:gd name="T57" fmla="*/ 538 h 3432"/>
                <a:gd name="T58" fmla="*/ 3197 w 3432"/>
                <a:gd name="T59" fmla="*/ 851 h 3432"/>
                <a:gd name="T60" fmla="*/ 3356 w 3432"/>
                <a:gd name="T61" fmla="*/ 1213 h 3432"/>
                <a:gd name="T62" fmla="*/ 3429 w 3432"/>
                <a:gd name="T63" fmla="*/ 1612 h 3432"/>
                <a:gd name="T64" fmla="*/ 3404 w 3432"/>
                <a:gd name="T65" fmla="*/ 2024 h 3432"/>
                <a:gd name="T66" fmla="*/ 3287 w 3432"/>
                <a:gd name="T67" fmla="*/ 2406 h 3432"/>
                <a:gd name="T68" fmla="*/ 3089 w 3432"/>
                <a:gd name="T69" fmla="*/ 2745 h 3432"/>
                <a:gd name="T70" fmla="*/ 2820 w 3432"/>
                <a:gd name="T71" fmla="*/ 3027 h 3432"/>
                <a:gd name="T72" fmla="*/ 2495 w 3432"/>
                <a:gd name="T73" fmla="*/ 3245 h 3432"/>
                <a:gd name="T74" fmla="*/ 2123 w 3432"/>
                <a:gd name="T75" fmla="*/ 3383 h 3432"/>
                <a:gd name="T76" fmla="*/ 1715 w 3432"/>
                <a:gd name="T77" fmla="*/ 3432 h 3432"/>
                <a:gd name="T78" fmla="*/ 1309 w 3432"/>
                <a:gd name="T79" fmla="*/ 3383 h 3432"/>
                <a:gd name="T80" fmla="*/ 937 w 3432"/>
                <a:gd name="T81" fmla="*/ 3245 h 3432"/>
                <a:gd name="T82" fmla="*/ 610 w 3432"/>
                <a:gd name="T83" fmla="*/ 3027 h 3432"/>
                <a:gd name="T84" fmla="*/ 343 w 3432"/>
                <a:gd name="T85" fmla="*/ 2745 h 3432"/>
                <a:gd name="T86" fmla="*/ 145 w 3432"/>
                <a:gd name="T87" fmla="*/ 2406 h 3432"/>
                <a:gd name="T88" fmla="*/ 28 w 3432"/>
                <a:gd name="T89" fmla="*/ 2024 h 3432"/>
                <a:gd name="T90" fmla="*/ 3 w 3432"/>
                <a:gd name="T91" fmla="*/ 1612 h 3432"/>
                <a:gd name="T92" fmla="*/ 76 w 3432"/>
                <a:gd name="T93" fmla="*/ 1213 h 3432"/>
                <a:gd name="T94" fmla="*/ 235 w 3432"/>
                <a:gd name="T95" fmla="*/ 851 h 3432"/>
                <a:gd name="T96" fmla="*/ 469 w 3432"/>
                <a:gd name="T97" fmla="*/ 538 h 3432"/>
                <a:gd name="T98" fmla="*/ 768 w 3432"/>
                <a:gd name="T99" fmla="*/ 287 h 3432"/>
                <a:gd name="T100" fmla="*/ 1118 w 3432"/>
                <a:gd name="T101" fmla="*/ 107 h 3432"/>
                <a:gd name="T102" fmla="*/ 1509 w 3432"/>
                <a:gd name="T103" fmla="*/ 1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32" h="3432">
                  <a:moveTo>
                    <a:pt x="1715" y="225"/>
                  </a:moveTo>
                  <a:lnTo>
                    <a:pt x="1618" y="228"/>
                  </a:lnTo>
                  <a:lnTo>
                    <a:pt x="1522" y="237"/>
                  </a:lnTo>
                  <a:lnTo>
                    <a:pt x="1428" y="253"/>
                  </a:lnTo>
                  <a:lnTo>
                    <a:pt x="1335" y="275"/>
                  </a:lnTo>
                  <a:lnTo>
                    <a:pt x="1245" y="302"/>
                  </a:lnTo>
                  <a:lnTo>
                    <a:pt x="1158" y="334"/>
                  </a:lnTo>
                  <a:lnTo>
                    <a:pt x="1073" y="371"/>
                  </a:lnTo>
                  <a:lnTo>
                    <a:pt x="991" y="414"/>
                  </a:lnTo>
                  <a:lnTo>
                    <a:pt x="912" y="461"/>
                  </a:lnTo>
                  <a:lnTo>
                    <a:pt x="836" y="513"/>
                  </a:lnTo>
                  <a:lnTo>
                    <a:pt x="763" y="570"/>
                  </a:lnTo>
                  <a:lnTo>
                    <a:pt x="695" y="630"/>
                  </a:lnTo>
                  <a:lnTo>
                    <a:pt x="630" y="695"/>
                  </a:lnTo>
                  <a:lnTo>
                    <a:pt x="570" y="763"/>
                  </a:lnTo>
                  <a:lnTo>
                    <a:pt x="513" y="836"/>
                  </a:lnTo>
                  <a:lnTo>
                    <a:pt x="461" y="912"/>
                  </a:lnTo>
                  <a:lnTo>
                    <a:pt x="414" y="991"/>
                  </a:lnTo>
                  <a:lnTo>
                    <a:pt x="371" y="1073"/>
                  </a:lnTo>
                  <a:lnTo>
                    <a:pt x="334" y="1158"/>
                  </a:lnTo>
                  <a:lnTo>
                    <a:pt x="302" y="1245"/>
                  </a:lnTo>
                  <a:lnTo>
                    <a:pt x="275" y="1335"/>
                  </a:lnTo>
                  <a:lnTo>
                    <a:pt x="253" y="1428"/>
                  </a:lnTo>
                  <a:lnTo>
                    <a:pt x="237" y="1522"/>
                  </a:lnTo>
                  <a:lnTo>
                    <a:pt x="228" y="1618"/>
                  </a:lnTo>
                  <a:lnTo>
                    <a:pt x="225" y="1716"/>
                  </a:lnTo>
                  <a:lnTo>
                    <a:pt x="228" y="1814"/>
                  </a:lnTo>
                  <a:lnTo>
                    <a:pt x="237" y="1910"/>
                  </a:lnTo>
                  <a:lnTo>
                    <a:pt x="253" y="2004"/>
                  </a:lnTo>
                  <a:lnTo>
                    <a:pt x="275" y="2097"/>
                  </a:lnTo>
                  <a:lnTo>
                    <a:pt x="302" y="2187"/>
                  </a:lnTo>
                  <a:lnTo>
                    <a:pt x="334" y="2274"/>
                  </a:lnTo>
                  <a:lnTo>
                    <a:pt x="371" y="2359"/>
                  </a:lnTo>
                  <a:lnTo>
                    <a:pt x="414" y="2441"/>
                  </a:lnTo>
                  <a:lnTo>
                    <a:pt x="461" y="2520"/>
                  </a:lnTo>
                  <a:lnTo>
                    <a:pt x="513" y="2596"/>
                  </a:lnTo>
                  <a:lnTo>
                    <a:pt x="570" y="2669"/>
                  </a:lnTo>
                  <a:lnTo>
                    <a:pt x="630" y="2737"/>
                  </a:lnTo>
                  <a:lnTo>
                    <a:pt x="695" y="2802"/>
                  </a:lnTo>
                  <a:lnTo>
                    <a:pt x="763" y="2862"/>
                  </a:lnTo>
                  <a:lnTo>
                    <a:pt x="836" y="2919"/>
                  </a:lnTo>
                  <a:lnTo>
                    <a:pt x="912" y="2971"/>
                  </a:lnTo>
                  <a:lnTo>
                    <a:pt x="991" y="3018"/>
                  </a:lnTo>
                  <a:lnTo>
                    <a:pt x="1073" y="3061"/>
                  </a:lnTo>
                  <a:lnTo>
                    <a:pt x="1158" y="3098"/>
                  </a:lnTo>
                  <a:lnTo>
                    <a:pt x="1245" y="3130"/>
                  </a:lnTo>
                  <a:lnTo>
                    <a:pt x="1335" y="3157"/>
                  </a:lnTo>
                  <a:lnTo>
                    <a:pt x="1428" y="3179"/>
                  </a:lnTo>
                  <a:lnTo>
                    <a:pt x="1522" y="3195"/>
                  </a:lnTo>
                  <a:lnTo>
                    <a:pt x="1618" y="3204"/>
                  </a:lnTo>
                  <a:lnTo>
                    <a:pt x="1715" y="3207"/>
                  </a:lnTo>
                  <a:lnTo>
                    <a:pt x="1814" y="3204"/>
                  </a:lnTo>
                  <a:lnTo>
                    <a:pt x="1910" y="3195"/>
                  </a:lnTo>
                  <a:lnTo>
                    <a:pt x="2004" y="3179"/>
                  </a:lnTo>
                  <a:lnTo>
                    <a:pt x="2097" y="3157"/>
                  </a:lnTo>
                  <a:lnTo>
                    <a:pt x="2187" y="3130"/>
                  </a:lnTo>
                  <a:lnTo>
                    <a:pt x="2274" y="3098"/>
                  </a:lnTo>
                  <a:lnTo>
                    <a:pt x="2359" y="3061"/>
                  </a:lnTo>
                  <a:lnTo>
                    <a:pt x="2441" y="3018"/>
                  </a:lnTo>
                  <a:lnTo>
                    <a:pt x="2520" y="2971"/>
                  </a:lnTo>
                  <a:lnTo>
                    <a:pt x="2596" y="2919"/>
                  </a:lnTo>
                  <a:lnTo>
                    <a:pt x="2669" y="2862"/>
                  </a:lnTo>
                  <a:lnTo>
                    <a:pt x="2737" y="2802"/>
                  </a:lnTo>
                  <a:lnTo>
                    <a:pt x="2802" y="2737"/>
                  </a:lnTo>
                  <a:lnTo>
                    <a:pt x="2862" y="2669"/>
                  </a:lnTo>
                  <a:lnTo>
                    <a:pt x="2919" y="2596"/>
                  </a:lnTo>
                  <a:lnTo>
                    <a:pt x="2971" y="2520"/>
                  </a:lnTo>
                  <a:lnTo>
                    <a:pt x="3018" y="2441"/>
                  </a:lnTo>
                  <a:lnTo>
                    <a:pt x="3061" y="2359"/>
                  </a:lnTo>
                  <a:lnTo>
                    <a:pt x="3098" y="2274"/>
                  </a:lnTo>
                  <a:lnTo>
                    <a:pt x="3130" y="2187"/>
                  </a:lnTo>
                  <a:lnTo>
                    <a:pt x="3157" y="2097"/>
                  </a:lnTo>
                  <a:lnTo>
                    <a:pt x="3179" y="2004"/>
                  </a:lnTo>
                  <a:lnTo>
                    <a:pt x="3195" y="1910"/>
                  </a:lnTo>
                  <a:lnTo>
                    <a:pt x="3204" y="1814"/>
                  </a:lnTo>
                  <a:lnTo>
                    <a:pt x="3207" y="1716"/>
                  </a:lnTo>
                  <a:lnTo>
                    <a:pt x="3204" y="1618"/>
                  </a:lnTo>
                  <a:lnTo>
                    <a:pt x="3195" y="1522"/>
                  </a:lnTo>
                  <a:lnTo>
                    <a:pt x="3179" y="1428"/>
                  </a:lnTo>
                  <a:lnTo>
                    <a:pt x="3157" y="1335"/>
                  </a:lnTo>
                  <a:lnTo>
                    <a:pt x="3130" y="1245"/>
                  </a:lnTo>
                  <a:lnTo>
                    <a:pt x="3098" y="1158"/>
                  </a:lnTo>
                  <a:lnTo>
                    <a:pt x="3061" y="1073"/>
                  </a:lnTo>
                  <a:lnTo>
                    <a:pt x="3018" y="991"/>
                  </a:lnTo>
                  <a:lnTo>
                    <a:pt x="2971" y="912"/>
                  </a:lnTo>
                  <a:lnTo>
                    <a:pt x="2919" y="836"/>
                  </a:lnTo>
                  <a:lnTo>
                    <a:pt x="2862" y="763"/>
                  </a:lnTo>
                  <a:lnTo>
                    <a:pt x="2802" y="695"/>
                  </a:lnTo>
                  <a:lnTo>
                    <a:pt x="2737" y="630"/>
                  </a:lnTo>
                  <a:lnTo>
                    <a:pt x="2669" y="570"/>
                  </a:lnTo>
                  <a:lnTo>
                    <a:pt x="2596" y="513"/>
                  </a:lnTo>
                  <a:lnTo>
                    <a:pt x="2520" y="461"/>
                  </a:lnTo>
                  <a:lnTo>
                    <a:pt x="2441" y="414"/>
                  </a:lnTo>
                  <a:lnTo>
                    <a:pt x="2359" y="371"/>
                  </a:lnTo>
                  <a:lnTo>
                    <a:pt x="2274" y="334"/>
                  </a:lnTo>
                  <a:lnTo>
                    <a:pt x="2187" y="302"/>
                  </a:lnTo>
                  <a:lnTo>
                    <a:pt x="2097" y="275"/>
                  </a:lnTo>
                  <a:lnTo>
                    <a:pt x="2004" y="253"/>
                  </a:lnTo>
                  <a:lnTo>
                    <a:pt x="1910" y="237"/>
                  </a:lnTo>
                  <a:lnTo>
                    <a:pt x="1814" y="228"/>
                  </a:lnTo>
                  <a:lnTo>
                    <a:pt x="1715" y="225"/>
                  </a:lnTo>
                  <a:close/>
                  <a:moveTo>
                    <a:pt x="1715" y="0"/>
                  </a:moveTo>
                  <a:lnTo>
                    <a:pt x="1820" y="3"/>
                  </a:lnTo>
                  <a:lnTo>
                    <a:pt x="1923" y="12"/>
                  </a:lnTo>
                  <a:lnTo>
                    <a:pt x="2024" y="28"/>
                  </a:lnTo>
                  <a:lnTo>
                    <a:pt x="2123" y="49"/>
                  </a:lnTo>
                  <a:lnTo>
                    <a:pt x="2219" y="76"/>
                  </a:lnTo>
                  <a:lnTo>
                    <a:pt x="2314" y="107"/>
                  </a:lnTo>
                  <a:lnTo>
                    <a:pt x="2406" y="145"/>
                  </a:lnTo>
                  <a:lnTo>
                    <a:pt x="2495" y="187"/>
                  </a:lnTo>
                  <a:lnTo>
                    <a:pt x="2581" y="235"/>
                  </a:lnTo>
                  <a:lnTo>
                    <a:pt x="2664" y="287"/>
                  </a:lnTo>
                  <a:lnTo>
                    <a:pt x="2745" y="343"/>
                  </a:lnTo>
                  <a:lnTo>
                    <a:pt x="2820" y="405"/>
                  </a:lnTo>
                  <a:lnTo>
                    <a:pt x="2894" y="469"/>
                  </a:lnTo>
                  <a:lnTo>
                    <a:pt x="2963" y="538"/>
                  </a:lnTo>
                  <a:lnTo>
                    <a:pt x="3027" y="612"/>
                  </a:lnTo>
                  <a:lnTo>
                    <a:pt x="3089" y="687"/>
                  </a:lnTo>
                  <a:lnTo>
                    <a:pt x="3145" y="768"/>
                  </a:lnTo>
                  <a:lnTo>
                    <a:pt x="3197" y="851"/>
                  </a:lnTo>
                  <a:lnTo>
                    <a:pt x="3245" y="937"/>
                  </a:lnTo>
                  <a:lnTo>
                    <a:pt x="3287" y="1026"/>
                  </a:lnTo>
                  <a:lnTo>
                    <a:pt x="3325" y="1118"/>
                  </a:lnTo>
                  <a:lnTo>
                    <a:pt x="3356" y="1213"/>
                  </a:lnTo>
                  <a:lnTo>
                    <a:pt x="3383" y="1309"/>
                  </a:lnTo>
                  <a:lnTo>
                    <a:pt x="3404" y="1408"/>
                  </a:lnTo>
                  <a:lnTo>
                    <a:pt x="3420" y="1509"/>
                  </a:lnTo>
                  <a:lnTo>
                    <a:pt x="3429" y="1612"/>
                  </a:lnTo>
                  <a:lnTo>
                    <a:pt x="3432" y="1716"/>
                  </a:lnTo>
                  <a:lnTo>
                    <a:pt x="3429" y="1820"/>
                  </a:lnTo>
                  <a:lnTo>
                    <a:pt x="3420" y="1923"/>
                  </a:lnTo>
                  <a:lnTo>
                    <a:pt x="3404" y="2024"/>
                  </a:lnTo>
                  <a:lnTo>
                    <a:pt x="3383" y="2123"/>
                  </a:lnTo>
                  <a:lnTo>
                    <a:pt x="3356" y="2219"/>
                  </a:lnTo>
                  <a:lnTo>
                    <a:pt x="3325" y="2314"/>
                  </a:lnTo>
                  <a:lnTo>
                    <a:pt x="3287" y="2406"/>
                  </a:lnTo>
                  <a:lnTo>
                    <a:pt x="3245" y="2495"/>
                  </a:lnTo>
                  <a:lnTo>
                    <a:pt x="3197" y="2581"/>
                  </a:lnTo>
                  <a:lnTo>
                    <a:pt x="3145" y="2664"/>
                  </a:lnTo>
                  <a:lnTo>
                    <a:pt x="3089" y="2745"/>
                  </a:lnTo>
                  <a:lnTo>
                    <a:pt x="3027" y="2820"/>
                  </a:lnTo>
                  <a:lnTo>
                    <a:pt x="2963" y="2894"/>
                  </a:lnTo>
                  <a:lnTo>
                    <a:pt x="2894" y="2963"/>
                  </a:lnTo>
                  <a:lnTo>
                    <a:pt x="2820" y="3027"/>
                  </a:lnTo>
                  <a:lnTo>
                    <a:pt x="2745" y="3089"/>
                  </a:lnTo>
                  <a:lnTo>
                    <a:pt x="2664" y="3145"/>
                  </a:lnTo>
                  <a:lnTo>
                    <a:pt x="2581" y="3197"/>
                  </a:lnTo>
                  <a:lnTo>
                    <a:pt x="2495" y="3245"/>
                  </a:lnTo>
                  <a:lnTo>
                    <a:pt x="2406" y="3287"/>
                  </a:lnTo>
                  <a:lnTo>
                    <a:pt x="2314" y="3325"/>
                  </a:lnTo>
                  <a:lnTo>
                    <a:pt x="2219" y="3356"/>
                  </a:lnTo>
                  <a:lnTo>
                    <a:pt x="2123" y="3383"/>
                  </a:lnTo>
                  <a:lnTo>
                    <a:pt x="2024" y="3404"/>
                  </a:lnTo>
                  <a:lnTo>
                    <a:pt x="1923" y="3420"/>
                  </a:lnTo>
                  <a:lnTo>
                    <a:pt x="1820" y="3429"/>
                  </a:lnTo>
                  <a:lnTo>
                    <a:pt x="1715" y="3432"/>
                  </a:lnTo>
                  <a:lnTo>
                    <a:pt x="1612" y="3429"/>
                  </a:lnTo>
                  <a:lnTo>
                    <a:pt x="1509" y="3420"/>
                  </a:lnTo>
                  <a:lnTo>
                    <a:pt x="1408" y="3404"/>
                  </a:lnTo>
                  <a:lnTo>
                    <a:pt x="1309" y="3383"/>
                  </a:lnTo>
                  <a:lnTo>
                    <a:pt x="1213" y="3356"/>
                  </a:lnTo>
                  <a:lnTo>
                    <a:pt x="1118" y="3325"/>
                  </a:lnTo>
                  <a:lnTo>
                    <a:pt x="1025" y="3287"/>
                  </a:lnTo>
                  <a:lnTo>
                    <a:pt x="937" y="3245"/>
                  </a:lnTo>
                  <a:lnTo>
                    <a:pt x="851" y="3197"/>
                  </a:lnTo>
                  <a:lnTo>
                    <a:pt x="768" y="3145"/>
                  </a:lnTo>
                  <a:lnTo>
                    <a:pt x="687" y="3089"/>
                  </a:lnTo>
                  <a:lnTo>
                    <a:pt x="610" y="3027"/>
                  </a:lnTo>
                  <a:lnTo>
                    <a:pt x="538" y="2963"/>
                  </a:lnTo>
                  <a:lnTo>
                    <a:pt x="469" y="2894"/>
                  </a:lnTo>
                  <a:lnTo>
                    <a:pt x="405" y="2820"/>
                  </a:lnTo>
                  <a:lnTo>
                    <a:pt x="343" y="2745"/>
                  </a:lnTo>
                  <a:lnTo>
                    <a:pt x="287" y="2664"/>
                  </a:lnTo>
                  <a:lnTo>
                    <a:pt x="235" y="2581"/>
                  </a:lnTo>
                  <a:lnTo>
                    <a:pt x="187" y="2495"/>
                  </a:lnTo>
                  <a:lnTo>
                    <a:pt x="145" y="2406"/>
                  </a:lnTo>
                  <a:lnTo>
                    <a:pt x="107" y="2314"/>
                  </a:lnTo>
                  <a:lnTo>
                    <a:pt x="76" y="2219"/>
                  </a:lnTo>
                  <a:lnTo>
                    <a:pt x="49" y="2123"/>
                  </a:lnTo>
                  <a:lnTo>
                    <a:pt x="28" y="2024"/>
                  </a:lnTo>
                  <a:lnTo>
                    <a:pt x="12" y="1923"/>
                  </a:lnTo>
                  <a:lnTo>
                    <a:pt x="3" y="1820"/>
                  </a:lnTo>
                  <a:lnTo>
                    <a:pt x="0" y="1716"/>
                  </a:lnTo>
                  <a:lnTo>
                    <a:pt x="3" y="1612"/>
                  </a:lnTo>
                  <a:lnTo>
                    <a:pt x="12" y="1509"/>
                  </a:lnTo>
                  <a:lnTo>
                    <a:pt x="28" y="1408"/>
                  </a:lnTo>
                  <a:lnTo>
                    <a:pt x="49" y="1309"/>
                  </a:lnTo>
                  <a:lnTo>
                    <a:pt x="76" y="1213"/>
                  </a:lnTo>
                  <a:lnTo>
                    <a:pt x="107" y="1118"/>
                  </a:lnTo>
                  <a:lnTo>
                    <a:pt x="145" y="1026"/>
                  </a:lnTo>
                  <a:lnTo>
                    <a:pt x="187" y="937"/>
                  </a:lnTo>
                  <a:lnTo>
                    <a:pt x="235" y="851"/>
                  </a:lnTo>
                  <a:lnTo>
                    <a:pt x="287" y="768"/>
                  </a:lnTo>
                  <a:lnTo>
                    <a:pt x="343" y="687"/>
                  </a:lnTo>
                  <a:lnTo>
                    <a:pt x="405" y="612"/>
                  </a:lnTo>
                  <a:lnTo>
                    <a:pt x="469" y="538"/>
                  </a:lnTo>
                  <a:lnTo>
                    <a:pt x="538" y="469"/>
                  </a:lnTo>
                  <a:lnTo>
                    <a:pt x="610" y="405"/>
                  </a:lnTo>
                  <a:lnTo>
                    <a:pt x="687" y="343"/>
                  </a:lnTo>
                  <a:lnTo>
                    <a:pt x="768" y="287"/>
                  </a:lnTo>
                  <a:lnTo>
                    <a:pt x="851" y="235"/>
                  </a:lnTo>
                  <a:lnTo>
                    <a:pt x="937" y="187"/>
                  </a:lnTo>
                  <a:lnTo>
                    <a:pt x="1025" y="145"/>
                  </a:lnTo>
                  <a:lnTo>
                    <a:pt x="1118" y="107"/>
                  </a:lnTo>
                  <a:lnTo>
                    <a:pt x="1213" y="76"/>
                  </a:lnTo>
                  <a:lnTo>
                    <a:pt x="1309" y="49"/>
                  </a:lnTo>
                  <a:lnTo>
                    <a:pt x="1408" y="28"/>
                  </a:lnTo>
                  <a:lnTo>
                    <a:pt x="1509" y="12"/>
                  </a:lnTo>
                  <a:lnTo>
                    <a:pt x="1612" y="3"/>
                  </a:lnTo>
                  <a:lnTo>
                    <a:pt x="1715"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solidFill>
                  <a:schemeClr val="bg1">
                    <a:lumMod val="65000"/>
                  </a:schemeClr>
                </a:solidFill>
              </a:endParaRPr>
            </a:p>
          </p:txBody>
        </p:sp>
        <p:sp>
          <p:nvSpPr>
            <p:cNvPr id="156" name="Freeform 15">
              <a:extLst>
                <a:ext uri="{FF2B5EF4-FFF2-40B4-BE49-F238E27FC236}">
                  <a16:creationId xmlns:a16="http://schemas.microsoft.com/office/drawing/2014/main" id="{FEB16415-7D3E-1248-8F85-83B687C3A5AF}"/>
                </a:ext>
              </a:extLst>
            </p:cNvPr>
            <p:cNvSpPr>
              <a:spLocks/>
            </p:cNvSpPr>
            <p:nvPr/>
          </p:nvSpPr>
          <p:spPr bwMode="auto">
            <a:xfrm>
              <a:off x="2492375" y="3625850"/>
              <a:ext cx="644525" cy="473075"/>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solidFill>
                  <a:schemeClr val="bg1">
                    <a:lumMod val="65000"/>
                  </a:schemeClr>
                </a:solidFill>
              </a:endParaRPr>
            </a:p>
          </p:txBody>
        </p:sp>
      </p:grpSp>
      <p:sp>
        <p:nvSpPr>
          <p:cNvPr id="157" name="Inhaltsplatzhalter 4">
            <a:extLst>
              <a:ext uri="{FF2B5EF4-FFF2-40B4-BE49-F238E27FC236}">
                <a16:creationId xmlns:a16="http://schemas.microsoft.com/office/drawing/2014/main" id="{829D1782-7008-2542-9F35-F797CF9EADCC}"/>
              </a:ext>
            </a:extLst>
          </p:cNvPr>
          <p:cNvSpPr txBox="1">
            <a:spLocks/>
          </p:cNvSpPr>
          <p:nvPr/>
        </p:nvSpPr>
        <p:spPr>
          <a:xfrm>
            <a:off x="7442245" y="3790888"/>
            <a:ext cx="4972377" cy="738664"/>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600" dirty="0">
                <a:solidFill>
                  <a:schemeClr val="tx1"/>
                </a:solidFill>
                <a:latin typeface="+mn-lt"/>
              </a:rPr>
              <a:t>Abordar el concepto de diferencia basándose en un modelo específico o esperar que alguien que dice ser diferente haya vivido determinadas experiencias</a:t>
            </a:r>
          </a:p>
        </p:txBody>
      </p:sp>
      <p:sp>
        <p:nvSpPr>
          <p:cNvPr id="158" name="Inhaltsplatzhalter 4">
            <a:extLst>
              <a:ext uri="{FF2B5EF4-FFF2-40B4-BE49-F238E27FC236}">
                <a16:creationId xmlns:a16="http://schemas.microsoft.com/office/drawing/2014/main" id="{C22E62D6-CA7E-8341-A8E6-04B6079B60A7}"/>
              </a:ext>
            </a:extLst>
          </p:cNvPr>
          <p:cNvSpPr txBox="1">
            <a:spLocks/>
          </p:cNvSpPr>
          <p:nvPr/>
        </p:nvSpPr>
        <p:spPr>
          <a:xfrm>
            <a:off x="7442245" y="4755864"/>
            <a:ext cx="4972377" cy="492443"/>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600" dirty="0">
                <a:solidFill>
                  <a:schemeClr val="tx1"/>
                </a:solidFill>
                <a:latin typeface="+mn-lt"/>
              </a:rPr>
              <a:t>Usar una lista de experiencias o comportamientos basados en estereotipos o prejuicios</a:t>
            </a:r>
          </a:p>
        </p:txBody>
      </p:sp>
      <p:sp>
        <p:nvSpPr>
          <p:cNvPr id="159" name="Inhaltsplatzhalter 4">
            <a:extLst>
              <a:ext uri="{FF2B5EF4-FFF2-40B4-BE49-F238E27FC236}">
                <a16:creationId xmlns:a16="http://schemas.microsoft.com/office/drawing/2014/main" id="{05F9191F-DA6E-BE40-B3A9-621EB6BAC444}"/>
              </a:ext>
            </a:extLst>
          </p:cNvPr>
          <p:cNvSpPr txBox="1">
            <a:spLocks/>
          </p:cNvSpPr>
          <p:nvPr/>
        </p:nvSpPr>
        <p:spPr>
          <a:xfrm>
            <a:off x="7442245" y="5507545"/>
            <a:ext cx="4972377" cy="246221"/>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600" dirty="0">
                <a:solidFill>
                  <a:schemeClr val="tx1"/>
                </a:solidFill>
                <a:latin typeface="+mn-lt"/>
              </a:rPr>
              <a:t>Preguntar a R. por sus experiencias sexuales </a:t>
            </a:r>
          </a:p>
        </p:txBody>
      </p:sp>
      <p:sp>
        <p:nvSpPr>
          <p:cNvPr id="160" name="Inhaltsplatzhalter 4">
            <a:extLst>
              <a:ext uri="{FF2B5EF4-FFF2-40B4-BE49-F238E27FC236}">
                <a16:creationId xmlns:a16="http://schemas.microsoft.com/office/drawing/2014/main" id="{F107DF9B-29D6-D04E-912B-C3A665B6465E}"/>
              </a:ext>
            </a:extLst>
          </p:cNvPr>
          <p:cNvSpPr txBox="1">
            <a:spLocks/>
          </p:cNvSpPr>
          <p:nvPr/>
        </p:nvSpPr>
        <p:spPr>
          <a:xfrm>
            <a:off x="7442245" y="6041486"/>
            <a:ext cx="4972377" cy="492443"/>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600" dirty="0">
                <a:solidFill>
                  <a:schemeClr val="tx1"/>
                </a:solidFill>
                <a:latin typeface="+mn-lt"/>
              </a:rPr>
              <a:t>Asumir que si R. tiene una SOGIESC diversa, se identificará con un término concreto </a:t>
            </a:r>
          </a:p>
        </p:txBody>
      </p:sp>
      <p:grpSp>
        <p:nvGrpSpPr>
          <p:cNvPr id="161" name="Group 160">
            <a:extLst>
              <a:ext uri="{FF2B5EF4-FFF2-40B4-BE49-F238E27FC236}">
                <a16:creationId xmlns:a16="http://schemas.microsoft.com/office/drawing/2014/main" id="{5B0BAA71-8CC3-994F-A1D4-449E9E48E001}"/>
              </a:ext>
            </a:extLst>
          </p:cNvPr>
          <p:cNvGrpSpPr>
            <a:grpSpLocks noChangeAspect="1"/>
          </p:cNvGrpSpPr>
          <p:nvPr/>
        </p:nvGrpSpPr>
        <p:grpSpPr>
          <a:xfrm>
            <a:off x="6906282" y="3963337"/>
            <a:ext cx="457205" cy="457200"/>
            <a:chOff x="2538413" y="538163"/>
            <a:chExt cx="4067175" cy="4067175"/>
          </a:xfrm>
          <a:solidFill>
            <a:srgbClr val="4F6CA1"/>
          </a:solidFill>
        </p:grpSpPr>
        <p:sp>
          <p:nvSpPr>
            <p:cNvPr id="162" name="Freeform 6">
              <a:extLst>
                <a:ext uri="{FF2B5EF4-FFF2-40B4-BE49-F238E27FC236}">
                  <a16:creationId xmlns:a16="http://schemas.microsoft.com/office/drawing/2014/main" id="{800E2EDD-F565-DA4F-B1FF-27235DA462D9}"/>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sp>
          <p:nvSpPr>
            <p:cNvPr id="163" name="Freeform 7">
              <a:extLst>
                <a:ext uri="{FF2B5EF4-FFF2-40B4-BE49-F238E27FC236}">
                  <a16:creationId xmlns:a16="http://schemas.microsoft.com/office/drawing/2014/main" id="{F9403130-9CEB-564E-9F23-9150E0595E77}"/>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grpSp>
      <p:grpSp>
        <p:nvGrpSpPr>
          <p:cNvPr id="164" name="Group 163">
            <a:extLst>
              <a:ext uri="{FF2B5EF4-FFF2-40B4-BE49-F238E27FC236}">
                <a16:creationId xmlns:a16="http://schemas.microsoft.com/office/drawing/2014/main" id="{A031E606-F4ED-D34A-BFE0-D033813FF311}"/>
              </a:ext>
            </a:extLst>
          </p:cNvPr>
          <p:cNvGrpSpPr>
            <a:grpSpLocks noChangeAspect="1"/>
          </p:cNvGrpSpPr>
          <p:nvPr/>
        </p:nvGrpSpPr>
        <p:grpSpPr>
          <a:xfrm>
            <a:off x="6906282" y="4756016"/>
            <a:ext cx="457205" cy="457200"/>
            <a:chOff x="2538413" y="538163"/>
            <a:chExt cx="4067175" cy="4067175"/>
          </a:xfrm>
          <a:solidFill>
            <a:srgbClr val="4F6CA1"/>
          </a:solidFill>
        </p:grpSpPr>
        <p:sp>
          <p:nvSpPr>
            <p:cNvPr id="165" name="Freeform 6">
              <a:extLst>
                <a:ext uri="{FF2B5EF4-FFF2-40B4-BE49-F238E27FC236}">
                  <a16:creationId xmlns:a16="http://schemas.microsoft.com/office/drawing/2014/main" id="{D3FE00A7-1832-0D4C-8712-51290EC5FDBE}"/>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sp>
          <p:nvSpPr>
            <p:cNvPr id="166" name="Freeform 7">
              <a:extLst>
                <a:ext uri="{FF2B5EF4-FFF2-40B4-BE49-F238E27FC236}">
                  <a16:creationId xmlns:a16="http://schemas.microsoft.com/office/drawing/2014/main" id="{F69871D5-E32C-8B43-853A-432E46C3637E}"/>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grpSp>
      <p:grpSp>
        <p:nvGrpSpPr>
          <p:cNvPr id="167" name="Group 166">
            <a:extLst>
              <a:ext uri="{FF2B5EF4-FFF2-40B4-BE49-F238E27FC236}">
                <a16:creationId xmlns:a16="http://schemas.microsoft.com/office/drawing/2014/main" id="{BBDDB60D-F54D-614B-8C4F-201FE9F3BCB0}"/>
              </a:ext>
            </a:extLst>
          </p:cNvPr>
          <p:cNvGrpSpPr>
            <a:grpSpLocks noChangeAspect="1"/>
          </p:cNvGrpSpPr>
          <p:nvPr/>
        </p:nvGrpSpPr>
        <p:grpSpPr>
          <a:xfrm>
            <a:off x="6906282" y="5417615"/>
            <a:ext cx="457205" cy="457200"/>
            <a:chOff x="2538413" y="538163"/>
            <a:chExt cx="4067175" cy="4067175"/>
          </a:xfrm>
          <a:solidFill>
            <a:srgbClr val="4F6CA1"/>
          </a:solidFill>
        </p:grpSpPr>
        <p:sp>
          <p:nvSpPr>
            <p:cNvPr id="168" name="Freeform 6">
              <a:extLst>
                <a:ext uri="{FF2B5EF4-FFF2-40B4-BE49-F238E27FC236}">
                  <a16:creationId xmlns:a16="http://schemas.microsoft.com/office/drawing/2014/main" id="{F8E49738-F5DC-904D-B56E-6166436F0CB5}"/>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sp>
          <p:nvSpPr>
            <p:cNvPr id="169" name="Freeform 7">
              <a:extLst>
                <a:ext uri="{FF2B5EF4-FFF2-40B4-BE49-F238E27FC236}">
                  <a16:creationId xmlns:a16="http://schemas.microsoft.com/office/drawing/2014/main" id="{D2BEB95F-BA21-0144-821C-2F2EA24F5842}"/>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grpSp>
      <p:grpSp>
        <p:nvGrpSpPr>
          <p:cNvPr id="170" name="Group 169">
            <a:extLst>
              <a:ext uri="{FF2B5EF4-FFF2-40B4-BE49-F238E27FC236}">
                <a16:creationId xmlns:a16="http://schemas.microsoft.com/office/drawing/2014/main" id="{6F0C1DC9-1D08-694D-9C70-AA5F353B8A60}"/>
              </a:ext>
            </a:extLst>
          </p:cNvPr>
          <p:cNvGrpSpPr>
            <a:grpSpLocks noChangeAspect="1"/>
          </p:cNvGrpSpPr>
          <p:nvPr/>
        </p:nvGrpSpPr>
        <p:grpSpPr>
          <a:xfrm>
            <a:off x="6906282" y="6059112"/>
            <a:ext cx="457205" cy="457200"/>
            <a:chOff x="2538413" y="538163"/>
            <a:chExt cx="4067175" cy="4067175"/>
          </a:xfrm>
          <a:solidFill>
            <a:srgbClr val="4F6CA1"/>
          </a:solidFill>
        </p:grpSpPr>
        <p:sp>
          <p:nvSpPr>
            <p:cNvPr id="171" name="Freeform 6">
              <a:extLst>
                <a:ext uri="{FF2B5EF4-FFF2-40B4-BE49-F238E27FC236}">
                  <a16:creationId xmlns:a16="http://schemas.microsoft.com/office/drawing/2014/main" id="{403CEE62-A9E9-6148-93D7-8DE25FDD4AEA}"/>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sp>
          <p:nvSpPr>
            <p:cNvPr id="172" name="Freeform 7">
              <a:extLst>
                <a:ext uri="{FF2B5EF4-FFF2-40B4-BE49-F238E27FC236}">
                  <a16:creationId xmlns:a16="http://schemas.microsoft.com/office/drawing/2014/main" id="{B7A4AE06-3014-C948-B7BE-7043C70964A2}"/>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grpSp>
      <p:sp>
        <p:nvSpPr>
          <p:cNvPr id="173" name="Freeform 123">
            <a:extLst>
              <a:ext uri="{FF2B5EF4-FFF2-40B4-BE49-F238E27FC236}">
                <a16:creationId xmlns:a16="http://schemas.microsoft.com/office/drawing/2014/main" id="{BE34BBFF-0C1F-D749-AE5F-0EF4C8675AFA}"/>
              </a:ext>
            </a:extLst>
          </p:cNvPr>
          <p:cNvSpPr>
            <a:spLocks noEditPoints="1"/>
          </p:cNvSpPr>
          <p:nvPr/>
        </p:nvSpPr>
        <p:spPr bwMode="auto">
          <a:xfrm>
            <a:off x="7092846" y="3265069"/>
            <a:ext cx="349399" cy="349393"/>
          </a:xfrm>
          <a:custGeom>
            <a:avLst/>
            <a:gdLst/>
            <a:ahLst/>
            <a:cxnLst>
              <a:cxn ang="0">
                <a:pos x="55" y="45"/>
              </a:cxn>
              <a:cxn ang="0">
                <a:pos x="44" y="55"/>
              </a:cxn>
              <a:cxn ang="0">
                <a:pos x="10" y="55"/>
              </a:cxn>
              <a:cxn ang="0">
                <a:pos x="0" y="45"/>
              </a:cxn>
              <a:cxn ang="0">
                <a:pos x="0" y="11"/>
              </a:cxn>
              <a:cxn ang="0">
                <a:pos x="10" y="0"/>
              </a:cxn>
              <a:cxn ang="0">
                <a:pos x="44" y="0"/>
              </a:cxn>
              <a:cxn ang="0">
                <a:pos x="55" y="11"/>
              </a:cxn>
              <a:cxn ang="0">
                <a:pos x="55" y="45"/>
              </a:cxn>
              <a:cxn ang="0">
                <a:pos x="45" y="25"/>
              </a:cxn>
              <a:cxn ang="0">
                <a:pos x="43" y="23"/>
              </a:cxn>
              <a:cxn ang="0">
                <a:pos x="11" y="23"/>
              </a:cxn>
              <a:cxn ang="0">
                <a:pos x="9" y="25"/>
              </a:cxn>
              <a:cxn ang="0">
                <a:pos x="9" y="30"/>
              </a:cxn>
              <a:cxn ang="0">
                <a:pos x="11" y="32"/>
              </a:cxn>
              <a:cxn ang="0">
                <a:pos x="43" y="32"/>
              </a:cxn>
              <a:cxn ang="0">
                <a:pos x="45" y="30"/>
              </a:cxn>
              <a:cxn ang="0">
                <a:pos x="45" y="25"/>
              </a:cxn>
            </a:cxnLst>
            <a:rect l="0" t="0" r="r" b="b"/>
            <a:pathLst>
              <a:path w="55" h="55">
                <a:moveTo>
                  <a:pt x="55" y="45"/>
                </a:moveTo>
                <a:cubicBezTo>
                  <a:pt x="55" y="51"/>
                  <a:pt x="50" y="55"/>
                  <a:pt x="44" y="55"/>
                </a:cubicBezTo>
                <a:cubicBezTo>
                  <a:pt x="10" y="55"/>
                  <a:pt x="10" y="55"/>
                  <a:pt x="10" y="55"/>
                </a:cubicBezTo>
                <a:cubicBezTo>
                  <a:pt x="4" y="55"/>
                  <a:pt x="0" y="51"/>
                  <a:pt x="0" y="45"/>
                </a:cubicBezTo>
                <a:cubicBezTo>
                  <a:pt x="0" y="11"/>
                  <a:pt x="0" y="11"/>
                  <a:pt x="0" y="11"/>
                </a:cubicBezTo>
                <a:cubicBezTo>
                  <a:pt x="0" y="5"/>
                  <a:pt x="4" y="0"/>
                  <a:pt x="10" y="0"/>
                </a:cubicBezTo>
                <a:cubicBezTo>
                  <a:pt x="44" y="0"/>
                  <a:pt x="44" y="0"/>
                  <a:pt x="44" y="0"/>
                </a:cubicBezTo>
                <a:cubicBezTo>
                  <a:pt x="50" y="0"/>
                  <a:pt x="55" y="5"/>
                  <a:pt x="55" y="11"/>
                </a:cubicBezTo>
                <a:lnTo>
                  <a:pt x="55" y="45"/>
                </a:lnTo>
                <a:close/>
                <a:moveTo>
                  <a:pt x="45" y="25"/>
                </a:moveTo>
                <a:cubicBezTo>
                  <a:pt x="45" y="24"/>
                  <a:pt x="44" y="23"/>
                  <a:pt x="43" y="23"/>
                </a:cubicBezTo>
                <a:cubicBezTo>
                  <a:pt x="11" y="23"/>
                  <a:pt x="11" y="23"/>
                  <a:pt x="11" y="23"/>
                </a:cubicBezTo>
                <a:cubicBezTo>
                  <a:pt x="10" y="23"/>
                  <a:pt x="9" y="24"/>
                  <a:pt x="9" y="25"/>
                </a:cubicBezTo>
                <a:cubicBezTo>
                  <a:pt x="9" y="30"/>
                  <a:pt x="9" y="30"/>
                  <a:pt x="9" y="30"/>
                </a:cubicBezTo>
                <a:cubicBezTo>
                  <a:pt x="9" y="31"/>
                  <a:pt x="10" y="32"/>
                  <a:pt x="11" y="32"/>
                </a:cubicBezTo>
                <a:cubicBezTo>
                  <a:pt x="43" y="32"/>
                  <a:pt x="43" y="32"/>
                  <a:pt x="43" y="32"/>
                </a:cubicBezTo>
                <a:cubicBezTo>
                  <a:pt x="44" y="32"/>
                  <a:pt x="45" y="31"/>
                  <a:pt x="45" y="30"/>
                </a:cubicBezTo>
                <a:lnTo>
                  <a:pt x="45" y="25"/>
                </a:lnTo>
                <a:close/>
              </a:path>
            </a:pathLst>
          </a:custGeom>
          <a:solidFill>
            <a:schemeClr val="bg1"/>
          </a:solidFill>
          <a:ln w="9525">
            <a:noFill/>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sp>
        <p:nvSpPr>
          <p:cNvPr id="178" name="Inhaltsplatzhalter 4">
            <a:extLst>
              <a:ext uri="{FF2B5EF4-FFF2-40B4-BE49-F238E27FC236}">
                <a16:creationId xmlns:a16="http://schemas.microsoft.com/office/drawing/2014/main" id="{48FAB4A3-5422-A846-BA41-BDE3A0D9BBB6}"/>
              </a:ext>
            </a:extLst>
          </p:cNvPr>
          <p:cNvSpPr txBox="1">
            <a:spLocks/>
          </p:cNvSpPr>
          <p:nvPr/>
        </p:nvSpPr>
        <p:spPr>
          <a:xfrm>
            <a:off x="7442245" y="7377960"/>
            <a:ext cx="4493081" cy="492443"/>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600" dirty="0">
                <a:solidFill>
                  <a:schemeClr val="tx1"/>
                </a:solidFill>
                <a:latin typeface="+mn-lt"/>
              </a:rPr>
              <a:t>Asumir que R. sabrá de la existencia de organizaciones o centros LGBTIQ+</a:t>
            </a:r>
          </a:p>
        </p:txBody>
      </p:sp>
      <p:grpSp>
        <p:nvGrpSpPr>
          <p:cNvPr id="179" name="Group 178">
            <a:extLst>
              <a:ext uri="{FF2B5EF4-FFF2-40B4-BE49-F238E27FC236}">
                <a16:creationId xmlns:a16="http://schemas.microsoft.com/office/drawing/2014/main" id="{C043964C-83CA-1049-9931-57E5589D5887}"/>
              </a:ext>
            </a:extLst>
          </p:cNvPr>
          <p:cNvGrpSpPr>
            <a:grpSpLocks noChangeAspect="1"/>
          </p:cNvGrpSpPr>
          <p:nvPr/>
        </p:nvGrpSpPr>
        <p:grpSpPr>
          <a:xfrm>
            <a:off x="6906282" y="7421603"/>
            <a:ext cx="457205" cy="457200"/>
            <a:chOff x="2538413" y="538163"/>
            <a:chExt cx="4067175" cy="4067175"/>
          </a:xfrm>
          <a:solidFill>
            <a:srgbClr val="4F6CA1"/>
          </a:solidFill>
        </p:grpSpPr>
        <p:sp>
          <p:nvSpPr>
            <p:cNvPr id="180" name="Freeform 6">
              <a:extLst>
                <a:ext uri="{FF2B5EF4-FFF2-40B4-BE49-F238E27FC236}">
                  <a16:creationId xmlns:a16="http://schemas.microsoft.com/office/drawing/2014/main" id="{B2D56A8E-36D7-B741-93B0-6716038D2291}"/>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sp>
          <p:nvSpPr>
            <p:cNvPr id="181" name="Freeform 7">
              <a:extLst>
                <a:ext uri="{FF2B5EF4-FFF2-40B4-BE49-F238E27FC236}">
                  <a16:creationId xmlns:a16="http://schemas.microsoft.com/office/drawing/2014/main" id="{E2F8D91F-5FCA-3141-9349-CFA9D5D2C985}"/>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grpSp>
      <p:sp>
        <p:nvSpPr>
          <p:cNvPr id="182" name="Inhaltsplatzhalter 4">
            <a:extLst>
              <a:ext uri="{FF2B5EF4-FFF2-40B4-BE49-F238E27FC236}">
                <a16:creationId xmlns:a16="http://schemas.microsoft.com/office/drawing/2014/main" id="{13E7C183-86FB-CD4B-996F-9A433A470FD4}"/>
              </a:ext>
            </a:extLst>
          </p:cNvPr>
          <p:cNvSpPr txBox="1">
            <a:spLocks/>
          </p:cNvSpPr>
          <p:nvPr/>
        </p:nvSpPr>
        <p:spPr>
          <a:xfrm>
            <a:off x="7442245" y="7939885"/>
            <a:ext cx="5268903" cy="984885"/>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600" dirty="0">
                <a:solidFill>
                  <a:schemeClr val="tx1"/>
                </a:solidFill>
                <a:latin typeface="+mn-lt"/>
              </a:rPr>
              <a:t>Asumir que R. no tiene una orientación sexual diversa por el hecho de estar casado; las personas se casan por una amplia variedad de motivos sociales, culturales, religiosos y económicos</a:t>
            </a:r>
          </a:p>
        </p:txBody>
      </p:sp>
      <p:grpSp>
        <p:nvGrpSpPr>
          <p:cNvPr id="183" name="Group 182">
            <a:extLst>
              <a:ext uri="{FF2B5EF4-FFF2-40B4-BE49-F238E27FC236}">
                <a16:creationId xmlns:a16="http://schemas.microsoft.com/office/drawing/2014/main" id="{020345E3-1DF2-8646-AFD2-57DC6B0F141F}"/>
              </a:ext>
            </a:extLst>
          </p:cNvPr>
          <p:cNvGrpSpPr>
            <a:grpSpLocks noChangeAspect="1"/>
          </p:cNvGrpSpPr>
          <p:nvPr/>
        </p:nvGrpSpPr>
        <p:grpSpPr>
          <a:xfrm>
            <a:off x="6906282" y="8234931"/>
            <a:ext cx="457205" cy="457200"/>
            <a:chOff x="2538413" y="538163"/>
            <a:chExt cx="4067175" cy="4067175"/>
          </a:xfrm>
          <a:solidFill>
            <a:srgbClr val="4F6CA1"/>
          </a:solidFill>
        </p:grpSpPr>
        <p:sp>
          <p:nvSpPr>
            <p:cNvPr id="184" name="Freeform 6">
              <a:extLst>
                <a:ext uri="{FF2B5EF4-FFF2-40B4-BE49-F238E27FC236}">
                  <a16:creationId xmlns:a16="http://schemas.microsoft.com/office/drawing/2014/main" id="{317CB266-94B8-5648-909F-EC89766F1433}"/>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sp>
          <p:nvSpPr>
            <p:cNvPr id="185" name="Freeform 7">
              <a:extLst>
                <a:ext uri="{FF2B5EF4-FFF2-40B4-BE49-F238E27FC236}">
                  <a16:creationId xmlns:a16="http://schemas.microsoft.com/office/drawing/2014/main" id="{1A1BD1B9-AA7D-DD40-BF2D-6A5356473305}"/>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grpSp>
      <p:sp>
        <p:nvSpPr>
          <p:cNvPr id="104" name="Inhaltsplatzhalter 4">
            <a:extLst>
              <a:ext uri="{FF2B5EF4-FFF2-40B4-BE49-F238E27FC236}">
                <a16:creationId xmlns:a16="http://schemas.microsoft.com/office/drawing/2014/main" id="{E772BC99-20DD-CC4D-8AAC-75180711DB64}"/>
              </a:ext>
            </a:extLst>
          </p:cNvPr>
          <p:cNvSpPr txBox="1">
            <a:spLocks/>
          </p:cNvSpPr>
          <p:nvPr/>
        </p:nvSpPr>
        <p:spPr>
          <a:xfrm>
            <a:off x="7442245" y="6710114"/>
            <a:ext cx="4972377" cy="492443"/>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1600" dirty="0">
                <a:solidFill>
                  <a:schemeClr val="tx1"/>
                </a:solidFill>
                <a:latin typeface="+mn-lt"/>
              </a:rPr>
              <a:t>Asumir que si R. tiene una SOGIESC diversa, habrá hablado de ese tema con otras personas</a:t>
            </a:r>
          </a:p>
        </p:txBody>
      </p:sp>
      <p:grpSp>
        <p:nvGrpSpPr>
          <p:cNvPr id="105" name="Group 104">
            <a:extLst>
              <a:ext uri="{FF2B5EF4-FFF2-40B4-BE49-F238E27FC236}">
                <a16:creationId xmlns:a16="http://schemas.microsoft.com/office/drawing/2014/main" id="{DF8A019F-0E8C-1243-A6C1-0B903BFB5964}"/>
              </a:ext>
            </a:extLst>
          </p:cNvPr>
          <p:cNvGrpSpPr>
            <a:grpSpLocks noChangeAspect="1"/>
          </p:cNvGrpSpPr>
          <p:nvPr/>
        </p:nvGrpSpPr>
        <p:grpSpPr>
          <a:xfrm>
            <a:off x="6906282" y="6704547"/>
            <a:ext cx="457205" cy="457200"/>
            <a:chOff x="2538413" y="538163"/>
            <a:chExt cx="4067175" cy="4067175"/>
          </a:xfrm>
          <a:solidFill>
            <a:srgbClr val="4F6CA1"/>
          </a:solidFill>
        </p:grpSpPr>
        <p:sp>
          <p:nvSpPr>
            <p:cNvPr id="106" name="Freeform 6">
              <a:extLst>
                <a:ext uri="{FF2B5EF4-FFF2-40B4-BE49-F238E27FC236}">
                  <a16:creationId xmlns:a16="http://schemas.microsoft.com/office/drawing/2014/main" id="{19A4F262-9E45-224C-AA1E-DC3413A38948}"/>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sp>
          <p:nvSpPr>
            <p:cNvPr id="107" name="Freeform 7">
              <a:extLst>
                <a:ext uri="{FF2B5EF4-FFF2-40B4-BE49-F238E27FC236}">
                  <a16:creationId xmlns:a16="http://schemas.microsoft.com/office/drawing/2014/main" id="{5C6E3CD4-82FE-4244-B3F0-89104E50C182}"/>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921" dirty="0"/>
            </a:p>
          </p:txBody>
        </p:sp>
      </p:grpSp>
      <p:sp>
        <p:nvSpPr>
          <p:cNvPr id="110" name="Rectangle 109">
            <a:extLst>
              <a:ext uri="{FF2B5EF4-FFF2-40B4-BE49-F238E27FC236}">
                <a16:creationId xmlns:a16="http://schemas.microsoft.com/office/drawing/2014/main" id="{F895D156-9889-5D4D-9A49-1A0F922D95F7}"/>
              </a:ext>
            </a:extLst>
          </p:cNvPr>
          <p:cNvSpPr/>
          <p:nvPr/>
        </p:nvSpPr>
        <p:spPr>
          <a:xfrm>
            <a:off x="666497" y="2460490"/>
            <a:ext cx="3850912" cy="646331"/>
          </a:xfrm>
          <a:prstGeom prst="rect">
            <a:avLst/>
          </a:prstGeom>
          <a:noFill/>
        </p:spPr>
        <p:txBody>
          <a:bodyPr wrap="square" rtlCol="0">
            <a:spAutoFit/>
          </a:bodyPr>
          <a:lstStyle/>
          <a:p>
            <a:pPr marL="685800" indent="-152400" algn="ctr" rtl="0"/>
            <a:r>
              <a:rPr lang="es" sz="3600" dirty="0"/>
              <a:t>Estudio de caso</a:t>
            </a:r>
            <a:endParaRPr lang="en-US" sz="4400" dirty="0"/>
          </a:p>
        </p:txBody>
      </p:sp>
    </p:spTree>
    <p:extLst>
      <p:ext uri="{BB962C8B-B14F-4D97-AF65-F5344CB8AC3E}">
        <p14:creationId xmlns:p14="http://schemas.microsoft.com/office/powerpoint/2010/main" val="139524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right)">
                                      <p:cBhvr>
                                        <p:cTn id="7" dur="500"/>
                                        <p:tgtEl>
                                          <p:spTgt spid="13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3"/>
                                        </p:tgtEl>
                                        <p:attrNameLst>
                                          <p:attrName>style.visibility</p:attrName>
                                        </p:attrNameLst>
                                      </p:cBhvr>
                                      <p:to>
                                        <p:strVal val="visible"/>
                                      </p:to>
                                    </p:set>
                                    <p:anim calcmode="lin" valueType="num">
                                      <p:cBhvr>
                                        <p:cTn id="11" dur="500" fill="hold"/>
                                        <p:tgtEl>
                                          <p:spTgt spid="133"/>
                                        </p:tgtEl>
                                        <p:attrNameLst>
                                          <p:attrName>ppt_w</p:attrName>
                                        </p:attrNameLst>
                                      </p:cBhvr>
                                      <p:tavLst>
                                        <p:tav tm="0">
                                          <p:val>
                                            <p:fltVal val="0"/>
                                          </p:val>
                                        </p:tav>
                                        <p:tav tm="100000">
                                          <p:val>
                                            <p:strVal val="#ppt_w"/>
                                          </p:val>
                                        </p:tav>
                                      </p:tavLst>
                                    </p:anim>
                                    <p:anim calcmode="lin" valueType="num">
                                      <p:cBhvr>
                                        <p:cTn id="12" dur="500" fill="hold"/>
                                        <p:tgtEl>
                                          <p:spTgt spid="133"/>
                                        </p:tgtEl>
                                        <p:attrNameLst>
                                          <p:attrName>ppt_h</p:attrName>
                                        </p:attrNameLst>
                                      </p:cBhvr>
                                      <p:tavLst>
                                        <p:tav tm="0">
                                          <p:val>
                                            <p:fltVal val="0"/>
                                          </p:val>
                                        </p:tav>
                                        <p:tav tm="100000">
                                          <p:val>
                                            <p:strVal val="#ppt_h"/>
                                          </p:val>
                                        </p:tav>
                                      </p:tavLst>
                                    </p:anim>
                                    <p:animEffect transition="in" filter="fade">
                                      <p:cBhvr>
                                        <p:cTn id="13" dur="500"/>
                                        <p:tgtEl>
                                          <p:spTgt spid="133"/>
                                        </p:tgtEl>
                                      </p:cBhvr>
                                    </p:animEffec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wipe(right)">
                                      <p:cBhvr>
                                        <p:cTn id="17" dur="500"/>
                                        <p:tgtEl>
                                          <p:spTgt spid="13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32"/>
                                        </p:tgtEl>
                                        <p:attrNameLst>
                                          <p:attrName>style.visibility</p:attrName>
                                        </p:attrNameLst>
                                      </p:cBhvr>
                                      <p:to>
                                        <p:strVal val="visible"/>
                                      </p:to>
                                    </p:set>
                                    <p:animEffect transition="in" filter="wipe(left)">
                                      <p:cBhvr>
                                        <p:cTn id="21" dur="500"/>
                                        <p:tgtEl>
                                          <p:spTgt spid="132"/>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73"/>
                                        </p:tgtEl>
                                        <p:attrNameLst>
                                          <p:attrName>style.visibility</p:attrName>
                                        </p:attrNameLst>
                                      </p:cBhvr>
                                      <p:to>
                                        <p:strVal val="visible"/>
                                      </p:to>
                                    </p:set>
                                    <p:anim calcmode="lin" valueType="num">
                                      <p:cBhvr>
                                        <p:cTn id="25" dur="500" fill="hold"/>
                                        <p:tgtEl>
                                          <p:spTgt spid="173"/>
                                        </p:tgtEl>
                                        <p:attrNameLst>
                                          <p:attrName>ppt_w</p:attrName>
                                        </p:attrNameLst>
                                      </p:cBhvr>
                                      <p:tavLst>
                                        <p:tav tm="0">
                                          <p:val>
                                            <p:fltVal val="0"/>
                                          </p:val>
                                        </p:tav>
                                        <p:tav tm="100000">
                                          <p:val>
                                            <p:strVal val="#ppt_w"/>
                                          </p:val>
                                        </p:tav>
                                      </p:tavLst>
                                    </p:anim>
                                    <p:anim calcmode="lin" valueType="num">
                                      <p:cBhvr>
                                        <p:cTn id="26" dur="500" fill="hold"/>
                                        <p:tgtEl>
                                          <p:spTgt spid="173"/>
                                        </p:tgtEl>
                                        <p:attrNameLst>
                                          <p:attrName>ppt_h</p:attrName>
                                        </p:attrNameLst>
                                      </p:cBhvr>
                                      <p:tavLst>
                                        <p:tav tm="0">
                                          <p:val>
                                            <p:fltVal val="0"/>
                                          </p:val>
                                        </p:tav>
                                        <p:tav tm="100000">
                                          <p:val>
                                            <p:strVal val="#ppt_h"/>
                                          </p:val>
                                        </p:tav>
                                      </p:tavLst>
                                    </p:anim>
                                    <p:animEffect transition="in" filter="fade">
                                      <p:cBhvr>
                                        <p:cTn id="27" dur="500"/>
                                        <p:tgtEl>
                                          <p:spTgt spid="173"/>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34"/>
                                        </p:tgtEl>
                                        <p:attrNameLst>
                                          <p:attrName>style.visibility</p:attrName>
                                        </p:attrNameLst>
                                      </p:cBhvr>
                                      <p:to>
                                        <p:strVal val="visible"/>
                                      </p:to>
                                    </p:set>
                                    <p:animEffect transition="in" filter="wipe(left)">
                                      <p:cBhvr>
                                        <p:cTn id="31" dur="500"/>
                                        <p:tgtEl>
                                          <p:spTgt spid="134"/>
                                        </p:tgtEl>
                                      </p:cBhvr>
                                    </p:animEffect>
                                  </p:childTnLst>
                                </p:cTn>
                              </p:par>
                            </p:childTnLst>
                          </p:cTn>
                        </p:par>
                        <p:par>
                          <p:cTn id="32" fill="hold">
                            <p:stCondLst>
                              <p:cond delay="3000"/>
                            </p:stCondLst>
                            <p:childTnLst>
                              <p:par>
                                <p:cTn id="33" presetID="16" presetClass="entr" presetSubtype="37" fill="hold" nodeType="afterEffect">
                                  <p:stCondLst>
                                    <p:cond delay="0"/>
                                  </p:stCondLst>
                                  <p:childTnLst>
                                    <p:set>
                                      <p:cBhvr>
                                        <p:cTn id="34" dur="1" fill="hold">
                                          <p:stCondLst>
                                            <p:cond delay="0"/>
                                          </p:stCondLst>
                                        </p:cTn>
                                        <p:tgtEl>
                                          <p:spTgt spid="136"/>
                                        </p:tgtEl>
                                        <p:attrNameLst>
                                          <p:attrName>style.visibility</p:attrName>
                                        </p:attrNameLst>
                                      </p:cBhvr>
                                      <p:to>
                                        <p:strVal val="visible"/>
                                      </p:to>
                                    </p:set>
                                    <p:animEffect transition="in" filter="barn(outVertical)">
                                      <p:cBhvr>
                                        <p:cTn id="35" dur="500"/>
                                        <p:tgtEl>
                                          <p:spTgt spid="136"/>
                                        </p:tgtEl>
                                      </p:cBhvr>
                                    </p:animEffect>
                                  </p:childTnLst>
                                </p:cTn>
                              </p:par>
                            </p:childTnLst>
                          </p:cTn>
                        </p:par>
                        <p:par>
                          <p:cTn id="36" fill="hold">
                            <p:stCondLst>
                              <p:cond delay="3500"/>
                            </p:stCondLst>
                            <p:childTnLst>
                              <p:par>
                                <p:cTn id="37" presetID="53" presetClass="entr" presetSubtype="16" fill="hold" nodeType="afterEffect">
                                  <p:stCondLst>
                                    <p:cond delay="0"/>
                                  </p:stCondLst>
                                  <p:childTnLst>
                                    <p:set>
                                      <p:cBhvr>
                                        <p:cTn id="38" dur="1" fill="hold">
                                          <p:stCondLst>
                                            <p:cond delay="0"/>
                                          </p:stCondLst>
                                        </p:cTn>
                                        <p:tgtEl>
                                          <p:spTgt spid="142"/>
                                        </p:tgtEl>
                                        <p:attrNameLst>
                                          <p:attrName>style.visibility</p:attrName>
                                        </p:attrNameLst>
                                      </p:cBhvr>
                                      <p:to>
                                        <p:strVal val="visible"/>
                                      </p:to>
                                    </p:set>
                                    <p:anim calcmode="lin" valueType="num">
                                      <p:cBhvr>
                                        <p:cTn id="39" dur="500" fill="hold"/>
                                        <p:tgtEl>
                                          <p:spTgt spid="142"/>
                                        </p:tgtEl>
                                        <p:attrNameLst>
                                          <p:attrName>ppt_w</p:attrName>
                                        </p:attrNameLst>
                                      </p:cBhvr>
                                      <p:tavLst>
                                        <p:tav tm="0">
                                          <p:val>
                                            <p:fltVal val="0"/>
                                          </p:val>
                                        </p:tav>
                                        <p:tav tm="100000">
                                          <p:val>
                                            <p:strVal val="#ppt_w"/>
                                          </p:val>
                                        </p:tav>
                                      </p:tavLst>
                                    </p:anim>
                                    <p:anim calcmode="lin" valueType="num">
                                      <p:cBhvr>
                                        <p:cTn id="40" dur="500" fill="hold"/>
                                        <p:tgtEl>
                                          <p:spTgt spid="142"/>
                                        </p:tgtEl>
                                        <p:attrNameLst>
                                          <p:attrName>ppt_h</p:attrName>
                                        </p:attrNameLst>
                                      </p:cBhvr>
                                      <p:tavLst>
                                        <p:tav tm="0">
                                          <p:val>
                                            <p:fltVal val="0"/>
                                          </p:val>
                                        </p:tav>
                                        <p:tav tm="100000">
                                          <p:val>
                                            <p:strVal val="#ppt_h"/>
                                          </p:val>
                                        </p:tav>
                                      </p:tavLst>
                                    </p:anim>
                                    <p:animEffect transition="in" filter="fade">
                                      <p:cBhvr>
                                        <p:cTn id="41" dur="500"/>
                                        <p:tgtEl>
                                          <p:spTgt spid="142"/>
                                        </p:tgtEl>
                                      </p:cBhvr>
                                    </p:animEffect>
                                  </p:childTnLst>
                                </p:cTn>
                              </p:par>
                            </p:childTnLst>
                          </p:cTn>
                        </p:par>
                        <p:par>
                          <p:cTn id="42" fill="hold">
                            <p:stCondLst>
                              <p:cond delay="4000"/>
                            </p:stCondLst>
                            <p:childTnLst>
                              <p:par>
                                <p:cTn id="43" presetID="22" presetClass="entr" presetSubtype="2" fill="hold" grpId="0" nodeType="afterEffect">
                                  <p:stCondLst>
                                    <p:cond delay="0"/>
                                  </p:stCondLst>
                                  <p:childTnLst>
                                    <p:set>
                                      <p:cBhvr>
                                        <p:cTn id="44" dur="1" fill="hold">
                                          <p:stCondLst>
                                            <p:cond delay="0"/>
                                          </p:stCondLst>
                                        </p:cTn>
                                        <p:tgtEl>
                                          <p:spTgt spid="141"/>
                                        </p:tgtEl>
                                        <p:attrNameLst>
                                          <p:attrName>style.visibility</p:attrName>
                                        </p:attrNameLst>
                                      </p:cBhvr>
                                      <p:to>
                                        <p:strVal val="visible"/>
                                      </p:to>
                                    </p:set>
                                    <p:animEffect transition="in" filter="wipe(right)">
                                      <p:cBhvr>
                                        <p:cTn id="45" dur="500"/>
                                        <p:tgtEl>
                                          <p:spTgt spid="141"/>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146"/>
                                        </p:tgtEl>
                                        <p:attrNameLst>
                                          <p:attrName>style.visibility</p:attrName>
                                        </p:attrNameLst>
                                      </p:cBhvr>
                                      <p:to>
                                        <p:strVal val="visible"/>
                                      </p:to>
                                    </p:set>
                                    <p:anim calcmode="lin" valueType="num">
                                      <p:cBhvr>
                                        <p:cTn id="49" dur="500" fill="hold"/>
                                        <p:tgtEl>
                                          <p:spTgt spid="146"/>
                                        </p:tgtEl>
                                        <p:attrNameLst>
                                          <p:attrName>ppt_w</p:attrName>
                                        </p:attrNameLst>
                                      </p:cBhvr>
                                      <p:tavLst>
                                        <p:tav tm="0">
                                          <p:val>
                                            <p:fltVal val="0"/>
                                          </p:val>
                                        </p:tav>
                                        <p:tav tm="100000">
                                          <p:val>
                                            <p:strVal val="#ppt_w"/>
                                          </p:val>
                                        </p:tav>
                                      </p:tavLst>
                                    </p:anim>
                                    <p:anim calcmode="lin" valueType="num">
                                      <p:cBhvr>
                                        <p:cTn id="50" dur="500" fill="hold"/>
                                        <p:tgtEl>
                                          <p:spTgt spid="146"/>
                                        </p:tgtEl>
                                        <p:attrNameLst>
                                          <p:attrName>ppt_h</p:attrName>
                                        </p:attrNameLst>
                                      </p:cBhvr>
                                      <p:tavLst>
                                        <p:tav tm="0">
                                          <p:val>
                                            <p:fltVal val="0"/>
                                          </p:val>
                                        </p:tav>
                                        <p:tav tm="100000">
                                          <p:val>
                                            <p:strVal val="#ppt_h"/>
                                          </p:val>
                                        </p:tav>
                                      </p:tavLst>
                                    </p:anim>
                                    <p:animEffect transition="in" filter="fade">
                                      <p:cBhvr>
                                        <p:cTn id="51" dur="500"/>
                                        <p:tgtEl>
                                          <p:spTgt spid="146"/>
                                        </p:tgtEl>
                                      </p:cBhvr>
                                    </p:animEffect>
                                  </p:childTnLst>
                                </p:cTn>
                              </p:par>
                            </p:childTnLst>
                          </p:cTn>
                        </p:par>
                        <p:par>
                          <p:cTn id="52" fill="hold">
                            <p:stCondLst>
                              <p:cond delay="5000"/>
                            </p:stCondLst>
                            <p:childTnLst>
                              <p:par>
                                <p:cTn id="53" presetID="22" presetClass="entr" presetSubtype="2" fill="hold" grpId="0" nodeType="afterEffect">
                                  <p:stCondLst>
                                    <p:cond delay="0"/>
                                  </p:stCondLst>
                                  <p:childTnLst>
                                    <p:set>
                                      <p:cBhvr>
                                        <p:cTn id="54" dur="1" fill="hold">
                                          <p:stCondLst>
                                            <p:cond delay="0"/>
                                          </p:stCondLst>
                                        </p:cTn>
                                        <p:tgtEl>
                                          <p:spTgt spid="145"/>
                                        </p:tgtEl>
                                        <p:attrNameLst>
                                          <p:attrName>style.visibility</p:attrName>
                                        </p:attrNameLst>
                                      </p:cBhvr>
                                      <p:to>
                                        <p:strVal val="visible"/>
                                      </p:to>
                                    </p:set>
                                    <p:animEffect transition="in" filter="wipe(right)">
                                      <p:cBhvr>
                                        <p:cTn id="55" dur="500"/>
                                        <p:tgtEl>
                                          <p:spTgt spid="145"/>
                                        </p:tgtEl>
                                      </p:cBhvr>
                                    </p:animEffect>
                                  </p:childTnLst>
                                </p:cTn>
                              </p:par>
                            </p:childTnLst>
                          </p:cTn>
                        </p:par>
                        <p:par>
                          <p:cTn id="56" fill="hold">
                            <p:stCondLst>
                              <p:cond delay="5500"/>
                            </p:stCondLst>
                            <p:childTnLst>
                              <p:par>
                                <p:cTn id="57" presetID="53" presetClass="entr" presetSubtype="16" fill="hold" nodeType="afterEffect">
                                  <p:stCondLst>
                                    <p:cond delay="0"/>
                                  </p:stCondLst>
                                  <p:childTnLst>
                                    <p:set>
                                      <p:cBhvr>
                                        <p:cTn id="58" dur="1" fill="hold">
                                          <p:stCondLst>
                                            <p:cond delay="0"/>
                                          </p:stCondLst>
                                        </p:cTn>
                                        <p:tgtEl>
                                          <p:spTgt spid="150"/>
                                        </p:tgtEl>
                                        <p:attrNameLst>
                                          <p:attrName>style.visibility</p:attrName>
                                        </p:attrNameLst>
                                      </p:cBhvr>
                                      <p:to>
                                        <p:strVal val="visible"/>
                                      </p:to>
                                    </p:set>
                                    <p:anim calcmode="lin" valueType="num">
                                      <p:cBhvr>
                                        <p:cTn id="59" dur="500" fill="hold"/>
                                        <p:tgtEl>
                                          <p:spTgt spid="150"/>
                                        </p:tgtEl>
                                        <p:attrNameLst>
                                          <p:attrName>ppt_w</p:attrName>
                                        </p:attrNameLst>
                                      </p:cBhvr>
                                      <p:tavLst>
                                        <p:tav tm="0">
                                          <p:val>
                                            <p:fltVal val="0"/>
                                          </p:val>
                                        </p:tav>
                                        <p:tav tm="100000">
                                          <p:val>
                                            <p:strVal val="#ppt_w"/>
                                          </p:val>
                                        </p:tav>
                                      </p:tavLst>
                                    </p:anim>
                                    <p:anim calcmode="lin" valueType="num">
                                      <p:cBhvr>
                                        <p:cTn id="60" dur="500" fill="hold"/>
                                        <p:tgtEl>
                                          <p:spTgt spid="150"/>
                                        </p:tgtEl>
                                        <p:attrNameLst>
                                          <p:attrName>ppt_h</p:attrName>
                                        </p:attrNameLst>
                                      </p:cBhvr>
                                      <p:tavLst>
                                        <p:tav tm="0">
                                          <p:val>
                                            <p:fltVal val="0"/>
                                          </p:val>
                                        </p:tav>
                                        <p:tav tm="100000">
                                          <p:val>
                                            <p:strVal val="#ppt_h"/>
                                          </p:val>
                                        </p:tav>
                                      </p:tavLst>
                                    </p:anim>
                                    <p:animEffect transition="in" filter="fade">
                                      <p:cBhvr>
                                        <p:cTn id="61" dur="500"/>
                                        <p:tgtEl>
                                          <p:spTgt spid="150"/>
                                        </p:tgtEl>
                                      </p:cBhvr>
                                    </p:animEffect>
                                  </p:childTnLst>
                                </p:cTn>
                              </p:par>
                            </p:childTnLst>
                          </p:cTn>
                        </p:par>
                        <p:par>
                          <p:cTn id="62" fill="hold">
                            <p:stCondLst>
                              <p:cond delay="6000"/>
                            </p:stCondLst>
                            <p:childTnLst>
                              <p:par>
                                <p:cTn id="63" presetID="22" presetClass="entr" presetSubtype="2" fill="hold" grpId="0" nodeType="afterEffect">
                                  <p:stCondLst>
                                    <p:cond delay="0"/>
                                  </p:stCondLst>
                                  <p:childTnLst>
                                    <p:set>
                                      <p:cBhvr>
                                        <p:cTn id="64" dur="1" fill="hold">
                                          <p:stCondLst>
                                            <p:cond delay="0"/>
                                          </p:stCondLst>
                                        </p:cTn>
                                        <p:tgtEl>
                                          <p:spTgt spid="149"/>
                                        </p:tgtEl>
                                        <p:attrNameLst>
                                          <p:attrName>style.visibility</p:attrName>
                                        </p:attrNameLst>
                                      </p:cBhvr>
                                      <p:to>
                                        <p:strVal val="visible"/>
                                      </p:to>
                                    </p:set>
                                    <p:animEffect transition="in" filter="wipe(right)">
                                      <p:cBhvr>
                                        <p:cTn id="65" dur="500"/>
                                        <p:tgtEl>
                                          <p:spTgt spid="149"/>
                                        </p:tgtEl>
                                      </p:cBhvr>
                                    </p:animEffect>
                                  </p:childTnLst>
                                </p:cTn>
                              </p:par>
                            </p:childTnLst>
                          </p:cTn>
                        </p:par>
                        <p:par>
                          <p:cTn id="66" fill="hold">
                            <p:stCondLst>
                              <p:cond delay="6500"/>
                            </p:stCondLst>
                            <p:childTnLst>
                              <p:par>
                                <p:cTn id="67" presetID="53" presetClass="entr" presetSubtype="16" fill="hold" nodeType="afterEffect">
                                  <p:stCondLst>
                                    <p:cond delay="0"/>
                                  </p:stCondLst>
                                  <p:childTnLst>
                                    <p:set>
                                      <p:cBhvr>
                                        <p:cTn id="68" dur="1" fill="hold">
                                          <p:stCondLst>
                                            <p:cond delay="0"/>
                                          </p:stCondLst>
                                        </p:cTn>
                                        <p:tgtEl>
                                          <p:spTgt spid="154"/>
                                        </p:tgtEl>
                                        <p:attrNameLst>
                                          <p:attrName>style.visibility</p:attrName>
                                        </p:attrNameLst>
                                      </p:cBhvr>
                                      <p:to>
                                        <p:strVal val="visible"/>
                                      </p:to>
                                    </p:set>
                                    <p:anim calcmode="lin" valueType="num">
                                      <p:cBhvr>
                                        <p:cTn id="69" dur="500" fill="hold"/>
                                        <p:tgtEl>
                                          <p:spTgt spid="154"/>
                                        </p:tgtEl>
                                        <p:attrNameLst>
                                          <p:attrName>ppt_w</p:attrName>
                                        </p:attrNameLst>
                                      </p:cBhvr>
                                      <p:tavLst>
                                        <p:tav tm="0">
                                          <p:val>
                                            <p:fltVal val="0"/>
                                          </p:val>
                                        </p:tav>
                                        <p:tav tm="100000">
                                          <p:val>
                                            <p:strVal val="#ppt_w"/>
                                          </p:val>
                                        </p:tav>
                                      </p:tavLst>
                                    </p:anim>
                                    <p:anim calcmode="lin" valueType="num">
                                      <p:cBhvr>
                                        <p:cTn id="70" dur="500" fill="hold"/>
                                        <p:tgtEl>
                                          <p:spTgt spid="154"/>
                                        </p:tgtEl>
                                        <p:attrNameLst>
                                          <p:attrName>ppt_h</p:attrName>
                                        </p:attrNameLst>
                                      </p:cBhvr>
                                      <p:tavLst>
                                        <p:tav tm="0">
                                          <p:val>
                                            <p:fltVal val="0"/>
                                          </p:val>
                                        </p:tav>
                                        <p:tav tm="100000">
                                          <p:val>
                                            <p:strVal val="#ppt_h"/>
                                          </p:val>
                                        </p:tav>
                                      </p:tavLst>
                                    </p:anim>
                                    <p:animEffect transition="in" filter="fade">
                                      <p:cBhvr>
                                        <p:cTn id="71" dur="500"/>
                                        <p:tgtEl>
                                          <p:spTgt spid="154"/>
                                        </p:tgtEl>
                                      </p:cBhvr>
                                    </p:animEffect>
                                  </p:childTnLst>
                                </p:cTn>
                              </p:par>
                            </p:childTnLst>
                          </p:cTn>
                        </p:par>
                        <p:par>
                          <p:cTn id="72" fill="hold">
                            <p:stCondLst>
                              <p:cond delay="7000"/>
                            </p:stCondLst>
                            <p:childTnLst>
                              <p:par>
                                <p:cTn id="73" presetID="22" presetClass="entr" presetSubtype="2" fill="hold" grpId="0" nodeType="afterEffect">
                                  <p:stCondLst>
                                    <p:cond delay="0"/>
                                  </p:stCondLst>
                                  <p:childTnLst>
                                    <p:set>
                                      <p:cBhvr>
                                        <p:cTn id="74" dur="1" fill="hold">
                                          <p:stCondLst>
                                            <p:cond delay="0"/>
                                          </p:stCondLst>
                                        </p:cTn>
                                        <p:tgtEl>
                                          <p:spTgt spid="153"/>
                                        </p:tgtEl>
                                        <p:attrNameLst>
                                          <p:attrName>style.visibility</p:attrName>
                                        </p:attrNameLst>
                                      </p:cBhvr>
                                      <p:to>
                                        <p:strVal val="visible"/>
                                      </p:to>
                                    </p:set>
                                    <p:animEffect transition="in" filter="wipe(right)">
                                      <p:cBhvr>
                                        <p:cTn id="75" dur="500"/>
                                        <p:tgtEl>
                                          <p:spTgt spid="153"/>
                                        </p:tgtEl>
                                      </p:cBhvr>
                                    </p:animEffect>
                                  </p:childTnLst>
                                </p:cTn>
                              </p:par>
                            </p:childTnLst>
                          </p:cTn>
                        </p:par>
                        <p:par>
                          <p:cTn id="76" fill="hold">
                            <p:stCondLst>
                              <p:cond delay="7500"/>
                            </p:stCondLst>
                            <p:childTnLst>
                              <p:par>
                                <p:cTn id="77" presetID="53" presetClass="entr" presetSubtype="16" fill="hold" nodeType="afterEffect">
                                  <p:stCondLst>
                                    <p:cond delay="0"/>
                                  </p:stCondLst>
                                  <p:childTnLst>
                                    <p:set>
                                      <p:cBhvr>
                                        <p:cTn id="78" dur="1" fill="hold">
                                          <p:stCondLst>
                                            <p:cond delay="0"/>
                                          </p:stCondLst>
                                        </p:cTn>
                                        <p:tgtEl>
                                          <p:spTgt spid="161"/>
                                        </p:tgtEl>
                                        <p:attrNameLst>
                                          <p:attrName>style.visibility</p:attrName>
                                        </p:attrNameLst>
                                      </p:cBhvr>
                                      <p:to>
                                        <p:strVal val="visible"/>
                                      </p:to>
                                    </p:set>
                                    <p:anim calcmode="lin" valueType="num">
                                      <p:cBhvr>
                                        <p:cTn id="79" dur="500" fill="hold"/>
                                        <p:tgtEl>
                                          <p:spTgt spid="161"/>
                                        </p:tgtEl>
                                        <p:attrNameLst>
                                          <p:attrName>ppt_w</p:attrName>
                                        </p:attrNameLst>
                                      </p:cBhvr>
                                      <p:tavLst>
                                        <p:tav tm="0">
                                          <p:val>
                                            <p:fltVal val="0"/>
                                          </p:val>
                                        </p:tav>
                                        <p:tav tm="100000">
                                          <p:val>
                                            <p:strVal val="#ppt_w"/>
                                          </p:val>
                                        </p:tav>
                                      </p:tavLst>
                                    </p:anim>
                                    <p:anim calcmode="lin" valueType="num">
                                      <p:cBhvr>
                                        <p:cTn id="80" dur="500" fill="hold"/>
                                        <p:tgtEl>
                                          <p:spTgt spid="161"/>
                                        </p:tgtEl>
                                        <p:attrNameLst>
                                          <p:attrName>ppt_h</p:attrName>
                                        </p:attrNameLst>
                                      </p:cBhvr>
                                      <p:tavLst>
                                        <p:tav tm="0">
                                          <p:val>
                                            <p:fltVal val="0"/>
                                          </p:val>
                                        </p:tav>
                                        <p:tav tm="100000">
                                          <p:val>
                                            <p:strVal val="#ppt_h"/>
                                          </p:val>
                                        </p:tav>
                                      </p:tavLst>
                                    </p:anim>
                                    <p:animEffect transition="in" filter="fade">
                                      <p:cBhvr>
                                        <p:cTn id="81" dur="500"/>
                                        <p:tgtEl>
                                          <p:spTgt spid="161"/>
                                        </p:tgtEl>
                                      </p:cBhvr>
                                    </p:animEffect>
                                  </p:childTnLst>
                                </p:cTn>
                              </p:par>
                            </p:childTnLst>
                          </p:cTn>
                        </p:par>
                        <p:par>
                          <p:cTn id="82" fill="hold">
                            <p:stCondLst>
                              <p:cond delay="8000"/>
                            </p:stCondLst>
                            <p:childTnLst>
                              <p:par>
                                <p:cTn id="83" presetID="22" presetClass="entr" presetSubtype="8" fill="hold" grpId="0" nodeType="afterEffect">
                                  <p:stCondLst>
                                    <p:cond delay="0"/>
                                  </p:stCondLst>
                                  <p:childTnLst>
                                    <p:set>
                                      <p:cBhvr>
                                        <p:cTn id="84" dur="1" fill="hold">
                                          <p:stCondLst>
                                            <p:cond delay="0"/>
                                          </p:stCondLst>
                                        </p:cTn>
                                        <p:tgtEl>
                                          <p:spTgt spid="157"/>
                                        </p:tgtEl>
                                        <p:attrNameLst>
                                          <p:attrName>style.visibility</p:attrName>
                                        </p:attrNameLst>
                                      </p:cBhvr>
                                      <p:to>
                                        <p:strVal val="visible"/>
                                      </p:to>
                                    </p:set>
                                    <p:animEffect transition="in" filter="wipe(left)">
                                      <p:cBhvr>
                                        <p:cTn id="85" dur="500"/>
                                        <p:tgtEl>
                                          <p:spTgt spid="157"/>
                                        </p:tgtEl>
                                      </p:cBhvr>
                                    </p:animEffect>
                                  </p:childTnLst>
                                </p:cTn>
                              </p:par>
                            </p:childTnLst>
                          </p:cTn>
                        </p:par>
                        <p:par>
                          <p:cTn id="86" fill="hold">
                            <p:stCondLst>
                              <p:cond delay="8500"/>
                            </p:stCondLst>
                            <p:childTnLst>
                              <p:par>
                                <p:cTn id="87" presetID="53" presetClass="entr" presetSubtype="16" fill="hold" nodeType="afterEffect">
                                  <p:stCondLst>
                                    <p:cond delay="0"/>
                                  </p:stCondLst>
                                  <p:childTnLst>
                                    <p:set>
                                      <p:cBhvr>
                                        <p:cTn id="88" dur="1" fill="hold">
                                          <p:stCondLst>
                                            <p:cond delay="0"/>
                                          </p:stCondLst>
                                        </p:cTn>
                                        <p:tgtEl>
                                          <p:spTgt spid="164"/>
                                        </p:tgtEl>
                                        <p:attrNameLst>
                                          <p:attrName>style.visibility</p:attrName>
                                        </p:attrNameLst>
                                      </p:cBhvr>
                                      <p:to>
                                        <p:strVal val="visible"/>
                                      </p:to>
                                    </p:set>
                                    <p:anim calcmode="lin" valueType="num">
                                      <p:cBhvr>
                                        <p:cTn id="89" dur="500" fill="hold"/>
                                        <p:tgtEl>
                                          <p:spTgt spid="164"/>
                                        </p:tgtEl>
                                        <p:attrNameLst>
                                          <p:attrName>ppt_w</p:attrName>
                                        </p:attrNameLst>
                                      </p:cBhvr>
                                      <p:tavLst>
                                        <p:tav tm="0">
                                          <p:val>
                                            <p:fltVal val="0"/>
                                          </p:val>
                                        </p:tav>
                                        <p:tav tm="100000">
                                          <p:val>
                                            <p:strVal val="#ppt_w"/>
                                          </p:val>
                                        </p:tav>
                                      </p:tavLst>
                                    </p:anim>
                                    <p:anim calcmode="lin" valueType="num">
                                      <p:cBhvr>
                                        <p:cTn id="90" dur="500" fill="hold"/>
                                        <p:tgtEl>
                                          <p:spTgt spid="164"/>
                                        </p:tgtEl>
                                        <p:attrNameLst>
                                          <p:attrName>ppt_h</p:attrName>
                                        </p:attrNameLst>
                                      </p:cBhvr>
                                      <p:tavLst>
                                        <p:tav tm="0">
                                          <p:val>
                                            <p:fltVal val="0"/>
                                          </p:val>
                                        </p:tav>
                                        <p:tav tm="100000">
                                          <p:val>
                                            <p:strVal val="#ppt_h"/>
                                          </p:val>
                                        </p:tav>
                                      </p:tavLst>
                                    </p:anim>
                                    <p:animEffect transition="in" filter="fade">
                                      <p:cBhvr>
                                        <p:cTn id="91" dur="500"/>
                                        <p:tgtEl>
                                          <p:spTgt spid="164"/>
                                        </p:tgtEl>
                                      </p:cBhvr>
                                    </p:animEffect>
                                  </p:childTnLst>
                                </p:cTn>
                              </p:par>
                            </p:childTnLst>
                          </p:cTn>
                        </p:par>
                        <p:par>
                          <p:cTn id="92" fill="hold">
                            <p:stCondLst>
                              <p:cond delay="9000"/>
                            </p:stCondLst>
                            <p:childTnLst>
                              <p:par>
                                <p:cTn id="93" presetID="22" presetClass="entr" presetSubtype="8" fill="hold" grpId="0" nodeType="afterEffect">
                                  <p:stCondLst>
                                    <p:cond delay="0"/>
                                  </p:stCondLst>
                                  <p:childTnLst>
                                    <p:set>
                                      <p:cBhvr>
                                        <p:cTn id="94" dur="1" fill="hold">
                                          <p:stCondLst>
                                            <p:cond delay="0"/>
                                          </p:stCondLst>
                                        </p:cTn>
                                        <p:tgtEl>
                                          <p:spTgt spid="158"/>
                                        </p:tgtEl>
                                        <p:attrNameLst>
                                          <p:attrName>style.visibility</p:attrName>
                                        </p:attrNameLst>
                                      </p:cBhvr>
                                      <p:to>
                                        <p:strVal val="visible"/>
                                      </p:to>
                                    </p:set>
                                    <p:animEffect transition="in" filter="wipe(left)">
                                      <p:cBhvr>
                                        <p:cTn id="95" dur="500"/>
                                        <p:tgtEl>
                                          <p:spTgt spid="158"/>
                                        </p:tgtEl>
                                      </p:cBhvr>
                                    </p:animEffect>
                                  </p:childTnLst>
                                </p:cTn>
                              </p:par>
                            </p:childTnLst>
                          </p:cTn>
                        </p:par>
                        <p:par>
                          <p:cTn id="96" fill="hold">
                            <p:stCondLst>
                              <p:cond delay="9500"/>
                            </p:stCondLst>
                            <p:childTnLst>
                              <p:par>
                                <p:cTn id="97" presetID="53" presetClass="entr" presetSubtype="16" fill="hold" nodeType="afterEffect">
                                  <p:stCondLst>
                                    <p:cond delay="0"/>
                                  </p:stCondLst>
                                  <p:childTnLst>
                                    <p:set>
                                      <p:cBhvr>
                                        <p:cTn id="98" dur="1" fill="hold">
                                          <p:stCondLst>
                                            <p:cond delay="0"/>
                                          </p:stCondLst>
                                        </p:cTn>
                                        <p:tgtEl>
                                          <p:spTgt spid="167"/>
                                        </p:tgtEl>
                                        <p:attrNameLst>
                                          <p:attrName>style.visibility</p:attrName>
                                        </p:attrNameLst>
                                      </p:cBhvr>
                                      <p:to>
                                        <p:strVal val="visible"/>
                                      </p:to>
                                    </p:set>
                                    <p:anim calcmode="lin" valueType="num">
                                      <p:cBhvr>
                                        <p:cTn id="99" dur="500" fill="hold"/>
                                        <p:tgtEl>
                                          <p:spTgt spid="167"/>
                                        </p:tgtEl>
                                        <p:attrNameLst>
                                          <p:attrName>ppt_w</p:attrName>
                                        </p:attrNameLst>
                                      </p:cBhvr>
                                      <p:tavLst>
                                        <p:tav tm="0">
                                          <p:val>
                                            <p:fltVal val="0"/>
                                          </p:val>
                                        </p:tav>
                                        <p:tav tm="100000">
                                          <p:val>
                                            <p:strVal val="#ppt_w"/>
                                          </p:val>
                                        </p:tav>
                                      </p:tavLst>
                                    </p:anim>
                                    <p:anim calcmode="lin" valueType="num">
                                      <p:cBhvr>
                                        <p:cTn id="100" dur="500" fill="hold"/>
                                        <p:tgtEl>
                                          <p:spTgt spid="167"/>
                                        </p:tgtEl>
                                        <p:attrNameLst>
                                          <p:attrName>ppt_h</p:attrName>
                                        </p:attrNameLst>
                                      </p:cBhvr>
                                      <p:tavLst>
                                        <p:tav tm="0">
                                          <p:val>
                                            <p:fltVal val="0"/>
                                          </p:val>
                                        </p:tav>
                                        <p:tav tm="100000">
                                          <p:val>
                                            <p:strVal val="#ppt_h"/>
                                          </p:val>
                                        </p:tav>
                                      </p:tavLst>
                                    </p:anim>
                                    <p:animEffect transition="in" filter="fade">
                                      <p:cBhvr>
                                        <p:cTn id="101" dur="500"/>
                                        <p:tgtEl>
                                          <p:spTgt spid="167"/>
                                        </p:tgtEl>
                                      </p:cBhvr>
                                    </p:animEffect>
                                  </p:childTnLst>
                                </p:cTn>
                              </p:par>
                            </p:childTnLst>
                          </p:cTn>
                        </p:par>
                        <p:par>
                          <p:cTn id="102" fill="hold">
                            <p:stCondLst>
                              <p:cond delay="10000"/>
                            </p:stCondLst>
                            <p:childTnLst>
                              <p:par>
                                <p:cTn id="103" presetID="22" presetClass="entr" presetSubtype="8" fill="hold" grpId="0" nodeType="afterEffect">
                                  <p:stCondLst>
                                    <p:cond delay="0"/>
                                  </p:stCondLst>
                                  <p:childTnLst>
                                    <p:set>
                                      <p:cBhvr>
                                        <p:cTn id="104" dur="1" fill="hold">
                                          <p:stCondLst>
                                            <p:cond delay="0"/>
                                          </p:stCondLst>
                                        </p:cTn>
                                        <p:tgtEl>
                                          <p:spTgt spid="159"/>
                                        </p:tgtEl>
                                        <p:attrNameLst>
                                          <p:attrName>style.visibility</p:attrName>
                                        </p:attrNameLst>
                                      </p:cBhvr>
                                      <p:to>
                                        <p:strVal val="visible"/>
                                      </p:to>
                                    </p:set>
                                    <p:animEffect transition="in" filter="wipe(left)">
                                      <p:cBhvr>
                                        <p:cTn id="105" dur="500"/>
                                        <p:tgtEl>
                                          <p:spTgt spid="159"/>
                                        </p:tgtEl>
                                      </p:cBhvr>
                                    </p:animEffect>
                                  </p:childTnLst>
                                </p:cTn>
                              </p:par>
                            </p:childTnLst>
                          </p:cTn>
                        </p:par>
                        <p:par>
                          <p:cTn id="106" fill="hold">
                            <p:stCondLst>
                              <p:cond delay="10500"/>
                            </p:stCondLst>
                            <p:childTnLst>
                              <p:par>
                                <p:cTn id="107" presetID="53" presetClass="entr" presetSubtype="16" fill="hold" nodeType="afterEffect">
                                  <p:stCondLst>
                                    <p:cond delay="0"/>
                                  </p:stCondLst>
                                  <p:childTnLst>
                                    <p:set>
                                      <p:cBhvr>
                                        <p:cTn id="108" dur="1" fill="hold">
                                          <p:stCondLst>
                                            <p:cond delay="0"/>
                                          </p:stCondLst>
                                        </p:cTn>
                                        <p:tgtEl>
                                          <p:spTgt spid="170"/>
                                        </p:tgtEl>
                                        <p:attrNameLst>
                                          <p:attrName>style.visibility</p:attrName>
                                        </p:attrNameLst>
                                      </p:cBhvr>
                                      <p:to>
                                        <p:strVal val="visible"/>
                                      </p:to>
                                    </p:set>
                                    <p:anim calcmode="lin" valueType="num">
                                      <p:cBhvr>
                                        <p:cTn id="109" dur="500" fill="hold"/>
                                        <p:tgtEl>
                                          <p:spTgt spid="170"/>
                                        </p:tgtEl>
                                        <p:attrNameLst>
                                          <p:attrName>ppt_w</p:attrName>
                                        </p:attrNameLst>
                                      </p:cBhvr>
                                      <p:tavLst>
                                        <p:tav tm="0">
                                          <p:val>
                                            <p:fltVal val="0"/>
                                          </p:val>
                                        </p:tav>
                                        <p:tav tm="100000">
                                          <p:val>
                                            <p:strVal val="#ppt_w"/>
                                          </p:val>
                                        </p:tav>
                                      </p:tavLst>
                                    </p:anim>
                                    <p:anim calcmode="lin" valueType="num">
                                      <p:cBhvr>
                                        <p:cTn id="110" dur="500" fill="hold"/>
                                        <p:tgtEl>
                                          <p:spTgt spid="170"/>
                                        </p:tgtEl>
                                        <p:attrNameLst>
                                          <p:attrName>ppt_h</p:attrName>
                                        </p:attrNameLst>
                                      </p:cBhvr>
                                      <p:tavLst>
                                        <p:tav tm="0">
                                          <p:val>
                                            <p:fltVal val="0"/>
                                          </p:val>
                                        </p:tav>
                                        <p:tav tm="100000">
                                          <p:val>
                                            <p:strVal val="#ppt_h"/>
                                          </p:val>
                                        </p:tav>
                                      </p:tavLst>
                                    </p:anim>
                                    <p:animEffect transition="in" filter="fade">
                                      <p:cBhvr>
                                        <p:cTn id="111" dur="500"/>
                                        <p:tgtEl>
                                          <p:spTgt spid="170"/>
                                        </p:tgtEl>
                                      </p:cBhvr>
                                    </p:animEffect>
                                  </p:childTnLst>
                                </p:cTn>
                              </p:par>
                            </p:childTnLst>
                          </p:cTn>
                        </p:par>
                        <p:par>
                          <p:cTn id="112" fill="hold">
                            <p:stCondLst>
                              <p:cond delay="11000"/>
                            </p:stCondLst>
                            <p:childTnLst>
                              <p:par>
                                <p:cTn id="113" presetID="22" presetClass="entr" presetSubtype="8" fill="hold" grpId="0" nodeType="afterEffect">
                                  <p:stCondLst>
                                    <p:cond delay="0"/>
                                  </p:stCondLst>
                                  <p:childTnLst>
                                    <p:set>
                                      <p:cBhvr>
                                        <p:cTn id="114" dur="1" fill="hold">
                                          <p:stCondLst>
                                            <p:cond delay="0"/>
                                          </p:stCondLst>
                                        </p:cTn>
                                        <p:tgtEl>
                                          <p:spTgt spid="160"/>
                                        </p:tgtEl>
                                        <p:attrNameLst>
                                          <p:attrName>style.visibility</p:attrName>
                                        </p:attrNameLst>
                                      </p:cBhvr>
                                      <p:to>
                                        <p:strVal val="visible"/>
                                      </p:to>
                                    </p:set>
                                    <p:animEffect transition="in" filter="wipe(left)">
                                      <p:cBhvr>
                                        <p:cTn id="115" dur="500"/>
                                        <p:tgtEl>
                                          <p:spTgt spid="160"/>
                                        </p:tgtEl>
                                      </p:cBhvr>
                                    </p:animEffect>
                                  </p:childTnLst>
                                </p:cTn>
                              </p:par>
                            </p:childTnLst>
                          </p:cTn>
                        </p:par>
                        <p:par>
                          <p:cTn id="116" fill="hold">
                            <p:stCondLst>
                              <p:cond delay="11500"/>
                            </p:stCondLst>
                            <p:childTnLst>
                              <p:par>
                                <p:cTn id="117" presetID="53" presetClass="entr" presetSubtype="16" fill="hold" nodeType="afterEffect">
                                  <p:stCondLst>
                                    <p:cond delay="0"/>
                                  </p:stCondLst>
                                  <p:childTnLst>
                                    <p:set>
                                      <p:cBhvr>
                                        <p:cTn id="118" dur="1" fill="hold">
                                          <p:stCondLst>
                                            <p:cond delay="0"/>
                                          </p:stCondLst>
                                        </p:cTn>
                                        <p:tgtEl>
                                          <p:spTgt spid="105"/>
                                        </p:tgtEl>
                                        <p:attrNameLst>
                                          <p:attrName>style.visibility</p:attrName>
                                        </p:attrNameLst>
                                      </p:cBhvr>
                                      <p:to>
                                        <p:strVal val="visible"/>
                                      </p:to>
                                    </p:set>
                                    <p:anim calcmode="lin" valueType="num">
                                      <p:cBhvr>
                                        <p:cTn id="119" dur="500" fill="hold"/>
                                        <p:tgtEl>
                                          <p:spTgt spid="105"/>
                                        </p:tgtEl>
                                        <p:attrNameLst>
                                          <p:attrName>ppt_w</p:attrName>
                                        </p:attrNameLst>
                                      </p:cBhvr>
                                      <p:tavLst>
                                        <p:tav tm="0">
                                          <p:val>
                                            <p:fltVal val="0"/>
                                          </p:val>
                                        </p:tav>
                                        <p:tav tm="100000">
                                          <p:val>
                                            <p:strVal val="#ppt_w"/>
                                          </p:val>
                                        </p:tav>
                                      </p:tavLst>
                                    </p:anim>
                                    <p:anim calcmode="lin" valueType="num">
                                      <p:cBhvr>
                                        <p:cTn id="120" dur="500" fill="hold"/>
                                        <p:tgtEl>
                                          <p:spTgt spid="105"/>
                                        </p:tgtEl>
                                        <p:attrNameLst>
                                          <p:attrName>ppt_h</p:attrName>
                                        </p:attrNameLst>
                                      </p:cBhvr>
                                      <p:tavLst>
                                        <p:tav tm="0">
                                          <p:val>
                                            <p:fltVal val="0"/>
                                          </p:val>
                                        </p:tav>
                                        <p:tav tm="100000">
                                          <p:val>
                                            <p:strVal val="#ppt_h"/>
                                          </p:val>
                                        </p:tav>
                                      </p:tavLst>
                                    </p:anim>
                                    <p:animEffect transition="in" filter="fade">
                                      <p:cBhvr>
                                        <p:cTn id="121" dur="500"/>
                                        <p:tgtEl>
                                          <p:spTgt spid="105"/>
                                        </p:tgtEl>
                                      </p:cBhvr>
                                    </p:animEffect>
                                  </p:childTnLst>
                                </p:cTn>
                              </p:par>
                            </p:childTnLst>
                          </p:cTn>
                        </p:par>
                        <p:par>
                          <p:cTn id="122" fill="hold">
                            <p:stCondLst>
                              <p:cond delay="12000"/>
                            </p:stCondLst>
                            <p:childTnLst>
                              <p:par>
                                <p:cTn id="123" presetID="22" presetClass="entr" presetSubtype="8" fill="hold" grpId="0" nodeType="afterEffect">
                                  <p:stCondLst>
                                    <p:cond delay="0"/>
                                  </p:stCondLst>
                                  <p:childTnLst>
                                    <p:set>
                                      <p:cBhvr>
                                        <p:cTn id="124" dur="1" fill="hold">
                                          <p:stCondLst>
                                            <p:cond delay="0"/>
                                          </p:stCondLst>
                                        </p:cTn>
                                        <p:tgtEl>
                                          <p:spTgt spid="104"/>
                                        </p:tgtEl>
                                        <p:attrNameLst>
                                          <p:attrName>style.visibility</p:attrName>
                                        </p:attrNameLst>
                                      </p:cBhvr>
                                      <p:to>
                                        <p:strVal val="visible"/>
                                      </p:to>
                                    </p:set>
                                    <p:animEffect transition="in" filter="wipe(left)">
                                      <p:cBhvr>
                                        <p:cTn id="125" dur="500"/>
                                        <p:tgtEl>
                                          <p:spTgt spid="104"/>
                                        </p:tgtEl>
                                      </p:cBhvr>
                                    </p:animEffect>
                                  </p:childTnLst>
                                </p:cTn>
                              </p:par>
                            </p:childTnLst>
                          </p:cTn>
                        </p:par>
                        <p:par>
                          <p:cTn id="126" fill="hold">
                            <p:stCondLst>
                              <p:cond delay="12500"/>
                            </p:stCondLst>
                            <p:childTnLst>
                              <p:par>
                                <p:cTn id="127" presetID="53" presetClass="entr" presetSubtype="16" fill="hold" nodeType="afterEffect">
                                  <p:stCondLst>
                                    <p:cond delay="0"/>
                                  </p:stCondLst>
                                  <p:childTnLst>
                                    <p:set>
                                      <p:cBhvr>
                                        <p:cTn id="128" dur="1" fill="hold">
                                          <p:stCondLst>
                                            <p:cond delay="0"/>
                                          </p:stCondLst>
                                        </p:cTn>
                                        <p:tgtEl>
                                          <p:spTgt spid="179"/>
                                        </p:tgtEl>
                                        <p:attrNameLst>
                                          <p:attrName>style.visibility</p:attrName>
                                        </p:attrNameLst>
                                      </p:cBhvr>
                                      <p:to>
                                        <p:strVal val="visible"/>
                                      </p:to>
                                    </p:set>
                                    <p:anim calcmode="lin" valueType="num">
                                      <p:cBhvr>
                                        <p:cTn id="129" dur="500" fill="hold"/>
                                        <p:tgtEl>
                                          <p:spTgt spid="179"/>
                                        </p:tgtEl>
                                        <p:attrNameLst>
                                          <p:attrName>ppt_w</p:attrName>
                                        </p:attrNameLst>
                                      </p:cBhvr>
                                      <p:tavLst>
                                        <p:tav tm="0">
                                          <p:val>
                                            <p:fltVal val="0"/>
                                          </p:val>
                                        </p:tav>
                                        <p:tav tm="100000">
                                          <p:val>
                                            <p:strVal val="#ppt_w"/>
                                          </p:val>
                                        </p:tav>
                                      </p:tavLst>
                                    </p:anim>
                                    <p:anim calcmode="lin" valueType="num">
                                      <p:cBhvr>
                                        <p:cTn id="130" dur="500" fill="hold"/>
                                        <p:tgtEl>
                                          <p:spTgt spid="179"/>
                                        </p:tgtEl>
                                        <p:attrNameLst>
                                          <p:attrName>ppt_h</p:attrName>
                                        </p:attrNameLst>
                                      </p:cBhvr>
                                      <p:tavLst>
                                        <p:tav tm="0">
                                          <p:val>
                                            <p:fltVal val="0"/>
                                          </p:val>
                                        </p:tav>
                                        <p:tav tm="100000">
                                          <p:val>
                                            <p:strVal val="#ppt_h"/>
                                          </p:val>
                                        </p:tav>
                                      </p:tavLst>
                                    </p:anim>
                                    <p:animEffect transition="in" filter="fade">
                                      <p:cBhvr>
                                        <p:cTn id="131" dur="500"/>
                                        <p:tgtEl>
                                          <p:spTgt spid="179"/>
                                        </p:tgtEl>
                                      </p:cBhvr>
                                    </p:animEffect>
                                  </p:childTnLst>
                                </p:cTn>
                              </p:par>
                            </p:childTnLst>
                          </p:cTn>
                        </p:par>
                        <p:par>
                          <p:cTn id="132" fill="hold">
                            <p:stCondLst>
                              <p:cond delay="13000"/>
                            </p:stCondLst>
                            <p:childTnLst>
                              <p:par>
                                <p:cTn id="133" presetID="22" presetClass="entr" presetSubtype="8" fill="hold" grpId="0" nodeType="afterEffect">
                                  <p:stCondLst>
                                    <p:cond delay="0"/>
                                  </p:stCondLst>
                                  <p:childTnLst>
                                    <p:set>
                                      <p:cBhvr>
                                        <p:cTn id="134" dur="1" fill="hold">
                                          <p:stCondLst>
                                            <p:cond delay="0"/>
                                          </p:stCondLst>
                                        </p:cTn>
                                        <p:tgtEl>
                                          <p:spTgt spid="178"/>
                                        </p:tgtEl>
                                        <p:attrNameLst>
                                          <p:attrName>style.visibility</p:attrName>
                                        </p:attrNameLst>
                                      </p:cBhvr>
                                      <p:to>
                                        <p:strVal val="visible"/>
                                      </p:to>
                                    </p:set>
                                    <p:animEffect transition="in" filter="wipe(left)">
                                      <p:cBhvr>
                                        <p:cTn id="135" dur="500"/>
                                        <p:tgtEl>
                                          <p:spTgt spid="178"/>
                                        </p:tgtEl>
                                      </p:cBhvr>
                                    </p:animEffect>
                                  </p:childTnLst>
                                </p:cTn>
                              </p:par>
                            </p:childTnLst>
                          </p:cTn>
                        </p:par>
                        <p:par>
                          <p:cTn id="136" fill="hold">
                            <p:stCondLst>
                              <p:cond delay="13500"/>
                            </p:stCondLst>
                            <p:childTnLst>
                              <p:par>
                                <p:cTn id="137" presetID="53" presetClass="entr" presetSubtype="16" fill="hold" nodeType="afterEffect">
                                  <p:stCondLst>
                                    <p:cond delay="0"/>
                                  </p:stCondLst>
                                  <p:childTnLst>
                                    <p:set>
                                      <p:cBhvr>
                                        <p:cTn id="138" dur="1" fill="hold">
                                          <p:stCondLst>
                                            <p:cond delay="0"/>
                                          </p:stCondLst>
                                        </p:cTn>
                                        <p:tgtEl>
                                          <p:spTgt spid="183"/>
                                        </p:tgtEl>
                                        <p:attrNameLst>
                                          <p:attrName>style.visibility</p:attrName>
                                        </p:attrNameLst>
                                      </p:cBhvr>
                                      <p:to>
                                        <p:strVal val="visible"/>
                                      </p:to>
                                    </p:set>
                                    <p:anim calcmode="lin" valueType="num">
                                      <p:cBhvr>
                                        <p:cTn id="139" dur="500" fill="hold"/>
                                        <p:tgtEl>
                                          <p:spTgt spid="183"/>
                                        </p:tgtEl>
                                        <p:attrNameLst>
                                          <p:attrName>ppt_w</p:attrName>
                                        </p:attrNameLst>
                                      </p:cBhvr>
                                      <p:tavLst>
                                        <p:tav tm="0">
                                          <p:val>
                                            <p:fltVal val="0"/>
                                          </p:val>
                                        </p:tav>
                                        <p:tav tm="100000">
                                          <p:val>
                                            <p:strVal val="#ppt_w"/>
                                          </p:val>
                                        </p:tav>
                                      </p:tavLst>
                                    </p:anim>
                                    <p:anim calcmode="lin" valueType="num">
                                      <p:cBhvr>
                                        <p:cTn id="140" dur="500" fill="hold"/>
                                        <p:tgtEl>
                                          <p:spTgt spid="183"/>
                                        </p:tgtEl>
                                        <p:attrNameLst>
                                          <p:attrName>ppt_h</p:attrName>
                                        </p:attrNameLst>
                                      </p:cBhvr>
                                      <p:tavLst>
                                        <p:tav tm="0">
                                          <p:val>
                                            <p:fltVal val="0"/>
                                          </p:val>
                                        </p:tav>
                                        <p:tav tm="100000">
                                          <p:val>
                                            <p:strVal val="#ppt_h"/>
                                          </p:val>
                                        </p:tav>
                                      </p:tavLst>
                                    </p:anim>
                                    <p:animEffect transition="in" filter="fade">
                                      <p:cBhvr>
                                        <p:cTn id="141" dur="500"/>
                                        <p:tgtEl>
                                          <p:spTgt spid="183"/>
                                        </p:tgtEl>
                                      </p:cBhvr>
                                    </p:animEffect>
                                  </p:childTnLst>
                                </p:cTn>
                              </p:par>
                            </p:childTnLst>
                          </p:cTn>
                        </p:par>
                        <p:par>
                          <p:cTn id="142" fill="hold">
                            <p:stCondLst>
                              <p:cond delay="14000"/>
                            </p:stCondLst>
                            <p:childTnLst>
                              <p:par>
                                <p:cTn id="143" presetID="22" presetClass="entr" presetSubtype="8" fill="hold" grpId="0" nodeType="afterEffect">
                                  <p:stCondLst>
                                    <p:cond delay="0"/>
                                  </p:stCondLst>
                                  <p:childTnLst>
                                    <p:set>
                                      <p:cBhvr>
                                        <p:cTn id="144" dur="1" fill="hold">
                                          <p:stCondLst>
                                            <p:cond delay="0"/>
                                          </p:stCondLst>
                                        </p:cTn>
                                        <p:tgtEl>
                                          <p:spTgt spid="182"/>
                                        </p:tgtEl>
                                        <p:attrNameLst>
                                          <p:attrName>style.visibility</p:attrName>
                                        </p:attrNameLst>
                                      </p:cBhvr>
                                      <p:to>
                                        <p:strVal val="visible"/>
                                      </p:to>
                                    </p:set>
                                    <p:animEffect transition="in" filter="wipe(left)">
                                      <p:cBhvr>
                                        <p:cTn id="145"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animBg="1"/>
      <p:bldP spid="133" grpId="0" animBg="1"/>
      <p:bldP spid="134" grpId="0"/>
      <p:bldP spid="135" grpId="0"/>
      <p:bldP spid="141" grpId="0"/>
      <p:bldP spid="145" grpId="0"/>
      <p:bldP spid="149" grpId="0"/>
      <p:bldP spid="153" grpId="0"/>
      <p:bldP spid="157" grpId="0"/>
      <p:bldP spid="158" grpId="0"/>
      <p:bldP spid="159" grpId="0"/>
      <p:bldP spid="160" grpId="0"/>
      <p:bldP spid="173" grpId="0" animBg="1"/>
      <p:bldP spid="178" grpId="0"/>
      <p:bldP spid="182" grpId="0"/>
      <p:bldP spid="10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RELATO</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4862047" y="2482417"/>
            <a:ext cx="6834085" cy="646331"/>
          </a:xfrm>
          <a:prstGeom prst="rect">
            <a:avLst/>
          </a:prstGeom>
          <a:solidFill>
            <a:schemeClr val="accent5"/>
          </a:solidFill>
        </p:spPr>
        <p:txBody>
          <a:bodyPr wrap="square" rtlCol="0">
            <a:spAutoFit/>
          </a:bodyPr>
          <a:lstStyle/>
          <a:p>
            <a:pPr algn="ctr" rtl="0"/>
            <a:r>
              <a:rPr lang="es" sz="3600" b="1">
                <a:solidFill>
                  <a:schemeClr val="bg1"/>
                </a:solidFill>
              </a:rPr>
              <a:t>Preguntas cerradas o dirigidas</a:t>
            </a:r>
          </a:p>
        </p:txBody>
      </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32</a:t>
            </a:fld>
            <a:endParaRPr lang="en-US" altLang="en-US" sz="1200" dirty="0">
              <a:solidFill>
                <a:schemeClr val="bg1"/>
              </a:solidFill>
            </a:endParaRPr>
          </a:p>
        </p:txBody>
      </p:sp>
      <p:sp>
        <p:nvSpPr>
          <p:cNvPr id="61" name="Rounded Rectangle 60">
            <a:extLst>
              <a:ext uri="{FF2B5EF4-FFF2-40B4-BE49-F238E27FC236}">
                <a16:creationId xmlns:a16="http://schemas.microsoft.com/office/drawing/2014/main" id="{75CC4592-A4EC-084D-98E8-7537CF7A1DD0}"/>
              </a:ext>
            </a:extLst>
          </p:cNvPr>
          <p:cNvSpPr/>
          <p:nvPr/>
        </p:nvSpPr>
        <p:spPr>
          <a:xfrm>
            <a:off x="1466779" y="3412345"/>
            <a:ext cx="4608728" cy="2277999"/>
          </a:xfrm>
          <a:prstGeom prst="roundRect">
            <a:avLst>
              <a:gd name="adj" fmla="val 0"/>
            </a:avLst>
          </a:prstGeom>
          <a:noFill/>
        </p:spPr>
        <p:txBody>
          <a:bodyPr wrap="square" rtlCol="0" anchor="ctr" anchorCtr="0">
            <a:noAutofit/>
          </a:bodyPr>
          <a:lstStyle/>
          <a:p>
            <a:pPr rtl="0"/>
            <a:r>
              <a:rPr lang="es" sz="3200"/>
              <a:t>¿Puede confirmar su declaración según la cual abandonó el País X en agosto de 2021?</a:t>
            </a:r>
          </a:p>
        </p:txBody>
      </p:sp>
      <p:grpSp>
        <p:nvGrpSpPr>
          <p:cNvPr id="4" name="Group 3">
            <a:extLst>
              <a:ext uri="{FF2B5EF4-FFF2-40B4-BE49-F238E27FC236}">
                <a16:creationId xmlns:a16="http://schemas.microsoft.com/office/drawing/2014/main" id="{2DADC841-4C97-3E4F-86C8-9B6B12DF28B7}"/>
              </a:ext>
            </a:extLst>
          </p:cNvPr>
          <p:cNvGrpSpPr/>
          <p:nvPr/>
        </p:nvGrpSpPr>
        <p:grpSpPr>
          <a:xfrm>
            <a:off x="680384" y="3835531"/>
            <a:ext cx="733467" cy="887726"/>
            <a:chOff x="-1166406" y="1274883"/>
            <a:chExt cx="968541" cy="1172240"/>
          </a:xfrm>
        </p:grpSpPr>
        <p:sp>
          <p:nvSpPr>
            <p:cNvPr id="117" name="Freeform 545">
              <a:extLst>
                <a:ext uri="{FF2B5EF4-FFF2-40B4-BE49-F238E27FC236}">
                  <a16:creationId xmlns:a16="http://schemas.microsoft.com/office/drawing/2014/main" id="{B6BA3FCC-D04C-2742-8C3F-4CFB9471C800}"/>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5"/>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18" name="Shape 21998">
              <a:extLst>
                <a:ext uri="{FF2B5EF4-FFF2-40B4-BE49-F238E27FC236}">
                  <a16:creationId xmlns:a16="http://schemas.microsoft.com/office/drawing/2014/main" id="{9177B854-BB98-B045-BEAB-26075D943FDE}"/>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rtlCol="0" anchor="ctr"/>
            <a:lstStyle/>
            <a:p>
              <a:pPr defTabSz="171450" rtl="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dirty="0"/>
            </a:p>
          </p:txBody>
        </p:sp>
      </p:grpSp>
      <p:grpSp>
        <p:nvGrpSpPr>
          <p:cNvPr id="120" name="Group 119">
            <a:extLst>
              <a:ext uri="{FF2B5EF4-FFF2-40B4-BE49-F238E27FC236}">
                <a16:creationId xmlns:a16="http://schemas.microsoft.com/office/drawing/2014/main" id="{719DD49B-DDE1-1543-BD15-33F21EF91950}"/>
              </a:ext>
            </a:extLst>
          </p:cNvPr>
          <p:cNvGrpSpPr/>
          <p:nvPr/>
        </p:nvGrpSpPr>
        <p:grpSpPr>
          <a:xfrm>
            <a:off x="6876257" y="3385792"/>
            <a:ext cx="5834892" cy="4281069"/>
            <a:chOff x="799282" y="6772079"/>
            <a:chExt cx="5834892" cy="4281069"/>
          </a:xfrm>
        </p:grpSpPr>
        <p:sp>
          <p:nvSpPr>
            <p:cNvPr id="121" name="Text Placeholder 3">
              <a:extLst>
                <a:ext uri="{FF2B5EF4-FFF2-40B4-BE49-F238E27FC236}">
                  <a16:creationId xmlns:a16="http://schemas.microsoft.com/office/drawing/2014/main" id="{DA1756BA-EE09-B741-9DE4-45ACE4EA660A}"/>
                </a:ext>
              </a:extLst>
            </p:cNvPr>
            <p:cNvSpPr txBox="1">
              <a:spLocks/>
            </p:cNvSpPr>
            <p:nvPr/>
          </p:nvSpPr>
          <p:spPr>
            <a:xfrm>
              <a:off x="2030228" y="7152627"/>
              <a:ext cx="4523442" cy="811976"/>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defTabSz="685800" rtl="0">
                <a:spcAft>
                  <a:spcPts val="450"/>
                </a:spcAft>
                <a:buClr>
                  <a:schemeClr val="accent1"/>
                </a:buClr>
              </a:pPr>
              <a:r>
                <a:rPr lang="es" sz="2800" b="1">
                  <a:solidFill>
                    <a:srgbClr val="4F6CA1"/>
                  </a:solidFill>
                </a:rPr>
                <a:t>Las preguntas cerradas son </a:t>
              </a:r>
              <a:br>
                <a:rPr lang="en-US" sz="2800" b="1" dirty="0">
                  <a:solidFill>
                    <a:srgbClr val="4F6CA1"/>
                  </a:solidFill>
                </a:rPr>
              </a:br>
              <a:r>
                <a:rPr lang="es" sz="2800" b="1">
                  <a:solidFill>
                    <a:srgbClr val="4F6CA1"/>
                  </a:solidFill>
                </a:rPr>
                <a:t>productivas cuando se utilizan para:</a:t>
              </a:r>
            </a:p>
          </p:txBody>
        </p:sp>
        <p:grpSp>
          <p:nvGrpSpPr>
            <p:cNvPr id="124" name="Group 123">
              <a:extLst>
                <a:ext uri="{FF2B5EF4-FFF2-40B4-BE49-F238E27FC236}">
                  <a16:creationId xmlns:a16="http://schemas.microsoft.com/office/drawing/2014/main" id="{F6641503-D4AB-4E48-9EF1-07C5EDE0585A}"/>
                </a:ext>
              </a:extLst>
            </p:cNvPr>
            <p:cNvGrpSpPr/>
            <p:nvPr/>
          </p:nvGrpSpPr>
          <p:grpSpPr>
            <a:xfrm>
              <a:off x="1010858" y="6958230"/>
              <a:ext cx="1019756" cy="1103035"/>
              <a:chOff x="9340719" y="1867525"/>
              <a:chExt cx="4857753" cy="5254467"/>
            </a:xfrm>
            <a:solidFill>
              <a:schemeClr val="accent2"/>
            </a:solidFill>
          </p:grpSpPr>
          <p:sp>
            <p:nvSpPr>
              <p:cNvPr id="128" name="Shape">
                <a:extLst>
                  <a:ext uri="{FF2B5EF4-FFF2-40B4-BE49-F238E27FC236}">
                    <a16:creationId xmlns:a16="http://schemas.microsoft.com/office/drawing/2014/main" id="{F9346E83-71A1-BB45-9387-CF3BB9843CBF}"/>
                  </a:ext>
                </a:extLst>
              </p:cNvPr>
              <p:cNvSpPr/>
              <p:nvPr/>
            </p:nvSpPr>
            <p:spPr>
              <a:xfrm>
                <a:off x="10120788" y="2649008"/>
                <a:ext cx="3300148" cy="4472984"/>
              </a:xfrm>
              <a:custGeom>
                <a:avLst/>
                <a:gdLst/>
                <a:ahLst/>
                <a:cxnLst>
                  <a:cxn ang="0">
                    <a:pos x="wd2" y="hd2"/>
                  </a:cxn>
                  <a:cxn ang="5400000">
                    <a:pos x="wd2" y="hd2"/>
                  </a:cxn>
                  <a:cxn ang="10800000">
                    <a:pos x="wd2" y="hd2"/>
                  </a:cxn>
                  <a:cxn ang="16200000">
                    <a:pos x="wd2" y="hd2"/>
                  </a:cxn>
                </a:cxnLst>
                <a:rect l="0" t="0" r="r" b="b"/>
                <a:pathLst>
                  <a:path w="21600" h="21600" extrusionOk="0">
                    <a:moveTo>
                      <a:pt x="13778" y="14670"/>
                    </a:moveTo>
                    <a:cubicBezTo>
                      <a:pt x="13517" y="14734"/>
                      <a:pt x="13341" y="14914"/>
                      <a:pt x="13341" y="15116"/>
                    </a:cubicBezTo>
                    <a:lnTo>
                      <a:pt x="13341" y="15965"/>
                    </a:lnTo>
                    <a:lnTo>
                      <a:pt x="8259" y="15965"/>
                    </a:lnTo>
                    <a:lnTo>
                      <a:pt x="8259" y="15116"/>
                    </a:lnTo>
                    <a:cubicBezTo>
                      <a:pt x="8259" y="14913"/>
                      <a:pt x="8083" y="14734"/>
                      <a:pt x="7822" y="14670"/>
                    </a:cubicBezTo>
                    <a:cubicBezTo>
                      <a:pt x="3904" y="13718"/>
                      <a:pt x="1271" y="11030"/>
                      <a:pt x="1271" y="7983"/>
                    </a:cubicBezTo>
                    <a:cubicBezTo>
                      <a:pt x="1271" y="4099"/>
                      <a:pt x="5546" y="939"/>
                      <a:pt x="10800" y="939"/>
                    </a:cubicBezTo>
                    <a:cubicBezTo>
                      <a:pt x="16054" y="939"/>
                      <a:pt x="20329" y="4099"/>
                      <a:pt x="20329" y="7983"/>
                    </a:cubicBezTo>
                    <a:cubicBezTo>
                      <a:pt x="20329" y="11030"/>
                      <a:pt x="17696" y="13718"/>
                      <a:pt x="13778" y="14670"/>
                    </a:cubicBezTo>
                    <a:close/>
                    <a:moveTo>
                      <a:pt x="12706" y="19252"/>
                    </a:moveTo>
                    <a:cubicBezTo>
                      <a:pt x="12355" y="19252"/>
                      <a:pt x="12071" y="19462"/>
                      <a:pt x="12071" y="19722"/>
                    </a:cubicBezTo>
                    <a:lnTo>
                      <a:pt x="12071" y="20661"/>
                    </a:lnTo>
                    <a:lnTo>
                      <a:pt x="9529" y="20661"/>
                    </a:lnTo>
                    <a:lnTo>
                      <a:pt x="9529" y="19722"/>
                    </a:lnTo>
                    <a:cubicBezTo>
                      <a:pt x="9529" y="19462"/>
                      <a:pt x="9245" y="19252"/>
                      <a:pt x="8894" y="19252"/>
                    </a:cubicBezTo>
                    <a:lnTo>
                      <a:pt x="8259" y="19252"/>
                    </a:lnTo>
                    <a:lnTo>
                      <a:pt x="8259" y="16904"/>
                    </a:lnTo>
                    <a:lnTo>
                      <a:pt x="13341" y="16904"/>
                    </a:lnTo>
                    <a:lnTo>
                      <a:pt x="13341" y="19252"/>
                    </a:lnTo>
                    <a:cubicBezTo>
                      <a:pt x="13341" y="19252"/>
                      <a:pt x="12706" y="19252"/>
                      <a:pt x="12706" y="19252"/>
                    </a:cubicBezTo>
                    <a:close/>
                    <a:moveTo>
                      <a:pt x="10800" y="0"/>
                    </a:moveTo>
                    <a:cubicBezTo>
                      <a:pt x="4845" y="0"/>
                      <a:pt x="0" y="3581"/>
                      <a:pt x="0" y="7983"/>
                    </a:cubicBezTo>
                    <a:cubicBezTo>
                      <a:pt x="0" y="11322"/>
                      <a:pt x="2790" y="14280"/>
                      <a:pt x="6988" y="15449"/>
                    </a:cubicBezTo>
                    <a:lnTo>
                      <a:pt x="6988" y="19722"/>
                    </a:lnTo>
                    <a:cubicBezTo>
                      <a:pt x="6988" y="19981"/>
                      <a:pt x="7272" y="20191"/>
                      <a:pt x="7624" y="20191"/>
                    </a:cubicBezTo>
                    <a:lnTo>
                      <a:pt x="8259" y="20191"/>
                    </a:lnTo>
                    <a:lnTo>
                      <a:pt x="8259" y="21130"/>
                    </a:lnTo>
                    <a:cubicBezTo>
                      <a:pt x="8259" y="21390"/>
                      <a:pt x="8543" y="21600"/>
                      <a:pt x="8894" y="21600"/>
                    </a:cubicBezTo>
                    <a:lnTo>
                      <a:pt x="12706" y="21600"/>
                    </a:lnTo>
                    <a:cubicBezTo>
                      <a:pt x="13057" y="21600"/>
                      <a:pt x="13341" y="21390"/>
                      <a:pt x="13341" y="21130"/>
                    </a:cubicBezTo>
                    <a:lnTo>
                      <a:pt x="13341" y="20191"/>
                    </a:lnTo>
                    <a:lnTo>
                      <a:pt x="13976" y="20191"/>
                    </a:lnTo>
                    <a:cubicBezTo>
                      <a:pt x="14328" y="20191"/>
                      <a:pt x="14612" y="19981"/>
                      <a:pt x="14612" y="19722"/>
                    </a:cubicBezTo>
                    <a:lnTo>
                      <a:pt x="14612" y="15449"/>
                    </a:lnTo>
                    <a:cubicBezTo>
                      <a:pt x="18810" y="14280"/>
                      <a:pt x="21600" y="11322"/>
                      <a:pt x="21600" y="7983"/>
                    </a:cubicBezTo>
                    <a:cubicBezTo>
                      <a:pt x="21600" y="3581"/>
                      <a:pt x="16755" y="0"/>
                      <a:pt x="10800"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29" name="Shape">
                <a:extLst>
                  <a:ext uri="{FF2B5EF4-FFF2-40B4-BE49-F238E27FC236}">
                    <a16:creationId xmlns:a16="http://schemas.microsoft.com/office/drawing/2014/main" id="{CEBC8BA6-2F97-2A4A-B663-F38D93A8ADC8}"/>
                  </a:ext>
                </a:extLst>
              </p:cNvPr>
              <p:cNvSpPr/>
              <p:nvPr/>
            </p:nvSpPr>
            <p:spPr>
              <a:xfrm>
                <a:off x="11680927" y="1867525"/>
                <a:ext cx="194132" cy="58343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2" y="21600"/>
                      <a:pt x="21600" y="19991"/>
                      <a:pt x="21600" y="18000"/>
                    </a:cubicBezTo>
                    <a:lnTo>
                      <a:pt x="21600" y="3600"/>
                    </a:lnTo>
                    <a:cubicBezTo>
                      <a:pt x="21600" y="1609"/>
                      <a:pt x="16772" y="0"/>
                      <a:pt x="10800" y="0"/>
                    </a:cubicBezTo>
                    <a:cubicBezTo>
                      <a:pt x="4827" y="0"/>
                      <a:pt x="0" y="1609"/>
                      <a:pt x="0" y="3600"/>
                    </a:cubicBezTo>
                    <a:lnTo>
                      <a:pt x="0" y="18000"/>
                    </a:lnTo>
                    <a:cubicBezTo>
                      <a:pt x="0" y="19991"/>
                      <a:pt x="4827" y="21600"/>
                      <a:pt x="10800" y="2160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0" name="Shape">
                <a:extLst>
                  <a:ext uri="{FF2B5EF4-FFF2-40B4-BE49-F238E27FC236}">
                    <a16:creationId xmlns:a16="http://schemas.microsoft.com/office/drawing/2014/main" id="{827D24D8-101B-BE42-B00A-08324CAA4188}"/>
                  </a:ext>
                </a:extLst>
              </p:cNvPr>
              <p:cNvSpPr/>
              <p:nvPr/>
            </p:nvSpPr>
            <p:spPr>
              <a:xfrm>
                <a:off x="13616100" y="4211975"/>
                <a:ext cx="582372"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1" name="Shape">
                <a:extLst>
                  <a:ext uri="{FF2B5EF4-FFF2-40B4-BE49-F238E27FC236}">
                    <a16:creationId xmlns:a16="http://schemas.microsoft.com/office/drawing/2014/main" id="{9050485E-FA5B-E04E-A34A-7BA83E72652E}"/>
                  </a:ext>
                </a:extLst>
              </p:cNvPr>
              <p:cNvSpPr/>
              <p:nvPr/>
            </p:nvSpPr>
            <p:spPr>
              <a:xfrm>
                <a:off x="9340719" y="4211975"/>
                <a:ext cx="582379"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2" name="Shape">
                <a:extLst>
                  <a:ext uri="{FF2B5EF4-FFF2-40B4-BE49-F238E27FC236}">
                    <a16:creationId xmlns:a16="http://schemas.microsoft.com/office/drawing/2014/main" id="{CC1B9D4D-10C4-1441-937F-BF41949DDDC7}"/>
                  </a:ext>
                </a:extLst>
              </p:cNvPr>
              <p:cNvSpPr/>
              <p:nvPr/>
            </p:nvSpPr>
            <p:spPr>
              <a:xfrm>
                <a:off x="13046048" y="2558837"/>
                <a:ext cx="468672" cy="469458"/>
              </a:xfrm>
              <a:custGeom>
                <a:avLst/>
                <a:gdLst/>
                <a:ahLst/>
                <a:cxnLst>
                  <a:cxn ang="0">
                    <a:pos x="wd2" y="hd2"/>
                  </a:cxn>
                  <a:cxn ang="5400000">
                    <a:pos x="wd2" y="hd2"/>
                  </a:cxn>
                  <a:cxn ang="10800000">
                    <a:pos x="wd2" y="hd2"/>
                  </a:cxn>
                  <a:cxn ang="16200000">
                    <a:pos x="wd2" y="hd2"/>
                  </a:cxn>
                </a:cxnLst>
                <a:rect l="0" t="0" r="r" b="b"/>
                <a:pathLst>
                  <a:path w="20760" h="21170" extrusionOk="0">
                    <a:moveTo>
                      <a:pt x="13419" y="1284"/>
                    </a:moveTo>
                    <a:lnTo>
                      <a:pt x="1261" y="13685"/>
                    </a:lnTo>
                    <a:cubicBezTo>
                      <a:pt x="-420" y="15399"/>
                      <a:pt x="-420" y="18171"/>
                      <a:pt x="1261" y="19885"/>
                    </a:cubicBezTo>
                    <a:cubicBezTo>
                      <a:pt x="2099" y="20740"/>
                      <a:pt x="3200" y="21170"/>
                      <a:pt x="4301" y="21170"/>
                    </a:cubicBezTo>
                    <a:cubicBezTo>
                      <a:pt x="5401" y="21170"/>
                      <a:pt x="6502" y="20740"/>
                      <a:pt x="7340" y="19885"/>
                    </a:cubicBezTo>
                    <a:lnTo>
                      <a:pt x="19499" y="7485"/>
                    </a:lnTo>
                    <a:cubicBezTo>
                      <a:pt x="21180" y="5770"/>
                      <a:pt x="21180" y="2999"/>
                      <a:pt x="19499" y="1284"/>
                    </a:cubicBezTo>
                    <a:cubicBezTo>
                      <a:pt x="17817" y="-430"/>
                      <a:pt x="15096" y="-426"/>
                      <a:pt x="13419" y="1284"/>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3" name="Shape">
                <a:extLst>
                  <a:ext uri="{FF2B5EF4-FFF2-40B4-BE49-F238E27FC236}">
                    <a16:creationId xmlns:a16="http://schemas.microsoft.com/office/drawing/2014/main" id="{D1B80EBB-5860-E849-8928-B3BCD5B5F5D1}"/>
                  </a:ext>
                </a:extLst>
              </p:cNvPr>
              <p:cNvSpPr/>
              <p:nvPr/>
            </p:nvSpPr>
            <p:spPr>
              <a:xfrm>
                <a:off x="10030781" y="5579572"/>
                <a:ext cx="468666" cy="469489"/>
              </a:xfrm>
              <a:custGeom>
                <a:avLst/>
                <a:gdLst/>
                <a:ahLst/>
                <a:cxnLst>
                  <a:cxn ang="0">
                    <a:pos x="wd2" y="hd2"/>
                  </a:cxn>
                  <a:cxn ang="5400000">
                    <a:pos x="wd2" y="hd2"/>
                  </a:cxn>
                  <a:cxn ang="10800000">
                    <a:pos x="wd2" y="hd2"/>
                  </a:cxn>
                  <a:cxn ang="16200000">
                    <a:pos x="wd2" y="hd2"/>
                  </a:cxn>
                </a:cxnLst>
                <a:rect l="0" t="0" r="r" b="b"/>
                <a:pathLst>
                  <a:path w="20760" h="21171" extrusionOk="0">
                    <a:moveTo>
                      <a:pt x="13420" y="1285"/>
                    </a:moveTo>
                    <a:lnTo>
                      <a:pt x="1261" y="13686"/>
                    </a:lnTo>
                    <a:cubicBezTo>
                      <a:pt x="-420" y="15401"/>
                      <a:pt x="-420" y="18172"/>
                      <a:pt x="1261" y="19886"/>
                    </a:cubicBezTo>
                    <a:cubicBezTo>
                      <a:pt x="2099" y="20741"/>
                      <a:pt x="3200" y="21171"/>
                      <a:pt x="4301" y="21171"/>
                    </a:cubicBezTo>
                    <a:cubicBezTo>
                      <a:pt x="5401" y="21171"/>
                      <a:pt x="6502" y="20741"/>
                      <a:pt x="7340" y="19886"/>
                    </a:cubicBezTo>
                    <a:lnTo>
                      <a:pt x="19499" y="7486"/>
                    </a:lnTo>
                    <a:cubicBezTo>
                      <a:pt x="21180" y="5771"/>
                      <a:pt x="21180" y="3000"/>
                      <a:pt x="19499" y="1285"/>
                    </a:cubicBezTo>
                    <a:cubicBezTo>
                      <a:pt x="17818" y="-429"/>
                      <a:pt x="15101" y="-429"/>
                      <a:pt x="13420" y="1285"/>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4" name="Shape">
                <a:extLst>
                  <a:ext uri="{FF2B5EF4-FFF2-40B4-BE49-F238E27FC236}">
                    <a16:creationId xmlns:a16="http://schemas.microsoft.com/office/drawing/2014/main" id="{C5989AF5-9796-764D-A86D-66CA8084658E}"/>
                  </a:ext>
                </a:extLst>
              </p:cNvPr>
              <p:cNvSpPr/>
              <p:nvPr/>
            </p:nvSpPr>
            <p:spPr>
              <a:xfrm>
                <a:off x="13046048" y="5579572"/>
                <a:ext cx="468672" cy="469489"/>
              </a:xfrm>
              <a:custGeom>
                <a:avLst/>
                <a:gdLst/>
                <a:ahLst/>
                <a:cxnLst>
                  <a:cxn ang="0">
                    <a:pos x="wd2" y="hd2"/>
                  </a:cxn>
                  <a:cxn ang="5400000">
                    <a:pos x="wd2" y="hd2"/>
                  </a:cxn>
                  <a:cxn ang="10800000">
                    <a:pos x="wd2" y="hd2"/>
                  </a:cxn>
                  <a:cxn ang="16200000">
                    <a:pos x="wd2" y="hd2"/>
                  </a:cxn>
                </a:cxnLst>
                <a:rect l="0" t="0" r="r" b="b"/>
                <a:pathLst>
                  <a:path w="20760" h="21171" extrusionOk="0">
                    <a:moveTo>
                      <a:pt x="7340" y="1285"/>
                    </a:moveTo>
                    <a:cubicBezTo>
                      <a:pt x="5659" y="-429"/>
                      <a:pt x="2942" y="-429"/>
                      <a:pt x="1261" y="1285"/>
                    </a:cubicBezTo>
                    <a:cubicBezTo>
                      <a:pt x="-420" y="3000"/>
                      <a:pt x="-420" y="5771"/>
                      <a:pt x="1261" y="7486"/>
                    </a:cubicBezTo>
                    <a:lnTo>
                      <a:pt x="13419" y="19886"/>
                    </a:lnTo>
                    <a:cubicBezTo>
                      <a:pt x="14258" y="20741"/>
                      <a:pt x="15358" y="21171"/>
                      <a:pt x="16459" y="21171"/>
                    </a:cubicBezTo>
                    <a:cubicBezTo>
                      <a:pt x="17560" y="21171"/>
                      <a:pt x="18660" y="20741"/>
                      <a:pt x="19499" y="19886"/>
                    </a:cubicBezTo>
                    <a:cubicBezTo>
                      <a:pt x="21180" y="18172"/>
                      <a:pt x="21180" y="15401"/>
                      <a:pt x="19499" y="13686"/>
                    </a:cubicBezTo>
                    <a:cubicBezTo>
                      <a:pt x="19499" y="13686"/>
                      <a:pt x="7340" y="1285"/>
                      <a:pt x="7340" y="1285"/>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5" name="Shape">
                <a:extLst>
                  <a:ext uri="{FF2B5EF4-FFF2-40B4-BE49-F238E27FC236}">
                    <a16:creationId xmlns:a16="http://schemas.microsoft.com/office/drawing/2014/main" id="{BB37EDEF-E363-7542-9FC1-35C4A57596ED}"/>
                  </a:ext>
                </a:extLst>
              </p:cNvPr>
              <p:cNvSpPr/>
              <p:nvPr/>
            </p:nvSpPr>
            <p:spPr>
              <a:xfrm>
                <a:off x="10030781" y="2558837"/>
                <a:ext cx="468666" cy="469494"/>
              </a:xfrm>
              <a:custGeom>
                <a:avLst/>
                <a:gdLst/>
                <a:ahLst/>
                <a:cxnLst>
                  <a:cxn ang="0">
                    <a:pos x="wd2" y="hd2"/>
                  </a:cxn>
                  <a:cxn ang="5400000">
                    <a:pos x="wd2" y="hd2"/>
                  </a:cxn>
                  <a:cxn ang="10800000">
                    <a:pos x="wd2" y="hd2"/>
                  </a:cxn>
                  <a:cxn ang="16200000">
                    <a:pos x="wd2" y="hd2"/>
                  </a:cxn>
                </a:cxnLst>
                <a:rect l="0" t="0" r="r" b="b"/>
                <a:pathLst>
                  <a:path w="20760" h="21171" extrusionOk="0">
                    <a:moveTo>
                      <a:pt x="13420" y="19886"/>
                    </a:moveTo>
                    <a:cubicBezTo>
                      <a:pt x="14258" y="20741"/>
                      <a:pt x="15359" y="21171"/>
                      <a:pt x="16459" y="21171"/>
                    </a:cubicBezTo>
                    <a:cubicBezTo>
                      <a:pt x="17560" y="21171"/>
                      <a:pt x="18661" y="20741"/>
                      <a:pt x="19499" y="19886"/>
                    </a:cubicBezTo>
                    <a:cubicBezTo>
                      <a:pt x="21180" y="18172"/>
                      <a:pt x="21180" y="15400"/>
                      <a:pt x="19499" y="13686"/>
                    </a:cubicBezTo>
                    <a:lnTo>
                      <a:pt x="7340" y="1285"/>
                    </a:lnTo>
                    <a:cubicBezTo>
                      <a:pt x="5659" y="-429"/>
                      <a:pt x="2942" y="-429"/>
                      <a:pt x="1261" y="1285"/>
                    </a:cubicBezTo>
                    <a:cubicBezTo>
                      <a:pt x="-420" y="3000"/>
                      <a:pt x="-420" y="5771"/>
                      <a:pt x="1261" y="7486"/>
                    </a:cubicBezTo>
                    <a:cubicBezTo>
                      <a:pt x="1261" y="7486"/>
                      <a:pt x="13420" y="19886"/>
                      <a:pt x="13420" y="19886"/>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6" name="Shape">
                <a:extLst>
                  <a:ext uri="{FF2B5EF4-FFF2-40B4-BE49-F238E27FC236}">
                    <a16:creationId xmlns:a16="http://schemas.microsoft.com/office/drawing/2014/main" id="{EDA25863-B837-2A4C-A5B5-BA899CA34BB4}"/>
                  </a:ext>
                </a:extLst>
              </p:cNvPr>
              <p:cNvSpPr/>
              <p:nvPr/>
            </p:nvSpPr>
            <p:spPr>
              <a:xfrm>
                <a:off x="10600832" y="3129921"/>
                <a:ext cx="1261828" cy="1264107"/>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4" y="0"/>
                      <a:pt x="0" y="8944"/>
                      <a:pt x="0" y="19938"/>
                    </a:cubicBezTo>
                    <a:cubicBezTo>
                      <a:pt x="0" y="20857"/>
                      <a:pt x="743" y="21600"/>
                      <a:pt x="1662" y="21600"/>
                    </a:cubicBezTo>
                    <a:cubicBezTo>
                      <a:pt x="2580" y="21600"/>
                      <a:pt x="3323" y="20857"/>
                      <a:pt x="3323" y="19938"/>
                    </a:cubicBezTo>
                    <a:cubicBezTo>
                      <a:pt x="3323" y="10777"/>
                      <a:pt x="10777" y="3323"/>
                      <a:pt x="19938" y="3323"/>
                    </a:cubicBezTo>
                    <a:cubicBezTo>
                      <a:pt x="20857" y="3323"/>
                      <a:pt x="21600" y="2580"/>
                      <a:pt x="21600" y="1662"/>
                    </a:cubicBezTo>
                    <a:cubicBezTo>
                      <a:pt x="21600" y="743"/>
                      <a:pt x="20857" y="0"/>
                      <a:pt x="19938"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nvGrpSpPr>
              <p:cNvPr id="137" name="Group">
                <a:extLst>
                  <a:ext uri="{FF2B5EF4-FFF2-40B4-BE49-F238E27FC236}">
                    <a16:creationId xmlns:a16="http://schemas.microsoft.com/office/drawing/2014/main" id="{0798B401-7304-9C46-8B27-DE9C55591254}"/>
                  </a:ext>
                </a:extLst>
              </p:cNvPr>
              <p:cNvGrpSpPr/>
              <p:nvPr/>
            </p:nvGrpSpPr>
            <p:grpSpPr>
              <a:xfrm>
                <a:off x="11225507" y="4083799"/>
                <a:ext cx="1076802" cy="1619251"/>
                <a:chOff x="0" y="0"/>
                <a:chExt cx="1689099" cy="2540000"/>
              </a:xfrm>
              <a:grpFill/>
            </p:grpSpPr>
            <p:sp>
              <p:nvSpPr>
                <p:cNvPr id="138" name="Shape">
                  <a:extLst>
                    <a:ext uri="{FF2B5EF4-FFF2-40B4-BE49-F238E27FC236}">
                      <a16:creationId xmlns:a16="http://schemas.microsoft.com/office/drawing/2014/main" id="{FAC60078-F893-E144-8AEA-D5C5A513C138}"/>
                    </a:ext>
                  </a:extLst>
                </p:cNvPr>
                <p:cNvSpPr/>
                <p:nvPr/>
              </p:nvSpPr>
              <p:spPr>
                <a:xfrm>
                  <a:off x="-1" y="9473"/>
                  <a:ext cx="732741" cy="2530375"/>
                </a:xfrm>
                <a:custGeom>
                  <a:avLst/>
                  <a:gdLst/>
                  <a:ahLst/>
                  <a:cxnLst>
                    <a:cxn ang="0">
                      <a:pos x="wd2" y="hd2"/>
                    </a:cxn>
                    <a:cxn ang="5400000">
                      <a:pos x="wd2" y="hd2"/>
                    </a:cxn>
                    <a:cxn ang="10800000">
                      <a:pos x="wd2" y="hd2"/>
                    </a:cxn>
                    <a:cxn ang="16200000">
                      <a:pos x="wd2" y="hd2"/>
                    </a:cxn>
                  </a:cxnLst>
                  <a:rect l="0" t="0" r="r" b="b"/>
                  <a:pathLst>
                    <a:path w="21123" h="21459" extrusionOk="0">
                      <a:moveTo>
                        <a:pt x="21123" y="20469"/>
                      </a:moveTo>
                      <a:cubicBezTo>
                        <a:pt x="21123" y="21016"/>
                        <a:pt x="19617" y="21459"/>
                        <a:pt x="17760" y="21459"/>
                      </a:cubicBezTo>
                      <a:cubicBezTo>
                        <a:pt x="15903" y="21459"/>
                        <a:pt x="14397" y="21016"/>
                        <a:pt x="14397" y="20469"/>
                      </a:cubicBezTo>
                      <a:cubicBezTo>
                        <a:pt x="14383" y="16283"/>
                        <a:pt x="13975" y="13155"/>
                        <a:pt x="12012" y="10259"/>
                      </a:cubicBezTo>
                      <a:cubicBezTo>
                        <a:pt x="10070" y="7397"/>
                        <a:pt x="6594" y="4743"/>
                        <a:pt x="424" y="1471"/>
                      </a:cubicBezTo>
                      <a:cubicBezTo>
                        <a:pt x="-477" y="992"/>
                        <a:pt x="107" y="389"/>
                        <a:pt x="1725" y="124"/>
                      </a:cubicBezTo>
                      <a:cubicBezTo>
                        <a:pt x="3351" y="-141"/>
                        <a:pt x="5398" y="31"/>
                        <a:pt x="6306" y="507"/>
                      </a:cubicBezTo>
                      <a:cubicBezTo>
                        <a:pt x="12856" y="3983"/>
                        <a:pt x="16564" y="6813"/>
                        <a:pt x="18633" y="9872"/>
                      </a:cubicBezTo>
                      <a:cubicBezTo>
                        <a:pt x="20680" y="12892"/>
                        <a:pt x="21109" y="16136"/>
                        <a:pt x="21123" y="20469"/>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9" name="Shape">
                  <a:extLst>
                    <a:ext uri="{FF2B5EF4-FFF2-40B4-BE49-F238E27FC236}">
                      <a16:creationId xmlns:a16="http://schemas.microsoft.com/office/drawing/2014/main" id="{7EE49331-2316-C945-8B98-4DF31B8305AB}"/>
                    </a:ext>
                  </a:extLst>
                </p:cNvPr>
                <p:cNvSpPr/>
                <p:nvPr/>
              </p:nvSpPr>
              <p:spPr>
                <a:xfrm>
                  <a:off x="956184" y="9473"/>
                  <a:ext cx="732566" cy="2530528"/>
                </a:xfrm>
                <a:custGeom>
                  <a:avLst/>
                  <a:gdLst/>
                  <a:ahLst/>
                  <a:cxnLst>
                    <a:cxn ang="0">
                      <a:pos x="wd2" y="hd2"/>
                    </a:cxn>
                    <a:cxn ang="5400000">
                      <a:pos x="wd2" y="hd2"/>
                    </a:cxn>
                    <a:cxn ang="10800000">
                      <a:pos x="wd2" y="hd2"/>
                    </a:cxn>
                    <a:cxn ang="16200000">
                      <a:pos x="wd2" y="hd2"/>
                    </a:cxn>
                  </a:cxnLst>
                  <a:rect l="0" t="0" r="r" b="b"/>
                  <a:pathLst>
                    <a:path w="21124" h="21459" extrusionOk="0">
                      <a:moveTo>
                        <a:pt x="6728" y="20469"/>
                      </a:moveTo>
                      <a:cubicBezTo>
                        <a:pt x="6728" y="21016"/>
                        <a:pt x="5222" y="21459"/>
                        <a:pt x="3364" y="21459"/>
                      </a:cubicBezTo>
                      <a:cubicBezTo>
                        <a:pt x="1506" y="21459"/>
                        <a:pt x="0" y="21016"/>
                        <a:pt x="0" y="20469"/>
                      </a:cubicBezTo>
                      <a:cubicBezTo>
                        <a:pt x="14" y="16136"/>
                        <a:pt x="443" y="12895"/>
                        <a:pt x="2491" y="9873"/>
                      </a:cubicBezTo>
                      <a:cubicBezTo>
                        <a:pt x="4561" y="6814"/>
                        <a:pt x="8270" y="3985"/>
                        <a:pt x="14822" y="509"/>
                      </a:cubicBezTo>
                      <a:cubicBezTo>
                        <a:pt x="15723" y="31"/>
                        <a:pt x="17778" y="-141"/>
                        <a:pt x="19397" y="126"/>
                      </a:cubicBezTo>
                      <a:cubicBezTo>
                        <a:pt x="21023" y="391"/>
                        <a:pt x="21600" y="996"/>
                        <a:pt x="20700" y="1472"/>
                      </a:cubicBezTo>
                      <a:cubicBezTo>
                        <a:pt x="14527" y="4745"/>
                        <a:pt x="11050" y="7400"/>
                        <a:pt x="9108" y="10260"/>
                      </a:cubicBezTo>
                      <a:cubicBezTo>
                        <a:pt x="7151" y="13156"/>
                        <a:pt x="6736" y="16283"/>
                        <a:pt x="6728" y="20469"/>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40" name="Shape">
                  <a:extLst>
                    <a:ext uri="{FF2B5EF4-FFF2-40B4-BE49-F238E27FC236}">
                      <a16:creationId xmlns:a16="http://schemas.microsoft.com/office/drawing/2014/main" id="{5F404509-315B-2743-89E1-A31FE07D0085}"/>
                    </a:ext>
                  </a:extLst>
                </p:cNvPr>
                <p:cNvSpPr/>
                <p:nvPr/>
              </p:nvSpPr>
              <p:spPr>
                <a:xfrm>
                  <a:off x="-1" y="9473"/>
                  <a:ext cx="959806" cy="408945"/>
                </a:xfrm>
                <a:custGeom>
                  <a:avLst/>
                  <a:gdLst/>
                  <a:ahLst/>
                  <a:cxnLst>
                    <a:cxn ang="0">
                      <a:pos x="wd2" y="hd2"/>
                    </a:cxn>
                    <a:cxn ang="5400000">
                      <a:pos x="wd2" y="hd2"/>
                    </a:cxn>
                    <a:cxn ang="10800000">
                      <a:pos x="wd2" y="hd2"/>
                    </a:cxn>
                    <a:cxn ang="16200000">
                      <a:pos x="wd2" y="hd2"/>
                    </a:cxn>
                  </a:cxnLst>
                  <a:rect l="0" t="0" r="r" b="b"/>
                  <a:pathLst>
                    <a:path w="20978" h="18192" extrusionOk="0">
                      <a:moveTo>
                        <a:pt x="1775" y="10157"/>
                      </a:moveTo>
                      <a:cubicBezTo>
                        <a:pt x="430" y="9287"/>
                        <a:pt x="-306" y="6354"/>
                        <a:pt x="121" y="3615"/>
                      </a:cubicBezTo>
                      <a:cubicBezTo>
                        <a:pt x="553" y="877"/>
                        <a:pt x="1988" y="-622"/>
                        <a:pt x="3332" y="247"/>
                      </a:cubicBezTo>
                      <a:cubicBezTo>
                        <a:pt x="5114" y="1421"/>
                        <a:pt x="6656" y="2996"/>
                        <a:pt x="8080" y="4453"/>
                      </a:cubicBezTo>
                      <a:lnTo>
                        <a:pt x="8219" y="4604"/>
                      </a:lnTo>
                      <a:cubicBezTo>
                        <a:pt x="10443" y="6886"/>
                        <a:pt x="12295" y="8668"/>
                        <a:pt x="13671" y="6386"/>
                      </a:cubicBezTo>
                      <a:lnTo>
                        <a:pt x="16818" y="1160"/>
                      </a:lnTo>
                      <a:cubicBezTo>
                        <a:pt x="17912" y="-643"/>
                        <a:pt x="19523" y="-306"/>
                        <a:pt x="20408" y="1921"/>
                      </a:cubicBezTo>
                      <a:cubicBezTo>
                        <a:pt x="21294" y="4148"/>
                        <a:pt x="21128" y="7429"/>
                        <a:pt x="20035" y="9233"/>
                      </a:cubicBezTo>
                      <a:lnTo>
                        <a:pt x="16887" y="14460"/>
                      </a:lnTo>
                      <a:cubicBezTo>
                        <a:pt x="12967" y="20957"/>
                        <a:pt x="9760" y="17795"/>
                        <a:pt x="5898" y="13851"/>
                      </a:cubicBezTo>
                      <a:lnTo>
                        <a:pt x="5781" y="13742"/>
                      </a:lnTo>
                      <a:cubicBezTo>
                        <a:pt x="4533" y="12460"/>
                        <a:pt x="3177" y="11080"/>
                        <a:pt x="1775" y="10157"/>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41" name="Shape">
                  <a:extLst>
                    <a:ext uri="{FF2B5EF4-FFF2-40B4-BE49-F238E27FC236}">
                      <a16:creationId xmlns:a16="http://schemas.microsoft.com/office/drawing/2014/main" id="{6DCBC89A-17CA-8C4F-BFDC-E9DDB79E870E}"/>
                    </a:ext>
                  </a:extLst>
                </p:cNvPr>
                <p:cNvSpPr/>
                <p:nvPr/>
              </p:nvSpPr>
              <p:spPr>
                <a:xfrm>
                  <a:off x="728972" y="0"/>
                  <a:ext cx="960128" cy="409378"/>
                </a:xfrm>
                <a:custGeom>
                  <a:avLst/>
                  <a:gdLst/>
                  <a:ahLst/>
                  <a:cxnLst>
                    <a:cxn ang="0">
                      <a:pos x="wd2" y="hd2"/>
                    </a:cxn>
                    <a:cxn ang="5400000">
                      <a:pos x="wd2" y="hd2"/>
                    </a:cxn>
                    <a:cxn ang="10800000">
                      <a:pos x="wd2" y="hd2"/>
                    </a:cxn>
                    <a:cxn ang="16200000">
                      <a:pos x="wd2" y="hd2"/>
                    </a:cxn>
                  </a:cxnLst>
                  <a:rect l="0" t="0" r="r" b="b"/>
                  <a:pathLst>
                    <a:path w="20975" h="18202" extrusionOk="0">
                      <a:moveTo>
                        <a:pt x="17642" y="250"/>
                      </a:moveTo>
                      <a:cubicBezTo>
                        <a:pt x="18986" y="-629"/>
                        <a:pt x="20425" y="881"/>
                        <a:pt x="20852" y="3617"/>
                      </a:cubicBezTo>
                      <a:cubicBezTo>
                        <a:pt x="21284" y="6354"/>
                        <a:pt x="20543" y="9286"/>
                        <a:pt x="19199" y="10155"/>
                      </a:cubicBezTo>
                      <a:cubicBezTo>
                        <a:pt x="17797" y="11077"/>
                        <a:pt x="16443" y="12467"/>
                        <a:pt x="15189" y="13749"/>
                      </a:cubicBezTo>
                      <a:lnTo>
                        <a:pt x="15072" y="13858"/>
                      </a:lnTo>
                      <a:cubicBezTo>
                        <a:pt x="11217" y="17800"/>
                        <a:pt x="8007" y="20971"/>
                        <a:pt x="4088" y="14466"/>
                      </a:cubicBezTo>
                      <a:lnTo>
                        <a:pt x="942" y="9243"/>
                      </a:lnTo>
                      <a:cubicBezTo>
                        <a:pt x="-151" y="7440"/>
                        <a:pt x="-316" y="4160"/>
                        <a:pt x="569" y="1934"/>
                      </a:cubicBezTo>
                      <a:cubicBezTo>
                        <a:pt x="1454" y="-292"/>
                        <a:pt x="3065" y="-629"/>
                        <a:pt x="4158" y="1174"/>
                      </a:cubicBezTo>
                      <a:lnTo>
                        <a:pt x="7304" y="6398"/>
                      </a:lnTo>
                      <a:cubicBezTo>
                        <a:pt x="8679" y="8678"/>
                        <a:pt x="10524" y="6886"/>
                        <a:pt x="12753" y="4616"/>
                      </a:cubicBezTo>
                      <a:lnTo>
                        <a:pt x="12892" y="4465"/>
                      </a:lnTo>
                      <a:cubicBezTo>
                        <a:pt x="14320" y="2998"/>
                        <a:pt x="15861" y="1424"/>
                        <a:pt x="17642" y="25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grpSp>
        <p:sp>
          <p:nvSpPr>
            <p:cNvPr id="125" name="Rectangle 124">
              <a:extLst>
                <a:ext uri="{FF2B5EF4-FFF2-40B4-BE49-F238E27FC236}">
                  <a16:creationId xmlns:a16="http://schemas.microsoft.com/office/drawing/2014/main" id="{1227AC20-8B37-A54B-8395-7191CB1E1534}"/>
                </a:ext>
              </a:extLst>
            </p:cNvPr>
            <p:cNvSpPr/>
            <p:nvPr/>
          </p:nvSpPr>
          <p:spPr bwMode="auto">
            <a:xfrm>
              <a:off x="799282" y="6772079"/>
              <a:ext cx="5834892" cy="4281069"/>
            </a:xfrm>
            <a:prstGeom prst="rect">
              <a:avLst/>
            </a:prstGeom>
            <a:noFill/>
            <a:ln w="25400" cap="flat" cmpd="sng" algn="ctr">
              <a:solidFill>
                <a:schemeClr val="bg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sp>
        <p:nvSpPr>
          <p:cNvPr id="142" name="Rounded Rectangle 141">
            <a:extLst>
              <a:ext uri="{FF2B5EF4-FFF2-40B4-BE49-F238E27FC236}">
                <a16:creationId xmlns:a16="http://schemas.microsoft.com/office/drawing/2014/main" id="{65DCFA26-8698-5F49-9A27-5E809444ACF9}"/>
              </a:ext>
            </a:extLst>
          </p:cNvPr>
          <p:cNvSpPr/>
          <p:nvPr/>
        </p:nvSpPr>
        <p:spPr>
          <a:xfrm>
            <a:off x="1452384" y="5690344"/>
            <a:ext cx="5409518" cy="2277999"/>
          </a:xfrm>
          <a:prstGeom prst="roundRect">
            <a:avLst>
              <a:gd name="adj" fmla="val 0"/>
            </a:avLst>
          </a:prstGeom>
          <a:noFill/>
        </p:spPr>
        <p:txBody>
          <a:bodyPr wrap="square" rtlCol="0" anchor="ctr" anchorCtr="0">
            <a:noAutofit/>
          </a:bodyPr>
          <a:lstStyle/>
          <a:p>
            <a:pPr rtl="0"/>
            <a:r>
              <a:rPr lang="es" sz="3200"/>
              <a:t>“Si le he entendido bien, ¿dice ser gay pero nunca ha mantenido una relación?”</a:t>
            </a:r>
          </a:p>
        </p:txBody>
      </p:sp>
      <p:grpSp>
        <p:nvGrpSpPr>
          <p:cNvPr id="6" name="Group 5">
            <a:extLst>
              <a:ext uri="{FF2B5EF4-FFF2-40B4-BE49-F238E27FC236}">
                <a16:creationId xmlns:a16="http://schemas.microsoft.com/office/drawing/2014/main" id="{6A7479F6-ABFA-354F-B964-676494F5DE7D}"/>
              </a:ext>
            </a:extLst>
          </p:cNvPr>
          <p:cNvGrpSpPr/>
          <p:nvPr/>
        </p:nvGrpSpPr>
        <p:grpSpPr>
          <a:xfrm>
            <a:off x="7396599" y="5125664"/>
            <a:ext cx="5512576" cy="506657"/>
            <a:chOff x="7396599" y="5125664"/>
            <a:chExt cx="5512576" cy="506657"/>
          </a:xfrm>
        </p:grpSpPr>
        <p:sp>
          <p:nvSpPr>
            <p:cNvPr id="119" name="Freeform 322">
              <a:extLst>
                <a:ext uri="{FF2B5EF4-FFF2-40B4-BE49-F238E27FC236}">
                  <a16:creationId xmlns:a16="http://schemas.microsoft.com/office/drawing/2014/main" id="{D8E93700-AF8F-444B-A6F1-4B07AB4516B4}"/>
                </a:ext>
              </a:extLst>
            </p:cNvPr>
            <p:cNvSpPr>
              <a:spLocks noEditPoints="1"/>
            </p:cNvSpPr>
            <p:nvPr/>
          </p:nvSpPr>
          <p:spPr bwMode="auto">
            <a:xfrm>
              <a:off x="7396599" y="5125664"/>
              <a:ext cx="497391" cy="497390"/>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3200" dirty="0"/>
            </a:p>
          </p:txBody>
        </p:sp>
        <p:sp>
          <p:nvSpPr>
            <p:cNvPr id="5" name="Rectangle 4">
              <a:extLst>
                <a:ext uri="{FF2B5EF4-FFF2-40B4-BE49-F238E27FC236}">
                  <a16:creationId xmlns:a16="http://schemas.microsoft.com/office/drawing/2014/main" id="{F5D7520E-0E1C-6645-A0BB-22D74379CCA8}"/>
                </a:ext>
              </a:extLst>
            </p:cNvPr>
            <p:cNvSpPr/>
            <p:nvPr/>
          </p:nvSpPr>
          <p:spPr>
            <a:xfrm>
              <a:off x="7921192" y="5152190"/>
              <a:ext cx="4987983" cy="480131"/>
            </a:xfrm>
            <a:prstGeom prst="rect">
              <a:avLst/>
            </a:prstGeom>
          </p:spPr>
          <p:txBody>
            <a:bodyPr wrap="square" rtlCol="0">
              <a:spAutoFit/>
            </a:bodyPr>
            <a:lstStyle/>
            <a:p>
              <a:pPr defTabSz="685800" rtl="0">
                <a:lnSpc>
                  <a:spcPct val="90000"/>
                </a:lnSpc>
                <a:spcAft>
                  <a:spcPts val="450"/>
                </a:spcAft>
                <a:buClr>
                  <a:schemeClr val="accent1"/>
                </a:buClr>
              </a:pPr>
              <a:r>
                <a:rPr lang="es" sz="2800" dirty="0"/>
                <a:t>Comprobar sus comprensión</a:t>
              </a:r>
            </a:p>
          </p:txBody>
        </p:sp>
      </p:grpSp>
      <p:grpSp>
        <p:nvGrpSpPr>
          <p:cNvPr id="7" name="Group 6">
            <a:extLst>
              <a:ext uri="{FF2B5EF4-FFF2-40B4-BE49-F238E27FC236}">
                <a16:creationId xmlns:a16="http://schemas.microsoft.com/office/drawing/2014/main" id="{8C3527F4-56A6-C84D-93BE-90F8E87F0765}"/>
              </a:ext>
            </a:extLst>
          </p:cNvPr>
          <p:cNvGrpSpPr/>
          <p:nvPr/>
        </p:nvGrpSpPr>
        <p:grpSpPr>
          <a:xfrm>
            <a:off x="7396599" y="5913064"/>
            <a:ext cx="4501007" cy="501173"/>
            <a:chOff x="7396599" y="5913064"/>
            <a:chExt cx="4501007" cy="501173"/>
          </a:xfrm>
        </p:grpSpPr>
        <p:sp>
          <p:nvSpPr>
            <p:cNvPr id="146" name="Rectangle 145">
              <a:extLst>
                <a:ext uri="{FF2B5EF4-FFF2-40B4-BE49-F238E27FC236}">
                  <a16:creationId xmlns:a16="http://schemas.microsoft.com/office/drawing/2014/main" id="{6FAB5508-EA42-0D43-B9E3-50BE9CF1FAD7}"/>
                </a:ext>
              </a:extLst>
            </p:cNvPr>
            <p:cNvSpPr/>
            <p:nvPr/>
          </p:nvSpPr>
          <p:spPr>
            <a:xfrm>
              <a:off x="7985335" y="5934106"/>
              <a:ext cx="3912271" cy="480131"/>
            </a:xfrm>
            <a:prstGeom prst="rect">
              <a:avLst/>
            </a:prstGeom>
          </p:spPr>
          <p:txBody>
            <a:bodyPr wrap="square" rtlCol="0">
              <a:spAutoFit/>
            </a:bodyPr>
            <a:lstStyle/>
            <a:p>
              <a:pPr defTabSz="685800" rtl="0">
                <a:lnSpc>
                  <a:spcPct val="90000"/>
                </a:lnSpc>
                <a:spcAft>
                  <a:spcPts val="450"/>
                </a:spcAft>
                <a:buClr>
                  <a:schemeClr val="accent1"/>
                </a:buClr>
              </a:pPr>
              <a:r>
                <a:rPr lang="es" sz="2800" dirty="0"/>
                <a:t>Aclarar y verificar</a:t>
              </a:r>
            </a:p>
          </p:txBody>
        </p:sp>
        <p:sp>
          <p:nvSpPr>
            <p:cNvPr id="148" name="Freeform 322">
              <a:extLst>
                <a:ext uri="{FF2B5EF4-FFF2-40B4-BE49-F238E27FC236}">
                  <a16:creationId xmlns:a16="http://schemas.microsoft.com/office/drawing/2014/main" id="{F09E8C93-1C44-C148-9DFD-A535F4B9C421}"/>
                </a:ext>
              </a:extLst>
            </p:cNvPr>
            <p:cNvSpPr>
              <a:spLocks noEditPoints="1"/>
            </p:cNvSpPr>
            <p:nvPr/>
          </p:nvSpPr>
          <p:spPr bwMode="auto">
            <a:xfrm>
              <a:off x="7396599" y="5913064"/>
              <a:ext cx="497391" cy="497390"/>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3200" dirty="0"/>
            </a:p>
          </p:txBody>
        </p:sp>
      </p:grpSp>
      <p:grpSp>
        <p:nvGrpSpPr>
          <p:cNvPr id="8" name="Group 7">
            <a:extLst>
              <a:ext uri="{FF2B5EF4-FFF2-40B4-BE49-F238E27FC236}">
                <a16:creationId xmlns:a16="http://schemas.microsoft.com/office/drawing/2014/main" id="{F2D61746-71A5-BA4E-9E3A-4FBCA85D8DA6}"/>
              </a:ext>
            </a:extLst>
          </p:cNvPr>
          <p:cNvGrpSpPr/>
          <p:nvPr/>
        </p:nvGrpSpPr>
        <p:grpSpPr>
          <a:xfrm>
            <a:off x="7396599" y="6675064"/>
            <a:ext cx="5234046" cy="514308"/>
            <a:chOff x="7396599" y="6675064"/>
            <a:chExt cx="5234046" cy="514308"/>
          </a:xfrm>
        </p:grpSpPr>
        <p:sp>
          <p:nvSpPr>
            <p:cNvPr id="147" name="Rectangle 146">
              <a:extLst>
                <a:ext uri="{FF2B5EF4-FFF2-40B4-BE49-F238E27FC236}">
                  <a16:creationId xmlns:a16="http://schemas.microsoft.com/office/drawing/2014/main" id="{EBA0DCF8-59EE-FE49-A57F-8A09FEFEDE5F}"/>
                </a:ext>
              </a:extLst>
            </p:cNvPr>
            <p:cNvSpPr/>
            <p:nvPr/>
          </p:nvSpPr>
          <p:spPr>
            <a:xfrm>
              <a:off x="7944366" y="6709241"/>
              <a:ext cx="4686279" cy="480131"/>
            </a:xfrm>
            <a:prstGeom prst="rect">
              <a:avLst/>
            </a:prstGeom>
          </p:spPr>
          <p:txBody>
            <a:bodyPr wrap="square" rtlCol="0">
              <a:spAutoFit/>
            </a:bodyPr>
            <a:lstStyle/>
            <a:p>
              <a:pPr defTabSz="685800" rtl="0">
                <a:lnSpc>
                  <a:spcPct val="90000"/>
                </a:lnSpc>
                <a:spcAft>
                  <a:spcPts val="450"/>
                </a:spcAft>
                <a:buClr>
                  <a:schemeClr val="accent1"/>
                </a:buClr>
              </a:pPr>
              <a:r>
                <a:rPr lang="es" sz="2800" dirty="0"/>
                <a:t>No recabar nueva información</a:t>
              </a:r>
            </a:p>
          </p:txBody>
        </p:sp>
        <p:sp>
          <p:nvSpPr>
            <p:cNvPr id="149" name="Freeform 322">
              <a:extLst>
                <a:ext uri="{FF2B5EF4-FFF2-40B4-BE49-F238E27FC236}">
                  <a16:creationId xmlns:a16="http://schemas.microsoft.com/office/drawing/2014/main" id="{8E4F4E22-6CD9-8A4A-AD89-2A84599FE0F1}"/>
                </a:ext>
              </a:extLst>
            </p:cNvPr>
            <p:cNvSpPr>
              <a:spLocks noEditPoints="1"/>
            </p:cNvSpPr>
            <p:nvPr/>
          </p:nvSpPr>
          <p:spPr bwMode="auto">
            <a:xfrm>
              <a:off x="7396599" y="6675064"/>
              <a:ext cx="497391" cy="497390"/>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3200" dirty="0"/>
            </a:p>
          </p:txBody>
        </p:sp>
      </p:grpSp>
      <p:grpSp>
        <p:nvGrpSpPr>
          <p:cNvPr id="150" name="Group 149">
            <a:extLst>
              <a:ext uri="{FF2B5EF4-FFF2-40B4-BE49-F238E27FC236}">
                <a16:creationId xmlns:a16="http://schemas.microsoft.com/office/drawing/2014/main" id="{77FB8D8F-27CF-BA4F-AF80-42A657202DB5}"/>
              </a:ext>
            </a:extLst>
          </p:cNvPr>
          <p:cNvGrpSpPr/>
          <p:nvPr/>
        </p:nvGrpSpPr>
        <p:grpSpPr>
          <a:xfrm>
            <a:off x="680384" y="6081019"/>
            <a:ext cx="733467" cy="887726"/>
            <a:chOff x="-1166406" y="1274883"/>
            <a:chExt cx="968541" cy="1172240"/>
          </a:xfrm>
        </p:grpSpPr>
        <p:sp>
          <p:nvSpPr>
            <p:cNvPr id="151" name="Freeform 545">
              <a:extLst>
                <a:ext uri="{FF2B5EF4-FFF2-40B4-BE49-F238E27FC236}">
                  <a16:creationId xmlns:a16="http://schemas.microsoft.com/office/drawing/2014/main" id="{F37485A3-7B5D-1447-99D4-1CA99EA5D96F}"/>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5"/>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52" name="Shape 21998">
              <a:extLst>
                <a:ext uri="{FF2B5EF4-FFF2-40B4-BE49-F238E27FC236}">
                  <a16:creationId xmlns:a16="http://schemas.microsoft.com/office/drawing/2014/main" id="{730616A9-7A38-C34A-AFCD-F267BC8A7F5C}"/>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rtlCol="0" anchor="ctr"/>
            <a:lstStyle/>
            <a:p>
              <a:pPr defTabSz="171450" rtl="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dirty="0"/>
            </a:p>
          </p:txBody>
        </p:sp>
      </p:grpSp>
      <p:sp>
        <p:nvSpPr>
          <p:cNvPr id="87" name="Oval 86">
            <a:extLst>
              <a:ext uri="{FF2B5EF4-FFF2-40B4-BE49-F238E27FC236}">
                <a16:creationId xmlns:a16="http://schemas.microsoft.com/office/drawing/2014/main" id="{93B123FE-9422-CA41-9813-5A2E426D1C47}"/>
              </a:ext>
            </a:extLst>
          </p:cNvPr>
          <p:cNvSpPr/>
          <p:nvPr/>
        </p:nvSpPr>
        <p:spPr bwMode="auto">
          <a:xfrm>
            <a:off x="499875" y="2371843"/>
            <a:ext cx="805251" cy="805251"/>
          </a:xfrm>
          <a:prstGeom prst="ellipse">
            <a:avLst/>
          </a:prstGeom>
          <a:solidFill>
            <a:schemeClr val="accent5"/>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96" name="Group 19">
            <a:extLst>
              <a:ext uri="{FF2B5EF4-FFF2-40B4-BE49-F238E27FC236}">
                <a16:creationId xmlns:a16="http://schemas.microsoft.com/office/drawing/2014/main" id="{C4E58383-C7A8-6A4B-975B-4D53D3939773}"/>
              </a:ext>
            </a:extLst>
          </p:cNvPr>
          <p:cNvGrpSpPr>
            <a:grpSpLocks noChangeAspect="1"/>
          </p:cNvGrpSpPr>
          <p:nvPr/>
        </p:nvGrpSpPr>
        <p:grpSpPr bwMode="auto">
          <a:xfrm>
            <a:off x="677958" y="2514517"/>
            <a:ext cx="457778" cy="457778"/>
            <a:chOff x="4494" y="2163"/>
            <a:chExt cx="384" cy="384"/>
          </a:xfrm>
          <a:solidFill>
            <a:schemeClr val="bg1"/>
          </a:solidFill>
        </p:grpSpPr>
        <p:sp>
          <p:nvSpPr>
            <p:cNvPr id="97" name="Freeform 21">
              <a:extLst>
                <a:ext uri="{FF2B5EF4-FFF2-40B4-BE49-F238E27FC236}">
                  <a16:creationId xmlns:a16="http://schemas.microsoft.com/office/drawing/2014/main" id="{EB0CD2C3-3421-3F46-B447-5BDD5F2DDCD6}"/>
                </a:ext>
              </a:extLst>
            </p:cNvPr>
            <p:cNvSpPr>
              <a:spLocks noEditPoints="1"/>
            </p:cNvSpPr>
            <p:nvPr/>
          </p:nvSpPr>
          <p:spPr bwMode="auto">
            <a:xfrm>
              <a:off x="4494" y="2163"/>
              <a:ext cx="384" cy="384"/>
            </a:xfrm>
            <a:custGeom>
              <a:avLst/>
              <a:gdLst>
                <a:gd name="T0" fmla="*/ 1611 w 3456"/>
                <a:gd name="T1" fmla="*/ 979 h 3456"/>
                <a:gd name="T2" fmla="*/ 1817 w 3456"/>
                <a:gd name="T3" fmla="*/ 1267 h 3456"/>
                <a:gd name="T4" fmla="*/ 3341 w 3456"/>
                <a:gd name="T5" fmla="*/ 1267 h 3456"/>
                <a:gd name="T6" fmla="*/ 3341 w 3456"/>
                <a:gd name="T7" fmla="*/ 979 h 3456"/>
                <a:gd name="T8" fmla="*/ 1611 w 3456"/>
                <a:gd name="T9" fmla="*/ 979 h 3456"/>
                <a:gd name="T10" fmla="*/ 115 w 3456"/>
                <a:gd name="T11" fmla="*/ 576 h 3456"/>
                <a:gd name="T12" fmla="*/ 115 w 3456"/>
                <a:gd name="T13" fmla="*/ 3341 h 3456"/>
                <a:gd name="T14" fmla="*/ 3341 w 3456"/>
                <a:gd name="T15" fmla="*/ 3341 h 3456"/>
                <a:gd name="T16" fmla="*/ 3341 w 3456"/>
                <a:gd name="T17" fmla="*/ 1382 h 3456"/>
                <a:gd name="T18" fmla="*/ 1786 w 3456"/>
                <a:gd name="T19" fmla="*/ 1382 h 3456"/>
                <a:gd name="T20" fmla="*/ 1786 w 3456"/>
                <a:gd name="T21" fmla="*/ 1380 h 3456"/>
                <a:gd name="T22" fmla="*/ 1772 w 3456"/>
                <a:gd name="T23" fmla="*/ 1379 h 3456"/>
                <a:gd name="T24" fmla="*/ 1759 w 3456"/>
                <a:gd name="T25" fmla="*/ 1374 h 3456"/>
                <a:gd name="T26" fmla="*/ 1748 w 3456"/>
                <a:gd name="T27" fmla="*/ 1367 h 3456"/>
                <a:gd name="T28" fmla="*/ 1738 w 3456"/>
                <a:gd name="T29" fmla="*/ 1356 h 3456"/>
                <a:gd name="T30" fmla="*/ 1468 w 3456"/>
                <a:gd name="T31" fmla="*/ 979 h 3456"/>
                <a:gd name="T32" fmla="*/ 1468 w 3456"/>
                <a:gd name="T33" fmla="*/ 979 h 3456"/>
                <a:gd name="T34" fmla="*/ 1180 w 3456"/>
                <a:gd name="T35" fmla="*/ 576 h 3456"/>
                <a:gd name="T36" fmla="*/ 115 w 3456"/>
                <a:gd name="T37" fmla="*/ 576 h 3456"/>
                <a:gd name="T38" fmla="*/ 288 w 3456"/>
                <a:gd name="T39" fmla="*/ 346 h 3456"/>
                <a:gd name="T40" fmla="*/ 288 w 3456"/>
                <a:gd name="T41" fmla="*/ 461 h 3456"/>
                <a:gd name="T42" fmla="*/ 1239 w 3456"/>
                <a:gd name="T43" fmla="*/ 461 h 3456"/>
                <a:gd name="T44" fmla="*/ 1257 w 3456"/>
                <a:gd name="T45" fmla="*/ 485 h 3456"/>
                <a:gd name="T46" fmla="*/ 1528 w 3456"/>
                <a:gd name="T47" fmla="*/ 864 h 3456"/>
                <a:gd name="T48" fmla="*/ 3341 w 3456"/>
                <a:gd name="T49" fmla="*/ 864 h 3456"/>
                <a:gd name="T50" fmla="*/ 3341 w 3456"/>
                <a:gd name="T51" fmla="*/ 749 h 3456"/>
                <a:gd name="T52" fmla="*/ 1641 w 3456"/>
                <a:gd name="T53" fmla="*/ 749 h 3456"/>
                <a:gd name="T54" fmla="*/ 1353 w 3456"/>
                <a:gd name="T55" fmla="*/ 346 h 3456"/>
                <a:gd name="T56" fmla="*/ 288 w 3456"/>
                <a:gd name="T57" fmla="*/ 346 h 3456"/>
                <a:gd name="T58" fmla="*/ 461 w 3456"/>
                <a:gd name="T59" fmla="*/ 115 h 3456"/>
                <a:gd name="T60" fmla="*/ 461 w 3456"/>
                <a:gd name="T61" fmla="*/ 230 h 3456"/>
                <a:gd name="T62" fmla="*/ 1412 w 3456"/>
                <a:gd name="T63" fmla="*/ 230 h 3456"/>
                <a:gd name="T64" fmla="*/ 1700 w 3456"/>
                <a:gd name="T65" fmla="*/ 634 h 3456"/>
                <a:gd name="T66" fmla="*/ 3341 w 3456"/>
                <a:gd name="T67" fmla="*/ 634 h 3456"/>
                <a:gd name="T68" fmla="*/ 3341 w 3456"/>
                <a:gd name="T69" fmla="*/ 518 h 3456"/>
                <a:gd name="T70" fmla="*/ 1814 w 3456"/>
                <a:gd name="T71" fmla="*/ 518 h 3456"/>
                <a:gd name="T72" fmla="*/ 1526 w 3456"/>
                <a:gd name="T73" fmla="*/ 115 h 3456"/>
                <a:gd name="T74" fmla="*/ 461 w 3456"/>
                <a:gd name="T75" fmla="*/ 115 h 3456"/>
                <a:gd name="T76" fmla="*/ 346 w 3456"/>
                <a:gd name="T77" fmla="*/ 0 h 3456"/>
                <a:gd name="T78" fmla="*/ 1585 w 3456"/>
                <a:gd name="T79" fmla="*/ 0 h 3456"/>
                <a:gd name="T80" fmla="*/ 1873 w 3456"/>
                <a:gd name="T81" fmla="*/ 403 h 3456"/>
                <a:gd name="T82" fmla="*/ 3456 w 3456"/>
                <a:gd name="T83" fmla="*/ 403 h 3456"/>
                <a:gd name="T84" fmla="*/ 3456 w 3456"/>
                <a:gd name="T85" fmla="*/ 3456 h 3456"/>
                <a:gd name="T86" fmla="*/ 0 w 3456"/>
                <a:gd name="T87" fmla="*/ 3456 h 3456"/>
                <a:gd name="T88" fmla="*/ 0 w 3456"/>
                <a:gd name="T89" fmla="*/ 461 h 3456"/>
                <a:gd name="T90" fmla="*/ 173 w 3456"/>
                <a:gd name="T91" fmla="*/ 461 h 3456"/>
                <a:gd name="T92" fmla="*/ 173 w 3456"/>
                <a:gd name="T93" fmla="*/ 230 h 3456"/>
                <a:gd name="T94" fmla="*/ 346 w 3456"/>
                <a:gd name="T95" fmla="*/ 230 h 3456"/>
                <a:gd name="T96" fmla="*/ 346 w 3456"/>
                <a:gd name="T97"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6" h="3456">
                  <a:moveTo>
                    <a:pt x="1611" y="979"/>
                  </a:moveTo>
                  <a:lnTo>
                    <a:pt x="1817" y="1267"/>
                  </a:lnTo>
                  <a:lnTo>
                    <a:pt x="3341" y="1267"/>
                  </a:lnTo>
                  <a:lnTo>
                    <a:pt x="3341" y="979"/>
                  </a:lnTo>
                  <a:lnTo>
                    <a:pt x="1611" y="979"/>
                  </a:lnTo>
                  <a:close/>
                  <a:moveTo>
                    <a:pt x="115" y="576"/>
                  </a:moveTo>
                  <a:lnTo>
                    <a:pt x="115" y="3341"/>
                  </a:lnTo>
                  <a:lnTo>
                    <a:pt x="3341" y="3341"/>
                  </a:lnTo>
                  <a:lnTo>
                    <a:pt x="3341" y="1382"/>
                  </a:lnTo>
                  <a:lnTo>
                    <a:pt x="1786" y="1382"/>
                  </a:lnTo>
                  <a:lnTo>
                    <a:pt x="1786" y="1380"/>
                  </a:lnTo>
                  <a:lnTo>
                    <a:pt x="1772" y="1379"/>
                  </a:lnTo>
                  <a:lnTo>
                    <a:pt x="1759" y="1374"/>
                  </a:lnTo>
                  <a:lnTo>
                    <a:pt x="1748" y="1367"/>
                  </a:lnTo>
                  <a:lnTo>
                    <a:pt x="1738" y="1356"/>
                  </a:lnTo>
                  <a:lnTo>
                    <a:pt x="1468" y="979"/>
                  </a:lnTo>
                  <a:lnTo>
                    <a:pt x="1468" y="979"/>
                  </a:lnTo>
                  <a:lnTo>
                    <a:pt x="1180" y="576"/>
                  </a:lnTo>
                  <a:lnTo>
                    <a:pt x="115" y="576"/>
                  </a:lnTo>
                  <a:close/>
                  <a:moveTo>
                    <a:pt x="288" y="346"/>
                  </a:moveTo>
                  <a:lnTo>
                    <a:pt x="288" y="461"/>
                  </a:lnTo>
                  <a:lnTo>
                    <a:pt x="1239" y="461"/>
                  </a:lnTo>
                  <a:lnTo>
                    <a:pt x="1257" y="485"/>
                  </a:lnTo>
                  <a:lnTo>
                    <a:pt x="1528" y="864"/>
                  </a:lnTo>
                  <a:lnTo>
                    <a:pt x="3341" y="864"/>
                  </a:lnTo>
                  <a:lnTo>
                    <a:pt x="3341" y="749"/>
                  </a:lnTo>
                  <a:lnTo>
                    <a:pt x="1641" y="749"/>
                  </a:lnTo>
                  <a:lnTo>
                    <a:pt x="1353" y="346"/>
                  </a:lnTo>
                  <a:lnTo>
                    <a:pt x="288" y="346"/>
                  </a:lnTo>
                  <a:close/>
                  <a:moveTo>
                    <a:pt x="461" y="115"/>
                  </a:moveTo>
                  <a:lnTo>
                    <a:pt x="461" y="230"/>
                  </a:lnTo>
                  <a:lnTo>
                    <a:pt x="1412" y="230"/>
                  </a:lnTo>
                  <a:lnTo>
                    <a:pt x="1700" y="634"/>
                  </a:lnTo>
                  <a:lnTo>
                    <a:pt x="3341" y="634"/>
                  </a:lnTo>
                  <a:lnTo>
                    <a:pt x="3341" y="518"/>
                  </a:lnTo>
                  <a:lnTo>
                    <a:pt x="1814" y="518"/>
                  </a:lnTo>
                  <a:lnTo>
                    <a:pt x="1526" y="115"/>
                  </a:lnTo>
                  <a:lnTo>
                    <a:pt x="461" y="115"/>
                  </a:lnTo>
                  <a:close/>
                  <a:moveTo>
                    <a:pt x="346" y="0"/>
                  </a:moveTo>
                  <a:lnTo>
                    <a:pt x="1585" y="0"/>
                  </a:lnTo>
                  <a:lnTo>
                    <a:pt x="1873" y="403"/>
                  </a:lnTo>
                  <a:lnTo>
                    <a:pt x="3456" y="403"/>
                  </a:lnTo>
                  <a:lnTo>
                    <a:pt x="3456" y="3456"/>
                  </a:lnTo>
                  <a:lnTo>
                    <a:pt x="0" y="3456"/>
                  </a:lnTo>
                  <a:lnTo>
                    <a:pt x="0" y="461"/>
                  </a:lnTo>
                  <a:lnTo>
                    <a:pt x="173" y="461"/>
                  </a:lnTo>
                  <a:lnTo>
                    <a:pt x="173" y="230"/>
                  </a:lnTo>
                  <a:lnTo>
                    <a:pt x="346" y="230"/>
                  </a:lnTo>
                  <a:lnTo>
                    <a:pt x="34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98" name="Freeform 22">
              <a:extLst>
                <a:ext uri="{FF2B5EF4-FFF2-40B4-BE49-F238E27FC236}">
                  <a16:creationId xmlns:a16="http://schemas.microsoft.com/office/drawing/2014/main" id="{51E39B36-6D70-4D42-8F7D-034B2122A9C1}"/>
                </a:ext>
              </a:extLst>
            </p:cNvPr>
            <p:cNvSpPr>
              <a:spLocks noEditPoints="1"/>
            </p:cNvSpPr>
            <p:nvPr/>
          </p:nvSpPr>
          <p:spPr bwMode="auto">
            <a:xfrm>
              <a:off x="4667" y="2387"/>
              <a:ext cx="179" cy="128"/>
            </a:xfrm>
            <a:custGeom>
              <a:avLst/>
              <a:gdLst>
                <a:gd name="T0" fmla="*/ 115 w 1613"/>
                <a:gd name="T1" fmla="*/ 115 h 1152"/>
                <a:gd name="T2" fmla="*/ 115 w 1613"/>
                <a:gd name="T3" fmla="*/ 1037 h 1152"/>
                <a:gd name="T4" fmla="*/ 1498 w 1613"/>
                <a:gd name="T5" fmla="*/ 1037 h 1152"/>
                <a:gd name="T6" fmla="*/ 1498 w 1613"/>
                <a:gd name="T7" fmla="*/ 115 h 1152"/>
                <a:gd name="T8" fmla="*/ 115 w 1613"/>
                <a:gd name="T9" fmla="*/ 115 h 1152"/>
                <a:gd name="T10" fmla="*/ 0 w 1613"/>
                <a:gd name="T11" fmla="*/ 0 h 1152"/>
                <a:gd name="T12" fmla="*/ 1613 w 1613"/>
                <a:gd name="T13" fmla="*/ 0 h 1152"/>
                <a:gd name="T14" fmla="*/ 1613 w 1613"/>
                <a:gd name="T15" fmla="*/ 1152 h 1152"/>
                <a:gd name="T16" fmla="*/ 0 w 1613"/>
                <a:gd name="T17" fmla="*/ 1152 h 1152"/>
                <a:gd name="T18" fmla="*/ 0 w 1613"/>
                <a:gd name="T19"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3" h="1152">
                  <a:moveTo>
                    <a:pt x="115" y="115"/>
                  </a:moveTo>
                  <a:lnTo>
                    <a:pt x="115" y="1037"/>
                  </a:lnTo>
                  <a:lnTo>
                    <a:pt x="1498" y="1037"/>
                  </a:lnTo>
                  <a:lnTo>
                    <a:pt x="1498" y="115"/>
                  </a:lnTo>
                  <a:lnTo>
                    <a:pt x="115" y="115"/>
                  </a:lnTo>
                  <a:close/>
                  <a:moveTo>
                    <a:pt x="0" y="0"/>
                  </a:moveTo>
                  <a:lnTo>
                    <a:pt x="1613" y="0"/>
                  </a:lnTo>
                  <a:lnTo>
                    <a:pt x="1613" y="1152"/>
                  </a:lnTo>
                  <a:lnTo>
                    <a:pt x="0" y="1152"/>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99" name="Rectangle 23">
              <a:extLst>
                <a:ext uri="{FF2B5EF4-FFF2-40B4-BE49-F238E27FC236}">
                  <a16:creationId xmlns:a16="http://schemas.microsoft.com/office/drawing/2014/main" id="{F44EBE3E-F09F-F24D-8095-76CC74F5B723}"/>
                </a:ext>
              </a:extLst>
            </p:cNvPr>
            <p:cNvSpPr>
              <a:spLocks noChangeArrowheads="1"/>
            </p:cNvSpPr>
            <p:nvPr/>
          </p:nvSpPr>
          <p:spPr bwMode="auto">
            <a:xfrm>
              <a:off x="4705" y="2419"/>
              <a:ext cx="64" cy="13"/>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0" name="Rectangle 24">
              <a:extLst>
                <a:ext uri="{FF2B5EF4-FFF2-40B4-BE49-F238E27FC236}">
                  <a16:creationId xmlns:a16="http://schemas.microsoft.com/office/drawing/2014/main" id="{A0A0C5F5-0823-2E4A-83B1-66D74D4CFE89}"/>
                </a:ext>
              </a:extLst>
            </p:cNvPr>
            <p:cNvSpPr>
              <a:spLocks noChangeArrowheads="1"/>
            </p:cNvSpPr>
            <p:nvPr/>
          </p:nvSpPr>
          <p:spPr bwMode="auto">
            <a:xfrm>
              <a:off x="4705" y="2445"/>
              <a:ext cx="103" cy="12"/>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1" name="Rectangle 25">
              <a:extLst>
                <a:ext uri="{FF2B5EF4-FFF2-40B4-BE49-F238E27FC236}">
                  <a16:creationId xmlns:a16="http://schemas.microsoft.com/office/drawing/2014/main" id="{8BA0BDFE-6058-7B49-951A-6995754BF21C}"/>
                </a:ext>
              </a:extLst>
            </p:cNvPr>
            <p:cNvSpPr>
              <a:spLocks noChangeArrowheads="1"/>
            </p:cNvSpPr>
            <p:nvPr/>
          </p:nvSpPr>
          <p:spPr bwMode="auto">
            <a:xfrm>
              <a:off x="4705" y="2470"/>
              <a:ext cx="103" cy="13"/>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88" name="Rectangle 87">
            <a:extLst>
              <a:ext uri="{FF2B5EF4-FFF2-40B4-BE49-F238E27FC236}">
                <a16:creationId xmlns:a16="http://schemas.microsoft.com/office/drawing/2014/main" id="{77561A77-6B15-4749-8127-5823DEAC4909}"/>
              </a:ext>
            </a:extLst>
          </p:cNvPr>
          <p:cNvSpPr/>
          <p:nvPr/>
        </p:nvSpPr>
        <p:spPr>
          <a:xfrm>
            <a:off x="666497" y="2460490"/>
            <a:ext cx="3850912" cy="646331"/>
          </a:xfrm>
          <a:prstGeom prst="rect">
            <a:avLst/>
          </a:prstGeom>
          <a:noFill/>
        </p:spPr>
        <p:txBody>
          <a:bodyPr wrap="square" rtlCol="0">
            <a:spAutoFit/>
          </a:bodyPr>
          <a:lstStyle/>
          <a:p>
            <a:pPr marL="685800" indent="-152400" algn="ctr" rtl="0"/>
            <a:r>
              <a:rPr lang="es" sz="3600" dirty="0"/>
              <a:t>Estudio de caso</a:t>
            </a:r>
            <a:endParaRPr lang="en-US" sz="4400" dirty="0"/>
          </a:p>
        </p:txBody>
      </p:sp>
    </p:spTree>
    <p:extLst>
      <p:ext uri="{BB962C8B-B14F-4D97-AF65-F5344CB8AC3E}">
        <p14:creationId xmlns:p14="http://schemas.microsoft.com/office/powerpoint/2010/main" val="176066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0"/>
                                        </p:tgtEl>
                                        <p:attrNameLst>
                                          <p:attrName>style.visibility</p:attrName>
                                        </p:attrNameLst>
                                      </p:cBhvr>
                                      <p:to>
                                        <p:strVal val="visible"/>
                                      </p:to>
                                    </p:set>
                                    <p:animEffect transition="in" filter="fade">
                                      <p:cBhvr>
                                        <p:cTn id="15" dur="500"/>
                                        <p:tgtEl>
                                          <p:spTgt spid="1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2"/>
                                        </p:tgtEl>
                                        <p:attrNameLst>
                                          <p:attrName>style.visibility</p:attrName>
                                        </p:attrNameLst>
                                      </p:cBhvr>
                                      <p:to>
                                        <p:strVal val="visible"/>
                                      </p:to>
                                    </p:set>
                                    <p:animEffect transition="in" filter="fade">
                                      <p:cBhvr>
                                        <p:cTn id="18" dur="500"/>
                                        <p:tgtEl>
                                          <p:spTgt spid="1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0"/>
                                        </p:tgtEl>
                                        <p:attrNameLst>
                                          <p:attrName>style.visibility</p:attrName>
                                        </p:attrNameLst>
                                      </p:cBhvr>
                                      <p:to>
                                        <p:strVal val="visible"/>
                                      </p:to>
                                    </p:set>
                                    <p:animEffect transition="in" filter="fade">
                                      <p:cBhvr>
                                        <p:cTn id="23" dur="500"/>
                                        <p:tgtEl>
                                          <p:spTgt spid="120"/>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RELATO</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sp>
        <p:nvSpPr>
          <p:cNvPr id="58" name="Rectangle 57">
            <a:extLst>
              <a:ext uri="{FF2B5EF4-FFF2-40B4-BE49-F238E27FC236}">
                <a16:creationId xmlns:a16="http://schemas.microsoft.com/office/drawing/2014/main" id="{019BE8AE-501E-1F48-AC79-B8E01F54FFB4}"/>
              </a:ext>
            </a:extLst>
          </p:cNvPr>
          <p:cNvSpPr/>
          <p:nvPr/>
        </p:nvSpPr>
        <p:spPr>
          <a:xfrm>
            <a:off x="666497" y="2489116"/>
            <a:ext cx="6421336" cy="646331"/>
          </a:xfrm>
          <a:prstGeom prst="rect">
            <a:avLst/>
          </a:prstGeom>
          <a:solidFill>
            <a:schemeClr val="accent5"/>
          </a:solidFill>
        </p:spPr>
        <p:txBody>
          <a:bodyPr wrap="square" rtlCol="0">
            <a:spAutoFit/>
          </a:bodyPr>
          <a:lstStyle/>
          <a:p>
            <a:pPr algn="ctr" rtl="0"/>
            <a:r>
              <a:rPr lang="es" sz="3600" b="1">
                <a:solidFill>
                  <a:schemeClr val="bg1"/>
                </a:solidFill>
              </a:rPr>
              <a:t>Adoptar el modelo DSSH</a:t>
            </a:r>
            <a:endParaRPr lang="en-US" sz="3600" b="1" dirty="0">
              <a:solidFill>
                <a:schemeClr val="bg1"/>
              </a:solidFill>
            </a:endParaRPr>
          </a:p>
        </p:txBody>
      </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33</a:t>
            </a:fld>
            <a:endParaRPr lang="en-US" altLang="en-US" sz="1200" dirty="0">
              <a:solidFill>
                <a:schemeClr val="bg1"/>
              </a:solidFill>
            </a:endParaRPr>
          </a:p>
        </p:txBody>
      </p:sp>
      <p:sp>
        <p:nvSpPr>
          <p:cNvPr id="61" name="Rounded Rectangle 60">
            <a:extLst>
              <a:ext uri="{FF2B5EF4-FFF2-40B4-BE49-F238E27FC236}">
                <a16:creationId xmlns:a16="http://schemas.microsoft.com/office/drawing/2014/main" id="{75CC4592-A4EC-084D-98E8-7537CF7A1DD0}"/>
              </a:ext>
            </a:extLst>
          </p:cNvPr>
          <p:cNvSpPr/>
          <p:nvPr/>
        </p:nvSpPr>
        <p:spPr>
          <a:xfrm>
            <a:off x="1225228" y="3412777"/>
            <a:ext cx="4141903" cy="2277999"/>
          </a:xfrm>
          <a:prstGeom prst="roundRect">
            <a:avLst>
              <a:gd name="adj" fmla="val 0"/>
            </a:avLst>
          </a:prstGeom>
          <a:noFill/>
        </p:spPr>
        <p:txBody>
          <a:bodyPr wrap="square" rtlCol="0" anchor="ctr" anchorCtr="0">
            <a:noAutofit/>
          </a:bodyPr>
          <a:lstStyle/>
          <a:p>
            <a:pPr rtl="0"/>
            <a:r>
              <a:rPr lang="es" sz="2400" dirty="0">
                <a:ea typeface="MS PGothic" pitchFamily="34" charset="-128"/>
                <a:cs typeface="MS PGothic" charset="0"/>
              </a:rPr>
              <a:t>Hábleme del sentimiento </a:t>
            </a:r>
            <a:br>
              <a:rPr lang="es" sz="2400" dirty="0">
                <a:ea typeface="MS PGothic" pitchFamily="34" charset="-128"/>
                <a:cs typeface="MS PGothic" charset="0"/>
              </a:rPr>
            </a:br>
            <a:r>
              <a:rPr lang="es" sz="2400" dirty="0">
                <a:ea typeface="MS PGothic" pitchFamily="34" charset="-128"/>
                <a:cs typeface="MS PGothic" charset="0"/>
              </a:rPr>
              <a:t>de </a:t>
            </a:r>
            <a:r>
              <a:rPr lang="es" sz="2400" b="1" dirty="0">
                <a:ea typeface="MS PGothic" pitchFamily="34" charset="-128"/>
                <a:cs typeface="MS PGothic" charset="0"/>
              </a:rPr>
              <a:t>diferencia</a:t>
            </a:r>
            <a:r>
              <a:rPr lang="es" sz="2400" dirty="0">
                <a:ea typeface="MS PGothic" pitchFamily="34" charset="-128"/>
                <a:cs typeface="MS PGothic" charset="0"/>
              </a:rPr>
              <a:t> que ha experimentado. </a:t>
            </a:r>
          </a:p>
        </p:txBody>
      </p:sp>
      <p:grpSp>
        <p:nvGrpSpPr>
          <p:cNvPr id="4" name="Group 3">
            <a:extLst>
              <a:ext uri="{FF2B5EF4-FFF2-40B4-BE49-F238E27FC236}">
                <a16:creationId xmlns:a16="http://schemas.microsoft.com/office/drawing/2014/main" id="{2DADC841-4C97-3E4F-86C8-9B6B12DF28B7}"/>
              </a:ext>
            </a:extLst>
          </p:cNvPr>
          <p:cNvGrpSpPr/>
          <p:nvPr/>
        </p:nvGrpSpPr>
        <p:grpSpPr>
          <a:xfrm>
            <a:off x="708653" y="3938449"/>
            <a:ext cx="534529" cy="646948"/>
            <a:chOff x="-1166406" y="1274883"/>
            <a:chExt cx="968541" cy="1172240"/>
          </a:xfrm>
        </p:grpSpPr>
        <p:sp>
          <p:nvSpPr>
            <p:cNvPr id="117" name="Freeform 545">
              <a:extLst>
                <a:ext uri="{FF2B5EF4-FFF2-40B4-BE49-F238E27FC236}">
                  <a16:creationId xmlns:a16="http://schemas.microsoft.com/office/drawing/2014/main" id="{B6BA3FCC-D04C-2742-8C3F-4CFB9471C800}"/>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18" name="Shape 21998">
              <a:extLst>
                <a:ext uri="{FF2B5EF4-FFF2-40B4-BE49-F238E27FC236}">
                  <a16:creationId xmlns:a16="http://schemas.microsoft.com/office/drawing/2014/main" id="{9177B854-BB98-B045-BEAB-26075D943FDE}"/>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rtlCol="0" anchor="ctr"/>
            <a:lstStyle/>
            <a:p>
              <a:pPr defTabSz="171450" rtl="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dirty="0"/>
            </a:p>
          </p:txBody>
        </p:sp>
      </p:grpSp>
      <p:sp>
        <p:nvSpPr>
          <p:cNvPr id="95" name="Freeform 94">
            <a:extLst>
              <a:ext uri="{FF2B5EF4-FFF2-40B4-BE49-F238E27FC236}">
                <a16:creationId xmlns:a16="http://schemas.microsoft.com/office/drawing/2014/main" id="{1AD3B30F-4663-5945-A5EB-ADAA5906CF38}"/>
              </a:ext>
            </a:extLst>
          </p:cNvPr>
          <p:cNvSpPr>
            <a:spLocks/>
          </p:cNvSpPr>
          <p:nvPr/>
        </p:nvSpPr>
        <p:spPr bwMode="auto">
          <a:xfrm>
            <a:off x="6410123" y="4038367"/>
            <a:ext cx="1840740" cy="1672287"/>
          </a:xfrm>
          <a:custGeom>
            <a:avLst/>
            <a:gdLst>
              <a:gd name="T0" fmla="*/ 296 w 318"/>
              <a:gd name="T1" fmla="*/ 179 h 289"/>
              <a:gd name="T2" fmla="*/ 44 w 318"/>
              <a:gd name="T3" fmla="*/ 2 h 289"/>
              <a:gd name="T4" fmla="*/ 2 w 318"/>
              <a:gd name="T5" fmla="*/ 35 h 289"/>
              <a:gd name="T6" fmla="*/ 35 w 318"/>
              <a:gd name="T7" fmla="*/ 77 h 289"/>
              <a:gd name="T8" fmla="*/ 224 w 318"/>
              <a:gd name="T9" fmla="*/ 202 h 289"/>
              <a:gd name="T10" fmla="*/ 204 w 318"/>
              <a:gd name="T11" fmla="*/ 209 h 289"/>
              <a:gd name="T12" fmla="*/ 292 w 318"/>
              <a:gd name="T13" fmla="*/ 289 h 289"/>
              <a:gd name="T14" fmla="*/ 318 w 318"/>
              <a:gd name="T15" fmla="*/ 172 h 289"/>
              <a:gd name="T16" fmla="*/ 296 w 318"/>
              <a:gd name="T17" fmla="*/ 17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289">
                <a:moveTo>
                  <a:pt x="296" y="179"/>
                </a:moveTo>
                <a:cubicBezTo>
                  <a:pt x="247" y="83"/>
                  <a:pt x="151" y="16"/>
                  <a:pt x="44" y="2"/>
                </a:cubicBezTo>
                <a:cubicBezTo>
                  <a:pt x="24" y="0"/>
                  <a:pt x="5" y="14"/>
                  <a:pt x="2" y="35"/>
                </a:cubicBezTo>
                <a:cubicBezTo>
                  <a:pt x="0" y="55"/>
                  <a:pt x="14" y="74"/>
                  <a:pt x="35" y="77"/>
                </a:cubicBezTo>
                <a:cubicBezTo>
                  <a:pt x="114" y="87"/>
                  <a:pt x="184" y="134"/>
                  <a:pt x="224" y="202"/>
                </a:cubicBezTo>
                <a:cubicBezTo>
                  <a:pt x="204" y="209"/>
                  <a:pt x="204" y="209"/>
                  <a:pt x="204" y="209"/>
                </a:cubicBezTo>
                <a:cubicBezTo>
                  <a:pt x="292" y="289"/>
                  <a:pt x="292" y="289"/>
                  <a:pt x="292" y="289"/>
                </a:cubicBezTo>
                <a:cubicBezTo>
                  <a:pt x="318" y="172"/>
                  <a:pt x="318" y="172"/>
                  <a:pt x="318" y="172"/>
                </a:cubicBezTo>
                <a:lnTo>
                  <a:pt x="296" y="179"/>
                </a:lnTo>
                <a:close/>
              </a:path>
            </a:pathLst>
          </a:custGeom>
          <a:solidFill>
            <a:schemeClr val="accent5"/>
          </a:solidFill>
          <a:ln>
            <a:noFill/>
          </a:ln>
        </p:spPr>
        <p:txBody>
          <a:bodyPr vert="horz" wrap="square" lIns="68580" tIns="34290" rIns="68580" bIns="34290" numCol="1" rtlCol="0" anchor="t" anchorCtr="0" compatLnSpc="1">
            <a:prstTxWarp prst="textNoShape">
              <a:avLst/>
            </a:prstTxWarp>
          </a:bodyPr>
          <a:lstStyle/>
          <a:p>
            <a:pPr rtl="0"/>
            <a:endParaRPr lang="en-US" sz="1350" dirty="0"/>
          </a:p>
        </p:txBody>
      </p:sp>
      <p:sp>
        <p:nvSpPr>
          <p:cNvPr id="96" name="Freeform 95">
            <a:extLst>
              <a:ext uri="{FF2B5EF4-FFF2-40B4-BE49-F238E27FC236}">
                <a16:creationId xmlns:a16="http://schemas.microsoft.com/office/drawing/2014/main" id="{3865D8A7-C774-E143-90DE-A04F4FFCF005}"/>
              </a:ext>
            </a:extLst>
          </p:cNvPr>
          <p:cNvSpPr>
            <a:spLocks/>
          </p:cNvSpPr>
          <p:nvPr/>
        </p:nvSpPr>
        <p:spPr bwMode="auto">
          <a:xfrm>
            <a:off x="4648568" y="4065374"/>
            <a:ext cx="1673819" cy="1840740"/>
          </a:xfrm>
          <a:custGeom>
            <a:avLst/>
            <a:gdLst>
              <a:gd name="T0" fmla="*/ 179 w 289"/>
              <a:gd name="T1" fmla="*/ 21 h 318"/>
              <a:gd name="T2" fmla="*/ 2 w 289"/>
              <a:gd name="T3" fmla="*/ 273 h 318"/>
              <a:gd name="T4" fmla="*/ 35 w 289"/>
              <a:gd name="T5" fmla="*/ 315 h 318"/>
              <a:gd name="T6" fmla="*/ 77 w 289"/>
              <a:gd name="T7" fmla="*/ 283 h 318"/>
              <a:gd name="T8" fmla="*/ 202 w 289"/>
              <a:gd name="T9" fmla="*/ 94 h 318"/>
              <a:gd name="T10" fmla="*/ 208 w 289"/>
              <a:gd name="T11" fmla="*/ 114 h 318"/>
              <a:gd name="T12" fmla="*/ 289 w 289"/>
              <a:gd name="T13" fmla="*/ 25 h 318"/>
              <a:gd name="T14" fmla="*/ 172 w 289"/>
              <a:gd name="T15" fmla="*/ 0 h 318"/>
              <a:gd name="T16" fmla="*/ 179 w 289"/>
              <a:gd name="T17" fmla="*/ 21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318">
                <a:moveTo>
                  <a:pt x="179" y="21"/>
                </a:moveTo>
                <a:cubicBezTo>
                  <a:pt x="83" y="70"/>
                  <a:pt x="15" y="166"/>
                  <a:pt x="2" y="273"/>
                </a:cubicBezTo>
                <a:cubicBezTo>
                  <a:pt x="0" y="294"/>
                  <a:pt x="14" y="313"/>
                  <a:pt x="35" y="315"/>
                </a:cubicBezTo>
                <a:cubicBezTo>
                  <a:pt x="55" y="318"/>
                  <a:pt x="74" y="303"/>
                  <a:pt x="77" y="283"/>
                </a:cubicBezTo>
                <a:cubicBezTo>
                  <a:pt x="86" y="204"/>
                  <a:pt x="134" y="133"/>
                  <a:pt x="202" y="94"/>
                </a:cubicBezTo>
                <a:cubicBezTo>
                  <a:pt x="208" y="114"/>
                  <a:pt x="208" y="114"/>
                  <a:pt x="208" y="114"/>
                </a:cubicBezTo>
                <a:cubicBezTo>
                  <a:pt x="289" y="25"/>
                  <a:pt x="289" y="25"/>
                  <a:pt x="289" y="25"/>
                </a:cubicBezTo>
                <a:cubicBezTo>
                  <a:pt x="172" y="0"/>
                  <a:pt x="172" y="0"/>
                  <a:pt x="172" y="0"/>
                </a:cubicBezTo>
                <a:lnTo>
                  <a:pt x="179" y="21"/>
                </a:lnTo>
                <a:close/>
              </a:path>
            </a:pathLst>
          </a:custGeom>
          <a:solidFill>
            <a:schemeClr val="accent1"/>
          </a:solidFill>
          <a:ln>
            <a:noFill/>
          </a:ln>
        </p:spPr>
        <p:txBody>
          <a:bodyPr vert="horz" wrap="square" lIns="68580" tIns="34290" rIns="68580" bIns="34290" numCol="1" rtlCol="0" anchor="t" anchorCtr="0" compatLnSpc="1">
            <a:prstTxWarp prst="textNoShape">
              <a:avLst/>
            </a:prstTxWarp>
          </a:bodyPr>
          <a:lstStyle/>
          <a:p>
            <a:pPr rtl="0"/>
            <a:endParaRPr lang="en-US" sz="1350" dirty="0"/>
          </a:p>
        </p:txBody>
      </p:sp>
      <p:sp>
        <p:nvSpPr>
          <p:cNvPr id="97" name="Freeform 96">
            <a:extLst>
              <a:ext uri="{FF2B5EF4-FFF2-40B4-BE49-F238E27FC236}">
                <a16:creationId xmlns:a16="http://schemas.microsoft.com/office/drawing/2014/main" id="{685534AE-B574-A249-B6A4-F8A3CC463C0A}"/>
              </a:ext>
            </a:extLst>
          </p:cNvPr>
          <p:cNvSpPr>
            <a:spLocks/>
          </p:cNvSpPr>
          <p:nvPr/>
        </p:nvSpPr>
        <p:spPr bwMode="auto">
          <a:xfrm>
            <a:off x="4716794" y="5957370"/>
            <a:ext cx="1846867" cy="1678411"/>
          </a:xfrm>
          <a:custGeom>
            <a:avLst/>
            <a:gdLst>
              <a:gd name="T0" fmla="*/ 22 w 319"/>
              <a:gd name="T1" fmla="*/ 111 h 290"/>
              <a:gd name="T2" fmla="*/ 274 w 319"/>
              <a:gd name="T3" fmla="*/ 287 h 290"/>
              <a:gd name="T4" fmla="*/ 316 w 319"/>
              <a:gd name="T5" fmla="*/ 255 h 290"/>
              <a:gd name="T6" fmla="*/ 283 w 319"/>
              <a:gd name="T7" fmla="*/ 213 h 290"/>
              <a:gd name="T8" fmla="*/ 95 w 319"/>
              <a:gd name="T9" fmla="*/ 87 h 290"/>
              <a:gd name="T10" fmla="*/ 115 w 319"/>
              <a:gd name="T11" fmla="*/ 81 h 290"/>
              <a:gd name="T12" fmla="*/ 26 w 319"/>
              <a:gd name="T13" fmla="*/ 0 h 290"/>
              <a:gd name="T14" fmla="*/ 0 w 319"/>
              <a:gd name="T15" fmla="*/ 118 h 290"/>
              <a:gd name="T16" fmla="*/ 22 w 319"/>
              <a:gd name="T17" fmla="*/ 11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9" h="290">
                <a:moveTo>
                  <a:pt x="22" y="111"/>
                </a:moveTo>
                <a:cubicBezTo>
                  <a:pt x="71" y="207"/>
                  <a:pt x="167" y="274"/>
                  <a:pt x="274" y="287"/>
                </a:cubicBezTo>
                <a:cubicBezTo>
                  <a:pt x="295" y="290"/>
                  <a:pt x="314" y="275"/>
                  <a:pt x="316" y="255"/>
                </a:cubicBezTo>
                <a:cubicBezTo>
                  <a:pt x="319" y="234"/>
                  <a:pt x="304" y="215"/>
                  <a:pt x="283" y="213"/>
                </a:cubicBezTo>
                <a:cubicBezTo>
                  <a:pt x="205" y="203"/>
                  <a:pt x="134" y="156"/>
                  <a:pt x="95" y="87"/>
                </a:cubicBezTo>
                <a:cubicBezTo>
                  <a:pt x="115" y="81"/>
                  <a:pt x="115" y="81"/>
                  <a:pt x="115" y="81"/>
                </a:cubicBezTo>
                <a:cubicBezTo>
                  <a:pt x="26" y="0"/>
                  <a:pt x="26" y="0"/>
                  <a:pt x="26" y="0"/>
                </a:cubicBezTo>
                <a:cubicBezTo>
                  <a:pt x="0" y="118"/>
                  <a:pt x="0" y="118"/>
                  <a:pt x="0" y="118"/>
                </a:cubicBezTo>
                <a:lnTo>
                  <a:pt x="22" y="111"/>
                </a:lnTo>
                <a:close/>
              </a:path>
            </a:pathLst>
          </a:custGeom>
          <a:solidFill>
            <a:schemeClr val="accent3"/>
          </a:solidFill>
          <a:ln>
            <a:noFill/>
          </a:ln>
        </p:spPr>
        <p:txBody>
          <a:bodyPr vert="horz" wrap="square" lIns="68580" tIns="34290" rIns="68580" bIns="34290" numCol="1" rtlCol="0" anchor="t" anchorCtr="0" compatLnSpc="1">
            <a:prstTxWarp prst="textNoShape">
              <a:avLst/>
            </a:prstTxWarp>
          </a:bodyPr>
          <a:lstStyle/>
          <a:p>
            <a:pPr rtl="0"/>
            <a:endParaRPr lang="en-US" sz="1350" dirty="0"/>
          </a:p>
        </p:txBody>
      </p:sp>
      <p:sp>
        <p:nvSpPr>
          <p:cNvPr id="98" name="Freeform 97">
            <a:extLst>
              <a:ext uri="{FF2B5EF4-FFF2-40B4-BE49-F238E27FC236}">
                <a16:creationId xmlns:a16="http://schemas.microsoft.com/office/drawing/2014/main" id="{34514710-0A13-4F42-80AF-2B1555235916}"/>
              </a:ext>
            </a:extLst>
          </p:cNvPr>
          <p:cNvSpPr>
            <a:spLocks/>
          </p:cNvSpPr>
          <p:nvPr/>
        </p:nvSpPr>
        <p:spPr bwMode="auto">
          <a:xfrm>
            <a:off x="6688286" y="5767212"/>
            <a:ext cx="1678412" cy="1840740"/>
          </a:xfrm>
          <a:custGeom>
            <a:avLst/>
            <a:gdLst>
              <a:gd name="T0" fmla="*/ 111 w 290"/>
              <a:gd name="T1" fmla="*/ 297 h 318"/>
              <a:gd name="T2" fmla="*/ 287 w 290"/>
              <a:gd name="T3" fmla="*/ 44 h 318"/>
              <a:gd name="T4" fmla="*/ 255 w 290"/>
              <a:gd name="T5" fmla="*/ 2 h 318"/>
              <a:gd name="T6" fmla="*/ 213 w 290"/>
              <a:gd name="T7" fmla="*/ 35 h 318"/>
              <a:gd name="T8" fmla="*/ 87 w 290"/>
              <a:gd name="T9" fmla="*/ 224 h 318"/>
              <a:gd name="T10" fmla="*/ 81 w 290"/>
              <a:gd name="T11" fmla="*/ 204 h 318"/>
              <a:gd name="T12" fmla="*/ 0 w 290"/>
              <a:gd name="T13" fmla="*/ 293 h 318"/>
              <a:gd name="T14" fmla="*/ 117 w 290"/>
              <a:gd name="T15" fmla="*/ 318 h 318"/>
              <a:gd name="T16" fmla="*/ 111 w 290"/>
              <a:gd name="T17" fmla="*/ 29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 h="318">
                <a:moveTo>
                  <a:pt x="111" y="297"/>
                </a:moveTo>
                <a:cubicBezTo>
                  <a:pt x="207" y="247"/>
                  <a:pt x="274" y="152"/>
                  <a:pt x="287" y="44"/>
                </a:cubicBezTo>
                <a:cubicBezTo>
                  <a:pt x="290" y="24"/>
                  <a:pt x="275" y="5"/>
                  <a:pt x="255" y="2"/>
                </a:cubicBezTo>
                <a:cubicBezTo>
                  <a:pt x="234" y="0"/>
                  <a:pt x="215" y="14"/>
                  <a:pt x="213" y="35"/>
                </a:cubicBezTo>
                <a:cubicBezTo>
                  <a:pt x="203" y="114"/>
                  <a:pt x="156" y="184"/>
                  <a:pt x="87" y="224"/>
                </a:cubicBezTo>
                <a:cubicBezTo>
                  <a:pt x="81" y="204"/>
                  <a:pt x="81" y="204"/>
                  <a:pt x="81" y="204"/>
                </a:cubicBezTo>
                <a:cubicBezTo>
                  <a:pt x="0" y="293"/>
                  <a:pt x="0" y="293"/>
                  <a:pt x="0" y="293"/>
                </a:cubicBezTo>
                <a:cubicBezTo>
                  <a:pt x="117" y="318"/>
                  <a:pt x="117" y="318"/>
                  <a:pt x="117" y="318"/>
                </a:cubicBezTo>
                <a:lnTo>
                  <a:pt x="111" y="297"/>
                </a:lnTo>
                <a:close/>
              </a:path>
            </a:pathLst>
          </a:custGeom>
          <a:solidFill>
            <a:schemeClr val="accent2"/>
          </a:solidFill>
          <a:ln>
            <a:noFill/>
          </a:ln>
        </p:spPr>
        <p:txBody>
          <a:bodyPr vert="horz" wrap="square" lIns="68580" tIns="34290" rIns="68580" bIns="34290" numCol="1" rtlCol="0" anchor="t" anchorCtr="0" compatLnSpc="1">
            <a:prstTxWarp prst="textNoShape">
              <a:avLst/>
            </a:prstTxWarp>
          </a:bodyPr>
          <a:lstStyle/>
          <a:p>
            <a:pPr rtl="0"/>
            <a:endParaRPr lang="en-US" sz="1350" dirty="0"/>
          </a:p>
        </p:txBody>
      </p:sp>
      <p:sp>
        <p:nvSpPr>
          <p:cNvPr id="100" name="Inhaltsplatzhalter 4">
            <a:extLst>
              <a:ext uri="{FF2B5EF4-FFF2-40B4-BE49-F238E27FC236}">
                <a16:creationId xmlns:a16="http://schemas.microsoft.com/office/drawing/2014/main" id="{6F282FE2-E816-F94A-A8EF-EA317277BD97}"/>
              </a:ext>
            </a:extLst>
          </p:cNvPr>
          <p:cNvSpPr txBox="1">
            <a:spLocks/>
          </p:cNvSpPr>
          <p:nvPr/>
        </p:nvSpPr>
        <p:spPr>
          <a:xfrm rot="18491964">
            <a:off x="4915586" y="4693270"/>
            <a:ext cx="1699089" cy="1141743"/>
          </a:xfrm>
          <a:prstGeom prst="rect">
            <a:avLst/>
          </a:prstGeom>
        </p:spPr>
        <p:txBody>
          <a:bodyPr spcFirstLastPara="1" wrap="square" lIns="0" tIns="0" rIns="0" bIns="0" numCol="1" rtlCol="0">
            <a:prstTxWarp prst="textArchUp">
              <a:avLst/>
            </a:prstTxWarp>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00000"/>
              </a:lnSpc>
              <a:spcAft>
                <a:spcPts val="900"/>
              </a:spcAft>
              <a:buNone/>
            </a:pPr>
            <a:r>
              <a:rPr lang="es" sz="2000" b="1">
                <a:latin typeface="+mn-lt"/>
              </a:rPr>
              <a:t>DIFERENCIA</a:t>
            </a:r>
            <a:endParaRPr lang="en-US" sz="1600" dirty="0">
              <a:latin typeface="+mn-lt"/>
            </a:endParaRPr>
          </a:p>
        </p:txBody>
      </p:sp>
      <p:sp>
        <p:nvSpPr>
          <p:cNvPr id="101" name="Inhaltsplatzhalter 4">
            <a:extLst>
              <a:ext uri="{FF2B5EF4-FFF2-40B4-BE49-F238E27FC236}">
                <a16:creationId xmlns:a16="http://schemas.microsoft.com/office/drawing/2014/main" id="{FA413FEE-1E3A-E840-B766-E4BA271DED61}"/>
              </a:ext>
            </a:extLst>
          </p:cNvPr>
          <p:cNvSpPr txBox="1">
            <a:spLocks/>
          </p:cNvSpPr>
          <p:nvPr/>
        </p:nvSpPr>
        <p:spPr>
          <a:xfrm rot="2391653">
            <a:off x="6202652" y="4623998"/>
            <a:ext cx="1699088" cy="1141743"/>
          </a:xfrm>
          <a:prstGeom prst="rect">
            <a:avLst/>
          </a:prstGeom>
        </p:spPr>
        <p:txBody>
          <a:bodyPr spcFirstLastPara="1" wrap="square" lIns="0" tIns="0" rIns="0" bIns="0" numCol="1" rtlCol="0">
            <a:prstTxWarp prst="textArchUp">
              <a:avLst/>
            </a:prstTxWarp>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00000"/>
              </a:lnSpc>
              <a:spcAft>
                <a:spcPts val="900"/>
              </a:spcAft>
              <a:buNone/>
            </a:pPr>
            <a:r>
              <a:rPr lang="es" sz="2000" b="1" dirty="0">
                <a:latin typeface="+mn-lt"/>
              </a:rPr>
              <a:t>ESTIGMA</a:t>
            </a:r>
            <a:endParaRPr lang="en-US" sz="1600" dirty="0">
              <a:latin typeface="+mn-lt"/>
            </a:endParaRPr>
          </a:p>
        </p:txBody>
      </p:sp>
      <p:sp>
        <p:nvSpPr>
          <p:cNvPr id="104" name="Inhaltsplatzhalter 4">
            <a:extLst>
              <a:ext uri="{FF2B5EF4-FFF2-40B4-BE49-F238E27FC236}">
                <a16:creationId xmlns:a16="http://schemas.microsoft.com/office/drawing/2014/main" id="{4B90A994-47AC-8A45-BEEE-62F9429D25C6}"/>
              </a:ext>
            </a:extLst>
          </p:cNvPr>
          <p:cNvSpPr txBox="1">
            <a:spLocks/>
          </p:cNvSpPr>
          <p:nvPr/>
        </p:nvSpPr>
        <p:spPr>
          <a:xfrm rot="18313489">
            <a:off x="6538751" y="5988893"/>
            <a:ext cx="1833058" cy="1141743"/>
          </a:xfrm>
          <a:prstGeom prst="rect">
            <a:avLst/>
          </a:prstGeom>
        </p:spPr>
        <p:txBody>
          <a:bodyPr spcFirstLastPara="1" wrap="square" lIns="0" tIns="0" rIns="0" bIns="0" numCol="1" rtlCol="0">
            <a:prstTxWarp prst="textArchDown">
              <a:avLst>
                <a:gd name="adj" fmla="val 1183520"/>
              </a:avLst>
            </a:prstTxWarp>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00000"/>
              </a:lnSpc>
              <a:spcAft>
                <a:spcPts val="900"/>
              </a:spcAft>
              <a:buNone/>
            </a:pPr>
            <a:r>
              <a:rPr lang="es" sz="2000" b="1" spc="225">
                <a:latin typeface="+mn-lt"/>
              </a:rPr>
              <a:t>VERGÜENZA</a:t>
            </a:r>
            <a:endParaRPr lang="en-US" sz="1600" spc="225" dirty="0">
              <a:latin typeface="+mn-lt"/>
            </a:endParaRPr>
          </a:p>
        </p:txBody>
      </p:sp>
      <p:sp>
        <p:nvSpPr>
          <p:cNvPr id="109" name="Inhaltsplatzhalter 4">
            <a:extLst>
              <a:ext uri="{FF2B5EF4-FFF2-40B4-BE49-F238E27FC236}">
                <a16:creationId xmlns:a16="http://schemas.microsoft.com/office/drawing/2014/main" id="{6D6683C0-BA71-F949-A419-8A84EB628833}"/>
              </a:ext>
            </a:extLst>
          </p:cNvPr>
          <p:cNvSpPr txBox="1">
            <a:spLocks/>
          </p:cNvSpPr>
          <p:nvPr/>
        </p:nvSpPr>
        <p:spPr>
          <a:xfrm rot="2326050">
            <a:off x="4876102" y="6156094"/>
            <a:ext cx="1833057" cy="1141743"/>
          </a:xfrm>
          <a:prstGeom prst="rect">
            <a:avLst/>
          </a:prstGeom>
        </p:spPr>
        <p:txBody>
          <a:bodyPr spcFirstLastPara="1" wrap="square" lIns="0" tIns="0" rIns="0" bIns="0" numCol="1" rtlCol="0">
            <a:prstTxWarp prst="textArchDown">
              <a:avLst>
                <a:gd name="adj" fmla="val 1183520"/>
              </a:avLst>
            </a:prstTxWarp>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00000"/>
              </a:lnSpc>
              <a:spcAft>
                <a:spcPts val="900"/>
              </a:spcAft>
              <a:buNone/>
            </a:pPr>
            <a:r>
              <a:rPr lang="es" sz="2000" b="1" spc="225">
                <a:latin typeface="+mn-lt"/>
              </a:rPr>
              <a:t>DAÑO</a:t>
            </a:r>
            <a:endParaRPr lang="en-US" sz="1600" spc="225" dirty="0">
              <a:latin typeface="+mn-lt"/>
            </a:endParaRPr>
          </a:p>
        </p:txBody>
      </p:sp>
      <p:sp>
        <p:nvSpPr>
          <p:cNvPr id="110" name="Rounded Rectangle 109">
            <a:extLst>
              <a:ext uri="{FF2B5EF4-FFF2-40B4-BE49-F238E27FC236}">
                <a16:creationId xmlns:a16="http://schemas.microsoft.com/office/drawing/2014/main" id="{1C5BA734-3683-B24C-9C27-15D2254EE1B2}"/>
              </a:ext>
            </a:extLst>
          </p:cNvPr>
          <p:cNvSpPr/>
          <p:nvPr/>
        </p:nvSpPr>
        <p:spPr>
          <a:xfrm>
            <a:off x="8659697" y="3787110"/>
            <a:ext cx="4141903" cy="2277999"/>
          </a:xfrm>
          <a:prstGeom prst="roundRect">
            <a:avLst>
              <a:gd name="adj" fmla="val 0"/>
            </a:avLst>
          </a:prstGeom>
          <a:noFill/>
        </p:spPr>
        <p:txBody>
          <a:bodyPr wrap="square" rtlCol="0" anchor="ctr" anchorCtr="0">
            <a:noAutofit/>
          </a:bodyPr>
          <a:lstStyle/>
          <a:p>
            <a:pPr rtl="0"/>
            <a:r>
              <a:rPr lang="es" sz="2400" dirty="0">
                <a:ea typeface="MS PGothic" pitchFamily="34" charset="-128"/>
                <a:cs typeface="MS PGothic" charset="0"/>
              </a:rPr>
              <a:t>¿Puede explicarme cómo ha afectado el </a:t>
            </a:r>
            <a:r>
              <a:rPr lang="es" sz="2400" b="1" dirty="0">
                <a:ea typeface="MS PGothic" pitchFamily="34" charset="-128"/>
                <a:cs typeface="MS PGothic" charset="0"/>
              </a:rPr>
              <a:t>estigma</a:t>
            </a:r>
            <a:r>
              <a:rPr lang="es" sz="2400" dirty="0">
                <a:ea typeface="MS PGothic" pitchFamily="34" charset="-128"/>
                <a:cs typeface="MS PGothic" charset="0"/>
              </a:rPr>
              <a:t> que dice que ha sufrido a su [educación, prácticas religiosas, vida familiar, etc.]?</a:t>
            </a:r>
          </a:p>
        </p:txBody>
      </p:sp>
      <p:grpSp>
        <p:nvGrpSpPr>
          <p:cNvPr id="111" name="Group 110">
            <a:extLst>
              <a:ext uri="{FF2B5EF4-FFF2-40B4-BE49-F238E27FC236}">
                <a16:creationId xmlns:a16="http://schemas.microsoft.com/office/drawing/2014/main" id="{A7886DB3-5D4F-434C-AF57-5F75279F78E5}"/>
              </a:ext>
            </a:extLst>
          </p:cNvPr>
          <p:cNvGrpSpPr/>
          <p:nvPr/>
        </p:nvGrpSpPr>
        <p:grpSpPr>
          <a:xfrm>
            <a:off x="8083488" y="3938449"/>
            <a:ext cx="534529" cy="646948"/>
            <a:chOff x="-1166406" y="1274883"/>
            <a:chExt cx="968541" cy="1172240"/>
          </a:xfrm>
        </p:grpSpPr>
        <p:sp>
          <p:nvSpPr>
            <p:cNvPr id="112" name="Freeform 545">
              <a:extLst>
                <a:ext uri="{FF2B5EF4-FFF2-40B4-BE49-F238E27FC236}">
                  <a16:creationId xmlns:a16="http://schemas.microsoft.com/office/drawing/2014/main" id="{BDA724B0-CBDD-9E49-BCFE-855131BE3A4D}"/>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5"/>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13" name="Shape 21998">
              <a:extLst>
                <a:ext uri="{FF2B5EF4-FFF2-40B4-BE49-F238E27FC236}">
                  <a16:creationId xmlns:a16="http://schemas.microsoft.com/office/drawing/2014/main" id="{9A8B6202-A97B-F04E-BBEF-C796F7B62049}"/>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rtlCol="0" anchor="ctr"/>
            <a:lstStyle/>
            <a:p>
              <a:pPr defTabSz="171450" rtl="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dirty="0"/>
            </a:p>
          </p:txBody>
        </p:sp>
      </p:grpSp>
      <p:sp>
        <p:nvSpPr>
          <p:cNvPr id="114" name="Rounded Rectangle 113">
            <a:extLst>
              <a:ext uri="{FF2B5EF4-FFF2-40B4-BE49-F238E27FC236}">
                <a16:creationId xmlns:a16="http://schemas.microsoft.com/office/drawing/2014/main" id="{758562DC-D258-7341-A3F3-172CC11D1661}"/>
              </a:ext>
            </a:extLst>
          </p:cNvPr>
          <p:cNvSpPr/>
          <p:nvPr/>
        </p:nvSpPr>
        <p:spPr>
          <a:xfrm>
            <a:off x="9047249" y="6620203"/>
            <a:ext cx="3663900" cy="906689"/>
          </a:xfrm>
          <a:prstGeom prst="roundRect">
            <a:avLst>
              <a:gd name="adj" fmla="val 0"/>
            </a:avLst>
          </a:prstGeom>
          <a:noFill/>
        </p:spPr>
        <p:txBody>
          <a:bodyPr wrap="square" rtlCol="0" anchor="ctr" anchorCtr="0">
            <a:noAutofit/>
          </a:bodyPr>
          <a:lstStyle/>
          <a:p>
            <a:pPr rtl="0"/>
            <a:r>
              <a:rPr lang="es" sz="2400" dirty="0">
                <a:ea typeface="MS PGothic" pitchFamily="34" charset="-128"/>
              </a:rPr>
              <a:t>¿Puede explicar cómo afectó el sentimiento de </a:t>
            </a:r>
            <a:r>
              <a:rPr lang="es" sz="2400" b="1" dirty="0">
                <a:ea typeface="MS PGothic" pitchFamily="34" charset="-128"/>
                <a:cs typeface="MS PGothic" charset="0"/>
              </a:rPr>
              <a:t>vergüenza</a:t>
            </a:r>
            <a:r>
              <a:rPr lang="es" sz="2400" dirty="0">
                <a:ea typeface="MS PGothic" pitchFamily="34" charset="-128"/>
                <a:cs typeface="MS PGothic" charset="0"/>
              </a:rPr>
              <a:t> a su vida diaria? </a:t>
            </a:r>
          </a:p>
        </p:txBody>
      </p:sp>
      <p:grpSp>
        <p:nvGrpSpPr>
          <p:cNvPr id="115" name="Group 114">
            <a:extLst>
              <a:ext uri="{FF2B5EF4-FFF2-40B4-BE49-F238E27FC236}">
                <a16:creationId xmlns:a16="http://schemas.microsoft.com/office/drawing/2014/main" id="{3D40A214-BB3F-EC41-899E-B78E73F989C3}"/>
              </a:ext>
            </a:extLst>
          </p:cNvPr>
          <p:cNvGrpSpPr/>
          <p:nvPr/>
        </p:nvGrpSpPr>
        <p:grpSpPr>
          <a:xfrm>
            <a:off x="8471039" y="6502749"/>
            <a:ext cx="534529" cy="646948"/>
            <a:chOff x="-1166406" y="1274883"/>
            <a:chExt cx="968541" cy="1172240"/>
          </a:xfrm>
        </p:grpSpPr>
        <p:sp>
          <p:nvSpPr>
            <p:cNvPr id="116" name="Freeform 545">
              <a:extLst>
                <a:ext uri="{FF2B5EF4-FFF2-40B4-BE49-F238E27FC236}">
                  <a16:creationId xmlns:a16="http://schemas.microsoft.com/office/drawing/2014/main" id="{875857C9-4E2A-E148-BA9F-0AD185571782}"/>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2"/>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3" name="Shape 21998">
              <a:extLst>
                <a:ext uri="{FF2B5EF4-FFF2-40B4-BE49-F238E27FC236}">
                  <a16:creationId xmlns:a16="http://schemas.microsoft.com/office/drawing/2014/main" id="{878954E2-E18E-7E42-8838-C16233E09CEB}"/>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rtlCol="0" anchor="ctr"/>
            <a:lstStyle/>
            <a:p>
              <a:pPr defTabSz="171450" rtl="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dirty="0"/>
            </a:p>
          </p:txBody>
        </p:sp>
      </p:grpSp>
      <p:sp>
        <p:nvSpPr>
          <p:cNvPr id="150" name="Rounded Rectangle 149">
            <a:extLst>
              <a:ext uri="{FF2B5EF4-FFF2-40B4-BE49-F238E27FC236}">
                <a16:creationId xmlns:a16="http://schemas.microsoft.com/office/drawing/2014/main" id="{2FCEC322-A609-1A4E-9820-58C8B70BDCBD}"/>
              </a:ext>
            </a:extLst>
          </p:cNvPr>
          <p:cNvSpPr/>
          <p:nvPr/>
        </p:nvSpPr>
        <p:spPr>
          <a:xfrm>
            <a:off x="1346259" y="6993296"/>
            <a:ext cx="3578358" cy="541899"/>
          </a:xfrm>
          <a:prstGeom prst="roundRect">
            <a:avLst>
              <a:gd name="adj" fmla="val 0"/>
            </a:avLst>
          </a:prstGeom>
          <a:noFill/>
        </p:spPr>
        <p:txBody>
          <a:bodyPr wrap="square" rtlCol="0" anchor="ctr" anchorCtr="0">
            <a:noAutofit/>
          </a:bodyPr>
          <a:lstStyle/>
          <a:p>
            <a:pPr rtl="0"/>
            <a:r>
              <a:rPr lang="es" sz="2400" dirty="0">
                <a:ea typeface="MS PGothic" pitchFamily="34" charset="-128"/>
                <a:cs typeface="MS PGothic" charset="0"/>
              </a:rPr>
              <a:t>¿Puede contarme algo </a:t>
            </a:r>
            <a:br>
              <a:rPr lang="es" sz="2400" dirty="0">
                <a:ea typeface="MS PGothic" pitchFamily="34" charset="-128"/>
                <a:cs typeface="MS PGothic" charset="0"/>
              </a:rPr>
            </a:br>
            <a:r>
              <a:rPr lang="es" sz="2400" dirty="0">
                <a:ea typeface="MS PGothic" pitchFamily="34" charset="-128"/>
                <a:cs typeface="MS PGothic" charset="0"/>
              </a:rPr>
              <a:t>más sobre el </a:t>
            </a:r>
            <a:r>
              <a:rPr lang="es" sz="2400" b="1" dirty="0">
                <a:ea typeface="MS PGothic" pitchFamily="34" charset="-128"/>
                <a:cs typeface="MS PGothic" charset="0"/>
              </a:rPr>
              <a:t>daño </a:t>
            </a:r>
            <a:r>
              <a:rPr lang="es" sz="2400" dirty="0">
                <a:ea typeface="MS PGothic" pitchFamily="34" charset="-128"/>
                <a:cs typeface="MS PGothic" charset="0"/>
              </a:rPr>
              <a:t>que </a:t>
            </a:r>
            <a:br>
              <a:rPr lang="es" sz="2400" dirty="0">
                <a:ea typeface="MS PGothic" pitchFamily="34" charset="-128"/>
                <a:cs typeface="MS PGothic" charset="0"/>
              </a:rPr>
            </a:br>
            <a:r>
              <a:rPr lang="es" sz="2400" dirty="0">
                <a:ea typeface="MS PGothic" pitchFamily="34" charset="-128"/>
                <a:cs typeface="MS PGothic" charset="0"/>
              </a:rPr>
              <a:t>ha sufrido debido a su [orientación sexual, identidad de género, expresión de género </a:t>
            </a:r>
            <a:br>
              <a:rPr lang="en-US" sz="2400" dirty="0">
                <a:ea typeface="MS PGothic" pitchFamily="34" charset="-128"/>
                <a:cs typeface="MS PGothic" charset="0"/>
              </a:rPr>
            </a:br>
            <a:r>
              <a:rPr lang="es" sz="2400" dirty="0">
                <a:ea typeface="MS PGothic" pitchFamily="34" charset="-128"/>
                <a:cs typeface="MS PGothic" charset="0"/>
              </a:rPr>
              <a:t>o características sexuales]? </a:t>
            </a:r>
          </a:p>
        </p:txBody>
      </p:sp>
      <p:grpSp>
        <p:nvGrpSpPr>
          <p:cNvPr id="151" name="Group 150">
            <a:extLst>
              <a:ext uri="{FF2B5EF4-FFF2-40B4-BE49-F238E27FC236}">
                <a16:creationId xmlns:a16="http://schemas.microsoft.com/office/drawing/2014/main" id="{509E2F35-93C5-6140-8F29-6ED9601B746F}"/>
              </a:ext>
            </a:extLst>
          </p:cNvPr>
          <p:cNvGrpSpPr/>
          <p:nvPr/>
        </p:nvGrpSpPr>
        <p:grpSpPr>
          <a:xfrm>
            <a:off x="769313" y="5948109"/>
            <a:ext cx="534529" cy="646948"/>
            <a:chOff x="-1166406" y="1274883"/>
            <a:chExt cx="968541" cy="1172240"/>
          </a:xfrm>
        </p:grpSpPr>
        <p:sp>
          <p:nvSpPr>
            <p:cNvPr id="152" name="Freeform 545">
              <a:extLst>
                <a:ext uri="{FF2B5EF4-FFF2-40B4-BE49-F238E27FC236}">
                  <a16:creationId xmlns:a16="http://schemas.microsoft.com/office/drawing/2014/main" id="{D5DC2678-CD92-484C-8808-D3E79394D1B6}"/>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3"/>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53" name="Shape 21998">
              <a:extLst>
                <a:ext uri="{FF2B5EF4-FFF2-40B4-BE49-F238E27FC236}">
                  <a16:creationId xmlns:a16="http://schemas.microsoft.com/office/drawing/2014/main" id="{0672F12E-ABFD-DB4C-AF1B-B89D9452D3BD}"/>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rtlCol="0" anchor="ctr"/>
            <a:lstStyle/>
            <a:p>
              <a:pPr defTabSz="171450" rtl="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dirty="0"/>
            </a:p>
          </p:txBody>
        </p:sp>
      </p:grpSp>
    </p:spTree>
    <p:extLst>
      <p:ext uri="{BB962C8B-B14F-4D97-AF65-F5344CB8AC3E}">
        <p14:creationId xmlns:p14="http://schemas.microsoft.com/office/powerpoint/2010/main" val="360756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 fill="hold"/>
                                        <p:tgtEl>
                                          <p:spTgt spid="96"/>
                                        </p:tgtEl>
                                        <p:attrNameLst>
                                          <p:attrName>ppt_w</p:attrName>
                                        </p:attrNameLst>
                                      </p:cBhvr>
                                      <p:tavLst>
                                        <p:tav tm="0">
                                          <p:val>
                                            <p:fltVal val="0"/>
                                          </p:val>
                                        </p:tav>
                                        <p:tav tm="100000">
                                          <p:val>
                                            <p:strVal val="#ppt_w"/>
                                          </p:val>
                                        </p:tav>
                                      </p:tavLst>
                                    </p:anim>
                                    <p:anim calcmode="lin" valueType="num">
                                      <p:cBhvr>
                                        <p:cTn id="8" dur="500" fill="hold"/>
                                        <p:tgtEl>
                                          <p:spTgt spid="96"/>
                                        </p:tgtEl>
                                        <p:attrNameLst>
                                          <p:attrName>ppt_h</p:attrName>
                                        </p:attrNameLst>
                                      </p:cBhvr>
                                      <p:tavLst>
                                        <p:tav tm="0">
                                          <p:val>
                                            <p:fltVal val="0"/>
                                          </p:val>
                                        </p:tav>
                                        <p:tav tm="100000">
                                          <p:val>
                                            <p:strVal val="#ppt_h"/>
                                          </p:val>
                                        </p:tav>
                                      </p:tavLst>
                                    </p:anim>
                                    <p:animEffect transition="in" filter="fade">
                                      <p:cBhvr>
                                        <p:cTn id="9" dur="500"/>
                                        <p:tgtEl>
                                          <p:spTgt spid="9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ppt_w</p:attrName>
                                        </p:attrNameLst>
                                      </p:cBhvr>
                                      <p:tavLst>
                                        <p:tav tm="0">
                                          <p:val>
                                            <p:fltVal val="0"/>
                                          </p:val>
                                        </p:tav>
                                        <p:tav tm="100000">
                                          <p:val>
                                            <p:strVal val="#ppt_w"/>
                                          </p:val>
                                        </p:tav>
                                      </p:tavLst>
                                    </p:anim>
                                    <p:anim calcmode="lin" valueType="num">
                                      <p:cBhvr>
                                        <p:cTn id="13" dur="500" fill="hold"/>
                                        <p:tgtEl>
                                          <p:spTgt spid="100"/>
                                        </p:tgtEl>
                                        <p:attrNameLst>
                                          <p:attrName>ppt_h</p:attrName>
                                        </p:attrNameLst>
                                      </p:cBhvr>
                                      <p:tavLst>
                                        <p:tav tm="0">
                                          <p:val>
                                            <p:fltVal val="0"/>
                                          </p:val>
                                        </p:tav>
                                        <p:tav tm="100000">
                                          <p:val>
                                            <p:strVal val="#ppt_h"/>
                                          </p:val>
                                        </p:tav>
                                      </p:tavLst>
                                    </p:anim>
                                    <p:animEffect transition="in" filter="fade">
                                      <p:cBhvr>
                                        <p:cTn id="14" dur="500"/>
                                        <p:tgtEl>
                                          <p:spTgt spid="10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95"/>
                                        </p:tgtEl>
                                        <p:attrNameLst>
                                          <p:attrName>style.visibility</p:attrName>
                                        </p:attrNameLst>
                                      </p:cBhvr>
                                      <p:to>
                                        <p:strVal val="visible"/>
                                      </p:to>
                                    </p:set>
                                    <p:anim calcmode="lin" valueType="num">
                                      <p:cBhvr>
                                        <p:cTn id="18" dur="500" fill="hold"/>
                                        <p:tgtEl>
                                          <p:spTgt spid="95"/>
                                        </p:tgtEl>
                                        <p:attrNameLst>
                                          <p:attrName>ppt_w</p:attrName>
                                        </p:attrNameLst>
                                      </p:cBhvr>
                                      <p:tavLst>
                                        <p:tav tm="0">
                                          <p:val>
                                            <p:fltVal val="0"/>
                                          </p:val>
                                        </p:tav>
                                        <p:tav tm="100000">
                                          <p:val>
                                            <p:strVal val="#ppt_w"/>
                                          </p:val>
                                        </p:tav>
                                      </p:tavLst>
                                    </p:anim>
                                    <p:anim calcmode="lin" valueType="num">
                                      <p:cBhvr>
                                        <p:cTn id="19" dur="500" fill="hold"/>
                                        <p:tgtEl>
                                          <p:spTgt spid="95"/>
                                        </p:tgtEl>
                                        <p:attrNameLst>
                                          <p:attrName>ppt_h</p:attrName>
                                        </p:attrNameLst>
                                      </p:cBhvr>
                                      <p:tavLst>
                                        <p:tav tm="0">
                                          <p:val>
                                            <p:fltVal val="0"/>
                                          </p:val>
                                        </p:tav>
                                        <p:tav tm="100000">
                                          <p:val>
                                            <p:strVal val="#ppt_h"/>
                                          </p:val>
                                        </p:tav>
                                      </p:tavLst>
                                    </p:anim>
                                    <p:animEffect transition="in" filter="fade">
                                      <p:cBhvr>
                                        <p:cTn id="20" dur="500"/>
                                        <p:tgtEl>
                                          <p:spTgt spid="9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01"/>
                                        </p:tgtEl>
                                        <p:attrNameLst>
                                          <p:attrName>style.visibility</p:attrName>
                                        </p:attrNameLst>
                                      </p:cBhvr>
                                      <p:to>
                                        <p:strVal val="visible"/>
                                      </p:to>
                                    </p:set>
                                    <p:anim calcmode="lin" valueType="num">
                                      <p:cBhvr>
                                        <p:cTn id="23" dur="500" fill="hold"/>
                                        <p:tgtEl>
                                          <p:spTgt spid="101"/>
                                        </p:tgtEl>
                                        <p:attrNameLst>
                                          <p:attrName>ppt_w</p:attrName>
                                        </p:attrNameLst>
                                      </p:cBhvr>
                                      <p:tavLst>
                                        <p:tav tm="0">
                                          <p:val>
                                            <p:fltVal val="0"/>
                                          </p:val>
                                        </p:tav>
                                        <p:tav tm="100000">
                                          <p:val>
                                            <p:strVal val="#ppt_w"/>
                                          </p:val>
                                        </p:tav>
                                      </p:tavLst>
                                    </p:anim>
                                    <p:anim calcmode="lin" valueType="num">
                                      <p:cBhvr>
                                        <p:cTn id="24" dur="500" fill="hold"/>
                                        <p:tgtEl>
                                          <p:spTgt spid="101"/>
                                        </p:tgtEl>
                                        <p:attrNameLst>
                                          <p:attrName>ppt_h</p:attrName>
                                        </p:attrNameLst>
                                      </p:cBhvr>
                                      <p:tavLst>
                                        <p:tav tm="0">
                                          <p:val>
                                            <p:fltVal val="0"/>
                                          </p:val>
                                        </p:tav>
                                        <p:tav tm="100000">
                                          <p:val>
                                            <p:strVal val="#ppt_h"/>
                                          </p:val>
                                        </p:tav>
                                      </p:tavLst>
                                    </p:anim>
                                    <p:animEffect transition="in" filter="fade">
                                      <p:cBhvr>
                                        <p:cTn id="25" dur="500"/>
                                        <p:tgtEl>
                                          <p:spTgt spid="101"/>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p:cTn id="29" dur="500" fill="hold"/>
                                        <p:tgtEl>
                                          <p:spTgt spid="98"/>
                                        </p:tgtEl>
                                        <p:attrNameLst>
                                          <p:attrName>ppt_w</p:attrName>
                                        </p:attrNameLst>
                                      </p:cBhvr>
                                      <p:tavLst>
                                        <p:tav tm="0">
                                          <p:val>
                                            <p:fltVal val="0"/>
                                          </p:val>
                                        </p:tav>
                                        <p:tav tm="100000">
                                          <p:val>
                                            <p:strVal val="#ppt_w"/>
                                          </p:val>
                                        </p:tav>
                                      </p:tavLst>
                                    </p:anim>
                                    <p:anim calcmode="lin" valueType="num">
                                      <p:cBhvr>
                                        <p:cTn id="30" dur="500" fill="hold"/>
                                        <p:tgtEl>
                                          <p:spTgt spid="98"/>
                                        </p:tgtEl>
                                        <p:attrNameLst>
                                          <p:attrName>ppt_h</p:attrName>
                                        </p:attrNameLst>
                                      </p:cBhvr>
                                      <p:tavLst>
                                        <p:tav tm="0">
                                          <p:val>
                                            <p:fltVal val="0"/>
                                          </p:val>
                                        </p:tav>
                                        <p:tav tm="100000">
                                          <p:val>
                                            <p:strVal val="#ppt_h"/>
                                          </p:val>
                                        </p:tav>
                                      </p:tavLst>
                                    </p:anim>
                                    <p:animEffect transition="in" filter="fade">
                                      <p:cBhvr>
                                        <p:cTn id="31" dur="500"/>
                                        <p:tgtEl>
                                          <p:spTgt spid="9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4"/>
                                        </p:tgtEl>
                                        <p:attrNameLst>
                                          <p:attrName>style.visibility</p:attrName>
                                        </p:attrNameLst>
                                      </p:cBhvr>
                                      <p:to>
                                        <p:strVal val="visible"/>
                                      </p:to>
                                    </p:set>
                                    <p:anim calcmode="lin" valueType="num">
                                      <p:cBhvr>
                                        <p:cTn id="34" dur="500" fill="hold"/>
                                        <p:tgtEl>
                                          <p:spTgt spid="104"/>
                                        </p:tgtEl>
                                        <p:attrNameLst>
                                          <p:attrName>ppt_w</p:attrName>
                                        </p:attrNameLst>
                                      </p:cBhvr>
                                      <p:tavLst>
                                        <p:tav tm="0">
                                          <p:val>
                                            <p:fltVal val="0"/>
                                          </p:val>
                                        </p:tav>
                                        <p:tav tm="100000">
                                          <p:val>
                                            <p:strVal val="#ppt_w"/>
                                          </p:val>
                                        </p:tav>
                                      </p:tavLst>
                                    </p:anim>
                                    <p:anim calcmode="lin" valueType="num">
                                      <p:cBhvr>
                                        <p:cTn id="35" dur="500" fill="hold"/>
                                        <p:tgtEl>
                                          <p:spTgt spid="104"/>
                                        </p:tgtEl>
                                        <p:attrNameLst>
                                          <p:attrName>ppt_h</p:attrName>
                                        </p:attrNameLst>
                                      </p:cBhvr>
                                      <p:tavLst>
                                        <p:tav tm="0">
                                          <p:val>
                                            <p:fltVal val="0"/>
                                          </p:val>
                                        </p:tav>
                                        <p:tav tm="100000">
                                          <p:val>
                                            <p:strVal val="#ppt_h"/>
                                          </p:val>
                                        </p:tav>
                                      </p:tavLst>
                                    </p:anim>
                                    <p:animEffect transition="in" filter="fade">
                                      <p:cBhvr>
                                        <p:cTn id="36" dur="500"/>
                                        <p:tgtEl>
                                          <p:spTgt spid="104"/>
                                        </p:tgtEl>
                                      </p:cBhvr>
                                    </p:animEffect>
                                  </p:childTnLst>
                                </p:cTn>
                              </p:par>
                            </p:childTnLst>
                          </p:cTn>
                        </p:par>
                        <p:par>
                          <p:cTn id="37" fill="hold">
                            <p:stCondLst>
                              <p:cond delay="1500"/>
                            </p:stCondLst>
                            <p:childTnLst>
                              <p:par>
                                <p:cTn id="38" presetID="53" presetClass="entr" presetSubtype="16" fill="hold" grpId="0"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anim calcmode="lin" valueType="num">
                                      <p:cBhvr>
                                        <p:cTn id="45" dur="500" fill="hold"/>
                                        <p:tgtEl>
                                          <p:spTgt spid="109"/>
                                        </p:tgtEl>
                                        <p:attrNameLst>
                                          <p:attrName>ppt_w</p:attrName>
                                        </p:attrNameLst>
                                      </p:cBhvr>
                                      <p:tavLst>
                                        <p:tav tm="0">
                                          <p:val>
                                            <p:fltVal val="0"/>
                                          </p:val>
                                        </p:tav>
                                        <p:tav tm="100000">
                                          <p:val>
                                            <p:strVal val="#ppt_w"/>
                                          </p:val>
                                        </p:tav>
                                      </p:tavLst>
                                    </p:anim>
                                    <p:anim calcmode="lin" valueType="num">
                                      <p:cBhvr>
                                        <p:cTn id="46" dur="500" fill="hold"/>
                                        <p:tgtEl>
                                          <p:spTgt spid="109"/>
                                        </p:tgtEl>
                                        <p:attrNameLst>
                                          <p:attrName>ppt_h</p:attrName>
                                        </p:attrNameLst>
                                      </p:cBhvr>
                                      <p:tavLst>
                                        <p:tav tm="0">
                                          <p:val>
                                            <p:fltVal val="0"/>
                                          </p:val>
                                        </p:tav>
                                        <p:tav tm="100000">
                                          <p:val>
                                            <p:strVal val="#ppt_h"/>
                                          </p:val>
                                        </p:tav>
                                      </p:tavLst>
                                    </p:anim>
                                    <p:animEffect transition="in" filter="fade">
                                      <p:cBhvr>
                                        <p:cTn id="47" dur="500"/>
                                        <p:tgtEl>
                                          <p:spTgt spid="10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fade">
                                      <p:cBhvr>
                                        <p:cTn id="60" dur="500"/>
                                        <p:tgtEl>
                                          <p:spTgt spid="1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0"/>
                                        </p:tgtEl>
                                        <p:attrNameLst>
                                          <p:attrName>style.visibility</p:attrName>
                                        </p:attrNameLst>
                                      </p:cBhvr>
                                      <p:to>
                                        <p:strVal val="visible"/>
                                      </p:to>
                                    </p:set>
                                    <p:animEffect transition="in" filter="fade">
                                      <p:cBhvr>
                                        <p:cTn id="63" dur="500"/>
                                        <p:tgtEl>
                                          <p:spTgt spid="1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5"/>
                                        </p:tgtEl>
                                        <p:attrNameLst>
                                          <p:attrName>style.visibility</p:attrName>
                                        </p:attrNameLst>
                                      </p:cBhvr>
                                      <p:to>
                                        <p:strVal val="visible"/>
                                      </p:to>
                                    </p:set>
                                    <p:animEffect transition="in" filter="fade">
                                      <p:cBhvr>
                                        <p:cTn id="68" dur="500"/>
                                        <p:tgtEl>
                                          <p:spTgt spid="11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4"/>
                                        </p:tgtEl>
                                        <p:attrNameLst>
                                          <p:attrName>style.visibility</p:attrName>
                                        </p:attrNameLst>
                                      </p:cBhvr>
                                      <p:to>
                                        <p:strVal val="visible"/>
                                      </p:to>
                                    </p:set>
                                    <p:animEffect transition="in" filter="fade">
                                      <p:cBhvr>
                                        <p:cTn id="71" dur="500"/>
                                        <p:tgtEl>
                                          <p:spTgt spid="11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51"/>
                                        </p:tgtEl>
                                        <p:attrNameLst>
                                          <p:attrName>style.visibility</p:attrName>
                                        </p:attrNameLst>
                                      </p:cBhvr>
                                      <p:to>
                                        <p:strVal val="visible"/>
                                      </p:to>
                                    </p:set>
                                    <p:animEffect transition="in" filter="fade">
                                      <p:cBhvr>
                                        <p:cTn id="76" dur="500"/>
                                        <p:tgtEl>
                                          <p:spTgt spid="15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0"/>
                                        </p:tgtEl>
                                        <p:attrNameLst>
                                          <p:attrName>style.visibility</p:attrName>
                                        </p:attrNameLst>
                                      </p:cBhvr>
                                      <p:to>
                                        <p:strVal val="visible"/>
                                      </p:to>
                                    </p:set>
                                    <p:animEffect transition="in" filter="fade">
                                      <p:cBhvr>
                                        <p:cTn id="7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95" grpId="0" animBg="1"/>
      <p:bldP spid="96" grpId="0" animBg="1"/>
      <p:bldP spid="97" grpId="0" animBg="1"/>
      <p:bldP spid="98" grpId="0" animBg="1"/>
      <p:bldP spid="100" grpId="0"/>
      <p:bldP spid="101" grpId="0"/>
      <p:bldP spid="104" grpId="0"/>
      <p:bldP spid="109" grpId="0"/>
      <p:bldP spid="110" grpId="0"/>
      <p:bldP spid="114" grpId="0"/>
      <p:bldP spid="15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CIERRE</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34</a:t>
            </a:fld>
            <a:endParaRPr lang="en-US" altLang="en-US" sz="1200" dirty="0">
              <a:solidFill>
                <a:schemeClr val="bg1"/>
              </a:solidFill>
            </a:endParaRPr>
          </a:p>
        </p:txBody>
      </p:sp>
      <p:grpSp>
        <p:nvGrpSpPr>
          <p:cNvPr id="63" name="Group 62">
            <a:extLst>
              <a:ext uri="{FF2B5EF4-FFF2-40B4-BE49-F238E27FC236}">
                <a16:creationId xmlns:a16="http://schemas.microsoft.com/office/drawing/2014/main" id="{C0B53819-E065-6049-B741-EBC768A1BC6B}"/>
              </a:ext>
            </a:extLst>
          </p:cNvPr>
          <p:cNvGrpSpPr/>
          <p:nvPr/>
        </p:nvGrpSpPr>
        <p:grpSpPr>
          <a:xfrm>
            <a:off x="8246902" y="1167922"/>
            <a:ext cx="1517999" cy="992277"/>
            <a:chOff x="7526422" y="3461879"/>
            <a:chExt cx="2877844" cy="1881172"/>
          </a:xfrm>
        </p:grpSpPr>
        <p:sp>
          <p:nvSpPr>
            <p:cNvPr id="64" name="Notched Right Arrow 63">
              <a:extLst>
                <a:ext uri="{FF2B5EF4-FFF2-40B4-BE49-F238E27FC236}">
                  <a16:creationId xmlns:a16="http://schemas.microsoft.com/office/drawing/2014/main" id="{D8B90DDC-87A4-FB49-8819-CDE6D4C21AEF}"/>
                </a:ext>
              </a:extLst>
            </p:cNvPr>
            <p:cNvSpPr/>
            <p:nvPr/>
          </p:nvSpPr>
          <p:spPr bwMode="auto">
            <a:xfrm>
              <a:off x="7526422" y="3461879"/>
              <a:ext cx="2877844" cy="1500896"/>
            </a:xfrm>
            <a:prstGeom prst="notchedRightArrow">
              <a:avLst>
                <a:gd name="adj1" fmla="val 100000"/>
                <a:gd name="adj2" fmla="val 34681"/>
              </a:avLst>
            </a:prstGeom>
            <a:solidFill>
              <a:schemeClr val="accent3"/>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87" name="Freeform 151">
              <a:extLst>
                <a:ext uri="{FF2B5EF4-FFF2-40B4-BE49-F238E27FC236}">
                  <a16:creationId xmlns:a16="http://schemas.microsoft.com/office/drawing/2014/main" id="{0C3651D4-54AE-B54C-9D5E-460AF7B01B27}"/>
                </a:ext>
              </a:extLst>
            </p:cNvPr>
            <p:cNvSpPr>
              <a:spLocks noChangeArrowheads="1"/>
            </p:cNvSpPr>
            <p:nvPr/>
          </p:nvSpPr>
          <p:spPr bwMode="auto">
            <a:xfrm>
              <a:off x="8518813" y="3667295"/>
              <a:ext cx="934513" cy="543618"/>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8586" tIns="34293" rIns="68586" bIns="34293" rtlCol="0" anchor="ctr"/>
            <a:lstStyle/>
            <a:p>
              <a:pPr rtl="0">
                <a:defRPr/>
              </a:pPr>
              <a:endParaRPr lang="en-US" sz="2701" dirty="0"/>
            </a:p>
          </p:txBody>
        </p:sp>
        <p:sp>
          <p:nvSpPr>
            <p:cNvPr id="88" name="Oval 87">
              <a:extLst>
                <a:ext uri="{FF2B5EF4-FFF2-40B4-BE49-F238E27FC236}">
                  <a16:creationId xmlns:a16="http://schemas.microsoft.com/office/drawing/2014/main" id="{8F51DB4D-70C4-C84D-8AA2-808D77298B1D}"/>
                </a:ext>
              </a:extLst>
            </p:cNvPr>
            <p:cNvSpPr/>
            <p:nvPr/>
          </p:nvSpPr>
          <p:spPr>
            <a:xfrm>
              <a:off x="8541066" y="4464461"/>
              <a:ext cx="878590" cy="87859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4</a:t>
              </a:r>
              <a:endParaRPr lang="en-US" sz="1800" b="1" dirty="0"/>
            </a:p>
          </p:txBody>
        </p:sp>
      </p:grpSp>
      <p:sp>
        <p:nvSpPr>
          <p:cNvPr id="90" name="Inhaltsplatzhalter 4">
            <a:extLst>
              <a:ext uri="{FF2B5EF4-FFF2-40B4-BE49-F238E27FC236}">
                <a16:creationId xmlns:a16="http://schemas.microsoft.com/office/drawing/2014/main" id="{D1FDB9E5-8E23-3144-87F8-B5D5C9A42339}"/>
              </a:ext>
            </a:extLst>
          </p:cNvPr>
          <p:cNvSpPr txBox="1">
            <a:spLocks/>
          </p:cNvSpPr>
          <p:nvPr/>
        </p:nvSpPr>
        <p:spPr>
          <a:xfrm>
            <a:off x="847402" y="3469359"/>
            <a:ext cx="11139098" cy="384721"/>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2500" dirty="0">
                <a:solidFill>
                  <a:schemeClr val="tx1"/>
                </a:solidFill>
                <a:latin typeface="+mn-lt"/>
              </a:rPr>
              <a:t>Revisar y resumir la información que ha recopilado.</a:t>
            </a:r>
          </a:p>
        </p:txBody>
      </p:sp>
      <p:sp>
        <p:nvSpPr>
          <p:cNvPr id="91" name="Freeform 15">
            <a:extLst>
              <a:ext uri="{FF2B5EF4-FFF2-40B4-BE49-F238E27FC236}">
                <a16:creationId xmlns:a16="http://schemas.microsoft.com/office/drawing/2014/main" id="{1C80A813-DB52-B14A-98F2-765018BCA34D}"/>
              </a:ext>
            </a:extLst>
          </p:cNvPr>
          <p:cNvSpPr>
            <a:spLocks/>
          </p:cNvSpPr>
          <p:nvPr/>
        </p:nvSpPr>
        <p:spPr bwMode="auto">
          <a:xfrm>
            <a:off x="324657" y="3546451"/>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92" name="Inhaltsplatzhalter 4">
            <a:extLst>
              <a:ext uri="{FF2B5EF4-FFF2-40B4-BE49-F238E27FC236}">
                <a16:creationId xmlns:a16="http://schemas.microsoft.com/office/drawing/2014/main" id="{D611BDA4-781F-1541-8BE7-3FE194584D6A}"/>
              </a:ext>
            </a:extLst>
          </p:cNvPr>
          <p:cNvSpPr txBox="1">
            <a:spLocks/>
          </p:cNvSpPr>
          <p:nvPr/>
        </p:nvSpPr>
        <p:spPr>
          <a:xfrm>
            <a:off x="857523" y="4029795"/>
            <a:ext cx="10420624" cy="769441"/>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2500" dirty="0">
                <a:solidFill>
                  <a:schemeClr val="tx1"/>
                </a:solidFill>
                <a:latin typeface="+mn-lt"/>
              </a:rPr>
              <a:t>Garantizar que el acta de la entrevista refleje en su totalidad y sin errores las declaraciones de la persona entrevistada.</a:t>
            </a:r>
          </a:p>
        </p:txBody>
      </p:sp>
      <p:sp>
        <p:nvSpPr>
          <p:cNvPr id="93" name="Freeform 15">
            <a:extLst>
              <a:ext uri="{FF2B5EF4-FFF2-40B4-BE49-F238E27FC236}">
                <a16:creationId xmlns:a16="http://schemas.microsoft.com/office/drawing/2014/main" id="{B4AFAAD3-57CE-7C41-BAB8-7686871E9F04}"/>
              </a:ext>
            </a:extLst>
          </p:cNvPr>
          <p:cNvSpPr>
            <a:spLocks/>
          </p:cNvSpPr>
          <p:nvPr/>
        </p:nvSpPr>
        <p:spPr bwMode="auto">
          <a:xfrm>
            <a:off x="324657" y="4127199"/>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94" name="Inhaltsplatzhalter 4">
            <a:extLst>
              <a:ext uri="{FF2B5EF4-FFF2-40B4-BE49-F238E27FC236}">
                <a16:creationId xmlns:a16="http://schemas.microsoft.com/office/drawing/2014/main" id="{F917847B-35E9-C64E-9768-21549EBE452D}"/>
              </a:ext>
            </a:extLst>
          </p:cNvPr>
          <p:cNvSpPr txBox="1">
            <a:spLocks/>
          </p:cNvSpPr>
          <p:nvPr/>
        </p:nvSpPr>
        <p:spPr>
          <a:xfrm>
            <a:off x="849467" y="5023565"/>
            <a:ext cx="11139098" cy="384721"/>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2500" dirty="0">
                <a:solidFill>
                  <a:schemeClr val="tx1"/>
                </a:solidFill>
                <a:latin typeface="+mn-lt"/>
              </a:rPr>
              <a:t>Dar la posibilidad a la persona entrevistada de aclarar información.</a:t>
            </a:r>
          </a:p>
        </p:txBody>
      </p:sp>
      <p:sp>
        <p:nvSpPr>
          <p:cNvPr id="99" name="Freeform 15">
            <a:extLst>
              <a:ext uri="{FF2B5EF4-FFF2-40B4-BE49-F238E27FC236}">
                <a16:creationId xmlns:a16="http://schemas.microsoft.com/office/drawing/2014/main" id="{0F3CD08E-8742-6843-8091-6558E2422D38}"/>
              </a:ext>
            </a:extLst>
          </p:cNvPr>
          <p:cNvSpPr>
            <a:spLocks/>
          </p:cNvSpPr>
          <p:nvPr/>
        </p:nvSpPr>
        <p:spPr bwMode="auto">
          <a:xfrm>
            <a:off x="324657" y="5131590"/>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19" name="Inhaltsplatzhalter 4">
            <a:extLst>
              <a:ext uri="{FF2B5EF4-FFF2-40B4-BE49-F238E27FC236}">
                <a16:creationId xmlns:a16="http://schemas.microsoft.com/office/drawing/2014/main" id="{EA0579C5-4124-4E45-A1E9-123A9C67EE4D}"/>
              </a:ext>
            </a:extLst>
          </p:cNvPr>
          <p:cNvSpPr txBox="1">
            <a:spLocks/>
          </p:cNvSpPr>
          <p:nvPr/>
        </p:nvSpPr>
        <p:spPr>
          <a:xfrm>
            <a:off x="855624" y="5577264"/>
            <a:ext cx="11139098" cy="769441"/>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2500" dirty="0">
                <a:solidFill>
                  <a:schemeClr val="tx1"/>
                </a:solidFill>
                <a:latin typeface="+mn-lt"/>
              </a:rPr>
              <a:t>Consultar a la persona entrevistada y a la persona encargada de la interpretación para determinar si se produjeron problemas de comunicación durante la entrevista.</a:t>
            </a:r>
          </a:p>
        </p:txBody>
      </p:sp>
      <p:sp>
        <p:nvSpPr>
          <p:cNvPr id="120" name="Freeform 15">
            <a:extLst>
              <a:ext uri="{FF2B5EF4-FFF2-40B4-BE49-F238E27FC236}">
                <a16:creationId xmlns:a16="http://schemas.microsoft.com/office/drawing/2014/main" id="{CBB25317-5CD2-E94B-80CA-4330A3D928CB}"/>
              </a:ext>
            </a:extLst>
          </p:cNvPr>
          <p:cNvSpPr>
            <a:spLocks/>
          </p:cNvSpPr>
          <p:nvPr/>
        </p:nvSpPr>
        <p:spPr bwMode="auto">
          <a:xfrm>
            <a:off x="324657" y="5694209"/>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21" name="Inhaltsplatzhalter 4">
            <a:extLst>
              <a:ext uri="{FF2B5EF4-FFF2-40B4-BE49-F238E27FC236}">
                <a16:creationId xmlns:a16="http://schemas.microsoft.com/office/drawing/2014/main" id="{FAE6520B-48AC-E34F-BD0B-9FC7CF49FA3E}"/>
              </a:ext>
            </a:extLst>
          </p:cNvPr>
          <p:cNvSpPr txBox="1">
            <a:spLocks/>
          </p:cNvSpPr>
          <p:nvPr/>
        </p:nvSpPr>
        <p:spPr>
          <a:xfrm>
            <a:off x="855623" y="6407857"/>
            <a:ext cx="11819638" cy="769441"/>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2500" dirty="0">
                <a:solidFill>
                  <a:schemeClr val="tx1"/>
                </a:solidFill>
                <a:latin typeface="+mn-lt"/>
              </a:rPr>
              <a:t>Asegurarse de que la persona entrevistada está satisfecha con la forma en que se ha llevado a cabo la entrevista.</a:t>
            </a:r>
          </a:p>
        </p:txBody>
      </p:sp>
      <p:sp>
        <p:nvSpPr>
          <p:cNvPr id="124" name="Freeform 15">
            <a:extLst>
              <a:ext uri="{FF2B5EF4-FFF2-40B4-BE49-F238E27FC236}">
                <a16:creationId xmlns:a16="http://schemas.microsoft.com/office/drawing/2014/main" id="{719ECB02-D529-E04C-9128-1A12F8E38C9A}"/>
              </a:ext>
            </a:extLst>
          </p:cNvPr>
          <p:cNvSpPr>
            <a:spLocks/>
          </p:cNvSpPr>
          <p:nvPr/>
        </p:nvSpPr>
        <p:spPr bwMode="auto">
          <a:xfrm>
            <a:off x="324657" y="6692399"/>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25" name="Inhaltsplatzhalter 4">
            <a:extLst>
              <a:ext uri="{FF2B5EF4-FFF2-40B4-BE49-F238E27FC236}">
                <a16:creationId xmlns:a16="http://schemas.microsoft.com/office/drawing/2014/main" id="{2B425A76-57DF-4041-8CC7-5284724A60B2}"/>
              </a:ext>
            </a:extLst>
          </p:cNvPr>
          <p:cNvSpPr txBox="1">
            <a:spLocks/>
          </p:cNvSpPr>
          <p:nvPr/>
        </p:nvSpPr>
        <p:spPr>
          <a:xfrm>
            <a:off x="855623" y="7221705"/>
            <a:ext cx="11139098" cy="384721"/>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2500" dirty="0">
                <a:solidFill>
                  <a:schemeClr val="tx1"/>
                </a:solidFill>
                <a:latin typeface="+mn-lt"/>
              </a:rPr>
              <a:t>Aclarar cualquier duda que la persona entrevistada pueda albergar.</a:t>
            </a:r>
          </a:p>
        </p:txBody>
      </p:sp>
      <p:sp>
        <p:nvSpPr>
          <p:cNvPr id="128" name="Freeform 15">
            <a:extLst>
              <a:ext uri="{FF2B5EF4-FFF2-40B4-BE49-F238E27FC236}">
                <a16:creationId xmlns:a16="http://schemas.microsoft.com/office/drawing/2014/main" id="{FF97EC2A-245E-534D-8099-3D05BCADEB44}"/>
              </a:ext>
            </a:extLst>
          </p:cNvPr>
          <p:cNvSpPr>
            <a:spLocks/>
          </p:cNvSpPr>
          <p:nvPr/>
        </p:nvSpPr>
        <p:spPr bwMode="auto">
          <a:xfrm>
            <a:off x="324657" y="7298430"/>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29" name="Inhaltsplatzhalter 4">
            <a:extLst>
              <a:ext uri="{FF2B5EF4-FFF2-40B4-BE49-F238E27FC236}">
                <a16:creationId xmlns:a16="http://schemas.microsoft.com/office/drawing/2014/main" id="{6375C2E2-F6E6-4443-B651-5F3C6ABC53E6}"/>
              </a:ext>
            </a:extLst>
          </p:cNvPr>
          <p:cNvSpPr txBox="1">
            <a:spLocks/>
          </p:cNvSpPr>
          <p:nvPr/>
        </p:nvSpPr>
        <p:spPr>
          <a:xfrm>
            <a:off x="855623" y="7813658"/>
            <a:ext cx="12775318" cy="384721"/>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2500" dirty="0">
                <a:solidFill>
                  <a:schemeClr val="tx1"/>
                </a:solidFill>
                <a:latin typeface="+mn-lt"/>
              </a:rPr>
              <a:t>Explicar los siguientes pasos y el plazo en el que se emitirá una respuesta, según corresponda.</a:t>
            </a:r>
          </a:p>
        </p:txBody>
      </p:sp>
      <p:sp>
        <p:nvSpPr>
          <p:cNvPr id="130" name="Freeform 15">
            <a:extLst>
              <a:ext uri="{FF2B5EF4-FFF2-40B4-BE49-F238E27FC236}">
                <a16:creationId xmlns:a16="http://schemas.microsoft.com/office/drawing/2014/main" id="{F878292B-3236-FB4F-8BC0-5940819CCAA0}"/>
              </a:ext>
            </a:extLst>
          </p:cNvPr>
          <p:cNvSpPr>
            <a:spLocks/>
          </p:cNvSpPr>
          <p:nvPr/>
        </p:nvSpPr>
        <p:spPr bwMode="auto">
          <a:xfrm>
            <a:off x="324657" y="7907811"/>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grpSp>
        <p:nvGrpSpPr>
          <p:cNvPr id="3" name="Group 2">
            <a:extLst>
              <a:ext uri="{FF2B5EF4-FFF2-40B4-BE49-F238E27FC236}">
                <a16:creationId xmlns:a16="http://schemas.microsoft.com/office/drawing/2014/main" id="{32C8A044-043D-C444-A974-8C041E431AFF}"/>
              </a:ext>
            </a:extLst>
          </p:cNvPr>
          <p:cNvGrpSpPr/>
          <p:nvPr/>
        </p:nvGrpSpPr>
        <p:grpSpPr>
          <a:xfrm>
            <a:off x="666497" y="2465966"/>
            <a:ext cx="9828914" cy="707886"/>
            <a:chOff x="666497" y="2465966"/>
            <a:chExt cx="9828914" cy="707886"/>
          </a:xfrm>
        </p:grpSpPr>
        <p:sp>
          <p:nvSpPr>
            <p:cNvPr id="58" name="Rectangle 57">
              <a:extLst>
                <a:ext uri="{FF2B5EF4-FFF2-40B4-BE49-F238E27FC236}">
                  <a16:creationId xmlns:a16="http://schemas.microsoft.com/office/drawing/2014/main" id="{019BE8AE-501E-1F48-AC79-B8E01F54FFB4}"/>
                </a:ext>
              </a:extLst>
            </p:cNvPr>
            <p:cNvSpPr/>
            <p:nvPr/>
          </p:nvSpPr>
          <p:spPr>
            <a:xfrm>
              <a:off x="666497" y="2489116"/>
              <a:ext cx="5582025" cy="646331"/>
            </a:xfrm>
            <a:prstGeom prst="rect">
              <a:avLst/>
            </a:prstGeom>
            <a:solidFill>
              <a:schemeClr val="accent3"/>
            </a:solidFill>
          </p:spPr>
          <p:txBody>
            <a:bodyPr wrap="square" rtlCol="0">
              <a:spAutoFit/>
            </a:bodyPr>
            <a:lstStyle/>
            <a:p>
              <a:pPr algn="ctr" rtl="0"/>
              <a:r>
                <a:rPr lang="es" sz="3600" b="1">
                  <a:solidFill>
                    <a:schemeClr val="bg1"/>
                  </a:solidFill>
                </a:rPr>
                <a:t>Resumir la entrevista</a:t>
              </a:r>
            </a:p>
          </p:txBody>
        </p:sp>
        <p:sp>
          <p:nvSpPr>
            <p:cNvPr id="131" name="Rectangle 130">
              <a:extLst>
                <a:ext uri="{FF2B5EF4-FFF2-40B4-BE49-F238E27FC236}">
                  <a16:creationId xmlns:a16="http://schemas.microsoft.com/office/drawing/2014/main" id="{A9C259A2-F267-6241-80DD-4EF2134EF3EB}"/>
                </a:ext>
              </a:extLst>
            </p:cNvPr>
            <p:cNvSpPr/>
            <p:nvPr/>
          </p:nvSpPr>
          <p:spPr>
            <a:xfrm>
              <a:off x="6568709" y="2647725"/>
              <a:ext cx="3926702" cy="470898"/>
            </a:xfrm>
            <a:prstGeom prst="rect">
              <a:avLst/>
            </a:prstGeom>
          </p:spPr>
          <p:txBody>
            <a:bodyPr wrap="square" rtlCol="0">
              <a:spAutoFit/>
            </a:bodyPr>
            <a:lstStyle/>
            <a:p>
              <a:pPr rtl="0">
                <a:lnSpc>
                  <a:spcPct val="80000"/>
                </a:lnSpc>
              </a:pPr>
              <a:r>
                <a:rPr lang="es" sz="3000" dirty="0"/>
                <a:t>¿Qué ha </a:t>
              </a:r>
              <a:r>
                <a:rPr lang="es" sz="3000" b="1" dirty="0"/>
                <a:t>escuchado?</a:t>
              </a:r>
            </a:p>
          </p:txBody>
        </p:sp>
        <p:cxnSp>
          <p:nvCxnSpPr>
            <p:cNvPr id="132" name="Straight Connector 131">
              <a:extLst>
                <a:ext uri="{FF2B5EF4-FFF2-40B4-BE49-F238E27FC236}">
                  <a16:creationId xmlns:a16="http://schemas.microsoft.com/office/drawing/2014/main" id="{09699811-3D5C-6849-A7E2-9D8F95D7D3C3}"/>
                </a:ext>
              </a:extLst>
            </p:cNvPr>
            <p:cNvCxnSpPr>
              <a:cxnSpLocks/>
            </p:cNvCxnSpPr>
            <p:nvPr/>
          </p:nvCxnSpPr>
          <p:spPr bwMode="auto">
            <a:xfrm>
              <a:off x="6470769" y="2465966"/>
              <a:ext cx="0" cy="707886"/>
            </a:xfrm>
            <a:prstGeom prst="line">
              <a:avLst/>
            </a:prstGeom>
            <a:blipFill dpi="0" rotWithShape="0">
              <a:blip r:embed="rId4"/>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37" name="Inhaltsplatzhalter 4">
            <a:extLst>
              <a:ext uri="{FF2B5EF4-FFF2-40B4-BE49-F238E27FC236}">
                <a16:creationId xmlns:a16="http://schemas.microsoft.com/office/drawing/2014/main" id="{A56E07A0-6181-F74D-9A6D-DAD485549CB4}"/>
              </a:ext>
            </a:extLst>
          </p:cNvPr>
          <p:cNvSpPr txBox="1">
            <a:spLocks/>
          </p:cNvSpPr>
          <p:nvPr/>
        </p:nvSpPr>
        <p:spPr>
          <a:xfrm>
            <a:off x="855623" y="8427592"/>
            <a:ext cx="11139098" cy="384721"/>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2500" dirty="0">
                <a:solidFill>
                  <a:schemeClr val="tx1"/>
                </a:solidFill>
                <a:latin typeface="+mn-lt"/>
              </a:rPr>
              <a:t>Remitir a la persona entrevistada a los servicios que necesite.</a:t>
            </a:r>
          </a:p>
        </p:txBody>
      </p:sp>
      <p:sp>
        <p:nvSpPr>
          <p:cNvPr id="138" name="Freeform 15">
            <a:extLst>
              <a:ext uri="{FF2B5EF4-FFF2-40B4-BE49-F238E27FC236}">
                <a16:creationId xmlns:a16="http://schemas.microsoft.com/office/drawing/2014/main" id="{C4EBC9D1-F366-6E49-9B4E-4370F6BABB82}"/>
              </a:ext>
            </a:extLst>
          </p:cNvPr>
          <p:cNvSpPr>
            <a:spLocks/>
          </p:cNvSpPr>
          <p:nvPr/>
        </p:nvSpPr>
        <p:spPr bwMode="auto">
          <a:xfrm>
            <a:off x="324657" y="8540645"/>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cxnSp>
        <p:nvCxnSpPr>
          <p:cNvPr id="139" name="Straight Connector 138">
            <a:extLst>
              <a:ext uri="{FF2B5EF4-FFF2-40B4-BE49-F238E27FC236}">
                <a16:creationId xmlns:a16="http://schemas.microsoft.com/office/drawing/2014/main" id="{CC45E9B1-A182-9942-A6F5-0A5FB8289547}"/>
              </a:ext>
            </a:extLst>
          </p:cNvPr>
          <p:cNvCxnSpPr>
            <a:cxnSpLocks/>
          </p:cNvCxnSpPr>
          <p:nvPr/>
        </p:nvCxnSpPr>
        <p:spPr>
          <a:xfrm>
            <a:off x="832631" y="3946726"/>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09DAB6A-6AE2-F242-AF38-7DBEB5ACE90E}"/>
              </a:ext>
            </a:extLst>
          </p:cNvPr>
          <p:cNvCxnSpPr>
            <a:cxnSpLocks/>
          </p:cNvCxnSpPr>
          <p:nvPr/>
        </p:nvCxnSpPr>
        <p:spPr>
          <a:xfrm>
            <a:off x="832631" y="4907722"/>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85F3787-9C98-B746-A39F-9085E632C26B}"/>
              </a:ext>
            </a:extLst>
          </p:cNvPr>
          <p:cNvCxnSpPr>
            <a:cxnSpLocks/>
          </p:cNvCxnSpPr>
          <p:nvPr/>
        </p:nvCxnSpPr>
        <p:spPr>
          <a:xfrm>
            <a:off x="832631" y="5540768"/>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1B56D8A5-8574-3C49-A666-EB784950C8F3}"/>
              </a:ext>
            </a:extLst>
          </p:cNvPr>
          <p:cNvCxnSpPr>
            <a:cxnSpLocks/>
          </p:cNvCxnSpPr>
          <p:nvPr/>
        </p:nvCxnSpPr>
        <p:spPr>
          <a:xfrm>
            <a:off x="832631" y="6426689"/>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734FA9F-1DBE-9947-B10C-BF85B2E0D743}"/>
              </a:ext>
            </a:extLst>
          </p:cNvPr>
          <p:cNvCxnSpPr>
            <a:cxnSpLocks/>
          </p:cNvCxnSpPr>
          <p:nvPr/>
        </p:nvCxnSpPr>
        <p:spPr>
          <a:xfrm>
            <a:off x="832631" y="7163289"/>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D216C6A-EB47-444A-876B-E9C0BE01FF92}"/>
              </a:ext>
            </a:extLst>
          </p:cNvPr>
          <p:cNvCxnSpPr>
            <a:cxnSpLocks/>
          </p:cNvCxnSpPr>
          <p:nvPr/>
        </p:nvCxnSpPr>
        <p:spPr>
          <a:xfrm>
            <a:off x="832631" y="7734789"/>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9B8ACC2-7FEE-AF48-87E5-15C8DAA5E75A}"/>
              </a:ext>
            </a:extLst>
          </p:cNvPr>
          <p:cNvCxnSpPr>
            <a:cxnSpLocks/>
          </p:cNvCxnSpPr>
          <p:nvPr/>
        </p:nvCxnSpPr>
        <p:spPr>
          <a:xfrm>
            <a:off x="832631" y="8318989"/>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FE30C1B-BF32-2E45-94FD-3CC0B0EA7319}"/>
              </a:ext>
            </a:extLst>
          </p:cNvPr>
          <p:cNvCxnSpPr>
            <a:cxnSpLocks/>
          </p:cNvCxnSpPr>
          <p:nvPr/>
        </p:nvCxnSpPr>
        <p:spPr>
          <a:xfrm>
            <a:off x="832631" y="8905142"/>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4882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500"/>
                                        <p:tgtEl>
                                          <p:spTgt spid="9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fade">
                                      <p:cBhvr>
                                        <p:cTn id="20" dur="500"/>
                                        <p:tgtEl>
                                          <p:spTgt spid="90"/>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39"/>
                                        </p:tgtEl>
                                        <p:attrNameLst>
                                          <p:attrName>style.visibility</p:attrName>
                                        </p:attrNameLst>
                                      </p:cBhvr>
                                      <p:to>
                                        <p:strVal val="visible"/>
                                      </p:to>
                                    </p:set>
                                    <p:animEffect transition="in" filter="wipe(left)">
                                      <p:cBhvr>
                                        <p:cTn id="24" dur="500"/>
                                        <p:tgtEl>
                                          <p:spTgt spid="1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3"/>
                                        </p:tgtEl>
                                        <p:attrNameLst>
                                          <p:attrName>style.visibility</p:attrName>
                                        </p:attrNameLst>
                                      </p:cBhvr>
                                      <p:to>
                                        <p:strVal val="visible"/>
                                      </p:to>
                                    </p:set>
                                    <p:animEffect transition="in" filter="fade">
                                      <p:cBhvr>
                                        <p:cTn id="29" dur="500"/>
                                        <p:tgtEl>
                                          <p:spTgt spid="9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40"/>
                                        </p:tgtEl>
                                        <p:attrNameLst>
                                          <p:attrName>style.visibility</p:attrName>
                                        </p:attrNameLst>
                                      </p:cBhvr>
                                      <p:to>
                                        <p:strVal val="visible"/>
                                      </p:to>
                                    </p:set>
                                    <p:animEffect transition="in" filter="wipe(left)">
                                      <p:cBhvr>
                                        <p:cTn id="36" dur="500"/>
                                        <p:tgtEl>
                                          <p:spTgt spid="14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fade">
                                      <p:cBhvr>
                                        <p:cTn id="41" dur="500"/>
                                        <p:tgtEl>
                                          <p:spTgt spid="9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4"/>
                                        </p:tgtEl>
                                        <p:attrNameLst>
                                          <p:attrName>style.visibility</p:attrName>
                                        </p:attrNameLst>
                                      </p:cBhvr>
                                      <p:to>
                                        <p:strVal val="visible"/>
                                      </p:to>
                                    </p:set>
                                    <p:animEffect transition="in" filter="fade">
                                      <p:cBhvr>
                                        <p:cTn id="44" dur="500"/>
                                        <p:tgtEl>
                                          <p:spTgt spid="94"/>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141"/>
                                        </p:tgtEl>
                                        <p:attrNameLst>
                                          <p:attrName>style.visibility</p:attrName>
                                        </p:attrNameLst>
                                      </p:cBhvr>
                                      <p:to>
                                        <p:strVal val="visible"/>
                                      </p:to>
                                    </p:set>
                                    <p:animEffect transition="in" filter="wipe(left)">
                                      <p:cBhvr>
                                        <p:cTn id="48" dur="500"/>
                                        <p:tgtEl>
                                          <p:spTgt spid="1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0"/>
                                        </p:tgtEl>
                                        <p:attrNameLst>
                                          <p:attrName>style.visibility</p:attrName>
                                        </p:attrNameLst>
                                      </p:cBhvr>
                                      <p:to>
                                        <p:strVal val="visible"/>
                                      </p:to>
                                    </p:set>
                                    <p:animEffect transition="in" filter="fade">
                                      <p:cBhvr>
                                        <p:cTn id="53" dur="500"/>
                                        <p:tgtEl>
                                          <p:spTgt spid="1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fade">
                                      <p:cBhvr>
                                        <p:cTn id="56" dur="500"/>
                                        <p:tgtEl>
                                          <p:spTgt spid="119"/>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142"/>
                                        </p:tgtEl>
                                        <p:attrNameLst>
                                          <p:attrName>style.visibility</p:attrName>
                                        </p:attrNameLst>
                                      </p:cBhvr>
                                      <p:to>
                                        <p:strVal val="visible"/>
                                      </p:to>
                                    </p:set>
                                    <p:animEffect transition="in" filter="wipe(left)">
                                      <p:cBhvr>
                                        <p:cTn id="60" dur="500"/>
                                        <p:tgtEl>
                                          <p:spTgt spid="14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4"/>
                                        </p:tgtEl>
                                        <p:attrNameLst>
                                          <p:attrName>style.visibility</p:attrName>
                                        </p:attrNameLst>
                                      </p:cBhvr>
                                      <p:to>
                                        <p:strVal val="visible"/>
                                      </p:to>
                                    </p:set>
                                    <p:animEffect transition="in" filter="fade">
                                      <p:cBhvr>
                                        <p:cTn id="65" dur="500"/>
                                        <p:tgtEl>
                                          <p:spTgt spid="12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1"/>
                                        </p:tgtEl>
                                        <p:attrNameLst>
                                          <p:attrName>style.visibility</p:attrName>
                                        </p:attrNameLst>
                                      </p:cBhvr>
                                      <p:to>
                                        <p:strVal val="visible"/>
                                      </p:to>
                                    </p:set>
                                    <p:animEffect transition="in" filter="fade">
                                      <p:cBhvr>
                                        <p:cTn id="68" dur="500"/>
                                        <p:tgtEl>
                                          <p:spTgt spid="121"/>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143"/>
                                        </p:tgtEl>
                                        <p:attrNameLst>
                                          <p:attrName>style.visibility</p:attrName>
                                        </p:attrNameLst>
                                      </p:cBhvr>
                                      <p:to>
                                        <p:strVal val="visible"/>
                                      </p:to>
                                    </p:set>
                                    <p:animEffect transition="in" filter="wipe(left)">
                                      <p:cBhvr>
                                        <p:cTn id="72" dur="500"/>
                                        <p:tgtEl>
                                          <p:spTgt spid="1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8"/>
                                        </p:tgtEl>
                                        <p:attrNameLst>
                                          <p:attrName>style.visibility</p:attrName>
                                        </p:attrNameLst>
                                      </p:cBhvr>
                                      <p:to>
                                        <p:strVal val="visible"/>
                                      </p:to>
                                    </p:set>
                                    <p:animEffect transition="in" filter="fade">
                                      <p:cBhvr>
                                        <p:cTn id="77" dur="500"/>
                                        <p:tgtEl>
                                          <p:spTgt spid="12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25"/>
                                        </p:tgtEl>
                                        <p:attrNameLst>
                                          <p:attrName>style.visibility</p:attrName>
                                        </p:attrNameLst>
                                      </p:cBhvr>
                                      <p:to>
                                        <p:strVal val="visible"/>
                                      </p:to>
                                    </p:set>
                                    <p:animEffect transition="in" filter="fade">
                                      <p:cBhvr>
                                        <p:cTn id="80" dur="500"/>
                                        <p:tgtEl>
                                          <p:spTgt spid="125"/>
                                        </p:tgtEl>
                                      </p:cBhvr>
                                    </p:animEffect>
                                  </p:childTnLst>
                                </p:cTn>
                              </p:par>
                            </p:childTnLst>
                          </p:cTn>
                        </p:par>
                        <p:par>
                          <p:cTn id="81" fill="hold">
                            <p:stCondLst>
                              <p:cond delay="500"/>
                            </p:stCondLst>
                            <p:childTnLst>
                              <p:par>
                                <p:cTn id="82" presetID="22" presetClass="entr" presetSubtype="8" fill="hold" nodeType="afterEffect">
                                  <p:stCondLst>
                                    <p:cond delay="0"/>
                                  </p:stCondLst>
                                  <p:childTnLst>
                                    <p:set>
                                      <p:cBhvr>
                                        <p:cTn id="83" dur="1" fill="hold">
                                          <p:stCondLst>
                                            <p:cond delay="0"/>
                                          </p:stCondLst>
                                        </p:cTn>
                                        <p:tgtEl>
                                          <p:spTgt spid="144"/>
                                        </p:tgtEl>
                                        <p:attrNameLst>
                                          <p:attrName>style.visibility</p:attrName>
                                        </p:attrNameLst>
                                      </p:cBhvr>
                                      <p:to>
                                        <p:strVal val="visible"/>
                                      </p:to>
                                    </p:set>
                                    <p:animEffect transition="in" filter="wipe(left)">
                                      <p:cBhvr>
                                        <p:cTn id="84" dur="500"/>
                                        <p:tgtEl>
                                          <p:spTgt spid="14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30"/>
                                        </p:tgtEl>
                                        <p:attrNameLst>
                                          <p:attrName>style.visibility</p:attrName>
                                        </p:attrNameLst>
                                      </p:cBhvr>
                                      <p:to>
                                        <p:strVal val="visible"/>
                                      </p:to>
                                    </p:set>
                                    <p:animEffect transition="in" filter="fade">
                                      <p:cBhvr>
                                        <p:cTn id="89" dur="500"/>
                                        <p:tgtEl>
                                          <p:spTgt spid="13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29"/>
                                        </p:tgtEl>
                                        <p:attrNameLst>
                                          <p:attrName>style.visibility</p:attrName>
                                        </p:attrNameLst>
                                      </p:cBhvr>
                                      <p:to>
                                        <p:strVal val="visible"/>
                                      </p:to>
                                    </p:set>
                                    <p:animEffect transition="in" filter="fade">
                                      <p:cBhvr>
                                        <p:cTn id="92" dur="500"/>
                                        <p:tgtEl>
                                          <p:spTgt spid="129"/>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147"/>
                                        </p:tgtEl>
                                        <p:attrNameLst>
                                          <p:attrName>style.visibility</p:attrName>
                                        </p:attrNameLst>
                                      </p:cBhvr>
                                      <p:to>
                                        <p:strVal val="visible"/>
                                      </p:to>
                                    </p:set>
                                    <p:animEffect transition="in" filter="wipe(left)">
                                      <p:cBhvr>
                                        <p:cTn id="96" dur="500"/>
                                        <p:tgtEl>
                                          <p:spTgt spid="14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38"/>
                                        </p:tgtEl>
                                        <p:attrNameLst>
                                          <p:attrName>style.visibility</p:attrName>
                                        </p:attrNameLst>
                                      </p:cBhvr>
                                      <p:to>
                                        <p:strVal val="visible"/>
                                      </p:to>
                                    </p:set>
                                    <p:animEffect transition="in" filter="fade">
                                      <p:cBhvr>
                                        <p:cTn id="101" dur="500"/>
                                        <p:tgtEl>
                                          <p:spTgt spid="13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37"/>
                                        </p:tgtEl>
                                        <p:attrNameLst>
                                          <p:attrName>style.visibility</p:attrName>
                                        </p:attrNameLst>
                                      </p:cBhvr>
                                      <p:to>
                                        <p:strVal val="visible"/>
                                      </p:to>
                                    </p:set>
                                    <p:animEffect transition="in" filter="fade">
                                      <p:cBhvr>
                                        <p:cTn id="104" dur="500"/>
                                        <p:tgtEl>
                                          <p:spTgt spid="137"/>
                                        </p:tgtEl>
                                      </p:cBhvr>
                                    </p:animEffect>
                                  </p:childTnLst>
                                </p:cTn>
                              </p:par>
                            </p:childTnLst>
                          </p:cTn>
                        </p:par>
                        <p:par>
                          <p:cTn id="105" fill="hold">
                            <p:stCondLst>
                              <p:cond delay="500"/>
                            </p:stCondLst>
                            <p:childTnLst>
                              <p:par>
                                <p:cTn id="106" presetID="22" presetClass="entr" presetSubtype="8" fill="hold" nodeType="afterEffect">
                                  <p:stCondLst>
                                    <p:cond delay="0"/>
                                  </p:stCondLst>
                                  <p:childTnLst>
                                    <p:set>
                                      <p:cBhvr>
                                        <p:cTn id="107" dur="1" fill="hold">
                                          <p:stCondLst>
                                            <p:cond delay="0"/>
                                          </p:stCondLst>
                                        </p:cTn>
                                        <p:tgtEl>
                                          <p:spTgt spid="148"/>
                                        </p:tgtEl>
                                        <p:attrNameLst>
                                          <p:attrName>style.visibility</p:attrName>
                                        </p:attrNameLst>
                                      </p:cBhvr>
                                      <p:to>
                                        <p:strVal val="visible"/>
                                      </p:to>
                                    </p:set>
                                    <p:animEffect transition="in" filter="wipe(left)">
                                      <p:cBhvr>
                                        <p:cTn id="108"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animBg="1"/>
      <p:bldP spid="92" grpId="0"/>
      <p:bldP spid="93" grpId="0" animBg="1"/>
      <p:bldP spid="94" grpId="0"/>
      <p:bldP spid="99" grpId="0" animBg="1"/>
      <p:bldP spid="119" grpId="0"/>
      <p:bldP spid="120" grpId="0" animBg="1"/>
      <p:bldP spid="121" grpId="0"/>
      <p:bldP spid="124" grpId="0" animBg="1"/>
      <p:bldP spid="125" grpId="0"/>
      <p:bldP spid="128" grpId="0" animBg="1"/>
      <p:bldP spid="129" grpId="0"/>
      <p:bldP spid="130" grpId="0" animBg="1"/>
      <p:bldP spid="137" grpId="0"/>
      <p:bldP spid="1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900" y="322247"/>
            <a:ext cx="12558713" cy="854455"/>
          </a:xfrm>
        </p:spPr>
        <p:txBody>
          <a:bodyPr rtlCol="0">
            <a:normAutofit/>
          </a:bodyPr>
          <a:lstStyle/>
          <a:p>
            <a:pPr lvl="0" algn="l" rtl="0"/>
            <a:r>
              <a:rPr lang="es"/>
              <a:t>EVALUACIÓN</a:t>
            </a:r>
          </a:p>
        </p:txBody>
      </p: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3</a:t>
              </a:r>
            </a:p>
          </p:txBody>
        </p:sp>
      </p:grpSp>
      <p:sp>
        <p:nvSpPr>
          <p:cNvPr id="127" name="Slide Number Placeholder 5">
            <a:extLst>
              <a:ext uri="{FF2B5EF4-FFF2-40B4-BE49-F238E27FC236}">
                <a16:creationId xmlns:a16="http://schemas.microsoft.com/office/drawing/2014/main" id="{69DFF7DE-B9E4-104C-801D-247B599B8D15}"/>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35</a:t>
            </a:fld>
            <a:endParaRPr lang="en-US" altLang="en-US" sz="1200" dirty="0">
              <a:solidFill>
                <a:schemeClr val="bg1"/>
              </a:solidFill>
            </a:endParaRPr>
          </a:p>
        </p:txBody>
      </p:sp>
      <p:grpSp>
        <p:nvGrpSpPr>
          <p:cNvPr id="63" name="Group 62">
            <a:extLst>
              <a:ext uri="{FF2B5EF4-FFF2-40B4-BE49-F238E27FC236}">
                <a16:creationId xmlns:a16="http://schemas.microsoft.com/office/drawing/2014/main" id="{C0B53819-E065-6049-B741-EBC768A1BC6B}"/>
              </a:ext>
            </a:extLst>
          </p:cNvPr>
          <p:cNvGrpSpPr/>
          <p:nvPr/>
        </p:nvGrpSpPr>
        <p:grpSpPr>
          <a:xfrm>
            <a:off x="8246902" y="1167922"/>
            <a:ext cx="1517999" cy="992277"/>
            <a:chOff x="7526422" y="3461879"/>
            <a:chExt cx="2877844" cy="1881172"/>
          </a:xfrm>
        </p:grpSpPr>
        <p:sp>
          <p:nvSpPr>
            <p:cNvPr id="64" name="Notched Right Arrow 63">
              <a:extLst>
                <a:ext uri="{FF2B5EF4-FFF2-40B4-BE49-F238E27FC236}">
                  <a16:creationId xmlns:a16="http://schemas.microsoft.com/office/drawing/2014/main" id="{D8B90DDC-87A4-FB49-8819-CDE6D4C21AEF}"/>
                </a:ext>
              </a:extLst>
            </p:cNvPr>
            <p:cNvSpPr/>
            <p:nvPr/>
          </p:nvSpPr>
          <p:spPr bwMode="auto">
            <a:xfrm>
              <a:off x="7526422" y="3461879"/>
              <a:ext cx="2877844" cy="1500896"/>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87" name="Freeform 151">
              <a:extLst>
                <a:ext uri="{FF2B5EF4-FFF2-40B4-BE49-F238E27FC236}">
                  <a16:creationId xmlns:a16="http://schemas.microsoft.com/office/drawing/2014/main" id="{0C3651D4-54AE-B54C-9D5E-460AF7B01B27}"/>
                </a:ext>
              </a:extLst>
            </p:cNvPr>
            <p:cNvSpPr>
              <a:spLocks noChangeArrowheads="1"/>
            </p:cNvSpPr>
            <p:nvPr/>
          </p:nvSpPr>
          <p:spPr bwMode="auto">
            <a:xfrm>
              <a:off x="8518813" y="3667295"/>
              <a:ext cx="934513" cy="543618"/>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8586" tIns="34293" rIns="68586" bIns="34293" rtlCol="0" anchor="ctr"/>
            <a:lstStyle/>
            <a:p>
              <a:pPr rtl="0">
                <a:defRPr/>
              </a:pPr>
              <a:endParaRPr lang="en-US" sz="2701" dirty="0"/>
            </a:p>
          </p:txBody>
        </p:sp>
        <p:sp>
          <p:nvSpPr>
            <p:cNvPr id="88" name="Oval 87">
              <a:extLst>
                <a:ext uri="{FF2B5EF4-FFF2-40B4-BE49-F238E27FC236}">
                  <a16:creationId xmlns:a16="http://schemas.microsoft.com/office/drawing/2014/main" id="{8F51DB4D-70C4-C84D-8AA2-808D77298B1D}"/>
                </a:ext>
              </a:extLst>
            </p:cNvPr>
            <p:cNvSpPr/>
            <p:nvPr/>
          </p:nvSpPr>
          <p:spPr>
            <a:xfrm>
              <a:off x="8541066" y="4464461"/>
              <a:ext cx="878590" cy="878590"/>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4</a:t>
              </a:r>
              <a:endParaRPr lang="en-US" sz="1800" b="1" dirty="0"/>
            </a:p>
          </p:txBody>
        </p:sp>
      </p:grpSp>
      <p:sp>
        <p:nvSpPr>
          <p:cNvPr id="134" name="Rectangle 133">
            <a:extLst>
              <a:ext uri="{FF2B5EF4-FFF2-40B4-BE49-F238E27FC236}">
                <a16:creationId xmlns:a16="http://schemas.microsoft.com/office/drawing/2014/main" id="{531B75D8-851B-7B41-B066-8E85BC53674C}"/>
              </a:ext>
            </a:extLst>
          </p:cNvPr>
          <p:cNvSpPr/>
          <p:nvPr/>
        </p:nvSpPr>
        <p:spPr>
          <a:xfrm>
            <a:off x="2314077" y="4975257"/>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sp>
        <p:nvSpPr>
          <p:cNvPr id="149" name="Text Placeholder 3">
            <a:extLst>
              <a:ext uri="{FF2B5EF4-FFF2-40B4-BE49-F238E27FC236}">
                <a16:creationId xmlns:a16="http://schemas.microsoft.com/office/drawing/2014/main" id="{F7DBECB4-B80C-464F-AFF7-63475000FFBA}"/>
              </a:ext>
            </a:extLst>
          </p:cNvPr>
          <p:cNvSpPr txBox="1">
            <a:spLocks/>
          </p:cNvSpPr>
          <p:nvPr/>
        </p:nvSpPr>
        <p:spPr>
          <a:xfrm>
            <a:off x="1396665" y="4200001"/>
            <a:ext cx="10723531" cy="1550512"/>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558800" indent="-558800" rtl="0">
              <a:spcBef>
                <a:spcPts val="3000"/>
              </a:spcBef>
              <a:buClr>
                <a:schemeClr val="accent1"/>
              </a:buClr>
            </a:pPr>
            <a:r>
              <a:rPr lang="es" sz="2800" b="1" dirty="0">
                <a:solidFill>
                  <a:schemeClr val="accent3"/>
                </a:solidFill>
                <a:cs typeface="MS PGothic" charset="0"/>
              </a:rPr>
              <a:t>P1</a:t>
            </a:r>
            <a:r>
              <a:rPr lang="es" sz="2400" dirty="0">
                <a:solidFill>
                  <a:schemeClr val="tx1"/>
                </a:solidFill>
                <a:cs typeface="MS PGothic" charset="0"/>
              </a:rPr>
              <a:t>  </a:t>
            </a:r>
            <a:r>
              <a:rPr lang="es" sz="2800" dirty="0">
                <a:solidFill>
                  <a:schemeClr val="tx1"/>
                </a:solidFill>
                <a:cs typeface="MS PGothic" charset="0"/>
              </a:rPr>
              <a:t> ¿Se cumplió el objetivo de la entrevista?</a:t>
            </a:r>
          </a:p>
          <a:p>
            <a:pPr marL="558800" indent="-558800" rtl="0">
              <a:spcBef>
                <a:spcPts val="3000"/>
              </a:spcBef>
              <a:buClr>
                <a:schemeClr val="accent1"/>
              </a:buClr>
            </a:pPr>
            <a:r>
              <a:rPr lang="es" sz="2800" b="1" dirty="0">
                <a:solidFill>
                  <a:schemeClr val="accent3"/>
                </a:solidFill>
                <a:cs typeface="MS PGothic" charset="0"/>
              </a:rPr>
              <a:t>P2</a:t>
            </a:r>
            <a:r>
              <a:rPr lang="es" sz="2800" b="1" dirty="0">
                <a:solidFill>
                  <a:schemeClr val="accent1"/>
                </a:solidFill>
                <a:cs typeface="MS PGothic" charset="0"/>
              </a:rPr>
              <a:t> </a:t>
            </a:r>
            <a:r>
              <a:rPr lang="es" sz="2800" dirty="0">
                <a:solidFill>
                  <a:schemeClr val="tx1"/>
                </a:solidFill>
                <a:cs typeface="MS PGothic" charset="0"/>
              </a:rPr>
              <a:t> ¿Ha cumplido los objetivos dispuestos en la matriz de planificación de la entrevista?</a:t>
            </a:r>
          </a:p>
          <a:p>
            <a:pPr marL="0" indent="0" rtl="0">
              <a:spcBef>
                <a:spcPts val="3000"/>
              </a:spcBef>
              <a:buClr>
                <a:schemeClr val="accent1"/>
              </a:buClr>
            </a:pPr>
            <a:r>
              <a:rPr lang="es" sz="2800" b="1" dirty="0">
                <a:solidFill>
                  <a:schemeClr val="accent3"/>
                </a:solidFill>
                <a:cs typeface="MS PGothic" charset="0"/>
              </a:rPr>
              <a:t>P3</a:t>
            </a:r>
            <a:r>
              <a:rPr lang="es" sz="2800" dirty="0">
                <a:solidFill>
                  <a:schemeClr val="tx1"/>
                </a:solidFill>
                <a:cs typeface="MS PGothic" charset="0"/>
              </a:rPr>
              <a:t> ¿Consigue responder a todas las preguntas de evaluación?  </a:t>
            </a:r>
          </a:p>
          <a:p>
            <a:pPr marL="508000" indent="-508000" rtl="0">
              <a:spcBef>
                <a:spcPts val="1200"/>
              </a:spcBef>
              <a:buClr>
                <a:schemeClr val="accent1"/>
              </a:buClr>
            </a:pPr>
            <a:endParaRPr lang="en-US" sz="2400" dirty="0">
              <a:solidFill>
                <a:schemeClr val="tx1"/>
              </a:solidFill>
              <a:cs typeface="MS PGothic" charset="0"/>
            </a:endParaRPr>
          </a:p>
        </p:txBody>
      </p:sp>
      <p:sp>
        <p:nvSpPr>
          <p:cNvPr id="150" name="Rectangle 149">
            <a:extLst>
              <a:ext uri="{FF2B5EF4-FFF2-40B4-BE49-F238E27FC236}">
                <a16:creationId xmlns:a16="http://schemas.microsoft.com/office/drawing/2014/main" id="{1EAA49B4-268B-744B-8097-57ECABFD31EA}"/>
              </a:ext>
            </a:extLst>
          </p:cNvPr>
          <p:cNvSpPr/>
          <p:nvPr/>
        </p:nvSpPr>
        <p:spPr>
          <a:xfrm>
            <a:off x="1243930" y="2539916"/>
            <a:ext cx="10917590" cy="646331"/>
          </a:xfrm>
          <a:prstGeom prst="rect">
            <a:avLst/>
          </a:prstGeom>
          <a:solidFill>
            <a:schemeClr val="accent4"/>
          </a:solidFill>
        </p:spPr>
        <p:txBody>
          <a:bodyPr wrap="square" rtlCol="0">
            <a:spAutoFit/>
          </a:bodyPr>
          <a:lstStyle/>
          <a:p>
            <a:pPr algn="ctr" rtl="0"/>
            <a:r>
              <a:rPr lang="es" sz="3600" b="1" dirty="0">
                <a:solidFill>
                  <a:schemeClr val="bg1"/>
                </a:solidFill>
              </a:rPr>
              <a:t>Preguntas que debe hacerse</a:t>
            </a:r>
            <a:endParaRPr lang="en-US" sz="4400" b="1" dirty="0">
              <a:solidFill>
                <a:schemeClr val="bg1"/>
              </a:solidFill>
            </a:endParaRPr>
          </a:p>
        </p:txBody>
      </p:sp>
      <p:grpSp>
        <p:nvGrpSpPr>
          <p:cNvPr id="151" name="Group 150">
            <a:extLst>
              <a:ext uri="{FF2B5EF4-FFF2-40B4-BE49-F238E27FC236}">
                <a16:creationId xmlns:a16="http://schemas.microsoft.com/office/drawing/2014/main" id="{DD054B7F-5B1E-7445-BFEB-79F845931CD3}"/>
              </a:ext>
            </a:extLst>
          </p:cNvPr>
          <p:cNvGrpSpPr/>
          <p:nvPr/>
        </p:nvGrpSpPr>
        <p:grpSpPr>
          <a:xfrm>
            <a:off x="666853" y="2477849"/>
            <a:ext cx="783868" cy="783867"/>
            <a:chOff x="6074504" y="5568057"/>
            <a:chExt cx="933399" cy="933398"/>
          </a:xfrm>
        </p:grpSpPr>
        <p:sp>
          <p:nvSpPr>
            <p:cNvPr id="152" name="Shape 7274">
              <a:extLst>
                <a:ext uri="{FF2B5EF4-FFF2-40B4-BE49-F238E27FC236}">
                  <a16:creationId xmlns:a16="http://schemas.microsoft.com/office/drawing/2014/main" id="{4E234E5F-FABF-A643-AE1F-463C2D868334}"/>
                </a:ext>
              </a:extLst>
            </p:cNvPr>
            <p:cNvSpPr/>
            <p:nvPr/>
          </p:nvSpPr>
          <p:spPr>
            <a:xfrm>
              <a:off x="6074504" y="5568057"/>
              <a:ext cx="933399" cy="933398"/>
            </a:xfrm>
            <a:prstGeom prst="ellipse">
              <a:avLst/>
            </a:prstGeom>
            <a:solidFill>
              <a:schemeClr val="accent4"/>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pic>
          <p:nvPicPr>
            <p:cNvPr id="153" name="Picture 152">
              <a:extLst>
                <a:ext uri="{FF2B5EF4-FFF2-40B4-BE49-F238E27FC236}">
                  <a16:creationId xmlns:a16="http://schemas.microsoft.com/office/drawing/2014/main" id="{E11F61A7-FB30-0A44-BE2D-838B1F1D958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grpSp>
        <p:nvGrpSpPr>
          <p:cNvPr id="154" name="Group 153">
            <a:extLst>
              <a:ext uri="{FF2B5EF4-FFF2-40B4-BE49-F238E27FC236}">
                <a16:creationId xmlns:a16="http://schemas.microsoft.com/office/drawing/2014/main" id="{8C1AAFCA-91A8-0C44-AE1C-20C4BD935093}"/>
              </a:ext>
            </a:extLst>
          </p:cNvPr>
          <p:cNvGrpSpPr/>
          <p:nvPr/>
        </p:nvGrpSpPr>
        <p:grpSpPr>
          <a:xfrm>
            <a:off x="10739892" y="1172901"/>
            <a:ext cx="1516121" cy="1000425"/>
            <a:chOff x="10089180" y="3461879"/>
            <a:chExt cx="2877844" cy="1898968"/>
          </a:xfrm>
        </p:grpSpPr>
        <p:sp>
          <p:nvSpPr>
            <p:cNvPr id="155" name="Notched Right Arrow 154">
              <a:extLst>
                <a:ext uri="{FF2B5EF4-FFF2-40B4-BE49-F238E27FC236}">
                  <a16:creationId xmlns:a16="http://schemas.microsoft.com/office/drawing/2014/main" id="{115ACD08-3243-4C45-A530-C3941555A579}"/>
                </a:ext>
              </a:extLst>
            </p:cNvPr>
            <p:cNvSpPr/>
            <p:nvPr/>
          </p:nvSpPr>
          <p:spPr bwMode="auto">
            <a:xfrm>
              <a:off x="10089180" y="3461879"/>
              <a:ext cx="2877844" cy="1500897"/>
            </a:xfrm>
            <a:prstGeom prst="notchedRightArrow">
              <a:avLst>
                <a:gd name="adj1" fmla="val 100000"/>
                <a:gd name="adj2" fmla="val 34681"/>
              </a:avLst>
            </a:prstGeom>
            <a:solidFill>
              <a:schemeClr val="accent4"/>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157" name="Group 156">
              <a:extLst>
                <a:ext uri="{FF2B5EF4-FFF2-40B4-BE49-F238E27FC236}">
                  <a16:creationId xmlns:a16="http://schemas.microsoft.com/office/drawing/2014/main" id="{B482ABF9-ADD1-324C-B3A3-6A31D431670E}"/>
                </a:ext>
              </a:extLst>
            </p:cNvPr>
            <p:cNvGrpSpPr/>
            <p:nvPr/>
          </p:nvGrpSpPr>
          <p:grpSpPr>
            <a:xfrm>
              <a:off x="11227409" y="3625270"/>
              <a:ext cx="607061" cy="678811"/>
              <a:chOff x="11225275" y="4666851"/>
              <a:chExt cx="647434" cy="723956"/>
            </a:xfrm>
          </p:grpSpPr>
          <p:sp>
            <p:nvSpPr>
              <p:cNvPr id="159" name="Freeform 455">
                <a:extLst>
                  <a:ext uri="{FF2B5EF4-FFF2-40B4-BE49-F238E27FC236}">
                    <a16:creationId xmlns:a16="http://schemas.microsoft.com/office/drawing/2014/main" id="{887D4C14-97DF-A646-B25C-EA06F30BFC99}"/>
                  </a:ext>
                </a:extLst>
              </p:cNvPr>
              <p:cNvSpPr>
                <a:spLocks/>
              </p:cNvSpPr>
              <p:nvPr/>
            </p:nvSpPr>
            <p:spPr bwMode="auto">
              <a:xfrm>
                <a:off x="11225275" y="4666851"/>
                <a:ext cx="567739" cy="720077"/>
              </a:xfrm>
              <a:custGeom>
                <a:avLst/>
                <a:gdLst>
                  <a:gd name="T0" fmla="*/ 2854 w 3221"/>
                  <a:gd name="T1" fmla="*/ 0 h 4086"/>
                  <a:gd name="T2" fmla="*/ 2951 w 3221"/>
                  <a:gd name="T3" fmla="*/ 13 h 4086"/>
                  <a:gd name="T4" fmla="*/ 3038 w 3221"/>
                  <a:gd name="T5" fmla="*/ 50 h 4086"/>
                  <a:gd name="T6" fmla="*/ 3113 w 3221"/>
                  <a:gd name="T7" fmla="*/ 108 h 4086"/>
                  <a:gd name="T8" fmla="*/ 3171 w 3221"/>
                  <a:gd name="T9" fmla="*/ 181 h 4086"/>
                  <a:gd name="T10" fmla="*/ 3208 w 3221"/>
                  <a:gd name="T11" fmla="*/ 270 h 4086"/>
                  <a:gd name="T12" fmla="*/ 3221 w 3221"/>
                  <a:gd name="T13" fmla="*/ 367 h 4086"/>
                  <a:gd name="T14" fmla="*/ 3154 w 3221"/>
                  <a:gd name="T15" fmla="*/ 2095 h 4086"/>
                  <a:gd name="T16" fmla="*/ 3017 w 3221"/>
                  <a:gd name="T17" fmla="*/ 2063 h 4086"/>
                  <a:gd name="T18" fmla="*/ 2946 w 3221"/>
                  <a:gd name="T19" fmla="*/ 367 h 4086"/>
                  <a:gd name="T20" fmla="*/ 2933 w 3221"/>
                  <a:gd name="T21" fmla="*/ 321 h 4086"/>
                  <a:gd name="T22" fmla="*/ 2900 w 3221"/>
                  <a:gd name="T23" fmla="*/ 287 h 4086"/>
                  <a:gd name="T24" fmla="*/ 2854 w 3221"/>
                  <a:gd name="T25" fmla="*/ 275 h 4086"/>
                  <a:gd name="T26" fmla="*/ 855 w 3221"/>
                  <a:gd name="T27" fmla="*/ 279 h 4086"/>
                  <a:gd name="T28" fmla="*/ 814 w 3221"/>
                  <a:gd name="T29" fmla="*/ 302 h 4086"/>
                  <a:gd name="T30" fmla="*/ 790 w 3221"/>
                  <a:gd name="T31" fmla="*/ 342 h 4086"/>
                  <a:gd name="T32" fmla="*/ 787 w 3221"/>
                  <a:gd name="T33" fmla="*/ 512 h 4086"/>
                  <a:gd name="T34" fmla="*/ 2391 w 3221"/>
                  <a:gd name="T35" fmla="*/ 516 h 4086"/>
                  <a:gd name="T36" fmla="*/ 2484 w 3221"/>
                  <a:gd name="T37" fmla="*/ 541 h 4086"/>
                  <a:gd name="T38" fmla="*/ 2565 w 3221"/>
                  <a:gd name="T39" fmla="*/ 589 h 4086"/>
                  <a:gd name="T40" fmla="*/ 2632 w 3221"/>
                  <a:gd name="T41" fmla="*/ 655 h 4086"/>
                  <a:gd name="T42" fmla="*/ 2680 w 3221"/>
                  <a:gd name="T43" fmla="*/ 736 h 4086"/>
                  <a:gd name="T44" fmla="*/ 2705 w 3221"/>
                  <a:gd name="T45" fmla="*/ 830 h 4086"/>
                  <a:gd name="T46" fmla="*/ 2709 w 3221"/>
                  <a:gd name="T47" fmla="*/ 2051 h 4086"/>
                  <a:gd name="T48" fmla="*/ 2523 w 3221"/>
                  <a:gd name="T49" fmla="*/ 2080 h 4086"/>
                  <a:gd name="T50" fmla="*/ 2434 w 3221"/>
                  <a:gd name="T51" fmla="*/ 879 h 4086"/>
                  <a:gd name="T52" fmla="*/ 2420 w 3221"/>
                  <a:gd name="T53" fmla="*/ 833 h 4086"/>
                  <a:gd name="T54" fmla="*/ 2388 w 3221"/>
                  <a:gd name="T55" fmla="*/ 800 h 4086"/>
                  <a:gd name="T56" fmla="*/ 2342 w 3221"/>
                  <a:gd name="T57" fmla="*/ 788 h 4086"/>
                  <a:gd name="T58" fmla="*/ 342 w 3221"/>
                  <a:gd name="T59" fmla="*/ 790 h 4086"/>
                  <a:gd name="T60" fmla="*/ 302 w 3221"/>
                  <a:gd name="T61" fmla="*/ 814 h 4086"/>
                  <a:gd name="T62" fmla="*/ 278 w 3221"/>
                  <a:gd name="T63" fmla="*/ 855 h 4086"/>
                  <a:gd name="T64" fmla="*/ 275 w 3221"/>
                  <a:gd name="T65" fmla="*/ 3718 h 4086"/>
                  <a:gd name="T66" fmla="*/ 287 w 3221"/>
                  <a:gd name="T67" fmla="*/ 3765 h 4086"/>
                  <a:gd name="T68" fmla="*/ 321 w 3221"/>
                  <a:gd name="T69" fmla="*/ 3798 h 4086"/>
                  <a:gd name="T70" fmla="*/ 367 w 3221"/>
                  <a:gd name="T71" fmla="*/ 3810 h 4086"/>
                  <a:gd name="T72" fmla="*/ 1792 w 3221"/>
                  <a:gd name="T73" fmla="*/ 3885 h 4086"/>
                  <a:gd name="T74" fmla="*/ 1893 w 3221"/>
                  <a:gd name="T75" fmla="*/ 4022 h 4086"/>
                  <a:gd name="T76" fmla="*/ 367 w 3221"/>
                  <a:gd name="T77" fmla="*/ 4086 h 4086"/>
                  <a:gd name="T78" fmla="*/ 270 w 3221"/>
                  <a:gd name="T79" fmla="*/ 4072 h 4086"/>
                  <a:gd name="T80" fmla="*/ 182 w 3221"/>
                  <a:gd name="T81" fmla="*/ 4035 h 4086"/>
                  <a:gd name="T82" fmla="*/ 107 w 3221"/>
                  <a:gd name="T83" fmla="*/ 3977 h 4086"/>
                  <a:gd name="T84" fmla="*/ 50 w 3221"/>
                  <a:gd name="T85" fmla="*/ 3904 h 4086"/>
                  <a:gd name="T86" fmla="*/ 12 w 3221"/>
                  <a:gd name="T87" fmla="*/ 3815 h 4086"/>
                  <a:gd name="T88" fmla="*/ 0 w 3221"/>
                  <a:gd name="T89" fmla="*/ 3718 h 4086"/>
                  <a:gd name="T90" fmla="*/ 2 w 3221"/>
                  <a:gd name="T91" fmla="*/ 830 h 4086"/>
                  <a:gd name="T92" fmla="*/ 29 w 3221"/>
                  <a:gd name="T93" fmla="*/ 736 h 4086"/>
                  <a:gd name="T94" fmla="*/ 76 w 3221"/>
                  <a:gd name="T95" fmla="*/ 655 h 4086"/>
                  <a:gd name="T96" fmla="*/ 142 w 3221"/>
                  <a:gd name="T97" fmla="*/ 589 h 4086"/>
                  <a:gd name="T98" fmla="*/ 225 w 3221"/>
                  <a:gd name="T99" fmla="*/ 541 h 4086"/>
                  <a:gd name="T100" fmla="*/ 317 w 3221"/>
                  <a:gd name="T101" fmla="*/ 516 h 4086"/>
                  <a:gd name="T102" fmla="*/ 512 w 3221"/>
                  <a:gd name="T103" fmla="*/ 512 h 4086"/>
                  <a:gd name="T104" fmla="*/ 516 w 3221"/>
                  <a:gd name="T105" fmla="*/ 317 h 4086"/>
                  <a:gd name="T106" fmla="*/ 541 w 3221"/>
                  <a:gd name="T107" fmla="*/ 224 h 4086"/>
                  <a:gd name="T108" fmla="*/ 588 w 3221"/>
                  <a:gd name="T109" fmla="*/ 143 h 4086"/>
                  <a:gd name="T110" fmla="*/ 656 w 3221"/>
                  <a:gd name="T111" fmla="*/ 76 h 4086"/>
                  <a:gd name="T112" fmla="*/ 737 w 3221"/>
                  <a:gd name="T113" fmla="*/ 29 h 4086"/>
                  <a:gd name="T114" fmla="*/ 829 w 3221"/>
                  <a:gd name="T115" fmla="*/ 3 h 4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21" h="4086">
                    <a:moveTo>
                      <a:pt x="879" y="0"/>
                    </a:moveTo>
                    <a:lnTo>
                      <a:pt x="2854" y="0"/>
                    </a:lnTo>
                    <a:lnTo>
                      <a:pt x="2903" y="3"/>
                    </a:lnTo>
                    <a:lnTo>
                      <a:pt x="2951" y="13"/>
                    </a:lnTo>
                    <a:lnTo>
                      <a:pt x="2996" y="29"/>
                    </a:lnTo>
                    <a:lnTo>
                      <a:pt x="3038" y="50"/>
                    </a:lnTo>
                    <a:lnTo>
                      <a:pt x="3078" y="76"/>
                    </a:lnTo>
                    <a:lnTo>
                      <a:pt x="3113" y="108"/>
                    </a:lnTo>
                    <a:lnTo>
                      <a:pt x="3145" y="143"/>
                    </a:lnTo>
                    <a:lnTo>
                      <a:pt x="3171" y="181"/>
                    </a:lnTo>
                    <a:lnTo>
                      <a:pt x="3192" y="224"/>
                    </a:lnTo>
                    <a:lnTo>
                      <a:pt x="3208" y="270"/>
                    </a:lnTo>
                    <a:lnTo>
                      <a:pt x="3218" y="317"/>
                    </a:lnTo>
                    <a:lnTo>
                      <a:pt x="3221" y="367"/>
                    </a:lnTo>
                    <a:lnTo>
                      <a:pt x="3221" y="2118"/>
                    </a:lnTo>
                    <a:lnTo>
                      <a:pt x="3154" y="2095"/>
                    </a:lnTo>
                    <a:lnTo>
                      <a:pt x="3086" y="2077"/>
                    </a:lnTo>
                    <a:lnTo>
                      <a:pt x="3017" y="2063"/>
                    </a:lnTo>
                    <a:lnTo>
                      <a:pt x="2946" y="2053"/>
                    </a:lnTo>
                    <a:lnTo>
                      <a:pt x="2946" y="367"/>
                    </a:lnTo>
                    <a:lnTo>
                      <a:pt x="2942" y="342"/>
                    </a:lnTo>
                    <a:lnTo>
                      <a:pt x="2933" y="321"/>
                    </a:lnTo>
                    <a:lnTo>
                      <a:pt x="2918" y="302"/>
                    </a:lnTo>
                    <a:lnTo>
                      <a:pt x="2900" y="287"/>
                    </a:lnTo>
                    <a:lnTo>
                      <a:pt x="2879" y="279"/>
                    </a:lnTo>
                    <a:lnTo>
                      <a:pt x="2854" y="275"/>
                    </a:lnTo>
                    <a:lnTo>
                      <a:pt x="879" y="275"/>
                    </a:lnTo>
                    <a:lnTo>
                      <a:pt x="855" y="279"/>
                    </a:lnTo>
                    <a:lnTo>
                      <a:pt x="833" y="287"/>
                    </a:lnTo>
                    <a:lnTo>
                      <a:pt x="814" y="302"/>
                    </a:lnTo>
                    <a:lnTo>
                      <a:pt x="799" y="321"/>
                    </a:lnTo>
                    <a:lnTo>
                      <a:pt x="790" y="342"/>
                    </a:lnTo>
                    <a:lnTo>
                      <a:pt x="787" y="367"/>
                    </a:lnTo>
                    <a:lnTo>
                      <a:pt x="787" y="512"/>
                    </a:lnTo>
                    <a:lnTo>
                      <a:pt x="2342" y="512"/>
                    </a:lnTo>
                    <a:lnTo>
                      <a:pt x="2391" y="516"/>
                    </a:lnTo>
                    <a:lnTo>
                      <a:pt x="2439" y="526"/>
                    </a:lnTo>
                    <a:lnTo>
                      <a:pt x="2484" y="541"/>
                    </a:lnTo>
                    <a:lnTo>
                      <a:pt x="2526" y="563"/>
                    </a:lnTo>
                    <a:lnTo>
                      <a:pt x="2565" y="589"/>
                    </a:lnTo>
                    <a:lnTo>
                      <a:pt x="2601" y="620"/>
                    </a:lnTo>
                    <a:lnTo>
                      <a:pt x="2632" y="655"/>
                    </a:lnTo>
                    <a:lnTo>
                      <a:pt x="2659" y="694"/>
                    </a:lnTo>
                    <a:lnTo>
                      <a:pt x="2680" y="736"/>
                    </a:lnTo>
                    <a:lnTo>
                      <a:pt x="2695" y="781"/>
                    </a:lnTo>
                    <a:lnTo>
                      <a:pt x="2705" y="830"/>
                    </a:lnTo>
                    <a:lnTo>
                      <a:pt x="2709" y="879"/>
                    </a:lnTo>
                    <a:lnTo>
                      <a:pt x="2709" y="2051"/>
                    </a:lnTo>
                    <a:lnTo>
                      <a:pt x="2614" y="2062"/>
                    </a:lnTo>
                    <a:lnTo>
                      <a:pt x="2523" y="2080"/>
                    </a:lnTo>
                    <a:lnTo>
                      <a:pt x="2434" y="2107"/>
                    </a:lnTo>
                    <a:lnTo>
                      <a:pt x="2434" y="879"/>
                    </a:lnTo>
                    <a:lnTo>
                      <a:pt x="2430" y="855"/>
                    </a:lnTo>
                    <a:lnTo>
                      <a:pt x="2420" y="833"/>
                    </a:lnTo>
                    <a:lnTo>
                      <a:pt x="2406" y="814"/>
                    </a:lnTo>
                    <a:lnTo>
                      <a:pt x="2388" y="800"/>
                    </a:lnTo>
                    <a:lnTo>
                      <a:pt x="2365" y="790"/>
                    </a:lnTo>
                    <a:lnTo>
                      <a:pt x="2342" y="788"/>
                    </a:lnTo>
                    <a:lnTo>
                      <a:pt x="367" y="788"/>
                    </a:lnTo>
                    <a:lnTo>
                      <a:pt x="342" y="790"/>
                    </a:lnTo>
                    <a:lnTo>
                      <a:pt x="321" y="800"/>
                    </a:lnTo>
                    <a:lnTo>
                      <a:pt x="302" y="814"/>
                    </a:lnTo>
                    <a:lnTo>
                      <a:pt x="287" y="833"/>
                    </a:lnTo>
                    <a:lnTo>
                      <a:pt x="278" y="855"/>
                    </a:lnTo>
                    <a:lnTo>
                      <a:pt x="275" y="879"/>
                    </a:lnTo>
                    <a:lnTo>
                      <a:pt x="275" y="3718"/>
                    </a:lnTo>
                    <a:lnTo>
                      <a:pt x="278" y="3743"/>
                    </a:lnTo>
                    <a:lnTo>
                      <a:pt x="287" y="3765"/>
                    </a:lnTo>
                    <a:lnTo>
                      <a:pt x="302" y="3784"/>
                    </a:lnTo>
                    <a:lnTo>
                      <a:pt x="321" y="3798"/>
                    </a:lnTo>
                    <a:lnTo>
                      <a:pt x="342" y="3808"/>
                    </a:lnTo>
                    <a:lnTo>
                      <a:pt x="367" y="3810"/>
                    </a:lnTo>
                    <a:lnTo>
                      <a:pt x="1750" y="3810"/>
                    </a:lnTo>
                    <a:lnTo>
                      <a:pt x="1792" y="3885"/>
                    </a:lnTo>
                    <a:lnTo>
                      <a:pt x="1841" y="3955"/>
                    </a:lnTo>
                    <a:lnTo>
                      <a:pt x="1893" y="4022"/>
                    </a:lnTo>
                    <a:lnTo>
                      <a:pt x="1951" y="4086"/>
                    </a:lnTo>
                    <a:lnTo>
                      <a:pt x="367" y="4086"/>
                    </a:lnTo>
                    <a:lnTo>
                      <a:pt x="317" y="4082"/>
                    </a:lnTo>
                    <a:lnTo>
                      <a:pt x="270" y="4072"/>
                    </a:lnTo>
                    <a:lnTo>
                      <a:pt x="225" y="4056"/>
                    </a:lnTo>
                    <a:lnTo>
                      <a:pt x="182" y="4035"/>
                    </a:lnTo>
                    <a:lnTo>
                      <a:pt x="142" y="4008"/>
                    </a:lnTo>
                    <a:lnTo>
                      <a:pt x="107" y="3977"/>
                    </a:lnTo>
                    <a:lnTo>
                      <a:pt x="76" y="3942"/>
                    </a:lnTo>
                    <a:lnTo>
                      <a:pt x="50" y="3904"/>
                    </a:lnTo>
                    <a:lnTo>
                      <a:pt x="29" y="3861"/>
                    </a:lnTo>
                    <a:lnTo>
                      <a:pt x="12" y="3815"/>
                    </a:lnTo>
                    <a:lnTo>
                      <a:pt x="2" y="3768"/>
                    </a:lnTo>
                    <a:lnTo>
                      <a:pt x="0" y="3718"/>
                    </a:lnTo>
                    <a:lnTo>
                      <a:pt x="0" y="879"/>
                    </a:lnTo>
                    <a:lnTo>
                      <a:pt x="2" y="830"/>
                    </a:lnTo>
                    <a:lnTo>
                      <a:pt x="12" y="781"/>
                    </a:lnTo>
                    <a:lnTo>
                      <a:pt x="29" y="736"/>
                    </a:lnTo>
                    <a:lnTo>
                      <a:pt x="50" y="694"/>
                    </a:lnTo>
                    <a:lnTo>
                      <a:pt x="76" y="655"/>
                    </a:lnTo>
                    <a:lnTo>
                      <a:pt x="107" y="620"/>
                    </a:lnTo>
                    <a:lnTo>
                      <a:pt x="142" y="589"/>
                    </a:lnTo>
                    <a:lnTo>
                      <a:pt x="182" y="563"/>
                    </a:lnTo>
                    <a:lnTo>
                      <a:pt x="225" y="541"/>
                    </a:lnTo>
                    <a:lnTo>
                      <a:pt x="270" y="526"/>
                    </a:lnTo>
                    <a:lnTo>
                      <a:pt x="317" y="516"/>
                    </a:lnTo>
                    <a:lnTo>
                      <a:pt x="367" y="512"/>
                    </a:lnTo>
                    <a:lnTo>
                      <a:pt x="512" y="512"/>
                    </a:lnTo>
                    <a:lnTo>
                      <a:pt x="512" y="367"/>
                    </a:lnTo>
                    <a:lnTo>
                      <a:pt x="516" y="317"/>
                    </a:lnTo>
                    <a:lnTo>
                      <a:pt x="526" y="270"/>
                    </a:lnTo>
                    <a:lnTo>
                      <a:pt x="541" y="224"/>
                    </a:lnTo>
                    <a:lnTo>
                      <a:pt x="562" y="181"/>
                    </a:lnTo>
                    <a:lnTo>
                      <a:pt x="588" y="143"/>
                    </a:lnTo>
                    <a:lnTo>
                      <a:pt x="619" y="108"/>
                    </a:lnTo>
                    <a:lnTo>
                      <a:pt x="656" y="76"/>
                    </a:lnTo>
                    <a:lnTo>
                      <a:pt x="694" y="50"/>
                    </a:lnTo>
                    <a:lnTo>
                      <a:pt x="737" y="29"/>
                    </a:lnTo>
                    <a:lnTo>
                      <a:pt x="782" y="13"/>
                    </a:lnTo>
                    <a:lnTo>
                      <a:pt x="829" y="3"/>
                    </a:lnTo>
                    <a:lnTo>
                      <a:pt x="879"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60" name="Freeform 456">
                <a:extLst>
                  <a:ext uri="{FF2B5EF4-FFF2-40B4-BE49-F238E27FC236}">
                    <a16:creationId xmlns:a16="http://schemas.microsoft.com/office/drawing/2014/main" id="{951D5982-5C5F-3F4C-A100-2F3AB70FDED0}"/>
                  </a:ext>
                </a:extLst>
              </p:cNvPr>
              <p:cNvSpPr>
                <a:spLocks/>
              </p:cNvSpPr>
              <p:nvPr/>
            </p:nvSpPr>
            <p:spPr bwMode="auto">
              <a:xfrm>
                <a:off x="11347991" y="4897473"/>
                <a:ext cx="189011" cy="48311"/>
              </a:xfrm>
              <a:custGeom>
                <a:avLst/>
                <a:gdLst>
                  <a:gd name="T0" fmla="*/ 138 w 1070"/>
                  <a:gd name="T1" fmla="*/ 0 h 276"/>
                  <a:gd name="T2" fmla="*/ 931 w 1070"/>
                  <a:gd name="T3" fmla="*/ 0 h 276"/>
                  <a:gd name="T4" fmla="*/ 964 w 1070"/>
                  <a:gd name="T5" fmla="*/ 4 h 276"/>
                  <a:gd name="T6" fmla="*/ 993 w 1070"/>
                  <a:gd name="T7" fmla="*/ 15 h 276"/>
                  <a:gd name="T8" fmla="*/ 1018 w 1070"/>
                  <a:gd name="T9" fmla="*/ 31 h 276"/>
                  <a:gd name="T10" fmla="*/ 1039 w 1070"/>
                  <a:gd name="T11" fmla="*/ 52 h 276"/>
                  <a:gd name="T12" fmla="*/ 1055 w 1070"/>
                  <a:gd name="T13" fmla="*/ 77 h 276"/>
                  <a:gd name="T14" fmla="*/ 1066 w 1070"/>
                  <a:gd name="T15" fmla="*/ 106 h 276"/>
                  <a:gd name="T16" fmla="*/ 1070 w 1070"/>
                  <a:gd name="T17" fmla="*/ 139 h 276"/>
                  <a:gd name="T18" fmla="*/ 1066 w 1070"/>
                  <a:gd name="T19" fmla="*/ 170 h 276"/>
                  <a:gd name="T20" fmla="*/ 1055 w 1070"/>
                  <a:gd name="T21" fmla="*/ 198 h 276"/>
                  <a:gd name="T22" fmla="*/ 1039 w 1070"/>
                  <a:gd name="T23" fmla="*/ 225 h 276"/>
                  <a:gd name="T24" fmla="*/ 1018 w 1070"/>
                  <a:gd name="T25" fmla="*/ 246 h 276"/>
                  <a:gd name="T26" fmla="*/ 993 w 1070"/>
                  <a:gd name="T27" fmla="*/ 262 h 276"/>
                  <a:gd name="T28" fmla="*/ 964 w 1070"/>
                  <a:gd name="T29" fmla="*/ 272 h 276"/>
                  <a:gd name="T30" fmla="*/ 931 w 1070"/>
                  <a:gd name="T31" fmla="*/ 276 h 276"/>
                  <a:gd name="T32" fmla="*/ 138 w 1070"/>
                  <a:gd name="T33" fmla="*/ 276 h 276"/>
                  <a:gd name="T34" fmla="*/ 106 w 1070"/>
                  <a:gd name="T35" fmla="*/ 272 h 276"/>
                  <a:gd name="T36" fmla="*/ 77 w 1070"/>
                  <a:gd name="T37" fmla="*/ 262 h 276"/>
                  <a:gd name="T38" fmla="*/ 52 w 1070"/>
                  <a:gd name="T39" fmla="*/ 246 h 276"/>
                  <a:gd name="T40" fmla="*/ 31 w 1070"/>
                  <a:gd name="T41" fmla="*/ 225 h 276"/>
                  <a:gd name="T42" fmla="*/ 15 w 1070"/>
                  <a:gd name="T43" fmla="*/ 198 h 276"/>
                  <a:gd name="T44" fmla="*/ 4 w 1070"/>
                  <a:gd name="T45" fmla="*/ 170 h 276"/>
                  <a:gd name="T46" fmla="*/ 0 w 1070"/>
                  <a:gd name="T47" fmla="*/ 139 h 276"/>
                  <a:gd name="T48" fmla="*/ 4 w 1070"/>
                  <a:gd name="T49" fmla="*/ 106 h 276"/>
                  <a:gd name="T50" fmla="*/ 15 w 1070"/>
                  <a:gd name="T51" fmla="*/ 77 h 276"/>
                  <a:gd name="T52" fmla="*/ 31 w 1070"/>
                  <a:gd name="T53" fmla="*/ 52 h 276"/>
                  <a:gd name="T54" fmla="*/ 52 w 1070"/>
                  <a:gd name="T55" fmla="*/ 31 h 276"/>
                  <a:gd name="T56" fmla="*/ 77 w 1070"/>
                  <a:gd name="T57" fmla="*/ 15 h 276"/>
                  <a:gd name="T58" fmla="*/ 106 w 1070"/>
                  <a:gd name="T59" fmla="*/ 4 h 276"/>
                  <a:gd name="T60" fmla="*/ 138 w 107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0" h="276">
                    <a:moveTo>
                      <a:pt x="138" y="0"/>
                    </a:moveTo>
                    <a:lnTo>
                      <a:pt x="931" y="0"/>
                    </a:lnTo>
                    <a:lnTo>
                      <a:pt x="964" y="4"/>
                    </a:lnTo>
                    <a:lnTo>
                      <a:pt x="993" y="15"/>
                    </a:lnTo>
                    <a:lnTo>
                      <a:pt x="1018" y="31"/>
                    </a:lnTo>
                    <a:lnTo>
                      <a:pt x="1039" y="52"/>
                    </a:lnTo>
                    <a:lnTo>
                      <a:pt x="1055" y="77"/>
                    </a:lnTo>
                    <a:lnTo>
                      <a:pt x="1066" y="106"/>
                    </a:lnTo>
                    <a:lnTo>
                      <a:pt x="1070" y="139"/>
                    </a:lnTo>
                    <a:lnTo>
                      <a:pt x="1066" y="170"/>
                    </a:lnTo>
                    <a:lnTo>
                      <a:pt x="1055" y="198"/>
                    </a:lnTo>
                    <a:lnTo>
                      <a:pt x="1039" y="225"/>
                    </a:lnTo>
                    <a:lnTo>
                      <a:pt x="1018" y="246"/>
                    </a:lnTo>
                    <a:lnTo>
                      <a:pt x="993" y="262"/>
                    </a:lnTo>
                    <a:lnTo>
                      <a:pt x="964" y="272"/>
                    </a:lnTo>
                    <a:lnTo>
                      <a:pt x="931" y="276"/>
                    </a:lnTo>
                    <a:lnTo>
                      <a:pt x="138" y="276"/>
                    </a:lnTo>
                    <a:lnTo>
                      <a:pt x="106" y="272"/>
                    </a:lnTo>
                    <a:lnTo>
                      <a:pt x="77" y="262"/>
                    </a:lnTo>
                    <a:lnTo>
                      <a:pt x="52" y="246"/>
                    </a:lnTo>
                    <a:lnTo>
                      <a:pt x="31" y="225"/>
                    </a:lnTo>
                    <a:lnTo>
                      <a:pt x="15" y="198"/>
                    </a:lnTo>
                    <a:lnTo>
                      <a:pt x="4" y="170"/>
                    </a:lnTo>
                    <a:lnTo>
                      <a:pt x="0" y="139"/>
                    </a:lnTo>
                    <a:lnTo>
                      <a:pt x="4" y="106"/>
                    </a:lnTo>
                    <a:lnTo>
                      <a:pt x="15" y="77"/>
                    </a:lnTo>
                    <a:lnTo>
                      <a:pt x="31" y="52"/>
                    </a:lnTo>
                    <a:lnTo>
                      <a:pt x="52" y="31"/>
                    </a:lnTo>
                    <a:lnTo>
                      <a:pt x="77" y="15"/>
                    </a:lnTo>
                    <a:lnTo>
                      <a:pt x="106" y="4"/>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61" name="Freeform 457">
                <a:extLst>
                  <a:ext uri="{FF2B5EF4-FFF2-40B4-BE49-F238E27FC236}">
                    <a16:creationId xmlns:a16="http://schemas.microsoft.com/office/drawing/2014/main" id="{A99635D0-40C1-8748-9B31-627F55429CA0}"/>
                  </a:ext>
                </a:extLst>
              </p:cNvPr>
              <p:cNvSpPr>
                <a:spLocks/>
              </p:cNvSpPr>
              <p:nvPr/>
            </p:nvSpPr>
            <p:spPr bwMode="auto">
              <a:xfrm>
                <a:off x="11347991" y="5005026"/>
                <a:ext cx="231680" cy="48663"/>
              </a:xfrm>
              <a:custGeom>
                <a:avLst/>
                <a:gdLst>
                  <a:gd name="T0" fmla="*/ 138 w 1314"/>
                  <a:gd name="T1" fmla="*/ 0 h 275"/>
                  <a:gd name="T2" fmla="*/ 1176 w 1314"/>
                  <a:gd name="T3" fmla="*/ 0 h 275"/>
                  <a:gd name="T4" fmla="*/ 1207 w 1314"/>
                  <a:gd name="T5" fmla="*/ 4 h 275"/>
                  <a:gd name="T6" fmla="*/ 1237 w 1314"/>
                  <a:gd name="T7" fmla="*/ 14 h 275"/>
                  <a:gd name="T8" fmla="*/ 1262 w 1314"/>
                  <a:gd name="T9" fmla="*/ 30 h 275"/>
                  <a:gd name="T10" fmla="*/ 1284 w 1314"/>
                  <a:gd name="T11" fmla="*/ 52 h 275"/>
                  <a:gd name="T12" fmla="*/ 1300 w 1314"/>
                  <a:gd name="T13" fmla="*/ 77 h 275"/>
                  <a:gd name="T14" fmla="*/ 1310 w 1314"/>
                  <a:gd name="T15" fmla="*/ 107 h 275"/>
                  <a:gd name="T16" fmla="*/ 1314 w 1314"/>
                  <a:gd name="T17" fmla="*/ 138 h 275"/>
                  <a:gd name="T18" fmla="*/ 1310 w 1314"/>
                  <a:gd name="T19" fmla="*/ 169 h 275"/>
                  <a:gd name="T20" fmla="*/ 1300 w 1314"/>
                  <a:gd name="T21" fmla="*/ 198 h 275"/>
                  <a:gd name="T22" fmla="*/ 1284 w 1314"/>
                  <a:gd name="T23" fmla="*/ 224 h 275"/>
                  <a:gd name="T24" fmla="*/ 1262 w 1314"/>
                  <a:gd name="T25" fmla="*/ 245 h 275"/>
                  <a:gd name="T26" fmla="*/ 1237 w 1314"/>
                  <a:gd name="T27" fmla="*/ 261 h 275"/>
                  <a:gd name="T28" fmla="*/ 1207 w 1314"/>
                  <a:gd name="T29" fmla="*/ 271 h 275"/>
                  <a:gd name="T30" fmla="*/ 1176 w 1314"/>
                  <a:gd name="T31" fmla="*/ 275 h 275"/>
                  <a:gd name="T32" fmla="*/ 138 w 1314"/>
                  <a:gd name="T33" fmla="*/ 275 h 275"/>
                  <a:gd name="T34" fmla="*/ 106 w 1314"/>
                  <a:gd name="T35" fmla="*/ 271 h 275"/>
                  <a:gd name="T36" fmla="*/ 77 w 1314"/>
                  <a:gd name="T37" fmla="*/ 261 h 275"/>
                  <a:gd name="T38" fmla="*/ 52 w 1314"/>
                  <a:gd name="T39" fmla="*/ 245 h 275"/>
                  <a:gd name="T40" fmla="*/ 31 w 1314"/>
                  <a:gd name="T41" fmla="*/ 224 h 275"/>
                  <a:gd name="T42" fmla="*/ 15 w 1314"/>
                  <a:gd name="T43" fmla="*/ 198 h 275"/>
                  <a:gd name="T44" fmla="*/ 4 w 1314"/>
                  <a:gd name="T45" fmla="*/ 169 h 275"/>
                  <a:gd name="T46" fmla="*/ 0 w 1314"/>
                  <a:gd name="T47" fmla="*/ 138 h 275"/>
                  <a:gd name="T48" fmla="*/ 4 w 1314"/>
                  <a:gd name="T49" fmla="*/ 107 h 275"/>
                  <a:gd name="T50" fmla="*/ 15 w 1314"/>
                  <a:gd name="T51" fmla="*/ 77 h 275"/>
                  <a:gd name="T52" fmla="*/ 31 w 1314"/>
                  <a:gd name="T53" fmla="*/ 52 h 275"/>
                  <a:gd name="T54" fmla="*/ 52 w 1314"/>
                  <a:gd name="T55" fmla="*/ 30 h 275"/>
                  <a:gd name="T56" fmla="*/ 77 w 1314"/>
                  <a:gd name="T57" fmla="*/ 14 h 275"/>
                  <a:gd name="T58" fmla="*/ 106 w 1314"/>
                  <a:gd name="T59" fmla="*/ 4 h 275"/>
                  <a:gd name="T60" fmla="*/ 138 w 1314"/>
                  <a:gd name="T61"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14" h="275">
                    <a:moveTo>
                      <a:pt x="138" y="0"/>
                    </a:moveTo>
                    <a:lnTo>
                      <a:pt x="1176" y="0"/>
                    </a:lnTo>
                    <a:lnTo>
                      <a:pt x="1207" y="4"/>
                    </a:lnTo>
                    <a:lnTo>
                      <a:pt x="1237" y="14"/>
                    </a:lnTo>
                    <a:lnTo>
                      <a:pt x="1262" y="30"/>
                    </a:lnTo>
                    <a:lnTo>
                      <a:pt x="1284" y="52"/>
                    </a:lnTo>
                    <a:lnTo>
                      <a:pt x="1300" y="77"/>
                    </a:lnTo>
                    <a:lnTo>
                      <a:pt x="1310" y="107"/>
                    </a:lnTo>
                    <a:lnTo>
                      <a:pt x="1314" y="138"/>
                    </a:lnTo>
                    <a:lnTo>
                      <a:pt x="1310" y="169"/>
                    </a:lnTo>
                    <a:lnTo>
                      <a:pt x="1300" y="198"/>
                    </a:lnTo>
                    <a:lnTo>
                      <a:pt x="1284" y="224"/>
                    </a:lnTo>
                    <a:lnTo>
                      <a:pt x="1262" y="245"/>
                    </a:lnTo>
                    <a:lnTo>
                      <a:pt x="1237" y="261"/>
                    </a:lnTo>
                    <a:lnTo>
                      <a:pt x="1207" y="271"/>
                    </a:lnTo>
                    <a:lnTo>
                      <a:pt x="1176" y="275"/>
                    </a:lnTo>
                    <a:lnTo>
                      <a:pt x="138" y="275"/>
                    </a:lnTo>
                    <a:lnTo>
                      <a:pt x="106" y="271"/>
                    </a:lnTo>
                    <a:lnTo>
                      <a:pt x="77" y="261"/>
                    </a:lnTo>
                    <a:lnTo>
                      <a:pt x="52" y="245"/>
                    </a:lnTo>
                    <a:lnTo>
                      <a:pt x="31" y="224"/>
                    </a:lnTo>
                    <a:lnTo>
                      <a:pt x="15" y="198"/>
                    </a:lnTo>
                    <a:lnTo>
                      <a:pt x="4" y="169"/>
                    </a:lnTo>
                    <a:lnTo>
                      <a:pt x="0" y="138"/>
                    </a:lnTo>
                    <a:lnTo>
                      <a:pt x="4" y="107"/>
                    </a:lnTo>
                    <a:lnTo>
                      <a:pt x="15" y="77"/>
                    </a:lnTo>
                    <a:lnTo>
                      <a:pt x="31" y="52"/>
                    </a:lnTo>
                    <a:lnTo>
                      <a:pt x="52" y="30"/>
                    </a:lnTo>
                    <a:lnTo>
                      <a:pt x="77" y="14"/>
                    </a:lnTo>
                    <a:lnTo>
                      <a:pt x="106" y="4"/>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62" name="Freeform 458">
                <a:extLst>
                  <a:ext uri="{FF2B5EF4-FFF2-40B4-BE49-F238E27FC236}">
                    <a16:creationId xmlns:a16="http://schemas.microsoft.com/office/drawing/2014/main" id="{1F49BA47-5B0C-7B46-A5DD-787541E6411B}"/>
                  </a:ext>
                </a:extLst>
              </p:cNvPr>
              <p:cNvSpPr>
                <a:spLocks/>
              </p:cNvSpPr>
              <p:nvPr/>
            </p:nvSpPr>
            <p:spPr bwMode="auto">
              <a:xfrm>
                <a:off x="11347991" y="5112579"/>
                <a:ext cx="203469" cy="48663"/>
              </a:xfrm>
              <a:custGeom>
                <a:avLst/>
                <a:gdLst>
                  <a:gd name="T0" fmla="*/ 138 w 1152"/>
                  <a:gd name="T1" fmla="*/ 0 h 274"/>
                  <a:gd name="T2" fmla="*/ 1152 w 1152"/>
                  <a:gd name="T3" fmla="*/ 0 h 274"/>
                  <a:gd name="T4" fmla="*/ 1108 w 1152"/>
                  <a:gd name="T5" fmla="*/ 63 h 274"/>
                  <a:gd name="T6" fmla="*/ 1066 w 1152"/>
                  <a:gd name="T7" fmla="*/ 131 h 274"/>
                  <a:gd name="T8" fmla="*/ 1030 w 1152"/>
                  <a:gd name="T9" fmla="*/ 201 h 274"/>
                  <a:gd name="T10" fmla="*/ 998 w 1152"/>
                  <a:gd name="T11" fmla="*/ 274 h 274"/>
                  <a:gd name="T12" fmla="*/ 138 w 1152"/>
                  <a:gd name="T13" fmla="*/ 274 h 274"/>
                  <a:gd name="T14" fmla="*/ 106 w 1152"/>
                  <a:gd name="T15" fmla="*/ 270 h 274"/>
                  <a:gd name="T16" fmla="*/ 77 w 1152"/>
                  <a:gd name="T17" fmla="*/ 261 h 274"/>
                  <a:gd name="T18" fmla="*/ 52 w 1152"/>
                  <a:gd name="T19" fmla="*/ 244 h 274"/>
                  <a:gd name="T20" fmla="*/ 31 w 1152"/>
                  <a:gd name="T21" fmla="*/ 223 h 274"/>
                  <a:gd name="T22" fmla="*/ 15 w 1152"/>
                  <a:gd name="T23" fmla="*/ 197 h 274"/>
                  <a:gd name="T24" fmla="*/ 4 w 1152"/>
                  <a:gd name="T25" fmla="*/ 168 h 274"/>
                  <a:gd name="T26" fmla="*/ 0 w 1152"/>
                  <a:gd name="T27" fmla="*/ 137 h 274"/>
                  <a:gd name="T28" fmla="*/ 4 w 1152"/>
                  <a:gd name="T29" fmla="*/ 105 h 274"/>
                  <a:gd name="T30" fmla="*/ 15 w 1152"/>
                  <a:gd name="T31" fmla="*/ 76 h 274"/>
                  <a:gd name="T32" fmla="*/ 31 w 1152"/>
                  <a:gd name="T33" fmla="*/ 51 h 274"/>
                  <a:gd name="T34" fmla="*/ 52 w 1152"/>
                  <a:gd name="T35" fmla="*/ 30 h 274"/>
                  <a:gd name="T36" fmla="*/ 77 w 1152"/>
                  <a:gd name="T37" fmla="*/ 13 h 274"/>
                  <a:gd name="T38" fmla="*/ 106 w 1152"/>
                  <a:gd name="T39" fmla="*/ 2 h 274"/>
                  <a:gd name="T40" fmla="*/ 138 w 1152"/>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2" h="274">
                    <a:moveTo>
                      <a:pt x="138" y="0"/>
                    </a:moveTo>
                    <a:lnTo>
                      <a:pt x="1152" y="0"/>
                    </a:lnTo>
                    <a:lnTo>
                      <a:pt x="1108" y="63"/>
                    </a:lnTo>
                    <a:lnTo>
                      <a:pt x="1066" y="131"/>
                    </a:lnTo>
                    <a:lnTo>
                      <a:pt x="1030" y="201"/>
                    </a:lnTo>
                    <a:lnTo>
                      <a:pt x="998" y="274"/>
                    </a:lnTo>
                    <a:lnTo>
                      <a:pt x="138" y="274"/>
                    </a:lnTo>
                    <a:lnTo>
                      <a:pt x="106" y="270"/>
                    </a:lnTo>
                    <a:lnTo>
                      <a:pt x="77" y="261"/>
                    </a:lnTo>
                    <a:lnTo>
                      <a:pt x="52" y="244"/>
                    </a:lnTo>
                    <a:lnTo>
                      <a:pt x="31" y="223"/>
                    </a:lnTo>
                    <a:lnTo>
                      <a:pt x="15" y="197"/>
                    </a:lnTo>
                    <a:lnTo>
                      <a:pt x="4" y="168"/>
                    </a:lnTo>
                    <a:lnTo>
                      <a:pt x="0" y="137"/>
                    </a:lnTo>
                    <a:lnTo>
                      <a:pt x="4" y="105"/>
                    </a:lnTo>
                    <a:lnTo>
                      <a:pt x="15" y="76"/>
                    </a:lnTo>
                    <a:lnTo>
                      <a:pt x="31" y="51"/>
                    </a:lnTo>
                    <a:lnTo>
                      <a:pt x="52" y="30"/>
                    </a:lnTo>
                    <a:lnTo>
                      <a:pt x="77" y="13"/>
                    </a:lnTo>
                    <a:lnTo>
                      <a:pt x="106" y="2"/>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63" name="Freeform 459">
                <a:extLst>
                  <a:ext uri="{FF2B5EF4-FFF2-40B4-BE49-F238E27FC236}">
                    <a16:creationId xmlns:a16="http://schemas.microsoft.com/office/drawing/2014/main" id="{3B4592AB-7DF6-9E4E-93DA-F977E799CD5F}"/>
                  </a:ext>
                </a:extLst>
              </p:cNvPr>
              <p:cNvSpPr>
                <a:spLocks/>
              </p:cNvSpPr>
              <p:nvPr/>
            </p:nvSpPr>
            <p:spPr bwMode="auto">
              <a:xfrm>
                <a:off x="11347991" y="5220133"/>
                <a:ext cx="163269" cy="48663"/>
              </a:xfrm>
              <a:custGeom>
                <a:avLst/>
                <a:gdLst>
                  <a:gd name="T0" fmla="*/ 138 w 925"/>
                  <a:gd name="T1" fmla="*/ 0 h 274"/>
                  <a:gd name="T2" fmla="*/ 918 w 925"/>
                  <a:gd name="T3" fmla="*/ 0 h 274"/>
                  <a:gd name="T4" fmla="*/ 914 w 925"/>
                  <a:gd name="T5" fmla="*/ 54 h 274"/>
                  <a:gd name="T6" fmla="*/ 911 w 925"/>
                  <a:gd name="T7" fmla="*/ 107 h 274"/>
                  <a:gd name="T8" fmla="*/ 915 w 925"/>
                  <a:gd name="T9" fmla="*/ 192 h 274"/>
                  <a:gd name="T10" fmla="*/ 925 w 925"/>
                  <a:gd name="T11" fmla="*/ 274 h 274"/>
                  <a:gd name="T12" fmla="*/ 138 w 925"/>
                  <a:gd name="T13" fmla="*/ 274 h 274"/>
                  <a:gd name="T14" fmla="*/ 106 w 925"/>
                  <a:gd name="T15" fmla="*/ 271 h 274"/>
                  <a:gd name="T16" fmla="*/ 77 w 925"/>
                  <a:gd name="T17" fmla="*/ 261 h 274"/>
                  <a:gd name="T18" fmla="*/ 52 w 925"/>
                  <a:gd name="T19" fmla="*/ 244 h 274"/>
                  <a:gd name="T20" fmla="*/ 31 w 925"/>
                  <a:gd name="T21" fmla="*/ 223 h 274"/>
                  <a:gd name="T22" fmla="*/ 15 w 925"/>
                  <a:gd name="T23" fmla="*/ 197 h 274"/>
                  <a:gd name="T24" fmla="*/ 4 w 925"/>
                  <a:gd name="T25" fmla="*/ 168 h 274"/>
                  <a:gd name="T26" fmla="*/ 0 w 925"/>
                  <a:gd name="T27" fmla="*/ 137 h 274"/>
                  <a:gd name="T28" fmla="*/ 4 w 925"/>
                  <a:gd name="T29" fmla="*/ 105 h 274"/>
                  <a:gd name="T30" fmla="*/ 15 w 925"/>
                  <a:gd name="T31" fmla="*/ 76 h 274"/>
                  <a:gd name="T32" fmla="*/ 31 w 925"/>
                  <a:gd name="T33" fmla="*/ 51 h 274"/>
                  <a:gd name="T34" fmla="*/ 52 w 925"/>
                  <a:gd name="T35" fmla="*/ 30 h 274"/>
                  <a:gd name="T36" fmla="*/ 77 w 925"/>
                  <a:gd name="T37" fmla="*/ 14 h 274"/>
                  <a:gd name="T38" fmla="*/ 106 w 925"/>
                  <a:gd name="T39" fmla="*/ 2 h 274"/>
                  <a:gd name="T40" fmla="*/ 138 w 925"/>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5" h="274">
                    <a:moveTo>
                      <a:pt x="138" y="0"/>
                    </a:moveTo>
                    <a:lnTo>
                      <a:pt x="918" y="0"/>
                    </a:lnTo>
                    <a:lnTo>
                      <a:pt x="914" y="54"/>
                    </a:lnTo>
                    <a:lnTo>
                      <a:pt x="911" y="107"/>
                    </a:lnTo>
                    <a:lnTo>
                      <a:pt x="915" y="192"/>
                    </a:lnTo>
                    <a:lnTo>
                      <a:pt x="925" y="274"/>
                    </a:lnTo>
                    <a:lnTo>
                      <a:pt x="138" y="274"/>
                    </a:lnTo>
                    <a:lnTo>
                      <a:pt x="106" y="271"/>
                    </a:lnTo>
                    <a:lnTo>
                      <a:pt x="77" y="261"/>
                    </a:lnTo>
                    <a:lnTo>
                      <a:pt x="52" y="244"/>
                    </a:lnTo>
                    <a:lnTo>
                      <a:pt x="31" y="223"/>
                    </a:lnTo>
                    <a:lnTo>
                      <a:pt x="15" y="197"/>
                    </a:lnTo>
                    <a:lnTo>
                      <a:pt x="4" y="168"/>
                    </a:lnTo>
                    <a:lnTo>
                      <a:pt x="0" y="137"/>
                    </a:lnTo>
                    <a:lnTo>
                      <a:pt x="4" y="105"/>
                    </a:lnTo>
                    <a:lnTo>
                      <a:pt x="15" y="76"/>
                    </a:lnTo>
                    <a:lnTo>
                      <a:pt x="31" y="51"/>
                    </a:lnTo>
                    <a:lnTo>
                      <a:pt x="52" y="30"/>
                    </a:lnTo>
                    <a:lnTo>
                      <a:pt x="77" y="14"/>
                    </a:lnTo>
                    <a:lnTo>
                      <a:pt x="106" y="2"/>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64" name="Freeform 460">
                <a:extLst>
                  <a:ext uri="{FF2B5EF4-FFF2-40B4-BE49-F238E27FC236}">
                    <a16:creationId xmlns:a16="http://schemas.microsoft.com/office/drawing/2014/main" id="{7910B364-7523-5F46-9CA8-3EA3F8B16CFD}"/>
                  </a:ext>
                </a:extLst>
              </p:cNvPr>
              <p:cNvSpPr>
                <a:spLocks noEditPoints="1"/>
              </p:cNvSpPr>
              <p:nvPr/>
            </p:nvSpPr>
            <p:spPr bwMode="auto">
              <a:xfrm>
                <a:off x="11628334" y="5189101"/>
                <a:ext cx="185838" cy="100148"/>
              </a:xfrm>
              <a:custGeom>
                <a:avLst/>
                <a:gdLst>
                  <a:gd name="T0" fmla="*/ 490 w 1056"/>
                  <a:gd name="T1" fmla="*/ 81 h 568"/>
                  <a:gd name="T2" fmla="*/ 424 w 1056"/>
                  <a:gd name="T3" fmla="*/ 105 h 568"/>
                  <a:gd name="T4" fmla="*/ 370 w 1056"/>
                  <a:gd name="T5" fmla="*/ 151 h 568"/>
                  <a:gd name="T6" fmla="*/ 334 w 1056"/>
                  <a:gd name="T7" fmla="*/ 212 h 568"/>
                  <a:gd name="T8" fmla="*/ 321 w 1056"/>
                  <a:gd name="T9" fmla="*/ 283 h 568"/>
                  <a:gd name="T10" fmla="*/ 334 w 1056"/>
                  <a:gd name="T11" fmla="*/ 356 h 568"/>
                  <a:gd name="T12" fmla="*/ 370 w 1056"/>
                  <a:gd name="T13" fmla="*/ 417 h 568"/>
                  <a:gd name="T14" fmla="*/ 424 w 1056"/>
                  <a:gd name="T15" fmla="*/ 462 h 568"/>
                  <a:gd name="T16" fmla="*/ 490 w 1056"/>
                  <a:gd name="T17" fmla="*/ 487 h 568"/>
                  <a:gd name="T18" fmla="*/ 565 w 1056"/>
                  <a:gd name="T19" fmla="*/ 487 h 568"/>
                  <a:gd name="T20" fmla="*/ 632 w 1056"/>
                  <a:gd name="T21" fmla="*/ 462 h 568"/>
                  <a:gd name="T22" fmla="*/ 686 w 1056"/>
                  <a:gd name="T23" fmla="*/ 417 h 568"/>
                  <a:gd name="T24" fmla="*/ 721 w 1056"/>
                  <a:gd name="T25" fmla="*/ 356 h 568"/>
                  <a:gd name="T26" fmla="*/ 733 w 1056"/>
                  <a:gd name="T27" fmla="*/ 283 h 568"/>
                  <a:gd name="T28" fmla="*/ 721 w 1056"/>
                  <a:gd name="T29" fmla="*/ 212 h 568"/>
                  <a:gd name="T30" fmla="*/ 686 w 1056"/>
                  <a:gd name="T31" fmla="*/ 151 h 568"/>
                  <a:gd name="T32" fmla="*/ 632 w 1056"/>
                  <a:gd name="T33" fmla="*/ 105 h 568"/>
                  <a:gd name="T34" fmla="*/ 565 w 1056"/>
                  <a:gd name="T35" fmla="*/ 81 h 568"/>
                  <a:gd name="T36" fmla="*/ 527 w 1056"/>
                  <a:gd name="T37" fmla="*/ 0 h 568"/>
                  <a:gd name="T38" fmla="*/ 643 w 1056"/>
                  <a:gd name="T39" fmla="*/ 15 h 568"/>
                  <a:gd name="T40" fmla="*/ 751 w 1056"/>
                  <a:gd name="T41" fmla="*/ 54 h 568"/>
                  <a:gd name="T42" fmla="*/ 850 w 1056"/>
                  <a:gd name="T43" fmla="*/ 109 h 568"/>
                  <a:gd name="T44" fmla="*/ 934 w 1056"/>
                  <a:gd name="T45" fmla="*/ 171 h 568"/>
                  <a:gd name="T46" fmla="*/ 1004 w 1056"/>
                  <a:gd name="T47" fmla="*/ 232 h 568"/>
                  <a:gd name="T48" fmla="*/ 1056 w 1056"/>
                  <a:gd name="T49" fmla="*/ 283 h 568"/>
                  <a:gd name="T50" fmla="*/ 1004 w 1056"/>
                  <a:gd name="T51" fmla="*/ 336 h 568"/>
                  <a:gd name="T52" fmla="*/ 934 w 1056"/>
                  <a:gd name="T53" fmla="*/ 397 h 568"/>
                  <a:gd name="T54" fmla="*/ 850 w 1056"/>
                  <a:gd name="T55" fmla="*/ 459 h 568"/>
                  <a:gd name="T56" fmla="*/ 752 w 1056"/>
                  <a:gd name="T57" fmla="*/ 513 h 568"/>
                  <a:gd name="T58" fmla="*/ 643 w 1056"/>
                  <a:gd name="T59" fmla="*/ 553 h 568"/>
                  <a:gd name="T60" fmla="*/ 527 w 1056"/>
                  <a:gd name="T61" fmla="*/ 568 h 568"/>
                  <a:gd name="T62" fmla="*/ 412 w 1056"/>
                  <a:gd name="T63" fmla="*/ 553 h 568"/>
                  <a:gd name="T64" fmla="*/ 304 w 1056"/>
                  <a:gd name="T65" fmla="*/ 513 h 568"/>
                  <a:gd name="T66" fmla="*/ 206 w 1056"/>
                  <a:gd name="T67" fmla="*/ 459 h 568"/>
                  <a:gd name="T68" fmla="*/ 120 w 1056"/>
                  <a:gd name="T69" fmla="*/ 397 h 568"/>
                  <a:gd name="T70" fmla="*/ 52 w 1056"/>
                  <a:gd name="T71" fmla="*/ 336 h 568"/>
                  <a:gd name="T72" fmla="*/ 0 w 1056"/>
                  <a:gd name="T73" fmla="*/ 283 h 568"/>
                  <a:gd name="T74" fmla="*/ 52 w 1056"/>
                  <a:gd name="T75" fmla="*/ 232 h 568"/>
                  <a:gd name="T76" fmla="*/ 120 w 1056"/>
                  <a:gd name="T77" fmla="*/ 171 h 568"/>
                  <a:gd name="T78" fmla="*/ 206 w 1056"/>
                  <a:gd name="T79" fmla="*/ 109 h 568"/>
                  <a:gd name="T80" fmla="*/ 304 w 1056"/>
                  <a:gd name="T81" fmla="*/ 54 h 568"/>
                  <a:gd name="T82" fmla="*/ 412 w 1056"/>
                  <a:gd name="T83" fmla="*/ 15 h 568"/>
                  <a:gd name="T84" fmla="*/ 527 w 1056"/>
                  <a:gd name="T85"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6" h="568">
                    <a:moveTo>
                      <a:pt x="527" y="77"/>
                    </a:moveTo>
                    <a:lnTo>
                      <a:pt x="490" y="81"/>
                    </a:lnTo>
                    <a:lnTo>
                      <a:pt x="456" y="90"/>
                    </a:lnTo>
                    <a:lnTo>
                      <a:pt x="424" y="105"/>
                    </a:lnTo>
                    <a:lnTo>
                      <a:pt x="395" y="126"/>
                    </a:lnTo>
                    <a:lnTo>
                      <a:pt x="370" y="151"/>
                    </a:lnTo>
                    <a:lnTo>
                      <a:pt x="350" y="180"/>
                    </a:lnTo>
                    <a:lnTo>
                      <a:pt x="334" y="212"/>
                    </a:lnTo>
                    <a:lnTo>
                      <a:pt x="325" y="246"/>
                    </a:lnTo>
                    <a:lnTo>
                      <a:pt x="321" y="283"/>
                    </a:lnTo>
                    <a:lnTo>
                      <a:pt x="325" y="321"/>
                    </a:lnTo>
                    <a:lnTo>
                      <a:pt x="334" y="356"/>
                    </a:lnTo>
                    <a:lnTo>
                      <a:pt x="350" y="388"/>
                    </a:lnTo>
                    <a:lnTo>
                      <a:pt x="370" y="417"/>
                    </a:lnTo>
                    <a:lnTo>
                      <a:pt x="395" y="442"/>
                    </a:lnTo>
                    <a:lnTo>
                      <a:pt x="424" y="462"/>
                    </a:lnTo>
                    <a:lnTo>
                      <a:pt x="456" y="477"/>
                    </a:lnTo>
                    <a:lnTo>
                      <a:pt x="490" y="487"/>
                    </a:lnTo>
                    <a:lnTo>
                      <a:pt x="527" y="489"/>
                    </a:lnTo>
                    <a:lnTo>
                      <a:pt x="565" y="487"/>
                    </a:lnTo>
                    <a:lnTo>
                      <a:pt x="600" y="477"/>
                    </a:lnTo>
                    <a:lnTo>
                      <a:pt x="632" y="462"/>
                    </a:lnTo>
                    <a:lnTo>
                      <a:pt x="661" y="442"/>
                    </a:lnTo>
                    <a:lnTo>
                      <a:pt x="686" y="417"/>
                    </a:lnTo>
                    <a:lnTo>
                      <a:pt x="706" y="388"/>
                    </a:lnTo>
                    <a:lnTo>
                      <a:pt x="721" y="356"/>
                    </a:lnTo>
                    <a:lnTo>
                      <a:pt x="731" y="321"/>
                    </a:lnTo>
                    <a:lnTo>
                      <a:pt x="733" y="283"/>
                    </a:lnTo>
                    <a:lnTo>
                      <a:pt x="731" y="246"/>
                    </a:lnTo>
                    <a:lnTo>
                      <a:pt x="721" y="212"/>
                    </a:lnTo>
                    <a:lnTo>
                      <a:pt x="706" y="180"/>
                    </a:lnTo>
                    <a:lnTo>
                      <a:pt x="686" y="151"/>
                    </a:lnTo>
                    <a:lnTo>
                      <a:pt x="661" y="126"/>
                    </a:lnTo>
                    <a:lnTo>
                      <a:pt x="632" y="105"/>
                    </a:lnTo>
                    <a:lnTo>
                      <a:pt x="600" y="90"/>
                    </a:lnTo>
                    <a:lnTo>
                      <a:pt x="565" y="81"/>
                    </a:lnTo>
                    <a:lnTo>
                      <a:pt x="527" y="77"/>
                    </a:lnTo>
                    <a:close/>
                    <a:moveTo>
                      <a:pt x="527" y="0"/>
                    </a:moveTo>
                    <a:lnTo>
                      <a:pt x="586" y="4"/>
                    </a:lnTo>
                    <a:lnTo>
                      <a:pt x="643" y="15"/>
                    </a:lnTo>
                    <a:lnTo>
                      <a:pt x="698" y="31"/>
                    </a:lnTo>
                    <a:lnTo>
                      <a:pt x="751" y="54"/>
                    </a:lnTo>
                    <a:lnTo>
                      <a:pt x="802" y="80"/>
                    </a:lnTo>
                    <a:lnTo>
                      <a:pt x="850" y="109"/>
                    </a:lnTo>
                    <a:lnTo>
                      <a:pt x="893" y="138"/>
                    </a:lnTo>
                    <a:lnTo>
                      <a:pt x="934" y="171"/>
                    </a:lnTo>
                    <a:lnTo>
                      <a:pt x="971" y="202"/>
                    </a:lnTo>
                    <a:lnTo>
                      <a:pt x="1004" y="232"/>
                    </a:lnTo>
                    <a:lnTo>
                      <a:pt x="1032" y="260"/>
                    </a:lnTo>
                    <a:lnTo>
                      <a:pt x="1056" y="283"/>
                    </a:lnTo>
                    <a:lnTo>
                      <a:pt x="1032" y="308"/>
                    </a:lnTo>
                    <a:lnTo>
                      <a:pt x="1004" y="336"/>
                    </a:lnTo>
                    <a:lnTo>
                      <a:pt x="972" y="366"/>
                    </a:lnTo>
                    <a:lnTo>
                      <a:pt x="934" y="397"/>
                    </a:lnTo>
                    <a:lnTo>
                      <a:pt x="894" y="428"/>
                    </a:lnTo>
                    <a:lnTo>
                      <a:pt x="850" y="459"/>
                    </a:lnTo>
                    <a:lnTo>
                      <a:pt x="802" y="488"/>
                    </a:lnTo>
                    <a:lnTo>
                      <a:pt x="752" y="513"/>
                    </a:lnTo>
                    <a:lnTo>
                      <a:pt x="698" y="535"/>
                    </a:lnTo>
                    <a:lnTo>
                      <a:pt x="643" y="553"/>
                    </a:lnTo>
                    <a:lnTo>
                      <a:pt x="586" y="564"/>
                    </a:lnTo>
                    <a:lnTo>
                      <a:pt x="527" y="568"/>
                    </a:lnTo>
                    <a:lnTo>
                      <a:pt x="469" y="564"/>
                    </a:lnTo>
                    <a:lnTo>
                      <a:pt x="412" y="553"/>
                    </a:lnTo>
                    <a:lnTo>
                      <a:pt x="357" y="535"/>
                    </a:lnTo>
                    <a:lnTo>
                      <a:pt x="304" y="513"/>
                    </a:lnTo>
                    <a:lnTo>
                      <a:pt x="254" y="488"/>
                    </a:lnTo>
                    <a:lnTo>
                      <a:pt x="206" y="459"/>
                    </a:lnTo>
                    <a:lnTo>
                      <a:pt x="161" y="428"/>
                    </a:lnTo>
                    <a:lnTo>
                      <a:pt x="120" y="397"/>
                    </a:lnTo>
                    <a:lnTo>
                      <a:pt x="84" y="366"/>
                    </a:lnTo>
                    <a:lnTo>
                      <a:pt x="52" y="336"/>
                    </a:lnTo>
                    <a:lnTo>
                      <a:pt x="23" y="308"/>
                    </a:lnTo>
                    <a:lnTo>
                      <a:pt x="0" y="283"/>
                    </a:lnTo>
                    <a:lnTo>
                      <a:pt x="23" y="260"/>
                    </a:lnTo>
                    <a:lnTo>
                      <a:pt x="52" y="232"/>
                    </a:lnTo>
                    <a:lnTo>
                      <a:pt x="84" y="202"/>
                    </a:lnTo>
                    <a:lnTo>
                      <a:pt x="120" y="171"/>
                    </a:lnTo>
                    <a:lnTo>
                      <a:pt x="161" y="138"/>
                    </a:lnTo>
                    <a:lnTo>
                      <a:pt x="206" y="109"/>
                    </a:lnTo>
                    <a:lnTo>
                      <a:pt x="254" y="80"/>
                    </a:lnTo>
                    <a:lnTo>
                      <a:pt x="304" y="54"/>
                    </a:lnTo>
                    <a:lnTo>
                      <a:pt x="357" y="31"/>
                    </a:lnTo>
                    <a:lnTo>
                      <a:pt x="412" y="15"/>
                    </a:lnTo>
                    <a:lnTo>
                      <a:pt x="469" y="4"/>
                    </a:lnTo>
                    <a:lnTo>
                      <a:pt x="527"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65" name="Freeform 461">
                <a:extLst>
                  <a:ext uri="{FF2B5EF4-FFF2-40B4-BE49-F238E27FC236}">
                    <a16:creationId xmlns:a16="http://schemas.microsoft.com/office/drawing/2014/main" id="{B8753F07-5CBF-6C4F-8A03-3E06B6DFC3B7}"/>
                  </a:ext>
                </a:extLst>
              </p:cNvPr>
              <p:cNvSpPr>
                <a:spLocks noEditPoints="1"/>
              </p:cNvSpPr>
              <p:nvPr/>
            </p:nvSpPr>
            <p:spPr bwMode="auto">
              <a:xfrm>
                <a:off x="11569797" y="5087895"/>
                <a:ext cx="302912" cy="302912"/>
              </a:xfrm>
              <a:custGeom>
                <a:avLst/>
                <a:gdLst>
                  <a:gd name="T0" fmla="*/ 751 w 1720"/>
                  <a:gd name="T1" fmla="*/ 448 h 1718"/>
                  <a:gd name="T2" fmla="*/ 600 w 1720"/>
                  <a:gd name="T3" fmla="*/ 494 h 1718"/>
                  <a:gd name="T4" fmla="*/ 466 w 1720"/>
                  <a:gd name="T5" fmla="*/ 566 h 1718"/>
                  <a:gd name="T6" fmla="*/ 354 w 1720"/>
                  <a:gd name="T7" fmla="*/ 649 h 1718"/>
                  <a:gd name="T8" fmla="*/ 267 w 1720"/>
                  <a:gd name="T9" fmla="*/ 727 h 1718"/>
                  <a:gd name="T10" fmla="*/ 210 w 1720"/>
                  <a:gd name="T11" fmla="*/ 788 h 1718"/>
                  <a:gd name="T12" fmla="*/ 186 w 1720"/>
                  <a:gd name="T13" fmla="*/ 816 h 1718"/>
                  <a:gd name="T14" fmla="*/ 172 w 1720"/>
                  <a:gd name="T15" fmla="*/ 867 h 1718"/>
                  <a:gd name="T16" fmla="*/ 190 w 1720"/>
                  <a:gd name="T17" fmla="*/ 906 h 1718"/>
                  <a:gd name="T18" fmla="*/ 225 w 1720"/>
                  <a:gd name="T19" fmla="*/ 947 h 1718"/>
                  <a:gd name="T20" fmla="*/ 292 w 1720"/>
                  <a:gd name="T21" fmla="*/ 1014 h 1718"/>
                  <a:gd name="T22" fmla="*/ 389 w 1720"/>
                  <a:gd name="T23" fmla="*/ 1097 h 1718"/>
                  <a:gd name="T24" fmla="*/ 508 w 1720"/>
                  <a:gd name="T25" fmla="*/ 1176 h 1718"/>
                  <a:gd name="T26" fmla="*/ 648 w 1720"/>
                  <a:gd name="T27" fmla="*/ 1241 h 1718"/>
                  <a:gd name="T28" fmla="*/ 804 w 1720"/>
                  <a:gd name="T29" fmla="*/ 1278 h 1718"/>
                  <a:gd name="T30" fmla="*/ 968 w 1720"/>
                  <a:gd name="T31" fmla="*/ 1270 h 1718"/>
                  <a:gd name="T32" fmla="*/ 1119 w 1720"/>
                  <a:gd name="T33" fmla="*/ 1223 h 1718"/>
                  <a:gd name="T34" fmla="*/ 1253 w 1720"/>
                  <a:gd name="T35" fmla="*/ 1151 h 1718"/>
                  <a:gd name="T36" fmla="*/ 1365 w 1720"/>
                  <a:gd name="T37" fmla="*/ 1068 h 1718"/>
                  <a:gd name="T38" fmla="*/ 1453 w 1720"/>
                  <a:gd name="T39" fmla="*/ 989 h 1718"/>
                  <a:gd name="T40" fmla="*/ 1509 w 1720"/>
                  <a:gd name="T41" fmla="*/ 929 h 1718"/>
                  <a:gd name="T42" fmla="*/ 1532 w 1720"/>
                  <a:gd name="T43" fmla="*/ 901 h 1718"/>
                  <a:gd name="T44" fmla="*/ 1546 w 1720"/>
                  <a:gd name="T45" fmla="*/ 849 h 1718"/>
                  <a:gd name="T46" fmla="*/ 1529 w 1720"/>
                  <a:gd name="T47" fmla="*/ 811 h 1718"/>
                  <a:gd name="T48" fmla="*/ 1494 w 1720"/>
                  <a:gd name="T49" fmla="*/ 771 h 1718"/>
                  <a:gd name="T50" fmla="*/ 1426 w 1720"/>
                  <a:gd name="T51" fmla="*/ 702 h 1718"/>
                  <a:gd name="T52" fmla="*/ 1330 w 1720"/>
                  <a:gd name="T53" fmla="*/ 621 h 1718"/>
                  <a:gd name="T54" fmla="*/ 1211 w 1720"/>
                  <a:gd name="T55" fmla="*/ 540 h 1718"/>
                  <a:gd name="T56" fmla="*/ 1070 w 1720"/>
                  <a:gd name="T57" fmla="*/ 475 h 1718"/>
                  <a:gd name="T58" fmla="*/ 914 w 1720"/>
                  <a:gd name="T59" fmla="*/ 440 h 1718"/>
                  <a:gd name="T60" fmla="*/ 942 w 1720"/>
                  <a:gd name="T61" fmla="*/ 3 h 1718"/>
                  <a:gd name="T62" fmla="*/ 1177 w 1720"/>
                  <a:gd name="T63" fmla="*/ 60 h 1718"/>
                  <a:gd name="T64" fmla="*/ 1380 w 1720"/>
                  <a:gd name="T65" fmla="*/ 174 h 1718"/>
                  <a:gd name="T66" fmla="*/ 1544 w 1720"/>
                  <a:gd name="T67" fmla="*/ 339 h 1718"/>
                  <a:gd name="T68" fmla="*/ 1660 w 1720"/>
                  <a:gd name="T69" fmla="*/ 543 h 1718"/>
                  <a:gd name="T70" fmla="*/ 1716 w 1720"/>
                  <a:gd name="T71" fmla="*/ 776 h 1718"/>
                  <a:gd name="T72" fmla="*/ 1704 w 1720"/>
                  <a:gd name="T73" fmla="*/ 1022 h 1718"/>
                  <a:gd name="T74" fmla="*/ 1627 w 1720"/>
                  <a:gd name="T75" fmla="*/ 1246 h 1718"/>
                  <a:gd name="T76" fmla="*/ 1495 w 1720"/>
                  <a:gd name="T77" fmla="*/ 1438 h 1718"/>
                  <a:gd name="T78" fmla="*/ 1316 w 1720"/>
                  <a:gd name="T79" fmla="*/ 1587 h 1718"/>
                  <a:gd name="T80" fmla="*/ 1100 w 1720"/>
                  <a:gd name="T81" fmla="*/ 1683 h 1718"/>
                  <a:gd name="T82" fmla="*/ 859 w 1720"/>
                  <a:gd name="T83" fmla="*/ 1718 h 1718"/>
                  <a:gd name="T84" fmla="*/ 618 w 1720"/>
                  <a:gd name="T85" fmla="*/ 1683 h 1718"/>
                  <a:gd name="T86" fmla="*/ 404 w 1720"/>
                  <a:gd name="T87" fmla="*/ 1587 h 1718"/>
                  <a:gd name="T88" fmla="*/ 225 w 1720"/>
                  <a:gd name="T89" fmla="*/ 1438 h 1718"/>
                  <a:gd name="T90" fmla="*/ 93 w 1720"/>
                  <a:gd name="T91" fmla="*/ 1246 h 1718"/>
                  <a:gd name="T92" fmla="*/ 15 w 1720"/>
                  <a:gd name="T93" fmla="*/ 1022 h 1718"/>
                  <a:gd name="T94" fmla="*/ 4 w 1720"/>
                  <a:gd name="T95" fmla="*/ 776 h 1718"/>
                  <a:gd name="T96" fmla="*/ 60 w 1720"/>
                  <a:gd name="T97" fmla="*/ 543 h 1718"/>
                  <a:gd name="T98" fmla="*/ 175 w 1720"/>
                  <a:gd name="T99" fmla="*/ 339 h 1718"/>
                  <a:gd name="T100" fmla="*/ 340 w 1720"/>
                  <a:gd name="T101" fmla="*/ 174 h 1718"/>
                  <a:gd name="T102" fmla="*/ 543 w 1720"/>
                  <a:gd name="T103" fmla="*/ 60 h 1718"/>
                  <a:gd name="T104" fmla="*/ 777 w 1720"/>
                  <a:gd name="T105" fmla="*/ 3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0" h="1718">
                    <a:moveTo>
                      <a:pt x="859" y="436"/>
                    </a:moveTo>
                    <a:lnTo>
                      <a:pt x="804" y="440"/>
                    </a:lnTo>
                    <a:lnTo>
                      <a:pt x="751" y="448"/>
                    </a:lnTo>
                    <a:lnTo>
                      <a:pt x="698" y="459"/>
                    </a:lnTo>
                    <a:lnTo>
                      <a:pt x="648" y="475"/>
                    </a:lnTo>
                    <a:lnTo>
                      <a:pt x="600" y="494"/>
                    </a:lnTo>
                    <a:lnTo>
                      <a:pt x="553" y="516"/>
                    </a:lnTo>
                    <a:lnTo>
                      <a:pt x="508" y="540"/>
                    </a:lnTo>
                    <a:lnTo>
                      <a:pt x="466" y="566"/>
                    </a:lnTo>
                    <a:lnTo>
                      <a:pt x="426" y="592"/>
                    </a:lnTo>
                    <a:lnTo>
                      <a:pt x="389" y="621"/>
                    </a:lnTo>
                    <a:lnTo>
                      <a:pt x="354" y="649"/>
                    </a:lnTo>
                    <a:lnTo>
                      <a:pt x="322" y="676"/>
                    </a:lnTo>
                    <a:lnTo>
                      <a:pt x="292" y="702"/>
                    </a:lnTo>
                    <a:lnTo>
                      <a:pt x="267" y="727"/>
                    </a:lnTo>
                    <a:lnTo>
                      <a:pt x="245" y="751"/>
                    </a:lnTo>
                    <a:lnTo>
                      <a:pt x="225" y="771"/>
                    </a:lnTo>
                    <a:lnTo>
                      <a:pt x="210" y="788"/>
                    </a:lnTo>
                    <a:lnTo>
                      <a:pt x="199" y="802"/>
                    </a:lnTo>
                    <a:lnTo>
                      <a:pt x="190" y="811"/>
                    </a:lnTo>
                    <a:lnTo>
                      <a:pt x="186" y="816"/>
                    </a:lnTo>
                    <a:lnTo>
                      <a:pt x="177" y="832"/>
                    </a:lnTo>
                    <a:lnTo>
                      <a:pt x="172" y="849"/>
                    </a:lnTo>
                    <a:lnTo>
                      <a:pt x="172" y="867"/>
                    </a:lnTo>
                    <a:lnTo>
                      <a:pt x="177" y="884"/>
                    </a:lnTo>
                    <a:lnTo>
                      <a:pt x="186" y="901"/>
                    </a:lnTo>
                    <a:lnTo>
                      <a:pt x="190" y="906"/>
                    </a:lnTo>
                    <a:lnTo>
                      <a:pt x="199" y="916"/>
                    </a:lnTo>
                    <a:lnTo>
                      <a:pt x="210" y="929"/>
                    </a:lnTo>
                    <a:lnTo>
                      <a:pt x="225" y="947"/>
                    </a:lnTo>
                    <a:lnTo>
                      <a:pt x="245" y="967"/>
                    </a:lnTo>
                    <a:lnTo>
                      <a:pt x="267" y="989"/>
                    </a:lnTo>
                    <a:lnTo>
                      <a:pt x="292" y="1014"/>
                    </a:lnTo>
                    <a:lnTo>
                      <a:pt x="322" y="1040"/>
                    </a:lnTo>
                    <a:lnTo>
                      <a:pt x="354" y="1068"/>
                    </a:lnTo>
                    <a:lnTo>
                      <a:pt x="389" y="1097"/>
                    </a:lnTo>
                    <a:lnTo>
                      <a:pt x="426" y="1124"/>
                    </a:lnTo>
                    <a:lnTo>
                      <a:pt x="466" y="1151"/>
                    </a:lnTo>
                    <a:lnTo>
                      <a:pt x="508" y="1176"/>
                    </a:lnTo>
                    <a:lnTo>
                      <a:pt x="553" y="1201"/>
                    </a:lnTo>
                    <a:lnTo>
                      <a:pt x="600" y="1223"/>
                    </a:lnTo>
                    <a:lnTo>
                      <a:pt x="648" y="1241"/>
                    </a:lnTo>
                    <a:lnTo>
                      <a:pt x="698" y="1258"/>
                    </a:lnTo>
                    <a:lnTo>
                      <a:pt x="751" y="1270"/>
                    </a:lnTo>
                    <a:lnTo>
                      <a:pt x="804" y="1278"/>
                    </a:lnTo>
                    <a:lnTo>
                      <a:pt x="859" y="1280"/>
                    </a:lnTo>
                    <a:lnTo>
                      <a:pt x="914" y="1278"/>
                    </a:lnTo>
                    <a:lnTo>
                      <a:pt x="968" y="1270"/>
                    </a:lnTo>
                    <a:lnTo>
                      <a:pt x="1020" y="1258"/>
                    </a:lnTo>
                    <a:lnTo>
                      <a:pt x="1070" y="1241"/>
                    </a:lnTo>
                    <a:lnTo>
                      <a:pt x="1119" y="1223"/>
                    </a:lnTo>
                    <a:lnTo>
                      <a:pt x="1167" y="1201"/>
                    </a:lnTo>
                    <a:lnTo>
                      <a:pt x="1211" y="1176"/>
                    </a:lnTo>
                    <a:lnTo>
                      <a:pt x="1253" y="1151"/>
                    </a:lnTo>
                    <a:lnTo>
                      <a:pt x="1293" y="1124"/>
                    </a:lnTo>
                    <a:lnTo>
                      <a:pt x="1330" y="1097"/>
                    </a:lnTo>
                    <a:lnTo>
                      <a:pt x="1365" y="1068"/>
                    </a:lnTo>
                    <a:lnTo>
                      <a:pt x="1398" y="1040"/>
                    </a:lnTo>
                    <a:lnTo>
                      <a:pt x="1426" y="1014"/>
                    </a:lnTo>
                    <a:lnTo>
                      <a:pt x="1453" y="989"/>
                    </a:lnTo>
                    <a:lnTo>
                      <a:pt x="1475" y="967"/>
                    </a:lnTo>
                    <a:lnTo>
                      <a:pt x="1494" y="947"/>
                    </a:lnTo>
                    <a:lnTo>
                      <a:pt x="1509" y="929"/>
                    </a:lnTo>
                    <a:lnTo>
                      <a:pt x="1521" y="916"/>
                    </a:lnTo>
                    <a:lnTo>
                      <a:pt x="1529" y="906"/>
                    </a:lnTo>
                    <a:lnTo>
                      <a:pt x="1532" y="901"/>
                    </a:lnTo>
                    <a:lnTo>
                      <a:pt x="1542" y="884"/>
                    </a:lnTo>
                    <a:lnTo>
                      <a:pt x="1546" y="867"/>
                    </a:lnTo>
                    <a:lnTo>
                      <a:pt x="1546" y="849"/>
                    </a:lnTo>
                    <a:lnTo>
                      <a:pt x="1542" y="832"/>
                    </a:lnTo>
                    <a:lnTo>
                      <a:pt x="1532" y="816"/>
                    </a:lnTo>
                    <a:lnTo>
                      <a:pt x="1529" y="811"/>
                    </a:lnTo>
                    <a:lnTo>
                      <a:pt x="1521" y="802"/>
                    </a:lnTo>
                    <a:lnTo>
                      <a:pt x="1509" y="788"/>
                    </a:lnTo>
                    <a:lnTo>
                      <a:pt x="1494" y="771"/>
                    </a:lnTo>
                    <a:lnTo>
                      <a:pt x="1475" y="750"/>
                    </a:lnTo>
                    <a:lnTo>
                      <a:pt x="1453" y="727"/>
                    </a:lnTo>
                    <a:lnTo>
                      <a:pt x="1426" y="702"/>
                    </a:lnTo>
                    <a:lnTo>
                      <a:pt x="1398" y="676"/>
                    </a:lnTo>
                    <a:lnTo>
                      <a:pt x="1365" y="649"/>
                    </a:lnTo>
                    <a:lnTo>
                      <a:pt x="1330" y="621"/>
                    </a:lnTo>
                    <a:lnTo>
                      <a:pt x="1293" y="592"/>
                    </a:lnTo>
                    <a:lnTo>
                      <a:pt x="1253" y="566"/>
                    </a:lnTo>
                    <a:lnTo>
                      <a:pt x="1211" y="540"/>
                    </a:lnTo>
                    <a:lnTo>
                      <a:pt x="1167" y="516"/>
                    </a:lnTo>
                    <a:lnTo>
                      <a:pt x="1119" y="494"/>
                    </a:lnTo>
                    <a:lnTo>
                      <a:pt x="1070" y="475"/>
                    </a:lnTo>
                    <a:lnTo>
                      <a:pt x="1020" y="459"/>
                    </a:lnTo>
                    <a:lnTo>
                      <a:pt x="968" y="448"/>
                    </a:lnTo>
                    <a:lnTo>
                      <a:pt x="914" y="440"/>
                    </a:lnTo>
                    <a:lnTo>
                      <a:pt x="859" y="436"/>
                    </a:lnTo>
                    <a:close/>
                    <a:moveTo>
                      <a:pt x="859" y="0"/>
                    </a:moveTo>
                    <a:lnTo>
                      <a:pt x="942" y="3"/>
                    </a:lnTo>
                    <a:lnTo>
                      <a:pt x="1023" y="15"/>
                    </a:lnTo>
                    <a:lnTo>
                      <a:pt x="1100" y="33"/>
                    </a:lnTo>
                    <a:lnTo>
                      <a:pt x="1177" y="60"/>
                    </a:lnTo>
                    <a:lnTo>
                      <a:pt x="1248" y="92"/>
                    </a:lnTo>
                    <a:lnTo>
                      <a:pt x="1316" y="129"/>
                    </a:lnTo>
                    <a:lnTo>
                      <a:pt x="1380" y="174"/>
                    </a:lnTo>
                    <a:lnTo>
                      <a:pt x="1440" y="224"/>
                    </a:lnTo>
                    <a:lnTo>
                      <a:pt x="1495" y="279"/>
                    </a:lnTo>
                    <a:lnTo>
                      <a:pt x="1544" y="339"/>
                    </a:lnTo>
                    <a:lnTo>
                      <a:pt x="1589" y="403"/>
                    </a:lnTo>
                    <a:lnTo>
                      <a:pt x="1627" y="470"/>
                    </a:lnTo>
                    <a:lnTo>
                      <a:pt x="1660" y="543"/>
                    </a:lnTo>
                    <a:lnTo>
                      <a:pt x="1685" y="617"/>
                    </a:lnTo>
                    <a:lnTo>
                      <a:pt x="1704" y="695"/>
                    </a:lnTo>
                    <a:lnTo>
                      <a:pt x="1716" y="776"/>
                    </a:lnTo>
                    <a:lnTo>
                      <a:pt x="1720" y="858"/>
                    </a:lnTo>
                    <a:lnTo>
                      <a:pt x="1716" y="941"/>
                    </a:lnTo>
                    <a:lnTo>
                      <a:pt x="1704" y="1022"/>
                    </a:lnTo>
                    <a:lnTo>
                      <a:pt x="1685" y="1099"/>
                    </a:lnTo>
                    <a:lnTo>
                      <a:pt x="1660" y="1175"/>
                    </a:lnTo>
                    <a:lnTo>
                      <a:pt x="1627" y="1246"/>
                    </a:lnTo>
                    <a:lnTo>
                      <a:pt x="1589" y="1314"/>
                    </a:lnTo>
                    <a:lnTo>
                      <a:pt x="1544" y="1379"/>
                    </a:lnTo>
                    <a:lnTo>
                      <a:pt x="1495" y="1438"/>
                    </a:lnTo>
                    <a:lnTo>
                      <a:pt x="1440" y="1493"/>
                    </a:lnTo>
                    <a:lnTo>
                      <a:pt x="1380" y="1542"/>
                    </a:lnTo>
                    <a:lnTo>
                      <a:pt x="1316" y="1587"/>
                    </a:lnTo>
                    <a:lnTo>
                      <a:pt x="1248" y="1626"/>
                    </a:lnTo>
                    <a:lnTo>
                      <a:pt x="1177" y="1658"/>
                    </a:lnTo>
                    <a:lnTo>
                      <a:pt x="1100" y="1683"/>
                    </a:lnTo>
                    <a:lnTo>
                      <a:pt x="1023" y="1702"/>
                    </a:lnTo>
                    <a:lnTo>
                      <a:pt x="942" y="1714"/>
                    </a:lnTo>
                    <a:lnTo>
                      <a:pt x="859" y="1718"/>
                    </a:lnTo>
                    <a:lnTo>
                      <a:pt x="777" y="1714"/>
                    </a:lnTo>
                    <a:lnTo>
                      <a:pt x="696" y="1702"/>
                    </a:lnTo>
                    <a:lnTo>
                      <a:pt x="618" y="1683"/>
                    </a:lnTo>
                    <a:lnTo>
                      <a:pt x="543" y="1658"/>
                    </a:lnTo>
                    <a:lnTo>
                      <a:pt x="471" y="1626"/>
                    </a:lnTo>
                    <a:lnTo>
                      <a:pt x="404" y="1587"/>
                    </a:lnTo>
                    <a:lnTo>
                      <a:pt x="340" y="1542"/>
                    </a:lnTo>
                    <a:lnTo>
                      <a:pt x="280" y="1493"/>
                    </a:lnTo>
                    <a:lnTo>
                      <a:pt x="225" y="1438"/>
                    </a:lnTo>
                    <a:lnTo>
                      <a:pt x="175" y="1379"/>
                    </a:lnTo>
                    <a:lnTo>
                      <a:pt x="130" y="1314"/>
                    </a:lnTo>
                    <a:lnTo>
                      <a:pt x="93" y="1246"/>
                    </a:lnTo>
                    <a:lnTo>
                      <a:pt x="60" y="1175"/>
                    </a:lnTo>
                    <a:lnTo>
                      <a:pt x="34" y="1099"/>
                    </a:lnTo>
                    <a:lnTo>
                      <a:pt x="15" y="1022"/>
                    </a:lnTo>
                    <a:lnTo>
                      <a:pt x="4" y="941"/>
                    </a:lnTo>
                    <a:lnTo>
                      <a:pt x="0" y="858"/>
                    </a:lnTo>
                    <a:lnTo>
                      <a:pt x="4" y="776"/>
                    </a:lnTo>
                    <a:lnTo>
                      <a:pt x="15" y="695"/>
                    </a:lnTo>
                    <a:lnTo>
                      <a:pt x="34" y="617"/>
                    </a:lnTo>
                    <a:lnTo>
                      <a:pt x="60" y="543"/>
                    </a:lnTo>
                    <a:lnTo>
                      <a:pt x="93" y="470"/>
                    </a:lnTo>
                    <a:lnTo>
                      <a:pt x="130" y="403"/>
                    </a:lnTo>
                    <a:lnTo>
                      <a:pt x="175" y="339"/>
                    </a:lnTo>
                    <a:lnTo>
                      <a:pt x="225" y="279"/>
                    </a:lnTo>
                    <a:lnTo>
                      <a:pt x="280" y="224"/>
                    </a:lnTo>
                    <a:lnTo>
                      <a:pt x="340" y="174"/>
                    </a:lnTo>
                    <a:lnTo>
                      <a:pt x="404" y="129"/>
                    </a:lnTo>
                    <a:lnTo>
                      <a:pt x="471" y="92"/>
                    </a:lnTo>
                    <a:lnTo>
                      <a:pt x="543" y="60"/>
                    </a:lnTo>
                    <a:lnTo>
                      <a:pt x="618" y="33"/>
                    </a:lnTo>
                    <a:lnTo>
                      <a:pt x="696" y="15"/>
                    </a:lnTo>
                    <a:lnTo>
                      <a:pt x="777" y="3"/>
                    </a:lnTo>
                    <a:lnTo>
                      <a:pt x="859"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58" name="Oval 157">
              <a:extLst>
                <a:ext uri="{FF2B5EF4-FFF2-40B4-BE49-F238E27FC236}">
                  <a16:creationId xmlns:a16="http://schemas.microsoft.com/office/drawing/2014/main" id="{1E456A86-734F-2F46-851B-522ABD163DEE}"/>
                </a:ext>
              </a:extLst>
            </p:cNvPr>
            <p:cNvSpPr/>
            <p:nvPr/>
          </p:nvSpPr>
          <p:spPr>
            <a:xfrm>
              <a:off x="11049377" y="4512468"/>
              <a:ext cx="848378" cy="848379"/>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5</a:t>
              </a:r>
            </a:p>
          </p:txBody>
        </p:sp>
      </p:grpSp>
      <p:sp>
        <p:nvSpPr>
          <p:cNvPr id="136" name="Title 53">
            <a:extLst>
              <a:ext uri="{FF2B5EF4-FFF2-40B4-BE49-F238E27FC236}">
                <a16:creationId xmlns:a16="http://schemas.microsoft.com/office/drawing/2014/main" id="{790BCD03-2044-7746-B10D-A440ABBCB5D1}"/>
              </a:ext>
            </a:extLst>
          </p:cNvPr>
          <p:cNvSpPr txBox="1">
            <a:spLocks/>
          </p:cNvSpPr>
          <p:nvPr/>
        </p:nvSpPr>
        <p:spPr>
          <a:xfrm>
            <a:off x="3990462" y="3244195"/>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CUADERNO - PÁGINA </a:t>
            </a:r>
            <a:r>
              <a:rPr lang="es" b="1" dirty="0">
                <a:solidFill>
                  <a:schemeClr val="tx2"/>
                </a:solidFill>
              </a:rPr>
              <a:t>29</a:t>
            </a:r>
          </a:p>
        </p:txBody>
      </p:sp>
      <p:pic>
        <p:nvPicPr>
          <p:cNvPr id="65" name="Picture 8">
            <a:extLst>
              <a:ext uri="{FF2B5EF4-FFF2-40B4-BE49-F238E27FC236}">
                <a16:creationId xmlns:a16="http://schemas.microsoft.com/office/drawing/2014/main" id="{C619AD43-2EE8-9249-A1BE-63AA9CFA8BA9}"/>
              </a:ext>
            </a:extLst>
          </p:cNvPr>
          <p:cNvPicPr>
            <a:picLocks noChangeAspect="1"/>
          </p:cNvPicPr>
          <p:nvPr/>
        </p:nvPicPr>
        <p:blipFill rotWithShape="1">
          <a:blip r:embed="rId5"/>
          <a:srcRect l="20653" r="43197" b="39823"/>
          <a:stretch/>
        </p:blipFill>
        <p:spPr>
          <a:xfrm>
            <a:off x="9259278" y="6501455"/>
            <a:ext cx="1993264" cy="3318171"/>
          </a:xfrm>
          <a:prstGeom prst="rect">
            <a:avLst/>
          </a:prstGeom>
        </p:spPr>
      </p:pic>
      <p:pic>
        <p:nvPicPr>
          <p:cNvPr id="89" name="Picture 8">
            <a:extLst>
              <a:ext uri="{FF2B5EF4-FFF2-40B4-BE49-F238E27FC236}">
                <a16:creationId xmlns:a16="http://schemas.microsoft.com/office/drawing/2014/main" id="{4318062B-88C4-374F-A938-A2C48985D0BA}"/>
              </a:ext>
            </a:extLst>
          </p:cNvPr>
          <p:cNvPicPr>
            <a:picLocks noChangeAspect="1"/>
          </p:cNvPicPr>
          <p:nvPr/>
        </p:nvPicPr>
        <p:blipFill>
          <a:blip r:embed="rId6"/>
          <a:stretch>
            <a:fillRect/>
          </a:stretch>
        </p:blipFill>
        <p:spPr>
          <a:xfrm>
            <a:off x="2588067" y="6613127"/>
            <a:ext cx="7064017" cy="3532009"/>
          </a:xfrm>
          <a:prstGeom prst="rect">
            <a:avLst/>
          </a:prstGeom>
        </p:spPr>
      </p:pic>
      <p:pic>
        <p:nvPicPr>
          <p:cNvPr id="90" name="Picture 89">
            <a:extLst>
              <a:ext uri="{FF2B5EF4-FFF2-40B4-BE49-F238E27FC236}">
                <a16:creationId xmlns:a16="http://schemas.microsoft.com/office/drawing/2014/main" id="{F06A806A-01D2-2843-B2AE-696BAF9D222B}"/>
              </a:ext>
            </a:extLst>
          </p:cNvPr>
          <p:cNvPicPr>
            <a:picLocks noChangeAspect="1"/>
          </p:cNvPicPr>
          <p:nvPr/>
        </p:nvPicPr>
        <p:blipFill rotWithShape="1">
          <a:blip r:embed="rId7"/>
          <a:srcRect l="11926" t="9816" r="56636" b="48055"/>
          <a:stretch/>
        </p:blipFill>
        <p:spPr>
          <a:xfrm>
            <a:off x="1312054" y="6781898"/>
            <a:ext cx="2219999" cy="2974878"/>
          </a:xfrm>
          <a:prstGeom prst="rect">
            <a:avLst/>
          </a:prstGeom>
        </p:spPr>
      </p:pic>
    </p:spTree>
    <p:custDataLst>
      <p:tags r:id="rId1"/>
    </p:custDataLst>
    <p:extLst>
      <p:ext uri="{BB962C8B-B14F-4D97-AF65-F5344CB8AC3E}">
        <p14:creationId xmlns:p14="http://schemas.microsoft.com/office/powerpoint/2010/main" val="204659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 calcmode="lin" valueType="num">
                                      <p:cBhvr additive="base">
                                        <p:cTn id="7" dur="500" fill="hold"/>
                                        <p:tgtEl>
                                          <p:spTgt spid="154"/>
                                        </p:tgtEl>
                                        <p:attrNameLst>
                                          <p:attrName>ppt_x</p:attrName>
                                        </p:attrNameLst>
                                      </p:cBhvr>
                                      <p:tavLst>
                                        <p:tav tm="0">
                                          <p:val>
                                            <p:strVal val="0-#ppt_w/2"/>
                                          </p:val>
                                        </p:tav>
                                        <p:tav tm="100000">
                                          <p:val>
                                            <p:strVal val="#ppt_x"/>
                                          </p:val>
                                        </p:tav>
                                      </p:tavLst>
                                    </p:anim>
                                    <p:anim calcmode="lin" valueType="num">
                                      <p:cBhvr additive="base">
                                        <p:cTn id="8" dur="500" fill="hold"/>
                                        <p:tgtEl>
                                          <p:spTgt spid="1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9">
                                            <p:txEl>
                                              <p:pRg st="0" end="0"/>
                                            </p:txEl>
                                          </p:spTgt>
                                        </p:tgtEl>
                                        <p:attrNameLst>
                                          <p:attrName>style.visibility</p:attrName>
                                        </p:attrNameLst>
                                      </p:cBhvr>
                                      <p:to>
                                        <p:strVal val="visible"/>
                                      </p:to>
                                    </p:set>
                                    <p:animEffect transition="in" filter="fade">
                                      <p:cBhvr>
                                        <p:cTn id="13" dur="500"/>
                                        <p:tgtEl>
                                          <p:spTgt spid="1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9">
                                            <p:txEl>
                                              <p:pRg st="1" end="1"/>
                                            </p:txEl>
                                          </p:spTgt>
                                        </p:tgtEl>
                                        <p:attrNameLst>
                                          <p:attrName>style.visibility</p:attrName>
                                        </p:attrNameLst>
                                      </p:cBhvr>
                                      <p:to>
                                        <p:strVal val="visible"/>
                                      </p:to>
                                    </p:set>
                                    <p:animEffect transition="in" filter="fade">
                                      <p:cBhvr>
                                        <p:cTn id="18" dur="500"/>
                                        <p:tgtEl>
                                          <p:spTgt spid="14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9">
                                            <p:txEl>
                                              <p:pRg st="2" end="2"/>
                                            </p:txEl>
                                          </p:spTgt>
                                        </p:tgtEl>
                                        <p:attrNameLst>
                                          <p:attrName>style.visibility</p:attrName>
                                        </p:attrNameLst>
                                      </p:cBhvr>
                                      <p:to>
                                        <p:strVal val="visible"/>
                                      </p:to>
                                    </p:set>
                                    <p:animEffect transition="in" filter="fade">
                                      <p:cBhvr>
                                        <p:cTn id="23" dur="500"/>
                                        <p:tgtEl>
                                          <p:spTgt spid="1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185CE-20F7-CD46-9E4E-870DA2E73C6C}"/>
              </a:ext>
            </a:extLst>
          </p:cNvPr>
          <p:cNvPicPr>
            <a:picLocks noChangeAspect="1"/>
          </p:cNvPicPr>
          <p:nvPr/>
        </p:nvPicPr>
        <p:blipFill rotWithShape="1">
          <a:blip r:embed="rId4"/>
          <a:srcRect l="2192" r="12384"/>
          <a:stretch/>
        </p:blipFill>
        <p:spPr>
          <a:xfrm>
            <a:off x="0" y="-1781600"/>
            <a:ext cx="13003214" cy="11203635"/>
          </a:xfrm>
          <a:prstGeom prst="rect">
            <a:avLst/>
          </a:prstGeom>
        </p:spPr>
      </p:pic>
      <p:grpSp>
        <p:nvGrpSpPr>
          <p:cNvPr id="58" name="Group 57">
            <a:extLst>
              <a:ext uri="{FF2B5EF4-FFF2-40B4-BE49-F238E27FC236}">
                <a16:creationId xmlns:a16="http://schemas.microsoft.com/office/drawing/2014/main" id="{EBCAC47A-CF67-A14E-AFA0-C20DB623C08F}"/>
              </a:ext>
            </a:extLst>
          </p:cNvPr>
          <p:cNvGrpSpPr/>
          <p:nvPr/>
        </p:nvGrpSpPr>
        <p:grpSpPr>
          <a:xfrm>
            <a:off x="0" y="9407592"/>
            <a:ext cx="13003213" cy="431871"/>
            <a:chOff x="1" y="9426435"/>
            <a:chExt cx="13004800" cy="472939"/>
          </a:xfrm>
        </p:grpSpPr>
        <p:sp>
          <p:nvSpPr>
            <p:cNvPr id="59" name="Shape 606">
              <a:extLst>
                <a:ext uri="{FF2B5EF4-FFF2-40B4-BE49-F238E27FC236}">
                  <a16:creationId xmlns:a16="http://schemas.microsoft.com/office/drawing/2014/main" id="{311A9324-45DA-BE40-A72B-FF8E0EF06B95}"/>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marL="0" marR="0" lvl="0" indent="0" algn="l" defTabSz="1092434"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dirty="0">
                <a:ln>
                  <a:noFill/>
                </a:ln>
                <a:solidFill>
                  <a:srgbClr val="FFFFFF"/>
                </a:solidFill>
                <a:effectLst/>
                <a:uLnTx/>
                <a:uFillTx/>
                <a:latin typeface="Calibri Regular"/>
                <a:ea typeface="+mn-ea"/>
                <a:cs typeface="+mn-cs"/>
              </a:endParaRPr>
            </a:p>
          </p:txBody>
        </p:sp>
        <p:sp>
          <p:nvSpPr>
            <p:cNvPr id="60" name="Shape 607">
              <a:extLst>
                <a:ext uri="{FF2B5EF4-FFF2-40B4-BE49-F238E27FC236}">
                  <a16:creationId xmlns:a16="http://schemas.microsoft.com/office/drawing/2014/main" id="{778812FE-F7D6-AB42-82FC-A3BE645D6358}"/>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marL="0" marR="0" lvl="0" indent="0" algn="l" defTabSz="1092434"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dirty="0">
                <a:ln>
                  <a:noFill/>
                </a:ln>
                <a:solidFill>
                  <a:srgbClr val="FFFFFF"/>
                </a:solidFill>
                <a:effectLst/>
                <a:uLnTx/>
                <a:uFillTx/>
                <a:latin typeface="Calibri Regular"/>
                <a:ea typeface="+mn-ea"/>
                <a:cs typeface="+mn-cs"/>
              </a:endParaRPr>
            </a:p>
          </p:txBody>
        </p:sp>
        <p:sp>
          <p:nvSpPr>
            <p:cNvPr id="61" name="Shape 608">
              <a:extLst>
                <a:ext uri="{FF2B5EF4-FFF2-40B4-BE49-F238E27FC236}">
                  <a16:creationId xmlns:a16="http://schemas.microsoft.com/office/drawing/2014/main" id="{2AF3E561-4DA2-6948-912B-25E1AE23B9C2}"/>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marL="0" marR="0" lvl="0" indent="0" algn="l" defTabSz="1092434"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dirty="0">
                <a:ln>
                  <a:noFill/>
                </a:ln>
                <a:solidFill>
                  <a:srgbClr val="FFFFFF"/>
                </a:solidFill>
                <a:effectLst/>
                <a:uLnTx/>
                <a:uFillTx/>
                <a:latin typeface="Calibri Regular"/>
                <a:ea typeface="+mn-ea"/>
                <a:cs typeface="+mn-cs"/>
              </a:endParaRPr>
            </a:p>
          </p:txBody>
        </p:sp>
        <p:sp>
          <p:nvSpPr>
            <p:cNvPr id="62" name="Shape 609">
              <a:extLst>
                <a:ext uri="{FF2B5EF4-FFF2-40B4-BE49-F238E27FC236}">
                  <a16:creationId xmlns:a16="http://schemas.microsoft.com/office/drawing/2014/main" id="{6E273080-FD94-7A4C-8977-048E222BB990}"/>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marL="0" marR="0" lvl="0" indent="0" algn="l" defTabSz="1092434"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dirty="0">
                <a:ln>
                  <a:noFill/>
                </a:ln>
                <a:solidFill>
                  <a:srgbClr val="FFFFFF"/>
                </a:solidFill>
                <a:effectLst/>
                <a:uLnTx/>
                <a:uFillTx/>
                <a:latin typeface="Calibri Regular"/>
                <a:ea typeface="+mn-ea"/>
                <a:cs typeface="+mn-cs"/>
              </a:endParaRPr>
            </a:p>
          </p:txBody>
        </p:sp>
        <p:sp>
          <p:nvSpPr>
            <p:cNvPr id="63" name="Shape 610">
              <a:extLst>
                <a:ext uri="{FF2B5EF4-FFF2-40B4-BE49-F238E27FC236}">
                  <a16:creationId xmlns:a16="http://schemas.microsoft.com/office/drawing/2014/main" id="{04733817-010E-F946-BE21-7482CF533B5D}"/>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marL="0" marR="0" lvl="0" indent="0" algn="l" defTabSz="1092434"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dirty="0">
                <a:ln>
                  <a:noFill/>
                </a:ln>
                <a:solidFill>
                  <a:srgbClr val="FFFFFF"/>
                </a:solidFill>
                <a:effectLst/>
                <a:uLnTx/>
                <a:uFillTx/>
                <a:latin typeface="Calibri Regular"/>
                <a:ea typeface="+mn-ea"/>
                <a:cs typeface="+mn-cs"/>
              </a:endParaRPr>
            </a:p>
          </p:txBody>
        </p:sp>
        <p:sp>
          <p:nvSpPr>
            <p:cNvPr id="64" name="Shape 610">
              <a:extLst>
                <a:ext uri="{FF2B5EF4-FFF2-40B4-BE49-F238E27FC236}">
                  <a16:creationId xmlns:a16="http://schemas.microsoft.com/office/drawing/2014/main" id="{F50C929C-E43A-4744-B5D1-DABAA61D0A9D}"/>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marL="0" marR="0" lvl="0" indent="0" algn="l" defTabSz="1092434"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dirty="0">
                <a:ln>
                  <a:noFill/>
                </a:ln>
                <a:solidFill>
                  <a:srgbClr val="FFFFFF"/>
                </a:solidFill>
                <a:effectLst/>
                <a:uLnTx/>
                <a:uFillTx/>
                <a:latin typeface="Calibri Regular"/>
                <a:ea typeface="+mn-ea"/>
                <a:cs typeface="+mn-cs"/>
              </a:endParaRPr>
            </a:p>
          </p:txBody>
        </p:sp>
        <p:sp>
          <p:nvSpPr>
            <p:cNvPr id="65" name="Shape 610">
              <a:extLst>
                <a:ext uri="{FF2B5EF4-FFF2-40B4-BE49-F238E27FC236}">
                  <a16:creationId xmlns:a16="http://schemas.microsoft.com/office/drawing/2014/main" id="{DF95B4D5-5814-D44E-B4E0-1E9A3E203C8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marL="0" marR="0" lvl="0" indent="0" algn="l" defTabSz="1092434"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dirty="0">
                <a:ln>
                  <a:noFill/>
                </a:ln>
                <a:solidFill>
                  <a:srgbClr val="FFFFFF"/>
                </a:solidFill>
                <a:effectLst/>
                <a:uLnTx/>
                <a:uFillTx/>
                <a:latin typeface="Calibri Regular"/>
                <a:ea typeface="+mn-ea"/>
                <a:cs typeface="+mn-cs"/>
              </a:endParaRPr>
            </a:p>
          </p:txBody>
        </p:sp>
      </p:grpSp>
      <p:sp>
        <p:nvSpPr>
          <p:cNvPr id="32" name="Slide Number Placeholder 5">
            <a:extLst>
              <a:ext uri="{FF2B5EF4-FFF2-40B4-BE49-F238E27FC236}">
                <a16:creationId xmlns:a16="http://schemas.microsoft.com/office/drawing/2014/main" id="{1E936465-ECE8-694F-A828-B7132FF88112}"/>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marL="0" marR="0" lvl="0" indent="0" algn="ctr" defTabSz="1092434" rtl="0" eaLnBrk="0" fontAlgn="base" latinLnBrk="0" hangingPunct="0">
              <a:lnSpc>
                <a:spcPct val="100000"/>
              </a:lnSpc>
              <a:spcBef>
                <a:spcPct val="0"/>
              </a:spcBef>
              <a:spcAft>
                <a:spcPct val="0"/>
              </a:spcAft>
              <a:buClrTx/>
              <a:buSzTx/>
              <a:buFontTx/>
              <a:buNone/>
              <a:tabLst/>
              <a:defRPr/>
            </a:pPr>
            <a:fld id="{3885EF75-130B-5148-B022-48E9FE04DF6D}" type="slidenum">
              <a:rPr kumimoji="0" lang="en-US" altLang="en-US" sz="1200" b="1" i="0" u="none" strike="noStrike" kern="1200" cap="none" spc="0" normalizeH="0" baseline="0" noProof="0" smtClean="0">
                <a:ln>
                  <a:noFill/>
                </a:ln>
                <a:solidFill>
                  <a:srgbClr val="FFFFFF"/>
                </a:solidFill>
                <a:effectLst/>
                <a:uLnTx/>
                <a:uFillTx/>
                <a:latin typeface="Calibri" charset="0"/>
                <a:cs typeface="Calibri" charset="0"/>
                <a:sym typeface="Gill Sans" charset="0"/>
              </a:rPr>
              <a:pPr marL="0" marR="0" lvl="0" indent="0" algn="ctr" defTabSz="1092434" rtl="0" eaLnBrk="0" fontAlgn="base" latinLnBrk="0" hangingPunct="0">
                <a:lnSpc>
                  <a:spcPct val="100000"/>
                </a:lnSpc>
                <a:spcBef>
                  <a:spcPct val="0"/>
                </a:spcBef>
                <a:spcAft>
                  <a:spcPct val="0"/>
                </a:spcAft>
                <a:buClrTx/>
                <a:buSzTx/>
                <a:buFontTx/>
                <a:buNone/>
                <a:tabLst/>
                <a:defRPr/>
              </a:pPr>
              <a:t>36</a:t>
            </a:fld>
            <a:endParaRPr kumimoji="0" lang="en-US" altLang="en-US" sz="1200" b="1" i="0" u="none" strike="noStrike" kern="1200" cap="none" spc="0" normalizeH="0" baseline="0" noProof="0" dirty="0">
              <a:ln>
                <a:noFill/>
              </a:ln>
              <a:solidFill>
                <a:srgbClr val="FFFFFF"/>
              </a:solidFill>
              <a:effectLst/>
              <a:uLnTx/>
              <a:uFillTx/>
              <a:latin typeface="Calibri" charset="0"/>
              <a:cs typeface="Calibri" charset="0"/>
              <a:sym typeface="Gill Sans" charset="0"/>
            </a:endParaRPr>
          </a:p>
        </p:txBody>
      </p:sp>
      <p:sp>
        <p:nvSpPr>
          <p:cNvPr id="25" name="Title 1">
            <a:extLst>
              <a:ext uri="{FF2B5EF4-FFF2-40B4-BE49-F238E27FC236}">
                <a16:creationId xmlns:a16="http://schemas.microsoft.com/office/drawing/2014/main" id="{06C97A6F-45C0-BE49-94C2-F631DD1C8F4B}"/>
              </a:ext>
            </a:extLst>
          </p:cNvPr>
          <p:cNvSpPr txBox="1">
            <a:spLocks/>
          </p:cNvSpPr>
          <p:nvPr/>
        </p:nvSpPr>
        <p:spPr bwMode="auto">
          <a:xfrm>
            <a:off x="229393" y="6951226"/>
            <a:ext cx="12469814" cy="1574800"/>
          </a:xfrm>
          <a:prstGeom prst="rect">
            <a:avLst/>
          </a:prstGeom>
          <a:solidFill>
            <a:schemeClr val="accent2"/>
          </a:solidFill>
          <a:ln w="57150">
            <a:solidFill>
              <a:schemeClr val="bg1"/>
            </a:solidFill>
          </a:ln>
        </p:spPr>
        <p:txBody>
          <a:bodyPr vert="horz" lIns="91440" tIns="45720" rIns="91440" bIns="45720" rtlCol="0" anchor="ctr">
            <a:normAutofit fontScale="90000" lnSpcReduction="20000"/>
          </a:bodyPr>
          <a:lst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 sz="6600" b="0" i="0" u="none" strike="noStrike" kern="0" cap="all" spc="0" normalizeH="0" baseline="0" noProof="0">
                <a:ln>
                  <a:noFill/>
                </a:ln>
                <a:solidFill>
                  <a:srgbClr val="FFFFFF"/>
                </a:solidFill>
                <a:effectLst/>
                <a:uLnTx/>
                <a:uFillTx/>
                <a:latin typeface="Calibri" charset="0"/>
                <a:ea typeface="MS PGothic" charset="-128"/>
                <a:cs typeface="Calibri" charset="0"/>
                <a:sym typeface="Gill Sans" charset="0"/>
              </a:rPr>
              <a:t>ABORDAR </a:t>
            </a:r>
            <a:r>
              <a:rPr kumimoji="0" lang="es" sz="6600" b="1" i="0" u="none" strike="noStrike" kern="0" cap="all" spc="0" normalizeH="0" baseline="0" noProof="0">
                <a:ln>
                  <a:noFill/>
                </a:ln>
                <a:solidFill>
                  <a:srgbClr val="FFFFFF"/>
                </a:solidFill>
                <a:effectLst/>
                <a:uLnTx/>
                <a:uFillTx/>
                <a:latin typeface="Calibri" charset="0"/>
                <a:ea typeface="MS PGothic" charset="-128"/>
                <a:cs typeface="Calibri" charset="0"/>
                <a:sym typeface="Gill Sans" charset="0"/>
              </a:rPr>
              <a:t>PROBLEMAS</a:t>
            </a:r>
            <a:r>
              <a:rPr kumimoji="0" lang="es" sz="6600" b="0" i="0" u="none" strike="noStrike" kern="0" cap="all" spc="0" normalizeH="0" baseline="0" noProof="0">
                <a:ln>
                  <a:noFill/>
                </a:ln>
                <a:solidFill>
                  <a:srgbClr val="FFFFFF"/>
                </a:solidFill>
                <a:effectLst/>
                <a:uLnTx/>
                <a:uFillTx/>
                <a:latin typeface="Calibri" charset="0"/>
                <a:ea typeface="MS PGothic" charset="-128"/>
                <a:cs typeface="Calibri" charset="0"/>
                <a:sym typeface="Gill Sans" charset="0"/>
              </a:rPr>
              <a:t> </a:t>
            </a:r>
            <a:r>
              <a:rPr kumimoji="0" lang="es" sz="6600" b="0" i="0" u="none" strike="noStrike" kern="0" cap="all" spc="300" normalizeH="0" baseline="0" noProof="0">
                <a:ln>
                  <a:noFill/>
                </a:ln>
                <a:solidFill>
                  <a:srgbClr val="FFFFFF"/>
                </a:solidFill>
                <a:effectLst/>
                <a:uLnTx/>
                <a:uFillTx/>
                <a:latin typeface="Calibri" pitchFamily="34" charset="0"/>
                <a:ea typeface="MS PGothic" pitchFamily="34" charset="-128"/>
                <a:cs typeface="Calibri"/>
                <a:sym typeface="Gill Sans" charset="0"/>
              </a:rPr>
              <a:t> DE CREDIBILIDAD</a:t>
            </a:r>
          </a:p>
        </p:txBody>
      </p:sp>
      <p:grpSp>
        <p:nvGrpSpPr>
          <p:cNvPr id="17" name="Group 16">
            <a:extLst>
              <a:ext uri="{FF2B5EF4-FFF2-40B4-BE49-F238E27FC236}">
                <a16:creationId xmlns:a16="http://schemas.microsoft.com/office/drawing/2014/main" id="{14856258-12AE-5444-8B86-4CF3B619B3D6}"/>
              </a:ext>
            </a:extLst>
          </p:cNvPr>
          <p:cNvGrpSpPr/>
          <p:nvPr/>
        </p:nvGrpSpPr>
        <p:grpSpPr>
          <a:xfrm>
            <a:off x="5509581" y="8936492"/>
            <a:ext cx="2041918" cy="473126"/>
            <a:chOff x="5582387" y="8894626"/>
            <a:chExt cx="2041918" cy="473126"/>
          </a:xfrm>
        </p:grpSpPr>
        <p:pic>
          <p:nvPicPr>
            <p:cNvPr id="18" name="Picture 17">
              <a:extLst>
                <a:ext uri="{FF2B5EF4-FFF2-40B4-BE49-F238E27FC236}">
                  <a16:creationId xmlns:a16="http://schemas.microsoft.com/office/drawing/2014/main" id="{ED57D862-54B6-7E4C-ABC5-91012302480F}"/>
                </a:ext>
              </a:extLst>
            </p:cNvPr>
            <p:cNvPicPr>
              <a:picLocks noChangeAspect="1"/>
            </p:cNvPicPr>
            <p:nvPr/>
          </p:nvPicPr>
          <p:blipFill rotWithShape="1">
            <a:blip r:embed="rId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9" name="Straight Connector 18">
              <a:extLst>
                <a:ext uri="{FF2B5EF4-FFF2-40B4-BE49-F238E27FC236}">
                  <a16:creationId xmlns:a16="http://schemas.microsoft.com/office/drawing/2014/main" id="{78658A0D-5F5A-8E4C-B831-9B0CC4B5CF57}"/>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B21F49D-9C29-4348-822E-060631DF824E}"/>
                </a:ext>
              </a:extLst>
            </p:cNvPr>
            <p:cNvPicPr>
              <a:picLocks noChangeAspect="1"/>
            </p:cNvPicPr>
            <p:nvPr/>
          </p:nvPicPr>
          <p:blipFill>
            <a:blip r:embed="rId6">
              <a:biLevel thresh="25000"/>
            </a:blip>
            <a:stretch>
              <a:fillRect/>
            </a:stretch>
          </p:blipFill>
          <p:spPr>
            <a:xfrm>
              <a:off x="6486423" y="8984764"/>
              <a:ext cx="1137882" cy="291764"/>
            </a:xfrm>
            <a:prstGeom prst="rect">
              <a:avLst/>
            </a:prstGeom>
          </p:spPr>
        </p:pic>
      </p:grpSp>
    </p:spTree>
    <p:custDataLst>
      <p:tags r:id="rId1"/>
    </p:custDataLst>
    <p:extLst>
      <p:ext uri="{BB962C8B-B14F-4D97-AF65-F5344CB8AC3E}">
        <p14:creationId xmlns:p14="http://schemas.microsoft.com/office/powerpoint/2010/main" val="129065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5ED471-CE7A-4B4F-867B-9AD849485069}"/>
              </a:ext>
            </a:extLst>
          </p:cNvPr>
          <p:cNvSpPr/>
          <p:nvPr/>
        </p:nvSpPr>
        <p:spPr bwMode="auto">
          <a:xfrm>
            <a:off x="901700" y="1819853"/>
            <a:ext cx="11658600" cy="940371"/>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173058" name="Title 3"/>
          <p:cNvSpPr>
            <a:spLocks noGrp="1"/>
          </p:cNvSpPr>
          <p:nvPr>
            <p:ph type="ctrTitle"/>
          </p:nvPr>
        </p:nvSpPr>
        <p:spPr/>
        <p:txBody>
          <a:bodyPr rtlCol="0">
            <a:noAutofit/>
          </a:bodyPr>
          <a:lstStyle/>
          <a:p>
            <a:pPr rtl="0"/>
            <a:r>
              <a:rPr lang="es"/>
              <a:t>Evaluación de la credibilidad en las solicitudes relativas a la SOGIESC</a:t>
            </a:r>
            <a:endParaRPr lang="en-US" altLang="en-US" b="1" dirty="0">
              <a:solidFill>
                <a:schemeClr val="accent2"/>
              </a:solidFill>
            </a:endParaRPr>
          </a:p>
        </p:txBody>
      </p:sp>
      <p:sp>
        <p:nvSpPr>
          <p:cNvPr id="7" name="Subtitle 6">
            <a:extLst>
              <a:ext uri="{FF2B5EF4-FFF2-40B4-BE49-F238E27FC236}">
                <a16:creationId xmlns:a16="http://schemas.microsoft.com/office/drawing/2014/main" id="{6103C10A-EA9C-1F4E-B40C-0807D903AF83}"/>
              </a:ext>
            </a:extLst>
          </p:cNvPr>
          <p:cNvSpPr>
            <a:spLocks noGrp="1"/>
          </p:cNvSpPr>
          <p:nvPr>
            <p:ph type="subTitle" idx="1"/>
          </p:nvPr>
        </p:nvSpPr>
        <p:spPr>
          <a:xfrm>
            <a:off x="1020763" y="1858143"/>
            <a:ext cx="5710237" cy="863793"/>
          </a:xfrm>
        </p:spPr>
        <p:txBody>
          <a:bodyPr rtlCol="0"/>
          <a:lstStyle/>
          <a:p>
            <a:pPr indent="-171450" defTabSz="685800" rtl="0"/>
            <a:r>
              <a:rPr lang="es" dirty="0">
                <a:ea typeface="MS PGothic" charset="-128"/>
              </a:rPr>
              <a:t>TengaN presente que: </a:t>
            </a:r>
          </a:p>
        </p:txBody>
      </p:sp>
      <p:sp>
        <p:nvSpPr>
          <p:cNvPr id="8" name="Text Placeholder 7">
            <a:extLst>
              <a:ext uri="{FF2B5EF4-FFF2-40B4-BE49-F238E27FC236}">
                <a16:creationId xmlns:a16="http://schemas.microsoft.com/office/drawing/2014/main" id="{00392973-0E9B-DD4C-BE79-E0CDAC40BB05}"/>
              </a:ext>
            </a:extLst>
          </p:cNvPr>
          <p:cNvSpPr>
            <a:spLocks noGrp="1"/>
          </p:cNvSpPr>
          <p:nvPr>
            <p:ph type="body" sz="quarter" idx="10"/>
          </p:nvPr>
        </p:nvSpPr>
        <p:spPr>
          <a:xfrm>
            <a:off x="1020762" y="2892795"/>
            <a:ext cx="11539537" cy="3422650"/>
          </a:xfrm>
        </p:spPr>
        <p:txBody>
          <a:bodyPr rtlCol="0">
            <a:normAutofit fontScale="92500"/>
          </a:bodyPr>
          <a:lstStyle/>
          <a:p>
            <a:pPr marL="514350" lvl="1" indent="-514350" rtl="0">
              <a:spcBef>
                <a:spcPts val="2400"/>
              </a:spcBef>
              <a:buClr>
                <a:schemeClr val="accent2"/>
              </a:buClr>
              <a:buFont typeface="+mj-lt"/>
              <a:buAutoNum type="arabicPeriod"/>
            </a:pPr>
            <a:r>
              <a:rPr lang="es" dirty="0">
                <a:solidFill>
                  <a:schemeClr val="tx1"/>
                </a:solidFill>
              </a:rPr>
              <a:t>No nos incumbe decidir si la persona solicitante tiene una SOGIESC diversa.</a:t>
            </a:r>
          </a:p>
          <a:p>
            <a:pPr marL="514350" lvl="1" indent="-514350" rtl="0">
              <a:spcBef>
                <a:spcPts val="2400"/>
              </a:spcBef>
              <a:buClr>
                <a:schemeClr val="accent2"/>
              </a:buClr>
              <a:buFont typeface="+mj-lt"/>
              <a:buAutoNum type="arabicPeriod"/>
            </a:pPr>
            <a:r>
              <a:rPr lang="es" dirty="0">
                <a:solidFill>
                  <a:schemeClr val="tx1"/>
                </a:solidFill>
              </a:rPr>
              <a:t>Las personas solicitantes no tienen que demostrar su orientación sexual, identidad de género, expresión de género ni sus características sexuales.</a:t>
            </a:r>
          </a:p>
          <a:p>
            <a:pPr marL="514350" lvl="1" indent="-514350" rtl="0">
              <a:spcBef>
                <a:spcPts val="2400"/>
              </a:spcBef>
              <a:buClr>
                <a:schemeClr val="accent2"/>
              </a:buClr>
              <a:buFont typeface="+mj-lt"/>
              <a:buAutoNum type="arabicPeriod"/>
            </a:pPr>
            <a:r>
              <a:rPr lang="es" dirty="0">
                <a:solidFill>
                  <a:schemeClr val="tx1"/>
                </a:solidFill>
              </a:rPr>
              <a:t>Procuren evitar la tendencia a juzgar las solicitudes según sus propias expectativas sobre la apariencia de las personas con SOGIESC diversa o sobre cómo deben comportarse o sentirse.</a:t>
            </a:r>
          </a:p>
          <a:p>
            <a:pPr lvl="1" rtl="0">
              <a:spcBef>
                <a:spcPts val="2400"/>
              </a:spcBef>
            </a:pPr>
            <a:endParaRPr lang="en-US" dirty="0"/>
          </a:p>
        </p:txBody>
      </p:sp>
      <p:sp>
        <p:nvSpPr>
          <p:cNvPr id="12" name="Slide Number Placeholder 5">
            <a:extLst>
              <a:ext uri="{FF2B5EF4-FFF2-40B4-BE49-F238E27FC236}">
                <a16:creationId xmlns:a16="http://schemas.microsoft.com/office/drawing/2014/main" id="{C7932E9A-B509-9649-A2F7-0453B6F982BA}"/>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37</a:t>
            </a:fld>
            <a:endParaRPr lang="en-US" altLang="en-US" sz="1200" dirty="0">
              <a:solidFill>
                <a:schemeClr val="bg1"/>
              </a:solidFill>
            </a:endParaRPr>
          </a:p>
        </p:txBody>
      </p:sp>
      <p:sp>
        <p:nvSpPr>
          <p:cNvPr id="24" name="Title 53">
            <a:extLst>
              <a:ext uri="{FF2B5EF4-FFF2-40B4-BE49-F238E27FC236}">
                <a16:creationId xmlns:a16="http://schemas.microsoft.com/office/drawing/2014/main" id="{6EF7AD02-6F0C-864C-9E5E-B97995D5E231}"/>
              </a:ext>
            </a:extLst>
          </p:cNvPr>
          <p:cNvSpPr txBox="1">
            <a:spLocks/>
          </p:cNvSpPr>
          <p:nvPr/>
        </p:nvSpPr>
        <p:spPr>
          <a:xfrm>
            <a:off x="3651269" y="6315445"/>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t>CUADERNO - PÁGINA </a:t>
            </a:r>
            <a:r>
              <a:rPr lang="es" b="1" dirty="0"/>
              <a:t>54</a:t>
            </a:r>
          </a:p>
        </p:txBody>
      </p:sp>
      <p:pic>
        <p:nvPicPr>
          <p:cNvPr id="11" name="Picture 8">
            <a:extLst>
              <a:ext uri="{FF2B5EF4-FFF2-40B4-BE49-F238E27FC236}">
                <a16:creationId xmlns:a16="http://schemas.microsoft.com/office/drawing/2014/main" id="{BC95B0E4-FD65-D746-912B-1B6FE7E0F6C7}"/>
              </a:ext>
            </a:extLst>
          </p:cNvPr>
          <p:cNvPicPr>
            <a:picLocks noChangeAspect="1"/>
          </p:cNvPicPr>
          <p:nvPr/>
        </p:nvPicPr>
        <p:blipFill rotWithShape="1">
          <a:blip r:embed="rId4"/>
          <a:srcRect l="20653" r="43197" b="39823"/>
          <a:stretch/>
        </p:blipFill>
        <p:spPr>
          <a:xfrm>
            <a:off x="9259278" y="6501455"/>
            <a:ext cx="1993264" cy="3318171"/>
          </a:xfrm>
          <a:prstGeom prst="rect">
            <a:avLst/>
          </a:prstGeom>
        </p:spPr>
      </p:pic>
      <p:pic>
        <p:nvPicPr>
          <p:cNvPr id="14" name="Picture 13">
            <a:extLst>
              <a:ext uri="{FF2B5EF4-FFF2-40B4-BE49-F238E27FC236}">
                <a16:creationId xmlns:a16="http://schemas.microsoft.com/office/drawing/2014/main" id="{04641DBE-0756-9844-B95E-E00E0831D54D}"/>
              </a:ext>
            </a:extLst>
          </p:cNvPr>
          <p:cNvPicPr>
            <a:picLocks noChangeAspect="1"/>
          </p:cNvPicPr>
          <p:nvPr/>
        </p:nvPicPr>
        <p:blipFill rotWithShape="1">
          <a:blip r:embed="rId5"/>
          <a:srcRect l="11926" t="9816" r="56636" b="48055"/>
          <a:stretch/>
        </p:blipFill>
        <p:spPr>
          <a:xfrm>
            <a:off x="1312054" y="6781898"/>
            <a:ext cx="2219999" cy="2974878"/>
          </a:xfrm>
          <a:prstGeom prst="rect">
            <a:avLst/>
          </a:prstGeom>
        </p:spPr>
      </p:pic>
      <p:pic>
        <p:nvPicPr>
          <p:cNvPr id="13" name="Picture 8">
            <a:extLst>
              <a:ext uri="{FF2B5EF4-FFF2-40B4-BE49-F238E27FC236}">
                <a16:creationId xmlns:a16="http://schemas.microsoft.com/office/drawing/2014/main" id="{168D0965-E2C1-9A43-89B3-F77144B8AF2B}"/>
              </a:ext>
            </a:extLst>
          </p:cNvPr>
          <p:cNvPicPr>
            <a:picLocks noChangeAspect="1"/>
          </p:cNvPicPr>
          <p:nvPr/>
        </p:nvPicPr>
        <p:blipFill>
          <a:blip r:embed="rId6"/>
          <a:stretch>
            <a:fillRect/>
          </a:stretch>
        </p:blipFill>
        <p:spPr>
          <a:xfrm>
            <a:off x="2588067" y="6613127"/>
            <a:ext cx="7064017" cy="3532009"/>
          </a:xfrm>
          <a:prstGeom prst="rect">
            <a:avLst/>
          </a:prstGeom>
        </p:spPr>
      </p:pic>
    </p:spTree>
    <p:custDataLst>
      <p:tags r:id="rId1"/>
    </p:custDataLst>
    <p:extLst>
      <p:ext uri="{BB962C8B-B14F-4D97-AF65-F5344CB8AC3E}">
        <p14:creationId xmlns:p14="http://schemas.microsoft.com/office/powerpoint/2010/main" val="58249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grpSp>
        <p:nvGrpSpPr>
          <p:cNvPr id="74" name="Group 73">
            <a:extLst>
              <a:ext uri="{FF2B5EF4-FFF2-40B4-BE49-F238E27FC236}">
                <a16:creationId xmlns:a16="http://schemas.microsoft.com/office/drawing/2014/main" id="{8112B13B-C959-F34C-84DE-ABA29133DA45}"/>
              </a:ext>
            </a:extLst>
          </p:cNvPr>
          <p:cNvGrpSpPr/>
          <p:nvPr/>
        </p:nvGrpSpPr>
        <p:grpSpPr>
          <a:xfrm>
            <a:off x="5930256" y="6527474"/>
            <a:ext cx="6978920" cy="2182995"/>
            <a:chOff x="6661445" y="2431710"/>
            <a:chExt cx="6978920" cy="1742986"/>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431710"/>
              <a:ext cx="6978920" cy="1742986"/>
              <a:chOff x="-617329" y="-746760"/>
              <a:chExt cx="21807842" cy="2451366"/>
            </a:xfrm>
          </p:grpSpPr>
          <p:sp>
            <p:nvSpPr>
              <p:cNvPr id="77" name="Shape 1147">
                <a:extLst>
                  <a:ext uri="{FF2B5EF4-FFF2-40B4-BE49-F238E27FC236}">
                    <a16:creationId xmlns:a16="http://schemas.microsoft.com/office/drawing/2014/main" id="{FFD488A9-A31B-5E49-BEA8-89B555F05D61}"/>
                  </a:ext>
                </a:extLst>
              </p:cNvPr>
              <p:cNvSpPr/>
              <p:nvPr/>
            </p:nvSpPr>
            <p:spPr>
              <a:xfrm>
                <a:off x="-617329" y="-746760"/>
                <a:ext cx="21807842" cy="2451366"/>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78" name="Shape 1148">
                <a:extLst>
                  <a:ext uri="{FF2B5EF4-FFF2-40B4-BE49-F238E27FC236}">
                    <a16:creationId xmlns:a16="http://schemas.microsoft.com/office/drawing/2014/main" id="{1B6A5C92-729B-FE4A-AB0B-DA136C510DCB}"/>
                  </a:ext>
                </a:extLst>
              </p:cNvPr>
              <p:cNvSpPr/>
              <p:nvPr/>
            </p:nvSpPr>
            <p:spPr>
              <a:xfrm>
                <a:off x="1058707" y="-733195"/>
                <a:ext cx="17162900" cy="22133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600" b="1" dirty="0">
                    <a:solidFill>
                      <a:schemeClr val="accent2"/>
                    </a:solidFill>
                  </a:rPr>
                  <a:t>NO TODOS LOS CASOS LGBTIQ+ SON IGUALES</a:t>
                </a:r>
                <a:br>
                  <a:rPr lang="en-US" sz="2600" dirty="0">
                    <a:solidFill>
                      <a:schemeClr val="tx2"/>
                    </a:solidFill>
                  </a:rPr>
                </a:br>
                <a:r>
                  <a:rPr lang="es" sz="2400" dirty="0">
                    <a:solidFill>
                      <a:schemeClr val="tx2"/>
                    </a:solidFill>
                  </a:rPr>
                  <a:t>Consideren cada solicitud de forma individual. Las experiencias de las personas LGBTIQ+ cambian muchísimo de una a otra.</a:t>
                </a:r>
                <a:endParaRPr lang="en-US" sz="2600" dirty="0">
                  <a:solidFill>
                    <a:schemeClr val="tx2"/>
                  </a:solidFill>
                </a:endParaRP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30256" y="2210086"/>
            <a:ext cx="6978920" cy="1943086"/>
            <a:chOff x="6661445" y="2431709"/>
            <a:chExt cx="6978920" cy="1943086"/>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1943086"/>
              <a:chOff x="-617329" y="-746761"/>
              <a:chExt cx="21807842" cy="2732792"/>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601791"/>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52" name="Shape 1148">
                <a:extLst>
                  <a:ext uri="{FF2B5EF4-FFF2-40B4-BE49-F238E27FC236}">
                    <a16:creationId xmlns:a16="http://schemas.microsoft.com/office/drawing/2014/main" id="{E33F89C6-2B8C-9443-BEC2-748E315EF48C}"/>
                  </a:ext>
                </a:extLst>
              </p:cNvPr>
              <p:cNvSpPr/>
              <p:nvPr/>
            </p:nvSpPr>
            <p:spPr>
              <a:xfrm>
                <a:off x="1058707" y="-746761"/>
                <a:ext cx="18745163" cy="2732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600" b="1" dirty="0">
                    <a:solidFill>
                      <a:schemeClr val="accent2"/>
                    </a:solidFill>
                  </a:rPr>
                  <a:t>MÁS TIEMPO Y ATENCIÓN</a:t>
                </a:r>
                <a:br>
                  <a:rPr lang="en-US" sz="2600" dirty="0">
                    <a:solidFill>
                      <a:schemeClr val="tx2"/>
                    </a:solidFill>
                  </a:rPr>
                </a:br>
                <a:r>
                  <a:rPr lang="es" sz="2400" dirty="0">
                    <a:solidFill>
                      <a:schemeClr val="tx2"/>
                    </a:solidFill>
                  </a:rPr>
                  <a:t>Recuerden que las solicitudes LGBTIQ+ pueden requerir más tiempo y atención, porque la información tendrá que obtenerse con más tacto.</a:t>
                </a:r>
                <a:endParaRPr lang="en-US" sz="2600" dirty="0">
                  <a:solidFill>
                    <a:schemeClr val="tx2"/>
                  </a:solidFill>
                </a:endParaRP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463320"/>
            <a:ext cx="6978920" cy="1659521"/>
            <a:chOff x="6661445" y="2431710"/>
            <a:chExt cx="6978920" cy="1659521"/>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31710"/>
              <a:ext cx="6978920" cy="1659521"/>
              <a:chOff x="-617329" y="-746760"/>
              <a:chExt cx="21807842" cy="2333980"/>
            </a:xfrm>
          </p:grpSpPr>
          <p:sp>
            <p:nvSpPr>
              <p:cNvPr id="70" name="Shape 1147">
                <a:extLst>
                  <a:ext uri="{FF2B5EF4-FFF2-40B4-BE49-F238E27FC236}">
                    <a16:creationId xmlns:a16="http://schemas.microsoft.com/office/drawing/2014/main" id="{8BC745F6-4CA6-2D49-B947-E82F748E2B64}"/>
                  </a:ext>
                </a:extLst>
              </p:cNvPr>
              <p:cNvSpPr/>
              <p:nvPr/>
            </p:nvSpPr>
            <p:spPr>
              <a:xfrm>
                <a:off x="-617329" y="-746760"/>
                <a:ext cx="21807842" cy="2333980"/>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73" name="Shape 1148">
                <a:extLst>
                  <a:ext uri="{FF2B5EF4-FFF2-40B4-BE49-F238E27FC236}">
                    <a16:creationId xmlns:a16="http://schemas.microsoft.com/office/drawing/2014/main" id="{71F39689-7BC8-A74E-ADC8-AA160AFEFABA}"/>
                  </a:ext>
                </a:extLst>
              </p:cNvPr>
              <p:cNvSpPr/>
              <p:nvPr/>
            </p:nvSpPr>
            <p:spPr>
              <a:xfrm>
                <a:off x="1058707" y="-508750"/>
                <a:ext cx="18967187" cy="16939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600" b="1" dirty="0">
                    <a:solidFill>
                      <a:schemeClr val="accent2"/>
                    </a:solidFill>
                  </a:rPr>
                  <a:t>CONCEPTOS Y EXPERIENCIAS </a:t>
                </a:r>
                <a:br>
                  <a:rPr lang="en-US" sz="2600" dirty="0">
                    <a:solidFill>
                      <a:schemeClr val="tx2"/>
                    </a:solidFill>
                  </a:rPr>
                </a:br>
                <a:r>
                  <a:rPr lang="es" sz="2400" dirty="0">
                    <a:solidFill>
                      <a:schemeClr val="tx2"/>
                    </a:solidFill>
                  </a:rPr>
                  <a:t>Exploren lo que significan para la persona los conceptos y experiencias de los que ha hablado.</a:t>
                </a:r>
                <a:endParaRPr lang="en-US" sz="2600" dirty="0">
                  <a:solidFill>
                    <a:schemeClr val="tx2"/>
                  </a:solidFill>
                </a:endParaRP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588799"/>
            <a:ext cx="6978920" cy="1244642"/>
            <a:chOff x="6661445" y="2431710"/>
            <a:chExt cx="6978920" cy="1244642"/>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31710"/>
              <a:ext cx="6978920" cy="1244642"/>
              <a:chOff x="-617329" y="-746760"/>
              <a:chExt cx="21807842" cy="1750487"/>
            </a:xfrm>
          </p:grpSpPr>
          <p:sp>
            <p:nvSpPr>
              <p:cNvPr id="38" name="Shape 1147">
                <a:extLst>
                  <a:ext uri="{FF2B5EF4-FFF2-40B4-BE49-F238E27FC236}">
                    <a16:creationId xmlns:a16="http://schemas.microsoft.com/office/drawing/2014/main" id="{1D205232-5FB9-CC46-980A-BEB773D2FB69}"/>
                  </a:ext>
                </a:extLst>
              </p:cNvPr>
              <p:cNvSpPr/>
              <p:nvPr/>
            </p:nvSpPr>
            <p:spPr>
              <a:xfrm>
                <a:off x="-617329" y="-746760"/>
                <a:ext cx="21807842" cy="1713009"/>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39" name="Shape 1148">
                <a:extLst>
                  <a:ext uri="{FF2B5EF4-FFF2-40B4-BE49-F238E27FC236}">
                    <a16:creationId xmlns:a16="http://schemas.microsoft.com/office/drawing/2014/main" id="{7A289CE1-3F92-A64C-8567-FCB462CC13D8}"/>
                  </a:ext>
                </a:extLst>
              </p:cNvPr>
              <p:cNvSpPr/>
              <p:nvPr/>
            </p:nvSpPr>
            <p:spPr>
              <a:xfrm>
                <a:off x="1058707" y="-690194"/>
                <a:ext cx="18967187" cy="16939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600" b="1" dirty="0">
                    <a:solidFill>
                      <a:schemeClr val="accent2"/>
                    </a:solidFill>
                  </a:rPr>
                  <a:t>NIVEL DE DETALLE SUFICIENTE</a:t>
                </a:r>
                <a:br>
                  <a:rPr lang="en-US" sz="2600" dirty="0">
                    <a:solidFill>
                      <a:schemeClr val="tx2"/>
                    </a:solidFill>
                  </a:rPr>
                </a:br>
                <a:r>
                  <a:rPr lang="es" sz="2400" dirty="0">
                    <a:solidFill>
                      <a:schemeClr val="tx2"/>
                    </a:solidFill>
                  </a:rPr>
                  <a:t>Recaben detalles suficientes para aclarar las incoherencias.</a:t>
                </a:r>
                <a:endParaRPr lang="en-US" sz="2600" dirty="0">
                  <a:solidFill>
                    <a:schemeClr val="tx2"/>
                  </a:solidFill>
                </a:endParaRP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38</a:t>
            </a:fld>
            <a:endParaRPr lang="en-US" altLang="en-US" sz="1200" dirty="0">
              <a:solidFill>
                <a:schemeClr val="bg1"/>
              </a:solidFill>
            </a:endParaRPr>
          </a:p>
        </p:txBody>
      </p:sp>
      <p:pic>
        <p:nvPicPr>
          <p:cNvPr id="9" name="Picture Placeholder 8">
            <a:extLst>
              <a:ext uri="{FF2B5EF4-FFF2-40B4-BE49-F238E27FC236}">
                <a16:creationId xmlns:a16="http://schemas.microsoft.com/office/drawing/2014/main" id="{1B00EE0C-B0ED-5E43-9336-0B02274B29CB}"/>
              </a:ext>
            </a:extLst>
          </p:cNvPr>
          <p:cNvPicPr>
            <a:picLocks noGrp="1" noChangeAspect="1"/>
          </p:cNvPicPr>
          <p:nvPr>
            <p:ph type="pic" sz="quarter" idx="10"/>
          </p:nvPr>
        </p:nvPicPr>
        <p:blipFill rotWithShape="1">
          <a:blip r:embed="rId4"/>
          <a:srcRect l="24977" r="32810"/>
          <a:stretch/>
        </p:blipFill>
        <p:spPr>
          <a:xfrm>
            <a:off x="-14649" y="-25400"/>
            <a:ext cx="6074385" cy="9861526"/>
          </a:xfrm>
        </p:spPr>
      </p:pic>
      <p:sp>
        <p:nvSpPr>
          <p:cNvPr id="13" name="Rectangle 12">
            <a:extLst>
              <a:ext uri="{FF2B5EF4-FFF2-40B4-BE49-F238E27FC236}">
                <a16:creationId xmlns:a16="http://schemas.microsoft.com/office/drawing/2014/main" id="{96C9AD98-4853-3E4D-8AED-F078796DE831}"/>
              </a:ext>
            </a:extLst>
          </p:cNvPr>
          <p:cNvSpPr/>
          <p:nvPr/>
        </p:nvSpPr>
        <p:spPr bwMode="auto">
          <a:xfrm>
            <a:off x="-1517" y="-878626"/>
            <a:ext cx="6028814" cy="10714751"/>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sym typeface="Lucida Grande" charset="0"/>
            </a:endParaRPr>
          </a:p>
        </p:txBody>
      </p:sp>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307974" y="8996338"/>
            <a:ext cx="3096946" cy="839787"/>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dirty="0"/>
          </a:p>
        </p:txBody>
      </p:sp>
      <p:grpSp>
        <p:nvGrpSpPr>
          <p:cNvPr id="64" name="Group 63">
            <a:extLst>
              <a:ext uri="{FF2B5EF4-FFF2-40B4-BE49-F238E27FC236}">
                <a16:creationId xmlns:a16="http://schemas.microsoft.com/office/drawing/2014/main" id="{00952A3C-A1FE-0144-9798-B69EB50F05AA}"/>
              </a:ext>
            </a:extLst>
          </p:cNvPr>
          <p:cNvGrpSpPr/>
          <p:nvPr/>
        </p:nvGrpSpPr>
        <p:grpSpPr>
          <a:xfrm>
            <a:off x="5582382" y="9100185"/>
            <a:ext cx="2822537" cy="586219"/>
            <a:chOff x="5348628" y="8761935"/>
            <a:chExt cx="3426453" cy="711648"/>
          </a:xfrm>
        </p:grpSpPr>
        <p:cxnSp>
          <p:nvCxnSpPr>
            <p:cNvPr id="65" name="Straight Connector 64">
              <a:extLst>
                <a:ext uri="{FF2B5EF4-FFF2-40B4-BE49-F238E27FC236}">
                  <a16:creationId xmlns:a16="http://schemas.microsoft.com/office/drawing/2014/main" id="{A72D1B19-09AC-E14B-8802-7DAF0D98F73C}"/>
                </a:ext>
              </a:extLst>
            </p:cNvPr>
            <p:cNvCxnSpPr>
              <a:cxnSpLocks/>
            </p:cNvCxnSpPr>
            <p:nvPr userDrawn="1"/>
          </p:nvCxnSpPr>
          <p:spPr>
            <a:xfrm>
              <a:off x="6341182" y="8937657"/>
              <a:ext cx="0" cy="37707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6" name="Picture 7" descr="coloffic">
              <a:extLst>
                <a:ext uri="{FF2B5EF4-FFF2-40B4-BE49-F238E27FC236}">
                  <a16:creationId xmlns:a16="http://schemas.microsoft.com/office/drawing/2014/main" id="{858862EA-01EE-D64B-8C93-AB870EDEEEB9}"/>
                </a:ext>
              </a:extLst>
            </p:cNvPr>
            <p:cNvPicPr>
              <a:picLocks noChangeAspect="1" noChangeArrowheads="1"/>
            </p:cNvPicPr>
            <p:nvPr userDrawn="1"/>
          </p:nvPicPr>
          <p:blipFill>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6A4FE26C-E5CC-A347-AA42-101EC4AD7E8A}"/>
                </a:ext>
              </a:extLst>
            </p:cNvPr>
            <p:cNvPicPr>
              <a:picLocks noChangeAspect="1"/>
            </p:cNvPicPr>
            <p:nvPr userDrawn="1"/>
          </p:nvPicPr>
          <p:blipFill rotWithShape="1">
            <a:blip r:embed="rId6" cstate="hqprint">
              <a:biLevel thresh="25000"/>
              <a:extLst>
                <a:ext uri="{28A0092B-C50C-407E-A947-70E740481C1C}">
                  <a14:useLocalDpi xmlns:a14="http://schemas.microsoft.com/office/drawing/2010/main"/>
                </a:ext>
              </a:extLst>
            </a:blip>
            <a:srcRect/>
            <a:stretch/>
          </p:blipFill>
          <p:spPr>
            <a:xfrm>
              <a:off x="5348628" y="8852336"/>
              <a:ext cx="992888" cy="574100"/>
            </a:xfrm>
            <a:prstGeom prst="rect">
              <a:avLst/>
            </a:prstGeom>
          </p:spPr>
        </p:pic>
      </p:grpSp>
      <p:sp>
        <p:nvSpPr>
          <p:cNvPr id="139" name="Shape 139"/>
          <p:cNvSpPr txBox="1">
            <a:spLocks noGrp="1"/>
          </p:cNvSpPr>
          <p:nvPr>
            <p:ph type="body" sz="quarter" idx="11"/>
          </p:nvPr>
        </p:nvSpPr>
        <p:spPr>
          <a:xfrm>
            <a:off x="-409424" y="6586594"/>
            <a:ext cx="6727750" cy="1219598"/>
          </a:xfrm>
        </p:spPr>
        <p:txBody>
          <a:bodyPr rtlCol="0"/>
          <a:lstStyle/>
          <a:p>
            <a:pPr defTabSz="914400" rtl="0"/>
            <a:r>
              <a:rPr lang="es" sz="2800" dirty="0">
                <a:latin typeface="Calibri" charset="0"/>
                <a:ea typeface="MS PGothic" charset="-128"/>
                <a:cs typeface="Calibri" charset="0"/>
              </a:rPr>
              <a:t>ABORDAR </a:t>
            </a:r>
            <a:br>
              <a:rPr lang="en-US" altLang="en-US" sz="2800" dirty="0">
                <a:latin typeface="Calibri" charset="0"/>
                <a:ea typeface="MS PGothic" charset="-128"/>
                <a:cs typeface="Calibri" charset="0"/>
              </a:rPr>
            </a:br>
            <a:r>
              <a:rPr lang="es" sz="2800" dirty="0">
                <a:latin typeface="Calibri" charset="0"/>
                <a:ea typeface="MS PGothic" charset="-128"/>
                <a:cs typeface="Calibri" charset="0"/>
              </a:rPr>
              <a:t>PROBLEMAS</a:t>
            </a:r>
            <a:r>
              <a:rPr lang="es" sz="2800" spc="300" dirty="0">
                <a:latin typeface="Calibri" pitchFamily="34" charset="0"/>
              </a:rPr>
              <a:t> DE CREDIBILIDAD</a:t>
            </a:r>
          </a:p>
        </p:txBody>
      </p:sp>
      <p:sp>
        <p:nvSpPr>
          <p:cNvPr id="34" name="Rectangle 33"/>
          <p:cNvSpPr/>
          <p:nvPr/>
        </p:nvSpPr>
        <p:spPr bwMode="auto">
          <a:xfrm>
            <a:off x="170992" y="6527475"/>
            <a:ext cx="5620023" cy="1219051"/>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a:latin typeface="Lucida Grande" charset="0"/>
              <a:ea typeface="ヒラギノ角ゴ ProN W3" charset="0"/>
              <a:cs typeface="ヒラギノ角ゴ ProN W3" charset="0"/>
              <a:sym typeface="Lucida Grande" charset="0"/>
            </a:endParaRPr>
          </a:p>
        </p:txBody>
      </p:sp>
    </p:spTree>
    <p:custDataLst>
      <p:tags r:id="rId1"/>
    </p:custDataLst>
    <p:extLst>
      <p:ext uri="{BB962C8B-B14F-4D97-AF65-F5344CB8AC3E}">
        <p14:creationId xmlns:p14="http://schemas.microsoft.com/office/powerpoint/2010/main" val="428604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3135248"/>
            <a:ext cx="7072958" cy="3359328"/>
            <a:chOff x="6661445" y="2431709"/>
            <a:chExt cx="6978920" cy="2923679"/>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2923679"/>
              <a:chOff x="-617329" y="-746761"/>
              <a:chExt cx="21807842" cy="4111916"/>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4111916"/>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52" name="Shape 1148">
                <a:extLst>
                  <a:ext uri="{FF2B5EF4-FFF2-40B4-BE49-F238E27FC236}">
                    <a16:creationId xmlns:a16="http://schemas.microsoft.com/office/drawing/2014/main" id="{E33F89C6-2B8C-9443-BEC2-748E315EF48C}"/>
                  </a:ext>
                </a:extLst>
              </p:cNvPr>
              <p:cNvSpPr/>
              <p:nvPr/>
            </p:nvSpPr>
            <p:spPr>
              <a:xfrm>
                <a:off x="1058706" y="-746761"/>
                <a:ext cx="20131807" cy="35462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600" b="1" dirty="0">
                    <a:solidFill>
                      <a:schemeClr val="accent2"/>
                    </a:solidFill>
                  </a:rPr>
                  <a:t>TAL VEZ HAGAN FALTA MUCHAS REUNIONES HASTA QUE SE REVELE LA INFORMACIÓN</a:t>
                </a:r>
                <a:br>
                  <a:rPr lang="en-US" sz="2600" dirty="0">
                    <a:solidFill>
                      <a:schemeClr val="tx2"/>
                    </a:solidFill>
                  </a:rPr>
                </a:br>
                <a:r>
                  <a:rPr lang="es" sz="2200" dirty="0">
                    <a:solidFill>
                      <a:schemeClr val="tx2"/>
                    </a:solidFill>
                  </a:rPr>
                  <a:t>Es posible que una persona tarde muchas reuniones </a:t>
                </a:r>
                <a:br>
                  <a:rPr lang="es" sz="2200" dirty="0">
                    <a:solidFill>
                      <a:schemeClr val="tx2"/>
                    </a:solidFill>
                  </a:rPr>
                </a:br>
                <a:r>
                  <a:rPr lang="es" sz="2200" dirty="0">
                    <a:solidFill>
                      <a:schemeClr val="tx2"/>
                    </a:solidFill>
                  </a:rPr>
                  <a:t>en aceptar contar el motivo de su huida. Los mecanismos de supervivencia para “ocultarse” </a:t>
                </a:r>
                <a:br>
                  <a:rPr lang="es" sz="2200" dirty="0">
                    <a:solidFill>
                      <a:schemeClr val="tx2"/>
                    </a:solidFill>
                  </a:rPr>
                </a:br>
                <a:r>
                  <a:rPr lang="es" sz="2200" dirty="0">
                    <a:solidFill>
                      <a:schemeClr val="tx2"/>
                    </a:solidFill>
                  </a:rPr>
                  <a:t>incluyen el aislamiento, la adopción de maneras de actuar “masculinas” o “femeninas” o vivir sin salir del armario, lo que puede incidir en la baja autoestima.</a:t>
                </a:r>
                <a:endParaRPr lang="en-US" sz="2200" dirty="0">
                  <a:solidFill>
                    <a:schemeClr val="tx2"/>
                  </a:solidFill>
                </a:endParaRP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494391" y="2791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6598422"/>
            <a:ext cx="6978920" cy="2397915"/>
            <a:chOff x="6661445" y="2431710"/>
            <a:chExt cx="6978920" cy="2112317"/>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31710"/>
              <a:ext cx="6978920" cy="2112317"/>
              <a:chOff x="-617329" y="-746760"/>
              <a:chExt cx="21807842" cy="2970801"/>
            </a:xfrm>
          </p:grpSpPr>
          <p:sp>
            <p:nvSpPr>
              <p:cNvPr id="70" name="Shape 1147">
                <a:extLst>
                  <a:ext uri="{FF2B5EF4-FFF2-40B4-BE49-F238E27FC236}">
                    <a16:creationId xmlns:a16="http://schemas.microsoft.com/office/drawing/2014/main" id="{8BC745F6-4CA6-2D49-B947-E82F748E2B64}"/>
                  </a:ext>
                </a:extLst>
              </p:cNvPr>
              <p:cNvSpPr/>
              <p:nvPr/>
            </p:nvSpPr>
            <p:spPr>
              <a:xfrm>
                <a:off x="-617329" y="-746760"/>
                <a:ext cx="21807842" cy="2970801"/>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73" name="Shape 1148">
                <a:extLst>
                  <a:ext uri="{FF2B5EF4-FFF2-40B4-BE49-F238E27FC236}">
                    <a16:creationId xmlns:a16="http://schemas.microsoft.com/office/drawing/2014/main" id="{71F39689-7BC8-A74E-ADC8-AA160AFEFABA}"/>
                  </a:ext>
                </a:extLst>
              </p:cNvPr>
              <p:cNvSpPr/>
              <p:nvPr/>
            </p:nvSpPr>
            <p:spPr>
              <a:xfrm>
                <a:off x="1058707" y="-508751"/>
                <a:ext cx="18967187" cy="22547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600" b="1" dirty="0">
                    <a:solidFill>
                      <a:schemeClr val="accent2"/>
                    </a:solidFill>
                  </a:rPr>
                  <a:t>PREGUNTAS DE SEGUIMIENTO</a:t>
                </a:r>
                <a:br>
                  <a:rPr lang="en-US" sz="2600" dirty="0">
                    <a:solidFill>
                      <a:schemeClr val="tx2"/>
                    </a:solidFill>
                  </a:rPr>
                </a:br>
                <a:r>
                  <a:rPr lang="es" sz="2200" dirty="0">
                    <a:solidFill>
                      <a:schemeClr val="tx2"/>
                    </a:solidFill>
                    <a:latin typeface="Calibri" charset="0"/>
                    <a:ea typeface="MS PGothic" charset="0"/>
                  </a:rPr>
                  <a:t>Se deben hacer preguntas de seguimiento para aclarar las incertidumbres y plantear a la persona solicitante las preocupaciones relativas a la credibilidad, para darle la oportunidad de explicarse.</a:t>
                </a:r>
                <a:endParaRPr lang="en-US" sz="2200" dirty="0">
                  <a:solidFill>
                    <a:schemeClr val="tx2"/>
                  </a:solidFill>
                </a:endParaRP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237500"/>
            <a:ext cx="6978920" cy="2871213"/>
            <a:chOff x="6661445" y="2431710"/>
            <a:chExt cx="6978920" cy="251242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31710"/>
              <a:ext cx="6978920" cy="2512424"/>
              <a:chOff x="-617329" y="-746760"/>
              <a:chExt cx="21807842" cy="3533519"/>
            </a:xfrm>
          </p:grpSpPr>
          <p:sp>
            <p:nvSpPr>
              <p:cNvPr id="38" name="Shape 1147">
                <a:extLst>
                  <a:ext uri="{FF2B5EF4-FFF2-40B4-BE49-F238E27FC236}">
                    <a16:creationId xmlns:a16="http://schemas.microsoft.com/office/drawing/2014/main" id="{1D205232-5FB9-CC46-980A-BEB773D2FB69}"/>
                  </a:ext>
                </a:extLst>
              </p:cNvPr>
              <p:cNvSpPr/>
              <p:nvPr/>
            </p:nvSpPr>
            <p:spPr>
              <a:xfrm>
                <a:off x="-617329" y="-746760"/>
                <a:ext cx="21807842" cy="3533519"/>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39" name="Shape 1148">
                <a:extLst>
                  <a:ext uri="{FF2B5EF4-FFF2-40B4-BE49-F238E27FC236}">
                    <a16:creationId xmlns:a16="http://schemas.microsoft.com/office/drawing/2014/main" id="{7A289CE1-3F92-A64C-8567-FCB462CC13D8}"/>
                  </a:ext>
                </a:extLst>
              </p:cNvPr>
              <p:cNvSpPr/>
              <p:nvPr/>
            </p:nvSpPr>
            <p:spPr>
              <a:xfrm>
                <a:off x="654546" y="-660254"/>
                <a:ext cx="18967187" cy="30730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lvl="0" rtl="0"/>
                <a:r>
                  <a:rPr lang="es" sz="2600" b="1" dirty="0">
                    <a:solidFill>
                      <a:schemeClr val="accent2"/>
                    </a:solidFill>
                  </a:rPr>
                  <a:t>EXPLICACIONES RAZONABLES</a:t>
                </a:r>
                <a:br>
                  <a:rPr lang="en-US" sz="2600" dirty="0">
                    <a:solidFill>
                      <a:schemeClr val="tx2"/>
                    </a:solidFill>
                  </a:rPr>
                </a:br>
                <a:r>
                  <a:rPr lang="es" sz="2200" dirty="0">
                    <a:solidFill>
                      <a:schemeClr val="tx2"/>
                    </a:solidFill>
                  </a:rPr>
                  <a:t>Pueden existir explicaciones razonables de por </a:t>
                </a:r>
                <a:br>
                  <a:rPr lang="en-US" sz="2200" dirty="0">
                    <a:solidFill>
                      <a:schemeClr val="tx2"/>
                    </a:solidFill>
                  </a:rPr>
                </a:br>
                <a:r>
                  <a:rPr lang="es" sz="2200" dirty="0">
                    <a:solidFill>
                      <a:schemeClr val="tx2"/>
                    </a:solidFill>
                  </a:rPr>
                  <a:t>qué la persona no ha revelado antes la información sobre su SOGIESC: por ejemplo, experiencias traumáticas, miedo a las consecuencias, incomodidad en la entrevista o que nunca se lo </a:t>
                </a:r>
                <a:br>
                  <a:rPr lang="es" sz="2200" dirty="0">
                    <a:solidFill>
                      <a:schemeClr val="tx2"/>
                    </a:solidFill>
                  </a:rPr>
                </a:br>
                <a:r>
                  <a:rPr lang="es" sz="2200" dirty="0">
                    <a:solidFill>
                      <a:schemeClr val="tx2"/>
                    </a:solidFill>
                  </a:rPr>
                  <a:t>haya contado a nadie.</a:t>
                </a:r>
                <a:endParaRPr lang="en-US" sz="2200" dirty="0">
                  <a:solidFill>
                    <a:schemeClr val="tx2"/>
                  </a:solidFill>
                </a:endParaRP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39</a:t>
            </a:fld>
            <a:endParaRPr lang="en-US" altLang="en-US" sz="1200" dirty="0">
              <a:solidFill>
                <a:schemeClr val="bg1"/>
              </a:solidFill>
            </a:endParaRPr>
          </a:p>
        </p:txBody>
      </p:sp>
      <p:pic>
        <p:nvPicPr>
          <p:cNvPr id="9" name="Picture Placeholder 8">
            <a:extLst>
              <a:ext uri="{FF2B5EF4-FFF2-40B4-BE49-F238E27FC236}">
                <a16:creationId xmlns:a16="http://schemas.microsoft.com/office/drawing/2014/main" id="{1B00EE0C-B0ED-5E43-9336-0B02274B29CB}"/>
              </a:ext>
            </a:extLst>
          </p:cNvPr>
          <p:cNvPicPr>
            <a:picLocks noGrp="1" noChangeAspect="1"/>
          </p:cNvPicPr>
          <p:nvPr>
            <p:ph type="pic" sz="quarter" idx="10"/>
          </p:nvPr>
        </p:nvPicPr>
        <p:blipFill rotWithShape="1">
          <a:blip r:embed="rId4"/>
          <a:srcRect l="24977" r="32810"/>
          <a:stretch/>
        </p:blipFill>
        <p:spPr>
          <a:xfrm>
            <a:off x="-14649" y="-25400"/>
            <a:ext cx="6074385" cy="9861526"/>
          </a:xfrm>
        </p:spPr>
      </p:pic>
      <p:sp>
        <p:nvSpPr>
          <p:cNvPr id="13" name="Rectangle 12">
            <a:extLst>
              <a:ext uri="{FF2B5EF4-FFF2-40B4-BE49-F238E27FC236}">
                <a16:creationId xmlns:a16="http://schemas.microsoft.com/office/drawing/2014/main" id="{96C9AD98-4853-3E4D-8AED-F078796DE831}"/>
              </a:ext>
            </a:extLst>
          </p:cNvPr>
          <p:cNvSpPr/>
          <p:nvPr/>
        </p:nvSpPr>
        <p:spPr bwMode="auto">
          <a:xfrm>
            <a:off x="-1517" y="-878626"/>
            <a:ext cx="6028814" cy="10714751"/>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sym typeface="Lucida Grande" charset="0"/>
            </a:endParaRPr>
          </a:p>
        </p:txBody>
      </p:sp>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307974" y="8996338"/>
            <a:ext cx="3096946" cy="839787"/>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dirty="0"/>
          </a:p>
        </p:txBody>
      </p:sp>
      <p:grpSp>
        <p:nvGrpSpPr>
          <p:cNvPr id="64" name="Group 63">
            <a:extLst>
              <a:ext uri="{FF2B5EF4-FFF2-40B4-BE49-F238E27FC236}">
                <a16:creationId xmlns:a16="http://schemas.microsoft.com/office/drawing/2014/main" id="{00952A3C-A1FE-0144-9798-B69EB50F05AA}"/>
              </a:ext>
            </a:extLst>
          </p:cNvPr>
          <p:cNvGrpSpPr/>
          <p:nvPr/>
        </p:nvGrpSpPr>
        <p:grpSpPr>
          <a:xfrm>
            <a:off x="5582382" y="9188449"/>
            <a:ext cx="2659013" cy="497955"/>
            <a:chOff x="5348628" y="8761935"/>
            <a:chExt cx="3426453" cy="711648"/>
          </a:xfrm>
        </p:grpSpPr>
        <p:cxnSp>
          <p:nvCxnSpPr>
            <p:cNvPr id="65" name="Straight Connector 64">
              <a:extLst>
                <a:ext uri="{FF2B5EF4-FFF2-40B4-BE49-F238E27FC236}">
                  <a16:creationId xmlns:a16="http://schemas.microsoft.com/office/drawing/2014/main" id="{A72D1B19-09AC-E14B-8802-7DAF0D98F73C}"/>
                </a:ext>
              </a:extLst>
            </p:cNvPr>
            <p:cNvCxnSpPr>
              <a:cxnSpLocks/>
            </p:cNvCxnSpPr>
            <p:nvPr userDrawn="1"/>
          </p:nvCxnSpPr>
          <p:spPr>
            <a:xfrm>
              <a:off x="6341182" y="8937657"/>
              <a:ext cx="0" cy="37707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6" name="Picture 7" descr="coloffic">
              <a:extLst>
                <a:ext uri="{FF2B5EF4-FFF2-40B4-BE49-F238E27FC236}">
                  <a16:creationId xmlns:a16="http://schemas.microsoft.com/office/drawing/2014/main" id="{858862EA-01EE-D64B-8C93-AB870EDEEEB9}"/>
                </a:ext>
              </a:extLst>
            </p:cNvPr>
            <p:cNvPicPr>
              <a:picLocks noChangeAspect="1" noChangeArrowheads="1"/>
            </p:cNvPicPr>
            <p:nvPr userDrawn="1"/>
          </p:nvPicPr>
          <p:blipFill>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6A4FE26C-E5CC-A347-AA42-101EC4AD7E8A}"/>
                </a:ext>
              </a:extLst>
            </p:cNvPr>
            <p:cNvPicPr>
              <a:picLocks noChangeAspect="1"/>
            </p:cNvPicPr>
            <p:nvPr userDrawn="1"/>
          </p:nvPicPr>
          <p:blipFill rotWithShape="1">
            <a:blip r:embed="rId6" cstate="hqprint">
              <a:biLevel thresh="25000"/>
              <a:extLst>
                <a:ext uri="{28A0092B-C50C-407E-A947-70E740481C1C}">
                  <a14:useLocalDpi xmlns:a14="http://schemas.microsoft.com/office/drawing/2010/main"/>
                </a:ext>
              </a:extLst>
            </a:blip>
            <a:srcRect/>
            <a:stretch/>
          </p:blipFill>
          <p:spPr>
            <a:xfrm>
              <a:off x="5348628" y="8852336"/>
              <a:ext cx="992888" cy="574100"/>
            </a:xfrm>
            <a:prstGeom prst="rect">
              <a:avLst/>
            </a:prstGeom>
          </p:spPr>
        </p:pic>
      </p:grpSp>
      <p:sp>
        <p:nvSpPr>
          <p:cNvPr id="139" name="Shape 139"/>
          <p:cNvSpPr txBox="1">
            <a:spLocks noGrp="1"/>
          </p:cNvSpPr>
          <p:nvPr>
            <p:ph type="body" sz="quarter" idx="11"/>
          </p:nvPr>
        </p:nvSpPr>
        <p:spPr>
          <a:xfrm>
            <a:off x="-409424" y="6586594"/>
            <a:ext cx="6727750" cy="1219598"/>
          </a:xfrm>
        </p:spPr>
        <p:txBody>
          <a:bodyPr rtlCol="0"/>
          <a:lstStyle/>
          <a:p>
            <a:pPr defTabSz="914400" rtl="0"/>
            <a:r>
              <a:rPr lang="es" sz="2800" dirty="0">
                <a:latin typeface="Calibri" charset="0"/>
                <a:ea typeface="MS PGothic" charset="-128"/>
                <a:cs typeface="Calibri" charset="0"/>
              </a:rPr>
              <a:t>ABORDAR </a:t>
            </a:r>
            <a:br>
              <a:rPr lang="en-US" altLang="en-US" sz="2800" dirty="0">
                <a:latin typeface="Calibri" charset="0"/>
                <a:ea typeface="MS PGothic" charset="-128"/>
                <a:cs typeface="Calibri" charset="0"/>
              </a:rPr>
            </a:br>
            <a:r>
              <a:rPr lang="es" sz="2800" dirty="0">
                <a:latin typeface="Calibri" charset="0"/>
                <a:ea typeface="MS PGothic" charset="-128"/>
                <a:cs typeface="Calibri" charset="0"/>
              </a:rPr>
              <a:t>PROBLEMAS</a:t>
            </a:r>
            <a:r>
              <a:rPr lang="es" sz="2800" spc="300" dirty="0">
                <a:latin typeface="Calibri" pitchFamily="34" charset="0"/>
              </a:rPr>
              <a:t> DE CREDIBILIDAD</a:t>
            </a:r>
          </a:p>
        </p:txBody>
      </p:sp>
      <p:sp>
        <p:nvSpPr>
          <p:cNvPr id="34" name="Rectangle 33"/>
          <p:cNvSpPr/>
          <p:nvPr/>
        </p:nvSpPr>
        <p:spPr bwMode="auto">
          <a:xfrm>
            <a:off x="170992" y="6527475"/>
            <a:ext cx="5620023" cy="1219051"/>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a:latin typeface="Lucida Grande" charset="0"/>
              <a:ea typeface="ヒラギノ角ゴ ProN W3" charset="0"/>
              <a:cs typeface="ヒラギノ角ゴ ProN W3" charset="0"/>
              <a:sym typeface="Lucida Grande" charset="0"/>
            </a:endParaRPr>
          </a:p>
        </p:txBody>
      </p:sp>
    </p:spTree>
    <p:custDataLst>
      <p:tags r:id="rId1"/>
    </p:custDataLst>
    <p:extLst>
      <p:ext uri="{BB962C8B-B14F-4D97-AF65-F5344CB8AC3E}">
        <p14:creationId xmlns:p14="http://schemas.microsoft.com/office/powerpoint/2010/main" val="395536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nvPr>
        </p:nvSpPr>
        <p:spPr>
          <a:xfrm>
            <a:off x="5669201" y="2183"/>
            <a:ext cx="1666619" cy="2019053"/>
          </a:xfrm>
          <a:solidFill>
            <a:schemeClr val="accent2"/>
          </a:solidFill>
        </p:spPr>
        <p:txBody>
          <a:bodyPr rtlCol="0"/>
          <a:lstStyle/>
          <a:p>
            <a:pPr rtl="0"/>
            <a:r>
              <a:rPr lang="es"/>
              <a:t>8</a:t>
            </a:r>
          </a:p>
        </p:txBody>
      </p:sp>
      <p:grpSp>
        <p:nvGrpSpPr>
          <p:cNvPr id="42" name="Group 41">
            <a:extLst>
              <a:ext uri="{FF2B5EF4-FFF2-40B4-BE49-F238E27FC236}">
                <a16:creationId xmlns:a16="http://schemas.microsoft.com/office/drawing/2014/main" id="{1C1BBF2E-5B78-1B48-98E6-E346307502B5}"/>
              </a:ext>
            </a:extLst>
          </p:cNvPr>
          <p:cNvGrpSpPr/>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23" name="Text Placeholder 5">
            <a:extLst>
              <a:ext uri="{FF2B5EF4-FFF2-40B4-BE49-F238E27FC236}">
                <a16:creationId xmlns:a16="http://schemas.microsoft.com/office/drawing/2014/main" id="{5F61CC3B-2D72-9E41-ACB4-E77E6F22A8E0}"/>
              </a:ext>
            </a:extLst>
          </p:cNvPr>
          <p:cNvSpPr txBox="1">
            <a:spLocks/>
          </p:cNvSpPr>
          <p:nvPr/>
        </p:nvSpPr>
        <p:spPr>
          <a:xfrm>
            <a:off x="3261426" y="4430875"/>
            <a:ext cx="6421618" cy="1499665"/>
          </a:xfrm>
          <a:prstGeom prst="rect">
            <a:avLst/>
          </a:prstGeom>
          <a:solidFill>
            <a:schemeClr val="accent2"/>
          </a:solidFill>
        </p:spPr>
        <p:txBody>
          <a:bodyPr tIns="182858" bIns="0" rtlCol="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rtl="0">
              <a:spcBef>
                <a:spcPct val="20000"/>
              </a:spcBef>
              <a:spcAft>
                <a:spcPts val="600"/>
              </a:spcAft>
              <a:buClr>
                <a:srgbClr val="655DA3"/>
              </a:buClr>
            </a:pPr>
            <a:r>
              <a:rPr lang="es" sz="5000" cap="all" spc="890" dirty="0">
                <a:solidFill>
                  <a:schemeClr val="bg1"/>
                </a:solidFill>
                <a:ea typeface="+mj-ea"/>
                <a:cs typeface="+mj-cs"/>
              </a:rPr>
              <a:t>CONCEPTOS BÁSICOS</a:t>
            </a:r>
          </a:p>
        </p:txBody>
      </p:sp>
      <p:sp>
        <p:nvSpPr>
          <p:cNvPr id="24" name="Text Placeholder 5">
            <a:extLst>
              <a:ext uri="{FF2B5EF4-FFF2-40B4-BE49-F238E27FC236}">
                <a16:creationId xmlns:a16="http://schemas.microsoft.com/office/drawing/2014/main" id="{A7E7E268-2BFC-FB46-8B2E-C00F02065652}"/>
              </a:ext>
            </a:extLst>
          </p:cNvPr>
          <p:cNvSpPr txBox="1">
            <a:spLocks/>
          </p:cNvSpPr>
          <p:nvPr/>
        </p:nvSpPr>
        <p:spPr>
          <a:xfrm>
            <a:off x="3261426" y="2928513"/>
            <a:ext cx="6421618" cy="1212686"/>
          </a:xfrm>
          <a:prstGeom prst="rect">
            <a:avLst/>
          </a:prstGeom>
          <a:solidFill>
            <a:schemeClr val="accent1"/>
          </a:solidFill>
          <a:effectLst/>
        </p:spPr>
        <p:txBody>
          <a:bodyPr vert="horz" lIns="182858" tIns="91429" rIns="182858" bIns="91429" rtlCol="0" anchor="ctr">
            <a:noAutofit/>
          </a:bodyPr>
          <a:lstStyle>
            <a:lvl1pPr marL="0" indent="0" algn="ctr" defTabSz="457200" rtl="0" eaLnBrk="1" latinLnBrk="0" hangingPunct="1">
              <a:spcBef>
                <a:spcPct val="20000"/>
              </a:spcBef>
              <a:spcAft>
                <a:spcPts val="600"/>
              </a:spcAft>
              <a:buClr>
                <a:schemeClr val="accent1"/>
              </a:buClr>
              <a:buFontTx/>
              <a:buNone/>
              <a:tabLst/>
              <a:defRPr lang="en-US" sz="4800" b="1" kern="1200" cap="all" spc="140" baseline="0" dirty="0">
                <a:solidFill>
                  <a:schemeClr val="bg1"/>
                </a:solidFill>
                <a:latin typeface="+mj-lt"/>
                <a:ea typeface="+mj-ea"/>
                <a:cs typeface="Trebuchet MS"/>
              </a:defRPr>
            </a:lvl1pPr>
            <a:lvl2pPr marL="238125" indent="-222250" algn="l" defTabSz="457200" rtl="0" eaLnBrk="1" latinLnBrk="0" hangingPunct="1">
              <a:spcBef>
                <a:spcPct val="20000"/>
              </a:spcBef>
              <a:spcAft>
                <a:spcPts val="600"/>
              </a:spcAft>
              <a:buClr>
                <a:srgbClr val="A3C9CD"/>
              </a:buClr>
              <a:buFont typeface="Arial" charset="0"/>
              <a:buChar char="•"/>
              <a:tabLst/>
              <a:defRPr sz="1600" kern="1200">
                <a:solidFill>
                  <a:schemeClr val="tx1">
                    <a:lumMod val="50000"/>
                    <a:lumOff val="50000"/>
                  </a:schemeClr>
                </a:solidFill>
                <a:latin typeface="+mn-lt"/>
                <a:ea typeface="+mn-ea"/>
                <a:cs typeface="+mn-cs"/>
              </a:defRPr>
            </a:lvl2pPr>
            <a:lvl3pPr marL="238125" indent="-222250" algn="l" defTabSz="457200" rtl="0" eaLnBrk="1" latinLnBrk="0" hangingPunct="1">
              <a:spcBef>
                <a:spcPct val="20000"/>
              </a:spcBef>
              <a:spcAft>
                <a:spcPts val="600"/>
              </a:spcAft>
              <a:buClr>
                <a:srgbClr val="A3C9CD"/>
              </a:buClr>
              <a:buFont typeface="Arial" charset="0"/>
              <a:buChar char="•"/>
              <a:tabLst/>
              <a:defRPr sz="1400" kern="1200">
                <a:solidFill>
                  <a:schemeClr val="tx1">
                    <a:lumMod val="50000"/>
                    <a:lumOff val="50000"/>
                  </a:schemeClr>
                </a:solidFill>
                <a:latin typeface="+mn-lt"/>
                <a:ea typeface="+mn-ea"/>
                <a:cs typeface="+mn-cs"/>
              </a:defRPr>
            </a:lvl3pPr>
            <a:lvl4pPr marL="238125" indent="-222250" algn="l" defTabSz="457200" rtl="0" eaLnBrk="1" latinLnBrk="0" hangingPunct="1">
              <a:spcBef>
                <a:spcPct val="20000"/>
              </a:spcBef>
              <a:spcAft>
                <a:spcPts val="600"/>
              </a:spcAft>
              <a:buClr>
                <a:srgbClr val="A3C9CD"/>
              </a:buClr>
              <a:buFont typeface="Arial" charset="0"/>
              <a:buChar char="•"/>
              <a:tabLst/>
              <a:defRPr sz="1200" kern="1200">
                <a:solidFill>
                  <a:schemeClr val="tx1">
                    <a:lumMod val="50000"/>
                    <a:lumOff val="50000"/>
                  </a:schemeClr>
                </a:solidFill>
                <a:latin typeface="+mn-lt"/>
                <a:ea typeface="+mn-ea"/>
                <a:cs typeface="+mn-cs"/>
              </a:defRPr>
            </a:lvl4pPr>
            <a:lvl5pPr marL="238125" indent="-222250" algn="l" defTabSz="457200" rtl="0" eaLnBrk="1" latinLnBrk="0" hangingPunct="1">
              <a:spcBef>
                <a:spcPct val="20000"/>
              </a:spcBef>
              <a:spcAft>
                <a:spcPts val="600"/>
              </a:spcAft>
              <a:buClr>
                <a:srgbClr val="A3C9CD"/>
              </a:buClr>
              <a:buFont typeface="Arial" charset="0"/>
              <a:buChar char="•"/>
              <a:tabLst/>
              <a:defRPr sz="1200" kern="1200">
                <a:solidFill>
                  <a:schemeClr val="tx1">
                    <a:lumMod val="50000"/>
                    <a:lumOff val="50000"/>
                  </a:schemeClr>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0" rtl="0" fontAlgn="auto">
              <a:buClr>
                <a:srgbClr val="655DA3"/>
              </a:buClr>
            </a:pPr>
            <a:r>
              <a:rPr lang="es" sz="8000" b="0" spc="0" dirty="0">
                <a:solidFill>
                  <a:srgbClr val="FFFFFF"/>
                </a:solidFill>
                <a:latin typeface="Calibri" panose="020F0502020204030204"/>
                <a:cs typeface="+mj-cs"/>
              </a:rPr>
              <a:t>ENTREVISTAS </a:t>
            </a:r>
          </a:p>
        </p:txBody>
      </p:sp>
      <p:sp>
        <p:nvSpPr>
          <p:cNvPr id="20" name="Slide Number Placeholder 5">
            <a:extLst>
              <a:ext uri="{FF2B5EF4-FFF2-40B4-BE49-F238E27FC236}">
                <a16:creationId xmlns:a16="http://schemas.microsoft.com/office/drawing/2014/main" id="{C9B3AA8B-5FBE-CF4E-95F9-DD563DADCBB3}"/>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4</a:t>
            </a:fld>
            <a:endParaRPr lang="en-US" altLang="en-US" sz="1200" dirty="0">
              <a:solidFill>
                <a:schemeClr val="bg1"/>
              </a:solidFill>
            </a:endParaRPr>
          </a:p>
        </p:txBody>
      </p:sp>
      <p:pic>
        <p:nvPicPr>
          <p:cNvPr id="4" name="Picture 3">
            <a:extLst>
              <a:ext uri="{FF2B5EF4-FFF2-40B4-BE49-F238E27FC236}">
                <a16:creationId xmlns:a16="http://schemas.microsoft.com/office/drawing/2014/main" id="{5A3D2F87-E10F-6044-9AA6-E40F1B20FA75}"/>
              </a:ext>
            </a:extLst>
          </p:cNvPr>
          <p:cNvPicPr>
            <a:picLocks noChangeAspect="1"/>
          </p:cNvPicPr>
          <p:nvPr/>
        </p:nvPicPr>
        <p:blipFill>
          <a:blip r:embed="rId3"/>
          <a:stretch>
            <a:fillRect/>
          </a:stretch>
        </p:blipFill>
        <p:spPr>
          <a:xfrm>
            <a:off x="4848121" y="5796344"/>
            <a:ext cx="3289300" cy="3289300"/>
          </a:xfrm>
          <a:prstGeom prst="rect">
            <a:avLst/>
          </a:prstGeom>
        </p:spPr>
      </p:pic>
      <p:grpSp>
        <p:nvGrpSpPr>
          <p:cNvPr id="19" name="Group 18">
            <a:extLst>
              <a:ext uri="{FF2B5EF4-FFF2-40B4-BE49-F238E27FC236}">
                <a16:creationId xmlns:a16="http://schemas.microsoft.com/office/drawing/2014/main" id="{5D3B3C35-E244-2541-A4ED-498C9BAC0601}"/>
              </a:ext>
            </a:extLst>
          </p:cNvPr>
          <p:cNvGrpSpPr/>
          <p:nvPr/>
        </p:nvGrpSpPr>
        <p:grpSpPr>
          <a:xfrm>
            <a:off x="5509581" y="8936492"/>
            <a:ext cx="2041918" cy="473126"/>
            <a:chOff x="5582387" y="8894626"/>
            <a:chExt cx="2041918" cy="473126"/>
          </a:xfrm>
        </p:grpSpPr>
        <p:pic>
          <p:nvPicPr>
            <p:cNvPr id="21" name="Picture 20">
              <a:extLst>
                <a:ext uri="{FF2B5EF4-FFF2-40B4-BE49-F238E27FC236}">
                  <a16:creationId xmlns:a16="http://schemas.microsoft.com/office/drawing/2014/main" id="{0A99C7B7-4156-1349-AC65-B3A6AFDD8003}"/>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2" name="Straight Connector 21">
              <a:extLst>
                <a:ext uri="{FF2B5EF4-FFF2-40B4-BE49-F238E27FC236}">
                  <a16:creationId xmlns:a16="http://schemas.microsoft.com/office/drawing/2014/main" id="{539CCC93-4FC9-0F4E-B64B-7739FB297B59}"/>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C8802DC-0BB7-A342-9F09-29A6DC9491EC}"/>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82850168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grpSp>
        <p:nvGrpSpPr>
          <p:cNvPr id="74" name="Group 73">
            <a:extLst>
              <a:ext uri="{FF2B5EF4-FFF2-40B4-BE49-F238E27FC236}">
                <a16:creationId xmlns:a16="http://schemas.microsoft.com/office/drawing/2014/main" id="{8112B13B-C959-F34C-84DE-ABA29133DA45}"/>
              </a:ext>
            </a:extLst>
          </p:cNvPr>
          <p:cNvGrpSpPr/>
          <p:nvPr/>
        </p:nvGrpSpPr>
        <p:grpSpPr>
          <a:xfrm>
            <a:off x="5930256" y="6183410"/>
            <a:ext cx="6995968" cy="2624369"/>
            <a:chOff x="6661445" y="2367045"/>
            <a:chExt cx="6995968" cy="2624369"/>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367045"/>
              <a:ext cx="6995968" cy="2624369"/>
              <a:chOff x="-617329" y="-837706"/>
              <a:chExt cx="21861114" cy="3690960"/>
            </a:xfrm>
          </p:grpSpPr>
          <p:sp>
            <p:nvSpPr>
              <p:cNvPr id="77" name="Shape 1147">
                <a:extLst>
                  <a:ext uri="{FF2B5EF4-FFF2-40B4-BE49-F238E27FC236}">
                    <a16:creationId xmlns:a16="http://schemas.microsoft.com/office/drawing/2014/main" id="{FFD488A9-A31B-5E49-BEA8-89B555F05D61}"/>
                  </a:ext>
                </a:extLst>
              </p:cNvPr>
              <p:cNvSpPr/>
              <p:nvPr/>
            </p:nvSpPr>
            <p:spPr>
              <a:xfrm>
                <a:off x="-617329" y="-746760"/>
                <a:ext cx="21807842" cy="3600014"/>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78" name="Shape 1148">
                <a:extLst>
                  <a:ext uri="{FF2B5EF4-FFF2-40B4-BE49-F238E27FC236}">
                    <a16:creationId xmlns:a16="http://schemas.microsoft.com/office/drawing/2014/main" id="{1B6A5C92-729B-FE4A-AB0B-DA136C510DCB}"/>
                  </a:ext>
                </a:extLst>
              </p:cNvPr>
              <p:cNvSpPr/>
              <p:nvPr/>
            </p:nvSpPr>
            <p:spPr>
              <a:xfrm>
                <a:off x="1111979" y="-837706"/>
                <a:ext cx="20131806" cy="32522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600" b="1" dirty="0">
                    <a:solidFill>
                      <a:schemeClr val="accent2"/>
                    </a:solidFill>
                  </a:rPr>
                  <a:t>LA OCULTACIÓN PUEDE CAUSAR DAÑOS</a:t>
                </a:r>
                <a:br>
                  <a:rPr lang="en-US" sz="2600" dirty="0">
                    <a:solidFill>
                      <a:schemeClr val="tx2"/>
                    </a:solidFill>
                  </a:rPr>
                </a:br>
                <a:r>
                  <a:rPr lang="es" sz="2400" dirty="0">
                    <a:solidFill>
                      <a:schemeClr val="tx2"/>
                    </a:solidFill>
                  </a:rPr>
                  <a:t>Recuerden que no se puede esperar que la persona cambie su orientación sexual o identidad de género para evitar la persecución, ya que es fundamental para su dignidad humana. La ocultación puede causar daños psicológicos.</a:t>
                </a:r>
                <a:endParaRPr lang="en-US" sz="2600" dirty="0">
                  <a:solidFill>
                    <a:schemeClr val="tx2"/>
                  </a:solidFill>
                </a:endParaRP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30256" y="2564545"/>
            <a:ext cx="6978920" cy="1551358"/>
            <a:chOff x="6661445" y="2431710"/>
            <a:chExt cx="6978920" cy="1551358"/>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551358"/>
              <a:chOff x="-617329" y="-746760"/>
              <a:chExt cx="21807842" cy="2181858"/>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2181858"/>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52" name="Shape 1148">
                <a:extLst>
                  <a:ext uri="{FF2B5EF4-FFF2-40B4-BE49-F238E27FC236}">
                    <a16:creationId xmlns:a16="http://schemas.microsoft.com/office/drawing/2014/main" id="{E33F89C6-2B8C-9443-BEC2-748E315EF48C}"/>
                  </a:ext>
                </a:extLst>
              </p:cNvPr>
              <p:cNvSpPr/>
              <p:nvPr/>
            </p:nvSpPr>
            <p:spPr>
              <a:xfrm>
                <a:off x="1058707" y="-346948"/>
                <a:ext cx="18745163" cy="16939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600" b="1" dirty="0">
                    <a:solidFill>
                      <a:schemeClr val="accent2"/>
                    </a:solidFill>
                  </a:rPr>
                  <a:t>REPRESIÓN DE LA SOGIESC</a:t>
                </a:r>
                <a:br>
                  <a:rPr lang="en-US" sz="2600" dirty="0">
                    <a:solidFill>
                      <a:schemeClr val="tx2"/>
                    </a:solidFill>
                  </a:rPr>
                </a:br>
                <a:r>
                  <a:rPr lang="es" sz="2400" dirty="0">
                    <a:solidFill>
                      <a:schemeClr val="tx2"/>
                    </a:solidFill>
                  </a:rPr>
                  <a:t>Muchas personas han reprimido su SOGIESC diversa para evitar la persecución.</a:t>
                </a:r>
                <a:endParaRPr lang="en-US" sz="2600" dirty="0">
                  <a:solidFill>
                    <a:schemeClr val="tx2"/>
                  </a:solidFill>
                </a:endParaRP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183920"/>
            <a:ext cx="6978920" cy="1861050"/>
            <a:chOff x="6661445" y="2431710"/>
            <a:chExt cx="6978920" cy="1861050"/>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31710"/>
              <a:ext cx="6978920" cy="1861050"/>
              <a:chOff x="-617329" y="-746760"/>
              <a:chExt cx="21807842" cy="2617413"/>
            </a:xfrm>
          </p:grpSpPr>
          <p:sp>
            <p:nvSpPr>
              <p:cNvPr id="70" name="Shape 1147">
                <a:extLst>
                  <a:ext uri="{FF2B5EF4-FFF2-40B4-BE49-F238E27FC236}">
                    <a16:creationId xmlns:a16="http://schemas.microsoft.com/office/drawing/2014/main" id="{8BC745F6-4CA6-2D49-B947-E82F748E2B64}"/>
                  </a:ext>
                </a:extLst>
              </p:cNvPr>
              <p:cNvSpPr/>
              <p:nvPr/>
            </p:nvSpPr>
            <p:spPr>
              <a:xfrm>
                <a:off x="-617329" y="-746760"/>
                <a:ext cx="21807842" cy="2617413"/>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73" name="Shape 1148">
                <a:extLst>
                  <a:ext uri="{FF2B5EF4-FFF2-40B4-BE49-F238E27FC236}">
                    <a16:creationId xmlns:a16="http://schemas.microsoft.com/office/drawing/2014/main" id="{71F39689-7BC8-A74E-ADC8-AA160AFEFABA}"/>
                  </a:ext>
                </a:extLst>
              </p:cNvPr>
              <p:cNvSpPr/>
              <p:nvPr/>
            </p:nvSpPr>
            <p:spPr>
              <a:xfrm>
                <a:off x="1058707" y="-508750"/>
                <a:ext cx="18967187" cy="22133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600" b="1">
                    <a:solidFill>
                      <a:schemeClr val="accent2"/>
                    </a:solidFill>
                  </a:rPr>
                  <a:t>REPRESIÓN Y CREDIBILIDAD</a:t>
                </a:r>
                <a:br>
                  <a:rPr lang="en-US" sz="2600" dirty="0">
                    <a:solidFill>
                      <a:schemeClr val="tx2"/>
                    </a:solidFill>
                  </a:rPr>
                </a:br>
                <a:r>
                  <a:rPr lang="es" sz="2400">
                    <a:solidFill>
                      <a:schemeClr val="tx2"/>
                    </a:solidFill>
                  </a:rPr>
                  <a:t>Haberse reprimido en el pasado o tener la capacidad de hacerlo en el futuro no es motivo para cuestionar su credibilidad.</a:t>
                </a:r>
                <a:endParaRPr lang="en-US" sz="2600" dirty="0">
                  <a:solidFill>
                    <a:schemeClr val="tx2"/>
                  </a:solidFill>
                </a:endParaRP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42781" y="223702"/>
            <a:ext cx="6978920" cy="2690113"/>
            <a:chOff x="6661445" y="2431710"/>
            <a:chExt cx="6978920" cy="1822890"/>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31710"/>
              <a:ext cx="6978920" cy="1822890"/>
              <a:chOff x="-617329" y="-746760"/>
              <a:chExt cx="21807842" cy="2563746"/>
            </a:xfrm>
          </p:grpSpPr>
          <p:sp>
            <p:nvSpPr>
              <p:cNvPr id="38" name="Shape 1147">
                <a:extLst>
                  <a:ext uri="{FF2B5EF4-FFF2-40B4-BE49-F238E27FC236}">
                    <a16:creationId xmlns:a16="http://schemas.microsoft.com/office/drawing/2014/main" id="{1D205232-5FB9-CC46-980A-BEB773D2FB69}"/>
                  </a:ext>
                </a:extLst>
              </p:cNvPr>
              <p:cNvSpPr/>
              <p:nvPr/>
            </p:nvSpPr>
            <p:spPr>
              <a:xfrm>
                <a:off x="-617329" y="-746760"/>
                <a:ext cx="21807842" cy="2563746"/>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39" name="Shape 1148">
                <a:extLst>
                  <a:ext uri="{FF2B5EF4-FFF2-40B4-BE49-F238E27FC236}">
                    <a16:creationId xmlns:a16="http://schemas.microsoft.com/office/drawing/2014/main" id="{7A289CE1-3F92-A64C-8567-FCB462CC13D8}"/>
                  </a:ext>
                </a:extLst>
              </p:cNvPr>
              <p:cNvSpPr/>
              <p:nvPr/>
            </p:nvSpPr>
            <p:spPr>
              <a:xfrm>
                <a:off x="1058707" y="-664027"/>
                <a:ext cx="18967187" cy="22133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600" b="1" dirty="0">
                    <a:solidFill>
                      <a:schemeClr val="accent2"/>
                    </a:solidFill>
                  </a:rPr>
                  <a:t>NO VIVIR ABIERTAMENTE</a:t>
                </a:r>
                <a:br>
                  <a:rPr lang="en-US" sz="2600" dirty="0">
                    <a:solidFill>
                      <a:schemeClr val="tx2"/>
                    </a:solidFill>
                  </a:rPr>
                </a:br>
                <a:r>
                  <a:rPr lang="es" sz="2400" dirty="0">
                    <a:solidFill>
                      <a:schemeClr val="tx2"/>
                    </a:solidFill>
                  </a:rPr>
                  <a:t>Muchas personas LGBTIQ+ han tenido que mantener en secreto determinados aspectos de su vida y puede que no hayan vivido abiertamente o no hayan tenido relaciones íntimas.</a:t>
                </a:r>
                <a:endParaRPr lang="en-US" sz="2600" dirty="0">
                  <a:solidFill>
                    <a:schemeClr val="tx2"/>
                  </a:solidFill>
                </a:endParaRP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40</a:t>
            </a:fld>
            <a:endParaRPr lang="en-US" altLang="en-US" sz="1200" dirty="0">
              <a:solidFill>
                <a:schemeClr val="bg1"/>
              </a:solidFill>
            </a:endParaRPr>
          </a:p>
        </p:txBody>
      </p:sp>
      <p:pic>
        <p:nvPicPr>
          <p:cNvPr id="9" name="Picture Placeholder 8">
            <a:extLst>
              <a:ext uri="{FF2B5EF4-FFF2-40B4-BE49-F238E27FC236}">
                <a16:creationId xmlns:a16="http://schemas.microsoft.com/office/drawing/2014/main" id="{1B00EE0C-B0ED-5E43-9336-0B02274B29CB}"/>
              </a:ext>
            </a:extLst>
          </p:cNvPr>
          <p:cNvPicPr>
            <a:picLocks noGrp="1" noChangeAspect="1"/>
          </p:cNvPicPr>
          <p:nvPr>
            <p:ph type="pic" sz="quarter" idx="10"/>
          </p:nvPr>
        </p:nvPicPr>
        <p:blipFill rotWithShape="1">
          <a:blip r:embed="rId4"/>
          <a:srcRect l="24977" r="32810"/>
          <a:stretch/>
        </p:blipFill>
        <p:spPr>
          <a:xfrm>
            <a:off x="-14649" y="-25400"/>
            <a:ext cx="6074385" cy="9861526"/>
          </a:xfrm>
        </p:spPr>
      </p:pic>
      <p:sp>
        <p:nvSpPr>
          <p:cNvPr id="13" name="Rectangle 12">
            <a:extLst>
              <a:ext uri="{FF2B5EF4-FFF2-40B4-BE49-F238E27FC236}">
                <a16:creationId xmlns:a16="http://schemas.microsoft.com/office/drawing/2014/main" id="{96C9AD98-4853-3E4D-8AED-F078796DE831}"/>
              </a:ext>
            </a:extLst>
          </p:cNvPr>
          <p:cNvSpPr/>
          <p:nvPr/>
        </p:nvSpPr>
        <p:spPr bwMode="auto">
          <a:xfrm>
            <a:off x="-1517" y="-878626"/>
            <a:ext cx="6028814" cy="10714751"/>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sym typeface="Lucida Grande" charset="0"/>
            </a:endParaRPr>
          </a:p>
        </p:txBody>
      </p:sp>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307974" y="8996338"/>
            <a:ext cx="3096946" cy="839787"/>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dirty="0"/>
          </a:p>
        </p:txBody>
      </p:sp>
      <p:grpSp>
        <p:nvGrpSpPr>
          <p:cNvPr id="64" name="Group 63">
            <a:extLst>
              <a:ext uri="{FF2B5EF4-FFF2-40B4-BE49-F238E27FC236}">
                <a16:creationId xmlns:a16="http://schemas.microsoft.com/office/drawing/2014/main" id="{00952A3C-A1FE-0144-9798-B69EB50F05AA}"/>
              </a:ext>
            </a:extLst>
          </p:cNvPr>
          <p:cNvGrpSpPr/>
          <p:nvPr/>
        </p:nvGrpSpPr>
        <p:grpSpPr>
          <a:xfrm>
            <a:off x="5582382" y="9100185"/>
            <a:ext cx="2822537" cy="586219"/>
            <a:chOff x="5348628" y="8761935"/>
            <a:chExt cx="3426453" cy="711648"/>
          </a:xfrm>
        </p:grpSpPr>
        <p:cxnSp>
          <p:nvCxnSpPr>
            <p:cNvPr id="65" name="Straight Connector 64">
              <a:extLst>
                <a:ext uri="{FF2B5EF4-FFF2-40B4-BE49-F238E27FC236}">
                  <a16:creationId xmlns:a16="http://schemas.microsoft.com/office/drawing/2014/main" id="{A72D1B19-09AC-E14B-8802-7DAF0D98F73C}"/>
                </a:ext>
              </a:extLst>
            </p:cNvPr>
            <p:cNvCxnSpPr>
              <a:cxnSpLocks/>
            </p:cNvCxnSpPr>
            <p:nvPr userDrawn="1"/>
          </p:nvCxnSpPr>
          <p:spPr>
            <a:xfrm>
              <a:off x="6341182" y="8937657"/>
              <a:ext cx="0" cy="37707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6" name="Picture 7" descr="coloffic">
              <a:extLst>
                <a:ext uri="{FF2B5EF4-FFF2-40B4-BE49-F238E27FC236}">
                  <a16:creationId xmlns:a16="http://schemas.microsoft.com/office/drawing/2014/main" id="{858862EA-01EE-D64B-8C93-AB870EDEEEB9}"/>
                </a:ext>
              </a:extLst>
            </p:cNvPr>
            <p:cNvPicPr>
              <a:picLocks noChangeAspect="1" noChangeArrowheads="1"/>
            </p:cNvPicPr>
            <p:nvPr userDrawn="1"/>
          </p:nvPicPr>
          <p:blipFill>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6A4FE26C-E5CC-A347-AA42-101EC4AD7E8A}"/>
                </a:ext>
              </a:extLst>
            </p:cNvPr>
            <p:cNvPicPr>
              <a:picLocks noChangeAspect="1"/>
            </p:cNvPicPr>
            <p:nvPr userDrawn="1"/>
          </p:nvPicPr>
          <p:blipFill rotWithShape="1">
            <a:blip r:embed="rId6" cstate="hqprint">
              <a:biLevel thresh="25000"/>
              <a:extLst>
                <a:ext uri="{28A0092B-C50C-407E-A947-70E740481C1C}">
                  <a14:useLocalDpi xmlns:a14="http://schemas.microsoft.com/office/drawing/2010/main"/>
                </a:ext>
              </a:extLst>
            </a:blip>
            <a:srcRect/>
            <a:stretch/>
          </p:blipFill>
          <p:spPr>
            <a:xfrm>
              <a:off x="5348628" y="8852336"/>
              <a:ext cx="992888" cy="574100"/>
            </a:xfrm>
            <a:prstGeom prst="rect">
              <a:avLst/>
            </a:prstGeom>
          </p:spPr>
        </p:pic>
      </p:grpSp>
      <p:sp>
        <p:nvSpPr>
          <p:cNvPr id="139" name="Shape 139"/>
          <p:cNvSpPr txBox="1">
            <a:spLocks noGrp="1"/>
          </p:cNvSpPr>
          <p:nvPr>
            <p:ph type="body" sz="quarter" idx="11"/>
          </p:nvPr>
        </p:nvSpPr>
        <p:spPr>
          <a:xfrm>
            <a:off x="-409424" y="6586594"/>
            <a:ext cx="6727750" cy="1219598"/>
          </a:xfrm>
        </p:spPr>
        <p:txBody>
          <a:bodyPr rtlCol="0"/>
          <a:lstStyle/>
          <a:p>
            <a:pPr defTabSz="914400" rtl="0"/>
            <a:r>
              <a:rPr lang="es" sz="2800" dirty="0">
                <a:latin typeface="Calibri" charset="0"/>
                <a:ea typeface="MS PGothic" charset="-128"/>
                <a:cs typeface="Calibri" charset="0"/>
              </a:rPr>
              <a:t>ABORDAR </a:t>
            </a:r>
            <a:br>
              <a:rPr lang="en-US" altLang="en-US" sz="2800" dirty="0">
                <a:latin typeface="Calibri" charset="0"/>
                <a:ea typeface="MS PGothic" charset="-128"/>
                <a:cs typeface="Calibri" charset="0"/>
              </a:rPr>
            </a:br>
            <a:r>
              <a:rPr lang="es" sz="2800" dirty="0">
                <a:latin typeface="Calibri" charset="0"/>
                <a:ea typeface="MS PGothic" charset="-128"/>
                <a:cs typeface="Calibri" charset="0"/>
              </a:rPr>
              <a:t>PROBLEMAS</a:t>
            </a:r>
            <a:r>
              <a:rPr lang="es" sz="2800" spc="300" dirty="0">
                <a:latin typeface="Calibri" pitchFamily="34" charset="0"/>
              </a:rPr>
              <a:t> DE CREDIBILIDAD</a:t>
            </a:r>
          </a:p>
        </p:txBody>
      </p:sp>
      <p:sp>
        <p:nvSpPr>
          <p:cNvPr id="34" name="Rectangle 33"/>
          <p:cNvSpPr/>
          <p:nvPr/>
        </p:nvSpPr>
        <p:spPr bwMode="auto">
          <a:xfrm>
            <a:off x="170992" y="6527475"/>
            <a:ext cx="5620023" cy="1219051"/>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a:latin typeface="Lucida Grande" charset="0"/>
              <a:ea typeface="ヒラギノ角ゴ ProN W3" charset="0"/>
              <a:cs typeface="ヒラギノ角ゴ ProN W3" charset="0"/>
              <a:sym typeface="Lucida Grande" charset="0"/>
            </a:endParaRPr>
          </a:p>
        </p:txBody>
      </p:sp>
    </p:spTree>
    <p:custDataLst>
      <p:tags r:id="rId1"/>
    </p:custDataLst>
    <p:extLst>
      <p:ext uri="{BB962C8B-B14F-4D97-AF65-F5344CB8AC3E}">
        <p14:creationId xmlns:p14="http://schemas.microsoft.com/office/powerpoint/2010/main" val="428785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grpSp>
        <p:nvGrpSpPr>
          <p:cNvPr id="74" name="Group 73">
            <a:extLst>
              <a:ext uri="{FF2B5EF4-FFF2-40B4-BE49-F238E27FC236}">
                <a16:creationId xmlns:a16="http://schemas.microsoft.com/office/drawing/2014/main" id="{8112B13B-C959-F34C-84DE-ABA29133DA45}"/>
              </a:ext>
            </a:extLst>
          </p:cNvPr>
          <p:cNvGrpSpPr/>
          <p:nvPr/>
        </p:nvGrpSpPr>
        <p:grpSpPr>
          <a:xfrm>
            <a:off x="5925816" y="6595490"/>
            <a:ext cx="6978920" cy="2714599"/>
            <a:chOff x="6661445" y="2431710"/>
            <a:chExt cx="6978920" cy="4162119"/>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431710"/>
              <a:ext cx="6978920" cy="4162119"/>
              <a:chOff x="-617329" y="-746760"/>
              <a:chExt cx="21807842" cy="5853682"/>
            </a:xfrm>
          </p:grpSpPr>
          <p:sp>
            <p:nvSpPr>
              <p:cNvPr id="77" name="Shape 1147">
                <a:extLst>
                  <a:ext uri="{FF2B5EF4-FFF2-40B4-BE49-F238E27FC236}">
                    <a16:creationId xmlns:a16="http://schemas.microsoft.com/office/drawing/2014/main" id="{FFD488A9-A31B-5E49-BEA8-89B555F05D61}"/>
                  </a:ext>
                </a:extLst>
              </p:cNvPr>
              <p:cNvSpPr/>
              <p:nvPr/>
            </p:nvSpPr>
            <p:spPr>
              <a:xfrm>
                <a:off x="-617329" y="-746760"/>
                <a:ext cx="21807842" cy="2970801"/>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78" name="Shape 1148">
                <a:extLst>
                  <a:ext uri="{FF2B5EF4-FFF2-40B4-BE49-F238E27FC236}">
                    <a16:creationId xmlns:a16="http://schemas.microsoft.com/office/drawing/2014/main" id="{1B6A5C92-729B-FE4A-AB0B-DA136C510DCB}"/>
                  </a:ext>
                </a:extLst>
              </p:cNvPr>
              <p:cNvSpPr/>
              <p:nvPr/>
            </p:nvSpPr>
            <p:spPr>
              <a:xfrm>
                <a:off x="609193" y="-742292"/>
                <a:ext cx="20131806" cy="58492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400" b="1" dirty="0">
                    <a:solidFill>
                      <a:schemeClr val="accent2"/>
                    </a:solidFill>
                  </a:rPr>
                  <a:t>TAL VEZ NECESITEN MÁS AYUDA POR PARTE DEL FUNCIONARIADO</a:t>
                </a:r>
                <a:br>
                  <a:rPr lang="en-US" sz="2600" dirty="0">
                    <a:solidFill>
                      <a:schemeClr val="tx2"/>
                    </a:solidFill>
                  </a:rPr>
                </a:br>
                <a:r>
                  <a:rPr lang="es" sz="2350" dirty="0">
                    <a:solidFill>
                      <a:schemeClr val="tx2"/>
                    </a:solidFill>
                  </a:rPr>
                  <a:t>Esto puede suponer una mayor carga para el o la oficial </a:t>
                </a:r>
                <a:r>
                  <a:rPr lang="en-US" sz="2350" dirty="0">
                    <a:solidFill>
                      <a:schemeClr val="tx2"/>
                    </a:solidFill>
                  </a:rPr>
                  <a:t> </a:t>
                </a:r>
                <a:r>
                  <a:rPr lang="es" sz="2350" dirty="0">
                    <a:solidFill>
                      <a:schemeClr val="tx2"/>
                    </a:solidFill>
                  </a:rPr>
                  <a:t>a la hora de ayudar a la persona a formular su solicitud. Se deben analizar las cuestiones relacionadas con el modelo PEACE y las esferas temáticas de la vida cotidiana.</a:t>
                </a:r>
                <a:endParaRPr lang="en-US" sz="2350" dirty="0">
                  <a:solidFill>
                    <a:schemeClr val="tx2"/>
                  </a:solidFill>
                </a:endParaRP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72413" y="1522542"/>
            <a:ext cx="6978920" cy="2312418"/>
            <a:chOff x="6661445" y="2315266"/>
            <a:chExt cx="6978920" cy="2187420"/>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315266"/>
              <a:ext cx="6978920" cy="2187420"/>
              <a:chOff x="-617329" y="-910528"/>
              <a:chExt cx="21807842" cy="3076428"/>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2897350"/>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52" name="Shape 1148">
                <a:extLst>
                  <a:ext uri="{FF2B5EF4-FFF2-40B4-BE49-F238E27FC236}">
                    <a16:creationId xmlns:a16="http://schemas.microsoft.com/office/drawing/2014/main" id="{E33F89C6-2B8C-9443-BEC2-748E315EF48C}"/>
                  </a:ext>
                </a:extLst>
              </p:cNvPr>
              <p:cNvSpPr/>
              <p:nvPr/>
            </p:nvSpPr>
            <p:spPr>
              <a:xfrm>
                <a:off x="1020871" y="-910528"/>
                <a:ext cx="20131806" cy="30764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600" b="1" dirty="0">
                    <a:solidFill>
                      <a:schemeClr val="accent2"/>
                    </a:solidFill>
                    <a:latin typeface="Calibri" charset="0"/>
                    <a:ea typeface="MS PGothic" charset="0"/>
                  </a:rPr>
                  <a:t>UN RELATO VERAZ</a:t>
                </a:r>
                <a:br>
                  <a:rPr lang="en-US" sz="2600" dirty="0">
                    <a:solidFill>
                      <a:schemeClr val="tx2"/>
                    </a:solidFill>
                  </a:rPr>
                </a:br>
                <a:r>
                  <a:rPr lang="es" sz="2400" dirty="0">
                    <a:solidFill>
                      <a:schemeClr val="tx2"/>
                    </a:solidFill>
                  </a:rPr>
                  <a:t>La persona solicitante se saca su peso de encima proporcionando un relato fidedigno y veraz de su experiencia. Esto puede resultar más difícil en los casos LGBTIQ+, por el carácter personal de las solicitudes.</a:t>
                </a:r>
                <a:endParaRPr lang="en-US" sz="2600" dirty="0">
                  <a:solidFill>
                    <a:schemeClr val="tx2"/>
                  </a:solidFill>
                </a:endParaRP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72414" y="3820637"/>
            <a:ext cx="6978920" cy="2776018"/>
            <a:chOff x="6661445" y="2425293"/>
            <a:chExt cx="6978920" cy="2147785"/>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25293"/>
              <a:ext cx="6978920" cy="2147785"/>
              <a:chOff x="-617329" y="-755785"/>
              <a:chExt cx="21807842" cy="3020681"/>
            </a:xfrm>
          </p:grpSpPr>
          <p:sp>
            <p:nvSpPr>
              <p:cNvPr id="70" name="Shape 1147">
                <a:extLst>
                  <a:ext uri="{FF2B5EF4-FFF2-40B4-BE49-F238E27FC236}">
                    <a16:creationId xmlns:a16="http://schemas.microsoft.com/office/drawing/2014/main" id="{8BC745F6-4CA6-2D49-B947-E82F748E2B64}"/>
                  </a:ext>
                </a:extLst>
              </p:cNvPr>
              <p:cNvSpPr/>
              <p:nvPr/>
            </p:nvSpPr>
            <p:spPr>
              <a:xfrm>
                <a:off x="-617329" y="-746760"/>
                <a:ext cx="21807842" cy="3011656"/>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73" name="Shape 1148">
                <a:extLst>
                  <a:ext uri="{FF2B5EF4-FFF2-40B4-BE49-F238E27FC236}">
                    <a16:creationId xmlns:a16="http://schemas.microsoft.com/office/drawing/2014/main" id="{71F39689-7BC8-A74E-ADC8-AA160AFEFABA}"/>
                  </a:ext>
                </a:extLst>
              </p:cNvPr>
              <p:cNvSpPr/>
              <p:nvPr/>
            </p:nvSpPr>
            <p:spPr>
              <a:xfrm>
                <a:off x="1058707" y="-755785"/>
                <a:ext cx="18967187" cy="27760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600" b="1" dirty="0">
                    <a:solidFill>
                      <a:schemeClr val="accent2"/>
                    </a:solidFill>
                    <a:latin typeface="Calibri" charset="0"/>
                    <a:ea typeface="MS PGothic" charset="0"/>
                  </a:rPr>
                  <a:t>ES MENOS PROBABLE OBTENER DOCUMENTOS</a:t>
                </a:r>
                <a:br>
                  <a:rPr lang="en-US" sz="2600" b="1" dirty="0">
                    <a:solidFill>
                      <a:schemeClr val="accent2"/>
                    </a:solidFill>
                    <a:latin typeface="Calibri" charset="0"/>
                    <a:ea typeface="MS PGothic" charset="0"/>
                  </a:rPr>
                </a:br>
                <a:r>
                  <a:rPr lang="es" sz="2600" b="1" dirty="0">
                    <a:solidFill>
                      <a:schemeClr val="accent2"/>
                    </a:solidFill>
                    <a:latin typeface="Calibri" charset="0"/>
                    <a:ea typeface="MS PGothic" charset="0"/>
                  </a:rPr>
                  <a:t>QUE LO CORROBOREN</a:t>
                </a:r>
                <a:br>
                  <a:rPr lang="en-US" sz="2600" dirty="0">
                    <a:solidFill>
                      <a:schemeClr val="tx2"/>
                    </a:solidFill>
                  </a:rPr>
                </a:br>
                <a:r>
                  <a:rPr lang="es" sz="2400" dirty="0">
                    <a:solidFill>
                      <a:schemeClr val="tx2"/>
                    </a:solidFill>
                  </a:rPr>
                  <a:t>Por el carácter personal de las solicitudes LGBTIQ+, es mucho menos probable que las personas dispongan de documentos que las corroboren. </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887506" y="70371"/>
            <a:ext cx="6978920" cy="1573754"/>
            <a:chOff x="6661445" y="2362213"/>
            <a:chExt cx="6978920" cy="157375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362213"/>
              <a:ext cx="6978920" cy="1573754"/>
              <a:chOff x="-617329" y="-844502"/>
              <a:chExt cx="21807842" cy="2213356"/>
            </a:xfrm>
          </p:grpSpPr>
          <p:sp>
            <p:nvSpPr>
              <p:cNvPr id="38" name="Shape 1147">
                <a:extLst>
                  <a:ext uri="{FF2B5EF4-FFF2-40B4-BE49-F238E27FC236}">
                    <a16:creationId xmlns:a16="http://schemas.microsoft.com/office/drawing/2014/main" id="{1D205232-5FB9-CC46-980A-BEB773D2FB69}"/>
                  </a:ext>
                </a:extLst>
              </p:cNvPr>
              <p:cNvSpPr/>
              <p:nvPr/>
            </p:nvSpPr>
            <p:spPr>
              <a:xfrm>
                <a:off x="-617329" y="-746760"/>
                <a:ext cx="21807842" cy="2041530"/>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39" name="Shape 1148">
                <a:extLst>
                  <a:ext uri="{FF2B5EF4-FFF2-40B4-BE49-F238E27FC236}">
                    <a16:creationId xmlns:a16="http://schemas.microsoft.com/office/drawing/2014/main" id="{7A289CE1-3F92-A64C-8567-FCB462CC13D8}"/>
                  </a:ext>
                </a:extLst>
              </p:cNvPr>
              <p:cNvSpPr/>
              <p:nvPr/>
            </p:nvSpPr>
            <p:spPr>
              <a:xfrm>
                <a:off x="922712" y="-844502"/>
                <a:ext cx="18967187" cy="22133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600" b="1" dirty="0">
                    <a:solidFill>
                      <a:schemeClr val="accent2"/>
                    </a:solidFill>
                  </a:rPr>
                  <a:t>UN PESO COMPARTIDO</a:t>
                </a:r>
                <a:br>
                  <a:rPr lang="en-US" sz="2600" dirty="0">
                    <a:solidFill>
                      <a:schemeClr val="tx2"/>
                    </a:solidFill>
                  </a:rPr>
                </a:br>
                <a:r>
                  <a:rPr lang="es" sz="2400" dirty="0">
                    <a:solidFill>
                      <a:schemeClr val="tx2"/>
                    </a:solidFill>
                  </a:rPr>
                  <a:t>En general, se trata de una carga que comparten la persona entrevistada y la encargada de la entrevista.</a:t>
                </a:r>
                <a:endParaRPr lang="en-US" sz="2600" dirty="0">
                  <a:solidFill>
                    <a:schemeClr val="tx2"/>
                  </a:solidFill>
                </a:endParaRP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41</a:t>
            </a:fld>
            <a:endParaRPr lang="en-US" altLang="en-US" sz="1200" dirty="0">
              <a:solidFill>
                <a:schemeClr val="bg1"/>
              </a:solidFill>
            </a:endParaRPr>
          </a:p>
        </p:txBody>
      </p:sp>
      <p:pic>
        <p:nvPicPr>
          <p:cNvPr id="9" name="Picture Placeholder 8">
            <a:extLst>
              <a:ext uri="{FF2B5EF4-FFF2-40B4-BE49-F238E27FC236}">
                <a16:creationId xmlns:a16="http://schemas.microsoft.com/office/drawing/2014/main" id="{1B00EE0C-B0ED-5E43-9336-0B02274B29CB}"/>
              </a:ext>
            </a:extLst>
          </p:cNvPr>
          <p:cNvPicPr>
            <a:picLocks noGrp="1" noChangeAspect="1"/>
          </p:cNvPicPr>
          <p:nvPr>
            <p:ph type="pic" sz="quarter" idx="10"/>
          </p:nvPr>
        </p:nvPicPr>
        <p:blipFill rotWithShape="1">
          <a:blip r:embed="rId4"/>
          <a:srcRect l="24977" r="32810"/>
          <a:stretch/>
        </p:blipFill>
        <p:spPr>
          <a:xfrm>
            <a:off x="-14649" y="-25400"/>
            <a:ext cx="6074385" cy="9861526"/>
          </a:xfrm>
        </p:spPr>
      </p:pic>
      <p:sp>
        <p:nvSpPr>
          <p:cNvPr id="13" name="Rectangle 12">
            <a:extLst>
              <a:ext uri="{FF2B5EF4-FFF2-40B4-BE49-F238E27FC236}">
                <a16:creationId xmlns:a16="http://schemas.microsoft.com/office/drawing/2014/main" id="{96C9AD98-4853-3E4D-8AED-F078796DE831}"/>
              </a:ext>
            </a:extLst>
          </p:cNvPr>
          <p:cNvSpPr/>
          <p:nvPr/>
        </p:nvSpPr>
        <p:spPr bwMode="auto">
          <a:xfrm>
            <a:off x="-1517" y="-878626"/>
            <a:ext cx="6028814" cy="10714751"/>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sym typeface="Lucida Grande" charset="0"/>
            </a:endParaRPr>
          </a:p>
        </p:txBody>
      </p:sp>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370598" y="9138421"/>
            <a:ext cx="3096946" cy="681714"/>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dirty="0"/>
          </a:p>
        </p:txBody>
      </p:sp>
      <p:grpSp>
        <p:nvGrpSpPr>
          <p:cNvPr id="64" name="Group 63">
            <a:extLst>
              <a:ext uri="{FF2B5EF4-FFF2-40B4-BE49-F238E27FC236}">
                <a16:creationId xmlns:a16="http://schemas.microsoft.com/office/drawing/2014/main" id="{00952A3C-A1FE-0144-9798-B69EB50F05AA}"/>
              </a:ext>
            </a:extLst>
          </p:cNvPr>
          <p:cNvGrpSpPr/>
          <p:nvPr/>
        </p:nvGrpSpPr>
        <p:grpSpPr>
          <a:xfrm>
            <a:off x="5582382" y="9129525"/>
            <a:ext cx="2822537" cy="556876"/>
            <a:chOff x="5348628" y="8555946"/>
            <a:chExt cx="3426453" cy="917637"/>
          </a:xfrm>
        </p:grpSpPr>
        <p:cxnSp>
          <p:nvCxnSpPr>
            <p:cNvPr id="65" name="Straight Connector 64">
              <a:extLst>
                <a:ext uri="{FF2B5EF4-FFF2-40B4-BE49-F238E27FC236}">
                  <a16:creationId xmlns:a16="http://schemas.microsoft.com/office/drawing/2014/main" id="{A72D1B19-09AC-E14B-8802-7DAF0D98F73C}"/>
                </a:ext>
              </a:extLst>
            </p:cNvPr>
            <p:cNvCxnSpPr>
              <a:cxnSpLocks/>
            </p:cNvCxnSpPr>
            <p:nvPr userDrawn="1"/>
          </p:nvCxnSpPr>
          <p:spPr>
            <a:xfrm>
              <a:off x="6341182" y="8937657"/>
              <a:ext cx="0" cy="37707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6" name="Picture 7" descr="coloffic">
              <a:extLst>
                <a:ext uri="{FF2B5EF4-FFF2-40B4-BE49-F238E27FC236}">
                  <a16:creationId xmlns:a16="http://schemas.microsoft.com/office/drawing/2014/main" id="{858862EA-01EE-D64B-8C93-AB870EDEEEB9}"/>
                </a:ext>
              </a:extLst>
            </p:cNvPr>
            <p:cNvPicPr>
              <a:picLocks noChangeAspect="1" noChangeArrowheads="1"/>
            </p:cNvPicPr>
            <p:nvPr userDrawn="1"/>
          </p:nvPicPr>
          <p:blipFill>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a:fillRect/>
            </a:stretch>
          </p:blipFill>
          <p:spPr bwMode="auto">
            <a:xfrm>
              <a:off x="6242036" y="8555946"/>
              <a:ext cx="2533045" cy="9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6A4FE26C-E5CC-A347-AA42-101EC4AD7E8A}"/>
                </a:ext>
              </a:extLst>
            </p:cNvPr>
            <p:cNvPicPr>
              <a:picLocks noChangeAspect="1"/>
            </p:cNvPicPr>
            <p:nvPr userDrawn="1"/>
          </p:nvPicPr>
          <p:blipFill rotWithShape="1">
            <a:blip r:embed="rId6" cstate="hqprint">
              <a:biLevel thresh="25000"/>
              <a:extLst>
                <a:ext uri="{28A0092B-C50C-407E-A947-70E740481C1C}">
                  <a14:useLocalDpi xmlns:a14="http://schemas.microsoft.com/office/drawing/2010/main"/>
                </a:ext>
              </a:extLst>
            </a:blip>
            <a:srcRect/>
            <a:stretch/>
          </p:blipFill>
          <p:spPr>
            <a:xfrm>
              <a:off x="5348628" y="8714789"/>
              <a:ext cx="992887" cy="711648"/>
            </a:xfrm>
            <a:prstGeom prst="rect">
              <a:avLst/>
            </a:prstGeom>
          </p:spPr>
        </p:pic>
      </p:grpSp>
      <p:sp>
        <p:nvSpPr>
          <p:cNvPr id="139" name="Shape 139"/>
          <p:cNvSpPr txBox="1">
            <a:spLocks noGrp="1"/>
          </p:cNvSpPr>
          <p:nvPr>
            <p:ph type="body" sz="quarter" idx="11"/>
          </p:nvPr>
        </p:nvSpPr>
        <p:spPr>
          <a:xfrm>
            <a:off x="-409424" y="6586594"/>
            <a:ext cx="6727750" cy="1219598"/>
          </a:xfrm>
        </p:spPr>
        <p:txBody>
          <a:bodyPr rtlCol="0"/>
          <a:lstStyle/>
          <a:p>
            <a:pPr defTabSz="914400" rtl="0"/>
            <a:r>
              <a:rPr lang="es" sz="2800" dirty="0">
                <a:latin typeface="Calibri" charset="0"/>
                <a:ea typeface="MS PGothic" charset="-128"/>
                <a:cs typeface="Calibri" charset="0"/>
              </a:rPr>
              <a:t>ABORDAR </a:t>
            </a:r>
            <a:br>
              <a:rPr lang="en-US" altLang="en-US" sz="2800" dirty="0">
                <a:latin typeface="Calibri" charset="0"/>
                <a:ea typeface="MS PGothic" charset="-128"/>
                <a:cs typeface="Calibri" charset="0"/>
              </a:rPr>
            </a:br>
            <a:r>
              <a:rPr lang="es" sz="2800" dirty="0">
                <a:latin typeface="Calibri" charset="0"/>
                <a:ea typeface="MS PGothic" charset="-128"/>
                <a:cs typeface="Calibri" charset="0"/>
              </a:rPr>
              <a:t>PROBLEMAS</a:t>
            </a:r>
            <a:r>
              <a:rPr lang="es" sz="2800" spc="300" dirty="0">
                <a:latin typeface="Calibri" pitchFamily="34" charset="0"/>
              </a:rPr>
              <a:t> DE CREDIBILIDAD</a:t>
            </a:r>
          </a:p>
        </p:txBody>
      </p:sp>
      <p:sp>
        <p:nvSpPr>
          <p:cNvPr id="34" name="Rectangle 33"/>
          <p:cNvSpPr/>
          <p:nvPr/>
        </p:nvSpPr>
        <p:spPr bwMode="auto">
          <a:xfrm>
            <a:off x="170992" y="6527475"/>
            <a:ext cx="5620023" cy="1219051"/>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a:latin typeface="Lucida Grande" charset="0"/>
              <a:ea typeface="ヒラギノ角ゴ ProN W3" charset="0"/>
              <a:cs typeface="ヒラギノ角ゴ ProN W3" charset="0"/>
              <a:sym typeface="Lucida Grande" charset="0"/>
            </a:endParaRPr>
          </a:p>
        </p:txBody>
      </p:sp>
    </p:spTree>
    <p:custDataLst>
      <p:tags r:id="rId1"/>
    </p:custDataLst>
    <p:extLst>
      <p:ext uri="{BB962C8B-B14F-4D97-AF65-F5344CB8AC3E}">
        <p14:creationId xmlns:p14="http://schemas.microsoft.com/office/powerpoint/2010/main" val="210354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rtlCol="0"/>
          <a:lstStyle/>
          <a:p>
            <a:pPr algn="ctr" rtl="0"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7626" y="3066293"/>
            <a:ext cx="8951410" cy="4773111"/>
          </a:xfrm>
          <a:prstGeom prst="rect">
            <a:avLst/>
          </a:prstGeom>
        </p:spPr>
      </p:pic>
      <p:pic>
        <p:nvPicPr>
          <p:cNvPr id="19" name="Picture Placeholder 18">
            <a:extLst>
              <a:ext uri="{FF2B5EF4-FFF2-40B4-BE49-F238E27FC236}">
                <a16:creationId xmlns:a16="http://schemas.microsoft.com/office/drawing/2014/main" id="{CD500509-7D3D-0A41-A2B4-94FE0ACB3804}"/>
              </a:ext>
            </a:extLst>
          </p:cNvPr>
          <p:cNvPicPr>
            <a:picLocks noGrp="1" noChangeAspect="1"/>
          </p:cNvPicPr>
          <p:nvPr>
            <p:ph type="pic" sz="quarter" idx="10"/>
          </p:nvPr>
        </p:nvPicPr>
        <p:blipFill rotWithShape="1">
          <a:blip r:embed="rId5"/>
          <a:srcRect l="6180" r="6180"/>
          <a:stretch/>
        </p:blipFill>
        <p:spPr>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a:xfrm>
            <a:off x="978195" y="1919759"/>
            <a:ext cx="11015331" cy="1547583"/>
          </a:xfrm>
        </p:spPr>
        <p:txBody>
          <a:bodyPr rtlCol="0">
            <a:normAutofit/>
          </a:bodyPr>
          <a:lstStyle/>
          <a:p>
            <a:pPr rtl="0"/>
            <a:r>
              <a:rPr lang="es"/>
              <a:t>La historia de Majda</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rtl="0">
              <a:lnSpc>
                <a:spcPct val="80000"/>
              </a:lnSpc>
            </a:pPr>
            <a:r>
              <a:rPr lang="en-US" sz="2400" b="1" spc="70" dirty="0">
                <a:solidFill>
                  <a:schemeClr val="bg1"/>
                </a:solidFill>
                <a:latin typeface="+mj-lt"/>
                <a:cs typeface="Lato Light"/>
              </a:rPr>
              <a:t>Video</a:t>
            </a:r>
            <a:endParaRPr lang="es" sz="2400" b="1" spc="70" dirty="0">
              <a:solidFill>
                <a:schemeClr val="bg1"/>
              </a:solidFill>
              <a:latin typeface="+mj-lt"/>
              <a:cs typeface="Lato Light"/>
            </a:endParaRP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987" dirty="0"/>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337091"/>
            <a:ext cx="0" cy="0"/>
          </a:xfrm>
          <a:prstGeom prst="rect">
            <a:avLst/>
          </a:prstGeom>
        </p:spPr>
        <p:txBody>
          <a:bodyPr wrap="none" rtlCol="0">
            <a:noAutofit/>
          </a:bodyPr>
          <a:lstStyle/>
          <a:p>
            <a:pPr rtl="0"/>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rtlCol="0" anchor="ctr"/>
          <a:lstStyle/>
          <a:p>
            <a:pPr rtl="0"/>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544408"/>
            <a:ext cx="6847421" cy="694591"/>
          </a:xfrm>
          <a:prstGeom prst="rect">
            <a:avLst/>
          </a:prstGeom>
          <a:solidFill>
            <a:schemeClr val="accent1">
              <a:alpha val="43000"/>
            </a:schemeClr>
          </a:solidFill>
        </p:spPr>
        <p:txBody>
          <a:bodyPr rtlCol="0"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rtl="0"/>
            <a:r>
              <a:rPr lang="es" sz="2400" dirty="0">
                <a:solidFill>
                  <a:schemeClr val="bg1"/>
                </a:solidFill>
                <a:latin typeface="Calibri" panose="020F0502020204030204" pitchFamily="34" charset="0"/>
                <a:cs typeface="Calibri" panose="020F0502020204030204" pitchFamily="34" charset="0"/>
              </a:rPr>
              <a:t>Immigration Equality</a:t>
            </a:r>
            <a:r>
              <a:rPr lang="es" sz="2400" kern="0" dirty="0">
                <a:solidFill>
                  <a:schemeClr val="bg1"/>
                </a:solidFill>
                <a:latin typeface="Calibri" panose="020F0502020204030204" pitchFamily="34" charset="0"/>
                <a:cs typeface="Calibri" panose="020F0502020204030204" pitchFamily="34" charset="0"/>
              </a:rPr>
              <a:t> (5:44)</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42</a:t>
            </a:fld>
            <a:endParaRPr lang="en-US" altLang="en-US" sz="1200" dirty="0">
              <a:solidFill>
                <a:schemeClr val="bg1"/>
              </a:solidFill>
            </a:endParaRPr>
          </a:p>
        </p:txBody>
      </p:sp>
    </p:spTree>
    <p:custDataLst>
      <p:tags r:id="rId1"/>
    </p:custDataLst>
    <p:extLst>
      <p:ext uri="{BB962C8B-B14F-4D97-AF65-F5344CB8AC3E}">
        <p14:creationId xmlns:p14="http://schemas.microsoft.com/office/powerpoint/2010/main" val="104684543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rtlCol="0"/>
          <a:lstStyle/>
          <a:p>
            <a:pPr rtl="0"/>
            <a:r>
              <a:rPr lang="es"/>
              <a:t>Puntos clave de aprendizaje</a:t>
            </a:r>
            <a:endParaRPr lang="en-US" dirty="0"/>
          </a:p>
        </p:txBody>
      </p:sp>
      <p:grpSp>
        <p:nvGrpSpPr>
          <p:cNvPr id="16" name="Group 15">
            <a:extLst>
              <a:ext uri="{FF2B5EF4-FFF2-40B4-BE49-F238E27FC236}">
                <a16:creationId xmlns:a16="http://schemas.microsoft.com/office/drawing/2014/main" id="{DCF10100-6DB6-984F-AE4A-74B60C66936F}"/>
              </a:ext>
            </a:extLst>
          </p:cNvPr>
          <p:cNvGrpSpPr/>
          <p:nvPr/>
        </p:nvGrpSpPr>
        <p:grpSpPr>
          <a:xfrm>
            <a:off x="-198571" y="2241062"/>
            <a:ext cx="3100768" cy="3507073"/>
            <a:chOff x="3443309" y="1628989"/>
            <a:chExt cx="1233193"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dirty="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443309" y="1821014"/>
              <a:ext cx="1224720" cy="903869"/>
            </a:xfrm>
            <a:prstGeom prst="ellipse">
              <a:avLst/>
            </a:prstGeom>
            <a:noFill/>
            <a:ln w="25400">
              <a:noFill/>
              <a:round/>
              <a:headEnd/>
              <a:tailEnd/>
            </a:ln>
          </p:spPr>
          <p:txBody>
            <a:bodyPr lIns="0" tIns="0" rIns="0" bIns="0" rtlCol="0" anchor="ctr"/>
            <a:lstStyle/>
            <a:p>
              <a:pPr algn="ctr" rtl="0"/>
              <a:r>
                <a:rPr lang="es" sz="2800" b="1">
                  <a:solidFill>
                    <a:schemeClr val="bg1"/>
                  </a:solidFill>
                  <a:latin typeface="Calibri" panose="020F0502020204030204" pitchFamily="34" charset="0"/>
                  <a:cs typeface="Calibri" panose="020F0502020204030204" pitchFamily="34" charset="0"/>
                </a:rPr>
                <a:t>Espacios seguros, accesibles y cómodos</a:t>
              </a:r>
              <a:endParaRPr lang="en-US" sz="2800" dirty="0">
                <a:solidFill>
                  <a:schemeClr val="bg1"/>
                </a:solidFill>
              </a:endParaRPr>
            </a:p>
          </p:txBody>
        </p:sp>
      </p:grpSp>
      <p:grpSp>
        <p:nvGrpSpPr>
          <p:cNvPr id="27" name="Group 26">
            <a:extLst>
              <a:ext uri="{FF2B5EF4-FFF2-40B4-BE49-F238E27FC236}">
                <a16:creationId xmlns:a16="http://schemas.microsoft.com/office/drawing/2014/main" id="{B266244D-0174-8D43-95D1-C0FE70B4504A}"/>
              </a:ext>
            </a:extLst>
          </p:cNvPr>
          <p:cNvGrpSpPr/>
          <p:nvPr/>
        </p:nvGrpSpPr>
        <p:grpSpPr>
          <a:xfrm>
            <a:off x="2411516" y="2241062"/>
            <a:ext cx="3070401" cy="3507073"/>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483361" y="1830890"/>
              <a:ext cx="1139944" cy="903869"/>
            </a:xfrm>
            <a:prstGeom prst="ellipse">
              <a:avLst/>
            </a:prstGeom>
            <a:noFill/>
            <a:ln w="25400">
              <a:noFill/>
              <a:round/>
              <a:headEnd/>
              <a:tailEnd/>
            </a:ln>
          </p:spPr>
          <p:txBody>
            <a:bodyPr lIns="0" tIns="0" rIns="0" bIns="0" rtlCol="0" anchor="ctr"/>
            <a:lstStyle/>
            <a:p>
              <a:pPr algn="ctr" rtl="0"/>
              <a:r>
                <a:rPr lang="es" sz="2800" b="1" dirty="0">
                  <a:solidFill>
                    <a:schemeClr val="bg1"/>
                  </a:solidFill>
                  <a:latin typeface="Calibri" panose="020F0502020204030204" pitchFamily="34" charset="0"/>
                  <a:cs typeface="Calibri" panose="020F0502020204030204" pitchFamily="34" charset="0"/>
                </a:rPr>
                <a:t>Ser conscientes de nuestros propios sesgos</a:t>
              </a:r>
              <a:endParaRPr lang="en-US" sz="2800" dirty="0">
                <a:solidFill>
                  <a:schemeClr val="bg1"/>
                </a:solidFill>
              </a:endParaRPr>
            </a:p>
          </p:txBody>
        </p:sp>
      </p:grpSp>
      <p:grpSp>
        <p:nvGrpSpPr>
          <p:cNvPr id="36" name="Group 35">
            <a:extLst>
              <a:ext uri="{FF2B5EF4-FFF2-40B4-BE49-F238E27FC236}">
                <a16:creationId xmlns:a16="http://schemas.microsoft.com/office/drawing/2014/main" id="{CEA08C4A-BDA3-BA4E-AB46-4BE92EB05F21}"/>
              </a:ext>
            </a:extLst>
          </p:cNvPr>
          <p:cNvGrpSpPr/>
          <p:nvPr/>
        </p:nvGrpSpPr>
        <p:grpSpPr>
          <a:xfrm>
            <a:off x="4991237" y="2241062"/>
            <a:ext cx="3070401" cy="3507073"/>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483104" y="1830890"/>
              <a:ext cx="1177499" cy="903869"/>
            </a:xfrm>
            <a:prstGeom prst="ellipse">
              <a:avLst/>
            </a:prstGeom>
            <a:noFill/>
            <a:ln w="25400">
              <a:noFill/>
              <a:round/>
              <a:headEnd/>
              <a:tailEnd/>
            </a:ln>
          </p:spPr>
          <p:txBody>
            <a:bodyPr lIns="0" tIns="0" rIns="0" bIns="0" rtlCol="0" anchor="ctr"/>
            <a:lstStyle/>
            <a:p>
              <a:pPr algn="ctr" rtl="0"/>
              <a:r>
                <a:rPr lang="es" sz="2500" b="1" dirty="0">
                  <a:solidFill>
                    <a:schemeClr val="bg1"/>
                  </a:solidFill>
                  <a:latin typeface="Calibri" panose="020F0502020204030204" pitchFamily="34" charset="0"/>
                  <a:cs typeface="Calibri" panose="020F0502020204030204" pitchFamily="34" charset="0"/>
                </a:rPr>
                <a:t>Explicar el funcionamiento del proceso para establecer una relación de confianza</a:t>
              </a:r>
              <a:endParaRPr lang="en-US" sz="2500" dirty="0">
                <a:solidFill>
                  <a:schemeClr val="bg1"/>
                </a:solidFill>
              </a:endParaRPr>
            </a:p>
          </p:txBody>
        </p:sp>
      </p:grpSp>
      <p:grpSp>
        <p:nvGrpSpPr>
          <p:cNvPr id="39" name="Group 38">
            <a:extLst>
              <a:ext uri="{FF2B5EF4-FFF2-40B4-BE49-F238E27FC236}">
                <a16:creationId xmlns:a16="http://schemas.microsoft.com/office/drawing/2014/main" id="{8B20AC37-288F-2544-BA6D-3C4267F8CAC7}"/>
              </a:ext>
            </a:extLst>
          </p:cNvPr>
          <p:cNvGrpSpPr/>
          <p:nvPr/>
        </p:nvGrpSpPr>
        <p:grpSpPr>
          <a:xfrm>
            <a:off x="7303338" y="2241062"/>
            <a:ext cx="3542539" cy="3507073"/>
            <a:chOff x="3348951" y="1628989"/>
            <a:chExt cx="1408888"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348951" y="1830890"/>
              <a:ext cx="1408888" cy="903869"/>
            </a:xfrm>
            <a:prstGeom prst="ellipse">
              <a:avLst/>
            </a:prstGeom>
            <a:noFill/>
            <a:ln w="25400">
              <a:noFill/>
              <a:round/>
              <a:headEnd/>
              <a:tailEnd/>
            </a:ln>
          </p:spPr>
          <p:txBody>
            <a:bodyPr lIns="0" tIns="0" rIns="0" bIns="0" rtlCol="0" anchor="ctr"/>
            <a:lstStyle/>
            <a:p>
              <a:pPr algn="ctr" rtl="0"/>
              <a:r>
                <a:rPr lang="es" sz="2800" b="1" dirty="0">
                  <a:solidFill>
                    <a:schemeClr val="bg1"/>
                  </a:solidFill>
                  <a:latin typeface="Calibri" panose="020F0502020204030204" pitchFamily="34" charset="0"/>
                  <a:cs typeface="Calibri" panose="020F0502020204030204" pitchFamily="34" charset="0"/>
                </a:rPr>
                <a:t>Utilizar el modelo PEACE para obtener un relato completo </a:t>
              </a:r>
              <a:endParaRPr lang="en-US" sz="2800"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968543" y="6282255"/>
            <a:ext cx="1078009" cy="1085245"/>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3502994" y="6296078"/>
            <a:ext cx="1078009" cy="1085245"/>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6090700" y="6304948"/>
            <a:ext cx="1078009" cy="1085245"/>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8678546" y="6304948"/>
            <a:ext cx="1078009" cy="1085245"/>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4</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nvGrpSpPr>
          <p:cNvPr id="32" name="Group 31">
            <a:extLst>
              <a:ext uri="{FF2B5EF4-FFF2-40B4-BE49-F238E27FC236}">
                <a16:creationId xmlns:a16="http://schemas.microsoft.com/office/drawing/2014/main" id="{1805DB71-3EF2-FA40-A6A0-FEA2E57AA04B}"/>
              </a:ext>
            </a:extLst>
          </p:cNvPr>
          <p:cNvGrpSpPr/>
          <p:nvPr/>
        </p:nvGrpSpPr>
        <p:grpSpPr>
          <a:xfrm>
            <a:off x="10150036" y="2241062"/>
            <a:ext cx="3070401" cy="3507073"/>
            <a:chOff x="3455386" y="1628989"/>
            <a:chExt cx="1221116" cy="1363594"/>
          </a:xfrm>
        </p:grpSpPr>
        <p:sp>
          <p:nvSpPr>
            <p:cNvPr id="33" name="Freeform 60">
              <a:extLst>
                <a:ext uri="{FF2B5EF4-FFF2-40B4-BE49-F238E27FC236}">
                  <a16:creationId xmlns:a16="http://schemas.microsoft.com/office/drawing/2014/main" id="{A2A431A5-B73B-DE43-91FC-26182FDFDA05}"/>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58" name="Oval 23">
              <a:extLst>
                <a:ext uri="{FF2B5EF4-FFF2-40B4-BE49-F238E27FC236}">
                  <a16:creationId xmlns:a16="http://schemas.microsoft.com/office/drawing/2014/main" id="{1C84F797-BCA4-CA46-9B15-FB6E24E7C779}"/>
                </a:ext>
              </a:extLst>
            </p:cNvPr>
            <p:cNvSpPr>
              <a:spLocks noChangeAspect="1" noChangeArrowheads="1"/>
            </p:cNvSpPr>
            <p:nvPr/>
          </p:nvSpPr>
          <p:spPr bwMode="auto">
            <a:xfrm>
              <a:off x="3502863" y="1840766"/>
              <a:ext cx="1143854" cy="903869"/>
            </a:xfrm>
            <a:prstGeom prst="ellipse">
              <a:avLst/>
            </a:prstGeom>
            <a:noFill/>
            <a:ln w="25400">
              <a:noFill/>
              <a:round/>
              <a:headEnd/>
              <a:tailEnd/>
            </a:ln>
          </p:spPr>
          <p:txBody>
            <a:bodyPr lIns="0" tIns="0" rIns="0" bIns="0" rtlCol="0" anchor="ctr"/>
            <a:lstStyle/>
            <a:p>
              <a:pPr algn="ctr" rtl="0"/>
              <a:r>
                <a:rPr lang="es" sz="2800" b="1" dirty="0">
                  <a:solidFill>
                    <a:schemeClr val="bg1"/>
                  </a:solidFill>
                  <a:latin typeface="Calibri" panose="020F0502020204030204" pitchFamily="34" charset="0"/>
                  <a:cs typeface="Calibri" panose="020F0502020204030204" pitchFamily="34" charset="0"/>
                </a:rPr>
                <a:t>Concluir la entrevista y evaluarla de forma adecuada </a:t>
              </a:r>
              <a:endParaRPr lang="en-US" sz="2800" dirty="0">
                <a:solidFill>
                  <a:schemeClr val="bg1"/>
                </a:solidFill>
              </a:endParaRPr>
            </a:p>
          </p:txBody>
        </p:sp>
      </p:grpSp>
      <p:grpSp>
        <p:nvGrpSpPr>
          <p:cNvPr id="59" name="Group 230">
            <a:extLst>
              <a:ext uri="{FF2B5EF4-FFF2-40B4-BE49-F238E27FC236}">
                <a16:creationId xmlns:a16="http://schemas.microsoft.com/office/drawing/2014/main" id="{08C2A762-2A97-E344-996A-F8FCDE4678F6}"/>
              </a:ext>
            </a:extLst>
          </p:cNvPr>
          <p:cNvGrpSpPr>
            <a:grpSpLocks noChangeAspect="1"/>
          </p:cNvGrpSpPr>
          <p:nvPr/>
        </p:nvGrpSpPr>
        <p:grpSpPr>
          <a:xfrm>
            <a:off x="11283024" y="6304948"/>
            <a:ext cx="1078009" cy="1085245"/>
            <a:chOff x="0" y="0"/>
            <a:chExt cx="1455740" cy="1465510"/>
          </a:xfrm>
          <a:solidFill>
            <a:schemeClr val="accent3"/>
          </a:solidFill>
        </p:grpSpPr>
        <p:sp>
          <p:nvSpPr>
            <p:cNvPr id="60" name="Shape 227">
              <a:extLst>
                <a:ext uri="{FF2B5EF4-FFF2-40B4-BE49-F238E27FC236}">
                  <a16:creationId xmlns:a16="http://schemas.microsoft.com/office/drawing/2014/main" id="{745823DF-DDD2-2546-885B-F068DA5FF858}"/>
                </a:ext>
              </a:extLst>
            </p:cNvPr>
            <p:cNvSpPr/>
            <p:nvPr/>
          </p:nvSpPr>
          <p:spPr>
            <a:xfrm>
              <a:off x="0" y="0"/>
              <a:ext cx="1270000" cy="1270000"/>
            </a:xfrm>
            <a:prstGeom prst="rect">
              <a:avLst/>
            </a:prstGeom>
            <a:solidFill>
              <a:schemeClr val="accent4"/>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5</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61" name="Shape 228">
              <a:extLst>
                <a:ext uri="{FF2B5EF4-FFF2-40B4-BE49-F238E27FC236}">
                  <a16:creationId xmlns:a16="http://schemas.microsoft.com/office/drawing/2014/main" id="{4E663616-4FDA-6B41-8A34-985D73E4FCE9}"/>
                </a:ext>
              </a:extLst>
            </p:cNvPr>
            <p:cNvSpPr/>
            <p:nvPr/>
          </p:nvSpPr>
          <p:spPr>
            <a:xfrm rot="5400000">
              <a:off x="537245" y="1221123"/>
              <a:ext cx="195510"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62" name="Shape 229">
              <a:extLst>
                <a:ext uri="{FF2B5EF4-FFF2-40B4-BE49-F238E27FC236}">
                  <a16:creationId xmlns:a16="http://schemas.microsoft.com/office/drawing/2014/main" id="{9BCA944F-14E7-D548-93CC-503BB80994F7}"/>
                </a:ext>
              </a:extLst>
            </p:cNvPr>
            <p:cNvSpPr/>
            <p:nvPr/>
          </p:nvSpPr>
          <p:spPr>
            <a:xfrm>
              <a:off x="1260231" y="488369"/>
              <a:ext cx="195509"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sp>
        <p:nvSpPr>
          <p:cNvPr id="63" name="Slide Number Placeholder 5">
            <a:extLst>
              <a:ext uri="{FF2B5EF4-FFF2-40B4-BE49-F238E27FC236}">
                <a16:creationId xmlns:a16="http://schemas.microsoft.com/office/drawing/2014/main" id="{D25ACF34-531C-184D-8C9E-5B485BBCC3C5}"/>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43</a:t>
            </a:fld>
            <a:endParaRPr lang="en-US" altLang="en-US" sz="1200" dirty="0">
              <a:solidFill>
                <a:schemeClr val="bg1"/>
              </a:solidFill>
            </a:endParaRPr>
          </a:p>
        </p:txBody>
      </p:sp>
    </p:spTree>
    <p:extLst>
      <p:ext uri="{BB962C8B-B14F-4D97-AF65-F5344CB8AC3E}">
        <p14:creationId xmlns:p14="http://schemas.microsoft.com/office/powerpoint/2010/main" val="632167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41510D-9B8B-1F46-B64C-3534365BA715}"/>
              </a:ext>
            </a:extLst>
          </p:cNvPr>
          <p:cNvPicPr>
            <a:picLocks noChangeAspect="1"/>
          </p:cNvPicPr>
          <p:nvPr/>
        </p:nvPicPr>
        <p:blipFill>
          <a:blip r:embed="rId3"/>
          <a:stretch>
            <a:fillRect/>
          </a:stretch>
        </p:blipFill>
        <p:spPr>
          <a:xfrm>
            <a:off x="0" y="23445"/>
            <a:ext cx="13040047" cy="9388731"/>
          </a:xfrm>
          <a:prstGeom prst="rect">
            <a:avLst/>
          </a:prstGeom>
        </p:spPr>
      </p:pic>
      <p:sp>
        <p:nvSpPr>
          <p:cNvPr id="57345" name="Content Placeholder 3"/>
          <p:cNvSpPr>
            <a:spLocks noGrp="1"/>
          </p:cNvSpPr>
          <p:nvPr>
            <p:ph idx="1"/>
          </p:nvPr>
        </p:nvSpPr>
        <p:spPr>
          <a:xfrm>
            <a:off x="5669201" y="2183"/>
            <a:ext cx="1666619" cy="2019053"/>
          </a:xfrm>
          <a:solidFill>
            <a:schemeClr val="accent2"/>
          </a:solidFill>
        </p:spPr>
        <p:txBody>
          <a:bodyPr rtlCol="0"/>
          <a:lstStyle/>
          <a:p>
            <a:pPr rtl="0"/>
            <a:r>
              <a:rPr lang="es"/>
              <a:t>9</a:t>
            </a:r>
          </a:p>
        </p:txBody>
      </p:sp>
      <p:grpSp>
        <p:nvGrpSpPr>
          <p:cNvPr id="42" name="Group 41">
            <a:extLst>
              <a:ext uri="{FF2B5EF4-FFF2-40B4-BE49-F238E27FC236}">
                <a16:creationId xmlns:a16="http://schemas.microsoft.com/office/drawing/2014/main" id="{1C1BBF2E-5B78-1B48-98E6-E346307502B5}"/>
              </a:ext>
            </a:extLst>
          </p:cNvPr>
          <p:cNvGrpSpPr/>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23" name="Text Placeholder 5">
            <a:extLst>
              <a:ext uri="{FF2B5EF4-FFF2-40B4-BE49-F238E27FC236}">
                <a16:creationId xmlns:a16="http://schemas.microsoft.com/office/drawing/2014/main" id="{5F61CC3B-2D72-9E41-ACB4-E77E6F22A8E0}"/>
              </a:ext>
            </a:extLst>
          </p:cNvPr>
          <p:cNvSpPr txBox="1">
            <a:spLocks/>
          </p:cNvSpPr>
          <p:nvPr/>
        </p:nvSpPr>
        <p:spPr>
          <a:xfrm>
            <a:off x="1676400" y="4352039"/>
            <a:ext cx="9575800" cy="1499665"/>
          </a:xfrm>
          <a:prstGeom prst="rect">
            <a:avLst/>
          </a:prstGeom>
          <a:solidFill>
            <a:schemeClr val="accent2"/>
          </a:solidFill>
        </p:spPr>
        <p:txBody>
          <a:bodyPr tIns="182858" bIns="0" rtlCol="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rtl="0">
              <a:spcBef>
                <a:spcPct val="20000"/>
              </a:spcBef>
              <a:spcAft>
                <a:spcPts val="600"/>
              </a:spcAft>
              <a:buClr>
                <a:srgbClr val="655DA3"/>
              </a:buClr>
            </a:pPr>
            <a:r>
              <a:rPr lang="es" sz="11499" cap="all" spc="890">
                <a:solidFill>
                  <a:schemeClr val="bg1"/>
                </a:solidFill>
                <a:ea typeface="+mj-ea"/>
                <a:cs typeface="+mj-cs"/>
              </a:rPr>
              <a:t>ENTREVISTA</a:t>
            </a:r>
          </a:p>
        </p:txBody>
      </p:sp>
      <p:sp>
        <p:nvSpPr>
          <p:cNvPr id="24" name="Text Placeholder 5">
            <a:extLst>
              <a:ext uri="{FF2B5EF4-FFF2-40B4-BE49-F238E27FC236}">
                <a16:creationId xmlns:a16="http://schemas.microsoft.com/office/drawing/2014/main" id="{A7E7E268-2BFC-FB46-8B2E-C00F02065652}"/>
              </a:ext>
            </a:extLst>
          </p:cNvPr>
          <p:cNvSpPr txBox="1">
            <a:spLocks/>
          </p:cNvSpPr>
          <p:nvPr/>
        </p:nvSpPr>
        <p:spPr>
          <a:xfrm>
            <a:off x="3904627" y="2928513"/>
            <a:ext cx="5086974" cy="1212686"/>
          </a:xfrm>
          <a:prstGeom prst="rect">
            <a:avLst/>
          </a:prstGeom>
          <a:solidFill>
            <a:schemeClr val="accent1"/>
          </a:solidFill>
          <a:effectLst/>
        </p:spPr>
        <p:txBody>
          <a:bodyPr vert="horz" lIns="182858" tIns="91429" rIns="182858" bIns="91429" rtlCol="0" anchor="ctr">
            <a:noAutofit/>
          </a:bodyPr>
          <a:lstStyle>
            <a:lvl1pPr marL="0" indent="0" algn="ctr" defTabSz="457200" rtl="0" eaLnBrk="1" latinLnBrk="0" hangingPunct="1">
              <a:spcBef>
                <a:spcPct val="20000"/>
              </a:spcBef>
              <a:spcAft>
                <a:spcPts val="600"/>
              </a:spcAft>
              <a:buClr>
                <a:schemeClr val="accent1"/>
              </a:buClr>
              <a:buFontTx/>
              <a:buNone/>
              <a:tabLst/>
              <a:defRPr lang="en-US" sz="4800" b="1" kern="1200" cap="all" spc="140" baseline="0" dirty="0">
                <a:solidFill>
                  <a:schemeClr val="bg1"/>
                </a:solidFill>
                <a:latin typeface="+mj-lt"/>
                <a:ea typeface="+mj-ea"/>
                <a:cs typeface="Trebuchet MS"/>
              </a:defRPr>
            </a:lvl1pPr>
            <a:lvl2pPr marL="238125" indent="-222250" algn="l" defTabSz="457200" rtl="0" eaLnBrk="1" latinLnBrk="0" hangingPunct="1">
              <a:spcBef>
                <a:spcPct val="20000"/>
              </a:spcBef>
              <a:spcAft>
                <a:spcPts val="600"/>
              </a:spcAft>
              <a:buClr>
                <a:srgbClr val="A3C9CD"/>
              </a:buClr>
              <a:buFont typeface="Arial" charset="0"/>
              <a:buChar char="•"/>
              <a:tabLst/>
              <a:defRPr sz="1600" kern="1200">
                <a:solidFill>
                  <a:schemeClr val="tx1">
                    <a:lumMod val="50000"/>
                    <a:lumOff val="50000"/>
                  </a:schemeClr>
                </a:solidFill>
                <a:latin typeface="+mn-lt"/>
                <a:ea typeface="+mn-ea"/>
                <a:cs typeface="+mn-cs"/>
              </a:defRPr>
            </a:lvl2pPr>
            <a:lvl3pPr marL="238125" indent="-222250" algn="l" defTabSz="457200" rtl="0" eaLnBrk="1" latinLnBrk="0" hangingPunct="1">
              <a:spcBef>
                <a:spcPct val="20000"/>
              </a:spcBef>
              <a:spcAft>
                <a:spcPts val="600"/>
              </a:spcAft>
              <a:buClr>
                <a:srgbClr val="A3C9CD"/>
              </a:buClr>
              <a:buFont typeface="Arial" charset="0"/>
              <a:buChar char="•"/>
              <a:tabLst/>
              <a:defRPr sz="1400" kern="1200">
                <a:solidFill>
                  <a:schemeClr val="tx1">
                    <a:lumMod val="50000"/>
                    <a:lumOff val="50000"/>
                  </a:schemeClr>
                </a:solidFill>
                <a:latin typeface="+mn-lt"/>
                <a:ea typeface="+mn-ea"/>
                <a:cs typeface="+mn-cs"/>
              </a:defRPr>
            </a:lvl3pPr>
            <a:lvl4pPr marL="238125" indent="-222250" algn="l" defTabSz="457200" rtl="0" eaLnBrk="1" latinLnBrk="0" hangingPunct="1">
              <a:spcBef>
                <a:spcPct val="20000"/>
              </a:spcBef>
              <a:spcAft>
                <a:spcPts val="600"/>
              </a:spcAft>
              <a:buClr>
                <a:srgbClr val="A3C9CD"/>
              </a:buClr>
              <a:buFont typeface="Arial" charset="0"/>
              <a:buChar char="•"/>
              <a:tabLst/>
              <a:defRPr sz="1200" kern="1200">
                <a:solidFill>
                  <a:schemeClr val="tx1">
                    <a:lumMod val="50000"/>
                    <a:lumOff val="50000"/>
                  </a:schemeClr>
                </a:solidFill>
                <a:latin typeface="+mn-lt"/>
                <a:ea typeface="+mn-ea"/>
                <a:cs typeface="+mn-cs"/>
              </a:defRPr>
            </a:lvl4pPr>
            <a:lvl5pPr marL="238125" indent="-222250" algn="l" defTabSz="457200" rtl="0" eaLnBrk="1" latinLnBrk="0" hangingPunct="1">
              <a:spcBef>
                <a:spcPct val="20000"/>
              </a:spcBef>
              <a:spcAft>
                <a:spcPts val="600"/>
              </a:spcAft>
              <a:buClr>
                <a:srgbClr val="A3C9CD"/>
              </a:buClr>
              <a:buFont typeface="Arial" charset="0"/>
              <a:buChar char="•"/>
              <a:tabLst/>
              <a:defRPr sz="1200" kern="1200">
                <a:solidFill>
                  <a:schemeClr val="tx1">
                    <a:lumMod val="50000"/>
                    <a:lumOff val="50000"/>
                  </a:schemeClr>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0" rtl="0" fontAlgn="auto">
              <a:buClr>
                <a:srgbClr val="655DA3"/>
              </a:buClr>
            </a:pPr>
            <a:r>
              <a:rPr lang="es" sz="7000" b="0" spc="0" dirty="0">
                <a:solidFill>
                  <a:srgbClr val="FFFFFF"/>
                </a:solidFill>
                <a:latin typeface="Calibri" panose="020F0502020204030204"/>
                <a:cs typeface="+mj-cs"/>
              </a:rPr>
              <a:t>Técnicas de </a:t>
            </a:r>
          </a:p>
        </p:txBody>
      </p:sp>
      <p:sp>
        <p:nvSpPr>
          <p:cNvPr id="20" name="Slide Number Placeholder 5">
            <a:extLst>
              <a:ext uri="{FF2B5EF4-FFF2-40B4-BE49-F238E27FC236}">
                <a16:creationId xmlns:a16="http://schemas.microsoft.com/office/drawing/2014/main" id="{C9B3AA8B-5FBE-CF4E-95F9-DD563DADCBB3}"/>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44</a:t>
            </a:fld>
            <a:endParaRPr lang="en-US" altLang="en-US" sz="1200" dirty="0">
              <a:solidFill>
                <a:schemeClr val="bg1"/>
              </a:solidFill>
            </a:endParaRPr>
          </a:p>
        </p:txBody>
      </p:sp>
      <p:grpSp>
        <p:nvGrpSpPr>
          <p:cNvPr id="19" name="Group 18">
            <a:extLst>
              <a:ext uri="{FF2B5EF4-FFF2-40B4-BE49-F238E27FC236}">
                <a16:creationId xmlns:a16="http://schemas.microsoft.com/office/drawing/2014/main" id="{FD4B6371-9DE9-E74B-AD45-B5DCE6C67C5C}"/>
              </a:ext>
            </a:extLst>
          </p:cNvPr>
          <p:cNvGrpSpPr/>
          <p:nvPr/>
        </p:nvGrpSpPr>
        <p:grpSpPr>
          <a:xfrm>
            <a:off x="5509581" y="8936492"/>
            <a:ext cx="2041918" cy="473126"/>
            <a:chOff x="5582387" y="8894626"/>
            <a:chExt cx="2041918" cy="473126"/>
          </a:xfrm>
        </p:grpSpPr>
        <p:pic>
          <p:nvPicPr>
            <p:cNvPr id="21" name="Picture 20">
              <a:extLst>
                <a:ext uri="{FF2B5EF4-FFF2-40B4-BE49-F238E27FC236}">
                  <a16:creationId xmlns:a16="http://schemas.microsoft.com/office/drawing/2014/main" id="{D283428C-7D9A-774C-B03C-59007633A598}"/>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2" name="Straight Connector 21">
              <a:extLst>
                <a:ext uri="{FF2B5EF4-FFF2-40B4-BE49-F238E27FC236}">
                  <a16:creationId xmlns:a16="http://schemas.microsoft.com/office/drawing/2014/main" id="{4E6CEADC-BE30-AE4B-BB37-FB3B521BCE02}"/>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18A41D8-BB07-8945-87B0-D3D14DF777E6}"/>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71240293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039244"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122363" y="3761580"/>
            <a:ext cx="0" cy="458890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nvSpPr>
        <p:spPr>
          <a:xfrm>
            <a:off x="102399" y="5952819"/>
            <a:ext cx="3738577" cy="2556658"/>
          </a:xfrm>
          <a:prstGeom prst="rect">
            <a:avLst/>
          </a:prstGeom>
        </p:spPr>
        <p:txBody>
          <a:bodyPr rtlCol="0"/>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rtl="0">
              <a:buClr>
                <a:srgbClr val="AF1D38"/>
              </a:buClr>
            </a:pPr>
            <a:r>
              <a:rPr lang="es" sz="2200" dirty="0"/>
              <a:t>Describir cómo llevamos a cabo una </a:t>
            </a:r>
            <a:r>
              <a:rPr lang="es" sz="2200" b="1" dirty="0">
                <a:solidFill>
                  <a:schemeClr val="accent1"/>
                </a:solidFill>
              </a:rPr>
              <a:t>entrevista</a:t>
            </a:r>
            <a:r>
              <a:rPr lang="es" sz="2200" dirty="0"/>
              <a:t> de práctica segura y acogedora.</a:t>
            </a:r>
          </a:p>
        </p:txBody>
      </p:sp>
      <p:sp>
        <p:nvSpPr>
          <p:cNvPr id="30" name="Title 3">
            <a:extLst>
              <a:ext uri="{FF2B5EF4-FFF2-40B4-BE49-F238E27FC236}">
                <a16:creationId xmlns:a16="http://schemas.microsoft.com/office/drawing/2014/main" id="{A9BE7D52-9F96-8945-AA8F-979CE259F6CD}"/>
              </a:ext>
            </a:extLst>
          </p:cNvPr>
          <p:cNvSpPr txBox="1">
            <a:spLocks/>
          </p:cNvSpPr>
          <p:nvPr/>
        </p:nvSpPr>
        <p:spPr>
          <a:xfrm>
            <a:off x="5172893" y="4512"/>
            <a:ext cx="2760793" cy="820493"/>
          </a:xfrm>
          <a:prstGeom prst="rect">
            <a:avLst/>
          </a:prstGeom>
          <a:solidFill>
            <a:schemeClr val="accent2"/>
          </a:solid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b="0" kern="0" spc="330">
                <a:solidFill>
                  <a:schemeClr val="bg1"/>
                </a:solidFill>
              </a:rPr>
              <a:t>MÓDULO </a:t>
            </a:r>
            <a:r>
              <a:rPr lang="es" kern="0" spc="330">
                <a:solidFill>
                  <a:schemeClr val="bg1"/>
                </a:solidFill>
              </a:rPr>
              <a:t>9</a:t>
            </a:r>
          </a:p>
        </p:txBody>
      </p:sp>
      <p:sp>
        <p:nvSpPr>
          <p:cNvPr id="31" name="Text Placeholder 17">
            <a:extLst>
              <a:ext uri="{FF2B5EF4-FFF2-40B4-BE49-F238E27FC236}">
                <a16:creationId xmlns:a16="http://schemas.microsoft.com/office/drawing/2014/main" id="{96E34998-773A-6C42-80B7-613B5A6D673C}"/>
              </a:ext>
            </a:extLst>
          </p:cNvPr>
          <p:cNvSpPr txBox="1">
            <a:spLocks/>
          </p:cNvSpPr>
          <p:nvPr/>
        </p:nvSpPr>
        <p:spPr>
          <a:xfrm>
            <a:off x="8595632" y="5952820"/>
            <a:ext cx="4123300" cy="3240685"/>
          </a:xfrm>
          <a:prstGeom prst="rect">
            <a:avLst/>
          </a:prstGeom>
        </p:spPr>
        <p:txBody>
          <a:bodyPr rtlCol="0">
            <a:normAutofit/>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es" sz="2200" dirty="0"/>
              <a:t>Explicar de qué manera </a:t>
            </a:r>
            <a:br>
              <a:rPr lang="en-US" sz="2200" dirty="0"/>
            </a:br>
            <a:r>
              <a:rPr lang="es" sz="2200" dirty="0"/>
              <a:t>formulamos preguntas </a:t>
            </a:r>
            <a:r>
              <a:rPr lang="es" sz="2200" b="1" dirty="0">
                <a:solidFill>
                  <a:schemeClr val="accent3"/>
                </a:solidFill>
              </a:rPr>
              <a:t>respetuosas y apropiadas </a:t>
            </a:r>
            <a:br>
              <a:rPr lang="es" sz="2200" b="1" dirty="0">
                <a:solidFill>
                  <a:schemeClr val="accent3"/>
                </a:solidFill>
              </a:rPr>
            </a:br>
            <a:r>
              <a:rPr lang="es" sz="2200" dirty="0"/>
              <a:t>durante la entrevista de práctica. </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nvSpPr>
        <p:spPr>
          <a:xfrm>
            <a:off x="4074679" y="5959055"/>
            <a:ext cx="4050154" cy="2906357"/>
          </a:xfrm>
          <a:prstGeom prst="rect">
            <a:avLst/>
          </a:prstGeom>
        </p:spPr>
        <p:txBody>
          <a:bodyPr rtlCol="0"/>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es" sz="2200" dirty="0"/>
              <a:t>Destacar las </a:t>
            </a:r>
            <a:r>
              <a:rPr lang="es" sz="2200" b="1" dirty="0">
                <a:solidFill>
                  <a:schemeClr val="accent2"/>
                </a:solidFill>
              </a:rPr>
              <a:t>esferas temáticas</a:t>
            </a:r>
            <a:r>
              <a:rPr lang="es" sz="2200" dirty="0"/>
              <a:t> clave que consideramos interesante explorar durante </a:t>
            </a:r>
            <a:br>
              <a:rPr lang="es" sz="2200" dirty="0"/>
            </a:br>
            <a:r>
              <a:rPr lang="es" sz="2200" dirty="0"/>
              <a:t>el transcurso de la entrevista </a:t>
            </a:r>
            <a:br>
              <a:rPr lang="es" sz="2200" dirty="0"/>
            </a:br>
            <a:r>
              <a:rPr lang="es" sz="2200" dirty="0"/>
              <a:t>de práctica.</a:t>
            </a:r>
          </a:p>
        </p:txBody>
      </p:sp>
      <p:cxnSp>
        <p:nvCxnSpPr>
          <p:cNvPr id="33" name="Straight Connector 32">
            <a:extLst>
              <a:ext uri="{FF2B5EF4-FFF2-40B4-BE49-F238E27FC236}">
                <a16:creationId xmlns:a16="http://schemas.microsoft.com/office/drawing/2014/main" id="{20DA9E07-8F88-354E-B2D5-C7E32921E6BF}"/>
              </a:ext>
            </a:extLst>
          </p:cNvPr>
          <p:cNvCxnSpPr/>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nvGrpSpPr>
        <p:grpSpPr>
          <a:xfrm>
            <a:off x="1333975" y="317463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es" sz="5399" kern="0">
                  <a:solidFill>
                    <a:schemeClr val="bg1"/>
                  </a:solidFill>
                  <a:latin typeface="+mj-lt"/>
                  <a:cs typeface="Lato Light"/>
                </a:rPr>
                <a:t>1</a:t>
              </a:r>
              <a:endParaRPr sz="5399"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nvSpPr>
        <p:spPr>
          <a:xfrm>
            <a:off x="4045980"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sz="6599" kern="0" spc="330">
                <a:solidFill>
                  <a:schemeClr val="bg1"/>
                </a:solidFill>
              </a:rPr>
              <a:t>OBJETIVOS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nvGrpSpPr>
        <p:grpSpPr>
          <a:xfrm>
            <a:off x="5361788" y="313965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es" sz="5399" kern="0">
                  <a:solidFill>
                    <a:schemeClr val="bg1"/>
                  </a:solidFill>
                  <a:latin typeface="+mj-lt"/>
                  <a:cs typeface="Lato Light"/>
                </a:rPr>
                <a:t>2</a:t>
              </a:r>
              <a:endParaRPr sz="5399"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grpSp>
      <p:grpSp>
        <p:nvGrpSpPr>
          <p:cNvPr id="43" name="Group 230">
            <a:extLst>
              <a:ext uri="{FF2B5EF4-FFF2-40B4-BE49-F238E27FC236}">
                <a16:creationId xmlns:a16="http://schemas.microsoft.com/office/drawing/2014/main" id="{34307DF2-B4BD-F142-AEC1-AAE000D7D7FF}"/>
              </a:ext>
            </a:extLst>
          </p:cNvPr>
          <p:cNvGrpSpPr>
            <a:grpSpLocks noChangeAspect="1"/>
          </p:cNvGrpSpPr>
          <p:nvPr/>
        </p:nvGrpSpPr>
        <p:grpSpPr>
          <a:xfrm>
            <a:off x="9977172" y="3116620"/>
            <a:ext cx="1540128" cy="1550466"/>
            <a:chOff x="0" y="0"/>
            <a:chExt cx="1455740" cy="1465510"/>
          </a:xfrm>
          <a:solidFill>
            <a:srgbClr val="FCC448"/>
          </a:solidFill>
        </p:grpSpPr>
        <p:sp>
          <p:nvSpPr>
            <p:cNvPr id="44" name="Shape 227">
              <a:extLst>
                <a:ext uri="{FF2B5EF4-FFF2-40B4-BE49-F238E27FC236}">
                  <a16:creationId xmlns:a16="http://schemas.microsoft.com/office/drawing/2014/main" id="{91BE9CFC-846C-ED40-99BB-C1599A4985BA}"/>
                </a:ext>
              </a:extLst>
            </p:cNvPr>
            <p:cNvSpPr/>
            <p:nvPr/>
          </p:nvSpPr>
          <p:spPr>
            <a:xfrm>
              <a:off x="0" y="0"/>
              <a:ext cx="1270000" cy="1270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es" sz="5399" kern="0">
                  <a:solidFill>
                    <a:schemeClr val="bg1"/>
                  </a:solidFill>
                  <a:latin typeface="+mj-lt"/>
                  <a:cs typeface="Lato Light"/>
                </a:rPr>
                <a:t>3</a:t>
              </a:r>
              <a:endParaRPr sz="5399" kern="0" dirty="0">
                <a:solidFill>
                  <a:schemeClr val="bg1"/>
                </a:solidFill>
                <a:latin typeface="+mj-lt"/>
                <a:cs typeface="Lato Light"/>
              </a:endParaRPr>
            </a:p>
          </p:txBody>
        </p:sp>
        <p:sp>
          <p:nvSpPr>
            <p:cNvPr id="45" name="Shape 228">
              <a:extLst>
                <a:ext uri="{FF2B5EF4-FFF2-40B4-BE49-F238E27FC236}">
                  <a16:creationId xmlns:a16="http://schemas.microsoft.com/office/drawing/2014/main" id="{B2EA7631-AC0A-CE43-9A49-7573F6D6798C}"/>
                </a:ext>
              </a:extLst>
            </p:cNvPr>
            <p:cNvSpPr/>
            <p:nvPr/>
          </p:nvSpPr>
          <p:spPr>
            <a:xfrm rot="5400000">
              <a:off x="537245" y="1221123"/>
              <a:ext cx="195510"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sp>
          <p:nvSpPr>
            <p:cNvPr id="46" name="Shape 229">
              <a:extLst>
                <a:ext uri="{FF2B5EF4-FFF2-40B4-BE49-F238E27FC236}">
                  <a16:creationId xmlns:a16="http://schemas.microsoft.com/office/drawing/2014/main" id="{EE006D6D-83AF-4941-9A72-557D2A2FEA30}"/>
                </a:ext>
              </a:extLst>
            </p:cNvPr>
            <p:cNvSpPr/>
            <p:nvPr/>
          </p:nvSpPr>
          <p:spPr>
            <a:xfrm>
              <a:off x="1260231" y="488369"/>
              <a:ext cx="195509"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102399" y="4889803"/>
            <a:ext cx="3747586" cy="94578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90000"/>
              </a:lnSpc>
            </a:pPr>
            <a:r>
              <a:rPr lang="es" sz="2400" b="1" cap="all" dirty="0">
                <a:solidFill>
                  <a:schemeClr val="bg1"/>
                </a:solidFill>
                <a:latin typeface="Calibri" panose="020F0502020204030204" pitchFamily="34" charset="0"/>
                <a:ea typeface="Calibri" charset="0"/>
                <a:cs typeface="Calibri" charset="0"/>
              </a:rPr>
              <a:t>ENTREVISTA DE PRÁCTICA ACOGEDORA</a:t>
            </a:r>
            <a:endParaRPr lang="en-US" sz="2400" b="1" cap="all" dirty="0">
              <a:solidFill>
                <a:schemeClr val="bg1"/>
              </a:solidFill>
              <a:latin typeface="Calibri" panose="020F0502020204030204" pitchFamily="34"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204691" y="4889803"/>
            <a:ext cx="3747586" cy="956188"/>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400" b="1">
                <a:solidFill>
                  <a:schemeClr val="bg1"/>
                </a:solidFill>
                <a:latin typeface="Calibri" charset="0"/>
                <a:ea typeface="Calibri" charset="0"/>
                <a:cs typeface="Calibri" charset="0"/>
              </a:rPr>
              <a:t>ESFERAS TEMÁTICAS </a:t>
            </a:r>
            <a:br>
              <a:rPr lang="en-US" sz="2400" b="1" dirty="0">
                <a:solidFill>
                  <a:schemeClr val="bg1"/>
                </a:solidFill>
                <a:latin typeface="Calibri" charset="0"/>
                <a:ea typeface="Calibri" charset="0"/>
                <a:cs typeface="Calibri" charset="0"/>
              </a:rPr>
            </a:br>
            <a:r>
              <a:rPr lang="es" sz="2400" b="1">
                <a:solidFill>
                  <a:schemeClr val="bg1"/>
                </a:solidFill>
                <a:latin typeface="Calibri" charset="0"/>
                <a:ea typeface="Calibri" charset="0"/>
                <a:cs typeface="Calibri" charset="0"/>
              </a:rPr>
              <a:t>ÚTILES</a:t>
            </a:r>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292815" y="4889802"/>
            <a:ext cx="4612428" cy="926917"/>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400" b="1" dirty="0">
                <a:solidFill>
                  <a:schemeClr val="bg1"/>
                </a:solidFill>
                <a:latin typeface="Calibri" charset="0"/>
                <a:ea typeface="Calibri" charset="0"/>
                <a:cs typeface="Calibri" charset="0"/>
              </a:rPr>
              <a:t>PREGUNTAS RESPETUOSAS </a:t>
            </a:r>
            <a:br>
              <a:rPr lang="es" sz="2400" b="1" dirty="0">
                <a:solidFill>
                  <a:schemeClr val="bg1"/>
                </a:solidFill>
                <a:latin typeface="Calibri" charset="0"/>
                <a:ea typeface="Calibri" charset="0"/>
                <a:cs typeface="Calibri" charset="0"/>
              </a:rPr>
            </a:br>
            <a:r>
              <a:rPr lang="es" sz="2400" b="1" dirty="0">
                <a:solidFill>
                  <a:schemeClr val="bg1"/>
                </a:solidFill>
                <a:latin typeface="Calibri" charset="0"/>
                <a:ea typeface="Calibri" charset="0"/>
                <a:cs typeface="Calibri" charset="0"/>
              </a:rPr>
              <a:t>Y APROPIADAS</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45</a:t>
            </a:fld>
            <a:endParaRPr lang="en-US" altLang="en-US" sz="1200" dirty="0">
              <a:solidFill>
                <a:schemeClr val="bg1"/>
              </a:solidFill>
            </a:endParaRPr>
          </a:p>
        </p:txBody>
      </p:sp>
    </p:spTree>
    <p:extLst>
      <p:ext uri="{BB962C8B-B14F-4D97-AF65-F5344CB8AC3E}">
        <p14:creationId xmlns:p14="http://schemas.microsoft.com/office/powerpoint/2010/main" val="231607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Effect transition="in" filter="fade">
                                      <p:cBhvr>
                                        <p:cTn id="61" dur="500"/>
                                        <p:tgtEl>
                                          <p:spTgt spid="31">
                                            <p:txEl>
                                              <p:pRg st="0" end="0"/>
                                            </p:txEl>
                                          </p:spTgt>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1" grpId="0" build="p"/>
      <p:bldP spid="32" grpId="0" build="p"/>
      <p:bldP spid="38" grpId="0"/>
      <p:bldP spid="47" grpId="0" animBg="1"/>
      <p:bldP spid="50" grpId="0" animBg="1"/>
      <p:bldP spid="5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dirty="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rtlCol="0"/>
          <a:lstStyle/>
          <a:p>
            <a:pPr rtl="0"/>
            <a:r>
              <a:rPr lang="es"/>
              <a:t>REPRESENTACIÓN DE PAPELES EN GRUPO</a:t>
            </a:r>
            <a:endParaRPr lang="en-US" altLang="en-US"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46951" y="1503022"/>
            <a:ext cx="4702055" cy="1952227"/>
          </a:xfrm>
        </p:spPr>
        <p:txBody>
          <a:bodyPr rtlCol="0"/>
          <a:lstStyle/>
          <a:p>
            <a:pPr rtl="0"/>
            <a:r>
              <a:rPr lang="es">
                <a:solidFill>
                  <a:schemeClr val="tx2"/>
                </a:solidFill>
              </a:rPr>
              <a:t>Ejercicio</a:t>
            </a:r>
          </a:p>
        </p:txBody>
      </p:sp>
      <p:sp>
        <p:nvSpPr>
          <p:cNvPr id="26" name="Shape 7274">
            <a:extLst>
              <a:ext uri="{FF2B5EF4-FFF2-40B4-BE49-F238E27FC236}">
                <a16:creationId xmlns:a16="http://schemas.microsoft.com/office/drawing/2014/main" id="{06E4A868-6747-B447-A5F0-69929A904EDA}"/>
              </a:ext>
            </a:extLst>
          </p:cNvPr>
          <p:cNvSpPr/>
          <p:nvPr/>
        </p:nvSpPr>
        <p:spPr>
          <a:xfrm>
            <a:off x="6074504" y="5568057"/>
            <a:ext cx="933399" cy="933398"/>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pic>
        <p:nvPicPr>
          <p:cNvPr id="57" name="Picture 56">
            <a:extLst>
              <a:ext uri="{FF2B5EF4-FFF2-40B4-BE49-F238E27FC236}">
                <a16:creationId xmlns:a16="http://schemas.microsoft.com/office/drawing/2014/main" id="{8FF85929-2179-BB4E-8D0F-11180D8188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sp>
        <p:nvSpPr>
          <p:cNvPr id="12" name="Slide Number Placeholder 5">
            <a:extLst>
              <a:ext uri="{FF2B5EF4-FFF2-40B4-BE49-F238E27FC236}">
                <a16:creationId xmlns:a16="http://schemas.microsoft.com/office/drawing/2014/main" id="{1BEBACCE-1317-AF4C-A1D9-F597CFA973E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46</a:t>
            </a:fld>
            <a:endParaRPr lang="en-US" altLang="en-US" sz="1200" dirty="0">
              <a:solidFill>
                <a:schemeClr val="bg1"/>
              </a:solidFill>
            </a:endParaRPr>
          </a:p>
        </p:txBody>
      </p:sp>
      <p:pic>
        <p:nvPicPr>
          <p:cNvPr id="15" name="Picture 8">
            <a:extLst>
              <a:ext uri="{FF2B5EF4-FFF2-40B4-BE49-F238E27FC236}">
                <a16:creationId xmlns:a16="http://schemas.microsoft.com/office/drawing/2014/main" id="{B6A0D0EA-E734-E84F-8FF9-979F541CBBD2}"/>
              </a:ext>
            </a:extLst>
          </p:cNvPr>
          <p:cNvPicPr>
            <a:picLocks noChangeAspect="1"/>
          </p:cNvPicPr>
          <p:nvPr/>
        </p:nvPicPr>
        <p:blipFill rotWithShape="1">
          <a:blip r:embed="rId4"/>
          <a:srcRect l="20653" r="43197" b="39823"/>
          <a:stretch/>
        </p:blipFill>
        <p:spPr>
          <a:xfrm>
            <a:off x="9259278" y="6501455"/>
            <a:ext cx="1993264" cy="3318171"/>
          </a:xfrm>
          <a:prstGeom prst="rect">
            <a:avLst/>
          </a:prstGeom>
        </p:spPr>
      </p:pic>
      <p:pic>
        <p:nvPicPr>
          <p:cNvPr id="16" name="Picture 8">
            <a:extLst>
              <a:ext uri="{FF2B5EF4-FFF2-40B4-BE49-F238E27FC236}">
                <a16:creationId xmlns:a16="http://schemas.microsoft.com/office/drawing/2014/main" id="{0E25A0C4-1F93-1445-806A-249864DEF78E}"/>
              </a:ext>
            </a:extLst>
          </p:cNvPr>
          <p:cNvPicPr>
            <a:picLocks noChangeAspect="1"/>
          </p:cNvPicPr>
          <p:nvPr/>
        </p:nvPicPr>
        <p:blipFill>
          <a:blip r:embed="rId5"/>
          <a:stretch>
            <a:fillRect/>
          </a:stretch>
        </p:blipFill>
        <p:spPr>
          <a:xfrm>
            <a:off x="2588067" y="6613127"/>
            <a:ext cx="7064017" cy="3532009"/>
          </a:xfrm>
          <a:prstGeom prst="rect">
            <a:avLst/>
          </a:prstGeom>
        </p:spPr>
      </p:pic>
      <p:pic>
        <p:nvPicPr>
          <p:cNvPr id="17" name="Picture 16">
            <a:extLst>
              <a:ext uri="{FF2B5EF4-FFF2-40B4-BE49-F238E27FC236}">
                <a16:creationId xmlns:a16="http://schemas.microsoft.com/office/drawing/2014/main" id="{95989BF8-115E-1245-86B5-18C441BBDCE0}"/>
              </a:ext>
            </a:extLst>
          </p:cNvPr>
          <p:cNvPicPr>
            <a:picLocks noChangeAspect="1"/>
          </p:cNvPicPr>
          <p:nvPr/>
        </p:nvPicPr>
        <p:blipFill rotWithShape="1">
          <a:blip r:embed="rId6"/>
          <a:srcRect l="11926" t="9816" r="56636" b="48055"/>
          <a:stretch/>
        </p:blipFill>
        <p:spPr>
          <a:xfrm>
            <a:off x="1312054" y="6781898"/>
            <a:ext cx="2219999" cy="2974878"/>
          </a:xfrm>
          <a:prstGeom prst="rect">
            <a:avLst/>
          </a:prstGeom>
        </p:spPr>
      </p:pic>
    </p:spTree>
    <p:extLst>
      <p:ext uri="{BB962C8B-B14F-4D97-AF65-F5344CB8AC3E}">
        <p14:creationId xmlns:p14="http://schemas.microsoft.com/office/powerpoint/2010/main" val="3621317906"/>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dirty="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rtlCol="0"/>
          <a:lstStyle/>
          <a:p>
            <a:pPr rtl="0"/>
            <a:r>
              <a:rPr lang="es" dirty="0"/>
              <a:t>REPRESENTACIÓN DE PAPELES por PAREJAS</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rtlCol="0"/>
          <a:lstStyle/>
          <a:p>
            <a:pPr rtl="0"/>
            <a:r>
              <a:rPr lang="es">
                <a:solidFill>
                  <a:schemeClr val="tx2"/>
                </a:solidFill>
              </a:rPr>
              <a:t>Ejercicio</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CUADERNO - PÁGINAS </a:t>
            </a:r>
            <a:r>
              <a:rPr lang="es" sz="3600" b="1" dirty="0">
                <a:solidFill>
                  <a:schemeClr val="tx2"/>
                </a:solidFill>
              </a:rPr>
              <a:t>58 a 61</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47</a:t>
            </a:fld>
            <a:endParaRPr lang="en-US" altLang="en-US" sz="1200" dirty="0">
              <a:solidFill>
                <a:schemeClr val="bg1"/>
              </a:solidFill>
            </a:endParaRPr>
          </a:p>
        </p:txBody>
      </p:sp>
      <p:pic>
        <p:nvPicPr>
          <p:cNvPr id="3" name="Picture 2">
            <a:extLst>
              <a:ext uri="{FF2B5EF4-FFF2-40B4-BE49-F238E27FC236}">
                <a16:creationId xmlns:a16="http://schemas.microsoft.com/office/drawing/2014/main" id="{3010D690-2888-1143-A918-26134D94D077}"/>
              </a:ext>
            </a:extLst>
          </p:cNvPr>
          <p:cNvPicPr>
            <a:picLocks noChangeAspect="1"/>
          </p:cNvPicPr>
          <p:nvPr/>
        </p:nvPicPr>
        <p:blipFill>
          <a:blip r:embed="rId4"/>
          <a:stretch>
            <a:fillRect/>
          </a:stretch>
        </p:blipFill>
        <p:spPr>
          <a:xfrm>
            <a:off x="9572519" y="4289846"/>
            <a:ext cx="3289300" cy="3289300"/>
          </a:xfrm>
          <a:prstGeom prst="rect">
            <a:avLst/>
          </a:prstGeom>
        </p:spPr>
      </p:pic>
      <p:pic>
        <p:nvPicPr>
          <p:cNvPr id="8" name="Picture 7">
            <a:extLst>
              <a:ext uri="{FF2B5EF4-FFF2-40B4-BE49-F238E27FC236}">
                <a16:creationId xmlns:a16="http://schemas.microsoft.com/office/drawing/2014/main" id="{2E68A696-589E-7446-875F-EC797132417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79395" y="4519357"/>
            <a:ext cx="825500" cy="2882900"/>
          </a:xfrm>
          <a:prstGeom prst="rect">
            <a:avLst/>
          </a:prstGeom>
        </p:spPr>
      </p:pic>
    </p:spTree>
    <p:extLst>
      <p:ext uri="{BB962C8B-B14F-4D97-AF65-F5344CB8AC3E}">
        <p14:creationId xmlns:p14="http://schemas.microsoft.com/office/powerpoint/2010/main" val="341786243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dirty="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rtlCol="0"/>
          <a:lstStyle/>
          <a:p>
            <a:pPr rtl="0"/>
            <a:r>
              <a:rPr lang="es"/>
              <a:t>Conocimiento de</a:t>
            </a:r>
            <a:br>
              <a:rPr lang="en-US" altLang="en-US" dirty="0"/>
            </a:br>
            <a:r>
              <a:rPr lang="es"/>
              <a:t>la situación</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rtlCol="0"/>
          <a:lstStyle/>
          <a:p>
            <a:pPr rtl="0"/>
            <a:r>
              <a:rPr lang="es">
                <a:solidFill>
                  <a:schemeClr val="tx2"/>
                </a:solidFill>
              </a:rPr>
              <a:t>Ejercicio</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861322"/>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Cuaderno - PÁGINA </a:t>
            </a:r>
            <a:r>
              <a:rPr lang="es" sz="3600" b="1" dirty="0">
                <a:solidFill>
                  <a:schemeClr val="tx2"/>
                </a:solidFill>
              </a:rPr>
              <a:t>62</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48</a:t>
            </a:fld>
            <a:endParaRPr lang="en-US" altLang="en-US" sz="1200" dirty="0">
              <a:solidFill>
                <a:schemeClr val="bg1"/>
              </a:solidFill>
            </a:endParaRPr>
          </a:p>
        </p:txBody>
      </p:sp>
    </p:spTree>
    <p:extLst>
      <p:ext uri="{BB962C8B-B14F-4D97-AF65-F5344CB8AC3E}">
        <p14:creationId xmlns:p14="http://schemas.microsoft.com/office/powerpoint/2010/main" val="427618316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rtlCol="0"/>
          <a:lstStyle/>
          <a:p>
            <a:pPr algn="ctr" rtl="0"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26" y="3300208"/>
            <a:ext cx="8951410" cy="4773111"/>
          </a:xfrm>
          <a:prstGeom prst="rect">
            <a:avLst/>
          </a:prstGeom>
        </p:spPr>
      </p:pic>
      <p:pic>
        <p:nvPicPr>
          <p:cNvPr id="17" name="Picture Placeholder 16">
            <a:extLst>
              <a:ext uri="{FF2B5EF4-FFF2-40B4-BE49-F238E27FC236}">
                <a16:creationId xmlns:a16="http://schemas.microsoft.com/office/drawing/2014/main" id="{8E949404-F81E-A045-A1E4-45B0BC1DAD19}"/>
              </a:ext>
            </a:extLst>
          </p:cNvPr>
          <p:cNvPicPr>
            <a:picLocks noGrp="1" noChangeAspect="1"/>
          </p:cNvPicPr>
          <p:nvPr>
            <p:ph type="pic" sz="quarter" idx="10"/>
          </p:nvPr>
        </p:nvPicPr>
        <p:blipFill rotWithShape="1">
          <a:blip r:embed="rId4"/>
          <a:srcRect l="5732" r="5732"/>
          <a:stretch/>
        </p:blipFill>
        <p:spPr>
          <a:xfrm>
            <a:off x="3168117" y="3679992"/>
            <a:ext cx="6847421" cy="4020414"/>
          </a:xfrm>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a:xfrm>
            <a:off x="978195" y="1685844"/>
            <a:ext cx="11015331" cy="1620984"/>
          </a:xfrm>
        </p:spPr>
        <p:txBody>
          <a:bodyPr rtlCol="0">
            <a:normAutofit fontScale="85000" lnSpcReduction="20000"/>
          </a:bodyPr>
          <a:lstStyle/>
          <a:p>
            <a:pPr rtl="0"/>
            <a:r>
              <a:rPr lang="es" b="1"/>
              <a:t>Tal como soy: </a:t>
            </a:r>
            <a:r>
              <a:rPr lang="es"/>
              <a:t>entender la orientación</a:t>
            </a:r>
            <a:br>
              <a:rPr lang="en-US" altLang="en-US" dirty="0"/>
            </a:br>
            <a:r>
              <a:rPr lang="es"/>
              <a:t>sexual y la identidad de género de las personas refugiadas </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rtl="0">
              <a:lnSpc>
                <a:spcPct val="80000"/>
              </a:lnSpc>
            </a:pPr>
            <a:r>
              <a:rPr lang="en-US" sz="2400" b="1" spc="70" dirty="0">
                <a:solidFill>
                  <a:schemeClr val="bg1"/>
                </a:solidFill>
                <a:latin typeface="+mj-lt"/>
                <a:cs typeface="Lato Light"/>
              </a:rPr>
              <a:t>Video</a:t>
            </a:r>
            <a:endParaRPr lang="es" sz="2400" b="1" spc="70" dirty="0">
              <a:solidFill>
                <a:schemeClr val="bg1"/>
              </a:solidFill>
              <a:latin typeface="+mj-lt"/>
              <a:cs typeface="Lato Light"/>
            </a:endParaRP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987" dirty="0"/>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571006"/>
            <a:ext cx="0" cy="0"/>
          </a:xfrm>
          <a:prstGeom prst="rect">
            <a:avLst/>
          </a:prstGeom>
        </p:spPr>
        <p:txBody>
          <a:bodyPr wrap="none" rtlCol="0">
            <a:noAutofit/>
          </a:bodyPr>
          <a:lstStyle/>
          <a:p>
            <a:pPr rtl="0"/>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rtlCol="0" anchor="ctr"/>
          <a:lstStyle/>
          <a:p>
            <a:pPr rtl="0"/>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778323"/>
            <a:ext cx="6847421" cy="694591"/>
          </a:xfrm>
          <a:prstGeom prst="rect">
            <a:avLst/>
          </a:prstGeom>
          <a:solidFill>
            <a:schemeClr val="accent1">
              <a:alpha val="43000"/>
            </a:schemeClr>
          </a:solidFill>
        </p:spPr>
        <p:txBody>
          <a:bodyPr rtlCol="0"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rtl="0"/>
            <a:r>
              <a:rPr lang="es" sz="2400" kern="0">
                <a:solidFill>
                  <a:schemeClr val="bg1"/>
                </a:solidFill>
              </a:rPr>
              <a:t>ORAM (2:25)</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49</a:t>
            </a:fld>
            <a:endParaRPr lang="en-US" altLang="en-US" sz="1200" dirty="0">
              <a:solidFill>
                <a:schemeClr val="bg1"/>
              </a:solidFill>
            </a:endParaRPr>
          </a:p>
        </p:txBody>
      </p:sp>
    </p:spTree>
    <p:extLst>
      <p:ext uri="{BB962C8B-B14F-4D97-AF65-F5344CB8AC3E}">
        <p14:creationId xmlns:p14="http://schemas.microsoft.com/office/powerpoint/2010/main" val="34736551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437015" y="3796188"/>
            <a:ext cx="0" cy="4803676"/>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738090" y="3761580"/>
            <a:ext cx="0" cy="4838284"/>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nvSpPr>
        <p:spPr>
          <a:xfrm>
            <a:off x="263616" y="6172639"/>
            <a:ext cx="4009842" cy="2556658"/>
          </a:xfrm>
          <a:prstGeom prst="rect">
            <a:avLst/>
          </a:prstGeom>
        </p:spPr>
        <p:txBody>
          <a:bodyPr rtlCol="0"/>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rtl="0">
              <a:buClr>
                <a:srgbClr val="AF1D38"/>
              </a:buClr>
            </a:pPr>
            <a:r>
              <a:rPr lang="es" dirty="0"/>
              <a:t>Explicar cómo </a:t>
            </a:r>
            <a:r>
              <a:rPr lang="es" b="1" dirty="0">
                <a:solidFill>
                  <a:schemeClr val="accent1"/>
                </a:solidFill>
              </a:rPr>
              <a:t>hacer entrevistas respetuosas</a:t>
            </a:r>
            <a:r>
              <a:rPr lang="es" dirty="0"/>
              <a:t> </a:t>
            </a:r>
            <a:br>
              <a:rPr lang="en-US" altLang="en-US" dirty="0"/>
            </a:br>
            <a:r>
              <a:rPr lang="es" dirty="0"/>
              <a:t>utilizando el modelo PEACE y explorando distintas esferas temáticas</a:t>
            </a:r>
          </a:p>
        </p:txBody>
      </p:sp>
      <p:sp>
        <p:nvSpPr>
          <p:cNvPr id="30" name="Title 3">
            <a:extLst>
              <a:ext uri="{FF2B5EF4-FFF2-40B4-BE49-F238E27FC236}">
                <a16:creationId xmlns:a16="http://schemas.microsoft.com/office/drawing/2014/main" id="{A9BE7D52-9F96-8945-AA8F-979CE259F6CD}"/>
              </a:ext>
            </a:extLst>
          </p:cNvPr>
          <p:cNvSpPr txBox="1">
            <a:spLocks/>
          </p:cNvSpPr>
          <p:nvPr/>
        </p:nvSpPr>
        <p:spPr>
          <a:xfrm>
            <a:off x="5172893" y="4512"/>
            <a:ext cx="2760793" cy="820493"/>
          </a:xfrm>
          <a:prstGeom prst="rect">
            <a:avLst/>
          </a:prstGeom>
          <a:solidFill>
            <a:schemeClr val="accent2"/>
          </a:solid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b="0" kern="0" spc="330">
                <a:solidFill>
                  <a:schemeClr val="bg1"/>
                </a:solidFill>
              </a:rPr>
              <a:t>MÓDULO </a:t>
            </a:r>
            <a:r>
              <a:rPr lang="es" kern="0" spc="330">
                <a:solidFill>
                  <a:schemeClr val="bg1"/>
                </a:solidFill>
              </a:rPr>
              <a:t>8</a:t>
            </a:r>
          </a:p>
        </p:txBody>
      </p:sp>
      <p:sp>
        <p:nvSpPr>
          <p:cNvPr id="31" name="Text Placeholder 17">
            <a:extLst>
              <a:ext uri="{FF2B5EF4-FFF2-40B4-BE49-F238E27FC236}">
                <a16:creationId xmlns:a16="http://schemas.microsoft.com/office/drawing/2014/main" id="{96E34998-773A-6C42-80B7-613B5A6D673C}"/>
              </a:ext>
            </a:extLst>
          </p:cNvPr>
          <p:cNvSpPr txBox="1">
            <a:spLocks/>
          </p:cNvSpPr>
          <p:nvPr/>
        </p:nvSpPr>
        <p:spPr>
          <a:xfrm>
            <a:off x="8814290" y="6172640"/>
            <a:ext cx="4123300" cy="3240685"/>
          </a:xfrm>
          <a:prstGeom prst="rect">
            <a:avLst/>
          </a:prstGeom>
        </p:spPr>
        <p:txBody>
          <a:bodyPr rtlCol="0">
            <a:normAutofit/>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es" sz="2400" dirty="0"/>
              <a:t>Compartir recomendaciones para que el personal pueda cumplir los objetivos de las entrevistas y evitar determinadas</a:t>
            </a:r>
            <a:r>
              <a:rPr lang="es" sz="2400" b="1" dirty="0">
                <a:solidFill>
                  <a:schemeClr val="accent2"/>
                </a:solidFill>
              </a:rPr>
              <a:t> </a:t>
            </a:r>
            <a:r>
              <a:rPr lang="es" sz="2400" b="1" dirty="0">
                <a:solidFill>
                  <a:schemeClr val="accent3"/>
                </a:solidFill>
              </a:rPr>
              <a:t>preguntas y estereotipos</a:t>
            </a:r>
            <a:endParaRPr lang="es" sz="2400" dirty="0"/>
          </a:p>
        </p:txBody>
      </p:sp>
      <p:sp>
        <p:nvSpPr>
          <p:cNvPr id="32" name="Text Placeholder 4">
            <a:extLst>
              <a:ext uri="{FF2B5EF4-FFF2-40B4-BE49-F238E27FC236}">
                <a16:creationId xmlns:a16="http://schemas.microsoft.com/office/drawing/2014/main" id="{BA6D7728-44A1-4840-A050-B5CC99FBC747}"/>
              </a:ext>
            </a:extLst>
          </p:cNvPr>
          <p:cNvSpPr txBox="1">
            <a:spLocks/>
          </p:cNvSpPr>
          <p:nvPr/>
        </p:nvSpPr>
        <p:spPr>
          <a:xfrm>
            <a:off x="4524379" y="6178875"/>
            <a:ext cx="4050154" cy="2906357"/>
          </a:xfrm>
          <a:prstGeom prst="rect">
            <a:avLst/>
          </a:prstGeom>
        </p:spPr>
        <p:txBody>
          <a:bodyPr rtlCol="0"/>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es" sz="2400" dirty="0"/>
              <a:t>Describir cómo crear </a:t>
            </a:r>
            <a:br>
              <a:rPr lang="en-US" sz="2400" dirty="0"/>
            </a:br>
            <a:r>
              <a:rPr lang="es" sz="2400" b="1" dirty="0">
                <a:solidFill>
                  <a:schemeClr val="accent2"/>
                </a:solidFill>
              </a:rPr>
              <a:t>espacios más seguros para realizar entrevistas</a:t>
            </a:r>
            <a:r>
              <a:rPr lang="es" sz="2400" dirty="0">
                <a:solidFill>
                  <a:schemeClr val="accent2"/>
                </a:solidFill>
              </a:rPr>
              <a:t> </a:t>
            </a:r>
            <a:r>
              <a:rPr lang="es" sz="2400" dirty="0"/>
              <a:t>que fomenten una comunicación abierta, digna y segura</a:t>
            </a:r>
          </a:p>
        </p:txBody>
      </p:sp>
      <p:cxnSp>
        <p:nvCxnSpPr>
          <p:cNvPr id="33" name="Straight Connector 32">
            <a:extLst>
              <a:ext uri="{FF2B5EF4-FFF2-40B4-BE49-F238E27FC236}">
                <a16:creationId xmlns:a16="http://schemas.microsoft.com/office/drawing/2014/main" id="{20DA9E07-8F88-354E-B2D5-C7E32921E6BF}"/>
              </a:ext>
            </a:extLst>
          </p:cNvPr>
          <p:cNvCxnSpPr/>
          <p:nvPr/>
        </p:nvCxnSpPr>
        <p:spPr bwMode="auto">
          <a:xfrm flipV="1">
            <a:off x="-1" y="8599864"/>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nvGrpSpPr>
        <p:grpSpPr>
          <a:xfrm>
            <a:off x="1626816"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es" sz="5399" kern="0">
                  <a:solidFill>
                    <a:schemeClr val="bg1"/>
                  </a:solidFill>
                  <a:latin typeface="+mj-lt"/>
                  <a:cs typeface="Lato Light"/>
                </a:rPr>
                <a:t>1</a:t>
              </a:r>
              <a:endParaRPr sz="5399"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sz="6599" kern="0" spc="330">
                <a:solidFill>
                  <a:schemeClr val="bg1"/>
                </a:solidFill>
              </a:rPr>
              <a:t>OBJETIVOS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nvGrpSpPr>
        <p:grpSpPr>
          <a:xfrm>
            <a:off x="588097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es" sz="5399" kern="0">
                  <a:solidFill>
                    <a:schemeClr val="bg1"/>
                  </a:solidFill>
                  <a:latin typeface="+mj-lt"/>
                  <a:cs typeface="Lato Light"/>
                </a:rPr>
                <a:t>2</a:t>
              </a:r>
              <a:endParaRPr sz="5399"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grpSp>
      <p:grpSp>
        <p:nvGrpSpPr>
          <p:cNvPr id="43" name="Group 230">
            <a:extLst>
              <a:ext uri="{FF2B5EF4-FFF2-40B4-BE49-F238E27FC236}">
                <a16:creationId xmlns:a16="http://schemas.microsoft.com/office/drawing/2014/main" id="{34307DF2-B4BD-F142-AEC1-AAE000D7D7FF}"/>
              </a:ext>
            </a:extLst>
          </p:cNvPr>
          <p:cNvGrpSpPr>
            <a:grpSpLocks noChangeAspect="1"/>
          </p:cNvGrpSpPr>
          <p:nvPr/>
        </p:nvGrpSpPr>
        <p:grpSpPr>
          <a:xfrm>
            <a:off x="10075143" y="3101630"/>
            <a:ext cx="1540128" cy="1550466"/>
            <a:chOff x="0" y="0"/>
            <a:chExt cx="1455740" cy="1465510"/>
          </a:xfrm>
          <a:solidFill>
            <a:srgbClr val="FCC448"/>
          </a:solidFill>
        </p:grpSpPr>
        <p:sp>
          <p:nvSpPr>
            <p:cNvPr id="44" name="Shape 227">
              <a:extLst>
                <a:ext uri="{FF2B5EF4-FFF2-40B4-BE49-F238E27FC236}">
                  <a16:creationId xmlns:a16="http://schemas.microsoft.com/office/drawing/2014/main" id="{91BE9CFC-846C-ED40-99BB-C1599A4985BA}"/>
                </a:ext>
              </a:extLst>
            </p:cNvPr>
            <p:cNvSpPr/>
            <p:nvPr/>
          </p:nvSpPr>
          <p:spPr>
            <a:xfrm>
              <a:off x="0" y="0"/>
              <a:ext cx="1270000" cy="1270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es" sz="5399" kern="0">
                  <a:solidFill>
                    <a:schemeClr val="bg1"/>
                  </a:solidFill>
                  <a:latin typeface="+mj-lt"/>
                  <a:cs typeface="Lato Light"/>
                </a:rPr>
                <a:t>3</a:t>
              </a:r>
              <a:endParaRPr sz="5399" kern="0" dirty="0">
                <a:solidFill>
                  <a:schemeClr val="bg1"/>
                </a:solidFill>
                <a:latin typeface="+mj-lt"/>
                <a:cs typeface="Lato Light"/>
              </a:endParaRPr>
            </a:p>
          </p:txBody>
        </p:sp>
        <p:sp>
          <p:nvSpPr>
            <p:cNvPr id="45" name="Shape 228">
              <a:extLst>
                <a:ext uri="{FF2B5EF4-FFF2-40B4-BE49-F238E27FC236}">
                  <a16:creationId xmlns:a16="http://schemas.microsoft.com/office/drawing/2014/main" id="{B2EA7631-AC0A-CE43-9A49-7573F6D6798C}"/>
                </a:ext>
              </a:extLst>
            </p:cNvPr>
            <p:cNvSpPr/>
            <p:nvPr/>
          </p:nvSpPr>
          <p:spPr>
            <a:xfrm rot="5400000">
              <a:off x="537245" y="1221123"/>
              <a:ext cx="195510"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sp>
          <p:nvSpPr>
            <p:cNvPr id="46" name="Shape 229">
              <a:extLst>
                <a:ext uri="{FF2B5EF4-FFF2-40B4-BE49-F238E27FC236}">
                  <a16:creationId xmlns:a16="http://schemas.microsoft.com/office/drawing/2014/main" id="{EE006D6D-83AF-4941-9A72-557D2A2FEA30}"/>
                </a:ext>
              </a:extLst>
            </p:cNvPr>
            <p:cNvSpPr/>
            <p:nvPr/>
          </p:nvSpPr>
          <p:spPr>
            <a:xfrm>
              <a:off x="1260231" y="488369"/>
              <a:ext cx="195509"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395240" y="4791686"/>
            <a:ext cx="3747586" cy="1227580"/>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90000"/>
              </a:lnSpc>
            </a:pPr>
            <a:r>
              <a:rPr lang="es" sz="2400" b="1" dirty="0">
                <a:solidFill>
                  <a:schemeClr val="bg1"/>
                </a:solidFill>
                <a:latin typeface="Calibri" charset="0"/>
                <a:ea typeface="Calibri" charset="0"/>
                <a:cs typeface="Calibri" charset="0"/>
              </a:rPr>
              <a:t>EL MODELO </a:t>
            </a:r>
            <a:br>
              <a:rPr lang="es" sz="2400" b="1" dirty="0">
                <a:solidFill>
                  <a:schemeClr val="bg1"/>
                </a:solidFill>
                <a:latin typeface="Calibri" charset="0"/>
                <a:ea typeface="Calibri" charset="0"/>
                <a:cs typeface="Calibri" charset="0"/>
              </a:rPr>
            </a:br>
            <a:r>
              <a:rPr lang="es" sz="2400" b="1" dirty="0">
                <a:solidFill>
                  <a:schemeClr val="bg1"/>
                </a:solidFill>
                <a:latin typeface="Calibri" charset="0"/>
                <a:ea typeface="Calibri" charset="0"/>
                <a:cs typeface="Calibri" charset="0"/>
              </a:rPr>
              <a:t>PEACE</a:t>
            </a:r>
            <a:endParaRPr lang="en-US" sz="2000" b="1" dirty="0">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687306" y="4791686"/>
            <a:ext cx="3747586" cy="1233816"/>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90000"/>
              </a:lnSpc>
            </a:pPr>
            <a:r>
              <a:rPr lang="es" sz="2400" b="1" dirty="0">
                <a:solidFill>
                  <a:schemeClr val="bg1"/>
                </a:solidFill>
                <a:latin typeface="Calibri" charset="0"/>
                <a:ea typeface="Calibri" charset="0"/>
                <a:cs typeface="Calibri" charset="0"/>
              </a:rPr>
              <a:t>ESPACIOS </a:t>
            </a:r>
            <a:br>
              <a:rPr lang="en-US" sz="2400" b="1" dirty="0">
                <a:solidFill>
                  <a:schemeClr val="bg1"/>
                </a:solidFill>
                <a:latin typeface="Calibri" charset="0"/>
                <a:ea typeface="Calibri" charset="0"/>
                <a:cs typeface="Calibri" charset="0"/>
              </a:rPr>
            </a:br>
            <a:r>
              <a:rPr lang="es" sz="2400" b="1" dirty="0">
                <a:solidFill>
                  <a:schemeClr val="bg1"/>
                </a:solidFill>
                <a:latin typeface="Calibri" charset="0"/>
                <a:ea typeface="Calibri" charset="0"/>
                <a:cs typeface="Calibri" charset="0"/>
              </a:rPr>
              <a:t>MÁS SEGUROS PARA </a:t>
            </a:r>
            <a:br>
              <a:rPr lang="es" sz="2400" b="1" dirty="0">
                <a:solidFill>
                  <a:schemeClr val="bg1"/>
                </a:solidFill>
                <a:latin typeface="Calibri" charset="0"/>
                <a:ea typeface="Calibri" charset="0"/>
                <a:cs typeface="Calibri" charset="0"/>
              </a:rPr>
            </a:br>
            <a:r>
              <a:rPr lang="es" sz="2400" b="1" dirty="0">
                <a:solidFill>
                  <a:schemeClr val="bg1"/>
                </a:solidFill>
                <a:latin typeface="Calibri" charset="0"/>
                <a:ea typeface="Calibri" charset="0"/>
                <a:cs typeface="Calibri" charset="0"/>
              </a:rPr>
              <a:t>REALIZAR ENTREVISTAS</a:t>
            </a:r>
            <a:endParaRPr lang="en-US" sz="2400" b="1" dirty="0">
              <a:solidFill>
                <a:schemeClr val="bg1"/>
              </a:solidFill>
              <a:latin typeface="Calibri" charset="0"/>
              <a:ea typeface="Calibri" charset="0"/>
              <a:cs typeface="Calibri" charset="0"/>
            </a:endParaRPr>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979392" y="4791685"/>
            <a:ext cx="3747586" cy="1227581"/>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90000"/>
              </a:lnSpc>
            </a:pPr>
            <a:r>
              <a:rPr lang="es" sz="2400" b="1" dirty="0">
                <a:solidFill>
                  <a:schemeClr val="bg1"/>
                </a:solidFill>
                <a:latin typeface="Calibri" charset="0"/>
                <a:ea typeface="Calibri" charset="0"/>
                <a:cs typeface="Calibri" charset="0"/>
              </a:rPr>
              <a:t>CONSEJOS Y QUÉ </a:t>
            </a:r>
            <a:br>
              <a:rPr lang="en-US" sz="2400" b="1" dirty="0">
                <a:solidFill>
                  <a:schemeClr val="bg1"/>
                </a:solidFill>
                <a:latin typeface="Calibri" charset="0"/>
                <a:ea typeface="Calibri" charset="0"/>
                <a:cs typeface="Calibri" charset="0"/>
              </a:rPr>
            </a:br>
            <a:r>
              <a:rPr lang="es" sz="2400" b="1" dirty="0">
                <a:solidFill>
                  <a:schemeClr val="bg1"/>
                </a:solidFill>
                <a:latin typeface="Calibri" charset="0"/>
                <a:ea typeface="Calibri" charset="0"/>
                <a:cs typeface="Calibri" charset="0"/>
              </a:rPr>
              <a:t>EVITAR</a:t>
            </a:r>
            <a:endParaRPr lang="en-US" sz="2000" b="1" dirty="0">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5</a:t>
            </a:fld>
            <a:endParaRPr lang="en-US" altLang="en-US" sz="1200" dirty="0">
              <a:solidFill>
                <a:schemeClr val="bg1"/>
              </a:solidFill>
            </a:endParaRPr>
          </a:p>
        </p:txBody>
      </p:sp>
    </p:spTree>
    <p:extLst>
      <p:ext uri="{BB962C8B-B14F-4D97-AF65-F5344CB8AC3E}">
        <p14:creationId xmlns:p14="http://schemas.microsoft.com/office/powerpoint/2010/main" val="3713716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Effect transition="in" filter="fade">
                                      <p:cBhvr>
                                        <p:cTn id="61" dur="500"/>
                                        <p:tgtEl>
                                          <p:spTgt spid="31">
                                            <p:txEl>
                                              <p:pRg st="0" end="0"/>
                                            </p:txEl>
                                          </p:spTgt>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1" grpId="0" build="p"/>
      <p:bldP spid="32" grpId="0" build="p"/>
      <p:bldP spid="38" grpId="0"/>
      <p:bldP spid="47" grpId="0" animBg="1"/>
      <p:bldP spid="50" grpId="0" animBg="1"/>
      <p:bldP spid="5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rtlCol="0"/>
          <a:lstStyle/>
          <a:p>
            <a:pPr rtl="0"/>
            <a:r>
              <a:rPr lang="es"/>
              <a:t>Puntos clave de aprendizaje</a:t>
            </a:r>
            <a:endParaRPr lang="en-US" dirty="0"/>
          </a:p>
        </p:txBody>
      </p:sp>
      <p:grpSp>
        <p:nvGrpSpPr>
          <p:cNvPr id="4" name="Group 3">
            <a:extLst>
              <a:ext uri="{FF2B5EF4-FFF2-40B4-BE49-F238E27FC236}">
                <a16:creationId xmlns:a16="http://schemas.microsoft.com/office/drawing/2014/main" id="{0ADFD6BB-0AD3-3546-B9D1-3BA16F0390A0}"/>
              </a:ext>
            </a:extLst>
          </p:cNvPr>
          <p:cNvGrpSpPr/>
          <p:nvPr/>
        </p:nvGrpSpPr>
        <p:grpSpPr>
          <a:xfrm>
            <a:off x="191385" y="1670910"/>
            <a:ext cx="4386953" cy="6629727"/>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es" sz="2800" b="1" kern="0">
                    <a:solidFill>
                      <a:schemeClr val="bg1"/>
                    </a:solidFill>
                    <a:ea typeface="MS PGothic" charset="-128"/>
                    <a:cs typeface="Calibri" charset="0"/>
                  </a:rPr>
                  <a:t>Crear un entorno acogedor y propicio</a:t>
                </a:r>
                <a:endParaRPr lang="en-US" sz="2800" b="1"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F7248983-AD87-DF42-BFDC-CF8596BF5C58}"/>
              </a:ext>
            </a:extLst>
          </p:cNvPr>
          <p:cNvGrpSpPr/>
          <p:nvPr/>
        </p:nvGrpSpPr>
        <p:grpSpPr>
          <a:xfrm>
            <a:off x="4279681" y="1668906"/>
            <a:ext cx="4386953" cy="6647444"/>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es" sz="2800" b="1" kern="0">
                    <a:solidFill>
                      <a:schemeClr val="bg1"/>
                    </a:solidFill>
                    <a:ea typeface="MS PGothic" charset="-128"/>
                    <a:cs typeface="Calibri" charset="0"/>
                  </a:rPr>
                  <a:t>Explorar las esferas temáticas relativas a la vida cotidiana mediante el modelo PEACE</a:t>
                </a:r>
                <a:endParaRPr lang="en-US" sz="2400" b="1" dirty="0">
                  <a:solidFill>
                    <a:schemeClr val="bg1"/>
                  </a:solidFill>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D83AB72A-1812-A542-8BF0-99CD420AB605}"/>
              </a:ext>
            </a:extLst>
          </p:cNvPr>
          <p:cNvGrpSpPr/>
          <p:nvPr/>
        </p:nvGrpSpPr>
        <p:grpSpPr>
          <a:xfrm>
            <a:off x="8372112" y="1667619"/>
            <a:ext cx="4386953" cy="6658813"/>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es" sz="2800" b="1">
                    <a:solidFill>
                      <a:schemeClr val="bg1"/>
                    </a:solidFill>
                    <a:latin typeface="Calibri" panose="020F0502020204030204" pitchFamily="34" charset="0"/>
                    <a:cs typeface="Calibri" panose="020F0502020204030204" pitchFamily="34" charset="0"/>
                  </a:rPr>
                  <a:t>Puede resultar más difícil obtener información de personas con SOGIESC diversa</a:t>
                </a:r>
                <a:endParaRPr lang="en-US" sz="2400" dirty="0">
                  <a:solidFill>
                    <a:schemeClr val="bg1"/>
                  </a:solidFill>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50</a:t>
            </a:fld>
            <a:endParaRPr lang="en-US" altLang="en-US" sz="1200" dirty="0">
              <a:solidFill>
                <a:schemeClr val="bg1"/>
              </a:solidFill>
            </a:endParaRPr>
          </a:p>
        </p:txBody>
      </p:sp>
    </p:spTree>
    <p:extLst>
      <p:ext uri="{BB962C8B-B14F-4D97-AF65-F5344CB8AC3E}">
        <p14:creationId xmlns:p14="http://schemas.microsoft.com/office/powerpoint/2010/main" val="1871564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rtlCol="0">
            <a:normAutofit fontScale="90000"/>
          </a:bodyPr>
          <a:lstStyle/>
          <a:p>
            <a:pPr rtl="0"/>
            <a:r>
              <a:rPr lang="es"/>
              <a:t>Puntos clave de aprendizaje en materia de determinación de la condición de refugiado</a:t>
            </a:r>
          </a:p>
        </p:txBody>
      </p:sp>
      <p:grpSp>
        <p:nvGrpSpPr>
          <p:cNvPr id="16" name="Group 15">
            <a:extLst>
              <a:ext uri="{FF2B5EF4-FFF2-40B4-BE49-F238E27FC236}">
                <a16:creationId xmlns:a16="http://schemas.microsoft.com/office/drawing/2014/main" id="{DCF10100-6DB6-984F-AE4A-74B60C66936F}"/>
              </a:ext>
            </a:extLst>
          </p:cNvPr>
          <p:cNvGrpSpPr/>
          <p:nvPr/>
        </p:nvGrpSpPr>
        <p:grpSpPr>
          <a:xfrm>
            <a:off x="-198571" y="2241062"/>
            <a:ext cx="3100768" cy="3507073"/>
            <a:chOff x="3443309" y="1628989"/>
            <a:chExt cx="1233193"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2400" dirty="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443309" y="1821014"/>
              <a:ext cx="1224720" cy="903869"/>
            </a:xfrm>
            <a:prstGeom prst="ellipse">
              <a:avLst/>
            </a:prstGeom>
            <a:noFill/>
            <a:ln w="25400">
              <a:noFill/>
              <a:round/>
              <a:headEnd/>
              <a:tailEnd/>
            </a:ln>
          </p:spPr>
          <p:txBody>
            <a:bodyPr lIns="0" tIns="0" rIns="0" bIns="0" rtlCol="0" anchor="ctr"/>
            <a:lstStyle/>
            <a:p>
              <a:pPr algn="ctr" rtl="0"/>
              <a:r>
                <a:rPr lang="es" sz="2400" b="1">
                  <a:solidFill>
                    <a:schemeClr val="bg1"/>
                  </a:solidFill>
                  <a:latin typeface="Calibri" panose="020F0502020204030204" pitchFamily="34" charset="0"/>
                  <a:cs typeface="Calibri" panose="020F0502020204030204" pitchFamily="34" charset="0"/>
                </a:rPr>
                <a:t>“Demostrar” la SOGIESC puede violar los derechos humanos</a:t>
              </a:r>
              <a:endParaRPr lang="en-US" sz="2400" dirty="0">
                <a:solidFill>
                  <a:schemeClr val="bg1"/>
                </a:solidFill>
              </a:endParaRPr>
            </a:p>
          </p:txBody>
        </p:sp>
      </p:grpSp>
      <p:grpSp>
        <p:nvGrpSpPr>
          <p:cNvPr id="27" name="Group 26">
            <a:extLst>
              <a:ext uri="{FF2B5EF4-FFF2-40B4-BE49-F238E27FC236}">
                <a16:creationId xmlns:a16="http://schemas.microsoft.com/office/drawing/2014/main" id="{B266244D-0174-8D43-95D1-C0FE70B4504A}"/>
              </a:ext>
            </a:extLst>
          </p:cNvPr>
          <p:cNvGrpSpPr/>
          <p:nvPr/>
        </p:nvGrpSpPr>
        <p:grpSpPr>
          <a:xfrm>
            <a:off x="2411516" y="2241062"/>
            <a:ext cx="3070401" cy="3507073"/>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2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475240" y="1797640"/>
              <a:ext cx="1197704" cy="903869"/>
            </a:xfrm>
            <a:prstGeom prst="ellipse">
              <a:avLst/>
            </a:prstGeom>
            <a:noFill/>
            <a:ln w="25400">
              <a:noFill/>
              <a:round/>
              <a:headEnd/>
              <a:tailEnd/>
            </a:ln>
          </p:spPr>
          <p:txBody>
            <a:bodyPr lIns="0" tIns="0" rIns="0" bIns="0" rtlCol="0" anchor="ctr"/>
            <a:lstStyle/>
            <a:p>
              <a:pPr algn="ctr" rtl="0"/>
              <a:r>
                <a:rPr lang="es" sz="2400" b="1" dirty="0">
                  <a:solidFill>
                    <a:schemeClr val="bg1"/>
                  </a:solidFill>
                  <a:latin typeface="Calibri" panose="020F0502020204030204" pitchFamily="34" charset="0"/>
                  <a:cs typeface="Calibri" panose="020F0502020204030204" pitchFamily="34" charset="0"/>
                </a:rPr>
                <a:t>Céntrense en la identidad o percepción del perseguidor o </a:t>
              </a:r>
              <a:br>
                <a:rPr lang="en-US" altLang="en-US" sz="2400" b="1" dirty="0">
                  <a:solidFill>
                    <a:schemeClr val="bg1"/>
                  </a:solidFill>
                  <a:latin typeface="Calibri" panose="020F0502020204030204" pitchFamily="34" charset="0"/>
                  <a:cs typeface="Calibri" panose="020F0502020204030204" pitchFamily="34" charset="0"/>
                </a:rPr>
              </a:br>
              <a:r>
                <a:rPr lang="es" sz="2400" b="1" dirty="0">
                  <a:solidFill>
                    <a:schemeClr val="bg1"/>
                  </a:solidFill>
                  <a:latin typeface="Calibri" panose="020F0502020204030204" pitchFamily="34" charset="0"/>
                  <a:cs typeface="Calibri" panose="020F0502020204030204" pitchFamily="34" charset="0"/>
                </a:rPr>
                <a:t>perseguidores</a:t>
              </a:r>
              <a:endParaRPr lang="en-US" sz="2400" b="1" dirty="0">
                <a:solidFill>
                  <a:schemeClr val="bg1"/>
                </a:solidFill>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CEA08C4A-BDA3-BA4E-AB46-4BE92EB05F21}"/>
              </a:ext>
            </a:extLst>
          </p:cNvPr>
          <p:cNvGrpSpPr/>
          <p:nvPr/>
        </p:nvGrpSpPr>
        <p:grpSpPr>
          <a:xfrm>
            <a:off x="4928778" y="2241062"/>
            <a:ext cx="3132859" cy="3507073"/>
            <a:chOff x="3430546" y="1628989"/>
            <a:chExt cx="124595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2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430546" y="1830890"/>
              <a:ext cx="1230057" cy="903869"/>
            </a:xfrm>
            <a:prstGeom prst="ellipse">
              <a:avLst/>
            </a:prstGeom>
            <a:noFill/>
            <a:ln w="25400">
              <a:noFill/>
              <a:round/>
              <a:headEnd/>
              <a:tailEnd/>
            </a:ln>
          </p:spPr>
          <p:txBody>
            <a:bodyPr lIns="0" tIns="0" rIns="0" bIns="0" rtlCol="0" anchor="ctr"/>
            <a:lstStyle/>
            <a:p>
              <a:pPr algn="ctr" rtl="0"/>
              <a:r>
                <a:rPr lang="es" sz="2400" b="1">
                  <a:solidFill>
                    <a:schemeClr val="bg1"/>
                  </a:solidFill>
                </a:rPr>
                <a:t>El testimonio puede ser la principal prueba utilizada para determinar la credibilidad</a:t>
              </a:r>
            </a:p>
          </p:txBody>
        </p:sp>
      </p:grpSp>
      <p:grpSp>
        <p:nvGrpSpPr>
          <p:cNvPr id="39" name="Group 38">
            <a:extLst>
              <a:ext uri="{FF2B5EF4-FFF2-40B4-BE49-F238E27FC236}">
                <a16:creationId xmlns:a16="http://schemas.microsoft.com/office/drawing/2014/main" id="{8B20AC37-288F-2544-BA6D-3C4267F8CAC7}"/>
              </a:ext>
            </a:extLst>
          </p:cNvPr>
          <p:cNvGrpSpPr/>
          <p:nvPr/>
        </p:nvGrpSpPr>
        <p:grpSpPr>
          <a:xfrm>
            <a:off x="7303338" y="2241062"/>
            <a:ext cx="3542539" cy="3507073"/>
            <a:chOff x="3348951" y="1628989"/>
            <a:chExt cx="1408888"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2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348951" y="1830890"/>
              <a:ext cx="1408888" cy="903869"/>
            </a:xfrm>
            <a:prstGeom prst="ellipse">
              <a:avLst/>
            </a:prstGeom>
            <a:noFill/>
            <a:ln w="25400">
              <a:noFill/>
              <a:round/>
              <a:headEnd/>
              <a:tailEnd/>
            </a:ln>
          </p:spPr>
          <p:txBody>
            <a:bodyPr lIns="0" tIns="0" rIns="0" bIns="0" rtlCol="0" anchor="ctr"/>
            <a:lstStyle/>
            <a:p>
              <a:pPr algn="ctr" rtl="0"/>
              <a:r>
                <a:rPr lang="es" sz="2400" b="1">
                  <a:solidFill>
                    <a:schemeClr val="bg1"/>
                  </a:solidFill>
                  <a:latin typeface="Calibri" panose="020F0502020204030204" pitchFamily="34" charset="0"/>
                  <a:cs typeface="Calibri" panose="020F0502020204030204" pitchFamily="34" charset="0"/>
                </a:rPr>
                <a:t>Dificultades con los testimonios en las solicitudes LGBTIQ+</a:t>
              </a:r>
              <a:endParaRPr lang="en-US" sz="2400"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968543" y="6282255"/>
            <a:ext cx="1078009" cy="1085245"/>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3502994" y="6296078"/>
            <a:ext cx="1078009" cy="1085245"/>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6090700" y="6304948"/>
            <a:ext cx="1078009" cy="1085245"/>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8678546" y="6304948"/>
            <a:ext cx="1078009" cy="1085245"/>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4</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32" name="Group 31">
            <a:extLst>
              <a:ext uri="{FF2B5EF4-FFF2-40B4-BE49-F238E27FC236}">
                <a16:creationId xmlns:a16="http://schemas.microsoft.com/office/drawing/2014/main" id="{1805DB71-3EF2-FA40-A6A0-FEA2E57AA04B}"/>
              </a:ext>
            </a:extLst>
          </p:cNvPr>
          <p:cNvGrpSpPr/>
          <p:nvPr/>
        </p:nvGrpSpPr>
        <p:grpSpPr>
          <a:xfrm>
            <a:off x="10150036" y="2241062"/>
            <a:ext cx="3070401" cy="3507073"/>
            <a:chOff x="3455386" y="1628989"/>
            <a:chExt cx="1221116" cy="1363594"/>
          </a:xfrm>
        </p:grpSpPr>
        <p:sp>
          <p:nvSpPr>
            <p:cNvPr id="33" name="Freeform 60">
              <a:extLst>
                <a:ext uri="{FF2B5EF4-FFF2-40B4-BE49-F238E27FC236}">
                  <a16:creationId xmlns:a16="http://schemas.microsoft.com/office/drawing/2014/main" id="{A2A431A5-B73B-DE43-91FC-26182FDFDA05}"/>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2400">
                <a:solidFill>
                  <a:srgbClr val="000000"/>
                </a:solidFill>
                <a:sym typeface="Gill Sans" charset="0"/>
              </a:endParaRPr>
            </a:p>
          </p:txBody>
        </p:sp>
        <p:sp>
          <p:nvSpPr>
            <p:cNvPr id="58" name="Oval 23">
              <a:extLst>
                <a:ext uri="{FF2B5EF4-FFF2-40B4-BE49-F238E27FC236}">
                  <a16:creationId xmlns:a16="http://schemas.microsoft.com/office/drawing/2014/main" id="{1C84F797-BCA4-CA46-9B15-FB6E24E7C779}"/>
                </a:ext>
              </a:extLst>
            </p:cNvPr>
            <p:cNvSpPr>
              <a:spLocks noChangeAspect="1" noChangeArrowheads="1"/>
            </p:cNvSpPr>
            <p:nvPr/>
          </p:nvSpPr>
          <p:spPr bwMode="auto">
            <a:xfrm>
              <a:off x="3502863" y="1840766"/>
              <a:ext cx="1143854" cy="903869"/>
            </a:xfrm>
            <a:prstGeom prst="ellipse">
              <a:avLst/>
            </a:prstGeom>
            <a:noFill/>
            <a:ln w="25400">
              <a:noFill/>
              <a:round/>
              <a:headEnd/>
              <a:tailEnd/>
            </a:ln>
          </p:spPr>
          <p:txBody>
            <a:bodyPr lIns="0" tIns="0" rIns="0" bIns="0" rtlCol="0" anchor="ctr"/>
            <a:lstStyle/>
            <a:p>
              <a:pPr algn="ctr" rtl="0"/>
              <a:r>
                <a:rPr lang="es" sz="2400" b="1" dirty="0">
                  <a:solidFill>
                    <a:schemeClr val="bg1"/>
                  </a:solidFill>
                  <a:latin typeface="Calibri" panose="020F0502020204030204" pitchFamily="34" charset="0"/>
                  <a:cs typeface="Calibri" panose="020F0502020204030204" pitchFamily="34" charset="0"/>
                </a:rPr>
                <a:t>Hablen con la persona sobre lo que le ocurre a gente como ella en su país</a:t>
              </a:r>
              <a:endParaRPr lang="en-US" sz="2400" dirty="0">
                <a:solidFill>
                  <a:schemeClr val="bg1"/>
                </a:solidFill>
              </a:endParaRPr>
            </a:p>
          </p:txBody>
        </p:sp>
      </p:grpSp>
      <p:grpSp>
        <p:nvGrpSpPr>
          <p:cNvPr id="59" name="Group 230">
            <a:extLst>
              <a:ext uri="{FF2B5EF4-FFF2-40B4-BE49-F238E27FC236}">
                <a16:creationId xmlns:a16="http://schemas.microsoft.com/office/drawing/2014/main" id="{08C2A762-2A97-E344-996A-F8FCDE4678F6}"/>
              </a:ext>
            </a:extLst>
          </p:cNvPr>
          <p:cNvGrpSpPr>
            <a:grpSpLocks noChangeAspect="1"/>
          </p:cNvGrpSpPr>
          <p:nvPr/>
        </p:nvGrpSpPr>
        <p:grpSpPr>
          <a:xfrm>
            <a:off x="11283024" y="6304948"/>
            <a:ext cx="1078009" cy="1085245"/>
            <a:chOff x="0" y="0"/>
            <a:chExt cx="1455740" cy="1465510"/>
          </a:xfrm>
          <a:solidFill>
            <a:schemeClr val="accent3"/>
          </a:solidFill>
        </p:grpSpPr>
        <p:sp>
          <p:nvSpPr>
            <p:cNvPr id="60" name="Shape 227">
              <a:extLst>
                <a:ext uri="{FF2B5EF4-FFF2-40B4-BE49-F238E27FC236}">
                  <a16:creationId xmlns:a16="http://schemas.microsoft.com/office/drawing/2014/main" id="{745823DF-DDD2-2546-885B-F068DA5FF858}"/>
                </a:ext>
              </a:extLst>
            </p:cNvPr>
            <p:cNvSpPr/>
            <p:nvPr/>
          </p:nvSpPr>
          <p:spPr>
            <a:xfrm>
              <a:off x="0" y="0"/>
              <a:ext cx="1270000" cy="1270000"/>
            </a:xfrm>
            <a:prstGeom prst="rect">
              <a:avLst/>
            </a:prstGeom>
            <a:solidFill>
              <a:schemeClr val="accent4"/>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5</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61" name="Shape 228">
              <a:extLst>
                <a:ext uri="{FF2B5EF4-FFF2-40B4-BE49-F238E27FC236}">
                  <a16:creationId xmlns:a16="http://schemas.microsoft.com/office/drawing/2014/main" id="{4E663616-4FDA-6B41-8A34-985D73E4FCE9}"/>
                </a:ext>
              </a:extLst>
            </p:cNvPr>
            <p:cNvSpPr/>
            <p:nvPr/>
          </p:nvSpPr>
          <p:spPr>
            <a:xfrm rot="5400000">
              <a:off x="537245" y="1221123"/>
              <a:ext cx="195510"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62" name="Shape 229">
              <a:extLst>
                <a:ext uri="{FF2B5EF4-FFF2-40B4-BE49-F238E27FC236}">
                  <a16:creationId xmlns:a16="http://schemas.microsoft.com/office/drawing/2014/main" id="{9BCA944F-14E7-D548-93CC-503BB80994F7}"/>
                </a:ext>
              </a:extLst>
            </p:cNvPr>
            <p:cNvSpPr/>
            <p:nvPr/>
          </p:nvSpPr>
          <p:spPr>
            <a:xfrm>
              <a:off x="1260231" y="488369"/>
              <a:ext cx="195509"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sp>
        <p:nvSpPr>
          <p:cNvPr id="63" name="Slide Number Placeholder 5">
            <a:extLst>
              <a:ext uri="{FF2B5EF4-FFF2-40B4-BE49-F238E27FC236}">
                <a16:creationId xmlns:a16="http://schemas.microsoft.com/office/drawing/2014/main" id="{D25ACF34-531C-184D-8C9E-5B485BBCC3C5}"/>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51</a:t>
            </a:fld>
            <a:endParaRPr lang="en-US" altLang="en-US" sz="1200" dirty="0">
              <a:solidFill>
                <a:schemeClr val="bg1"/>
              </a:solidFill>
            </a:endParaRPr>
          </a:p>
        </p:txBody>
      </p:sp>
    </p:spTree>
    <p:custDataLst>
      <p:tags r:id="rId1"/>
    </p:custDataLst>
    <p:extLst>
      <p:ext uri="{BB962C8B-B14F-4D97-AF65-F5344CB8AC3E}">
        <p14:creationId xmlns:p14="http://schemas.microsoft.com/office/powerpoint/2010/main" val="104865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2">
            <a:extLst>
              <a:ext uri="{FF2B5EF4-FFF2-40B4-BE49-F238E27FC236}">
                <a16:creationId xmlns:a16="http://schemas.microsoft.com/office/drawing/2014/main" id="{6CBE8873-F00D-D641-B9F4-2908939AB77E}"/>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32047" y="-417957"/>
            <a:ext cx="13022185" cy="10126763"/>
          </a:xfrm>
          <a:prstGeom prst="rect">
            <a:avLst/>
          </a:prstGeom>
        </p:spPr>
      </p:pic>
      <p:sp>
        <p:nvSpPr>
          <p:cNvPr id="16" name="Shape 668">
            <a:extLst>
              <a:ext uri="{FF2B5EF4-FFF2-40B4-BE49-F238E27FC236}">
                <a16:creationId xmlns:a16="http://schemas.microsoft.com/office/drawing/2014/main" id="{FD6140D9-AAC0-614F-B698-46801D115DD1}"/>
              </a:ext>
            </a:extLst>
          </p:cNvPr>
          <p:cNvSpPr/>
          <p:nvPr/>
        </p:nvSpPr>
        <p:spPr>
          <a:xfrm>
            <a:off x="-32047" y="4357588"/>
            <a:ext cx="13035260" cy="3492600"/>
          </a:xfrm>
          <a:prstGeom prst="rect">
            <a:avLst/>
          </a:prstGeom>
          <a:solidFill>
            <a:schemeClr val="accent2"/>
          </a:solidFill>
          <a:ln w="12700">
            <a:miter lim="400000"/>
          </a:ln>
        </p:spPr>
        <p:txBody>
          <a:bodyPr lIns="38100" tIns="38100" rIns="38100" bIns="38100" rtlCol="0" anchor="ctr"/>
          <a:lstStyle/>
          <a:p>
            <a:pPr marL="0" marR="0" lvl="0" indent="0" algn="l" defTabSz="43815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7" name="Text Placeholder 4">
            <a:extLst>
              <a:ext uri="{FF2B5EF4-FFF2-40B4-BE49-F238E27FC236}">
                <a16:creationId xmlns:a16="http://schemas.microsoft.com/office/drawing/2014/main" id="{FB77F1D8-B80E-1949-892E-8DF0B2119486}"/>
              </a:ext>
            </a:extLst>
          </p:cNvPr>
          <p:cNvSpPr txBox="1">
            <a:spLocks/>
          </p:cNvSpPr>
          <p:nvPr/>
        </p:nvSpPr>
        <p:spPr>
          <a:xfrm>
            <a:off x="-50441" y="5482322"/>
            <a:ext cx="13048335" cy="1073728"/>
          </a:xfrm>
          <a:prstGeom prst="rect">
            <a:avLst/>
          </a:prstGeom>
        </p:spPr>
        <p:txBody>
          <a:bodyPr rtlCol="0">
            <a:no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rtl="0">
              <a:lnSpc>
                <a:spcPct val="70000"/>
              </a:lnSpc>
            </a:pPr>
            <a:r>
              <a:rPr lang="es" sz="11500" b="1" kern="0">
                <a:solidFill>
                  <a:schemeClr val="bg1"/>
                </a:solidFill>
                <a:latin typeface="+mn-lt"/>
              </a:rPr>
              <a:t>CONCLUSIÓN</a:t>
            </a:r>
            <a:endParaRPr lang="en-US" sz="4400" b="1" kern="0" dirty="0">
              <a:solidFill>
                <a:schemeClr val="bg1"/>
              </a:solidFill>
              <a:latin typeface="+mn-lt"/>
            </a:endParaRPr>
          </a:p>
        </p:txBody>
      </p:sp>
      <p:grpSp>
        <p:nvGrpSpPr>
          <p:cNvPr id="18" name="Group 17">
            <a:extLst>
              <a:ext uri="{FF2B5EF4-FFF2-40B4-BE49-F238E27FC236}">
                <a16:creationId xmlns:a16="http://schemas.microsoft.com/office/drawing/2014/main" id="{76A28302-C396-9945-B3D7-0AC22825730E}"/>
              </a:ext>
            </a:extLst>
          </p:cNvPr>
          <p:cNvGrpSpPr/>
          <p:nvPr/>
        </p:nvGrpSpPr>
        <p:grpSpPr>
          <a:xfrm>
            <a:off x="-30881" y="9340231"/>
            <a:ext cx="13003213" cy="432065"/>
            <a:chOff x="1" y="9426435"/>
            <a:chExt cx="13004800" cy="472939"/>
          </a:xfrm>
        </p:grpSpPr>
        <p:sp>
          <p:nvSpPr>
            <p:cNvPr id="19" name="Shape 606">
              <a:extLst>
                <a:ext uri="{FF2B5EF4-FFF2-40B4-BE49-F238E27FC236}">
                  <a16:creationId xmlns:a16="http://schemas.microsoft.com/office/drawing/2014/main" id="{075D5590-88F0-2D42-B45C-819F4DFE97B2}"/>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0" name="Shape 607">
              <a:extLst>
                <a:ext uri="{FF2B5EF4-FFF2-40B4-BE49-F238E27FC236}">
                  <a16:creationId xmlns:a16="http://schemas.microsoft.com/office/drawing/2014/main" id="{653052E6-6338-194D-BF58-EE622393602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1" name="Shape 608">
              <a:extLst>
                <a:ext uri="{FF2B5EF4-FFF2-40B4-BE49-F238E27FC236}">
                  <a16:creationId xmlns:a16="http://schemas.microsoft.com/office/drawing/2014/main" id="{F5EDC1B9-542A-124A-AA00-DBF40C2FAAF6}"/>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2" name="Shape 609">
              <a:extLst>
                <a:ext uri="{FF2B5EF4-FFF2-40B4-BE49-F238E27FC236}">
                  <a16:creationId xmlns:a16="http://schemas.microsoft.com/office/drawing/2014/main" id="{D337D5A1-BFDB-314F-BE91-E3F5FA90DE62}"/>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3" name="Shape 610">
              <a:extLst>
                <a:ext uri="{FF2B5EF4-FFF2-40B4-BE49-F238E27FC236}">
                  <a16:creationId xmlns:a16="http://schemas.microsoft.com/office/drawing/2014/main" id="{F34C9629-B4A7-D143-8376-02A879402822}"/>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4" name="Shape 610">
              <a:extLst>
                <a:ext uri="{FF2B5EF4-FFF2-40B4-BE49-F238E27FC236}">
                  <a16:creationId xmlns:a16="http://schemas.microsoft.com/office/drawing/2014/main" id="{C9F74B8B-E24B-074F-8A32-ABA51F748E6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5" name="Shape 610">
              <a:extLst>
                <a:ext uri="{FF2B5EF4-FFF2-40B4-BE49-F238E27FC236}">
                  <a16:creationId xmlns:a16="http://schemas.microsoft.com/office/drawing/2014/main" id="{3DB7C7A1-3F64-4540-A1F0-1D13A0147F26}"/>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grpSp>
        <p:nvGrpSpPr>
          <p:cNvPr id="38" name="Group 37">
            <a:extLst>
              <a:ext uri="{FF2B5EF4-FFF2-40B4-BE49-F238E27FC236}">
                <a16:creationId xmlns:a16="http://schemas.microsoft.com/office/drawing/2014/main" id="{37A7AF0F-8DD4-7640-B201-DC7D6950868E}"/>
              </a:ext>
            </a:extLst>
          </p:cNvPr>
          <p:cNvGrpSpPr/>
          <p:nvPr/>
        </p:nvGrpSpPr>
        <p:grpSpPr>
          <a:xfrm>
            <a:off x="5551500" y="8734879"/>
            <a:ext cx="2822538" cy="586482"/>
            <a:chOff x="5348628" y="8761935"/>
            <a:chExt cx="3426453" cy="711648"/>
          </a:xfrm>
        </p:grpSpPr>
        <p:pic>
          <p:nvPicPr>
            <p:cNvPr id="39" name="Picture 7" descr="coloffic">
              <a:extLst>
                <a:ext uri="{FF2B5EF4-FFF2-40B4-BE49-F238E27FC236}">
                  <a16:creationId xmlns:a16="http://schemas.microsoft.com/office/drawing/2014/main" id="{7F6D804F-6947-514F-B03D-C79C9F66D5CA}"/>
                </a:ext>
              </a:extLst>
            </p:cNvPr>
            <p:cNvPicPr>
              <a:picLocks noChangeAspect="1" noChangeArrowheads="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DDD4DECB-0665-6A43-9171-513AE5AAFFD0}"/>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5348628" y="8852336"/>
              <a:ext cx="992888" cy="574100"/>
            </a:xfrm>
            <a:prstGeom prst="rect">
              <a:avLst/>
            </a:prstGeom>
          </p:spPr>
        </p:pic>
        <p:cxnSp>
          <p:nvCxnSpPr>
            <p:cNvPr id="41" name="Straight Connector 40">
              <a:extLst>
                <a:ext uri="{FF2B5EF4-FFF2-40B4-BE49-F238E27FC236}">
                  <a16:creationId xmlns:a16="http://schemas.microsoft.com/office/drawing/2014/main" id="{34C49D19-06C0-714D-936A-57CA878178FC}"/>
                </a:ext>
              </a:extLst>
            </p:cNvPr>
            <p:cNvCxnSpPr>
              <a:cxnSpLocks/>
            </p:cNvCxnSpPr>
            <p:nvPr userDrawn="1"/>
          </p:nvCxnSpPr>
          <p:spPr>
            <a:xfrm>
              <a:off x="6341182" y="8937657"/>
              <a:ext cx="0" cy="377072"/>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3" name="Slide Number Placeholder 5">
            <a:extLst>
              <a:ext uri="{FF2B5EF4-FFF2-40B4-BE49-F238E27FC236}">
                <a16:creationId xmlns:a16="http://schemas.microsoft.com/office/drawing/2014/main" id="{46FD7B67-F57A-B44B-88E5-4518C338779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52</a:t>
            </a:fld>
            <a:endParaRPr lang="en-US" altLang="en-US" sz="1200" dirty="0">
              <a:solidFill>
                <a:schemeClr val="bg1"/>
              </a:solidFill>
            </a:endParaRPr>
          </a:p>
        </p:txBody>
      </p:sp>
    </p:spTree>
    <p:custDataLst>
      <p:tags r:id="rId1"/>
    </p:custDataLst>
    <p:extLst>
      <p:ext uri="{BB962C8B-B14F-4D97-AF65-F5344CB8AC3E}">
        <p14:creationId xmlns:p14="http://schemas.microsoft.com/office/powerpoint/2010/main" val="226249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2183"/>
            <a:ext cx="13003213" cy="9752409"/>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algn="ctr" rtl="0" eaLnBrk="1" hangingPunct="1"/>
            <a:endParaRPr lang="en-US" dirty="0">
              <a:sym typeface="Gill Sans" charset="0"/>
            </a:endParaRPr>
          </a:p>
        </p:txBody>
      </p:sp>
      <p:sp>
        <p:nvSpPr>
          <p:cNvPr id="10" name="Rectangle 9"/>
          <p:cNvSpPr/>
          <p:nvPr/>
        </p:nvSpPr>
        <p:spPr>
          <a:xfrm>
            <a:off x="7727781" y="0"/>
            <a:ext cx="2494059" cy="75397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4480" dirty="0">
              <a:ln w="0"/>
              <a:solidFill>
                <a:schemeClr val="accent1"/>
              </a:solidFill>
              <a:effectLst>
                <a:outerShdw blurRad="38100" dist="25400" dir="5400000" algn="ctr" rotWithShape="0">
                  <a:srgbClr val="6E747A">
                    <a:alpha val="43000"/>
                  </a:srgbClr>
                </a:outerShdw>
              </a:effectLst>
            </a:endParaRPr>
          </a:p>
        </p:txBody>
      </p:sp>
      <p:sp>
        <p:nvSpPr>
          <p:cNvPr id="12" name="TextBox 11"/>
          <p:cNvSpPr txBox="1"/>
          <p:nvPr/>
        </p:nvSpPr>
        <p:spPr>
          <a:xfrm>
            <a:off x="1016901" y="365952"/>
            <a:ext cx="4824386" cy="2061851"/>
          </a:xfrm>
          <a:prstGeom prst="rect">
            <a:avLst/>
          </a:prstGeom>
          <a:noFill/>
        </p:spPr>
        <p:txBody>
          <a:bodyPr wrap="square" rtlCol="0">
            <a:spAutoFit/>
          </a:bodyPr>
          <a:lstStyle/>
          <a:p>
            <a:pPr rtl="0"/>
            <a:r>
              <a:rPr lang="es" sz="3200" b="1" dirty="0">
                <a:solidFill>
                  <a:schemeClr val="bg1"/>
                </a:solidFill>
                <a:latin typeface="Calibri" charset="0"/>
                <a:ea typeface="Calibri" charset="0"/>
                <a:cs typeface="Calibri" charset="0"/>
              </a:rPr>
              <a:t>Oficina de Población, Refugiados y Migración del Departamento de Estado de los Estados Unidos </a:t>
            </a:r>
          </a:p>
        </p:txBody>
      </p:sp>
      <p:sp>
        <p:nvSpPr>
          <p:cNvPr id="29" name="TextBox 28"/>
          <p:cNvSpPr txBox="1"/>
          <p:nvPr/>
        </p:nvSpPr>
        <p:spPr>
          <a:xfrm>
            <a:off x="1016901" y="2304611"/>
            <a:ext cx="4553486" cy="7155805"/>
          </a:xfrm>
          <a:prstGeom prst="rect">
            <a:avLst/>
          </a:prstGeom>
          <a:noFill/>
        </p:spPr>
        <p:txBody>
          <a:bodyPr wrap="square" rtlCol="0">
            <a:spAutoFit/>
          </a:bodyPr>
          <a:lstStyle/>
          <a:p>
            <a:pPr rtl="0" eaLnBrk="1" hangingPunct="1">
              <a:lnSpc>
                <a:spcPct val="150000"/>
              </a:lnSpc>
            </a:pPr>
            <a:r>
              <a:rPr lang="es" sz="1800" dirty="0">
                <a:solidFill>
                  <a:schemeClr val="bg1"/>
                </a:solidFill>
                <a:latin typeface="Calibri" panose="020F0502020204030204" pitchFamily="34" charset="0"/>
              </a:rPr>
              <a:t>La creación de este paquete de capacitación ha sido posible gracias al generoso apoyo del pueblo de los Estados Unidos de América recibido a través de la </a:t>
            </a:r>
            <a:r>
              <a:rPr lang="es" sz="1800" b="1" dirty="0">
                <a:solidFill>
                  <a:schemeClr val="bg1"/>
                </a:solidFill>
                <a:latin typeface="Calibri" panose="020F0502020204030204" pitchFamily="34" charset="0"/>
              </a:rPr>
              <a:t>Oficina de Población, Refugiados y Migración del Departamento de Estado de los Estados Unidos</a:t>
            </a:r>
            <a:r>
              <a:rPr lang="es" sz="1800" dirty="0">
                <a:solidFill>
                  <a:schemeClr val="bg1"/>
                </a:solidFill>
                <a:latin typeface="Calibri" panose="020F0502020204030204" pitchFamily="34" charset="0"/>
              </a:rPr>
              <a:t> como parte del proyecto </a:t>
            </a:r>
            <a:r>
              <a:rPr lang="es" sz="1800" i="1" dirty="0">
                <a:solidFill>
                  <a:schemeClr val="bg1"/>
                </a:solidFill>
                <a:latin typeface="Calibri" panose="020F0502020204030204" pitchFamily="34" charset="0"/>
              </a:rPr>
              <a:t>“Sensitization and Adjudication Training on Refugees Fleeing Persecution Based on Sexual Orientation and Gender Identity”</a:t>
            </a:r>
            <a:r>
              <a:rPr lang="es" sz="1800" dirty="0">
                <a:solidFill>
                  <a:schemeClr val="bg1"/>
                </a:solidFill>
                <a:latin typeface="Calibri" panose="020F0502020204030204" pitchFamily="34" charset="0"/>
              </a:rPr>
              <a:t> (Capacitación de sensibilización y arbitraje en relación con las personas refugiadas que huyen de la persecución por motivo de su orientación sexual e identidad de género). Su contenido no refleja necesariamente la postura de la Oficina de Población, Refugiados y Migración o de los Estados Unidos.</a:t>
            </a:r>
          </a:p>
        </p:txBody>
      </p:sp>
      <p:pic>
        <p:nvPicPr>
          <p:cNvPr id="5" name="Picture Placeholder 4"/>
          <p:cNvPicPr>
            <a:picLocks noGrp="1" noChangeAspect="1"/>
          </p:cNvPicPr>
          <p:nvPr>
            <p:ph idx="4294967295"/>
          </p:nvPr>
        </p:nvPicPr>
        <p:blipFill rotWithShape="1">
          <a:blip r:embed="rId4" cstate="print">
            <a:extLst>
              <a:ext uri="{28A0092B-C50C-407E-A947-70E740481C1C}">
                <a14:useLocalDpi xmlns:a14="http://schemas.microsoft.com/office/drawing/2010/main"/>
              </a:ext>
            </a:extLst>
          </a:blip>
          <a:stretch/>
        </p:blipFill>
        <p:spPr>
          <a:xfrm>
            <a:off x="7373816" y="5061894"/>
            <a:ext cx="3201988" cy="3201987"/>
          </a:xfrm>
        </p:spPr>
      </p:pic>
    </p:spTree>
    <p:custDataLst>
      <p:tags r:id="rId1"/>
    </p:custDataLst>
    <p:extLst>
      <p:ext uri="{BB962C8B-B14F-4D97-AF65-F5344CB8AC3E}">
        <p14:creationId xmlns:p14="http://schemas.microsoft.com/office/powerpoint/2010/main" val="358091470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3">
            <a:extLst>
              <a:ext uri="{FF2B5EF4-FFF2-40B4-BE49-F238E27FC236}">
                <a16:creationId xmlns:a16="http://schemas.microsoft.com/office/drawing/2014/main" id="{F9EA5FAA-185D-704C-9151-B47EC178D5BF}"/>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owDiffused/>
                    </a14:imgEffect>
                  </a14:imgLayer>
                </a14:imgProps>
              </a:ext>
              <a:ext uri="{28A0092B-C50C-407E-A947-70E740481C1C}">
                <a14:useLocalDpi xmlns:a14="http://schemas.microsoft.com/office/drawing/2010/main"/>
              </a:ext>
            </a:extLst>
          </a:blip>
          <a:srcRect/>
          <a:stretch>
            <a:fillRect/>
          </a:stretch>
        </p:blipFill>
        <p:spPr>
          <a:xfrm>
            <a:off x="-21902" y="0"/>
            <a:ext cx="13004800" cy="9753600"/>
          </a:xfrm>
          <a:prstGeom prst="rect">
            <a:avLst/>
          </a:prstGeom>
        </p:spPr>
      </p:pic>
      <p:sp>
        <p:nvSpPr>
          <p:cNvPr id="13" name="Rectangle 12">
            <a:extLst>
              <a:ext uri="{FF2B5EF4-FFF2-40B4-BE49-F238E27FC236}">
                <a16:creationId xmlns:a16="http://schemas.microsoft.com/office/drawing/2014/main" id="{B5E1A030-CD4F-423A-AB3D-4A6644AA7461}"/>
              </a:ext>
            </a:extLst>
          </p:cNvPr>
          <p:cNvSpPr/>
          <p:nvPr/>
        </p:nvSpPr>
        <p:spPr>
          <a:xfrm>
            <a:off x="6539702" y="1221234"/>
            <a:ext cx="6463512" cy="7314307"/>
          </a:xfrm>
          <a:prstGeom prst="rect">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4480" dirty="0"/>
          </a:p>
        </p:txBody>
      </p:sp>
      <p:sp>
        <p:nvSpPr>
          <p:cNvPr id="14" name="TextBox 13">
            <a:extLst>
              <a:ext uri="{FF2B5EF4-FFF2-40B4-BE49-F238E27FC236}">
                <a16:creationId xmlns:a16="http://schemas.microsoft.com/office/drawing/2014/main" id="{2B79E3CA-93D7-4805-BCEE-FD5A08E871A2}"/>
              </a:ext>
            </a:extLst>
          </p:cNvPr>
          <p:cNvSpPr txBox="1"/>
          <p:nvPr/>
        </p:nvSpPr>
        <p:spPr>
          <a:xfrm>
            <a:off x="7129227" y="1901203"/>
            <a:ext cx="2192908" cy="552011"/>
          </a:xfrm>
          <a:prstGeom prst="rect">
            <a:avLst/>
          </a:prstGeom>
          <a:noFill/>
        </p:spPr>
        <p:txBody>
          <a:bodyPr wrap="none" rtlCol="0">
            <a:spAutoFit/>
          </a:bodyPr>
          <a:lstStyle/>
          <a:p>
            <a:pPr rtl="0"/>
            <a:r>
              <a:rPr lang="es" sz="2987" b="1">
                <a:solidFill>
                  <a:schemeClr val="bg1"/>
                </a:solidFill>
                <a:latin typeface="Calibri" charset="0"/>
                <a:ea typeface="Calibri" charset="0"/>
                <a:cs typeface="Calibri" charset="0"/>
              </a:rPr>
              <a:t>CONTACTO</a:t>
            </a:r>
          </a:p>
        </p:txBody>
      </p:sp>
      <p:sp>
        <p:nvSpPr>
          <p:cNvPr id="21" name="TextBox 20">
            <a:extLst>
              <a:ext uri="{FF2B5EF4-FFF2-40B4-BE49-F238E27FC236}">
                <a16:creationId xmlns:a16="http://schemas.microsoft.com/office/drawing/2014/main" id="{091A9083-275E-41A5-ADAC-55D914DA7C5E}"/>
              </a:ext>
            </a:extLst>
          </p:cNvPr>
          <p:cNvSpPr txBox="1"/>
          <p:nvPr/>
        </p:nvSpPr>
        <p:spPr>
          <a:xfrm>
            <a:off x="7123976" y="2382730"/>
            <a:ext cx="5220423" cy="4893647"/>
          </a:xfrm>
          <a:prstGeom prst="rect">
            <a:avLst/>
          </a:prstGeom>
          <a:noFill/>
        </p:spPr>
        <p:txBody>
          <a:bodyPr wrap="square" rtlCol="0">
            <a:spAutoFit/>
          </a:bodyPr>
          <a:lstStyle/>
          <a:p>
            <a:pPr rtl="0">
              <a:lnSpc>
                <a:spcPct val="150000"/>
              </a:lnSpc>
            </a:pPr>
            <a:r>
              <a:rPr lang="es" sz="1800" dirty="0">
                <a:solidFill>
                  <a:schemeClr val="bg1"/>
                </a:solidFill>
                <a:latin typeface="Calibri" panose="020F0502020204030204" pitchFamily="34" charset="0"/>
                <a:ea typeface="Calibri" charset="0"/>
                <a:cs typeface="Calibri" charset="0"/>
              </a:rPr>
              <a:t>Para obtener más información acerca de este paquete de capacitación, póngase en contacto con:</a:t>
            </a:r>
            <a:r>
              <a:rPr lang="es" sz="1000" b="1" dirty="0">
                <a:solidFill>
                  <a:schemeClr val="bg1"/>
                </a:solidFill>
                <a:latin typeface="Calibri" panose="020F0502020204030204" pitchFamily="34" charset="0"/>
                <a:ea typeface="Calibri" charset="0"/>
                <a:cs typeface="Calibri" charset="0"/>
              </a:rPr>
              <a:t> </a:t>
            </a:r>
            <a:br>
              <a:rPr lang="en-US" sz="1800" b="1" dirty="0">
                <a:solidFill>
                  <a:schemeClr val="bg1"/>
                </a:solidFill>
                <a:latin typeface="Calibri" panose="020F0502020204030204" pitchFamily="34" charset="0"/>
                <a:ea typeface="Calibri" charset="0"/>
                <a:cs typeface="Calibri" charset="0"/>
              </a:rPr>
            </a:br>
            <a:r>
              <a:rPr lang="es" sz="1800" b="1" dirty="0">
                <a:solidFill>
                  <a:schemeClr val="bg1"/>
                </a:solidFill>
                <a:latin typeface="Calibri" panose="020F0502020204030204" pitchFamily="34" charset="0"/>
                <a:ea typeface="Calibri" charset="0"/>
                <a:cs typeface="Calibri" charset="0"/>
              </a:rPr>
              <a:t>OIM: </a:t>
            </a:r>
            <a:r>
              <a:rPr lang="es" sz="1800" dirty="0">
                <a:solidFill>
                  <a:schemeClr val="bg1"/>
                </a:solidFill>
                <a:latin typeface="Calibri" panose="020F0502020204030204" pitchFamily="34" charset="0"/>
                <a:ea typeface="Calibri" charset="0"/>
                <a:cs typeface="Calibri" charset="0"/>
              </a:rPr>
              <a:t>Punto focal mundial en materia de LGBTIQ+ / SOGIESC </a:t>
            </a:r>
            <a:r>
              <a:rPr lang="es" sz="1800" i="1" u="sng" dirty="0">
                <a:solidFill>
                  <a:schemeClr val="bg1"/>
                </a:solidFill>
                <a:effectLst/>
                <a:latin typeface="Calibri" panose="020F050202020403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LGBTIFocalPoint@iom.int</a:t>
            </a:r>
            <a:br>
              <a:rPr lang="en-US" sz="1800" b="1" dirty="0">
                <a:solidFill>
                  <a:schemeClr val="bg1"/>
                </a:solidFill>
                <a:latin typeface="Calibri" panose="020F0502020204030204" pitchFamily="34" charset="0"/>
                <a:ea typeface="Calibri" charset="0"/>
                <a:cs typeface="Calibri" charset="0"/>
              </a:rPr>
            </a:br>
            <a:r>
              <a:rPr lang="es" sz="1800" b="1" dirty="0">
                <a:solidFill>
                  <a:schemeClr val="bg1"/>
                </a:solidFill>
                <a:latin typeface="Calibri" panose="020F0502020204030204" pitchFamily="34" charset="0"/>
                <a:ea typeface="Calibri" charset="0"/>
                <a:cs typeface="Calibri" charset="0"/>
              </a:rPr>
              <a:t>ACNUR: </a:t>
            </a:r>
            <a:r>
              <a:rPr lang="es" sz="18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Protección</a:t>
            </a:r>
            <a:r>
              <a:rPr lang="es" sz="1800" dirty="0">
                <a:solidFill>
                  <a:srgbClr val="FFFFFF"/>
                </a:solidFill>
                <a:effectLst/>
                <a:latin typeface="Calibri" panose="020F0502020204030204" pitchFamily="34" charset="0"/>
                <a:ea typeface="Calibri" panose="020F0502020204030204" pitchFamily="34" charset="0"/>
              </a:rPr>
              <a:t> Comunitaria, División de Protección Internacional </a:t>
            </a:r>
            <a:r>
              <a:rPr lang="es"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hqts00@unhcr.org</a:t>
            </a:r>
            <a:endParaRPr lang="en-US"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rtl="0">
              <a:lnSpc>
                <a:spcPct val="150000"/>
              </a:lnSpc>
            </a:pPr>
            <a:r>
              <a:rPr lang="es" sz="1000" i="1" u="sng" dirty="0">
                <a:solidFill>
                  <a:schemeClr val="bg1"/>
                </a:solidFill>
                <a:latin typeface="Calibri" panose="020F0502020204030204" pitchFamily="34" charset="0"/>
                <a:ea typeface="Calibri" charset="0"/>
                <a:cs typeface="Calibri" panose="020F0502020204030204" pitchFamily="34" charset="0"/>
              </a:rPr>
              <a:t> </a:t>
            </a:r>
            <a:endParaRPr lang="en-US" sz="1000" dirty="0">
              <a:solidFill>
                <a:schemeClr val="bg1"/>
              </a:solidFill>
              <a:latin typeface="Calibri" panose="020F0502020204030204" pitchFamily="34" charset="0"/>
              <a:ea typeface="Calibri" charset="0"/>
              <a:cs typeface="Calibri" charset="0"/>
            </a:endParaRPr>
          </a:p>
          <a:p>
            <a:pPr rtl="0">
              <a:lnSpc>
                <a:spcPct val="150000"/>
              </a:lnSpc>
            </a:pPr>
            <a:r>
              <a:rPr lang="es" sz="1800" dirty="0">
                <a:solidFill>
                  <a:schemeClr val="bg1"/>
                </a:solidFill>
                <a:latin typeface="Calibri" panose="020F0502020204030204" pitchFamily="34" charset="0"/>
                <a:ea typeface="Calibri" charset="0"/>
                <a:cs typeface="Calibri" charset="0"/>
              </a:rPr>
              <a:t>Visite también el sitio web “La inclusión social en los programas de la OIM” en </a:t>
            </a:r>
            <a:r>
              <a:rPr lang="es" sz="1800" i="1" u="sng" dirty="0">
                <a:solidFill>
                  <a:schemeClr val="bg1"/>
                </a:solidFill>
                <a:latin typeface="Calibri" panose="020F0502020204030204" pitchFamily="34" charset="0"/>
                <a:ea typeface="Calibri" charset="0"/>
                <a:cs typeface="Calibri" charset="0"/>
              </a:rPr>
              <a:t>https://www.iom.int/es/la-inclusion-social-en-los-programas-de-la-oim</a:t>
            </a:r>
            <a:r>
              <a:rPr lang="es" sz="1800" dirty="0">
                <a:solidFill>
                  <a:schemeClr val="bg1"/>
                </a:solidFill>
                <a:latin typeface="Calibri" panose="020F0502020204030204" pitchFamily="34" charset="0"/>
                <a:ea typeface="Calibri" charset="0"/>
                <a:cs typeface="Calibri" charset="0"/>
              </a:rPr>
              <a:t> para encontrar los recursos y materiales de capacitación más actualizados. </a:t>
            </a:r>
          </a:p>
        </p:txBody>
      </p:sp>
    </p:spTree>
    <p:custDataLst>
      <p:tags r:id="rId1"/>
    </p:custDataLst>
    <p:extLst>
      <p:ext uri="{BB962C8B-B14F-4D97-AF65-F5344CB8AC3E}">
        <p14:creationId xmlns:p14="http://schemas.microsoft.com/office/powerpoint/2010/main" val="147728650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 y="2183"/>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608618"/>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3271118"/>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sp>
        <p:nvSpPr>
          <p:cNvPr id="173058" name="Title 3"/>
          <p:cNvSpPr>
            <a:spLocks noGrp="1"/>
          </p:cNvSpPr>
          <p:nvPr>
            <p:ph type="ctrTitle"/>
          </p:nvPr>
        </p:nvSpPr>
        <p:spPr>
          <a:xfrm>
            <a:off x="2253068" y="3908996"/>
            <a:ext cx="8457168" cy="2151592"/>
          </a:xfrm>
        </p:spPr>
        <p:txBody>
          <a:bodyPr rtlCol="0">
            <a:normAutofit fontScale="90000"/>
          </a:bodyPr>
          <a:lstStyle/>
          <a:p>
            <a:pPr rtl="0"/>
            <a:r>
              <a:rPr lang="es" b="0" dirty="0"/>
              <a:t>Guiones DE</a:t>
            </a:r>
            <a:r>
              <a:rPr lang="es" dirty="0"/>
              <a:t> entrevistas</a:t>
            </a:r>
            <a:br>
              <a:rPr lang="en-US" altLang="en-US" dirty="0"/>
            </a:br>
            <a:r>
              <a:rPr lang="es" dirty="0"/>
              <a:t>simuladas</a:t>
            </a:r>
            <a:endParaRPr lang="en-US" altLang="en-US" dirty="0"/>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5985195" y="6170016"/>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sp>
        <p:nvSpPr>
          <p:cNvPr id="41" name="Rectangle 28">
            <a:extLst>
              <a:ext uri="{FF2B5EF4-FFF2-40B4-BE49-F238E27FC236}">
                <a16:creationId xmlns:a16="http://schemas.microsoft.com/office/drawing/2014/main" id="{6A97F47B-D827-D546-9FA9-08C14C4EC047}"/>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dirty="0">
              <a:solidFill>
                <a:srgbClr val="000000"/>
              </a:solidFill>
              <a:latin typeface="Lucida Grande" charset="0"/>
              <a:ea typeface="ヒラギノ角ゴ ProN W3" charset="0"/>
              <a:cs typeface="ヒラギノ角ゴ ProN W3" charset="0"/>
              <a:sym typeface="Lucida Grande" charset="0"/>
            </a:endParaRPr>
          </a:p>
        </p:txBody>
      </p:sp>
      <p:sp>
        <p:nvSpPr>
          <p:cNvPr id="43" name="Subtitle 3">
            <a:extLst>
              <a:ext uri="{FF2B5EF4-FFF2-40B4-BE49-F238E27FC236}">
                <a16:creationId xmlns:a16="http://schemas.microsoft.com/office/drawing/2014/main" id="{4E4031A5-22AD-1F4F-85BB-EB1FA7BBD03A}"/>
              </a:ext>
            </a:extLst>
          </p:cNvPr>
          <p:cNvSpPr>
            <a:spLocks noGrp="1"/>
          </p:cNvSpPr>
          <p:nvPr>
            <p:ph type="subTitle" idx="1"/>
          </p:nvPr>
        </p:nvSpPr>
        <p:spPr>
          <a:xfrm>
            <a:off x="4172351" y="1503022"/>
            <a:ext cx="4702055" cy="1952227"/>
          </a:xfrm>
        </p:spPr>
        <p:txBody>
          <a:bodyPr rtlCol="0"/>
          <a:lstStyle/>
          <a:p>
            <a:pPr rtl="0"/>
            <a:r>
              <a:rPr lang="es" sz="3600">
                <a:solidFill>
                  <a:schemeClr val="tx2"/>
                </a:solidFill>
              </a:rPr>
              <a:t>Ejercicio</a:t>
            </a:r>
            <a:br>
              <a:rPr lang="en-US" sz="3600" dirty="0">
                <a:solidFill>
                  <a:schemeClr val="tx2"/>
                </a:solidFill>
              </a:rPr>
            </a:br>
            <a:r>
              <a:rPr lang="es" sz="3600">
                <a:solidFill>
                  <a:schemeClr val="tx2"/>
                </a:solidFill>
              </a:rPr>
              <a:t>en GRUPO</a:t>
            </a:r>
          </a:p>
        </p:txBody>
      </p:sp>
      <p:sp>
        <p:nvSpPr>
          <p:cNvPr id="44" name="Title 53">
            <a:extLst>
              <a:ext uri="{FF2B5EF4-FFF2-40B4-BE49-F238E27FC236}">
                <a16:creationId xmlns:a16="http://schemas.microsoft.com/office/drawing/2014/main" id="{01BB0771-BC0D-B84A-BEDE-29F851C3DCF7}"/>
              </a:ext>
            </a:extLst>
          </p:cNvPr>
          <p:cNvSpPr txBox="1">
            <a:spLocks/>
          </p:cNvSpPr>
          <p:nvPr/>
        </p:nvSpPr>
        <p:spPr>
          <a:xfrm>
            <a:off x="3657600" y="7253469"/>
            <a:ext cx="560438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CUADERNO - PÁGINA </a:t>
            </a:r>
            <a:r>
              <a:rPr lang="es" sz="3600" b="1" dirty="0">
                <a:solidFill>
                  <a:schemeClr val="tx2"/>
                </a:solidFill>
              </a:rPr>
              <a:t>6</a:t>
            </a:r>
            <a:endParaRPr lang="en-US" b="1" dirty="0">
              <a:solidFill>
                <a:schemeClr val="tx2"/>
              </a:solidFill>
            </a:endParaRPr>
          </a:p>
        </p:txBody>
      </p:sp>
    </p:spTree>
    <p:extLst>
      <p:ext uri="{BB962C8B-B14F-4D97-AF65-F5344CB8AC3E}">
        <p14:creationId xmlns:p14="http://schemas.microsoft.com/office/powerpoint/2010/main" val="115019637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7C10EA-F71A-774C-948D-76CFA8BEEE05}"/>
              </a:ext>
            </a:extLst>
          </p:cNvPr>
          <p:cNvSpPr/>
          <p:nvPr/>
        </p:nvSpPr>
        <p:spPr bwMode="auto">
          <a:xfrm>
            <a:off x="-31077" y="4557160"/>
            <a:ext cx="13052641" cy="4850432"/>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30" name="Title 2">
            <a:extLst>
              <a:ext uri="{FF2B5EF4-FFF2-40B4-BE49-F238E27FC236}">
                <a16:creationId xmlns:a16="http://schemas.microsoft.com/office/drawing/2014/main" id="{5B49FAC9-D4BC-4A40-8185-ED930D946733}"/>
              </a:ext>
            </a:extLst>
          </p:cNvPr>
          <p:cNvSpPr txBox="1">
            <a:spLocks/>
          </p:cNvSpPr>
          <p:nvPr/>
        </p:nvSpPr>
        <p:spPr>
          <a:xfrm>
            <a:off x="18351" y="747640"/>
            <a:ext cx="13003213" cy="820493"/>
          </a:xfrm>
          <a:prstGeom prst="rect">
            <a:avLst/>
          </a:prstGeom>
        </p:spPr>
        <p:txBody>
          <a:bodyPr rtlCol="0" anchor="t"/>
          <a:lstStyle>
            <a:lvl1pPr algn="ctr" rtl="0" eaLnBrk="0" fontAlgn="base" hangingPunct="0">
              <a:spcBef>
                <a:spcPct val="0"/>
              </a:spcBef>
              <a:spcAft>
                <a:spcPct val="0"/>
              </a:spcAft>
              <a:defRPr sz="4400" b="1" i="0">
                <a:solidFill>
                  <a:schemeClr val="bg1">
                    <a:lumMod val="50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b="0" kern="0">
                <a:solidFill>
                  <a:schemeClr val="bg1"/>
                </a:solidFill>
                <a:latin typeface="Calibri" charset="0"/>
                <a:ea typeface="MS PGothic" charset="-128"/>
                <a:cs typeface="Calibri" charset="0"/>
              </a:rPr>
              <a:t>UN APUNTE SOBRE EL </a:t>
            </a:r>
            <a:r>
              <a:rPr lang="es" kern="0">
                <a:solidFill>
                  <a:schemeClr val="bg1"/>
                </a:solidFill>
                <a:latin typeface="Calibri" charset="0"/>
                <a:ea typeface="MS PGothic" charset="-128"/>
                <a:cs typeface="Calibri" charset="0"/>
              </a:rPr>
              <a:t>LENGUAJE</a:t>
            </a:r>
            <a:endParaRPr lang="en-US" kern="0" dirty="0">
              <a:solidFill>
                <a:schemeClr val="bg1"/>
              </a:solidFill>
            </a:endParaRPr>
          </a:p>
        </p:txBody>
      </p:sp>
      <p:grpSp>
        <p:nvGrpSpPr>
          <p:cNvPr id="58" name="Group 57">
            <a:extLst>
              <a:ext uri="{FF2B5EF4-FFF2-40B4-BE49-F238E27FC236}">
                <a16:creationId xmlns:a16="http://schemas.microsoft.com/office/drawing/2014/main" id="{EBCAC47A-CF67-A14E-AFA0-C20DB623C08F}"/>
              </a:ext>
            </a:extLst>
          </p:cNvPr>
          <p:cNvGrpSpPr/>
          <p:nvPr/>
        </p:nvGrpSpPr>
        <p:grpSpPr>
          <a:xfrm>
            <a:off x="0" y="9407592"/>
            <a:ext cx="13003213" cy="431871"/>
            <a:chOff x="1" y="9426435"/>
            <a:chExt cx="13004800" cy="472939"/>
          </a:xfrm>
        </p:grpSpPr>
        <p:sp>
          <p:nvSpPr>
            <p:cNvPr id="59" name="Shape 606">
              <a:extLst>
                <a:ext uri="{FF2B5EF4-FFF2-40B4-BE49-F238E27FC236}">
                  <a16:creationId xmlns:a16="http://schemas.microsoft.com/office/drawing/2014/main" id="{311A9324-45DA-BE40-A72B-FF8E0EF06B95}"/>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07">
              <a:extLst>
                <a:ext uri="{FF2B5EF4-FFF2-40B4-BE49-F238E27FC236}">
                  <a16:creationId xmlns:a16="http://schemas.microsoft.com/office/drawing/2014/main" id="{778812FE-F7D6-AB42-82FC-A3BE645D6358}"/>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08">
              <a:extLst>
                <a:ext uri="{FF2B5EF4-FFF2-40B4-BE49-F238E27FC236}">
                  <a16:creationId xmlns:a16="http://schemas.microsoft.com/office/drawing/2014/main" id="{2AF3E561-4DA2-6948-912B-25E1AE23B9C2}"/>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09">
              <a:extLst>
                <a:ext uri="{FF2B5EF4-FFF2-40B4-BE49-F238E27FC236}">
                  <a16:creationId xmlns:a16="http://schemas.microsoft.com/office/drawing/2014/main" id="{6E273080-FD94-7A4C-8977-048E222BB990}"/>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3" name="Shape 610">
              <a:extLst>
                <a:ext uri="{FF2B5EF4-FFF2-40B4-BE49-F238E27FC236}">
                  <a16:creationId xmlns:a16="http://schemas.microsoft.com/office/drawing/2014/main" id="{04733817-010E-F946-BE21-7482CF533B5D}"/>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4" name="Shape 610">
              <a:extLst>
                <a:ext uri="{FF2B5EF4-FFF2-40B4-BE49-F238E27FC236}">
                  <a16:creationId xmlns:a16="http://schemas.microsoft.com/office/drawing/2014/main" id="{F50C929C-E43A-4744-B5D1-DABAA61D0A9D}"/>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5" name="Shape 610">
              <a:extLst>
                <a:ext uri="{FF2B5EF4-FFF2-40B4-BE49-F238E27FC236}">
                  <a16:creationId xmlns:a16="http://schemas.microsoft.com/office/drawing/2014/main" id="{DF95B4D5-5814-D44E-B4E0-1E9A3E203C8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70" name="TextBox 69">
            <a:extLst>
              <a:ext uri="{FF2B5EF4-FFF2-40B4-BE49-F238E27FC236}">
                <a16:creationId xmlns:a16="http://schemas.microsoft.com/office/drawing/2014/main" id="{71C875EF-6292-EC48-8B27-8393CAF3AC52}"/>
              </a:ext>
            </a:extLst>
          </p:cNvPr>
          <p:cNvSpPr txBox="1"/>
          <p:nvPr/>
        </p:nvSpPr>
        <p:spPr>
          <a:xfrm>
            <a:off x="-1244600" y="5181600"/>
            <a:ext cx="0" cy="0"/>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32" name="Slide Number Placeholder 5">
            <a:extLst>
              <a:ext uri="{FF2B5EF4-FFF2-40B4-BE49-F238E27FC236}">
                <a16:creationId xmlns:a16="http://schemas.microsoft.com/office/drawing/2014/main" id="{1E936465-ECE8-694F-A828-B7132FF88112}"/>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7</a:t>
            </a:fld>
            <a:endParaRPr lang="en-US" altLang="en-US" sz="1200" dirty="0">
              <a:solidFill>
                <a:schemeClr val="bg1"/>
              </a:solidFill>
            </a:endParaRPr>
          </a:p>
        </p:txBody>
      </p:sp>
      <p:pic>
        <p:nvPicPr>
          <p:cNvPr id="3" name="Picture 2">
            <a:extLst>
              <a:ext uri="{FF2B5EF4-FFF2-40B4-BE49-F238E27FC236}">
                <a16:creationId xmlns:a16="http://schemas.microsoft.com/office/drawing/2014/main" id="{3DE9777E-F559-594F-AF63-6360DF591017}"/>
              </a:ext>
            </a:extLst>
          </p:cNvPr>
          <p:cNvPicPr>
            <a:picLocks noChangeAspect="1"/>
          </p:cNvPicPr>
          <p:nvPr/>
        </p:nvPicPr>
        <p:blipFill>
          <a:blip r:embed="rId3"/>
          <a:stretch>
            <a:fillRect/>
          </a:stretch>
        </p:blipFill>
        <p:spPr>
          <a:xfrm>
            <a:off x="-1" y="2895"/>
            <a:ext cx="13003213" cy="4554265"/>
          </a:xfrm>
          <a:prstGeom prst="rect">
            <a:avLst/>
          </a:prstGeom>
        </p:spPr>
      </p:pic>
      <p:sp>
        <p:nvSpPr>
          <p:cNvPr id="26" name="Rectangle 25">
            <a:extLst>
              <a:ext uri="{FF2B5EF4-FFF2-40B4-BE49-F238E27FC236}">
                <a16:creationId xmlns:a16="http://schemas.microsoft.com/office/drawing/2014/main" id="{955DE421-D925-8149-8833-AB793A06416F}"/>
              </a:ext>
            </a:extLst>
          </p:cNvPr>
          <p:cNvSpPr/>
          <p:nvPr/>
        </p:nvSpPr>
        <p:spPr>
          <a:xfrm>
            <a:off x="2169596" y="4576021"/>
            <a:ext cx="8662433" cy="2745131"/>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sp>
        <p:nvSpPr>
          <p:cNvPr id="29" name="Title 3">
            <a:extLst>
              <a:ext uri="{FF2B5EF4-FFF2-40B4-BE49-F238E27FC236}">
                <a16:creationId xmlns:a16="http://schemas.microsoft.com/office/drawing/2014/main" id="{A782E74E-BDD0-A84D-8140-F6AFE3D8B223}"/>
              </a:ext>
            </a:extLst>
          </p:cNvPr>
          <p:cNvSpPr txBox="1">
            <a:spLocks/>
          </p:cNvSpPr>
          <p:nvPr/>
        </p:nvSpPr>
        <p:spPr>
          <a:xfrm>
            <a:off x="2317013" y="4492008"/>
            <a:ext cx="8457168" cy="2151592"/>
          </a:xfrm>
          <a:prstGeom prst="rect">
            <a:avLst/>
          </a:prstGeom>
        </p:spPr>
        <p:txBody>
          <a:bodyPr rtlCol="0" anchor="ctr"/>
          <a:lst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defTabSz="914400" rtl="0"/>
            <a:r>
              <a:rPr lang="es" sz="8000" b="1" kern="0" dirty="0">
                <a:solidFill>
                  <a:schemeClr val="bg1"/>
                </a:solidFill>
              </a:rPr>
              <a:t>EL MODELO PEACE</a:t>
            </a:r>
          </a:p>
        </p:txBody>
      </p:sp>
      <p:sp>
        <p:nvSpPr>
          <p:cNvPr id="51" name="Title 53">
            <a:extLst>
              <a:ext uri="{FF2B5EF4-FFF2-40B4-BE49-F238E27FC236}">
                <a16:creationId xmlns:a16="http://schemas.microsoft.com/office/drawing/2014/main" id="{477ACA5C-AF6B-F846-B156-BC08911CDCCC}"/>
              </a:ext>
            </a:extLst>
          </p:cNvPr>
          <p:cNvSpPr txBox="1">
            <a:spLocks/>
          </p:cNvSpPr>
          <p:nvPr/>
        </p:nvSpPr>
        <p:spPr>
          <a:xfrm>
            <a:off x="4043925" y="7003562"/>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ORIENTACIón - PÁGINA </a:t>
            </a:r>
            <a:r>
              <a:rPr lang="es" b="1" dirty="0">
                <a:solidFill>
                  <a:schemeClr val="tx2"/>
                </a:solidFill>
              </a:rPr>
              <a:t>13</a:t>
            </a:r>
          </a:p>
        </p:txBody>
      </p:sp>
      <p:grpSp>
        <p:nvGrpSpPr>
          <p:cNvPr id="52" name="Group 1290">
            <a:extLst>
              <a:ext uri="{FF2B5EF4-FFF2-40B4-BE49-F238E27FC236}">
                <a16:creationId xmlns:a16="http://schemas.microsoft.com/office/drawing/2014/main" id="{7CCCBF35-B0C8-7542-A199-2AB71A2789FD}"/>
              </a:ext>
            </a:extLst>
          </p:cNvPr>
          <p:cNvGrpSpPr>
            <a:grpSpLocks noChangeAspect="1"/>
          </p:cNvGrpSpPr>
          <p:nvPr/>
        </p:nvGrpSpPr>
        <p:grpSpPr bwMode="auto">
          <a:xfrm>
            <a:off x="6151831" y="6167224"/>
            <a:ext cx="697960" cy="697960"/>
            <a:chOff x="-4627" y="146"/>
            <a:chExt cx="963" cy="963"/>
          </a:xfrm>
          <a:solidFill>
            <a:schemeClr val="bg1"/>
          </a:solidFill>
        </p:grpSpPr>
        <p:sp>
          <p:nvSpPr>
            <p:cNvPr id="53" name="Freeform 1292">
              <a:extLst>
                <a:ext uri="{FF2B5EF4-FFF2-40B4-BE49-F238E27FC236}">
                  <a16:creationId xmlns:a16="http://schemas.microsoft.com/office/drawing/2014/main" id="{85946CB5-0B18-244C-A22F-6CB156FFC356}"/>
                </a:ext>
              </a:extLst>
            </p:cNvPr>
            <p:cNvSpPr>
              <a:spLocks noEditPoints="1"/>
            </p:cNvSpPr>
            <p:nvPr/>
          </p:nvSpPr>
          <p:spPr bwMode="auto">
            <a:xfrm>
              <a:off x="-4627" y="146"/>
              <a:ext cx="963" cy="963"/>
            </a:xfrm>
            <a:custGeom>
              <a:avLst/>
              <a:gdLst>
                <a:gd name="T0" fmla="*/ 1625 w 3852"/>
                <a:gd name="T1" fmla="*/ 519 h 3852"/>
                <a:gd name="T2" fmla="*/ 1257 w 3852"/>
                <a:gd name="T3" fmla="*/ 653 h 3852"/>
                <a:gd name="T4" fmla="*/ 944 w 3852"/>
                <a:gd name="T5" fmla="*/ 875 h 3852"/>
                <a:gd name="T6" fmla="*/ 700 w 3852"/>
                <a:gd name="T7" fmla="*/ 1173 h 3852"/>
                <a:gd name="T8" fmla="*/ 543 w 3852"/>
                <a:gd name="T9" fmla="*/ 1528 h 3852"/>
                <a:gd name="T10" fmla="*/ 488 w 3852"/>
                <a:gd name="T11" fmla="*/ 1926 h 3852"/>
                <a:gd name="T12" fmla="*/ 543 w 3852"/>
                <a:gd name="T13" fmla="*/ 2324 h 3852"/>
                <a:gd name="T14" fmla="*/ 700 w 3852"/>
                <a:gd name="T15" fmla="*/ 2679 h 3852"/>
                <a:gd name="T16" fmla="*/ 944 w 3852"/>
                <a:gd name="T17" fmla="*/ 2977 h 3852"/>
                <a:gd name="T18" fmla="*/ 1257 w 3852"/>
                <a:gd name="T19" fmla="*/ 3199 h 3852"/>
                <a:gd name="T20" fmla="*/ 1625 w 3852"/>
                <a:gd name="T21" fmla="*/ 3333 h 3852"/>
                <a:gd name="T22" fmla="*/ 2029 w 3852"/>
                <a:gd name="T23" fmla="*/ 3361 h 3852"/>
                <a:gd name="T24" fmla="*/ 2417 w 3852"/>
                <a:gd name="T25" fmla="*/ 3278 h 3852"/>
                <a:gd name="T26" fmla="*/ 2759 w 3852"/>
                <a:gd name="T27" fmla="*/ 3098 h 3852"/>
                <a:gd name="T28" fmla="*/ 3040 w 3852"/>
                <a:gd name="T29" fmla="*/ 2835 h 3852"/>
                <a:gd name="T30" fmla="*/ 3242 w 3852"/>
                <a:gd name="T31" fmla="*/ 2507 h 3852"/>
                <a:gd name="T32" fmla="*/ 3350 w 3852"/>
                <a:gd name="T33" fmla="*/ 2129 h 3852"/>
                <a:gd name="T34" fmla="*/ 3350 w 3852"/>
                <a:gd name="T35" fmla="*/ 1723 h 3852"/>
                <a:gd name="T36" fmla="*/ 3242 w 3852"/>
                <a:gd name="T37" fmla="*/ 1345 h 3852"/>
                <a:gd name="T38" fmla="*/ 3040 w 3852"/>
                <a:gd name="T39" fmla="*/ 1017 h 3852"/>
                <a:gd name="T40" fmla="*/ 2759 w 3852"/>
                <a:gd name="T41" fmla="*/ 754 h 3852"/>
                <a:gd name="T42" fmla="*/ 2417 w 3852"/>
                <a:gd name="T43" fmla="*/ 574 h 3852"/>
                <a:gd name="T44" fmla="*/ 2029 w 3852"/>
                <a:gd name="T45" fmla="*/ 491 h 3852"/>
                <a:gd name="T46" fmla="*/ 2158 w 3852"/>
                <a:gd name="T47" fmla="*/ 14 h 3852"/>
                <a:gd name="T48" fmla="*/ 2597 w 3852"/>
                <a:gd name="T49" fmla="*/ 120 h 3852"/>
                <a:gd name="T50" fmla="*/ 2991 w 3852"/>
                <a:gd name="T51" fmla="*/ 322 h 3852"/>
                <a:gd name="T52" fmla="*/ 3326 w 3852"/>
                <a:gd name="T53" fmla="*/ 603 h 3852"/>
                <a:gd name="T54" fmla="*/ 3588 w 3852"/>
                <a:gd name="T55" fmla="*/ 955 h 3852"/>
                <a:gd name="T56" fmla="*/ 3767 w 3852"/>
                <a:gd name="T57" fmla="*/ 1361 h 3852"/>
                <a:gd name="T58" fmla="*/ 3848 w 3852"/>
                <a:gd name="T59" fmla="*/ 1809 h 3852"/>
                <a:gd name="T60" fmla="*/ 3820 w 3852"/>
                <a:gd name="T61" fmla="*/ 2272 h 3852"/>
                <a:gd name="T62" fmla="*/ 3690 w 3852"/>
                <a:gd name="T63" fmla="*/ 2700 h 3852"/>
                <a:gd name="T64" fmla="*/ 3467 w 3852"/>
                <a:gd name="T65" fmla="*/ 3080 h 3852"/>
                <a:gd name="T66" fmla="*/ 3166 w 3852"/>
                <a:gd name="T67" fmla="*/ 3398 h 3852"/>
                <a:gd name="T68" fmla="*/ 2800 w 3852"/>
                <a:gd name="T69" fmla="*/ 3642 h 3852"/>
                <a:gd name="T70" fmla="*/ 2382 w 3852"/>
                <a:gd name="T71" fmla="*/ 3797 h 3852"/>
                <a:gd name="T72" fmla="*/ 1926 w 3852"/>
                <a:gd name="T73" fmla="*/ 3852 h 3852"/>
                <a:gd name="T74" fmla="*/ 1470 w 3852"/>
                <a:gd name="T75" fmla="*/ 3797 h 3852"/>
                <a:gd name="T76" fmla="*/ 1052 w 3852"/>
                <a:gd name="T77" fmla="*/ 3642 h 3852"/>
                <a:gd name="T78" fmla="*/ 686 w 3852"/>
                <a:gd name="T79" fmla="*/ 3398 h 3852"/>
                <a:gd name="T80" fmla="*/ 385 w 3852"/>
                <a:gd name="T81" fmla="*/ 3080 h 3852"/>
                <a:gd name="T82" fmla="*/ 162 w 3852"/>
                <a:gd name="T83" fmla="*/ 2700 h 3852"/>
                <a:gd name="T84" fmla="*/ 32 w 3852"/>
                <a:gd name="T85" fmla="*/ 2272 h 3852"/>
                <a:gd name="T86" fmla="*/ 4 w 3852"/>
                <a:gd name="T87" fmla="*/ 1809 h 3852"/>
                <a:gd name="T88" fmla="*/ 85 w 3852"/>
                <a:gd name="T89" fmla="*/ 1361 h 3852"/>
                <a:gd name="T90" fmla="*/ 264 w 3852"/>
                <a:gd name="T91" fmla="*/ 955 h 3852"/>
                <a:gd name="T92" fmla="*/ 526 w 3852"/>
                <a:gd name="T93" fmla="*/ 603 h 3852"/>
                <a:gd name="T94" fmla="*/ 861 w 3852"/>
                <a:gd name="T95" fmla="*/ 322 h 3852"/>
                <a:gd name="T96" fmla="*/ 1255 w 3852"/>
                <a:gd name="T97" fmla="*/ 120 h 3852"/>
                <a:gd name="T98" fmla="*/ 1694 w 3852"/>
                <a:gd name="T99" fmla="*/ 14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52" h="3852">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4" name="Freeform 1293">
              <a:extLst>
                <a:ext uri="{FF2B5EF4-FFF2-40B4-BE49-F238E27FC236}">
                  <a16:creationId xmlns:a16="http://schemas.microsoft.com/office/drawing/2014/main" id="{574A9AC1-F66A-F544-8B7A-F14A052ED012}"/>
                </a:ext>
              </a:extLst>
            </p:cNvPr>
            <p:cNvSpPr>
              <a:spLocks/>
            </p:cNvSpPr>
            <p:nvPr/>
          </p:nvSpPr>
          <p:spPr bwMode="auto">
            <a:xfrm>
              <a:off x="-4210" y="402"/>
              <a:ext cx="114" cy="114"/>
            </a:xfrm>
            <a:custGeom>
              <a:avLst/>
              <a:gdLst>
                <a:gd name="T0" fmla="*/ 229 w 458"/>
                <a:gd name="T1" fmla="*/ 0 h 457"/>
                <a:gd name="T2" fmla="*/ 266 w 458"/>
                <a:gd name="T3" fmla="*/ 3 h 457"/>
                <a:gd name="T4" fmla="*/ 301 w 458"/>
                <a:gd name="T5" fmla="*/ 11 h 457"/>
                <a:gd name="T6" fmla="*/ 334 w 458"/>
                <a:gd name="T7" fmla="*/ 25 h 457"/>
                <a:gd name="T8" fmla="*/ 364 w 458"/>
                <a:gd name="T9" fmla="*/ 44 h 457"/>
                <a:gd name="T10" fmla="*/ 391 w 458"/>
                <a:gd name="T11" fmla="*/ 67 h 457"/>
                <a:gd name="T12" fmla="*/ 413 w 458"/>
                <a:gd name="T13" fmla="*/ 93 h 457"/>
                <a:gd name="T14" fmla="*/ 432 w 458"/>
                <a:gd name="T15" fmla="*/ 123 h 457"/>
                <a:gd name="T16" fmla="*/ 446 w 458"/>
                <a:gd name="T17" fmla="*/ 156 h 457"/>
                <a:gd name="T18" fmla="*/ 454 w 458"/>
                <a:gd name="T19" fmla="*/ 191 h 457"/>
                <a:gd name="T20" fmla="*/ 458 w 458"/>
                <a:gd name="T21" fmla="*/ 228 h 457"/>
                <a:gd name="T22" fmla="*/ 454 w 458"/>
                <a:gd name="T23" fmla="*/ 266 h 457"/>
                <a:gd name="T24" fmla="*/ 446 w 458"/>
                <a:gd name="T25" fmla="*/ 301 h 457"/>
                <a:gd name="T26" fmla="*/ 432 w 458"/>
                <a:gd name="T27" fmla="*/ 333 h 457"/>
                <a:gd name="T28" fmla="*/ 413 w 458"/>
                <a:gd name="T29" fmla="*/ 364 h 457"/>
                <a:gd name="T30" fmla="*/ 391 w 458"/>
                <a:gd name="T31" fmla="*/ 391 h 457"/>
                <a:gd name="T32" fmla="*/ 364 w 458"/>
                <a:gd name="T33" fmla="*/ 413 h 457"/>
                <a:gd name="T34" fmla="*/ 334 w 458"/>
                <a:gd name="T35" fmla="*/ 431 h 457"/>
                <a:gd name="T36" fmla="*/ 301 w 458"/>
                <a:gd name="T37" fmla="*/ 445 h 457"/>
                <a:gd name="T38" fmla="*/ 266 w 458"/>
                <a:gd name="T39" fmla="*/ 455 h 457"/>
                <a:gd name="T40" fmla="*/ 229 w 458"/>
                <a:gd name="T41" fmla="*/ 457 h 457"/>
                <a:gd name="T42" fmla="*/ 191 w 458"/>
                <a:gd name="T43" fmla="*/ 455 h 457"/>
                <a:gd name="T44" fmla="*/ 156 w 458"/>
                <a:gd name="T45" fmla="*/ 445 h 457"/>
                <a:gd name="T46" fmla="*/ 124 w 458"/>
                <a:gd name="T47" fmla="*/ 431 h 457"/>
                <a:gd name="T48" fmla="*/ 93 w 458"/>
                <a:gd name="T49" fmla="*/ 413 h 457"/>
                <a:gd name="T50" fmla="*/ 68 w 458"/>
                <a:gd name="T51" fmla="*/ 391 h 457"/>
                <a:gd name="T52" fmla="*/ 44 w 458"/>
                <a:gd name="T53" fmla="*/ 364 h 457"/>
                <a:gd name="T54" fmla="*/ 26 w 458"/>
                <a:gd name="T55" fmla="*/ 333 h 457"/>
                <a:gd name="T56" fmla="*/ 12 w 458"/>
                <a:gd name="T57" fmla="*/ 301 h 457"/>
                <a:gd name="T58" fmla="*/ 4 w 458"/>
                <a:gd name="T59" fmla="*/ 266 h 457"/>
                <a:gd name="T60" fmla="*/ 0 w 458"/>
                <a:gd name="T61" fmla="*/ 228 h 457"/>
                <a:gd name="T62" fmla="*/ 4 w 458"/>
                <a:gd name="T63" fmla="*/ 191 h 457"/>
                <a:gd name="T64" fmla="*/ 12 w 458"/>
                <a:gd name="T65" fmla="*/ 156 h 457"/>
                <a:gd name="T66" fmla="*/ 26 w 458"/>
                <a:gd name="T67" fmla="*/ 123 h 457"/>
                <a:gd name="T68" fmla="*/ 44 w 458"/>
                <a:gd name="T69" fmla="*/ 93 h 457"/>
                <a:gd name="T70" fmla="*/ 68 w 458"/>
                <a:gd name="T71" fmla="*/ 67 h 457"/>
                <a:gd name="T72" fmla="*/ 93 w 458"/>
                <a:gd name="T73" fmla="*/ 44 h 457"/>
                <a:gd name="T74" fmla="*/ 124 w 458"/>
                <a:gd name="T75" fmla="*/ 25 h 457"/>
                <a:gd name="T76" fmla="*/ 156 w 458"/>
                <a:gd name="T77" fmla="*/ 11 h 457"/>
                <a:gd name="T78" fmla="*/ 191 w 458"/>
                <a:gd name="T79" fmla="*/ 3 h 457"/>
                <a:gd name="T80" fmla="*/ 229 w 458"/>
                <a:gd name="T81"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8" h="457">
                  <a:moveTo>
                    <a:pt x="229" y="0"/>
                  </a:moveTo>
                  <a:lnTo>
                    <a:pt x="266" y="3"/>
                  </a:lnTo>
                  <a:lnTo>
                    <a:pt x="301" y="11"/>
                  </a:lnTo>
                  <a:lnTo>
                    <a:pt x="334" y="25"/>
                  </a:lnTo>
                  <a:lnTo>
                    <a:pt x="364" y="44"/>
                  </a:lnTo>
                  <a:lnTo>
                    <a:pt x="391" y="67"/>
                  </a:lnTo>
                  <a:lnTo>
                    <a:pt x="413" y="93"/>
                  </a:lnTo>
                  <a:lnTo>
                    <a:pt x="432" y="123"/>
                  </a:lnTo>
                  <a:lnTo>
                    <a:pt x="446" y="156"/>
                  </a:lnTo>
                  <a:lnTo>
                    <a:pt x="454" y="191"/>
                  </a:lnTo>
                  <a:lnTo>
                    <a:pt x="458" y="228"/>
                  </a:lnTo>
                  <a:lnTo>
                    <a:pt x="454" y="266"/>
                  </a:lnTo>
                  <a:lnTo>
                    <a:pt x="446" y="301"/>
                  </a:lnTo>
                  <a:lnTo>
                    <a:pt x="432" y="333"/>
                  </a:lnTo>
                  <a:lnTo>
                    <a:pt x="413" y="364"/>
                  </a:lnTo>
                  <a:lnTo>
                    <a:pt x="391" y="391"/>
                  </a:lnTo>
                  <a:lnTo>
                    <a:pt x="364" y="413"/>
                  </a:lnTo>
                  <a:lnTo>
                    <a:pt x="334" y="431"/>
                  </a:lnTo>
                  <a:lnTo>
                    <a:pt x="301" y="445"/>
                  </a:lnTo>
                  <a:lnTo>
                    <a:pt x="266" y="455"/>
                  </a:lnTo>
                  <a:lnTo>
                    <a:pt x="229" y="457"/>
                  </a:lnTo>
                  <a:lnTo>
                    <a:pt x="191" y="455"/>
                  </a:lnTo>
                  <a:lnTo>
                    <a:pt x="156" y="445"/>
                  </a:lnTo>
                  <a:lnTo>
                    <a:pt x="124" y="431"/>
                  </a:lnTo>
                  <a:lnTo>
                    <a:pt x="93" y="413"/>
                  </a:lnTo>
                  <a:lnTo>
                    <a:pt x="68" y="391"/>
                  </a:lnTo>
                  <a:lnTo>
                    <a:pt x="44" y="364"/>
                  </a:lnTo>
                  <a:lnTo>
                    <a:pt x="26" y="333"/>
                  </a:lnTo>
                  <a:lnTo>
                    <a:pt x="12" y="301"/>
                  </a:lnTo>
                  <a:lnTo>
                    <a:pt x="4" y="266"/>
                  </a:lnTo>
                  <a:lnTo>
                    <a:pt x="0" y="228"/>
                  </a:lnTo>
                  <a:lnTo>
                    <a:pt x="4" y="191"/>
                  </a:lnTo>
                  <a:lnTo>
                    <a:pt x="12" y="156"/>
                  </a:lnTo>
                  <a:lnTo>
                    <a:pt x="26" y="123"/>
                  </a:lnTo>
                  <a:lnTo>
                    <a:pt x="44" y="93"/>
                  </a:lnTo>
                  <a:lnTo>
                    <a:pt x="68" y="67"/>
                  </a:lnTo>
                  <a:lnTo>
                    <a:pt x="93" y="44"/>
                  </a:lnTo>
                  <a:lnTo>
                    <a:pt x="124" y="25"/>
                  </a:lnTo>
                  <a:lnTo>
                    <a:pt x="156" y="11"/>
                  </a:lnTo>
                  <a:lnTo>
                    <a:pt x="191" y="3"/>
                  </a:lnTo>
                  <a:lnTo>
                    <a:pt x="22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5" name="Freeform 1294">
              <a:extLst>
                <a:ext uri="{FF2B5EF4-FFF2-40B4-BE49-F238E27FC236}">
                  <a16:creationId xmlns:a16="http://schemas.microsoft.com/office/drawing/2014/main" id="{C52CBDC4-AC48-1042-8033-93AD60C09D04}"/>
                </a:ext>
              </a:extLst>
            </p:cNvPr>
            <p:cNvSpPr>
              <a:spLocks/>
            </p:cNvSpPr>
            <p:nvPr/>
          </p:nvSpPr>
          <p:spPr bwMode="auto">
            <a:xfrm>
              <a:off x="-4224" y="570"/>
              <a:ext cx="157" cy="283"/>
            </a:xfrm>
            <a:custGeom>
              <a:avLst/>
              <a:gdLst>
                <a:gd name="T0" fmla="*/ 1 w 630"/>
                <a:gd name="T1" fmla="*/ 0 h 1132"/>
                <a:gd name="T2" fmla="*/ 515 w 630"/>
                <a:gd name="T3" fmla="*/ 0 h 1132"/>
                <a:gd name="T4" fmla="*/ 515 w 630"/>
                <a:gd name="T5" fmla="*/ 827 h 1132"/>
                <a:gd name="T6" fmla="*/ 630 w 630"/>
                <a:gd name="T7" fmla="*/ 827 h 1132"/>
                <a:gd name="T8" fmla="*/ 630 w 630"/>
                <a:gd name="T9" fmla="*/ 1132 h 1132"/>
                <a:gd name="T10" fmla="*/ 0 w 630"/>
                <a:gd name="T11" fmla="*/ 1132 h 1132"/>
                <a:gd name="T12" fmla="*/ 0 w 630"/>
                <a:gd name="T13" fmla="*/ 827 h 1132"/>
                <a:gd name="T14" fmla="*/ 115 w 630"/>
                <a:gd name="T15" fmla="*/ 827 h 1132"/>
                <a:gd name="T16" fmla="*/ 115 w 630"/>
                <a:gd name="T17" fmla="*/ 306 h 1132"/>
                <a:gd name="T18" fmla="*/ 1 w 630"/>
                <a:gd name="T19" fmla="*/ 306 h 1132"/>
                <a:gd name="T20" fmla="*/ 1 w 630"/>
                <a:gd name="T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0" h="1132">
                  <a:moveTo>
                    <a:pt x="1" y="0"/>
                  </a:moveTo>
                  <a:lnTo>
                    <a:pt x="515" y="0"/>
                  </a:lnTo>
                  <a:lnTo>
                    <a:pt x="515" y="827"/>
                  </a:lnTo>
                  <a:lnTo>
                    <a:pt x="630" y="827"/>
                  </a:lnTo>
                  <a:lnTo>
                    <a:pt x="630" y="1132"/>
                  </a:lnTo>
                  <a:lnTo>
                    <a:pt x="0" y="1132"/>
                  </a:lnTo>
                  <a:lnTo>
                    <a:pt x="0" y="827"/>
                  </a:lnTo>
                  <a:lnTo>
                    <a:pt x="115" y="827"/>
                  </a:lnTo>
                  <a:lnTo>
                    <a:pt x="115" y="306"/>
                  </a:lnTo>
                  <a:lnTo>
                    <a:pt x="1" y="306"/>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27" name="Group 26">
            <a:extLst>
              <a:ext uri="{FF2B5EF4-FFF2-40B4-BE49-F238E27FC236}">
                <a16:creationId xmlns:a16="http://schemas.microsoft.com/office/drawing/2014/main" id="{F4CD2269-1C31-B74A-B16F-66B7A5909FA7}"/>
              </a:ext>
            </a:extLst>
          </p:cNvPr>
          <p:cNvGrpSpPr/>
          <p:nvPr/>
        </p:nvGrpSpPr>
        <p:grpSpPr>
          <a:xfrm>
            <a:off x="5509581" y="8936492"/>
            <a:ext cx="2041918" cy="473126"/>
            <a:chOff x="5582387" y="8894626"/>
            <a:chExt cx="2041918" cy="473126"/>
          </a:xfrm>
        </p:grpSpPr>
        <p:pic>
          <p:nvPicPr>
            <p:cNvPr id="28" name="Picture 27">
              <a:extLst>
                <a:ext uri="{FF2B5EF4-FFF2-40B4-BE49-F238E27FC236}">
                  <a16:creationId xmlns:a16="http://schemas.microsoft.com/office/drawing/2014/main" id="{5FDC281D-DA64-4F45-8FFC-CE8E1C9302C3}"/>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1" name="Straight Connector 30">
              <a:extLst>
                <a:ext uri="{FF2B5EF4-FFF2-40B4-BE49-F238E27FC236}">
                  <a16:creationId xmlns:a16="http://schemas.microsoft.com/office/drawing/2014/main" id="{9F2C23CC-D1DA-3A4B-8676-E31CDCE4E9BC}"/>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37874631-FB9A-C447-B9C2-345E379DC989}"/>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10595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Oval 90">
            <a:extLst>
              <a:ext uri="{FF2B5EF4-FFF2-40B4-BE49-F238E27FC236}">
                <a16:creationId xmlns:a16="http://schemas.microsoft.com/office/drawing/2014/main" id="{EFEEF000-57CC-AF40-A6EB-3999AC22E9A5}"/>
              </a:ext>
            </a:extLst>
          </p:cNvPr>
          <p:cNvSpPr/>
          <p:nvPr/>
        </p:nvSpPr>
        <p:spPr>
          <a:xfrm>
            <a:off x="3042987" y="1915885"/>
            <a:ext cx="6804096" cy="4999662"/>
          </a:xfrm>
          <a:prstGeom prst="ellipse">
            <a:avLst/>
          </a:prstGeom>
          <a:gradFill flip="none" rotWithShape="1">
            <a:gsLst>
              <a:gs pos="0">
                <a:srgbClr val="FAD767">
                  <a:lumMod val="20000"/>
                  <a:lumOff val="80000"/>
                  <a:alpha val="25000"/>
                </a:srgbClr>
              </a:gs>
              <a:gs pos="52000">
                <a:srgbClr val="FAD767">
                  <a:alpha val="30000"/>
                </a:srgbClr>
              </a:gs>
              <a:gs pos="100000">
                <a:srgbClr val="FAD767">
                  <a:lumMod val="20000"/>
                  <a:lumOff val="80000"/>
                  <a:alpha val="0"/>
                </a:srgbClr>
              </a:gs>
            </a:gsLst>
            <a:path path="circle">
              <a:fillToRect l="50000" t="50000" r="50000" b="50000"/>
            </a:path>
            <a:tileRect/>
          </a:gradFill>
          <a:ln w="15875" cap="rnd"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B0502020202020204"/>
              <a:ea typeface="+mn-ea"/>
              <a:cs typeface="+mn-cs"/>
            </a:endParaRPr>
          </a:p>
        </p:txBody>
      </p:sp>
      <p:sp>
        <p:nvSpPr>
          <p:cNvPr id="32769" name="Title 3"/>
          <p:cNvSpPr>
            <a:spLocks noGrp="1"/>
          </p:cNvSpPr>
          <p:nvPr>
            <p:ph type="title"/>
          </p:nvPr>
        </p:nvSpPr>
        <p:spPr/>
        <p:txBody>
          <a:bodyPr rtlCol="0"/>
          <a:lstStyle/>
          <a:p>
            <a:pPr rtl="0"/>
            <a:r>
              <a:rPr lang="es">
                <a:sym typeface="Arial Bold" charset="0"/>
              </a:rPr>
              <a:t>EL MODELO PEACE</a:t>
            </a:r>
          </a:p>
        </p:txBody>
      </p:sp>
      <p:sp>
        <p:nvSpPr>
          <p:cNvPr id="19" name="TextBox 18"/>
          <p:cNvSpPr txBox="1"/>
          <p:nvPr/>
        </p:nvSpPr>
        <p:spPr>
          <a:xfrm>
            <a:off x="15953066" y="4025357"/>
            <a:ext cx="117465" cy="461609"/>
          </a:xfrm>
          <a:prstGeom prst="rect">
            <a:avLst/>
          </a:prstGeom>
          <a:noFill/>
        </p:spPr>
        <p:txBody>
          <a:bodyPr wrap="square" rtlCol="0">
            <a:spAutoFit/>
          </a:bodyPr>
          <a:lstStyle/>
          <a:p>
            <a:pPr defTabSz="914309" rtl="0" eaLnBrk="0" fontAlgn="base" hangingPunct="0">
              <a:spcBef>
                <a:spcPct val="0"/>
              </a:spcBef>
              <a:spcAft>
                <a:spcPct val="0"/>
              </a:spcAft>
              <a:defRPr/>
            </a:pPr>
            <a:endParaRPr lang="en-US" sz="2400" dirty="0">
              <a:solidFill>
                <a:srgbClr val="000000"/>
              </a:solidFill>
              <a:latin typeface="Calibri Regular"/>
              <a:ea typeface="ヒラギノ角ゴ ProN W3" charset="-128"/>
              <a:sym typeface="Gill Sans" charset="0"/>
            </a:endParaRPr>
          </a:p>
        </p:txBody>
      </p:sp>
      <p:cxnSp>
        <p:nvCxnSpPr>
          <p:cNvPr id="32" name="Straight Connector 31">
            <a:extLst>
              <a:ext uri="{FF2B5EF4-FFF2-40B4-BE49-F238E27FC236}">
                <a16:creationId xmlns:a16="http://schemas.microsoft.com/office/drawing/2014/main" id="{EB4FE6A9-D190-4D45-A789-D8B33302B1BE}"/>
              </a:ext>
            </a:extLst>
          </p:cNvPr>
          <p:cNvCxnSpPr>
            <a:cxnSpLocks/>
          </p:cNvCxnSpPr>
          <p:nvPr/>
        </p:nvCxnSpPr>
        <p:spPr bwMode="auto">
          <a:xfrm flipH="1">
            <a:off x="-62635" y="841571"/>
            <a:ext cx="4382725"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2" name="Slide Number Placeholder 5">
            <a:extLst>
              <a:ext uri="{FF2B5EF4-FFF2-40B4-BE49-F238E27FC236}">
                <a16:creationId xmlns:a16="http://schemas.microsoft.com/office/drawing/2014/main" id="{BAEE5647-4234-B248-8F62-2B58474A136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8</a:t>
            </a:fld>
            <a:endParaRPr lang="en-US" altLang="en-US" sz="1200" dirty="0">
              <a:solidFill>
                <a:schemeClr val="bg1"/>
              </a:solidFill>
            </a:endParaRPr>
          </a:p>
        </p:txBody>
      </p:sp>
      <p:sp>
        <p:nvSpPr>
          <p:cNvPr id="54" name="TextBox 53">
            <a:extLst>
              <a:ext uri="{FF2B5EF4-FFF2-40B4-BE49-F238E27FC236}">
                <a16:creationId xmlns:a16="http://schemas.microsoft.com/office/drawing/2014/main" id="{91830B45-5EAA-0E4D-AF3B-0DACA6145942}"/>
              </a:ext>
            </a:extLst>
          </p:cNvPr>
          <p:cNvSpPr txBox="1"/>
          <p:nvPr/>
        </p:nvSpPr>
        <p:spPr>
          <a:xfrm>
            <a:off x="4808688" y="2571869"/>
            <a:ext cx="3336776" cy="707886"/>
          </a:xfrm>
          <a:prstGeom prst="rect">
            <a:avLst/>
          </a:prstGeom>
          <a:noFill/>
        </p:spPr>
        <p:txBody>
          <a:bodyPr wrap="square" rtlCol="0">
            <a:spAutoFit/>
          </a:bodyPr>
          <a:lstStyle/>
          <a:p>
            <a:pPr algn="ctr" rtl="0"/>
            <a:r>
              <a:rPr lang="es" sz="4000" b="1">
                <a:solidFill>
                  <a:schemeClr val="accent1"/>
                </a:solidFill>
              </a:rPr>
              <a:t>ENTREVISTA</a:t>
            </a:r>
          </a:p>
        </p:txBody>
      </p:sp>
      <p:grpSp>
        <p:nvGrpSpPr>
          <p:cNvPr id="5" name="Group 4">
            <a:extLst>
              <a:ext uri="{FF2B5EF4-FFF2-40B4-BE49-F238E27FC236}">
                <a16:creationId xmlns:a16="http://schemas.microsoft.com/office/drawing/2014/main" id="{07612BF6-F1AF-F448-808C-2B6837166354}"/>
              </a:ext>
            </a:extLst>
          </p:cNvPr>
          <p:cNvGrpSpPr/>
          <p:nvPr/>
        </p:nvGrpSpPr>
        <p:grpSpPr>
          <a:xfrm>
            <a:off x="30772" y="3461879"/>
            <a:ext cx="2877844" cy="2776968"/>
            <a:chOff x="30772" y="3461879"/>
            <a:chExt cx="2877844" cy="2776968"/>
          </a:xfrm>
        </p:grpSpPr>
        <p:sp>
          <p:nvSpPr>
            <p:cNvPr id="89" name="Rectangle 45">
              <a:extLst>
                <a:ext uri="{FF2B5EF4-FFF2-40B4-BE49-F238E27FC236}">
                  <a16:creationId xmlns:a16="http://schemas.microsoft.com/office/drawing/2014/main" id="{792B4F1F-4C13-684F-92AC-E8A59C383D79}"/>
                </a:ext>
              </a:extLst>
            </p:cNvPr>
            <p:cNvSpPr>
              <a:spLocks noChangeArrowheads="1"/>
            </p:cNvSpPr>
            <p:nvPr/>
          </p:nvSpPr>
          <p:spPr bwMode="auto">
            <a:xfrm>
              <a:off x="34178" y="5260118"/>
              <a:ext cx="274381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es" sz="3200" b="1" cap="all">
                  <a:ea typeface="Adobe Fan Heiti Std B" charset="-120"/>
                  <a:cs typeface="Adobe Fan Heiti Std B" charset="-120"/>
                  <a:sym typeface="Gill Sans" charset="0"/>
                </a:rPr>
                <a:t>Planear y </a:t>
              </a:r>
              <a:br>
                <a:rPr lang="en-US" sz="3200" b="1" cap="all" dirty="0">
                  <a:ea typeface="Adobe Fan Heiti Std B" charset="-120"/>
                  <a:cs typeface="Adobe Fan Heiti Std B" charset="-120"/>
                  <a:sym typeface="Gill Sans" charset="0"/>
                </a:rPr>
              </a:br>
              <a:r>
                <a:rPr lang="es" sz="3200" b="1" cap="all">
                  <a:ea typeface="Adobe Fan Heiti Std B" charset="-120"/>
                  <a:cs typeface="Adobe Fan Heiti Std B" charset="-120"/>
                  <a:sym typeface="Gill Sans" charset="0"/>
                </a:rPr>
                <a:t>preparar</a:t>
              </a:r>
            </a:p>
          </p:txBody>
        </p:sp>
        <p:sp>
          <p:nvSpPr>
            <p:cNvPr id="42" name="Notched Right Arrow 41">
              <a:extLst>
                <a:ext uri="{FF2B5EF4-FFF2-40B4-BE49-F238E27FC236}">
                  <a16:creationId xmlns:a16="http://schemas.microsoft.com/office/drawing/2014/main" id="{9514D00F-9A8D-A647-A8E6-9287F68AF204}"/>
                </a:ext>
              </a:extLst>
            </p:cNvPr>
            <p:cNvSpPr/>
            <p:nvPr/>
          </p:nvSpPr>
          <p:spPr bwMode="auto">
            <a:xfrm>
              <a:off x="30772" y="34618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94" name="Group 552">
              <a:extLst>
                <a:ext uri="{FF2B5EF4-FFF2-40B4-BE49-F238E27FC236}">
                  <a16:creationId xmlns:a16="http://schemas.microsoft.com/office/drawing/2014/main" id="{2F9B5260-8416-8841-A7AE-CEEF56469BE6}"/>
                </a:ext>
              </a:extLst>
            </p:cNvPr>
            <p:cNvGrpSpPr/>
            <p:nvPr/>
          </p:nvGrpSpPr>
          <p:grpSpPr>
            <a:xfrm>
              <a:off x="916326" y="3504295"/>
              <a:ext cx="1003522" cy="729835"/>
              <a:chOff x="6238876" y="2390775"/>
              <a:chExt cx="576262" cy="419101"/>
            </a:xfrm>
            <a:solidFill>
              <a:schemeClr val="bg1"/>
            </a:solidFill>
          </p:grpSpPr>
          <p:sp>
            <p:nvSpPr>
              <p:cNvPr id="95" name="Rectangle 89">
                <a:extLst>
                  <a:ext uri="{FF2B5EF4-FFF2-40B4-BE49-F238E27FC236}">
                    <a16:creationId xmlns:a16="http://schemas.microsoft.com/office/drawing/2014/main" id="{96A39903-C640-1747-AF19-59F96945EC04}"/>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96" name="Rectangle 90">
                <a:extLst>
                  <a:ext uri="{FF2B5EF4-FFF2-40B4-BE49-F238E27FC236}">
                    <a16:creationId xmlns:a16="http://schemas.microsoft.com/office/drawing/2014/main" id="{A07FF270-95DB-FE42-B4F7-A2829D046F44}"/>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97" name="Freeform 91">
                <a:extLst>
                  <a:ext uri="{FF2B5EF4-FFF2-40B4-BE49-F238E27FC236}">
                    <a16:creationId xmlns:a16="http://schemas.microsoft.com/office/drawing/2014/main" id="{5323D272-A9B1-0F4B-9199-CD6D21B08BC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98" name="Freeform 92">
                <a:extLst>
                  <a:ext uri="{FF2B5EF4-FFF2-40B4-BE49-F238E27FC236}">
                    <a16:creationId xmlns:a16="http://schemas.microsoft.com/office/drawing/2014/main" id="{F7A75CB0-FD12-2048-B6D1-F5FBB9CB9875}"/>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99" name="Freeform 93">
                <a:extLst>
                  <a:ext uri="{FF2B5EF4-FFF2-40B4-BE49-F238E27FC236}">
                    <a16:creationId xmlns:a16="http://schemas.microsoft.com/office/drawing/2014/main" id="{33AB96EB-36AD-6142-A446-70BA938925A9}"/>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100" name="Rectangle 94">
                <a:extLst>
                  <a:ext uri="{FF2B5EF4-FFF2-40B4-BE49-F238E27FC236}">
                    <a16:creationId xmlns:a16="http://schemas.microsoft.com/office/drawing/2014/main" id="{059E9072-81EF-2E4D-9F8A-C7999D18A2A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101" name="Freeform 95">
                <a:extLst>
                  <a:ext uri="{FF2B5EF4-FFF2-40B4-BE49-F238E27FC236}">
                    <a16:creationId xmlns:a16="http://schemas.microsoft.com/office/drawing/2014/main" id="{CD4D90A8-929C-444C-95ED-843C75029C5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102" name="Freeform 96">
                <a:extLst>
                  <a:ext uri="{FF2B5EF4-FFF2-40B4-BE49-F238E27FC236}">
                    <a16:creationId xmlns:a16="http://schemas.microsoft.com/office/drawing/2014/main" id="{C84E8949-6B9C-1843-900C-EDE259911E1C}"/>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103" name="Rectangle 97">
                <a:extLst>
                  <a:ext uri="{FF2B5EF4-FFF2-40B4-BE49-F238E27FC236}">
                    <a16:creationId xmlns:a16="http://schemas.microsoft.com/office/drawing/2014/main" id="{10A9A8CF-8158-674A-877D-526153048408}"/>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104" name="Freeform 98">
                <a:extLst>
                  <a:ext uri="{FF2B5EF4-FFF2-40B4-BE49-F238E27FC236}">
                    <a16:creationId xmlns:a16="http://schemas.microsoft.com/office/drawing/2014/main" id="{93A166E1-101A-B741-8529-5A55C77A30C4}"/>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105" name="Freeform 99">
                <a:extLst>
                  <a:ext uri="{FF2B5EF4-FFF2-40B4-BE49-F238E27FC236}">
                    <a16:creationId xmlns:a16="http://schemas.microsoft.com/office/drawing/2014/main" id="{7BA31410-7D73-5F44-AFF9-62A72671C7A5}"/>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106" name="Freeform 100">
                <a:extLst>
                  <a:ext uri="{FF2B5EF4-FFF2-40B4-BE49-F238E27FC236}">
                    <a16:creationId xmlns:a16="http://schemas.microsoft.com/office/drawing/2014/main" id="{E80AC896-C3BA-D24F-BC97-1AC37FA89677}"/>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107" name="Freeform 101">
                <a:extLst>
                  <a:ext uri="{FF2B5EF4-FFF2-40B4-BE49-F238E27FC236}">
                    <a16:creationId xmlns:a16="http://schemas.microsoft.com/office/drawing/2014/main" id="{5E3660B4-0287-7042-9A51-48FF2DF8467C}"/>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108" name="Freeform 102">
                <a:extLst>
                  <a:ext uri="{FF2B5EF4-FFF2-40B4-BE49-F238E27FC236}">
                    <a16:creationId xmlns:a16="http://schemas.microsoft.com/office/drawing/2014/main" id="{28704D44-137E-8544-B0E2-590EFE8FC5E4}"/>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109" name="Freeform 103">
                <a:extLst>
                  <a:ext uri="{FF2B5EF4-FFF2-40B4-BE49-F238E27FC236}">
                    <a16:creationId xmlns:a16="http://schemas.microsoft.com/office/drawing/2014/main" id="{B85FB339-FF34-DC44-8BB2-0AE1269E2634}"/>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110" name="Freeform 104">
                <a:extLst>
                  <a:ext uri="{FF2B5EF4-FFF2-40B4-BE49-F238E27FC236}">
                    <a16:creationId xmlns:a16="http://schemas.microsoft.com/office/drawing/2014/main" id="{219D0EFF-7E54-654F-83F4-78B0BCF62178}"/>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111" name="Freeform 105">
                <a:extLst>
                  <a:ext uri="{FF2B5EF4-FFF2-40B4-BE49-F238E27FC236}">
                    <a16:creationId xmlns:a16="http://schemas.microsoft.com/office/drawing/2014/main" id="{007059DB-699D-C54A-9974-FDCBA6059EE5}"/>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77" name="Oval 76">
              <a:extLst>
                <a:ext uri="{FF2B5EF4-FFF2-40B4-BE49-F238E27FC236}">
                  <a16:creationId xmlns:a16="http://schemas.microsoft.com/office/drawing/2014/main" id="{B10548F5-57C4-C248-920A-93CE71C916DD}"/>
                </a:ext>
              </a:extLst>
            </p:cNvPr>
            <p:cNvSpPr/>
            <p:nvPr/>
          </p:nvSpPr>
          <p:spPr>
            <a:xfrm>
              <a:off x="1065461" y="45932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800" b="1"/>
                <a:t>1</a:t>
              </a:r>
            </a:p>
          </p:txBody>
        </p:sp>
      </p:grpSp>
      <p:grpSp>
        <p:nvGrpSpPr>
          <p:cNvPr id="6" name="Group 5">
            <a:extLst>
              <a:ext uri="{FF2B5EF4-FFF2-40B4-BE49-F238E27FC236}">
                <a16:creationId xmlns:a16="http://schemas.microsoft.com/office/drawing/2014/main" id="{5465AC6F-6547-B64E-ADA6-BDFA38CCF4E2}"/>
              </a:ext>
            </a:extLst>
          </p:cNvPr>
          <p:cNvGrpSpPr/>
          <p:nvPr/>
        </p:nvGrpSpPr>
        <p:grpSpPr>
          <a:xfrm>
            <a:off x="2516121" y="3461879"/>
            <a:ext cx="2907097" cy="2757836"/>
            <a:chOff x="2516121" y="3461879"/>
            <a:chExt cx="2907097" cy="2757836"/>
          </a:xfrm>
        </p:grpSpPr>
        <p:sp>
          <p:nvSpPr>
            <p:cNvPr id="47" name="Notched Right Arrow 46">
              <a:extLst>
                <a:ext uri="{FF2B5EF4-FFF2-40B4-BE49-F238E27FC236}">
                  <a16:creationId xmlns:a16="http://schemas.microsoft.com/office/drawing/2014/main" id="{061E5E29-4837-4A4A-B549-6F70B98EF43D}"/>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88" name="Rectangle 45">
              <a:extLst>
                <a:ext uri="{FF2B5EF4-FFF2-40B4-BE49-F238E27FC236}">
                  <a16:creationId xmlns:a16="http://schemas.microsoft.com/office/drawing/2014/main" id="{6169E496-55DF-9242-861B-38C5A92BF775}"/>
                </a:ext>
              </a:extLst>
            </p:cNvPr>
            <p:cNvSpPr>
              <a:spLocks noChangeArrowheads="1"/>
            </p:cNvSpPr>
            <p:nvPr/>
          </p:nvSpPr>
          <p:spPr bwMode="auto">
            <a:xfrm>
              <a:off x="2516121" y="5240986"/>
              <a:ext cx="274381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es" sz="3200" b="1" cap="all" dirty="0">
                  <a:ea typeface="Adobe Fan Heiti Std B" charset="-120"/>
                  <a:cs typeface="Adobe Fan Heiti Std B" charset="-120"/>
                  <a:sym typeface="Gill Sans" charset="0"/>
                </a:rPr>
                <a:t>Involucrar y </a:t>
              </a:r>
              <a:br>
                <a:rPr lang="en-US" sz="3200" b="1" cap="all" dirty="0">
                  <a:ea typeface="Adobe Fan Heiti Std B" charset="-120"/>
                  <a:cs typeface="Adobe Fan Heiti Std B" charset="-120"/>
                  <a:sym typeface="Gill Sans" charset="0"/>
                </a:rPr>
              </a:br>
              <a:r>
                <a:rPr lang="es" sz="3200" b="1" cap="all" dirty="0">
                  <a:ea typeface="Adobe Fan Heiti Std B" charset="-120"/>
                  <a:cs typeface="Adobe Fan Heiti Std B" charset="-120"/>
                  <a:sym typeface="Gill Sans" charset="0"/>
                </a:rPr>
                <a:t>explicar</a:t>
              </a:r>
            </a:p>
          </p:txBody>
        </p:sp>
        <p:sp>
          <p:nvSpPr>
            <p:cNvPr id="118" name="Freeform 217">
              <a:extLst>
                <a:ext uri="{FF2B5EF4-FFF2-40B4-BE49-F238E27FC236}">
                  <a16:creationId xmlns:a16="http://schemas.microsoft.com/office/drawing/2014/main" id="{89D077B6-1596-7F4F-A018-6F4A175ED78B}"/>
                </a:ext>
              </a:extLst>
            </p:cNvPr>
            <p:cNvSpPr>
              <a:spLocks noEditPoints="1"/>
            </p:cNvSpPr>
            <p:nvPr/>
          </p:nvSpPr>
          <p:spPr bwMode="auto">
            <a:xfrm>
              <a:off x="3833640" y="3904029"/>
              <a:ext cx="486450" cy="421804"/>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119" name="Freeform 218">
              <a:extLst>
                <a:ext uri="{FF2B5EF4-FFF2-40B4-BE49-F238E27FC236}">
                  <a16:creationId xmlns:a16="http://schemas.microsoft.com/office/drawing/2014/main" id="{5CC6668F-FDB9-F34A-A041-57433B41DB3B}"/>
                </a:ext>
              </a:extLst>
            </p:cNvPr>
            <p:cNvSpPr>
              <a:spLocks noEditPoints="1"/>
            </p:cNvSpPr>
            <p:nvPr/>
          </p:nvSpPr>
          <p:spPr bwMode="auto">
            <a:xfrm>
              <a:off x="3539508" y="3614745"/>
              <a:ext cx="643212"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120" name="Oval 119">
              <a:extLst>
                <a:ext uri="{FF2B5EF4-FFF2-40B4-BE49-F238E27FC236}">
                  <a16:creationId xmlns:a16="http://schemas.microsoft.com/office/drawing/2014/main" id="{73A0E308-8A0F-B941-8A35-2900C894C2AF}"/>
                </a:ext>
              </a:extLst>
            </p:cNvPr>
            <p:cNvSpPr/>
            <p:nvPr/>
          </p:nvSpPr>
          <p:spPr>
            <a:xfrm>
              <a:off x="3534341" y="4593200"/>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800" b="1"/>
                <a:t>2</a:t>
              </a:r>
            </a:p>
          </p:txBody>
        </p:sp>
      </p:grpSp>
      <p:grpSp>
        <p:nvGrpSpPr>
          <p:cNvPr id="8" name="Group 7">
            <a:extLst>
              <a:ext uri="{FF2B5EF4-FFF2-40B4-BE49-F238E27FC236}">
                <a16:creationId xmlns:a16="http://schemas.microsoft.com/office/drawing/2014/main" id="{32EAFCC0-71BA-5E46-8638-7D9E48244F0C}"/>
              </a:ext>
            </a:extLst>
          </p:cNvPr>
          <p:cNvGrpSpPr/>
          <p:nvPr/>
        </p:nvGrpSpPr>
        <p:grpSpPr>
          <a:xfrm>
            <a:off x="5059976" y="3461879"/>
            <a:ext cx="2877844" cy="2536236"/>
            <a:chOff x="5059976" y="3461879"/>
            <a:chExt cx="2877844" cy="2536236"/>
          </a:xfrm>
        </p:grpSpPr>
        <p:sp>
          <p:nvSpPr>
            <p:cNvPr id="48" name="Notched Right Arrow 47">
              <a:extLst>
                <a:ext uri="{FF2B5EF4-FFF2-40B4-BE49-F238E27FC236}">
                  <a16:creationId xmlns:a16="http://schemas.microsoft.com/office/drawing/2014/main" id="{218AF546-7743-EF43-89D1-94956E9BF81F}"/>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90" name="Rectangle 45">
              <a:extLst>
                <a:ext uri="{FF2B5EF4-FFF2-40B4-BE49-F238E27FC236}">
                  <a16:creationId xmlns:a16="http://schemas.microsoft.com/office/drawing/2014/main" id="{B8D489BA-93D7-E24F-9B3F-7B4F2232F121}"/>
                </a:ext>
              </a:extLst>
            </p:cNvPr>
            <p:cNvSpPr>
              <a:spLocks noChangeArrowheads="1"/>
            </p:cNvSpPr>
            <p:nvPr/>
          </p:nvSpPr>
          <p:spPr bwMode="auto">
            <a:xfrm>
              <a:off x="5131041" y="5462584"/>
              <a:ext cx="274381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es" sz="3200" b="1" cap="all">
                  <a:ea typeface="Adobe Fan Heiti Std B" charset="-120"/>
                  <a:cs typeface="Adobe Fan Heiti Std B" charset="-120"/>
                  <a:sym typeface="Gill Sans" charset="0"/>
                </a:rPr>
                <a:t>Relato</a:t>
              </a:r>
            </a:p>
          </p:txBody>
        </p:sp>
        <p:grpSp>
          <p:nvGrpSpPr>
            <p:cNvPr id="72" name="Group 71">
              <a:extLst>
                <a:ext uri="{FF2B5EF4-FFF2-40B4-BE49-F238E27FC236}">
                  <a16:creationId xmlns:a16="http://schemas.microsoft.com/office/drawing/2014/main" id="{896367A5-5DEE-3E4C-92C0-79476CB4E5F9}"/>
                </a:ext>
              </a:extLst>
            </p:cNvPr>
            <p:cNvGrpSpPr/>
            <p:nvPr/>
          </p:nvGrpSpPr>
          <p:grpSpPr>
            <a:xfrm>
              <a:off x="6277158" y="3667181"/>
              <a:ext cx="220868" cy="263136"/>
              <a:chOff x="4414050" y="5943186"/>
              <a:chExt cx="483298" cy="575789"/>
            </a:xfrm>
            <a:solidFill>
              <a:schemeClr val="bg1"/>
            </a:solidFill>
          </p:grpSpPr>
          <p:sp>
            <p:nvSpPr>
              <p:cNvPr id="74" name="Freeform 871">
                <a:extLst>
                  <a:ext uri="{FF2B5EF4-FFF2-40B4-BE49-F238E27FC236}">
                    <a16:creationId xmlns:a16="http://schemas.microsoft.com/office/drawing/2014/main" id="{C6BE91F0-D3FA-6F44-ABD6-29CAE72A6FFC}"/>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75" name="Freeform 872">
                <a:extLst>
                  <a:ext uri="{FF2B5EF4-FFF2-40B4-BE49-F238E27FC236}">
                    <a16:creationId xmlns:a16="http://schemas.microsoft.com/office/drawing/2014/main" id="{8BCDE0ED-7A80-2545-84B5-481EE67647E2}"/>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73" name="Freeform 40">
              <a:extLst>
                <a:ext uri="{FF2B5EF4-FFF2-40B4-BE49-F238E27FC236}">
                  <a16:creationId xmlns:a16="http://schemas.microsoft.com/office/drawing/2014/main" id="{F374256B-352F-5740-A1F1-ACB216D2F93A}"/>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1" name="Oval 120">
              <a:extLst>
                <a:ext uri="{FF2B5EF4-FFF2-40B4-BE49-F238E27FC236}">
                  <a16:creationId xmlns:a16="http://schemas.microsoft.com/office/drawing/2014/main" id="{18157F0F-5363-7B47-A8C1-AFA46A79F4BB}"/>
                </a:ext>
              </a:extLst>
            </p:cNvPr>
            <p:cNvSpPr/>
            <p:nvPr/>
          </p:nvSpPr>
          <p:spPr>
            <a:xfrm>
              <a:off x="6167813" y="45932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800" b="1"/>
                <a:t>3</a:t>
              </a:r>
            </a:p>
          </p:txBody>
        </p:sp>
      </p:grpSp>
      <p:grpSp>
        <p:nvGrpSpPr>
          <p:cNvPr id="9" name="Group 8">
            <a:extLst>
              <a:ext uri="{FF2B5EF4-FFF2-40B4-BE49-F238E27FC236}">
                <a16:creationId xmlns:a16="http://schemas.microsoft.com/office/drawing/2014/main" id="{DF752DEC-A017-AC43-BE0C-660CE569B8A6}"/>
              </a:ext>
            </a:extLst>
          </p:cNvPr>
          <p:cNvGrpSpPr/>
          <p:nvPr/>
        </p:nvGrpSpPr>
        <p:grpSpPr>
          <a:xfrm>
            <a:off x="7519454" y="3461879"/>
            <a:ext cx="2932968" cy="2536236"/>
            <a:chOff x="7519454" y="3461879"/>
            <a:chExt cx="2932968" cy="2536236"/>
          </a:xfrm>
        </p:grpSpPr>
        <p:sp>
          <p:nvSpPr>
            <p:cNvPr id="49" name="Notched Right Arrow 48">
              <a:extLst>
                <a:ext uri="{FF2B5EF4-FFF2-40B4-BE49-F238E27FC236}">
                  <a16:creationId xmlns:a16="http://schemas.microsoft.com/office/drawing/2014/main" id="{FCC63EB6-A418-8A44-9DAB-F56426DF5E66}"/>
                </a:ext>
              </a:extLst>
            </p:cNvPr>
            <p:cNvSpPr/>
            <p:nvPr/>
          </p:nvSpPr>
          <p:spPr bwMode="auto">
            <a:xfrm>
              <a:off x="7574578" y="3461879"/>
              <a:ext cx="2877844" cy="1500897"/>
            </a:xfrm>
            <a:prstGeom prst="notchedRightArrow">
              <a:avLst>
                <a:gd name="adj1" fmla="val 100000"/>
                <a:gd name="adj2" fmla="val 34681"/>
              </a:avLst>
            </a:prstGeom>
            <a:solidFill>
              <a:schemeClr val="accent3"/>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1" name="Rectangle 45">
              <a:extLst>
                <a:ext uri="{FF2B5EF4-FFF2-40B4-BE49-F238E27FC236}">
                  <a16:creationId xmlns:a16="http://schemas.microsoft.com/office/drawing/2014/main" id="{AA54E72C-1FFC-F445-AF57-A1F3317400B8}"/>
                </a:ext>
              </a:extLst>
            </p:cNvPr>
            <p:cNvSpPr>
              <a:spLocks noChangeArrowheads="1"/>
            </p:cNvSpPr>
            <p:nvPr/>
          </p:nvSpPr>
          <p:spPr bwMode="auto">
            <a:xfrm>
              <a:off x="7519454" y="5413340"/>
              <a:ext cx="27438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spcBef>
                  <a:spcPct val="0"/>
                </a:spcBef>
                <a:spcAft>
                  <a:spcPct val="0"/>
                </a:spcAft>
                <a:defRPr/>
              </a:pPr>
              <a:r>
                <a:rPr lang="es" sz="3200" b="1" cap="all">
                  <a:ea typeface="Adobe Fan Heiti Std B" charset="-120"/>
                  <a:cs typeface="Adobe Fan Heiti Std B" charset="-120"/>
                  <a:sym typeface="Gill Sans" charset="0"/>
                </a:rPr>
                <a:t>Cierre</a:t>
              </a:r>
            </a:p>
          </p:txBody>
        </p:sp>
        <p:sp>
          <p:nvSpPr>
            <p:cNvPr id="76" name="Freeform 151">
              <a:extLst>
                <a:ext uri="{FF2B5EF4-FFF2-40B4-BE49-F238E27FC236}">
                  <a16:creationId xmlns:a16="http://schemas.microsoft.com/office/drawing/2014/main" id="{275F6129-4D3C-414F-9EF4-1BCBD9106E0A}"/>
                </a:ext>
              </a:extLst>
            </p:cNvPr>
            <p:cNvSpPr>
              <a:spLocks noChangeArrowheads="1"/>
            </p:cNvSpPr>
            <p:nvPr/>
          </p:nvSpPr>
          <p:spPr bwMode="auto">
            <a:xfrm>
              <a:off x="8518813" y="3667295"/>
              <a:ext cx="934513" cy="543618"/>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8586" tIns="34293" rIns="68586" bIns="34293" rtlCol="0" anchor="ctr"/>
            <a:lstStyle/>
            <a:p>
              <a:pPr rtl="0">
                <a:defRPr/>
              </a:pPr>
              <a:endParaRPr lang="en-US" sz="2701" dirty="0"/>
            </a:p>
          </p:txBody>
        </p:sp>
        <p:sp>
          <p:nvSpPr>
            <p:cNvPr id="122" name="Oval 121">
              <a:extLst>
                <a:ext uri="{FF2B5EF4-FFF2-40B4-BE49-F238E27FC236}">
                  <a16:creationId xmlns:a16="http://schemas.microsoft.com/office/drawing/2014/main" id="{9B69571B-46D7-E847-9CFD-A3A6E44AC582}"/>
                </a:ext>
              </a:extLst>
            </p:cNvPr>
            <p:cNvSpPr/>
            <p:nvPr/>
          </p:nvSpPr>
          <p:spPr>
            <a:xfrm>
              <a:off x="8618405" y="4593200"/>
              <a:ext cx="640080" cy="64008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800" b="1"/>
                <a:t>4</a:t>
              </a:r>
            </a:p>
          </p:txBody>
        </p:sp>
      </p:grpSp>
      <p:grpSp>
        <p:nvGrpSpPr>
          <p:cNvPr id="10" name="Group 9">
            <a:extLst>
              <a:ext uri="{FF2B5EF4-FFF2-40B4-BE49-F238E27FC236}">
                <a16:creationId xmlns:a16="http://schemas.microsoft.com/office/drawing/2014/main" id="{ED61F233-8B8F-6046-8FA0-7F3FF9F9B20B}"/>
              </a:ext>
            </a:extLst>
          </p:cNvPr>
          <p:cNvGrpSpPr/>
          <p:nvPr/>
        </p:nvGrpSpPr>
        <p:grpSpPr>
          <a:xfrm>
            <a:off x="10047121" y="3461879"/>
            <a:ext cx="2919903" cy="2560857"/>
            <a:chOff x="10047121" y="3461879"/>
            <a:chExt cx="2919903" cy="2560857"/>
          </a:xfrm>
        </p:grpSpPr>
        <p:sp>
          <p:nvSpPr>
            <p:cNvPr id="50" name="Notched Right Arrow 49">
              <a:extLst>
                <a:ext uri="{FF2B5EF4-FFF2-40B4-BE49-F238E27FC236}">
                  <a16:creationId xmlns:a16="http://schemas.microsoft.com/office/drawing/2014/main" id="{07819544-22B0-644B-858B-74D7C78A9759}"/>
                </a:ext>
              </a:extLst>
            </p:cNvPr>
            <p:cNvSpPr/>
            <p:nvPr/>
          </p:nvSpPr>
          <p:spPr bwMode="auto">
            <a:xfrm>
              <a:off x="10089180" y="3461879"/>
              <a:ext cx="2877844" cy="1500897"/>
            </a:xfrm>
            <a:prstGeom prst="notchedRightArrow">
              <a:avLst>
                <a:gd name="adj1" fmla="val 100000"/>
                <a:gd name="adj2" fmla="val 34681"/>
              </a:avLst>
            </a:prstGeom>
            <a:solidFill>
              <a:schemeClr val="accent4"/>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92" name="Rectangle 45">
              <a:extLst>
                <a:ext uri="{FF2B5EF4-FFF2-40B4-BE49-F238E27FC236}">
                  <a16:creationId xmlns:a16="http://schemas.microsoft.com/office/drawing/2014/main" id="{A4519EB0-9EE1-9B42-95BD-ECA20A2144E1}"/>
                </a:ext>
              </a:extLst>
            </p:cNvPr>
            <p:cNvSpPr>
              <a:spLocks noChangeArrowheads="1"/>
            </p:cNvSpPr>
            <p:nvPr/>
          </p:nvSpPr>
          <p:spPr bwMode="auto">
            <a:xfrm>
              <a:off x="10047121" y="5437961"/>
              <a:ext cx="27438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spcBef>
                  <a:spcPct val="0"/>
                </a:spcBef>
                <a:spcAft>
                  <a:spcPct val="0"/>
                </a:spcAft>
                <a:defRPr/>
              </a:pPr>
              <a:r>
                <a:rPr lang="es" sz="3200" b="1" cap="all">
                  <a:ea typeface="Adobe Fan Heiti Std B" charset="-120"/>
                  <a:cs typeface="Adobe Fan Heiti Std B" charset="-120"/>
                  <a:sym typeface="Gill Sans" charset="0"/>
                </a:rPr>
                <a:t>Evaluación</a:t>
              </a:r>
            </a:p>
          </p:txBody>
        </p:sp>
        <p:grpSp>
          <p:nvGrpSpPr>
            <p:cNvPr id="3" name="Group 2">
              <a:extLst>
                <a:ext uri="{FF2B5EF4-FFF2-40B4-BE49-F238E27FC236}">
                  <a16:creationId xmlns:a16="http://schemas.microsoft.com/office/drawing/2014/main" id="{6ED05520-EC50-F942-9790-DB4730F4704E}"/>
                </a:ext>
              </a:extLst>
            </p:cNvPr>
            <p:cNvGrpSpPr/>
            <p:nvPr/>
          </p:nvGrpSpPr>
          <p:grpSpPr>
            <a:xfrm>
              <a:off x="11227409" y="3625270"/>
              <a:ext cx="607061" cy="678811"/>
              <a:chOff x="11225275" y="4666851"/>
              <a:chExt cx="647434" cy="723956"/>
            </a:xfrm>
          </p:grpSpPr>
          <p:sp>
            <p:nvSpPr>
              <p:cNvPr id="86" name="Freeform 455">
                <a:extLst>
                  <a:ext uri="{FF2B5EF4-FFF2-40B4-BE49-F238E27FC236}">
                    <a16:creationId xmlns:a16="http://schemas.microsoft.com/office/drawing/2014/main" id="{49A11DD0-A359-ED44-9214-B341EFB43114}"/>
                  </a:ext>
                </a:extLst>
              </p:cNvPr>
              <p:cNvSpPr>
                <a:spLocks/>
              </p:cNvSpPr>
              <p:nvPr/>
            </p:nvSpPr>
            <p:spPr bwMode="auto">
              <a:xfrm>
                <a:off x="11225275" y="4666851"/>
                <a:ext cx="567739" cy="720077"/>
              </a:xfrm>
              <a:custGeom>
                <a:avLst/>
                <a:gdLst>
                  <a:gd name="T0" fmla="*/ 2854 w 3221"/>
                  <a:gd name="T1" fmla="*/ 0 h 4086"/>
                  <a:gd name="T2" fmla="*/ 2951 w 3221"/>
                  <a:gd name="T3" fmla="*/ 13 h 4086"/>
                  <a:gd name="T4" fmla="*/ 3038 w 3221"/>
                  <a:gd name="T5" fmla="*/ 50 h 4086"/>
                  <a:gd name="T6" fmla="*/ 3113 w 3221"/>
                  <a:gd name="T7" fmla="*/ 108 h 4086"/>
                  <a:gd name="T8" fmla="*/ 3171 w 3221"/>
                  <a:gd name="T9" fmla="*/ 181 h 4086"/>
                  <a:gd name="T10" fmla="*/ 3208 w 3221"/>
                  <a:gd name="T11" fmla="*/ 270 h 4086"/>
                  <a:gd name="T12" fmla="*/ 3221 w 3221"/>
                  <a:gd name="T13" fmla="*/ 367 h 4086"/>
                  <a:gd name="T14" fmla="*/ 3154 w 3221"/>
                  <a:gd name="T15" fmla="*/ 2095 h 4086"/>
                  <a:gd name="T16" fmla="*/ 3017 w 3221"/>
                  <a:gd name="T17" fmla="*/ 2063 h 4086"/>
                  <a:gd name="T18" fmla="*/ 2946 w 3221"/>
                  <a:gd name="T19" fmla="*/ 367 h 4086"/>
                  <a:gd name="T20" fmla="*/ 2933 w 3221"/>
                  <a:gd name="T21" fmla="*/ 321 h 4086"/>
                  <a:gd name="T22" fmla="*/ 2900 w 3221"/>
                  <a:gd name="T23" fmla="*/ 287 h 4086"/>
                  <a:gd name="T24" fmla="*/ 2854 w 3221"/>
                  <a:gd name="T25" fmla="*/ 275 h 4086"/>
                  <a:gd name="T26" fmla="*/ 855 w 3221"/>
                  <a:gd name="T27" fmla="*/ 279 h 4086"/>
                  <a:gd name="T28" fmla="*/ 814 w 3221"/>
                  <a:gd name="T29" fmla="*/ 302 h 4086"/>
                  <a:gd name="T30" fmla="*/ 790 w 3221"/>
                  <a:gd name="T31" fmla="*/ 342 h 4086"/>
                  <a:gd name="T32" fmla="*/ 787 w 3221"/>
                  <a:gd name="T33" fmla="*/ 512 h 4086"/>
                  <a:gd name="T34" fmla="*/ 2391 w 3221"/>
                  <a:gd name="T35" fmla="*/ 516 h 4086"/>
                  <a:gd name="T36" fmla="*/ 2484 w 3221"/>
                  <a:gd name="T37" fmla="*/ 541 h 4086"/>
                  <a:gd name="T38" fmla="*/ 2565 w 3221"/>
                  <a:gd name="T39" fmla="*/ 589 h 4086"/>
                  <a:gd name="T40" fmla="*/ 2632 w 3221"/>
                  <a:gd name="T41" fmla="*/ 655 h 4086"/>
                  <a:gd name="T42" fmla="*/ 2680 w 3221"/>
                  <a:gd name="T43" fmla="*/ 736 h 4086"/>
                  <a:gd name="T44" fmla="*/ 2705 w 3221"/>
                  <a:gd name="T45" fmla="*/ 830 h 4086"/>
                  <a:gd name="T46" fmla="*/ 2709 w 3221"/>
                  <a:gd name="T47" fmla="*/ 2051 h 4086"/>
                  <a:gd name="T48" fmla="*/ 2523 w 3221"/>
                  <a:gd name="T49" fmla="*/ 2080 h 4086"/>
                  <a:gd name="T50" fmla="*/ 2434 w 3221"/>
                  <a:gd name="T51" fmla="*/ 879 h 4086"/>
                  <a:gd name="T52" fmla="*/ 2420 w 3221"/>
                  <a:gd name="T53" fmla="*/ 833 h 4086"/>
                  <a:gd name="T54" fmla="*/ 2388 w 3221"/>
                  <a:gd name="T55" fmla="*/ 800 h 4086"/>
                  <a:gd name="T56" fmla="*/ 2342 w 3221"/>
                  <a:gd name="T57" fmla="*/ 788 h 4086"/>
                  <a:gd name="T58" fmla="*/ 342 w 3221"/>
                  <a:gd name="T59" fmla="*/ 790 h 4086"/>
                  <a:gd name="T60" fmla="*/ 302 w 3221"/>
                  <a:gd name="T61" fmla="*/ 814 h 4086"/>
                  <a:gd name="T62" fmla="*/ 278 w 3221"/>
                  <a:gd name="T63" fmla="*/ 855 h 4086"/>
                  <a:gd name="T64" fmla="*/ 275 w 3221"/>
                  <a:gd name="T65" fmla="*/ 3718 h 4086"/>
                  <a:gd name="T66" fmla="*/ 287 w 3221"/>
                  <a:gd name="T67" fmla="*/ 3765 h 4086"/>
                  <a:gd name="T68" fmla="*/ 321 w 3221"/>
                  <a:gd name="T69" fmla="*/ 3798 h 4086"/>
                  <a:gd name="T70" fmla="*/ 367 w 3221"/>
                  <a:gd name="T71" fmla="*/ 3810 h 4086"/>
                  <a:gd name="T72" fmla="*/ 1792 w 3221"/>
                  <a:gd name="T73" fmla="*/ 3885 h 4086"/>
                  <a:gd name="T74" fmla="*/ 1893 w 3221"/>
                  <a:gd name="T75" fmla="*/ 4022 h 4086"/>
                  <a:gd name="T76" fmla="*/ 367 w 3221"/>
                  <a:gd name="T77" fmla="*/ 4086 h 4086"/>
                  <a:gd name="T78" fmla="*/ 270 w 3221"/>
                  <a:gd name="T79" fmla="*/ 4072 h 4086"/>
                  <a:gd name="T80" fmla="*/ 182 w 3221"/>
                  <a:gd name="T81" fmla="*/ 4035 h 4086"/>
                  <a:gd name="T82" fmla="*/ 107 w 3221"/>
                  <a:gd name="T83" fmla="*/ 3977 h 4086"/>
                  <a:gd name="T84" fmla="*/ 50 w 3221"/>
                  <a:gd name="T85" fmla="*/ 3904 h 4086"/>
                  <a:gd name="T86" fmla="*/ 12 w 3221"/>
                  <a:gd name="T87" fmla="*/ 3815 h 4086"/>
                  <a:gd name="T88" fmla="*/ 0 w 3221"/>
                  <a:gd name="T89" fmla="*/ 3718 h 4086"/>
                  <a:gd name="T90" fmla="*/ 2 w 3221"/>
                  <a:gd name="T91" fmla="*/ 830 h 4086"/>
                  <a:gd name="T92" fmla="*/ 29 w 3221"/>
                  <a:gd name="T93" fmla="*/ 736 h 4086"/>
                  <a:gd name="T94" fmla="*/ 76 w 3221"/>
                  <a:gd name="T95" fmla="*/ 655 h 4086"/>
                  <a:gd name="T96" fmla="*/ 142 w 3221"/>
                  <a:gd name="T97" fmla="*/ 589 h 4086"/>
                  <a:gd name="T98" fmla="*/ 225 w 3221"/>
                  <a:gd name="T99" fmla="*/ 541 h 4086"/>
                  <a:gd name="T100" fmla="*/ 317 w 3221"/>
                  <a:gd name="T101" fmla="*/ 516 h 4086"/>
                  <a:gd name="T102" fmla="*/ 512 w 3221"/>
                  <a:gd name="T103" fmla="*/ 512 h 4086"/>
                  <a:gd name="T104" fmla="*/ 516 w 3221"/>
                  <a:gd name="T105" fmla="*/ 317 h 4086"/>
                  <a:gd name="T106" fmla="*/ 541 w 3221"/>
                  <a:gd name="T107" fmla="*/ 224 h 4086"/>
                  <a:gd name="T108" fmla="*/ 588 w 3221"/>
                  <a:gd name="T109" fmla="*/ 143 h 4086"/>
                  <a:gd name="T110" fmla="*/ 656 w 3221"/>
                  <a:gd name="T111" fmla="*/ 76 h 4086"/>
                  <a:gd name="T112" fmla="*/ 737 w 3221"/>
                  <a:gd name="T113" fmla="*/ 29 h 4086"/>
                  <a:gd name="T114" fmla="*/ 829 w 3221"/>
                  <a:gd name="T115" fmla="*/ 3 h 4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21" h="4086">
                    <a:moveTo>
                      <a:pt x="879" y="0"/>
                    </a:moveTo>
                    <a:lnTo>
                      <a:pt x="2854" y="0"/>
                    </a:lnTo>
                    <a:lnTo>
                      <a:pt x="2903" y="3"/>
                    </a:lnTo>
                    <a:lnTo>
                      <a:pt x="2951" y="13"/>
                    </a:lnTo>
                    <a:lnTo>
                      <a:pt x="2996" y="29"/>
                    </a:lnTo>
                    <a:lnTo>
                      <a:pt x="3038" y="50"/>
                    </a:lnTo>
                    <a:lnTo>
                      <a:pt x="3078" y="76"/>
                    </a:lnTo>
                    <a:lnTo>
                      <a:pt x="3113" y="108"/>
                    </a:lnTo>
                    <a:lnTo>
                      <a:pt x="3145" y="143"/>
                    </a:lnTo>
                    <a:lnTo>
                      <a:pt x="3171" y="181"/>
                    </a:lnTo>
                    <a:lnTo>
                      <a:pt x="3192" y="224"/>
                    </a:lnTo>
                    <a:lnTo>
                      <a:pt x="3208" y="270"/>
                    </a:lnTo>
                    <a:lnTo>
                      <a:pt x="3218" y="317"/>
                    </a:lnTo>
                    <a:lnTo>
                      <a:pt x="3221" y="367"/>
                    </a:lnTo>
                    <a:lnTo>
                      <a:pt x="3221" y="2118"/>
                    </a:lnTo>
                    <a:lnTo>
                      <a:pt x="3154" y="2095"/>
                    </a:lnTo>
                    <a:lnTo>
                      <a:pt x="3086" y="2077"/>
                    </a:lnTo>
                    <a:lnTo>
                      <a:pt x="3017" y="2063"/>
                    </a:lnTo>
                    <a:lnTo>
                      <a:pt x="2946" y="2053"/>
                    </a:lnTo>
                    <a:lnTo>
                      <a:pt x="2946" y="367"/>
                    </a:lnTo>
                    <a:lnTo>
                      <a:pt x="2942" y="342"/>
                    </a:lnTo>
                    <a:lnTo>
                      <a:pt x="2933" y="321"/>
                    </a:lnTo>
                    <a:lnTo>
                      <a:pt x="2918" y="302"/>
                    </a:lnTo>
                    <a:lnTo>
                      <a:pt x="2900" y="287"/>
                    </a:lnTo>
                    <a:lnTo>
                      <a:pt x="2879" y="279"/>
                    </a:lnTo>
                    <a:lnTo>
                      <a:pt x="2854" y="275"/>
                    </a:lnTo>
                    <a:lnTo>
                      <a:pt x="879" y="275"/>
                    </a:lnTo>
                    <a:lnTo>
                      <a:pt x="855" y="279"/>
                    </a:lnTo>
                    <a:lnTo>
                      <a:pt x="833" y="287"/>
                    </a:lnTo>
                    <a:lnTo>
                      <a:pt x="814" y="302"/>
                    </a:lnTo>
                    <a:lnTo>
                      <a:pt x="799" y="321"/>
                    </a:lnTo>
                    <a:lnTo>
                      <a:pt x="790" y="342"/>
                    </a:lnTo>
                    <a:lnTo>
                      <a:pt x="787" y="367"/>
                    </a:lnTo>
                    <a:lnTo>
                      <a:pt x="787" y="512"/>
                    </a:lnTo>
                    <a:lnTo>
                      <a:pt x="2342" y="512"/>
                    </a:lnTo>
                    <a:lnTo>
                      <a:pt x="2391" y="516"/>
                    </a:lnTo>
                    <a:lnTo>
                      <a:pt x="2439" y="526"/>
                    </a:lnTo>
                    <a:lnTo>
                      <a:pt x="2484" y="541"/>
                    </a:lnTo>
                    <a:lnTo>
                      <a:pt x="2526" y="563"/>
                    </a:lnTo>
                    <a:lnTo>
                      <a:pt x="2565" y="589"/>
                    </a:lnTo>
                    <a:lnTo>
                      <a:pt x="2601" y="620"/>
                    </a:lnTo>
                    <a:lnTo>
                      <a:pt x="2632" y="655"/>
                    </a:lnTo>
                    <a:lnTo>
                      <a:pt x="2659" y="694"/>
                    </a:lnTo>
                    <a:lnTo>
                      <a:pt x="2680" y="736"/>
                    </a:lnTo>
                    <a:lnTo>
                      <a:pt x="2695" y="781"/>
                    </a:lnTo>
                    <a:lnTo>
                      <a:pt x="2705" y="830"/>
                    </a:lnTo>
                    <a:lnTo>
                      <a:pt x="2709" y="879"/>
                    </a:lnTo>
                    <a:lnTo>
                      <a:pt x="2709" y="2051"/>
                    </a:lnTo>
                    <a:lnTo>
                      <a:pt x="2614" y="2062"/>
                    </a:lnTo>
                    <a:lnTo>
                      <a:pt x="2523" y="2080"/>
                    </a:lnTo>
                    <a:lnTo>
                      <a:pt x="2434" y="2107"/>
                    </a:lnTo>
                    <a:lnTo>
                      <a:pt x="2434" y="879"/>
                    </a:lnTo>
                    <a:lnTo>
                      <a:pt x="2430" y="855"/>
                    </a:lnTo>
                    <a:lnTo>
                      <a:pt x="2420" y="833"/>
                    </a:lnTo>
                    <a:lnTo>
                      <a:pt x="2406" y="814"/>
                    </a:lnTo>
                    <a:lnTo>
                      <a:pt x="2388" y="800"/>
                    </a:lnTo>
                    <a:lnTo>
                      <a:pt x="2365" y="790"/>
                    </a:lnTo>
                    <a:lnTo>
                      <a:pt x="2342" y="788"/>
                    </a:lnTo>
                    <a:lnTo>
                      <a:pt x="367" y="788"/>
                    </a:lnTo>
                    <a:lnTo>
                      <a:pt x="342" y="790"/>
                    </a:lnTo>
                    <a:lnTo>
                      <a:pt x="321" y="800"/>
                    </a:lnTo>
                    <a:lnTo>
                      <a:pt x="302" y="814"/>
                    </a:lnTo>
                    <a:lnTo>
                      <a:pt x="287" y="833"/>
                    </a:lnTo>
                    <a:lnTo>
                      <a:pt x="278" y="855"/>
                    </a:lnTo>
                    <a:lnTo>
                      <a:pt x="275" y="879"/>
                    </a:lnTo>
                    <a:lnTo>
                      <a:pt x="275" y="3718"/>
                    </a:lnTo>
                    <a:lnTo>
                      <a:pt x="278" y="3743"/>
                    </a:lnTo>
                    <a:lnTo>
                      <a:pt x="287" y="3765"/>
                    </a:lnTo>
                    <a:lnTo>
                      <a:pt x="302" y="3784"/>
                    </a:lnTo>
                    <a:lnTo>
                      <a:pt x="321" y="3798"/>
                    </a:lnTo>
                    <a:lnTo>
                      <a:pt x="342" y="3808"/>
                    </a:lnTo>
                    <a:lnTo>
                      <a:pt x="367" y="3810"/>
                    </a:lnTo>
                    <a:lnTo>
                      <a:pt x="1750" y="3810"/>
                    </a:lnTo>
                    <a:lnTo>
                      <a:pt x="1792" y="3885"/>
                    </a:lnTo>
                    <a:lnTo>
                      <a:pt x="1841" y="3955"/>
                    </a:lnTo>
                    <a:lnTo>
                      <a:pt x="1893" y="4022"/>
                    </a:lnTo>
                    <a:lnTo>
                      <a:pt x="1951" y="4086"/>
                    </a:lnTo>
                    <a:lnTo>
                      <a:pt x="367" y="4086"/>
                    </a:lnTo>
                    <a:lnTo>
                      <a:pt x="317" y="4082"/>
                    </a:lnTo>
                    <a:lnTo>
                      <a:pt x="270" y="4072"/>
                    </a:lnTo>
                    <a:lnTo>
                      <a:pt x="225" y="4056"/>
                    </a:lnTo>
                    <a:lnTo>
                      <a:pt x="182" y="4035"/>
                    </a:lnTo>
                    <a:lnTo>
                      <a:pt x="142" y="4008"/>
                    </a:lnTo>
                    <a:lnTo>
                      <a:pt x="107" y="3977"/>
                    </a:lnTo>
                    <a:lnTo>
                      <a:pt x="76" y="3942"/>
                    </a:lnTo>
                    <a:lnTo>
                      <a:pt x="50" y="3904"/>
                    </a:lnTo>
                    <a:lnTo>
                      <a:pt x="29" y="3861"/>
                    </a:lnTo>
                    <a:lnTo>
                      <a:pt x="12" y="3815"/>
                    </a:lnTo>
                    <a:lnTo>
                      <a:pt x="2" y="3768"/>
                    </a:lnTo>
                    <a:lnTo>
                      <a:pt x="0" y="3718"/>
                    </a:lnTo>
                    <a:lnTo>
                      <a:pt x="0" y="879"/>
                    </a:lnTo>
                    <a:lnTo>
                      <a:pt x="2" y="830"/>
                    </a:lnTo>
                    <a:lnTo>
                      <a:pt x="12" y="781"/>
                    </a:lnTo>
                    <a:lnTo>
                      <a:pt x="29" y="736"/>
                    </a:lnTo>
                    <a:lnTo>
                      <a:pt x="50" y="694"/>
                    </a:lnTo>
                    <a:lnTo>
                      <a:pt x="76" y="655"/>
                    </a:lnTo>
                    <a:lnTo>
                      <a:pt x="107" y="620"/>
                    </a:lnTo>
                    <a:lnTo>
                      <a:pt x="142" y="589"/>
                    </a:lnTo>
                    <a:lnTo>
                      <a:pt x="182" y="563"/>
                    </a:lnTo>
                    <a:lnTo>
                      <a:pt x="225" y="541"/>
                    </a:lnTo>
                    <a:lnTo>
                      <a:pt x="270" y="526"/>
                    </a:lnTo>
                    <a:lnTo>
                      <a:pt x="317" y="516"/>
                    </a:lnTo>
                    <a:lnTo>
                      <a:pt x="367" y="512"/>
                    </a:lnTo>
                    <a:lnTo>
                      <a:pt x="512" y="512"/>
                    </a:lnTo>
                    <a:lnTo>
                      <a:pt x="512" y="367"/>
                    </a:lnTo>
                    <a:lnTo>
                      <a:pt x="516" y="317"/>
                    </a:lnTo>
                    <a:lnTo>
                      <a:pt x="526" y="270"/>
                    </a:lnTo>
                    <a:lnTo>
                      <a:pt x="541" y="224"/>
                    </a:lnTo>
                    <a:lnTo>
                      <a:pt x="562" y="181"/>
                    </a:lnTo>
                    <a:lnTo>
                      <a:pt x="588" y="143"/>
                    </a:lnTo>
                    <a:lnTo>
                      <a:pt x="619" y="108"/>
                    </a:lnTo>
                    <a:lnTo>
                      <a:pt x="656" y="76"/>
                    </a:lnTo>
                    <a:lnTo>
                      <a:pt x="694" y="50"/>
                    </a:lnTo>
                    <a:lnTo>
                      <a:pt x="737" y="29"/>
                    </a:lnTo>
                    <a:lnTo>
                      <a:pt x="782" y="13"/>
                    </a:lnTo>
                    <a:lnTo>
                      <a:pt x="829" y="3"/>
                    </a:lnTo>
                    <a:lnTo>
                      <a:pt x="879"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87" name="Freeform 456">
                <a:extLst>
                  <a:ext uri="{FF2B5EF4-FFF2-40B4-BE49-F238E27FC236}">
                    <a16:creationId xmlns:a16="http://schemas.microsoft.com/office/drawing/2014/main" id="{4014E9AB-2EC2-D440-834D-F2F3413CB3ED}"/>
                  </a:ext>
                </a:extLst>
              </p:cNvPr>
              <p:cNvSpPr>
                <a:spLocks/>
              </p:cNvSpPr>
              <p:nvPr/>
            </p:nvSpPr>
            <p:spPr bwMode="auto">
              <a:xfrm>
                <a:off x="11347991" y="4897473"/>
                <a:ext cx="189011" cy="48311"/>
              </a:xfrm>
              <a:custGeom>
                <a:avLst/>
                <a:gdLst>
                  <a:gd name="T0" fmla="*/ 138 w 1070"/>
                  <a:gd name="T1" fmla="*/ 0 h 276"/>
                  <a:gd name="T2" fmla="*/ 931 w 1070"/>
                  <a:gd name="T3" fmla="*/ 0 h 276"/>
                  <a:gd name="T4" fmla="*/ 964 w 1070"/>
                  <a:gd name="T5" fmla="*/ 4 h 276"/>
                  <a:gd name="T6" fmla="*/ 993 w 1070"/>
                  <a:gd name="T7" fmla="*/ 15 h 276"/>
                  <a:gd name="T8" fmla="*/ 1018 w 1070"/>
                  <a:gd name="T9" fmla="*/ 31 h 276"/>
                  <a:gd name="T10" fmla="*/ 1039 w 1070"/>
                  <a:gd name="T11" fmla="*/ 52 h 276"/>
                  <a:gd name="T12" fmla="*/ 1055 w 1070"/>
                  <a:gd name="T13" fmla="*/ 77 h 276"/>
                  <a:gd name="T14" fmla="*/ 1066 w 1070"/>
                  <a:gd name="T15" fmla="*/ 106 h 276"/>
                  <a:gd name="T16" fmla="*/ 1070 w 1070"/>
                  <a:gd name="T17" fmla="*/ 139 h 276"/>
                  <a:gd name="T18" fmla="*/ 1066 w 1070"/>
                  <a:gd name="T19" fmla="*/ 170 h 276"/>
                  <a:gd name="T20" fmla="*/ 1055 w 1070"/>
                  <a:gd name="T21" fmla="*/ 198 h 276"/>
                  <a:gd name="T22" fmla="*/ 1039 w 1070"/>
                  <a:gd name="T23" fmla="*/ 225 h 276"/>
                  <a:gd name="T24" fmla="*/ 1018 w 1070"/>
                  <a:gd name="T25" fmla="*/ 246 h 276"/>
                  <a:gd name="T26" fmla="*/ 993 w 1070"/>
                  <a:gd name="T27" fmla="*/ 262 h 276"/>
                  <a:gd name="T28" fmla="*/ 964 w 1070"/>
                  <a:gd name="T29" fmla="*/ 272 h 276"/>
                  <a:gd name="T30" fmla="*/ 931 w 1070"/>
                  <a:gd name="T31" fmla="*/ 276 h 276"/>
                  <a:gd name="T32" fmla="*/ 138 w 1070"/>
                  <a:gd name="T33" fmla="*/ 276 h 276"/>
                  <a:gd name="T34" fmla="*/ 106 w 1070"/>
                  <a:gd name="T35" fmla="*/ 272 h 276"/>
                  <a:gd name="T36" fmla="*/ 77 w 1070"/>
                  <a:gd name="T37" fmla="*/ 262 h 276"/>
                  <a:gd name="T38" fmla="*/ 52 w 1070"/>
                  <a:gd name="T39" fmla="*/ 246 h 276"/>
                  <a:gd name="T40" fmla="*/ 31 w 1070"/>
                  <a:gd name="T41" fmla="*/ 225 h 276"/>
                  <a:gd name="T42" fmla="*/ 15 w 1070"/>
                  <a:gd name="T43" fmla="*/ 198 h 276"/>
                  <a:gd name="T44" fmla="*/ 4 w 1070"/>
                  <a:gd name="T45" fmla="*/ 170 h 276"/>
                  <a:gd name="T46" fmla="*/ 0 w 1070"/>
                  <a:gd name="T47" fmla="*/ 139 h 276"/>
                  <a:gd name="T48" fmla="*/ 4 w 1070"/>
                  <a:gd name="T49" fmla="*/ 106 h 276"/>
                  <a:gd name="T50" fmla="*/ 15 w 1070"/>
                  <a:gd name="T51" fmla="*/ 77 h 276"/>
                  <a:gd name="T52" fmla="*/ 31 w 1070"/>
                  <a:gd name="T53" fmla="*/ 52 h 276"/>
                  <a:gd name="T54" fmla="*/ 52 w 1070"/>
                  <a:gd name="T55" fmla="*/ 31 h 276"/>
                  <a:gd name="T56" fmla="*/ 77 w 1070"/>
                  <a:gd name="T57" fmla="*/ 15 h 276"/>
                  <a:gd name="T58" fmla="*/ 106 w 1070"/>
                  <a:gd name="T59" fmla="*/ 4 h 276"/>
                  <a:gd name="T60" fmla="*/ 138 w 107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0" h="276">
                    <a:moveTo>
                      <a:pt x="138" y="0"/>
                    </a:moveTo>
                    <a:lnTo>
                      <a:pt x="931" y="0"/>
                    </a:lnTo>
                    <a:lnTo>
                      <a:pt x="964" y="4"/>
                    </a:lnTo>
                    <a:lnTo>
                      <a:pt x="993" y="15"/>
                    </a:lnTo>
                    <a:lnTo>
                      <a:pt x="1018" y="31"/>
                    </a:lnTo>
                    <a:lnTo>
                      <a:pt x="1039" y="52"/>
                    </a:lnTo>
                    <a:lnTo>
                      <a:pt x="1055" y="77"/>
                    </a:lnTo>
                    <a:lnTo>
                      <a:pt x="1066" y="106"/>
                    </a:lnTo>
                    <a:lnTo>
                      <a:pt x="1070" y="139"/>
                    </a:lnTo>
                    <a:lnTo>
                      <a:pt x="1066" y="170"/>
                    </a:lnTo>
                    <a:lnTo>
                      <a:pt x="1055" y="198"/>
                    </a:lnTo>
                    <a:lnTo>
                      <a:pt x="1039" y="225"/>
                    </a:lnTo>
                    <a:lnTo>
                      <a:pt x="1018" y="246"/>
                    </a:lnTo>
                    <a:lnTo>
                      <a:pt x="993" y="262"/>
                    </a:lnTo>
                    <a:lnTo>
                      <a:pt x="964" y="272"/>
                    </a:lnTo>
                    <a:lnTo>
                      <a:pt x="931" y="276"/>
                    </a:lnTo>
                    <a:lnTo>
                      <a:pt x="138" y="276"/>
                    </a:lnTo>
                    <a:lnTo>
                      <a:pt x="106" y="272"/>
                    </a:lnTo>
                    <a:lnTo>
                      <a:pt x="77" y="262"/>
                    </a:lnTo>
                    <a:lnTo>
                      <a:pt x="52" y="246"/>
                    </a:lnTo>
                    <a:lnTo>
                      <a:pt x="31" y="225"/>
                    </a:lnTo>
                    <a:lnTo>
                      <a:pt x="15" y="198"/>
                    </a:lnTo>
                    <a:lnTo>
                      <a:pt x="4" y="170"/>
                    </a:lnTo>
                    <a:lnTo>
                      <a:pt x="0" y="139"/>
                    </a:lnTo>
                    <a:lnTo>
                      <a:pt x="4" y="106"/>
                    </a:lnTo>
                    <a:lnTo>
                      <a:pt x="15" y="77"/>
                    </a:lnTo>
                    <a:lnTo>
                      <a:pt x="31" y="52"/>
                    </a:lnTo>
                    <a:lnTo>
                      <a:pt x="52" y="31"/>
                    </a:lnTo>
                    <a:lnTo>
                      <a:pt x="77" y="15"/>
                    </a:lnTo>
                    <a:lnTo>
                      <a:pt x="106" y="4"/>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12" name="Freeform 457">
                <a:extLst>
                  <a:ext uri="{FF2B5EF4-FFF2-40B4-BE49-F238E27FC236}">
                    <a16:creationId xmlns:a16="http://schemas.microsoft.com/office/drawing/2014/main" id="{4BE4BA34-BD3E-1D47-BC54-E8973A271382}"/>
                  </a:ext>
                </a:extLst>
              </p:cNvPr>
              <p:cNvSpPr>
                <a:spLocks/>
              </p:cNvSpPr>
              <p:nvPr/>
            </p:nvSpPr>
            <p:spPr bwMode="auto">
              <a:xfrm>
                <a:off x="11347991" y="5005026"/>
                <a:ext cx="231680" cy="48663"/>
              </a:xfrm>
              <a:custGeom>
                <a:avLst/>
                <a:gdLst>
                  <a:gd name="T0" fmla="*/ 138 w 1314"/>
                  <a:gd name="T1" fmla="*/ 0 h 275"/>
                  <a:gd name="T2" fmla="*/ 1176 w 1314"/>
                  <a:gd name="T3" fmla="*/ 0 h 275"/>
                  <a:gd name="T4" fmla="*/ 1207 w 1314"/>
                  <a:gd name="T5" fmla="*/ 4 h 275"/>
                  <a:gd name="T6" fmla="*/ 1237 w 1314"/>
                  <a:gd name="T7" fmla="*/ 14 h 275"/>
                  <a:gd name="T8" fmla="*/ 1262 w 1314"/>
                  <a:gd name="T9" fmla="*/ 30 h 275"/>
                  <a:gd name="T10" fmla="*/ 1284 w 1314"/>
                  <a:gd name="T11" fmla="*/ 52 h 275"/>
                  <a:gd name="T12" fmla="*/ 1300 w 1314"/>
                  <a:gd name="T13" fmla="*/ 77 h 275"/>
                  <a:gd name="T14" fmla="*/ 1310 w 1314"/>
                  <a:gd name="T15" fmla="*/ 107 h 275"/>
                  <a:gd name="T16" fmla="*/ 1314 w 1314"/>
                  <a:gd name="T17" fmla="*/ 138 h 275"/>
                  <a:gd name="T18" fmla="*/ 1310 w 1314"/>
                  <a:gd name="T19" fmla="*/ 169 h 275"/>
                  <a:gd name="T20" fmla="*/ 1300 w 1314"/>
                  <a:gd name="T21" fmla="*/ 198 h 275"/>
                  <a:gd name="T22" fmla="*/ 1284 w 1314"/>
                  <a:gd name="T23" fmla="*/ 224 h 275"/>
                  <a:gd name="T24" fmla="*/ 1262 w 1314"/>
                  <a:gd name="T25" fmla="*/ 245 h 275"/>
                  <a:gd name="T26" fmla="*/ 1237 w 1314"/>
                  <a:gd name="T27" fmla="*/ 261 h 275"/>
                  <a:gd name="T28" fmla="*/ 1207 w 1314"/>
                  <a:gd name="T29" fmla="*/ 271 h 275"/>
                  <a:gd name="T30" fmla="*/ 1176 w 1314"/>
                  <a:gd name="T31" fmla="*/ 275 h 275"/>
                  <a:gd name="T32" fmla="*/ 138 w 1314"/>
                  <a:gd name="T33" fmla="*/ 275 h 275"/>
                  <a:gd name="T34" fmla="*/ 106 w 1314"/>
                  <a:gd name="T35" fmla="*/ 271 h 275"/>
                  <a:gd name="T36" fmla="*/ 77 w 1314"/>
                  <a:gd name="T37" fmla="*/ 261 h 275"/>
                  <a:gd name="T38" fmla="*/ 52 w 1314"/>
                  <a:gd name="T39" fmla="*/ 245 h 275"/>
                  <a:gd name="T40" fmla="*/ 31 w 1314"/>
                  <a:gd name="T41" fmla="*/ 224 h 275"/>
                  <a:gd name="T42" fmla="*/ 15 w 1314"/>
                  <a:gd name="T43" fmla="*/ 198 h 275"/>
                  <a:gd name="T44" fmla="*/ 4 w 1314"/>
                  <a:gd name="T45" fmla="*/ 169 h 275"/>
                  <a:gd name="T46" fmla="*/ 0 w 1314"/>
                  <a:gd name="T47" fmla="*/ 138 h 275"/>
                  <a:gd name="T48" fmla="*/ 4 w 1314"/>
                  <a:gd name="T49" fmla="*/ 107 h 275"/>
                  <a:gd name="T50" fmla="*/ 15 w 1314"/>
                  <a:gd name="T51" fmla="*/ 77 h 275"/>
                  <a:gd name="T52" fmla="*/ 31 w 1314"/>
                  <a:gd name="T53" fmla="*/ 52 h 275"/>
                  <a:gd name="T54" fmla="*/ 52 w 1314"/>
                  <a:gd name="T55" fmla="*/ 30 h 275"/>
                  <a:gd name="T56" fmla="*/ 77 w 1314"/>
                  <a:gd name="T57" fmla="*/ 14 h 275"/>
                  <a:gd name="T58" fmla="*/ 106 w 1314"/>
                  <a:gd name="T59" fmla="*/ 4 h 275"/>
                  <a:gd name="T60" fmla="*/ 138 w 1314"/>
                  <a:gd name="T61"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14" h="275">
                    <a:moveTo>
                      <a:pt x="138" y="0"/>
                    </a:moveTo>
                    <a:lnTo>
                      <a:pt x="1176" y="0"/>
                    </a:lnTo>
                    <a:lnTo>
                      <a:pt x="1207" y="4"/>
                    </a:lnTo>
                    <a:lnTo>
                      <a:pt x="1237" y="14"/>
                    </a:lnTo>
                    <a:lnTo>
                      <a:pt x="1262" y="30"/>
                    </a:lnTo>
                    <a:lnTo>
                      <a:pt x="1284" y="52"/>
                    </a:lnTo>
                    <a:lnTo>
                      <a:pt x="1300" y="77"/>
                    </a:lnTo>
                    <a:lnTo>
                      <a:pt x="1310" y="107"/>
                    </a:lnTo>
                    <a:lnTo>
                      <a:pt x="1314" y="138"/>
                    </a:lnTo>
                    <a:lnTo>
                      <a:pt x="1310" y="169"/>
                    </a:lnTo>
                    <a:lnTo>
                      <a:pt x="1300" y="198"/>
                    </a:lnTo>
                    <a:lnTo>
                      <a:pt x="1284" y="224"/>
                    </a:lnTo>
                    <a:lnTo>
                      <a:pt x="1262" y="245"/>
                    </a:lnTo>
                    <a:lnTo>
                      <a:pt x="1237" y="261"/>
                    </a:lnTo>
                    <a:lnTo>
                      <a:pt x="1207" y="271"/>
                    </a:lnTo>
                    <a:lnTo>
                      <a:pt x="1176" y="275"/>
                    </a:lnTo>
                    <a:lnTo>
                      <a:pt x="138" y="275"/>
                    </a:lnTo>
                    <a:lnTo>
                      <a:pt x="106" y="271"/>
                    </a:lnTo>
                    <a:lnTo>
                      <a:pt x="77" y="261"/>
                    </a:lnTo>
                    <a:lnTo>
                      <a:pt x="52" y="245"/>
                    </a:lnTo>
                    <a:lnTo>
                      <a:pt x="31" y="224"/>
                    </a:lnTo>
                    <a:lnTo>
                      <a:pt x="15" y="198"/>
                    </a:lnTo>
                    <a:lnTo>
                      <a:pt x="4" y="169"/>
                    </a:lnTo>
                    <a:lnTo>
                      <a:pt x="0" y="138"/>
                    </a:lnTo>
                    <a:lnTo>
                      <a:pt x="4" y="107"/>
                    </a:lnTo>
                    <a:lnTo>
                      <a:pt x="15" y="77"/>
                    </a:lnTo>
                    <a:lnTo>
                      <a:pt x="31" y="52"/>
                    </a:lnTo>
                    <a:lnTo>
                      <a:pt x="52" y="30"/>
                    </a:lnTo>
                    <a:lnTo>
                      <a:pt x="77" y="14"/>
                    </a:lnTo>
                    <a:lnTo>
                      <a:pt x="106" y="4"/>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13" name="Freeform 458">
                <a:extLst>
                  <a:ext uri="{FF2B5EF4-FFF2-40B4-BE49-F238E27FC236}">
                    <a16:creationId xmlns:a16="http://schemas.microsoft.com/office/drawing/2014/main" id="{DCF27B4C-C5C7-1247-B0B1-F17334C781C4}"/>
                  </a:ext>
                </a:extLst>
              </p:cNvPr>
              <p:cNvSpPr>
                <a:spLocks/>
              </p:cNvSpPr>
              <p:nvPr/>
            </p:nvSpPr>
            <p:spPr bwMode="auto">
              <a:xfrm>
                <a:off x="11347991" y="5112579"/>
                <a:ext cx="203469" cy="48663"/>
              </a:xfrm>
              <a:custGeom>
                <a:avLst/>
                <a:gdLst>
                  <a:gd name="T0" fmla="*/ 138 w 1152"/>
                  <a:gd name="T1" fmla="*/ 0 h 274"/>
                  <a:gd name="T2" fmla="*/ 1152 w 1152"/>
                  <a:gd name="T3" fmla="*/ 0 h 274"/>
                  <a:gd name="T4" fmla="*/ 1108 w 1152"/>
                  <a:gd name="T5" fmla="*/ 63 h 274"/>
                  <a:gd name="T6" fmla="*/ 1066 w 1152"/>
                  <a:gd name="T7" fmla="*/ 131 h 274"/>
                  <a:gd name="T8" fmla="*/ 1030 w 1152"/>
                  <a:gd name="T9" fmla="*/ 201 h 274"/>
                  <a:gd name="T10" fmla="*/ 998 w 1152"/>
                  <a:gd name="T11" fmla="*/ 274 h 274"/>
                  <a:gd name="T12" fmla="*/ 138 w 1152"/>
                  <a:gd name="T13" fmla="*/ 274 h 274"/>
                  <a:gd name="T14" fmla="*/ 106 w 1152"/>
                  <a:gd name="T15" fmla="*/ 270 h 274"/>
                  <a:gd name="T16" fmla="*/ 77 w 1152"/>
                  <a:gd name="T17" fmla="*/ 261 h 274"/>
                  <a:gd name="T18" fmla="*/ 52 w 1152"/>
                  <a:gd name="T19" fmla="*/ 244 h 274"/>
                  <a:gd name="T20" fmla="*/ 31 w 1152"/>
                  <a:gd name="T21" fmla="*/ 223 h 274"/>
                  <a:gd name="T22" fmla="*/ 15 w 1152"/>
                  <a:gd name="T23" fmla="*/ 197 h 274"/>
                  <a:gd name="T24" fmla="*/ 4 w 1152"/>
                  <a:gd name="T25" fmla="*/ 168 h 274"/>
                  <a:gd name="T26" fmla="*/ 0 w 1152"/>
                  <a:gd name="T27" fmla="*/ 137 h 274"/>
                  <a:gd name="T28" fmla="*/ 4 w 1152"/>
                  <a:gd name="T29" fmla="*/ 105 h 274"/>
                  <a:gd name="T30" fmla="*/ 15 w 1152"/>
                  <a:gd name="T31" fmla="*/ 76 h 274"/>
                  <a:gd name="T32" fmla="*/ 31 w 1152"/>
                  <a:gd name="T33" fmla="*/ 51 h 274"/>
                  <a:gd name="T34" fmla="*/ 52 w 1152"/>
                  <a:gd name="T35" fmla="*/ 30 h 274"/>
                  <a:gd name="T36" fmla="*/ 77 w 1152"/>
                  <a:gd name="T37" fmla="*/ 13 h 274"/>
                  <a:gd name="T38" fmla="*/ 106 w 1152"/>
                  <a:gd name="T39" fmla="*/ 2 h 274"/>
                  <a:gd name="T40" fmla="*/ 138 w 1152"/>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2" h="274">
                    <a:moveTo>
                      <a:pt x="138" y="0"/>
                    </a:moveTo>
                    <a:lnTo>
                      <a:pt x="1152" y="0"/>
                    </a:lnTo>
                    <a:lnTo>
                      <a:pt x="1108" y="63"/>
                    </a:lnTo>
                    <a:lnTo>
                      <a:pt x="1066" y="131"/>
                    </a:lnTo>
                    <a:lnTo>
                      <a:pt x="1030" y="201"/>
                    </a:lnTo>
                    <a:lnTo>
                      <a:pt x="998" y="274"/>
                    </a:lnTo>
                    <a:lnTo>
                      <a:pt x="138" y="274"/>
                    </a:lnTo>
                    <a:lnTo>
                      <a:pt x="106" y="270"/>
                    </a:lnTo>
                    <a:lnTo>
                      <a:pt x="77" y="261"/>
                    </a:lnTo>
                    <a:lnTo>
                      <a:pt x="52" y="244"/>
                    </a:lnTo>
                    <a:lnTo>
                      <a:pt x="31" y="223"/>
                    </a:lnTo>
                    <a:lnTo>
                      <a:pt x="15" y="197"/>
                    </a:lnTo>
                    <a:lnTo>
                      <a:pt x="4" y="168"/>
                    </a:lnTo>
                    <a:lnTo>
                      <a:pt x="0" y="137"/>
                    </a:lnTo>
                    <a:lnTo>
                      <a:pt x="4" y="105"/>
                    </a:lnTo>
                    <a:lnTo>
                      <a:pt x="15" y="76"/>
                    </a:lnTo>
                    <a:lnTo>
                      <a:pt x="31" y="51"/>
                    </a:lnTo>
                    <a:lnTo>
                      <a:pt x="52" y="30"/>
                    </a:lnTo>
                    <a:lnTo>
                      <a:pt x="77" y="13"/>
                    </a:lnTo>
                    <a:lnTo>
                      <a:pt x="106" y="2"/>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14" name="Freeform 459">
                <a:extLst>
                  <a:ext uri="{FF2B5EF4-FFF2-40B4-BE49-F238E27FC236}">
                    <a16:creationId xmlns:a16="http://schemas.microsoft.com/office/drawing/2014/main" id="{FA88C512-85A6-9141-8190-98D8E4A32579}"/>
                  </a:ext>
                </a:extLst>
              </p:cNvPr>
              <p:cNvSpPr>
                <a:spLocks/>
              </p:cNvSpPr>
              <p:nvPr/>
            </p:nvSpPr>
            <p:spPr bwMode="auto">
              <a:xfrm>
                <a:off x="11347991" y="5220133"/>
                <a:ext cx="163269" cy="48663"/>
              </a:xfrm>
              <a:custGeom>
                <a:avLst/>
                <a:gdLst>
                  <a:gd name="T0" fmla="*/ 138 w 925"/>
                  <a:gd name="T1" fmla="*/ 0 h 274"/>
                  <a:gd name="T2" fmla="*/ 918 w 925"/>
                  <a:gd name="T3" fmla="*/ 0 h 274"/>
                  <a:gd name="T4" fmla="*/ 914 w 925"/>
                  <a:gd name="T5" fmla="*/ 54 h 274"/>
                  <a:gd name="T6" fmla="*/ 911 w 925"/>
                  <a:gd name="T7" fmla="*/ 107 h 274"/>
                  <a:gd name="T8" fmla="*/ 915 w 925"/>
                  <a:gd name="T9" fmla="*/ 192 h 274"/>
                  <a:gd name="T10" fmla="*/ 925 w 925"/>
                  <a:gd name="T11" fmla="*/ 274 h 274"/>
                  <a:gd name="T12" fmla="*/ 138 w 925"/>
                  <a:gd name="T13" fmla="*/ 274 h 274"/>
                  <a:gd name="T14" fmla="*/ 106 w 925"/>
                  <a:gd name="T15" fmla="*/ 271 h 274"/>
                  <a:gd name="T16" fmla="*/ 77 w 925"/>
                  <a:gd name="T17" fmla="*/ 261 h 274"/>
                  <a:gd name="T18" fmla="*/ 52 w 925"/>
                  <a:gd name="T19" fmla="*/ 244 h 274"/>
                  <a:gd name="T20" fmla="*/ 31 w 925"/>
                  <a:gd name="T21" fmla="*/ 223 h 274"/>
                  <a:gd name="T22" fmla="*/ 15 w 925"/>
                  <a:gd name="T23" fmla="*/ 197 h 274"/>
                  <a:gd name="T24" fmla="*/ 4 w 925"/>
                  <a:gd name="T25" fmla="*/ 168 h 274"/>
                  <a:gd name="T26" fmla="*/ 0 w 925"/>
                  <a:gd name="T27" fmla="*/ 137 h 274"/>
                  <a:gd name="T28" fmla="*/ 4 w 925"/>
                  <a:gd name="T29" fmla="*/ 105 h 274"/>
                  <a:gd name="T30" fmla="*/ 15 w 925"/>
                  <a:gd name="T31" fmla="*/ 76 h 274"/>
                  <a:gd name="T32" fmla="*/ 31 w 925"/>
                  <a:gd name="T33" fmla="*/ 51 h 274"/>
                  <a:gd name="T34" fmla="*/ 52 w 925"/>
                  <a:gd name="T35" fmla="*/ 30 h 274"/>
                  <a:gd name="T36" fmla="*/ 77 w 925"/>
                  <a:gd name="T37" fmla="*/ 14 h 274"/>
                  <a:gd name="T38" fmla="*/ 106 w 925"/>
                  <a:gd name="T39" fmla="*/ 2 h 274"/>
                  <a:gd name="T40" fmla="*/ 138 w 925"/>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5" h="274">
                    <a:moveTo>
                      <a:pt x="138" y="0"/>
                    </a:moveTo>
                    <a:lnTo>
                      <a:pt x="918" y="0"/>
                    </a:lnTo>
                    <a:lnTo>
                      <a:pt x="914" y="54"/>
                    </a:lnTo>
                    <a:lnTo>
                      <a:pt x="911" y="107"/>
                    </a:lnTo>
                    <a:lnTo>
                      <a:pt x="915" y="192"/>
                    </a:lnTo>
                    <a:lnTo>
                      <a:pt x="925" y="274"/>
                    </a:lnTo>
                    <a:lnTo>
                      <a:pt x="138" y="274"/>
                    </a:lnTo>
                    <a:lnTo>
                      <a:pt x="106" y="271"/>
                    </a:lnTo>
                    <a:lnTo>
                      <a:pt x="77" y="261"/>
                    </a:lnTo>
                    <a:lnTo>
                      <a:pt x="52" y="244"/>
                    </a:lnTo>
                    <a:lnTo>
                      <a:pt x="31" y="223"/>
                    </a:lnTo>
                    <a:lnTo>
                      <a:pt x="15" y="197"/>
                    </a:lnTo>
                    <a:lnTo>
                      <a:pt x="4" y="168"/>
                    </a:lnTo>
                    <a:lnTo>
                      <a:pt x="0" y="137"/>
                    </a:lnTo>
                    <a:lnTo>
                      <a:pt x="4" y="105"/>
                    </a:lnTo>
                    <a:lnTo>
                      <a:pt x="15" y="76"/>
                    </a:lnTo>
                    <a:lnTo>
                      <a:pt x="31" y="51"/>
                    </a:lnTo>
                    <a:lnTo>
                      <a:pt x="52" y="30"/>
                    </a:lnTo>
                    <a:lnTo>
                      <a:pt x="77" y="14"/>
                    </a:lnTo>
                    <a:lnTo>
                      <a:pt x="106" y="2"/>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15" name="Freeform 460">
                <a:extLst>
                  <a:ext uri="{FF2B5EF4-FFF2-40B4-BE49-F238E27FC236}">
                    <a16:creationId xmlns:a16="http://schemas.microsoft.com/office/drawing/2014/main" id="{1440F468-05FB-314D-8FD5-730A9537A6F2}"/>
                  </a:ext>
                </a:extLst>
              </p:cNvPr>
              <p:cNvSpPr>
                <a:spLocks noEditPoints="1"/>
              </p:cNvSpPr>
              <p:nvPr/>
            </p:nvSpPr>
            <p:spPr bwMode="auto">
              <a:xfrm>
                <a:off x="11628334" y="5189101"/>
                <a:ext cx="185838" cy="100148"/>
              </a:xfrm>
              <a:custGeom>
                <a:avLst/>
                <a:gdLst>
                  <a:gd name="T0" fmla="*/ 490 w 1056"/>
                  <a:gd name="T1" fmla="*/ 81 h 568"/>
                  <a:gd name="T2" fmla="*/ 424 w 1056"/>
                  <a:gd name="T3" fmla="*/ 105 h 568"/>
                  <a:gd name="T4" fmla="*/ 370 w 1056"/>
                  <a:gd name="T5" fmla="*/ 151 h 568"/>
                  <a:gd name="T6" fmla="*/ 334 w 1056"/>
                  <a:gd name="T7" fmla="*/ 212 h 568"/>
                  <a:gd name="T8" fmla="*/ 321 w 1056"/>
                  <a:gd name="T9" fmla="*/ 283 h 568"/>
                  <a:gd name="T10" fmla="*/ 334 w 1056"/>
                  <a:gd name="T11" fmla="*/ 356 h 568"/>
                  <a:gd name="T12" fmla="*/ 370 w 1056"/>
                  <a:gd name="T13" fmla="*/ 417 h 568"/>
                  <a:gd name="T14" fmla="*/ 424 w 1056"/>
                  <a:gd name="T15" fmla="*/ 462 h 568"/>
                  <a:gd name="T16" fmla="*/ 490 w 1056"/>
                  <a:gd name="T17" fmla="*/ 487 h 568"/>
                  <a:gd name="T18" fmla="*/ 565 w 1056"/>
                  <a:gd name="T19" fmla="*/ 487 h 568"/>
                  <a:gd name="T20" fmla="*/ 632 w 1056"/>
                  <a:gd name="T21" fmla="*/ 462 h 568"/>
                  <a:gd name="T22" fmla="*/ 686 w 1056"/>
                  <a:gd name="T23" fmla="*/ 417 h 568"/>
                  <a:gd name="T24" fmla="*/ 721 w 1056"/>
                  <a:gd name="T25" fmla="*/ 356 h 568"/>
                  <a:gd name="T26" fmla="*/ 733 w 1056"/>
                  <a:gd name="T27" fmla="*/ 283 h 568"/>
                  <a:gd name="T28" fmla="*/ 721 w 1056"/>
                  <a:gd name="T29" fmla="*/ 212 h 568"/>
                  <a:gd name="T30" fmla="*/ 686 w 1056"/>
                  <a:gd name="T31" fmla="*/ 151 h 568"/>
                  <a:gd name="T32" fmla="*/ 632 w 1056"/>
                  <a:gd name="T33" fmla="*/ 105 h 568"/>
                  <a:gd name="T34" fmla="*/ 565 w 1056"/>
                  <a:gd name="T35" fmla="*/ 81 h 568"/>
                  <a:gd name="T36" fmla="*/ 527 w 1056"/>
                  <a:gd name="T37" fmla="*/ 0 h 568"/>
                  <a:gd name="T38" fmla="*/ 643 w 1056"/>
                  <a:gd name="T39" fmla="*/ 15 h 568"/>
                  <a:gd name="T40" fmla="*/ 751 w 1056"/>
                  <a:gd name="T41" fmla="*/ 54 h 568"/>
                  <a:gd name="T42" fmla="*/ 850 w 1056"/>
                  <a:gd name="T43" fmla="*/ 109 h 568"/>
                  <a:gd name="T44" fmla="*/ 934 w 1056"/>
                  <a:gd name="T45" fmla="*/ 171 h 568"/>
                  <a:gd name="T46" fmla="*/ 1004 w 1056"/>
                  <a:gd name="T47" fmla="*/ 232 h 568"/>
                  <a:gd name="T48" fmla="*/ 1056 w 1056"/>
                  <a:gd name="T49" fmla="*/ 283 h 568"/>
                  <a:gd name="T50" fmla="*/ 1004 w 1056"/>
                  <a:gd name="T51" fmla="*/ 336 h 568"/>
                  <a:gd name="T52" fmla="*/ 934 w 1056"/>
                  <a:gd name="T53" fmla="*/ 397 h 568"/>
                  <a:gd name="T54" fmla="*/ 850 w 1056"/>
                  <a:gd name="T55" fmla="*/ 459 h 568"/>
                  <a:gd name="T56" fmla="*/ 752 w 1056"/>
                  <a:gd name="T57" fmla="*/ 513 h 568"/>
                  <a:gd name="T58" fmla="*/ 643 w 1056"/>
                  <a:gd name="T59" fmla="*/ 553 h 568"/>
                  <a:gd name="T60" fmla="*/ 527 w 1056"/>
                  <a:gd name="T61" fmla="*/ 568 h 568"/>
                  <a:gd name="T62" fmla="*/ 412 w 1056"/>
                  <a:gd name="T63" fmla="*/ 553 h 568"/>
                  <a:gd name="T64" fmla="*/ 304 w 1056"/>
                  <a:gd name="T65" fmla="*/ 513 h 568"/>
                  <a:gd name="T66" fmla="*/ 206 w 1056"/>
                  <a:gd name="T67" fmla="*/ 459 h 568"/>
                  <a:gd name="T68" fmla="*/ 120 w 1056"/>
                  <a:gd name="T69" fmla="*/ 397 h 568"/>
                  <a:gd name="T70" fmla="*/ 52 w 1056"/>
                  <a:gd name="T71" fmla="*/ 336 h 568"/>
                  <a:gd name="T72" fmla="*/ 0 w 1056"/>
                  <a:gd name="T73" fmla="*/ 283 h 568"/>
                  <a:gd name="T74" fmla="*/ 52 w 1056"/>
                  <a:gd name="T75" fmla="*/ 232 h 568"/>
                  <a:gd name="T76" fmla="*/ 120 w 1056"/>
                  <a:gd name="T77" fmla="*/ 171 h 568"/>
                  <a:gd name="T78" fmla="*/ 206 w 1056"/>
                  <a:gd name="T79" fmla="*/ 109 h 568"/>
                  <a:gd name="T80" fmla="*/ 304 w 1056"/>
                  <a:gd name="T81" fmla="*/ 54 h 568"/>
                  <a:gd name="T82" fmla="*/ 412 w 1056"/>
                  <a:gd name="T83" fmla="*/ 15 h 568"/>
                  <a:gd name="T84" fmla="*/ 527 w 1056"/>
                  <a:gd name="T85"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6" h="568">
                    <a:moveTo>
                      <a:pt x="527" y="77"/>
                    </a:moveTo>
                    <a:lnTo>
                      <a:pt x="490" y="81"/>
                    </a:lnTo>
                    <a:lnTo>
                      <a:pt x="456" y="90"/>
                    </a:lnTo>
                    <a:lnTo>
                      <a:pt x="424" y="105"/>
                    </a:lnTo>
                    <a:lnTo>
                      <a:pt x="395" y="126"/>
                    </a:lnTo>
                    <a:lnTo>
                      <a:pt x="370" y="151"/>
                    </a:lnTo>
                    <a:lnTo>
                      <a:pt x="350" y="180"/>
                    </a:lnTo>
                    <a:lnTo>
                      <a:pt x="334" y="212"/>
                    </a:lnTo>
                    <a:lnTo>
                      <a:pt x="325" y="246"/>
                    </a:lnTo>
                    <a:lnTo>
                      <a:pt x="321" y="283"/>
                    </a:lnTo>
                    <a:lnTo>
                      <a:pt x="325" y="321"/>
                    </a:lnTo>
                    <a:lnTo>
                      <a:pt x="334" y="356"/>
                    </a:lnTo>
                    <a:lnTo>
                      <a:pt x="350" y="388"/>
                    </a:lnTo>
                    <a:lnTo>
                      <a:pt x="370" y="417"/>
                    </a:lnTo>
                    <a:lnTo>
                      <a:pt x="395" y="442"/>
                    </a:lnTo>
                    <a:lnTo>
                      <a:pt x="424" y="462"/>
                    </a:lnTo>
                    <a:lnTo>
                      <a:pt x="456" y="477"/>
                    </a:lnTo>
                    <a:lnTo>
                      <a:pt x="490" y="487"/>
                    </a:lnTo>
                    <a:lnTo>
                      <a:pt x="527" y="489"/>
                    </a:lnTo>
                    <a:lnTo>
                      <a:pt x="565" y="487"/>
                    </a:lnTo>
                    <a:lnTo>
                      <a:pt x="600" y="477"/>
                    </a:lnTo>
                    <a:lnTo>
                      <a:pt x="632" y="462"/>
                    </a:lnTo>
                    <a:lnTo>
                      <a:pt x="661" y="442"/>
                    </a:lnTo>
                    <a:lnTo>
                      <a:pt x="686" y="417"/>
                    </a:lnTo>
                    <a:lnTo>
                      <a:pt x="706" y="388"/>
                    </a:lnTo>
                    <a:lnTo>
                      <a:pt x="721" y="356"/>
                    </a:lnTo>
                    <a:lnTo>
                      <a:pt x="731" y="321"/>
                    </a:lnTo>
                    <a:lnTo>
                      <a:pt x="733" y="283"/>
                    </a:lnTo>
                    <a:lnTo>
                      <a:pt x="731" y="246"/>
                    </a:lnTo>
                    <a:lnTo>
                      <a:pt x="721" y="212"/>
                    </a:lnTo>
                    <a:lnTo>
                      <a:pt x="706" y="180"/>
                    </a:lnTo>
                    <a:lnTo>
                      <a:pt x="686" y="151"/>
                    </a:lnTo>
                    <a:lnTo>
                      <a:pt x="661" y="126"/>
                    </a:lnTo>
                    <a:lnTo>
                      <a:pt x="632" y="105"/>
                    </a:lnTo>
                    <a:lnTo>
                      <a:pt x="600" y="90"/>
                    </a:lnTo>
                    <a:lnTo>
                      <a:pt x="565" y="81"/>
                    </a:lnTo>
                    <a:lnTo>
                      <a:pt x="527" y="77"/>
                    </a:lnTo>
                    <a:close/>
                    <a:moveTo>
                      <a:pt x="527" y="0"/>
                    </a:moveTo>
                    <a:lnTo>
                      <a:pt x="586" y="4"/>
                    </a:lnTo>
                    <a:lnTo>
                      <a:pt x="643" y="15"/>
                    </a:lnTo>
                    <a:lnTo>
                      <a:pt x="698" y="31"/>
                    </a:lnTo>
                    <a:lnTo>
                      <a:pt x="751" y="54"/>
                    </a:lnTo>
                    <a:lnTo>
                      <a:pt x="802" y="80"/>
                    </a:lnTo>
                    <a:lnTo>
                      <a:pt x="850" y="109"/>
                    </a:lnTo>
                    <a:lnTo>
                      <a:pt x="893" y="138"/>
                    </a:lnTo>
                    <a:lnTo>
                      <a:pt x="934" y="171"/>
                    </a:lnTo>
                    <a:lnTo>
                      <a:pt x="971" y="202"/>
                    </a:lnTo>
                    <a:lnTo>
                      <a:pt x="1004" y="232"/>
                    </a:lnTo>
                    <a:lnTo>
                      <a:pt x="1032" y="260"/>
                    </a:lnTo>
                    <a:lnTo>
                      <a:pt x="1056" y="283"/>
                    </a:lnTo>
                    <a:lnTo>
                      <a:pt x="1032" y="308"/>
                    </a:lnTo>
                    <a:lnTo>
                      <a:pt x="1004" y="336"/>
                    </a:lnTo>
                    <a:lnTo>
                      <a:pt x="972" y="366"/>
                    </a:lnTo>
                    <a:lnTo>
                      <a:pt x="934" y="397"/>
                    </a:lnTo>
                    <a:lnTo>
                      <a:pt x="894" y="428"/>
                    </a:lnTo>
                    <a:lnTo>
                      <a:pt x="850" y="459"/>
                    </a:lnTo>
                    <a:lnTo>
                      <a:pt x="802" y="488"/>
                    </a:lnTo>
                    <a:lnTo>
                      <a:pt x="752" y="513"/>
                    </a:lnTo>
                    <a:lnTo>
                      <a:pt x="698" y="535"/>
                    </a:lnTo>
                    <a:lnTo>
                      <a:pt x="643" y="553"/>
                    </a:lnTo>
                    <a:lnTo>
                      <a:pt x="586" y="564"/>
                    </a:lnTo>
                    <a:lnTo>
                      <a:pt x="527" y="568"/>
                    </a:lnTo>
                    <a:lnTo>
                      <a:pt x="469" y="564"/>
                    </a:lnTo>
                    <a:lnTo>
                      <a:pt x="412" y="553"/>
                    </a:lnTo>
                    <a:lnTo>
                      <a:pt x="357" y="535"/>
                    </a:lnTo>
                    <a:lnTo>
                      <a:pt x="304" y="513"/>
                    </a:lnTo>
                    <a:lnTo>
                      <a:pt x="254" y="488"/>
                    </a:lnTo>
                    <a:lnTo>
                      <a:pt x="206" y="459"/>
                    </a:lnTo>
                    <a:lnTo>
                      <a:pt x="161" y="428"/>
                    </a:lnTo>
                    <a:lnTo>
                      <a:pt x="120" y="397"/>
                    </a:lnTo>
                    <a:lnTo>
                      <a:pt x="84" y="366"/>
                    </a:lnTo>
                    <a:lnTo>
                      <a:pt x="52" y="336"/>
                    </a:lnTo>
                    <a:lnTo>
                      <a:pt x="23" y="308"/>
                    </a:lnTo>
                    <a:lnTo>
                      <a:pt x="0" y="283"/>
                    </a:lnTo>
                    <a:lnTo>
                      <a:pt x="23" y="260"/>
                    </a:lnTo>
                    <a:lnTo>
                      <a:pt x="52" y="232"/>
                    </a:lnTo>
                    <a:lnTo>
                      <a:pt x="84" y="202"/>
                    </a:lnTo>
                    <a:lnTo>
                      <a:pt x="120" y="171"/>
                    </a:lnTo>
                    <a:lnTo>
                      <a:pt x="161" y="138"/>
                    </a:lnTo>
                    <a:lnTo>
                      <a:pt x="206" y="109"/>
                    </a:lnTo>
                    <a:lnTo>
                      <a:pt x="254" y="80"/>
                    </a:lnTo>
                    <a:lnTo>
                      <a:pt x="304" y="54"/>
                    </a:lnTo>
                    <a:lnTo>
                      <a:pt x="357" y="31"/>
                    </a:lnTo>
                    <a:lnTo>
                      <a:pt x="412" y="15"/>
                    </a:lnTo>
                    <a:lnTo>
                      <a:pt x="469" y="4"/>
                    </a:lnTo>
                    <a:lnTo>
                      <a:pt x="527"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16" name="Freeform 461">
                <a:extLst>
                  <a:ext uri="{FF2B5EF4-FFF2-40B4-BE49-F238E27FC236}">
                    <a16:creationId xmlns:a16="http://schemas.microsoft.com/office/drawing/2014/main" id="{ED840D1F-83E7-BF45-870B-E999CA90F7B8}"/>
                  </a:ext>
                </a:extLst>
              </p:cNvPr>
              <p:cNvSpPr>
                <a:spLocks noEditPoints="1"/>
              </p:cNvSpPr>
              <p:nvPr/>
            </p:nvSpPr>
            <p:spPr bwMode="auto">
              <a:xfrm>
                <a:off x="11569797" y="5087895"/>
                <a:ext cx="302912" cy="302912"/>
              </a:xfrm>
              <a:custGeom>
                <a:avLst/>
                <a:gdLst>
                  <a:gd name="T0" fmla="*/ 751 w 1720"/>
                  <a:gd name="T1" fmla="*/ 448 h 1718"/>
                  <a:gd name="T2" fmla="*/ 600 w 1720"/>
                  <a:gd name="T3" fmla="*/ 494 h 1718"/>
                  <a:gd name="T4" fmla="*/ 466 w 1720"/>
                  <a:gd name="T5" fmla="*/ 566 h 1718"/>
                  <a:gd name="T6" fmla="*/ 354 w 1720"/>
                  <a:gd name="T7" fmla="*/ 649 h 1718"/>
                  <a:gd name="T8" fmla="*/ 267 w 1720"/>
                  <a:gd name="T9" fmla="*/ 727 h 1718"/>
                  <a:gd name="T10" fmla="*/ 210 w 1720"/>
                  <a:gd name="T11" fmla="*/ 788 h 1718"/>
                  <a:gd name="T12" fmla="*/ 186 w 1720"/>
                  <a:gd name="T13" fmla="*/ 816 h 1718"/>
                  <a:gd name="T14" fmla="*/ 172 w 1720"/>
                  <a:gd name="T15" fmla="*/ 867 h 1718"/>
                  <a:gd name="T16" fmla="*/ 190 w 1720"/>
                  <a:gd name="T17" fmla="*/ 906 h 1718"/>
                  <a:gd name="T18" fmla="*/ 225 w 1720"/>
                  <a:gd name="T19" fmla="*/ 947 h 1718"/>
                  <a:gd name="T20" fmla="*/ 292 w 1720"/>
                  <a:gd name="T21" fmla="*/ 1014 h 1718"/>
                  <a:gd name="T22" fmla="*/ 389 w 1720"/>
                  <a:gd name="T23" fmla="*/ 1097 h 1718"/>
                  <a:gd name="T24" fmla="*/ 508 w 1720"/>
                  <a:gd name="T25" fmla="*/ 1176 h 1718"/>
                  <a:gd name="T26" fmla="*/ 648 w 1720"/>
                  <a:gd name="T27" fmla="*/ 1241 h 1718"/>
                  <a:gd name="T28" fmla="*/ 804 w 1720"/>
                  <a:gd name="T29" fmla="*/ 1278 h 1718"/>
                  <a:gd name="T30" fmla="*/ 968 w 1720"/>
                  <a:gd name="T31" fmla="*/ 1270 h 1718"/>
                  <a:gd name="T32" fmla="*/ 1119 w 1720"/>
                  <a:gd name="T33" fmla="*/ 1223 h 1718"/>
                  <a:gd name="T34" fmla="*/ 1253 w 1720"/>
                  <a:gd name="T35" fmla="*/ 1151 h 1718"/>
                  <a:gd name="T36" fmla="*/ 1365 w 1720"/>
                  <a:gd name="T37" fmla="*/ 1068 h 1718"/>
                  <a:gd name="T38" fmla="*/ 1453 w 1720"/>
                  <a:gd name="T39" fmla="*/ 989 h 1718"/>
                  <a:gd name="T40" fmla="*/ 1509 w 1720"/>
                  <a:gd name="T41" fmla="*/ 929 h 1718"/>
                  <a:gd name="T42" fmla="*/ 1532 w 1720"/>
                  <a:gd name="T43" fmla="*/ 901 h 1718"/>
                  <a:gd name="T44" fmla="*/ 1546 w 1720"/>
                  <a:gd name="T45" fmla="*/ 849 h 1718"/>
                  <a:gd name="T46" fmla="*/ 1529 w 1720"/>
                  <a:gd name="T47" fmla="*/ 811 h 1718"/>
                  <a:gd name="T48" fmla="*/ 1494 w 1720"/>
                  <a:gd name="T49" fmla="*/ 771 h 1718"/>
                  <a:gd name="T50" fmla="*/ 1426 w 1720"/>
                  <a:gd name="T51" fmla="*/ 702 h 1718"/>
                  <a:gd name="T52" fmla="*/ 1330 w 1720"/>
                  <a:gd name="T53" fmla="*/ 621 h 1718"/>
                  <a:gd name="T54" fmla="*/ 1211 w 1720"/>
                  <a:gd name="T55" fmla="*/ 540 h 1718"/>
                  <a:gd name="T56" fmla="*/ 1070 w 1720"/>
                  <a:gd name="T57" fmla="*/ 475 h 1718"/>
                  <a:gd name="T58" fmla="*/ 914 w 1720"/>
                  <a:gd name="T59" fmla="*/ 440 h 1718"/>
                  <a:gd name="T60" fmla="*/ 942 w 1720"/>
                  <a:gd name="T61" fmla="*/ 3 h 1718"/>
                  <a:gd name="T62" fmla="*/ 1177 w 1720"/>
                  <a:gd name="T63" fmla="*/ 60 h 1718"/>
                  <a:gd name="T64" fmla="*/ 1380 w 1720"/>
                  <a:gd name="T65" fmla="*/ 174 h 1718"/>
                  <a:gd name="T66" fmla="*/ 1544 w 1720"/>
                  <a:gd name="T67" fmla="*/ 339 h 1718"/>
                  <a:gd name="T68" fmla="*/ 1660 w 1720"/>
                  <a:gd name="T69" fmla="*/ 543 h 1718"/>
                  <a:gd name="T70" fmla="*/ 1716 w 1720"/>
                  <a:gd name="T71" fmla="*/ 776 h 1718"/>
                  <a:gd name="T72" fmla="*/ 1704 w 1720"/>
                  <a:gd name="T73" fmla="*/ 1022 h 1718"/>
                  <a:gd name="T74" fmla="*/ 1627 w 1720"/>
                  <a:gd name="T75" fmla="*/ 1246 h 1718"/>
                  <a:gd name="T76" fmla="*/ 1495 w 1720"/>
                  <a:gd name="T77" fmla="*/ 1438 h 1718"/>
                  <a:gd name="T78" fmla="*/ 1316 w 1720"/>
                  <a:gd name="T79" fmla="*/ 1587 h 1718"/>
                  <a:gd name="T80" fmla="*/ 1100 w 1720"/>
                  <a:gd name="T81" fmla="*/ 1683 h 1718"/>
                  <a:gd name="T82" fmla="*/ 859 w 1720"/>
                  <a:gd name="T83" fmla="*/ 1718 h 1718"/>
                  <a:gd name="T84" fmla="*/ 618 w 1720"/>
                  <a:gd name="T85" fmla="*/ 1683 h 1718"/>
                  <a:gd name="T86" fmla="*/ 404 w 1720"/>
                  <a:gd name="T87" fmla="*/ 1587 h 1718"/>
                  <a:gd name="T88" fmla="*/ 225 w 1720"/>
                  <a:gd name="T89" fmla="*/ 1438 h 1718"/>
                  <a:gd name="T90" fmla="*/ 93 w 1720"/>
                  <a:gd name="T91" fmla="*/ 1246 h 1718"/>
                  <a:gd name="T92" fmla="*/ 15 w 1720"/>
                  <a:gd name="T93" fmla="*/ 1022 h 1718"/>
                  <a:gd name="T94" fmla="*/ 4 w 1720"/>
                  <a:gd name="T95" fmla="*/ 776 h 1718"/>
                  <a:gd name="T96" fmla="*/ 60 w 1720"/>
                  <a:gd name="T97" fmla="*/ 543 h 1718"/>
                  <a:gd name="T98" fmla="*/ 175 w 1720"/>
                  <a:gd name="T99" fmla="*/ 339 h 1718"/>
                  <a:gd name="T100" fmla="*/ 340 w 1720"/>
                  <a:gd name="T101" fmla="*/ 174 h 1718"/>
                  <a:gd name="T102" fmla="*/ 543 w 1720"/>
                  <a:gd name="T103" fmla="*/ 60 h 1718"/>
                  <a:gd name="T104" fmla="*/ 777 w 1720"/>
                  <a:gd name="T105" fmla="*/ 3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0" h="1718">
                    <a:moveTo>
                      <a:pt x="859" y="436"/>
                    </a:moveTo>
                    <a:lnTo>
                      <a:pt x="804" y="440"/>
                    </a:lnTo>
                    <a:lnTo>
                      <a:pt x="751" y="448"/>
                    </a:lnTo>
                    <a:lnTo>
                      <a:pt x="698" y="459"/>
                    </a:lnTo>
                    <a:lnTo>
                      <a:pt x="648" y="475"/>
                    </a:lnTo>
                    <a:lnTo>
                      <a:pt x="600" y="494"/>
                    </a:lnTo>
                    <a:lnTo>
                      <a:pt x="553" y="516"/>
                    </a:lnTo>
                    <a:lnTo>
                      <a:pt x="508" y="540"/>
                    </a:lnTo>
                    <a:lnTo>
                      <a:pt x="466" y="566"/>
                    </a:lnTo>
                    <a:lnTo>
                      <a:pt x="426" y="592"/>
                    </a:lnTo>
                    <a:lnTo>
                      <a:pt x="389" y="621"/>
                    </a:lnTo>
                    <a:lnTo>
                      <a:pt x="354" y="649"/>
                    </a:lnTo>
                    <a:lnTo>
                      <a:pt x="322" y="676"/>
                    </a:lnTo>
                    <a:lnTo>
                      <a:pt x="292" y="702"/>
                    </a:lnTo>
                    <a:lnTo>
                      <a:pt x="267" y="727"/>
                    </a:lnTo>
                    <a:lnTo>
                      <a:pt x="245" y="751"/>
                    </a:lnTo>
                    <a:lnTo>
                      <a:pt x="225" y="771"/>
                    </a:lnTo>
                    <a:lnTo>
                      <a:pt x="210" y="788"/>
                    </a:lnTo>
                    <a:lnTo>
                      <a:pt x="199" y="802"/>
                    </a:lnTo>
                    <a:lnTo>
                      <a:pt x="190" y="811"/>
                    </a:lnTo>
                    <a:lnTo>
                      <a:pt x="186" y="816"/>
                    </a:lnTo>
                    <a:lnTo>
                      <a:pt x="177" y="832"/>
                    </a:lnTo>
                    <a:lnTo>
                      <a:pt x="172" y="849"/>
                    </a:lnTo>
                    <a:lnTo>
                      <a:pt x="172" y="867"/>
                    </a:lnTo>
                    <a:lnTo>
                      <a:pt x="177" y="884"/>
                    </a:lnTo>
                    <a:lnTo>
                      <a:pt x="186" y="901"/>
                    </a:lnTo>
                    <a:lnTo>
                      <a:pt x="190" y="906"/>
                    </a:lnTo>
                    <a:lnTo>
                      <a:pt x="199" y="916"/>
                    </a:lnTo>
                    <a:lnTo>
                      <a:pt x="210" y="929"/>
                    </a:lnTo>
                    <a:lnTo>
                      <a:pt x="225" y="947"/>
                    </a:lnTo>
                    <a:lnTo>
                      <a:pt x="245" y="967"/>
                    </a:lnTo>
                    <a:lnTo>
                      <a:pt x="267" y="989"/>
                    </a:lnTo>
                    <a:lnTo>
                      <a:pt x="292" y="1014"/>
                    </a:lnTo>
                    <a:lnTo>
                      <a:pt x="322" y="1040"/>
                    </a:lnTo>
                    <a:lnTo>
                      <a:pt x="354" y="1068"/>
                    </a:lnTo>
                    <a:lnTo>
                      <a:pt x="389" y="1097"/>
                    </a:lnTo>
                    <a:lnTo>
                      <a:pt x="426" y="1124"/>
                    </a:lnTo>
                    <a:lnTo>
                      <a:pt x="466" y="1151"/>
                    </a:lnTo>
                    <a:lnTo>
                      <a:pt x="508" y="1176"/>
                    </a:lnTo>
                    <a:lnTo>
                      <a:pt x="553" y="1201"/>
                    </a:lnTo>
                    <a:lnTo>
                      <a:pt x="600" y="1223"/>
                    </a:lnTo>
                    <a:lnTo>
                      <a:pt x="648" y="1241"/>
                    </a:lnTo>
                    <a:lnTo>
                      <a:pt x="698" y="1258"/>
                    </a:lnTo>
                    <a:lnTo>
                      <a:pt x="751" y="1270"/>
                    </a:lnTo>
                    <a:lnTo>
                      <a:pt x="804" y="1278"/>
                    </a:lnTo>
                    <a:lnTo>
                      <a:pt x="859" y="1280"/>
                    </a:lnTo>
                    <a:lnTo>
                      <a:pt x="914" y="1278"/>
                    </a:lnTo>
                    <a:lnTo>
                      <a:pt x="968" y="1270"/>
                    </a:lnTo>
                    <a:lnTo>
                      <a:pt x="1020" y="1258"/>
                    </a:lnTo>
                    <a:lnTo>
                      <a:pt x="1070" y="1241"/>
                    </a:lnTo>
                    <a:lnTo>
                      <a:pt x="1119" y="1223"/>
                    </a:lnTo>
                    <a:lnTo>
                      <a:pt x="1167" y="1201"/>
                    </a:lnTo>
                    <a:lnTo>
                      <a:pt x="1211" y="1176"/>
                    </a:lnTo>
                    <a:lnTo>
                      <a:pt x="1253" y="1151"/>
                    </a:lnTo>
                    <a:lnTo>
                      <a:pt x="1293" y="1124"/>
                    </a:lnTo>
                    <a:lnTo>
                      <a:pt x="1330" y="1097"/>
                    </a:lnTo>
                    <a:lnTo>
                      <a:pt x="1365" y="1068"/>
                    </a:lnTo>
                    <a:lnTo>
                      <a:pt x="1398" y="1040"/>
                    </a:lnTo>
                    <a:lnTo>
                      <a:pt x="1426" y="1014"/>
                    </a:lnTo>
                    <a:lnTo>
                      <a:pt x="1453" y="989"/>
                    </a:lnTo>
                    <a:lnTo>
                      <a:pt x="1475" y="967"/>
                    </a:lnTo>
                    <a:lnTo>
                      <a:pt x="1494" y="947"/>
                    </a:lnTo>
                    <a:lnTo>
                      <a:pt x="1509" y="929"/>
                    </a:lnTo>
                    <a:lnTo>
                      <a:pt x="1521" y="916"/>
                    </a:lnTo>
                    <a:lnTo>
                      <a:pt x="1529" y="906"/>
                    </a:lnTo>
                    <a:lnTo>
                      <a:pt x="1532" y="901"/>
                    </a:lnTo>
                    <a:lnTo>
                      <a:pt x="1542" y="884"/>
                    </a:lnTo>
                    <a:lnTo>
                      <a:pt x="1546" y="867"/>
                    </a:lnTo>
                    <a:lnTo>
                      <a:pt x="1546" y="849"/>
                    </a:lnTo>
                    <a:lnTo>
                      <a:pt x="1542" y="832"/>
                    </a:lnTo>
                    <a:lnTo>
                      <a:pt x="1532" y="816"/>
                    </a:lnTo>
                    <a:lnTo>
                      <a:pt x="1529" y="811"/>
                    </a:lnTo>
                    <a:lnTo>
                      <a:pt x="1521" y="802"/>
                    </a:lnTo>
                    <a:lnTo>
                      <a:pt x="1509" y="788"/>
                    </a:lnTo>
                    <a:lnTo>
                      <a:pt x="1494" y="771"/>
                    </a:lnTo>
                    <a:lnTo>
                      <a:pt x="1475" y="750"/>
                    </a:lnTo>
                    <a:lnTo>
                      <a:pt x="1453" y="727"/>
                    </a:lnTo>
                    <a:lnTo>
                      <a:pt x="1426" y="702"/>
                    </a:lnTo>
                    <a:lnTo>
                      <a:pt x="1398" y="676"/>
                    </a:lnTo>
                    <a:lnTo>
                      <a:pt x="1365" y="649"/>
                    </a:lnTo>
                    <a:lnTo>
                      <a:pt x="1330" y="621"/>
                    </a:lnTo>
                    <a:lnTo>
                      <a:pt x="1293" y="592"/>
                    </a:lnTo>
                    <a:lnTo>
                      <a:pt x="1253" y="566"/>
                    </a:lnTo>
                    <a:lnTo>
                      <a:pt x="1211" y="540"/>
                    </a:lnTo>
                    <a:lnTo>
                      <a:pt x="1167" y="516"/>
                    </a:lnTo>
                    <a:lnTo>
                      <a:pt x="1119" y="494"/>
                    </a:lnTo>
                    <a:lnTo>
                      <a:pt x="1070" y="475"/>
                    </a:lnTo>
                    <a:lnTo>
                      <a:pt x="1020" y="459"/>
                    </a:lnTo>
                    <a:lnTo>
                      <a:pt x="968" y="448"/>
                    </a:lnTo>
                    <a:lnTo>
                      <a:pt x="914" y="440"/>
                    </a:lnTo>
                    <a:lnTo>
                      <a:pt x="859" y="436"/>
                    </a:lnTo>
                    <a:close/>
                    <a:moveTo>
                      <a:pt x="859" y="0"/>
                    </a:moveTo>
                    <a:lnTo>
                      <a:pt x="942" y="3"/>
                    </a:lnTo>
                    <a:lnTo>
                      <a:pt x="1023" y="15"/>
                    </a:lnTo>
                    <a:lnTo>
                      <a:pt x="1100" y="33"/>
                    </a:lnTo>
                    <a:lnTo>
                      <a:pt x="1177" y="60"/>
                    </a:lnTo>
                    <a:lnTo>
                      <a:pt x="1248" y="92"/>
                    </a:lnTo>
                    <a:lnTo>
                      <a:pt x="1316" y="129"/>
                    </a:lnTo>
                    <a:lnTo>
                      <a:pt x="1380" y="174"/>
                    </a:lnTo>
                    <a:lnTo>
                      <a:pt x="1440" y="224"/>
                    </a:lnTo>
                    <a:lnTo>
                      <a:pt x="1495" y="279"/>
                    </a:lnTo>
                    <a:lnTo>
                      <a:pt x="1544" y="339"/>
                    </a:lnTo>
                    <a:lnTo>
                      <a:pt x="1589" y="403"/>
                    </a:lnTo>
                    <a:lnTo>
                      <a:pt x="1627" y="470"/>
                    </a:lnTo>
                    <a:lnTo>
                      <a:pt x="1660" y="543"/>
                    </a:lnTo>
                    <a:lnTo>
                      <a:pt x="1685" y="617"/>
                    </a:lnTo>
                    <a:lnTo>
                      <a:pt x="1704" y="695"/>
                    </a:lnTo>
                    <a:lnTo>
                      <a:pt x="1716" y="776"/>
                    </a:lnTo>
                    <a:lnTo>
                      <a:pt x="1720" y="858"/>
                    </a:lnTo>
                    <a:lnTo>
                      <a:pt x="1716" y="941"/>
                    </a:lnTo>
                    <a:lnTo>
                      <a:pt x="1704" y="1022"/>
                    </a:lnTo>
                    <a:lnTo>
                      <a:pt x="1685" y="1099"/>
                    </a:lnTo>
                    <a:lnTo>
                      <a:pt x="1660" y="1175"/>
                    </a:lnTo>
                    <a:lnTo>
                      <a:pt x="1627" y="1246"/>
                    </a:lnTo>
                    <a:lnTo>
                      <a:pt x="1589" y="1314"/>
                    </a:lnTo>
                    <a:lnTo>
                      <a:pt x="1544" y="1379"/>
                    </a:lnTo>
                    <a:lnTo>
                      <a:pt x="1495" y="1438"/>
                    </a:lnTo>
                    <a:lnTo>
                      <a:pt x="1440" y="1493"/>
                    </a:lnTo>
                    <a:lnTo>
                      <a:pt x="1380" y="1542"/>
                    </a:lnTo>
                    <a:lnTo>
                      <a:pt x="1316" y="1587"/>
                    </a:lnTo>
                    <a:lnTo>
                      <a:pt x="1248" y="1626"/>
                    </a:lnTo>
                    <a:lnTo>
                      <a:pt x="1177" y="1658"/>
                    </a:lnTo>
                    <a:lnTo>
                      <a:pt x="1100" y="1683"/>
                    </a:lnTo>
                    <a:lnTo>
                      <a:pt x="1023" y="1702"/>
                    </a:lnTo>
                    <a:lnTo>
                      <a:pt x="942" y="1714"/>
                    </a:lnTo>
                    <a:lnTo>
                      <a:pt x="859" y="1718"/>
                    </a:lnTo>
                    <a:lnTo>
                      <a:pt x="777" y="1714"/>
                    </a:lnTo>
                    <a:lnTo>
                      <a:pt x="696" y="1702"/>
                    </a:lnTo>
                    <a:lnTo>
                      <a:pt x="618" y="1683"/>
                    </a:lnTo>
                    <a:lnTo>
                      <a:pt x="543" y="1658"/>
                    </a:lnTo>
                    <a:lnTo>
                      <a:pt x="471" y="1626"/>
                    </a:lnTo>
                    <a:lnTo>
                      <a:pt x="404" y="1587"/>
                    </a:lnTo>
                    <a:lnTo>
                      <a:pt x="340" y="1542"/>
                    </a:lnTo>
                    <a:lnTo>
                      <a:pt x="280" y="1493"/>
                    </a:lnTo>
                    <a:lnTo>
                      <a:pt x="225" y="1438"/>
                    </a:lnTo>
                    <a:lnTo>
                      <a:pt x="175" y="1379"/>
                    </a:lnTo>
                    <a:lnTo>
                      <a:pt x="130" y="1314"/>
                    </a:lnTo>
                    <a:lnTo>
                      <a:pt x="93" y="1246"/>
                    </a:lnTo>
                    <a:lnTo>
                      <a:pt x="60" y="1175"/>
                    </a:lnTo>
                    <a:lnTo>
                      <a:pt x="34" y="1099"/>
                    </a:lnTo>
                    <a:lnTo>
                      <a:pt x="15" y="1022"/>
                    </a:lnTo>
                    <a:lnTo>
                      <a:pt x="4" y="941"/>
                    </a:lnTo>
                    <a:lnTo>
                      <a:pt x="0" y="858"/>
                    </a:lnTo>
                    <a:lnTo>
                      <a:pt x="4" y="776"/>
                    </a:lnTo>
                    <a:lnTo>
                      <a:pt x="15" y="695"/>
                    </a:lnTo>
                    <a:lnTo>
                      <a:pt x="34" y="617"/>
                    </a:lnTo>
                    <a:lnTo>
                      <a:pt x="60" y="543"/>
                    </a:lnTo>
                    <a:lnTo>
                      <a:pt x="93" y="470"/>
                    </a:lnTo>
                    <a:lnTo>
                      <a:pt x="130" y="403"/>
                    </a:lnTo>
                    <a:lnTo>
                      <a:pt x="175" y="339"/>
                    </a:lnTo>
                    <a:lnTo>
                      <a:pt x="225" y="279"/>
                    </a:lnTo>
                    <a:lnTo>
                      <a:pt x="280" y="224"/>
                    </a:lnTo>
                    <a:lnTo>
                      <a:pt x="340" y="174"/>
                    </a:lnTo>
                    <a:lnTo>
                      <a:pt x="404" y="129"/>
                    </a:lnTo>
                    <a:lnTo>
                      <a:pt x="471" y="92"/>
                    </a:lnTo>
                    <a:lnTo>
                      <a:pt x="543" y="60"/>
                    </a:lnTo>
                    <a:lnTo>
                      <a:pt x="618" y="33"/>
                    </a:lnTo>
                    <a:lnTo>
                      <a:pt x="696" y="15"/>
                    </a:lnTo>
                    <a:lnTo>
                      <a:pt x="777" y="3"/>
                    </a:lnTo>
                    <a:lnTo>
                      <a:pt x="859"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23" name="Oval 122">
              <a:extLst>
                <a:ext uri="{FF2B5EF4-FFF2-40B4-BE49-F238E27FC236}">
                  <a16:creationId xmlns:a16="http://schemas.microsoft.com/office/drawing/2014/main" id="{2EE0DD78-AB8B-774D-932A-764ADBB5E1A3}"/>
                </a:ext>
              </a:extLst>
            </p:cNvPr>
            <p:cNvSpPr/>
            <p:nvPr/>
          </p:nvSpPr>
          <p:spPr>
            <a:xfrm>
              <a:off x="11087285" y="4593200"/>
              <a:ext cx="640080" cy="640080"/>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800" b="1"/>
                <a:t>5</a:t>
              </a:r>
            </a:p>
          </p:txBody>
        </p:sp>
      </p:grpSp>
      <p:cxnSp>
        <p:nvCxnSpPr>
          <p:cNvPr id="124" name="Straight Connector 123">
            <a:extLst>
              <a:ext uri="{FF2B5EF4-FFF2-40B4-BE49-F238E27FC236}">
                <a16:creationId xmlns:a16="http://schemas.microsoft.com/office/drawing/2014/main" id="{068C7F22-39C7-7146-8C2E-E5AAC7938D9A}"/>
              </a:ext>
            </a:extLst>
          </p:cNvPr>
          <p:cNvCxnSpPr>
            <a:cxnSpLocks/>
          </p:cNvCxnSpPr>
          <p:nvPr/>
        </p:nvCxnSpPr>
        <p:spPr bwMode="auto">
          <a:xfrm flipH="1">
            <a:off x="8602394" y="841571"/>
            <a:ext cx="4382725"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92206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0-#ppt_w/2"/>
                                          </p:val>
                                        </p:tav>
                                        <p:tav tm="100000">
                                          <p:val>
                                            <p:strVal val="#ppt_x"/>
                                          </p:val>
                                        </p:tav>
                                      </p:tavLst>
                                    </p:anim>
                                    <p:anim calcmode="lin" valueType="num">
                                      <p:cBhvr additive="base">
                                        <p:cTn id="3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322247"/>
            <a:ext cx="12406386" cy="854455"/>
          </a:xfrm>
        </p:spPr>
        <p:txBody>
          <a:bodyPr rtlCol="0"/>
          <a:lstStyle/>
          <a:p>
            <a:pPr lvl="0" algn="l" rtl="0"/>
            <a:r>
              <a:rPr lang="es"/>
              <a:t>Planear y preparar</a:t>
            </a:r>
          </a:p>
        </p:txBody>
      </p:sp>
      <p:sp>
        <p:nvSpPr>
          <p:cNvPr id="47" name="Rectangle 46">
            <a:extLst>
              <a:ext uri="{FF2B5EF4-FFF2-40B4-BE49-F238E27FC236}">
                <a16:creationId xmlns:a16="http://schemas.microsoft.com/office/drawing/2014/main" id="{FECDC330-E85C-9949-B4AF-EADC292B08B5}"/>
              </a:ext>
            </a:extLst>
          </p:cNvPr>
          <p:cNvSpPr/>
          <p:nvPr/>
        </p:nvSpPr>
        <p:spPr>
          <a:xfrm>
            <a:off x="1536812" y="2989851"/>
            <a:ext cx="5411054" cy="646331"/>
          </a:xfrm>
          <a:prstGeom prst="rect">
            <a:avLst/>
          </a:prstGeom>
          <a:solidFill>
            <a:schemeClr val="accent1"/>
          </a:solidFill>
        </p:spPr>
        <p:txBody>
          <a:bodyPr wrap="square" lIns="365760" rtlCol="0">
            <a:spAutoFit/>
          </a:bodyPr>
          <a:lstStyle/>
          <a:p>
            <a:pPr rtl="0"/>
            <a:r>
              <a:rPr lang="es" sz="3600" b="1" dirty="0">
                <a:solidFill>
                  <a:schemeClr val="bg1"/>
                </a:solidFill>
              </a:rPr>
              <a:t>PLANIFICACIÓN DEL CASO</a:t>
            </a:r>
            <a:endParaRPr lang="en-US" sz="4400" b="1" dirty="0">
              <a:solidFill>
                <a:schemeClr val="bg1"/>
              </a:solidFill>
            </a:endParaRPr>
          </a:p>
        </p:txBody>
      </p:sp>
      <p:sp>
        <p:nvSpPr>
          <p:cNvPr id="48" name="Freeform 47">
            <a:extLst>
              <a:ext uri="{FF2B5EF4-FFF2-40B4-BE49-F238E27FC236}">
                <a16:creationId xmlns:a16="http://schemas.microsoft.com/office/drawing/2014/main" id="{A3EA5EED-BF03-7C40-AFC8-D1C7AC3084E6}"/>
              </a:ext>
            </a:extLst>
          </p:cNvPr>
          <p:cNvSpPr>
            <a:spLocks noEditPoints="1"/>
          </p:cNvSpPr>
          <p:nvPr/>
        </p:nvSpPr>
        <p:spPr bwMode="auto">
          <a:xfrm>
            <a:off x="708275" y="4042898"/>
            <a:ext cx="559882" cy="555914"/>
          </a:xfrm>
          <a:custGeom>
            <a:avLst/>
            <a:gdLst>
              <a:gd name="T0" fmla="*/ 2467 w 3380"/>
              <a:gd name="T1" fmla="*/ 933 h 3357"/>
              <a:gd name="T2" fmla="*/ 1413 w 3380"/>
              <a:gd name="T3" fmla="*/ 2007 h 3357"/>
              <a:gd name="T4" fmla="*/ 1372 w 3380"/>
              <a:gd name="T5" fmla="*/ 2015 h 3357"/>
              <a:gd name="T6" fmla="*/ 929 w 3380"/>
              <a:gd name="T7" fmla="*/ 1549 h 3357"/>
              <a:gd name="T8" fmla="*/ 875 w 3380"/>
              <a:gd name="T9" fmla="*/ 1525 h 3357"/>
              <a:gd name="T10" fmla="*/ 821 w 3380"/>
              <a:gd name="T11" fmla="*/ 1549 h 3357"/>
              <a:gd name="T12" fmla="*/ 697 w 3380"/>
              <a:gd name="T13" fmla="*/ 1683 h 3357"/>
              <a:gd name="T14" fmla="*/ 692 w 3380"/>
              <a:gd name="T15" fmla="*/ 1721 h 3357"/>
              <a:gd name="T16" fmla="*/ 714 w 3380"/>
              <a:gd name="T17" fmla="*/ 1763 h 3357"/>
              <a:gd name="T18" fmla="*/ 1337 w 3380"/>
              <a:gd name="T19" fmla="*/ 2429 h 3357"/>
              <a:gd name="T20" fmla="*/ 1382 w 3380"/>
              <a:gd name="T21" fmla="*/ 2442 h 3357"/>
              <a:gd name="T22" fmla="*/ 1424 w 3380"/>
              <a:gd name="T23" fmla="*/ 2429 h 3357"/>
              <a:gd name="T24" fmla="*/ 2677 w 3380"/>
              <a:gd name="T25" fmla="*/ 1138 h 3357"/>
              <a:gd name="T26" fmla="*/ 2687 w 3380"/>
              <a:gd name="T27" fmla="*/ 1093 h 3357"/>
              <a:gd name="T28" fmla="*/ 2666 w 3380"/>
              <a:gd name="T29" fmla="*/ 1053 h 3357"/>
              <a:gd name="T30" fmla="*/ 2523 w 3380"/>
              <a:gd name="T31" fmla="*/ 926 h 3357"/>
              <a:gd name="T32" fmla="*/ 1797 w 3380"/>
              <a:gd name="T33" fmla="*/ 3 h 3357"/>
              <a:gd name="T34" fmla="*/ 2107 w 3380"/>
              <a:gd name="T35" fmla="*/ 51 h 3357"/>
              <a:gd name="T36" fmla="*/ 2396 w 3380"/>
              <a:gd name="T37" fmla="*/ 152 h 3357"/>
              <a:gd name="T38" fmla="*/ 2657 w 3380"/>
              <a:gd name="T39" fmla="*/ 300 h 3357"/>
              <a:gd name="T40" fmla="*/ 2886 w 3380"/>
              <a:gd name="T41" fmla="*/ 491 h 3357"/>
              <a:gd name="T42" fmla="*/ 3078 w 3380"/>
              <a:gd name="T43" fmla="*/ 718 h 3357"/>
              <a:gd name="T44" fmla="*/ 3227 w 3380"/>
              <a:gd name="T45" fmla="*/ 978 h 3357"/>
              <a:gd name="T46" fmla="*/ 3328 w 3380"/>
              <a:gd name="T47" fmla="*/ 1265 h 3357"/>
              <a:gd name="T48" fmla="*/ 3376 w 3380"/>
              <a:gd name="T49" fmla="*/ 1573 h 3357"/>
              <a:gd name="T50" fmla="*/ 3367 w 3380"/>
              <a:gd name="T51" fmla="*/ 1890 h 3357"/>
              <a:gd name="T52" fmla="*/ 3300 w 3380"/>
              <a:gd name="T53" fmla="*/ 2192 h 3357"/>
              <a:gd name="T54" fmla="*/ 3183 w 3380"/>
              <a:gd name="T55" fmla="*/ 2470 h 3357"/>
              <a:gd name="T56" fmla="*/ 3018 w 3380"/>
              <a:gd name="T57" fmla="*/ 2719 h 3357"/>
              <a:gd name="T58" fmla="*/ 2813 w 3380"/>
              <a:gd name="T59" fmla="*/ 2935 h 3357"/>
              <a:gd name="T60" fmla="*/ 2573 w 3380"/>
              <a:gd name="T61" fmla="*/ 3111 h 3357"/>
              <a:gd name="T62" fmla="*/ 2302 w 3380"/>
              <a:gd name="T63" fmla="*/ 3245 h 3357"/>
              <a:gd name="T64" fmla="*/ 2006 w 3380"/>
              <a:gd name="T65" fmla="*/ 3328 h 3357"/>
              <a:gd name="T66" fmla="*/ 1690 w 3380"/>
              <a:gd name="T67" fmla="*/ 3357 h 3357"/>
              <a:gd name="T68" fmla="*/ 1374 w 3380"/>
              <a:gd name="T69" fmla="*/ 3328 h 3357"/>
              <a:gd name="T70" fmla="*/ 1078 w 3380"/>
              <a:gd name="T71" fmla="*/ 3245 h 3357"/>
              <a:gd name="T72" fmla="*/ 806 w 3380"/>
              <a:gd name="T73" fmla="*/ 3111 h 3357"/>
              <a:gd name="T74" fmla="*/ 565 w 3380"/>
              <a:gd name="T75" fmla="*/ 2935 h 3357"/>
              <a:gd name="T76" fmla="*/ 361 w 3380"/>
              <a:gd name="T77" fmla="*/ 2719 h 3357"/>
              <a:gd name="T78" fmla="*/ 197 w 3380"/>
              <a:gd name="T79" fmla="*/ 2470 h 3357"/>
              <a:gd name="T80" fmla="*/ 79 w 3380"/>
              <a:gd name="T81" fmla="*/ 2192 h 3357"/>
              <a:gd name="T82" fmla="*/ 13 w 3380"/>
              <a:gd name="T83" fmla="*/ 1890 h 3357"/>
              <a:gd name="T84" fmla="*/ 3 w 3380"/>
              <a:gd name="T85" fmla="*/ 1573 h 3357"/>
              <a:gd name="T86" fmla="*/ 51 w 3380"/>
              <a:gd name="T87" fmla="*/ 1265 h 3357"/>
              <a:gd name="T88" fmla="*/ 152 w 3380"/>
              <a:gd name="T89" fmla="*/ 978 h 3357"/>
              <a:gd name="T90" fmla="*/ 301 w 3380"/>
              <a:gd name="T91" fmla="*/ 718 h 3357"/>
              <a:gd name="T92" fmla="*/ 493 w 3380"/>
              <a:gd name="T93" fmla="*/ 491 h 3357"/>
              <a:gd name="T94" fmla="*/ 722 w 3380"/>
              <a:gd name="T95" fmla="*/ 300 h 3357"/>
              <a:gd name="T96" fmla="*/ 984 w 3380"/>
              <a:gd name="T97" fmla="*/ 152 h 3357"/>
              <a:gd name="T98" fmla="*/ 1273 w 3380"/>
              <a:gd name="T99" fmla="*/ 51 h 3357"/>
              <a:gd name="T100" fmla="*/ 1583 w 3380"/>
              <a:gd name="T10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0" h="3357">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chemeClr val="accent1"/>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49" name="Rectangle 48">
            <a:extLst>
              <a:ext uri="{FF2B5EF4-FFF2-40B4-BE49-F238E27FC236}">
                <a16:creationId xmlns:a16="http://schemas.microsoft.com/office/drawing/2014/main" id="{290EDF20-D0BB-9F4E-ABB2-EF1EEE609697}"/>
              </a:ext>
            </a:extLst>
          </p:cNvPr>
          <p:cNvSpPr/>
          <p:nvPr/>
        </p:nvSpPr>
        <p:spPr>
          <a:xfrm>
            <a:off x="1523146" y="3989044"/>
            <a:ext cx="5411054" cy="646331"/>
          </a:xfrm>
          <a:prstGeom prst="rect">
            <a:avLst/>
          </a:prstGeom>
          <a:solidFill>
            <a:schemeClr val="accent1"/>
          </a:solidFill>
        </p:spPr>
        <p:txBody>
          <a:bodyPr wrap="square" lIns="365760" rtlCol="0">
            <a:spAutoFit/>
          </a:bodyPr>
          <a:lstStyle/>
          <a:p>
            <a:pPr rtl="0"/>
            <a:r>
              <a:rPr lang="es" sz="3600" b="1">
                <a:solidFill>
                  <a:schemeClr val="bg1"/>
                </a:solidFill>
              </a:rPr>
              <a:t>PREPARACIÓN MENTAL</a:t>
            </a:r>
          </a:p>
        </p:txBody>
      </p:sp>
      <p:sp>
        <p:nvSpPr>
          <p:cNvPr id="50" name="Freeform 49">
            <a:extLst>
              <a:ext uri="{FF2B5EF4-FFF2-40B4-BE49-F238E27FC236}">
                <a16:creationId xmlns:a16="http://schemas.microsoft.com/office/drawing/2014/main" id="{FE0BD8EE-F714-BC4F-9AB6-BA1D63309E26}"/>
              </a:ext>
            </a:extLst>
          </p:cNvPr>
          <p:cNvSpPr>
            <a:spLocks noEditPoints="1"/>
          </p:cNvSpPr>
          <p:nvPr/>
        </p:nvSpPr>
        <p:spPr bwMode="auto">
          <a:xfrm>
            <a:off x="708275" y="5069611"/>
            <a:ext cx="559882" cy="555914"/>
          </a:xfrm>
          <a:custGeom>
            <a:avLst/>
            <a:gdLst>
              <a:gd name="T0" fmla="*/ 2467 w 3380"/>
              <a:gd name="T1" fmla="*/ 933 h 3357"/>
              <a:gd name="T2" fmla="*/ 1413 w 3380"/>
              <a:gd name="T3" fmla="*/ 2007 h 3357"/>
              <a:gd name="T4" fmla="*/ 1372 w 3380"/>
              <a:gd name="T5" fmla="*/ 2015 h 3357"/>
              <a:gd name="T6" fmla="*/ 929 w 3380"/>
              <a:gd name="T7" fmla="*/ 1549 h 3357"/>
              <a:gd name="T8" fmla="*/ 875 w 3380"/>
              <a:gd name="T9" fmla="*/ 1525 h 3357"/>
              <a:gd name="T10" fmla="*/ 821 w 3380"/>
              <a:gd name="T11" fmla="*/ 1549 h 3357"/>
              <a:gd name="T12" fmla="*/ 697 w 3380"/>
              <a:gd name="T13" fmla="*/ 1683 h 3357"/>
              <a:gd name="T14" fmla="*/ 692 w 3380"/>
              <a:gd name="T15" fmla="*/ 1721 h 3357"/>
              <a:gd name="T16" fmla="*/ 714 w 3380"/>
              <a:gd name="T17" fmla="*/ 1763 h 3357"/>
              <a:gd name="T18" fmla="*/ 1337 w 3380"/>
              <a:gd name="T19" fmla="*/ 2429 h 3357"/>
              <a:gd name="T20" fmla="*/ 1382 w 3380"/>
              <a:gd name="T21" fmla="*/ 2442 h 3357"/>
              <a:gd name="T22" fmla="*/ 1424 w 3380"/>
              <a:gd name="T23" fmla="*/ 2429 h 3357"/>
              <a:gd name="T24" fmla="*/ 2677 w 3380"/>
              <a:gd name="T25" fmla="*/ 1138 h 3357"/>
              <a:gd name="T26" fmla="*/ 2687 w 3380"/>
              <a:gd name="T27" fmla="*/ 1093 h 3357"/>
              <a:gd name="T28" fmla="*/ 2666 w 3380"/>
              <a:gd name="T29" fmla="*/ 1053 h 3357"/>
              <a:gd name="T30" fmla="*/ 2523 w 3380"/>
              <a:gd name="T31" fmla="*/ 926 h 3357"/>
              <a:gd name="T32" fmla="*/ 1797 w 3380"/>
              <a:gd name="T33" fmla="*/ 3 h 3357"/>
              <a:gd name="T34" fmla="*/ 2107 w 3380"/>
              <a:gd name="T35" fmla="*/ 51 h 3357"/>
              <a:gd name="T36" fmla="*/ 2396 w 3380"/>
              <a:gd name="T37" fmla="*/ 152 h 3357"/>
              <a:gd name="T38" fmla="*/ 2657 w 3380"/>
              <a:gd name="T39" fmla="*/ 300 h 3357"/>
              <a:gd name="T40" fmla="*/ 2886 w 3380"/>
              <a:gd name="T41" fmla="*/ 491 h 3357"/>
              <a:gd name="T42" fmla="*/ 3078 w 3380"/>
              <a:gd name="T43" fmla="*/ 718 h 3357"/>
              <a:gd name="T44" fmla="*/ 3227 w 3380"/>
              <a:gd name="T45" fmla="*/ 978 h 3357"/>
              <a:gd name="T46" fmla="*/ 3328 w 3380"/>
              <a:gd name="T47" fmla="*/ 1265 h 3357"/>
              <a:gd name="T48" fmla="*/ 3376 w 3380"/>
              <a:gd name="T49" fmla="*/ 1573 h 3357"/>
              <a:gd name="T50" fmla="*/ 3367 w 3380"/>
              <a:gd name="T51" fmla="*/ 1890 h 3357"/>
              <a:gd name="T52" fmla="*/ 3300 w 3380"/>
              <a:gd name="T53" fmla="*/ 2192 h 3357"/>
              <a:gd name="T54" fmla="*/ 3183 w 3380"/>
              <a:gd name="T55" fmla="*/ 2470 h 3357"/>
              <a:gd name="T56" fmla="*/ 3018 w 3380"/>
              <a:gd name="T57" fmla="*/ 2719 h 3357"/>
              <a:gd name="T58" fmla="*/ 2813 w 3380"/>
              <a:gd name="T59" fmla="*/ 2935 h 3357"/>
              <a:gd name="T60" fmla="*/ 2573 w 3380"/>
              <a:gd name="T61" fmla="*/ 3111 h 3357"/>
              <a:gd name="T62" fmla="*/ 2302 w 3380"/>
              <a:gd name="T63" fmla="*/ 3245 h 3357"/>
              <a:gd name="T64" fmla="*/ 2006 w 3380"/>
              <a:gd name="T65" fmla="*/ 3328 h 3357"/>
              <a:gd name="T66" fmla="*/ 1690 w 3380"/>
              <a:gd name="T67" fmla="*/ 3357 h 3357"/>
              <a:gd name="T68" fmla="*/ 1374 w 3380"/>
              <a:gd name="T69" fmla="*/ 3328 h 3357"/>
              <a:gd name="T70" fmla="*/ 1078 w 3380"/>
              <a:gd name="T71" fmla="*/ 3245 h 3357"/>
              <a:gd name="T72" fmla="*/ 806 w 3380"/>
              <a:gd name="T73" fmla="*/ 3111 h 3357"/>
              <a:gd name="T74" fmla="*/ 565 w 3380"/>
              <a:gd name="T75" fmla="*/ 2935 h 3357"/>
              <a:gd name="T76" fmla="*/ 361 w 3380"/>
              <a:gd name="T77" fmla="*/ 2719 h 3357"/>
              <a:gd name="T78" fmla="*/ 197 w 3380"/>
              <a:gd name="T79" fmla="*/ 2470 h 3357"/>
              <a:gd name="T80" fmla="*/ 79 w 3380"/>
              <a:gd name="T81" fmla="*/ 2192 h 3357"/>
              <a:gd name="T82" fmla="*/ 13 w 3380"/>
              <a:gd name="T83" fmla="*/ 1890 h 3357"/>
              <a:gd name="T84" fmla="*/ 3 w 3380"/>
              <a:gd name="T85" fmla="*/ 1573 h 3357"/>
              <a:gd name="T86" fmla="*/ 51 w 3380"/>
              <a:gd name="T87" fmla="*/ 1265 h 3357"/>
              <a:gd name="T88" fmla="*/ 152 w 3380"/>
              <a:gd name="T89" fmla="*/ 978 h 3357"/>
              <a:gd name="T90" fmla="*/ 301 w 3380"/>
              <a:gd name="T91" fmla="*/ 718 h 3357"/>
              <a:gd name="T92" fmla="*/ 493 w 3380"/>
              <a:gd name="T93" fmla="*/ 491 h 3357"/>
              <a:gd name="T94" fmla="*/ 722 w 3380"/>
              <a:gd name="T95" fmla="*/ 300 h 3357"/>
              <a:gd name="T96" fmla="*/ 984 w 3380"/>
              <a:gd name="T97" fmla="*/ 152 h 3357"/>
              <a:gd name="T98" fmla="*/ 1273 w 3380"/>
              <a:gd name="T99" fmla="*/ 51 h 3357"/>
              <a:gd name="T100" fmla="*/ 1583 w 3380"/>
              <a:gd name="T10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0" h="3357">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chemeClr val="accent1"/>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51" name="Rectangle 50">
            <a:extLst>
              <a:ext uri="{FF2B5EF4-FFF2-40B4-BE49-F238E27FC236}">
                <a16:creationId xmlns:a16="http://schemas.microsoft.com/office/drawing/2014/main" id="{19429965-7D40-1D4E-8445-687836F67A7D}"/>
              </a:ext>
            </a:extLst>
          </p:cNvPr>
          <p:cNvSpPr/>
          <p:nvPr/>
        </p:nvSpPr>
        <p:spPr>
          <a:xfrm>
            <a:off x="1484007" y="5016049"/>
            <a:ext cx="7450443" cy="646331"/>
          </a:xfrm>
          <a:prstGeom prst="rect">
            <a:avLst/>
          </a:prstGeom>
          <a:solidFill>
            <a:schemeClr val="accent1"/>
          </a:solidFill>
        </p:spPr>
        <p:txBody>
          <a:bodyPr wrap="square" lIns="365760" rtlCol="0">
            <a:spAutoFit/>
          </a:bodyPr>
          <a:lstStyle/>
          <a:p>
            <a:pPr rtl="0"/>
            <a:r>
              <a:rPr lang="es" sz="3600" b="1" dirty="0">
                <a:solidFill>
                  <a:schemeClr val="bg1"/>
                </a:solidFill>
              </a:rPr>
              <a:t>PREPARACIÓN DEL ENTORNO FÍSICO</a:t>
            </a:r>
          </a:p>
        </p:txBody>
      </p:sp>
      <p:grpSp>
        <p:nvGrpSpPr>
          <p:cNvPr id="9" name="Group 8">
            <a:extLst>
              <a:ext uri="{FF2B5EF4-FFF2-40B4-BE49-F238E27FC236}">
                <a16:creationId xmlns:a16="http://schemas.microsoft.com/office/drawing/2014/main" id="{45DFFE76-2501-8F48-93D9-E79D13CAA588}"/>
              </a:ext>
            </a:extLst>
          </p:cNvPr>
          <p:cNvGrpSpPr/>
          <p:nvPr/>
        </p:nvGrpSpPr>
        <p:grpSpPr>
          <a:xfrm>
            <a:off x="875192" y="6337316"/>
            <a:ext cx="11460908" cy="2332223"/>
            <a:chOff x="875192" y="6432043"/>
            <a:chExt cx="11460908" cy="2332223"/>
          </a:xfrm>
        </p:grpSpPr>
        <p:sp>
          <p:nvSpPr>
            <p:cNvPr id="59" name="Text Placeholder 3">
              <a:extLst>
                <a:ext uri="{FF2B5EF4-FFF2-40B4-BE49-F238E27FC236}">
                  <a16:creationId xmlns:a16="http://schemas.microsoft.com/office/drawing/2014/main" id="{5F0AD40E-FCD4-1440-917A-68CCB90D0070}"/>
                </a:ext>
              </a:extLst>
            </p:cNvPr>
            <p:cNvSpPr txBox="1">
              <a:spLocks/>
            </p:cNvSpPr>
            <p:nvPr/>
          </p:nvSpPr>
          <p:spPr>
            <a:xfrm>
              <a:off x="2304370" y="7213754"/>
              <a:ext cx="9532030" cy="1550512"/>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rtl="0"/>
              <a:r>
                <a:rPr lang="es" dirty="0">
                  <a:solidFill>
                    <a:schemeClr val="tx1"/>
                  </a:solidFill>
                  <a:latin typeface="Calibri" charset="0"/>
                  <a:ea typeface="Calibri" charset="0"/>
                  <a:cs typeface="Calibri" charset="0"/>
                </a:rPr>
                <a:t>¿Cuáles son los obstáculos más habituales en lo relativo a la planificación y la preparación de las entrevistas? </a:t>
              </a:r>
            </a:p>
          </p:txBody>
        </p:sp>
        <p:sp>
          <p:nvSpPr>
            <p:cNvPr id="45" name="Rectangle 44">
              <a:extLst>
                <a:ext uri="{FF2B5EF4-FFF2-40B4-BE49-F238E27FC236}">
                  <a16:creationId xmlns:a16="http://schemas.microsoft.com/office/drawing/2014/main" id="{E78A162F-5306-304A-8F0E-0C14CA3A79BF}"/>
                </a:ext>
              </a:extLst>
            </p:cNvPr>
            <p:cNvSpPr/>
            <p:nvPr/>
          </p:nvSpPr>
          <p:spPr>
            <a:xfrm>
              <a:off x="2304371" y="6432043"/>
              <a:ext cx="10031729" cy="830997"/>
            </a:xfrm>
            <a:prstGeom prst="rect">
              <a:avLst/>
            </a:prstGeom>
            <a:noFill/>
          </p:spPr>
          <p:txBody>
            <a:bodyPr wrap="square" rtlCol="0">
              <a:spAutoFit/>
            </a:bodyPr>
            <a:lstStyle/>
            <a:p>
              <a:pPr rtl="0"/>
              <a:r>
                <a:rPr lang="es" sz="4800" b="1"/>
                <a:t>DEBATE</a:t>
              </a:r>
              <a:endParaRPr lang="en-US" sz="6000" b="1" dirty="0"/>
            </a:p>
          </p:txBody>
        </p:sp>
        <p:grpSp>
          <p:nvGrpSpPr>
            <p:cNvPr id="4" name="Group 3">
              <a:extLst>
                <a:ext uri="{FF2B5EF4-FFF2-40B4-BE49-F238E27FC236}">
                  <a16:creationId xmlns:a16="http://schemas.microsoft.com/office/drawing/2014/main" id="{CBADF9DB-2136-EB4B-B2CB-B4BB133446F6}"/>
                </a:ext>
              </a:extLst>
            </p:cNvPr>
            <p:cNvGrpSpPr/>
            <p:nvPr/>
          </p:nvGrpSpPr>
          <p:grpSpPr>
            <a:xfrm>
              <a:off x="875192" y="6995511"/>
              <a:ext cx="933399" cy="933398"/>
              <a:chOff x="6074504" y="5568057"/>
              <a:chExt cx="933399" cy="933398"/>
            </a:xfrm>
          </p:grpSpPr>
          <p:sp>
            <p:nvSpPr>
              <p:cNvPr id="60" name="Shape 7274">
                <a:extLst>
                  <a:ext uri="{FF2B5EF4-FFF2-40B4-BE49-F238E27FC236}">
                    <a16:creationId xmlns:a16="http://schemas.microsoft.com/office/drawing/2014/main" id="{B378943A-E4BA-F248-A7E4-CD237756476F}"/>
                  </a:ext>
                </a:extLst>
              </p:cNvPr>
              <p:cNvSpPr/>
              <p:nvPr/>
            </p:nvSpPr>
            <p:spPr>
              <a:xfrm>
                <a:off x="6074504" y="5568057"/>
                <a:ext cx="933399" cy="933398"/>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pic>
            <p:nvPicPr>
              <p:cNvPr id="61" name="Picture 60">
                <a:extLst>
                  <a:ext uri="{FF2B5EF4-FFF2-40B4-BE49-F238E27FC236}">
                    <a16:creationId xmlns:a16="http://schemas.microsoft.com/office/drawing/2014/main" id="{4C44C294-CCC6-E74F-81B0-786E5D12D0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cxnSp>
          <p:nvCxnSpPr>
            <p:cNvPr id="7" name="Straight Connector 6">
              <a:extLst>
                <a:ext uri="{FF2B5EF4-FFF2-40B4-BE49-F238E27FC236}">
                  <a16:creationId xmlns:a16="http://schemas.microsoft.com/office/drawing/2014/main" id="{3DF5B41B-2F45-0F45-89B8-4E63B568F519}"/>
                </a:ext>
              </a:extLst>
            </p:cNvPr>
            <p:cNvCxnSpPr>
              <a:cxnSpLocks/>
            </p:cNvCxnSpPr>
            <p:nvPr/>
          </p:nvCxnSpPr>
          <p:spPr bwMode="auto">
            <a:xfrm>
              <a:off x="2120539" y="6554910"/>
              <a:ext cx="0" cy="1703265"/>
            </a:xfrm>
            <a:prstGeom prst="line">
              <a:avLst/>
            </a:prstGeom>
            <a:blipFill dpi="0" rotWithShape="0">
              <a:blip r:embed="rId4"/>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64" name="Freeform 63">
            <a:extLst>
              <a:ext uri="{FF2B5EF4-FFF2-40B4-BE49-F238E27FC236}">
                <a16:creationId xmlns:a16="http://schemas.microsoft.com/office/drawing/2014/main" id="{2DDD28F7-1F0F-2F42-BE93-859EB91A0069}"/>
              </a:ext>
            </a:extLst>
          </p:cNvPr>
          <p:cNvSpPr>
            <a:spLocks noEditPoints="1"/>
          </p:cNvSpPr>
          <p:nvPr/>
        </p:nvSpPr>
        <p:spPr bwMode="auto">
          <a:xfrm>
            <a:off x="708275" y="3048288"/>
            <a:ext cx="559882" cy="555914"/>
          </a:xfrm>
          <a:custGeom>
            <a:avLst/>
            <a:gdLst>
              <a:gd name="T0" fmla="*/ 2467 w 3380"/>
              <a:gd name="T1" fmla="*/ 933 h 3357"/>
              <a:gd name="T2" fmla="*/ 1413 w 3380"/>
              <a:gd name="T3" fmla="*/ 2007 h 3357"/>
              <a:gd name="T4" fmla="*/ 1372 w 3380"/>
              <a:gd name="T5" fmla="*/ 2015 h 3357"/>
              <a:gd name="T6" fmla="*/ 929 w 3380"/>
              <a:gd name="T7" fmla="*/ 1549 h 3357"/>
              <a:gd name="T8" fmla="*/ 875 w 3380"/>
              <a:gd name="T9" fmla="*/ 1525 h 3357"/>
              <a:gd name="T10" fmla="*/ 821 w 3380"/>
              <a:gd name="T11" fmla="*/ 1549 h 3357"/>
              <a:gd name="T12" fmla="*/ 697 w 3380"/>
              <a:gd name="T13" fmla="*/ 1683 h 3357"/>
              <a:gd name="T14" fmla="*/ 692 w 3380"/>
              <a:gd name="T15" fmla="*/ 1721 h 3357"/>
              <a:gd name="T16" fmla="*/ 714 w 3380"/>
              <a:gd name="T17" fmla="*/ 1763 h 3357"/>
              <a:gd name="T18" fmla="*/ 1337 w 3380"/>
              <a:gd name="T19" fmla="*/ 2429 h 3357"/>
              <a:gd name="T20" fmla="*/ 1382 w 3380"/>
              <a:gd name="T21" fmla="*/ 2442 h 3357"/>
              <a:gd name="T22" fmla="*/ 1424 w 3380"/>
              <a:gd name="T23" fmla="*/ 2429 h 3357"/>
              <a:gd name="T24" fmla="*/ 2677 w 3380"/>
              <a:gd name="T25" fmla="*/ 1138 h 3357"/>
              <a:gd name="T26" fmla="*/ 2687 w 3380"/>
              <a:gd name="T27" fmla="*/ 1093 h 3357"/>
              <a:gd name="T28" fmla="*/ 2666 w 3380"/>
              <a:gd name="T29" fmla="*/ 1053 h 3357"/>
              <a:gd name="T30" fmla="*/ 2523 w 3380"/>
              <a:gd name="T31" fmla="*/ 926 h 3357"/>
              <a:gd name="T32" fmla="*/ 1797 w 3380"/>
              <a:gd name="T33" fmla="*/ 3 h 3357"/>
              <a:gd name="T34" fmla="*/ 2107 w 3380"/>
              <a:gd name="T35" fmla="*/ 51 h 3357"/>
              <a:gd name="T36" fmla="*/ 2396 w 3380"/>
              <a:gd name="T37" fmla="*/ 152 h 3357"/>
              <a:gd name="T38" fmla="*/ 2657 w 3380"/>
              <a:gd name="T39" fmla="*/ 300 h 3357"/>
              <a:gd name="T40" fmla="*/ 2886 w 3380"/>
              <a:gd name="T41" fmla="*/ 491 h 3357"/>
              <a:gd name="T42" fmla="*/ 3078 w 3380"/>
              <a:gd name="T43" fmla="*/ 718 h 3357"/>
              <a:gd name="T44" fmla="*/ 3227 w 3380"/>
              <a:gd name="T45" fmla="*/ 978 h 3357"/>
              <a:gd name="T46" fmla="*/ 3328 w 3380"/>
              <a:gd name="T47" fmla="*/ 1265 h 3357"/>
              <a:gd name="T48" fmla="*/ 3376 w 3380"/>
              <a:gd name="T49" fmla="*/ 1573 h 3357"/>
              <a:gd name="T50" fmla="*/ 3367 w 3380"/>
              <a:gd name="T51" fmla="*/ 1890 h 3357"/>
              <a:gd name="T52" fmla="*/ 3300 w 3380"/>
              <a:gd name="T53" fmla="*/ 2192 h 3357"/>
              <a:gd name="T54" fmla="*/ 3183 w 3380"/>
              <a:gd name="T55" fmla="*/ 2470 h 3357"/>
              <a:gd name="T56" fmla="*/ 3018 w 3380"/>
              <a:gd name="T57" fmla="*/ 2719 h 3357"/>
              <a:gd name="T58" fmla="*/ 2813 w 3380"/>
              <a:gd name="T59" fmla="*/ 2935 h 3357"/>
              <a:gd name="T60" fmla="*/ 2573 w 3380"/>
              <a:gd name="T61" fmla="*/ 3111 h 3357"/>
              <a:gd name="T62" fmla="*/ 2302 w 3380"/>
              <a:gd name="T63" fmla="*/ 3245 h 3357"/>
              <a:gd name="T64" fmla="*/ 2006 w 3380"/>
              <a:gd name="T65" fmla="*/ 3328 h 3357"/>
              <a:gd name="T66" fmla="*/ 1690 w 3380"/>
              <a:gd name="T67" fmla="*/ 3357 h 3357"/>
              <a:gd name="T68" fmla="*/ 1374 w 3380"/>
              <a:gd name="T69" fmla="*/ 3328 h 3357"/>
              <a:gd name="T70" fmla="*/ 1078 w 3380"/>
              <a:gd name="T71" fmla="*/ 3245 h 3357"/>
              <a:gd name="T72" fmla="*/ 806 w 3380"/>
              <a:gd name="T73" fmla="*/ 3111 h 3357"/>
              <a:gd name="T74" fmla="*/ 565 w 3380"/>
              <a:gd name="T75" fmla="*/ 2935 h 3357"/>
              <a:gd name="T76" fmla="*/ 361 w 3380"/>
              <a:gd name="T77" fmla="*/ 2719 h 3357"/>
              <a:gd name="T78" fmla="*/ 197 w 3380"/>
              <a:gd name="T79" fmla="*/ 2470 h 3357"/>
              <a:gd name="T80" fmla="*/ 79 w 3380"/>
              <a:gd name="T81" fmla="*/ 2192 h 3357"/>
              <a:gd name="T82" fmla="*/ 13 w 3380"/>
              <a:gd name="T83" fmla="*/ 1890 h 3357"/>
              <a:gd name="T84" fmla="*/ 3 w 3380"/>
              <a:gd name="T85" fmla="*/ 1573 h 3357"/>
              <a:gd name="T86" fmla="*/ 51 w 3380"/>
              <a:gd name="T87" fmla="*/ 1265 h 3357"/>
              <a:gd name="T88" fmla="*/ 152 w 3380"/>
              <a:gd name="T89" fmla="*/ 978 h 3357"/>
              <a:gd name="T90" fmla="*/ 301 w 3380"/>
              <a:gd name="T91" fmla="*/ 718 h 3357"/>
              <a:gd name="T92" fmla="*/ 493 w 3380"/>
              <a:gd name="T93" fmla="*/ 491 h 3357"/>
              <a:gd name="T94" fmla="*/ 722 w 3380"/>
              <a:gd name="T95" fmla="*/ 300 h 3357"/>
              <a:gd name="T96" fmla="*/ 984 w 3380"/>
              <a:gd name="T97" fmla="*/ 152 h 3357"/>
              <a:gd name="T98" fmla="*/ 1273 w 3380"/>
              <a:gd name="T99" fmla="*/ 51 h 3357"/>
              <a:gd name="T100" fmla="*/ 1583 w 3380"/>
              <a:gd name="T10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0" h="3357">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chemeClr val="accent1"/>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66" name="Group 65">
            <a:extLst>
              <a:ext uri="{FF2B5EF4-FFF2-40B4-BE49-F238E27FC236}">
                <a16:creationId xmlns:a16="http://schemas.microsoft.com/office/drawing/2014/main" id="{0F28F978-9E0A-2F4D-B0FC-FD60CF4FF0D2}"/>
              </a:ext>
            </a:extLst>
          </p:cNvPr>
          <p:cNvGrpSpPr/>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dirty="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000" b="1"/>
                <a:t>1</a:t>
              </a:r>
              <a:endParaRPr lang="en-US" sz="2400" b="1" dirty="0"/>
            </a:p>
          </p:txBody>
        </p:sp>
      </p:grp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9</a:t>
            </a:fld>
            <a:endParaRPr lang="en-US" altLang="en-US" sz="1200" dirty="0">
              <a:solidFill>
                <a:schemeClr val="bg1"/>
              </a:solidFill>
            </a:endParaRPr>
          </a:p>
        </p:txBody>
      </p:sp>
    </p:spTree>
    <p:extLst>
      <p:ext uri="{BB962C8B-B14F-4D97-AF65-F5344CB8AC3E}">
        <p14:creationId xmlns:p14="http://schemas.microsoft.com/office/powerpoint/2010/main" val="2840813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6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ogiesc theme">
  <a:themeElements>
    <a:clrScheme name="ssogiesc r5">
      <a:dk1>
        <a:srgbClr val="000000"/>
      </a:dk1>
      <a:lt1>
        <a:srgbClr val="FFFFFF"/>
      </a:lt1>
      <a:dk2>
        <a:srgbClr val="000000"/>
      </a:dk2>
      <a:lt2>
        <a:srgbClr val="808080"/>
      </a:lt2>
      <a:accent1>
        <a:srgbClr val="4065B7"/>
      </a:accent1>
      <a:accent2>
        <a:srgbClr val="358DDE"/>
      </a:accent2>
      <a:accent3>
        <a:srgbClr val="56B6B2"/>
      </a:accent3>
      <a:accent4>
        <a:srgbClr val="85CAC6"/>
      </a:accent4>
      <a:accent5>
        <a:srgbClr val="84AEED"/>
      </a:accent5>
      <a:accent6>
        <a:srgbClr val="FF681D"/>
      </a:accent6>
      <a:hlink>
        <a:srgbClr val="0032A1"/>
      </a:hlink>
      <a:folHlink>
        <a:srgbClr val="D9E0F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25400"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2800" b="1" i="0" u="none" strike="noStrike" cap="none" normalizeH="0" baseline="0" dirty="0" smtClean="0">
            <a:ln>
              <a:noFill/>
            </a:ln>
            <a:solidFill>
              <a:schemeClr val="bg1"/>
            </a:solidFill>
            <a:effectLst/>
            <a:latin typeface="+mn-lt"/>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txDef>
      <a:spPr/>
      <a:bodyPr wrap="square" rtlCol="0">
        <a:noAutofit/>
      </a:bodyPr>
      <a:lstStyle>
        <a:defPPr marL="0" indent="0" algn="l">
          <a:defRPr sz="2000" b="0" kern="0" dirty="0" smtClean="0">
            <a:solidFill>
              <a:schemeClr val="tx2">
                <a:lumMod val="85000"/>
                <a:lumOff val="15000"/>
              </a:schemeClr>
            </a:solidFill>
            <a:latin typeface="+mn-lt"/>
          </a:defRPr>
        </a:defPPr>
      </a:lstStyle>
    </a:tx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sogiesc theme" id="{15144D5E-AB63-3949-BE29-EF8D09D77F32}" vid="{894A9BE6-3FC0-7545-8B89-4D941501A3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DDB66A54E85D47824C866A9FFF684D" ma:contentTypeVersion="13" ma:contentTypeDescription="Create a new document." ma:contentTypeScope="" ma:versionID="658ba3ef829c02517c66ccd21274ef8e">
  <xsd:schema xmlns:xsd="http://www.w3.org/2001/XMLSchema" xmlns:xs="http://www.w3.org/2001/XMLSchema" xmlns:p="http://schemas.microsoft.com/office/2006/metadata/properties" xmlns:ns2="b78b72a5-aabf-407d-95d2-d515a322b734" xmlns:ns3="aa1d6396-a430-41b2-999a-9dd54e8f36e0" targetNamespace="http://schemas.microsoft.com/office/2006/metadata/properties" ma:root="true" ma:fieldsID="0775b757971775ae12baaf082960fcbd" ns2:_="" ns3:_="">
    <xsd:import namespace="b78b72a5-aabf-407d-95d2-d515a322b734"/>
    <xsd:import namespace="aa1d6396-a430-41b2-999a-9dd54e8f36e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8b72a5-aabf-407d-95d2-d515a322b7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1d6396-a430-41b2-999a-9dd54e8f36e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A427D5-393A-4D90-B9BC-8A995E026943}">
  <ds:schemaRefs>
    <ds:schemaRef ds:uri="http://schemas.microsoft.com/sharepoint/v3/contenttype/forms"/>
  </ds:schemaRefs>
</ds:datastoreItem>
</file>

<file path=customXml/itemProps2.xml><?xml version="1.0" encoding="utf-8"?>
<ds:datastoreItem xmlns:ds="http://schemas.openxmlformats.org/officeDocument/2006/customXml" ds:itemID="{641E9090-2650-4BC1-8D22-7BC43FF07A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8b72a5-aabf-407d-95d2-d515a322b734"/>
    <ds:schemaRef ds:uri="aa1d6396-a430-41b2-999a-9dd54e8f36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F78E9C-E74F-4747-A2FB-F59540CDBBC1}">
  <ds:schemaRefs>
    <ds:schemaRef ds:uri="http://schemas.openxmlformats.org/package/2006/metadata/core-properties"/>
    <ds:schemaRef ds:uri="http://purl.org/dc/dcmitype/"/>
    <ds:schemaRef ds:uri="b78b72a5-aabf-407d-95d2-d515a322b734"/>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aa1d6396-a430-41b2-999a-9dd54e8f36e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ssogiesc theme</Template>
  <TotalTime>59429</TotalTime>
  <Words>12315</Words>
  <Application>Microsoft Macintosh PowerPoint</Application>
  <PresentationFormat>Custom</PresentationFormat>
  <Paragraphs>1403</Paragraphs>
  <Slides>54</Slides>
  <Notes>54</Notes>
  <HiddenSlides>7</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54</vt:i4>
      </vt:variant>
    </vt:vector>
  </HeadingPairs>
  <TitlesOfParts>
    <vt:vector size="78" baseType="lpstr">
      <vt:lpstr>Adobe Fan Heiti Std B</vt:lpstr>
      <vt:lpstr>等线</vt:lpstr>
      <vt:lpstr>MS PGothic</vt:lpstr>
      <vt:lpstr>ヒラギノ角ゴ ProN W3</vt:lpstr>
      <vt:lpstr>Arial</vt:lpstr>
      <vt:lpstr>Arial Bold</vt:lpstr>
      <vt:lpstr>Calibri</vt:lpstr>
      <vt:lpstr>Calibri Light</vt:lpstr>
      <vt:lpstr>Calibri Regular</vt:lpstr>
      <vt:lpstr>Century Gothic</vt:lpstr>
      <vt:lpstr>Gill Sans</vt:lpstr>
      <vt:lpstr>Gotham</vt:lpstr>
      <vt:lpstr>Gotham Bold</vt:lpstr>
      <vt:lpstr>Gotham Book</vt:lpstr>
      <vt:lpstr>Helvetica Neue</vt:lpstr>
      <vt:lpstr>Helvetica Neue Light</vt:lpstr>
      <vt:lpstr>Helvetica Neue UltraLight</vt:lpstr>
      <vt:lpstr>Lato Light</vt:lpstr>
      <vt:lpstr>Lucida Grande</vt:lpstr>
      <vt:lpstr>Montserrat</vt:lpstr>
      <vt:lpstr>System Font Regular</vt:lpstr>
      <vt:lpstr>Trebuchet MS</vt:lpstr>
      <vt:lpstr>Wingdings</vt:lpstr>
      <vt:lpstr>ssogiesc theme</vt:lpstr>
      <vt:lpstr>PowerPoint Presentation</vt:lpstr>
      <vt:lpstr>PowerPoint Presentation</vt:lpstr>
      <vt:lpstr>Realización de entrevistas</vt:lpstr>
      <vt:lpstr>PowerPoint Presentation</vt:lpstr>
      <vt:lpstr>PowerPoint Presentation</vt:lpstr>
      <vt:lpstr>Guiones DE entrevistas simuladas</vt:lpstr>
      <vt:lpstr>PowerPoint Presentation</vt:lpstr>
      <vt:lpstr>EL MODELO PEACE</vt:lpstr>
      <vt:lpstr>Planear y preparar</vt:lpstr>
      <vt:lpstr>Planear y preparar</vt:lpstr>
      <vt:lpstr>Planear y preparar</vt:lpstr>
      <vt:lpstr>Planear y preparar</vt:lpstr>
      <vt:lpstr>Planear y preparar</vt:lpstr>
      <vt:lpstr>Planear y preparar</vt:lpstr>
      <vt:lpstr>Planear y preparar</vt:lpstr>
      <vt:lpstr>Involucrar y explicar</vt:lpstr>
      <vt:lpstr>Involucrar y explicar</vt:lpstr>
      <vt:lpstr>Involucrar y explicar</vt:lpstr>
      <vt:lpstr>Involucrar y explicar</vt:lpstr>
      <vt:lpstr>RELATO</vt:lpstr>
      <vt:lpstr>RELATO</vt:lpstr>
      <vt:lpstr>RELATO</vt:lpstr>
      <vt:lpstr>RELATO</vt:lpstr>
      <vt:lpstr>RELATO</vt:lpstr>
      <vt:lpstr>RELATO</vt:lpstr>
      <vt:lpstr>RELATO</vt:lpstr>
      <vt:lpstr>RELATO</vt:lpstr>
      <vt:lpstr>RELATO</vt:lpstr>
      <vt:lpstr>RELATO</vt:lpstr>
      <vt:lpstr>RELATO</vt:lpstr>
      <vt:lpstr>RELATO</vt:lpstr>
      <vt:lpstr>RELATO</vt:lpstr>
      <vt:lpstr>RELATO</vt:lpstr>
      <vt:lpstr>CIERRE</vt:lpstr>
      <vt:lpstr>EVALUACIÓN</vt:lpstr>
      <vt:lpstr>PowerPoint Presentation</vt:lpstr>
      <vt:lpstr>Evaluación de la credibilidad en las solicitudes relativas a la SOGIESC</vt:lpstr>
      <vt:lpstr>PowerPoint Presentation</vt:lpstr>
      <vt:lpstr>PowerPoint Presentation</vt:lpstr>
      <vt:lpstr>PowerPoint Presentation</vt:lpstr>
      <vt:lpstr>PowerPoint Presentation</vt:lpstr>
      <vt:lpstr>PowerPoint Presentation</vt:lpstr>
      <vt:lpstr>Puntos clave de aprendizaje</vt:lpstr>
      <vt:lpstr>PowerPoint Presentation</vt:lpstr>
      <vt:lpstr>PowerPoint Presentation</vt:lpstr>
      <vt:lpstr>REPRESENTACIÓN DE PAPELES EN GRUPO</vt:lpstr>
      <vt:lpstr>REPRESENTACIÓN DE PAPELES por PAREJAS</vt:lpstr>
      <vt:lpstr>Conocimiento de la situación</vt:lpstr>
      <vt:lpstr>PowerPoint Presentation</vt:lpstr>
      <vt:lpstr>Puntos clave de aprendizaje</vt:lpstr>
      <vt:lpstr>Puntos clave de aprendizaje en materia de determinación de la condición de refugiado</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hhhhh</dc:title>
  <dc:subject/>
  <dc:creator>lK Napolitano</dc:creator>
  <cp:keywords/>
  <dc:description/>
  <cp:lastModifiedBy>lK Napolitano</cp:lastModifiedBy>
  <cp:revision>592</cp:revision>
  <cp:lastPrinted>2021-06-25T18:02:41Z</cp:lastPrinted>
  <dcterms:created xsi:type="dcterms:W3CDTF">2021-05-11T21:38:59Z</dcterms:created>
  <dcterms:modified xsi:type="dcterms:W3CDTF">2023-11-30T20:47:20Z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b15e2b-c6d2-488b-8aea-978109a77633_Enabled">
    <vt:lpwstr>true</vt:lpwstr>
  </property>
  <property fmtid="{D5CDD505-2E9C-101B-9397-08002B2CF9AE}" pid="3" name="MSIP_Label_65b15e2b-c6d2-488b-8aea-978109a77633_SetDate">
    <vt:lpwstr>2021-09-20T00:25:32Z</vt:lpwstr>
  </property>
  <property fmtid="{D5CDD505-2E9C-101B-9397-08002B2CF9AE}" pid="4" name="MSIP_Label_65b15e2b-c6d2-488b-8aea-978109a77633_Method">
    <vt:lpwstr>Privileged</vt:lpwstr>
  </property>
  <property fmtid="{D5CDD505-2E9C-101B-9397-08002B2CF9AE}" pid="5" name="MSIP_Label_65b15e2b-c6d2-488b-8aea-978109a77633_Name">
    <vt:lpwstr>IOMLb0010IN123173</vt:lpwstr>
  </property>
  <property fmtid="{D5CDD505-2E9C-101B-9397-08002B2CF9AE}" pid="6" name="MSIP_Label_65b15e2b-c6d2-488b-8aea-978109a77633_SiteId">
    <vt:lpwstr>1588262d-23fb-43b4-bd6e-bce49c8e6186</vt:lpwstr>
  </property>
  <property fmtid="{D5CDD505-2E9C-101B-9397-08002B2CF9AE}" pid="7" name="MSIP_Label_65b15e2b-c6d2-488b-8aea-978109a77633_ActionId">
    <vt:lpwstr>3cfd0fb8-a3f8-41cb-aa9d-f085afe38133</vt:lpwstr>
  </property>
  <property fmtid="{D5CDD505-2E9C-101B-9397-08002B2CF9AE}" pid="8" name="MSIP_Label_65b15e2b-c6d2-488b-8aea-978109a77633_ContentBits">
    <vt:lpwstr>0</vt:lpwstr>
  </property>
  <property fmtid="{D5CDD505-2E9C-101B-9397-08002B2CF9AE}" pid="9" name="ContentTypeId">
    <vt:lpwstr>0x010100ECDDB66A54E85D47824C866A9FFF684D</vt:lpwstr>
  </property>
  <property fmtid="{D5CDD505-2E9C-101B-9397-08002B2CF9AE}" pid="10" name="ArticulateGUID">
    <vt:lpwstr>011C5714-9F73-4FBC-A361-E763CA4534AC</vt:lpwstr>
  </property>
  <property fmtid="{D5CDD505-2E9C-101B-9397-08002B2CF9AE}" pid="11" name="ArticulatePath">
    <vt:lpwstr>Presentation_Modules 08-09_2021_ES</vt:lpwstr>
  </property>
</Properties>
</file>